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478" r:id="rId3"/>
    <p:sldId id="511" r:id="rId4"/>
    <p:sldId id="494" r:id="rId5"/>
    <p:sldId id="512" r:id="rId6"/>
    <p:sldId id="513" r:id="rId7"/>
    <p:sldId id="496" r:id="rId8"/>
    <p:sldId id="514" r:id="rId9"/>
    <p:sldId id="516" r:id="rId10"/>
    <p:sldId id="515" r:id="rId11"/>
    <p:sldId id="498" r:id="rId12"/>
    <p:sldId id="517" r:id="rId13"/>
    <p:sldId id="502" r:id="rId14"/>
    <p:sldId id="518" r:id="rId15"/>
    <p:sldId id="507" r:id="rId16"/>
    <p:sldId id="519" r:id="rId17"/>
    <p:sldId id="525" r:id="rId18"/>
    <p:sldId id="526" r:id="rId19"/>
    <p:sldId id="527" r:id="rId20"/>
    <p:sldId id="482" r:id="rId21"/>
    <p:sldId id="484" r:id="rId22"/>
    <p:sldId id="486" r:id="rId23"/>
    <p:sldId id="466" r:id="rId24"/>
    <p:sldId id="439" r:id="rId25"/>
    <p:sldId id="465" r:id="rId26"/>
    <p:sldId id="468" r:id="rId27"/>
    <p:sldId id="470" r:id="rId28"/>
    <p:sldId id="510" r:id="rId29"/>
    <p:sldId id="480" r:id="rId30"/>
  </p:sldIdLst>
  <p:sldSz cx="9144000" cy="6858000" type="screen4x3"/>
  <p:notesSz cx="6735763" cy="9869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3CCFF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747" autoAdjust="0"/>
    <p:restoredTop sz="94585" autoAdjust="0"/>
  </p:normalViewPr>
  <p:slideViewPr>
    <p:cSldViewPr>
      <p:cViewPr varScale="1">
        <p:scale>
          <a:sx n="122" d="100"/>
          <a:sy n="122" d="100"/>
        </p:scale>
        <p:origin x="-1854" y="-90"/>
      </p:cViewPr>
      <p:guideLst>
        <p:guide orient="horz"/>
        <p:guide pos="2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3" d="100"/>
          <a:sy n="83" d="100"/>
        </p:scale>
        <p:origin x="-1908" y="-78"/>
      </p:cViewPr>
      <p:guideLst>
        <p:guide orient="horz" pos="3109"/>
        <p:guide pos="212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4027"/>
          </a:xfrm>
          <a:prstGeom prst="rect">
            <a:avLst/>
          </a:prstGeom>
        </p:spPr>
        <p:txBody>
          <a:bodyPr vert="horz" lIns="90782" tIns="45391" rIns="90782" bIns="4539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4626" y="0"/>
            <a:ext cx="2919565" cy="494027"/>
          </a:xfrm>
          <a:prstGeom prst="rect">
            <a:avLst/>
          </a:prstGeom>
        </p:spPr>
        <p:txBody>
          <a:bodyPr vert="horz" lIns="90782" tIns="45391" rIns="90782" bIns="45391" rtlCol="0"/>
          <a:lstStyle>
            <a:lvl1pPr algn="r">
              <a:defRPr sz="1200"/>
            </a:lvl1pPr>
          </a:lstStyle>
          <a:p>
            <a:fld id="{F8CEC074-1FF9-4BC4-8DA3-84B34CB8E193}" type="datetimeFigureOut">
              <a:rPr lang="ko-KR" altLang="en-US" smtClean="0"/>
              <a:pPr/>
              <a:t>2017-01-05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373883"/>
            <a:ext cx="2919565" cy="494026"/>
          </a:xfrm>
          <a:prstGeom prst="rect">
            <a:avLst/>
          </a:prstGeom>
        </p:spPr>
        <p:txBody>
          <a:bodyPr vert="horz" lIns="90782" tIns="45391" rIns="90782" bIns="4539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4626" y="9373883"/>
            <a:ext cx="2919565" cy="494026"/>
          </a:xfrm>
          <a:prstGeom prst="rect">
            <a:avLst/>
          </a:prstGeom>
        </p:spPr>
        <p:txBody>
          <a:bodyPr vert="horz" lIns="90782" tIns="45391" rIns="90782" bIns="45391" rtlCol="0" anchor="b"/>
          <a:lstStyle>
            <a:lvl1pPr algn="r">
              <a:defRPr sz="1200"/>
            </a:lvl1pPr>
          </a:lstStyle>
          <a:p>
            <a:fld id="{F17F7F70-9A3B-4F58-AEAB-22E110D4CA4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3474"/>
          </a:xfrm>
          <a:prstGeom prst="rect">
            <a:avLst/>
          </a:prstGeom>
        </p:spPr>
        <p:txBody>
          <a:bodyPr vert="horz" lIns="90782" tIns="45391" rIns="90782" bIns="4539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0" cy="493474"/>
          </a:xfrm>
          <a:prstGeom prst="rect">
            <a:avLst/>
          </a:prstGeom>
        </p:spPr>
        <p:txBody>
          <a:bodyPr vert="horz" lIns="90782" tIns="45391" rIns="90782" bIns="45391" rtlCol="0"/>
          <a:lstStyle>
            <a:lvl1pPr algn="r">
              <a:defRPr sz="1200"/>
            </a:lvl1pPr>
          </a:lstStyle>
          <a:p>
            <a:fld id="{86A65B90-EE1A-4C99-8B82-FBCDEA8F4E9F}" type="datetimeFigureOut">
              <a:rPr lang="ko-KR" altLang="en-US" smtClean="0"/>
              <a:pPr/>
              <a:t>2017-01-05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82" tIns="45391" rIns="90782" bIns="4539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688007"/>
            <a:ext cx="5388610" cy="4441270"/>
          </a:xfrm>
          <a:prstGeom prst="rect">
            <a:avLst/>
          </a:prstGeom>
        </p:spPr>
        <p:txBody>
          <a:bodyPr vert="horz" lIns="90782" tIns="45391" rIns="90782" bIns="45391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374301"/>
            <a:ext cx="2918830" cy="493474"/>
          </a:xfrm>
          <a:prstGeom prst="rect">
            <a:avLst/>
          </a:prstGeom>
        </p:spPr>
        <p:txBody>
          <a:bodyPr vert="horz" lIns="90782" tIns="45391" rIns="90782" bIns="4539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5" y="9374301"/>
            <a:ext cx="2918830" cy="493474"/>
          </a:xfrm>
          <a:prstGeom prst="rect">
            <a:avLst/>
          </a:prstGeom>
        </p:spPr>
        <p:txBody>
          <a:bodyPr vert="horz" lIns="90782" tIns="45391" rIns="90782" bIns="45391" rtlCol="0" anchor="b"/>
          <a:lstStyle>
            <a:lvl1pPr algn="r">
              <a:defRPr sz="1200"/>
            </a:lvl1pPr>
          </a:lstStyle>
          <a:p>
            <a:fld id="{EF259FD4-BC96-45F8-8F32-E29259605A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259FD4-BC96-45F8-8F32-E29259605A10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259FD4-BC96-45F8-8F32-E29259605A10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0632DC-9C15-4636-8FCD-17DF9E4E37E9}" type="slidenum">
              <a:rPr lang="ko-KR" altLang="en-US" smtClean="0"/>
              <a:pPr>
                <a:defRPr/>
              </a:pPr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0632DC-9C15-4636-8FCD-17DF9E4E37E9}" type="slidenum">
              <a:rPr lang="ko-KR" altLang="en-US" smtClean="0"/>
              <a:pPr>
                <a:defRPr/>
              </a:pPr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0632DC-9C15-4636-8FCD-17DF9E4E37E9}" type="slidenum">
              <a:rPr lang="ko-KR" altLang="en-US" smtClean="0"/>
              <a:pPr>
                <a:defRPr/>
              </a:pPr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0632DC-9C15-4636-8FCD-17DF9E4E37E9}" type="slidenum">
              <a:rPr lang="ko-KR" altLang="en-US" smtClean="0"/>
              <a:pPr>
                <a:defRPr/>
              </a:pPr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15815E-1FEF-4C2A-B903-9858828B8252}" type="slidenum">
              <a:rPr lang="ko-KR" altLang="en-US" smtClean="0"/>
              <a:pPr>
                <a:defRPr/>
              </a:pPr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9C25F-8229-4D56-8324-5E09859ADB64}" type="datetimeFigureOut">
              <a:rPr lang="ko-KR" altLang="en-US" smtClean="0"/>
              <a:pPr/>
              <a:t>2017-01-05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24E0B-523A-4CAC-8485-AB2C98AA35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pc="-100" baseline="0"/>
            </a:lvl1pPr>
            <a:lvl2pPr>
              <a:defRPr spc="-100" baseline="0"/>
            </a:lvl2pPr>
            <a:lvl3pPr>
              <a:defRPr spc="-100" baseline="0"/>
            </a:lvl3pPr>
            <a:lvl4pPr>
              <a:defRPr spc="-100" baseline="0"/>
            </a:lvl4pPr>
            <a:lvl5pPr>
              <a:defRPr spc="-100" baseline="0"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9C25F-8229-4D56-8324-5E09859ADB64}" type="datetimeFigureOut">
              <a:rPr lang="ko-KR" altLang="en-US" smtClean="0"/>
              <a:pPr/>
              <a:t>2017-01-05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5929330"/>
            <a:ext cx="2133600" cy="365125"/>
          </a:xfrm>
        </p:spPr>
        <p:txBody>
          <a:bodyPr/>
          <a:lstStyle/>
          <a:p>
            <a:fld id="{A5D24E0B-523A-4CAC-8485-AB2C98AA35B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pSp>
        <p:nvGrpSpPr>
          <p:cNvPr id="8" name="그룹 7"/>
          <p:cNvGrpSpPr>
            <a:grpSpLocks/>
          </p:cNvGrpSpPr>
          <p:nvPr userDrawn="1"/>
        </p:nvGrpSpPr>
        <p:grpSpPr bwMode="auto">
          <a:xfrm>
            <a:off x="20638" y="6350"/>
            <a:ext cx="9144000" cy="668338"/>
            <a:chOff x="460858" y="194492"/>
            <a:chExt cx="8206930" cy="668344"/>
          </a:xfrm>
        </p:grpSpPr>
        <p:sp>
          <p:nvSpPr>
            <p:cNvPr id="9" name="직사각형 8"/>
            <p:cNvSpPr/>
            <p:nvPr userDrawn="1"/>
          </p:nvSpPr>
          <p:spPr>
            <a:xfrm rot="16200000">
              <a:off x="4518730" y="-3246326"/>
              <a:ext cx="55563" cy="8162761"/>
            </a:xfrm>
            <a:prstGeom prst="rect">
              <a:avLst/>
            </a:prstGeom>
            <a:gradFill>
              <a:gsLst>
                <a:gs pos="60000">
                  <a:srgbClr val="00B0F0"/>
                </a:gs>
                <a:gs pos="50000">
                  <a:srgbClr val="0070C0"/>
                </a:gs>
                <a:gs pos="47000">
                  <a:schemeClr val="tx2">
                    <a:lumMod val="75000"/>
                  </a:schemeClr>
                </a:gs>
                <a:gs pos="83000">
                  <a:srgbClr val="0070C0"/>
                </a:gs>
              </a:gsLst>
              <a:lin ang="5400000" scaled="0"/>
            </a:gradFill>
            <a:ln w="1587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10" name="직사각형 9"/>
            <p:cNvSpPr/>
            <p:nvPr userDrawn="1"/>
          </p:nvSpPr>
          <p:spPr>
            <a:xfrm>
              <a:off x="477006" y="215362"/>
              <a:ext cx="8166226" cy="599624"/>
            </a:xfrm>
            <a:prstGeom prst="rect">
              <a:avLst/>
            </a:prstGeom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9600000" scaled="0"/>
            </a:gradFill>
            <a:ln w="1587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11" name="자유형 10"/>
            <p:cNvSpPr/>
            <p:nvPr userDrawn="1"/>
          </p:nvSpPr>
          <p:spPr>
            <a:xfrm>
              <a:off x="460858" y="204825"/>
              <a:ext cx="8166876" cy="45719"/>
            </a:xfrm>
            <a:custGeom>
              <a:avLst/>
              <a:gdLst>
                <a:gd name="connsiteX0" fmla="*/ 0 w 8134502"/>
                <a:gd name="connsiteY0" fmla="*/ 0 h 0"/>
                <a:gd name="connsiteX1" fmla="*/ 8134502 w 8134502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34502">
                  <a:moveTo>
                    <a:pt x="0" y="0"/>
                  </a:moveTo>
                  <a:lnTo>
                    <a:pt x="8134502" y="0"/>
                  </a:lnTo>
                </a:path>
              </a:pathLst>
            </a:custGeom>
            <a:noFill/>
            <a:ln w="3175" cap="rnd">
              <a:gradFill>
                <a:gsLst>
                  <a:gs pos="100000">
                    <a:schemeClr val="bg1">
                      <a:lumMod val="85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lin ang="3000000" scaled="0"/>
              </a:gradFill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12" name="자유형 11"/>
            <p:cNvSpPr/>
            <p:nvPr userDrawn="1"/>
          </p:nvSpPr>
          <p:spPr>
            <a:xfrm>
              <a:off x="467982" y="205605"/>
              <a:ext cx="45594" cy="606430"/>
            </a:xfrm>
            <a:custGeom>
              <a:avLst/>
              <a:gdLst>
                <a:gd name="connsiteX0" fmla="*/ 0 w 0"/>
                <a:gd name="connsiteY0" fmla="*/ 0 h 637046"/>
                <a:gd name="connsiteX1" fmla="*/ 0 w 0"/>
                <a:gd name="connsiteY1" fmla="*/ 637046 h 637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637046">
                  <a:moveTo>
                    <a:pt x="0" y="0"/>
                  </a:moveTo>
                  <a:lnTo>
                    <a:pt x="0" y="637046"/>
                  </a:lnTo>
                </a:path>
              </a:pathLst>
            </a:custGeom>
            <a:noFill/>
            <a:ln w="6350" cap="rnd">
              <a:solidFill>
                <a:schemeClr val="bg1">
                  <a:lumMod val="85000"/>
                </a:schemeClr>
              </a:solidFill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13" name="자유형 12"/>
            <p:cNvSpPr/>
            <p:nvPr userDrawn="1"/>
          </p:nvSpPr>
          <p:spPr>
            <a:xfrm>
              <a:off x="8622194" y="194492"/>
              <a:ext cx="45594" cy="608018"/>
            </a:xfrm>
            <a:custGeom>
              <a:avLst/>
              <a:gdLst>
                <a:gd name="connsiteX0" fmla="*/ 0 w 0"/>
                <a:gd name="connsiteY0" fmla="*/ 0 h 637046"/>
                <a:gd name="connsiteX1" fmla="*/ 0 w 0"/>
                <a:gd name="connsiteY1" fmla="*/ 637046 h 637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637046">
                  <a:moveTo>
                    <a:pt x="0" y="0"/>
                  </a:moveTo>
                  <a:lnTo>
                    <a:pt x="0" y="637046"/>
                  </a:lnTo>
                </a:path>
              </a:pathLst>
            </a:custGeom>
            <a:noFill/>
            <a:ln w="6350" cap="rnd">
              <a:solidFill>
                <a:schemeClr val="bg1">
                  <a:lumMod val="85000"/>
                </a:schemeClr>
              </a:solidFill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9C25F-8229-4D56-8324-5E09859ADB64}" type="datetimeFigureOut">
              <a:rPr lang="ko-KR" altLang="en-US" smtClean="0"/>
              <a:pPr/>
              <a:t>2017-01-05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24E0B-523A-4CAC-8485-AB2C98AA35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9C25F-8229-4D56-8324-5E09859ADB64}" type="datetimeFigureOut">
              <a:rPr lang="ko-KR" altLang="en-US" smtClean="0"/>
              <a:pPr/>
              <a:t>2017-01-05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24E0B-523A-4CAC-8485-AB2C98AA35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9C25F-8229-4D56-8324-5E09859ADB64}" type="datetimeFigureOut">
              <a:rPr lang="ko-KR" altLang="en-US" smtClean="0"/>
              <a:pPr/>
              <a:t>2017-01-05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24E0B-523A-4CAC-8485-AB2C98AA35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9C25F-8229-4D56-8324-5E09859ADB64}" type="datetimeFigureOut">
              <a:rPr lang="ko-KR" altLang="en-US" smtClean="0"/>
              <a:pPr/>
              <a:t>2017-01-05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24E0B-523A-4CAC-8485-AB2C98AA35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9C25F-8229-4D56-8324-5E09859ADB64}" type="datetimeFigureOut">
              <a:rPr lang="ko-KR" altLang="en-US" smtClean="0"/>
              <a:pPr/>
              <a:t>2017-01-05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24E0B-523A-4CAC-8485-AB2C98AA35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9C25F-8229-4D56-8324-5E09859ADB64}" type="datetimeFigureOut">
              <a:rPr lang="ko-KR" altLang="en-US" smtClean="0"/>
              <a:pPr/>
              <a:t>2017-01-05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24E0B-523A-4CAC-8485-AB2C98AA35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9C25F-8229-4D56-8324-5E09859ADB64}" type="datetimeFigureOut">
              <a:rPr lang="ko-KR" altLang="en-US" smtClean="0"/>
              <a:pPr/>
              <a:t>2017-01-05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24E0B-523A-4CAC-8485-AB2C98AA35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9C25F-8229-4D56-8324-5E09859ADB64}" type="datetimeFigureOut">
              <a:rPr lang="ko-KR" altLang="en-US" smtClean="0"/>
              <a:pPr/>
              <a:t>2017-01-05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24E0B-523A-4CAC-8485-AB2C98AA35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9C25F-8229-4D56-8324-5E09859ADB64}" type="datetimeFigureOut">
              <a:rPr lang="ko-KR" altLang="en-US" smtClean="0"/>
              <a:pPr/>
              <a:t>2017-01-05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24E0B-523A-4CAC-8485-AB2C98AA35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B9C25F-8229-4D56-8324-5E09859ADB64}" type="datetimeFigureOut">
              <a:rPr lang="ko-KR" altLang="en-US" smtClean="0"/>
              <a:pPr/>
              <a:t>2017-01-05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24E0B-523A-4CAC-8485-AB2C98AA35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image" Target="../media/image10.png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9"/>
          <p:cNvGrpSpPr>
            <a:grpSpLocks/>
          </p:cNvGrpSpPr>
          <p:nvPr/>
        </p:nvGrpSpPr>
        <p:grpSpPr bwMode="auto">
          <a:xfrm>
            <a:off x="65533" y="2431921"/>
            <a:ext cx="9009063" cy="276999"/>
            <a:chOff x="-101" y="2108026"/>
            <a:chExt cx="9009345" cy="277039"/>
          </a:xfrm>
        </p:grpSpPr>
        <p:sp>
          <p:nvSpPr>
            <p:cNvPr id="6" name="직사각형 5"/>
            <p:cNvSpPr/>
            <p:nvPr/>
          </p:nvSpPr>
          <p:spPr>
            <a:xfrm flipH="1">
              <a:off x="-101" y="2122223"/>
              <a:ext cx="9009345" cy="25200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shade val="30000"/>
                    <a:satMod val="115000"/>
                  </a:schemeClr>
                </a:gs>
                <a:gs pos="50000">
                  <a:schemeClr val="bg1">
                    <a:lumMod val="85000"/>
                    <a:shade val="67500"/>
                    <a:satMod val="115000"/>
                  </a:schemeClr>
                </a:gs>
                <a:gs pos="100000">
                  <a:schemeClr val="bg1">
                    <a:lumMod val="85000"/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80943" y="2108026"/>
              <a:ext cx="8239705" cy="277039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b="1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Small and Medium Business Administration</a:t>
              </a:r>
              <a:endParaRPr kumimoji="0" lang="ko-KR" altLang="en-US" sz="12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8" name="TextBox 7"/>
          <p:cNvSpPr txBox="1"/>
          <p:nvPr/>
        </p:nvSpPr>
        <p:spPr bwMode="auto">
          <a:xfrm>
            <a:off x="734634" y="1802913"/>
            <a:ext cx="5270995" cy="630942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5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중소</a:t>
            </a:r>
            <a:r>
              <a:rPr kumimoji="0" lang="en-US" altLang="ko-KR" sz="35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·</a:t>
            </a:r>
            <a:r>
              <a:rPr kumimoji="0" lang="ko-KR" altLang="en-US" sz="35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중견기업 지원시책</a:t>
            </a:r>
            <a:endParaRPr kumimoji="0" lang="ko-KR" altLang="en-US" sz="35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728482" y="1298394"/>
            <a:ext cx="5071101" cy="55399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3000" spc="-70" dirty="0" smtClean="0">
                <a:solidFill>
                  <a:schemeClr val="accent4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2017</a:t>
            </a:r>
            <a:r>
              <a:rPr kumimoji="0" lang="ko-KR" altLang="en-US" sz="3000" spc="-70" dirty="0" smtClean="0">
                <a:solidFill>
                  <a:schemeClr val="accent4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년도</a:t>
            </a:r>
            <a:endParaRPr kumimoji="0" lang="ko-KR" altLang="en-US" sz="3000" spc="-70" dirty="0">
              <a:solidFill>
                <a:schemeClr val="accent4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" name="그림 9" descr="중소기업청_혼합_좌우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55776" y="5013176"/>
            <a:ext cx="3672408" cy="1067876"/>
          </a:xfrm>
          <a:prstGeom prst="rect">
            <a:avLst/>
          </a:prstGeom>
        </p:spPr>
      </p:pic>
      <p:pic>
        <p:nvPicPr>
          <p:cNvPr id="11" name="Picture 2" descr="C:\Users\홍민희\Desktop\b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-32" y="4509279"/>
            <a:ext cx="2567304" cy="2356275"/>
          </a:xfrm>
          <a:prstGeom prst="rect">
            <a:avLst/>
          </a:prstGeom>
          <a:noFill/>
          <a:scene3d>
            <a:camera prst="orthographicFront">
              <a:rot lat="0" lon="11099976" rev="0"/>
            </a:camera>
            <a:lightRig rig="threePt" dir="t"/>
          </a:scene3d>
          <a:extLst>
            <a:ext uri="{909E8E84-426E-40DD-AFC4-6F175D3DCCD1}"/>
          </a:extLst>
        </p:spPr>
      </p:pic>
      <p:pic>
        <p:nvPicPr>
          <p:cNvPr id="12" name="Picture 4" descr="C:\Documents and Settings\cji15\바탕 화면\png\무제-1 사본.png"/>
          <p:cNvPicPr>
            <a:picLocks noChangeAspect="1" noChangeArrowheads="1"/>
          </p:cNvPicPr>
          <p:nvPr/>
        </p:nvPicPr>
        <p:blipFill>
          <a:blip r:embed="rId4" cstate="print"/>
          <a:srcRect t="18039" r="66177"/>
          <a:stretch>
            <a:fillRect/>
          </a:stretch>
        </p:blipFill>
        <p:spPr bwMode="auto">
          <a:xfrm>
            <a:off x="8215313" y="5170488"/>
            <a:ext cx="928687" cy="168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그림 1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384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0" y="-2159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그룹 34"/>
          <p:cNvGrpSpPr>
            <a:grpSpLocks/>
          </p:cNvGrpSpPr>
          <p:nvPr/>
        </p:nvGrpSpPr>
        <p:grpSpPr bwMode="auto">
          <a:xfrm>
            <a:off x="1475656" y="3969940"/>
            <a:ext cx="2498340" cy="611188"/>
            <a:chOff x="2125324" y="3548063"/>
            <a:chExt cx="2100114" cy="611275"/>
          </a:xfrm>
        </p:grpSpPr>
        <p:sp>
          <p:nvSpPr>
            <p:cNvPr id="11" name="TextBox 8"/>
            <p:cNvSpPr txBox="1"/>
            <p:nvPr/>
          </p:nvSpPr>
          <p:spPr bwMode="auto">
            <a:xfrm>
              <a:off x="2786049" y="3548063"/>
              <a:ext cx="1439389" cy="52329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r>
                <a:rPr lang="ko-KR" altLang="en-US" sz="2800" b="1" kern="0" dirty="0" smtClean="0">
                  <a:gradFill>
                    <a:gsLst>
                      <a:gs pos="0">
                        <a:srgbClr val="3A3A3A"/>
                      </a:gs>
                      <a:gs pos="50000">
                        <a:srgbClr val="2E2E2E"/>
                      </a:gs>
                    </a:gsLst>
                    <a:lin ang="5400000" scaled="0"/>
                  </a:gra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수출 지원</a:t>
              </a:r>
            </a:p>
          </p:txBody>
        </p:sp>
        <p:sp>
          <p:nvSpPr>
            <p:cNvPr id="15" name="타원 14"/>
            <p:cNvSpPr/>
            <p:nvPr/>
          </p:nvSpPr>
          <p:spPr>
            <a:xfrm>
              <a:off x="2125324" y="3551238"/>
              <a:ext cx="608513" cy="608100"/>
            </a:xfrm>
            <a:prstGeom prst="ellipse">
              <a:avLst/>
            </a:prstGeom>
            <a:gradFill>
              <a:gsLst>
                <a:gs pos="4000">
                  <a:srgbClr val="2079C2"/>
                </a:gs>
                <a:gs pos="78000">
                  <a:srgbClr val="175E99"/>
                </a:gs>
                <a:gs pos="0">
                  <a:srgbClr val="1A6CAD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b="1">
                <a:solidFill>
                  <a:prstClr val="white"/>
                </a:solidFill>
                <a:latin typeface="HY울릉도M" panose="02030600000101010101" pitchFamily="18" charset="-127"/>
              </a:endParaRPr>
            </a:p>
          </p:txBody>
        </p:sp>
        <p:sp>
          <p:nvSpPr>
            <p:cNvPr id="16" name="TextBox 41"/>
            <p:cNvSpPr txBox="1"/>
            <p:nvPr/>
          </p:nvSpPr>
          <p:spPr bwMode="auto">
            <a:xfrm>
              <a:off x="2284208" y="3604824"/>
              <a:ext cx="283243" cy="4617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r>
                <a:rPr lang="en-US" altLang="ko-KR" sz="2400" b="1" kern="0" spc="-150" dirty="0" smtClean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latin typeface="Arial"/>
                  <a:ea typeface="HY울릉도M" panose="02030600000101010101" pitchFamily="18" charset="-127"/>
                </a:rPr>
                <a:t>3</a:t>
              </a:r>
              <a:endParaRPr lang="ko-KR" altLang="en-US" sz="2400" b="1" kern="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Arial"/>
                <a:ea typeface="HY울릉도M" panose="02030600000101010101" pitchFamily="18" charset="-127"/>
              </a:endParaRPr>
            </a:p>
          </p:txBody>
        </p:sp>
      </p:grpSp>
      <p:grpSp>
        <p:nvGrpSpPr>
          <p:cNvPr id="3" name="그룹 20"/>
          <p:cNvGrpSpPr>
            <a:grpSpLocks/>
          </p:cNvGrpSpPr>
          <p:nvPr/>
        </p:nvGrpSpPr>
        <p:grpSpPr bwMode="auto">
          <a:xfrm>
            <a:off x="3779912" y="982688"/>
            <a:ext cx="1243012" cy="646112"/>
            <a:chOff x="2928873" y="1226882"/>
            <a:chExt cx="1242648" cy="646331"/>
          </a:xfrm>
        </p:grpSpPr>
        <p:sp>
          <p:nvSpPr>
            <p:cNvPr id="23" name="직사각형 22"/>
            <p:cNvSpPr/>
            <p:nvPr/>
          </p:nvSpPr>
          <p:spPr>
            <a:xfrm>
              <a:off x="2928873" y="1226882"/>
              <a:ext cx="1242648" cy="64633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r>
                <a:rPr lang="ko-KR" altLang="en-US" sz="3600" b="1" kern="0" dirty="0" smtClean="0">
                  <a:gradFill>
                    <a:gsLst>
                      <a:gs pos="0">
                        <a:srgbClr val="1271B2"/>
                      </a:gs>
                      <a:gs pos="100000">
                        <a:srgbClr val="175C95"/>
                      </a:gs>
                    </a:gsLst>
                    <a:lin ang="5400000" scaled="0"/>
                  </a:gra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목</a:t>
              </a:r>
              <a:r>
                <a:rPr lang="en-US" altLang="ko-KR" sz="3600" b="1" kern="0" dirty="0" smtClean="0">
                  <a:gradFill>
                    <a:gsLst>
                      <a:gs pos="0">
                        <a:srgbClr val="1271B2"/>
                      </a:gs>
                      <a:gs pos="100000">
                        <a:srgbClr val="175C95"/>
                      </a:gs>
                    </a:gsLst>
                    <a:lin ang="5400000" scaled="0"/>
                  </a:gra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</a:t>
              </a:r>
              <a:r>
                <a:rPr lang="ko-KR" altLang="en-US" sz="3600" b="1" kern="0" dirty="0" smtClean="0">
                  <a:gradFill>
                    <a:gsLst>
                      <a:gs pos="0">
                        <a:srgbClr val="1271B2"/>
                      </a:gs>
                      <a:gs pos="100000">
                        <a:srgbClr val="175C95"/>
                      </a:gs>
                    </a:gsLst>
                    <a:lin ang="5400000" scaled="0"/>
                  </a:gra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차</a:t>
              </a:r>
              <a:endParaRPr lang="ko-KR" altLang="en-US" sz="3600" b="1" kern="0" dirty="0">
                <a:gradFill>
                  <a:gsLst>
                    <a:gs pos="0">
                      <a:srgbClr val="1271B2"/>
                    </a:gs>
                    <a:gs pos="100000">
                      <a:srgbClr val="175C95"/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cxnSp>
          <p:nvCxnSpPr>
            <p:cNvPr id="25" name="직선 연결선 24"/>
            <p:cNvCxnSpPr/>
            <p:nvPr/>
          </p:nvCxnSpPr>
          <p:spPr>
            <a:xfrm flipV="1">
              <a:off x="2941569" y="1862097"/>
              <a:ext cx="1201385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그룹 33"/>
          <p:cNvGrpSpPr>
            <a:grpSpLocks/>
          </p:cNvGrpSpPr>
          <p:nvPr/>
        </p:nvGrpSpPr>
        <p:grpSpPr bwMode="auto">
          <a:xfrm>
            <a:off x="1425367" y="3068960"/>
            <a:ext cx="2498344" cy="611188"/>
            <a:chOff x="2125324" y="2762245"/>
            <a:chExt cx="2100115" cy="611275"/>
          </a:xfrm>
        </p:grpSpPr>
        <p:sp>
          <p:nvSpPr>
            <p:cNvPr id="14" name="타원 13"/>
            <p:cNvSpPr/>
            <p:nvPr/>
          </p:nvSpPr>
          <p:spPr>
            <a:xfrm>
              <a:off x="2125324" y="2765420"/>
              <a:ext cx="608512" cy="608100"/>
            </a:xfrm>
            <a:prstGeom prst="ellipse">
              <a:avLst/>
            </a:prstGeom>
            <a:gradFill>
              <a:gsLst>
                <a:gs pos="4000">
                  <a:srgbClr val="2079C2"/>
                </a:gs>
                <a:gs pos="78000">
                  <a:srgbClr val="175E99"/>
                </a:gs>
                <a:gs pos="0">
                  <a:srgbClr val="1A6CAD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sz="1400" b="1">
                <a:solidFill>
                  <a:prstClr val="white"/>
                </a:solidFill>
                <a:latin typeface="HY울릉도M" panose="02030600000101010101" pitchFamily="18" charset="-127"/>
              </a:endParaRPr>
            </a:p>
          </p:txBody>
        </p:sp>
        <p:sp>
          <p:nvSpPr>
            <p:cNvPr id="17" name="TextBox 36"/>
            <p:cNvSpPr txBox="1"/>
            <p:nvPr/>
          </p:nvSpPr>
          <p:spPr bwMode="auto">
            <a:xfrm>
              <a:off x="2275319" y="2807710"/>
              <a:ext cx="299412" cy="4617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r>
                <a:rPr lang="en-US" altLang="ko-KR" sz="2400" b="1" kern="0" spc="-150" dirty="0" smtClean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latin typeface="HY울릉도M"/>
                  <a:ea typeface="HY울릉도M"/>
                </a:rPr>
                <a:t>2</a:t>
              </a:r>
              <a:endParaRPr lang="ko-KR" altLang="en-US" sz="2400" b="1" kern="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HY울릉도M"/>
                <a:ea typeface="HY울릉도M"/>
              </a:endParaRPr>
            </a:p>
          </p:txBody>
        </p:sp>
        <p:sp>
          <p:nvSpPr>
            <p:cNvPr id="18" name="TextBox 8"/>
            <p:cNvSpPr txBox="1"/>
            <p:nvPr/>
          </p:nvSpPr>
          <p:spPr bwMode="auto">
            <a:xfrm>
              <a:off x="2786052" y="2762245"/>
              <a:ext cx="1439387" cy="52329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r>
                <a:rPr lang="ko-KR" altLang="en-US" sz="2800" b="1" kern="0" dirty="0" smtClean="0">
                  <a:gradFill>
                    <a:gsLst>
                      <a:gs pos="0">
                        <a:srgbClr val="3A3A3A"/>
                      </a:gs>
                      <a:gs pos="50000">
                        <a:srgbClr val="2E2E2E"/>
                      </a:gs>
                    </a:gsLst>
                    <a:lin ang="5400000" scaled="0"/>
                  </a:gra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판로 지원</a:t>
              </a:r>
            </a:p>
          </p:txBody>
        </p:sp>
      </p:grpSp>
      <p:grpSp>
        <p:nvGrpSpPr>
          <p:cNvPr id="5" name="그룹 32"/>
          <p:cNvGrpSpPr>
            <a:grpSpLocks/>
          </p:cNvGrpSpPr>
          <p:nvPr/>
        </p:nvGrpSpPr>
        <p:grpSpPr bwMode="auto">
          <a:xfrm>
            <a:off x="1425369" y="2132856"/>
            <a:ext cx="2498559" cy="611188"/>
            <a:chOff x="2125324" y="1987700"/>
            <a:chExt cx="2099715" cy="611275"/>
          </a:xfrm>
        </p:grpSpPr>
        <p:sp>
          <p:nvSpPr>
            <p:cNvPr id="27" name="타원 26"/>
            <p:cNvSpPr/>
            <p:nvPr/>
          </p:nvSpPr>
          <p:spPr>
            <a:xfrm>
              <a:off x="2125324" y="1990875"/>
              <a:ext cx="608345" cy="608100"/>
            </a:xfrm>
            <a:prstGeom prst="ellipse">
              <a:avLst/>
            </a:prstGeom>
            <a:gradFill>
              <a:gsLst>
                <a:gs pos="4000">
                  <a:srgbClr val="2079C2"/>
                </a:gs>
                <a:gs pos="78000">
                  <a:srgbClr val="175E99"/>
                </a:gs>
                <a:gs pos="0">
                  <a:srgbClr val="1A6CAD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sz="1400" b="1">
                <a:solidFill>
                  <a:prstClr val="white"/>
                </a:solidFill>
                <a:latin typeface="HY울릉도M" panose="02030600000101010101" pitchFamily="18" charset="-127"/>
              </a:endParaRPr>
            </a:p>
          </p:txBody>
        </p:sp>
        <p:sp>
          <p:nvSpPr>
            <p:cNvPr id="28" name="TextBox 36"/>
            <p:cNvSpPr txBox="1"/>
            <p:nvPr/>
          </p:nvSpPr>
          <p:spPr bwMode="auto">
            <a:xfrm>
              <a:off x="2263887" y="2033165"/>
              <a:ext cx="299330" cy="4617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r>
                <a:rPr lang="en-US" altLang="ko-KR" sz="2400" b="1" kern="0" spc="-150" dirty="0" smtClean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latin typeface="HY울릉도M"/>
                  <a:ea typeface="HY울릉도M"/>
                </a:rPr>
                <a:t>1</a:t>
              </a:r>
              <a:endParaRPr lang="ko-KR" altLang="en-US" sz="2400" b="1" kern="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HY울릉도M"/>
                <a:ea typeface="HY울릉도M"/>
              </a:endParaRPr>
            </a:p>
          </p:txBody>
        </p:sp>
        <p:sp>
          <p:nvSpPr>
            <p:cNvPr id="29" name="TextBox 8"/>
            <p:cNvSpPr txBox="1"/>
            <p:nvPr/>
          </p:nvSpPr>
          <p:spPr bwMode="auto">
            <a:xfrm>
              <a:off x="2786049" y="1987700"/>
              <a:ext cx="1438990" cy="52329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r>
                <a:rPr lang="ko-KR" altLang="en-US" sz="2800" b="1" kern="0" dirty="0" smtClean="0">
                  <a:gradFill>
                    <a:gsLst>
                      <a:gs pos="0">
                        <a:srgbClr val="3A3A3A"/>
                      </a:gs>
                      <a:gs pos="50000">
                        <a:srgbClr val="2E2E2E"/>
                      </a:gs>
                    </a:gsLst>
                    <a:lin ang="5400000" scaled="0"/>
                  </a:gra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금융 지원</a:t>
              </a:r>
            </a:p>
          </p:txBody>
        </p:sp>
      </p:grpSp>
      <p:pic>
        <p:nvPicPr>
          <p:cNvPr id="33" name="Picture 2" descr="C:\Users\홍민희\Desktop\b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-32" y="4509279"/>
            <a:ext cx="2567304" cy="2356275"/>
          </a:xfrm>
          <a:prstGeom prst="rect">
            <a:avLst/>
          </a:prstGeom>
          <a:noFill/>
          <a:scene3d>
            <a:camera prst="orthographicFront">
              <a:rot lat="0" lon="11099976" rev="0"/>
            </a:camera>
            <a:lightRig rig="threePt" dir="t"/>
          </a:scene3d>
          <a:extLst>
            <a:ext uri="{909E8E84-426E-40DD-AFC4-6F175D3DCCD1}"/>
          </a:extLst>
        </p:spPr>
      </p:pic>
      <p:pic>
        <p:nvPicPr>
          <p:cNvPr id="37" name="Picture 4" descr="C:\Documents and Settings\cji15\바탕 화면\png\무제-1 사본.png"/>
          <p:cNvPicPr>
            <a:picLocks noChangeAspect="1" noChangeArrowheads="1"/>
          </p:cNvPicPr>
          <p:nvPr/>
        </p:nvPicPr>
        <p:blipFill>
          <a:blip r:embed="rId4" cstate="print"/>
          <a:srcRect t="18039" r="66177"/>
          <a:stretch>
            <a:fillRect/>
          </a:stretch>
        </p:blipFill>
        <p:spPr bwMode="auto">
          <a:xfrm>
            <a:off x="8215313" y="5170488"/>
            <a:ext cx="928687" cy="168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2" name="그룹 34"/>
          <p:cNvGrpSpPr>
            <a:grpSpLocks/>
          </p:cNvGrpSpPr>
          <p:nvPr/>
        </p:nvGrpSpPr>
        <p:grpSpPr bwMode="auto">
          <a:xfrm>
            <a:off x="5005623" y="2134616"/>
            <a:ext cx="3203662" cy="611188"/>
            <a:chOff x="2125324" y="3548063"/>
            <a:chExt cx="2693010" cy="611275"/>
          </a:xfrm>
        </p:grpSpPr>
        <p:sp>
          <p:nvSpPr>
            <p:cNvPr id="24" name="TextBox 8"/>
            <p:cNvSpPr txBox="1"/>
            <p:nvPr/>
          </p:nvSpPr>
          <p:spPr bwMode="auto">
            <a:xfrm>
              <a:off x="2786049" y="3548063"/>
              <a:ext cx="2032285" cy="52329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r>
                <a:rPr lang="ko-KR" altLang="en-US" sz="2800" b="1" kern="0" dirty="0" smtClean="0">
                  <a:gradFill>
                    <a:gsLst>
                      <a:gs pos="0">
                        <a:srgbClr val="3A3A3A"/>
                      </a:gs>
                      <a:gs pos="50000">
                        <a:srgbClr val="2E2E2E"/>
                      </a:gs>
                    </a:gsLst>
                    <a:lin ang="5400000" scaled="0"/>
                  </a:gra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기술개발 지원</a:t>
              </a:r>
            </a:p>
          </p:txBody>
        </p:sp>
        <p:sp>
          <p:nvSpPr>
            <p:cNvPr id="26" name="타원 25"/>
            <p:cNvSpPr/>
            <p:nvPr/>
          </p:nvSpPr>
          <p:spPr>
            <a:xfrm>
              <a:off x="2125324" y="3551238"/>
              <a:ext cx="608513" cy="608100"/>
            </a:xfrm>
            <a:prstGeom prst="ellipse">
              <a:avLst/>
            </a:prstGeom>
            <a:gradFill>
              <a:gsLst>
                <a:gs pos="4000">
                  <a:srgbClr val="2079C2"/>
                </a:gs>
                <a:gs pos="78000">
                  <a:srgbClr val="175E99"/>
                </a:gs>
                <a:gs pos="0">
                  <a:srgbClr val="1A6CAD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b="1">
                <a:solidFill>
                  <a:prstClr val="white"/>
                </a:solidFill>
                <a:latin typeface="HY울릉도M" panose="02030600000101010101" pitchFamily="18" charset="-127"/>
              </a:endParaRPr>
            </a:p>
          </p:txBody>
        </p:sp>
        <p:sp>
          <p:nvSpPr>
            <p:cNvPr id="30" name="TextBox 41"/>
            <p:cNvSpPr txBox="1"/>
            <p:nvPr/>
          </p:nvSpPr>
          <p:spPr bwMode="auto">
            <a:xfrm>
              <a:off x="2284208" y="3604824"/>
              <a:ext cx="283243" cy="4617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r>
                <a:rPr lang="en-US" altLang="ko-KR" sz="2400" b="1" kern="0" spc="-150" dirty="0" smtClean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latin typeface="Arial"/>
                  <a:ea typeface="HY울릉도M" panose="02030600000101010101" pitchFamily="18" charset="-127"/>
                </a:rPr>
                <a:t>4</a:t>
              </a:r>
              <a:endParaRPr lang="ko-KR" altLang="en-US" sz="2400" b="1" kern="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Arial"/>
                <a:ea typeface="HY울릉도M" panose="02030600000101010101" pitchFamily="18" charset="-127"/>
              </a:endParaRPr>
            </a:p>
          </p:txBody>
        </p:sp>
      </p:grpSp>
      <p:grpSp>
        <p:nvGrpSpPr>
          <p:cNvPr id="31" name="그룹 34"/>
          <p:cNvGrpSpPr>
            <a:grpSpLocks/>
          </p:cNvGrpSpPr>
          <p:nvPr/>
        </p:nvGrpSpPr>
        <p:grpSpPr bwMode="auto">
          <a:xfrm>
            <a:off x="5004051" y="3068960"/>
            <a:ext cx="3556323" cy="611188"/>
            <a:chOff x="2125324" y="3548063"/>
            <a:chExt cx="2989458" cy="611275"/>
          </a:xfrm>
        </p:grpSpPr>
        <p:sp>
          <p:nvSpPr>
            <p:cNvPr id="32" name="TextBox 8"/>
            <p:cNvSpPr txBox="1"/>
            <p:nvPr/>
          </p:nvSpPr>
          <p:spPr bwMode="auto">
            <a:xfrm>
              <a:off x="2786049" y="3548063"/>
              <a:ext cx="2328733" cy="52329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r>
                <a:rPr lang="ko-KR" altLang="en-US" sz="2800" b="1" kern="0" dirty="0" smtClean="0">
                  <a:gradFill>
                    <a:gsLst>
                      <a:gs pos="0">
                        <a:srgbClr val="3A3A3A"/>
                      </a:gs>
                      <a:gs pos="50000">
                        <a:srgbClr val="2E2E2E"/>
                      </a:gs>
                    </a:gsLst>
                    <a:lin ang="5400000" scaled="0"/>
                  </a:gra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창업</a:t>
              </a:r>
              <a:r>
                <a:rPr lang="en-US" altLang="ko-KR" sz="2800" b="1" kern="0" dirty="0" smtClean="0">
                  <a:gradFill>
                    <a:gsLst>
                      <a:gs pos="0">
                        <a:srgbClr val="3A3A3A"/>
                      </a:gs>
                      <a:gs pos="50000">
                        <a:srgbClr val="2E2E2E"/>
                      </a:gs>
                    </a:gsLst>
                    <a:lin ang="5400000" scaled="0"/>
                  </a:gra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·</a:t>
              </a:r>
              <a:r>
                <a:rPr lang="ko-KR" altLang="en-US" sz="2800" b="1" kern="0" dirty="0" smtClean="0">
                  <a:gradFill>
                    <a:gsLst>
                      <a:gs pos="0">
                        <a:srgbClr val="3A3A3A"/>
                      </a:gs>
                      <a:gs pos="50000">
                        <a:srgbClr val="2E2E2E"/>
                      </a:gs>
                    </a:gsLst>
                    <a:lin ang="5400000" scaled="0"/>
                  </a:gra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벤처 지원</a:t>
              </a:r>
            </a:p>
          </p:txBody>
        </p:sp>
        <p:sp>
          <p:nvSpPr>
            <p:cNvPr id="34" name="타원 33"/>
            <p:cNvSpPr/>
            <p:nvPr/>
          </p:nvSpPr>
          <p:spPr>
            <a:xfrm>
              <a:off x="2125324" y="3551238"/>
              <a:ext cx="608513" cy="608100"/>
            </a:xfrm>
            <a:prstGeom prst="ellipse">
              <a:avLst/>
            </a:prstGeom>
            <a:gradFill>
              <a:gsLst>
                <a:gs pos="4000">
                  <a:srgbClr val="2079C2"/>
                </a:gs>
                <a:gs pos="78000">
                  <a:srgbClr val="175E99"/>
                </a:gs>
                <a:gs pos="0">
                  <a:srgbClr val="1A6CAD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b="1">
                <a:solidFill>
                  <a:prstClr val="white"/>
                </a:solidFill>
                <a:latin typeface="HY울릉도M" panose="02030600000101010101" pitchFamily="18" charset="-127"/>
              </a:endParaRPr>
            </a:p>
          </p:txBody>
        </p:sp>
        <p:sp>
          <p:nvSpPr>
            <p:cNvPr id="35" name="TextBox 41"/>
            <p:cNvSpPr txBox="1"/>
            <p:nvPr/>
          </p:nvSpPr>
          <p:spPr bwMode="auto">
            <a:xfrm>
              <a:off x="2284208" y="3604824"/>
              <a:ext cx="283243" cy="4617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r>
                <a:rPr lang="en-US" altLang="ko-KR" sz="2400" b="1" kern="0" spc="-150" dirty="0" smtClean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latin typeface="Arial"/>
                  <a:ea typeface="HY울릉도M" panose="02030600000101010101" pitchFamily="18" charset="-127"/>
                </a:rPr>
                <a:t>5</a:t>
              </a:r>
              <a:endParaRPr lang="ko-KR" altLang="en-US" sz="2400" b="1" kern="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Arial"/>
                <a:ea typeface="HY울릉도M" panose="02030600000101010101" pitchFamily="18" charset="-127"/>
              </a:endParaRPr>
            </a:p>
          </p:txBody>
        </p:sp>
      </p:grpSp>
      <p:grpSp>
        <p:nvGrpSpPr>
          <p:cNvPr id="36" name="그룹 34"/>
          <p:cNvGrpSpPr>
            <a:grpSpLocks/>
          </p:cNvGrpSpPr>
          <p:nvPr/>
        </p:nvGrpSpPr>
        <p:grpSpPr bwMode="auto">
          <a:xfrm>
            <a:off x="5040742" y="3969940"/>
            <a:ext cx="3203666" cy="611188"/>
            <a:chOff x="2125324" y="3548063"/>
            <a:chExt cx="2693015" cy="611275"/>
          </a:xfrm>
        </p:grpSpPr>
        <p:sp>
          <p:nvSpPr>
            <p:cNvPr id="38" name="TextBox 8"/>
            <p:cNvSpPr txBox="1"/>
            <p:nvPr/>
          </p:nvSpPr>
          <p:spPr bwMode="auto">
            <a:xfrm>
              <a:off x="2786052" y="3548063"/>
              <a:ext cx="2032287" cy="52329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r>
                <a:rPr lang="ko-KR" altLang="en-US" sz="2800" b="1" kern="0" dirty="0" smtClean="0">
                  <a:gradFill>
                    <a:gsLst>
                      <a:gs pos="0">
                        <a:srgbClr val="3A3A3A"/>
                      </a:gs>
                      <a:gs pos="50000">
                        <a:srgbClr val="2E2E2E"/>
                      </a:gs>
                    </a:gsLst>
                    <a:lin ang="5400000" scaled="0"/>
                  </a:gra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소상공인 지원</a:t>
              </a:r>
            </a:p>
          </p:txBody>
        </p:sp>
        <p:sp>
          <p:nvSpPr>
            <p:cNvPr id="39" name="타원 38"/>
            <p:cNvSpPr/>
            <p:nvPr/>
          </p:nvSpPr>
          <p:spPr>
            <a:xfrm>
              <a:off x="2125324" y="3551238"/>
              <a:ext cx="608513" cy="608100"/>
            </a:xfrm>
            <a:prstGeom prst="ellipse">
              <a:avLst/>
            </a:prstGeom>
            <a:gradFill>
              <a:gsLst>
                <a:gs pos="4000">
                  <a:srgbClr val="2079C2"/>
                </a:gs>
                <a:gs pos="78000">
                  <a:srgbClr val="175E99"/>
                </a:gs>
                <a:gs pos="0">
                  <a:srgbClr val="1A6CAD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b="1">
                <a:solidFill>
                  <a:prstClr val="white"/>
                </a:solidFill>
                <a:latin typeface="HY울릉도M" panose="02030600000101010101" pitchFamily="18" charset="-127"/>
              </a:endParaRPr>
            </a:p>
          </p:txBody>
        </p:sp>
        <p:sp>
          <p:nvSpPr>
            <p:cNvPr id="40" name="TextBox 41"/>
            <p:cNvSpPr txBox="1"/>
            <p:nvPr/>
          </p:nvSpPr>
          <p:spPr bwMode="auto">
            <a:xfrm>
              <a:off x="2284208" y="3604824"/>
              <a:ext cx="283243" cy="4617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defRPr/>
              </a:pPr>
              <a:r>
                <a:rPr lang="en-US" altLang="ko-KR" sz="2400" b="1" kern="0" spc="-150" dirty="0" smtClean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latin typeface="Arial"/>
                  <a:ea typeface="HY울릉도M" panose="02030600000101010101" pitchFamily="18" charset="-127"/>
                </a:rPr>
                <a:t>6</a:t>
              </a:r>
              <a:endParaRPr lang="ko-KR" altLang="en-US" sz="2400" b="1" kern="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Arial"/>
                <a:ea typeface="HY울릉도M" panose="02030600000101010101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714356"/>
          </a:xfrm>
        </p:spPr>
        <p:txBody>
          <a:bodyPr>
            <a:noAutofit/>
          </a:bodyPr>
          <a:lstStyle/>
          <a:p>
            <a:pPr algn="l"/>
            <a:r>
              <a:rPr lang="en-US" altLang="ko-KR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  <a:cs typeface="+mn-cs"/>
              </a:rPr>
              <a:t>1. </a:t>
            </a:r>
            <a:r>
              <a:rPr lang="ko-KR" altLang="en-US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  <a:cs typeface="+mn-cs"/>
              </a:rPr>
              <a:t>금융지원 </a:t>
            </a:r>
            <a:endParaRPr lang="ko-KR" altLang="en-US" sz="3000" spc="-150" dirty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HY울릉도M" panose="02030600000101010101" pitchFamily="18" charset="-127"/>
              <a:ea typeface="HY울릉도M"/>
              <a:cs typeface="+mn-cs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285720" y="1056156"/>
            <a:ext cx="8572560" cy="428628"/>
          </a:xfrm>
          <a:prstGeom prst="roundRect">
            <a:avLst>
              <a:gd name="adj" fmla="val 7848"/>
            </a:avLst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  <a:prstDash val="sysDot"/>
          </a:ln>
          <a:effectLst>
            <a:innerShdw blurRad="177800">
              <a:srgbClr val="36A2E6">
                <a:alpha val="6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93700" algn="just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kern="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획기적  일자리 창출을 위한 </a:t>
            </a:r>
            <a:r>
              <a:rPr kumimoji="0" lang="ko-KR" altLang="en-US" sz="2000" b="1" kern="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수출</a:t>
            </a:r>
            <a:r>
              <a:rPr kumimoji="0" lang="en-US" altLang="ko-KR" sz="2000" b="1" kern="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000" b="1" kern="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창업</a:t>
            </a:r>
            <a:r>
              <a:rPr kumimoji="0" lang="ko-KR" altLang="en-US" sz="2000" b="1" kern="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분야  </a:t>
            </a:r>
            <a:r>
              <a:rPr kumimoji="0" lang="ko-KR" altLang="en-US" sz="2000" b="1" kern="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집중 지원</a:t>
            </a:r>
            <a:endParaRPr kumimoji="0" lang="ko-KR" altLang="en-US" sz="2000" b="1" kern="0" dirty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844824"/>
            <a:ext cx="3024336" cy="2058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4221088"/>
            <a:ext cx="2952328" cy="1861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lum bright="21000" contrast="-3000"/>
          </a:blip>
          <a:srcRect/>
          <a:stretch>
            <a:fillRect/>
          </a:stretch>
        </p:blipFill>
        <p:spPr bwMode="auto">
          <a:xfrm>
            <a:off x="899592" y="1700808"/>
            <a:ext cx="3384376" cy="24184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608" y="4365104"/>
            <a:ext cx="3384376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직선 화살표 연결선 10"/>
          <p:cNvCxnSpPr/>
          <p:nvPr/>
        </p:nvCxnSpPr>
        <p:spPr>
          <a:xfrm flipV="1">
            <a:off x="5652120" y="4725144"/>
            <a:ext cx="2232248" cy="216024"/>
          </a:xfrm>
          <a:prstGeom prst="straightConnector1">
            <a:avLst/>
          </a:prstGeom>
          <a:ln w="12700">
            <a:solidFill>
              <a:srgbClr val="FFC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직사각형 13"/>
          <p:cNvSpPr/>
          <p:nvPr/>
        </p:nvSpPr>
        <p:spPr>
          <a:xfrm>
            <a:off x="4572000" y="6165304"/>
            <a:ext cx="4499992" cy="24622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*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서비스산업 고용 비중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(%) : (92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년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 50.2 → (05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년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 65.7 → (15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년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 70.1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4676941" y="6436033"/>
            <a:ext cx="424847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>
            <a:off x="4824536" y="3861048"/>
            <a:ext cx="4499992" cy="24622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* </a:t>
            </a:r>
            <a:r>
              <a:rPr lang="ko-KR" altLang="en-US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수출 회복으로 경제 활력과 신규 고용창출 도모가 필요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9" name="직선 연결선 18"/>
          <p:cNvCxnSpPr/>
          <p:nvPr/>
        </p:nvCxnSpPr>
        <p:spPr>
          <a:xfrm>
            <a:off x="4830445" y="4102190"/>
            <a:ext cx="338437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/>
          <p:nvPr/>
        </p:nvCxnSpPr>
        <p:spPr>
          <a:xfrm>
            <a:off x="5652120" y="5085184"/>
            <a:ext cx="2232248" cy="288032"/>
          </a:xfrm>
          <a:prstGeom prst="straightConnector1">
            <a:avLst/>
          </a:prstGeom>
          <a:ln w="1270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모서리가 둥근 직사각형 27"/>
          <p:cNvSpPr/>
          <p:nvPr/>
        </p:nvSpPr>
        <p:spPr>
          <a:xfrm>
            <a:off x="285720" y="1056156"/>
            <a:ext cx="8572560" cy="428628"/>
          </a:xfrm>
          <a:prstGeom prst="roundRect">
            <a:avLst>
              <a:gd name="adj" fmla="val 7848"/>
            </a:avLst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  <a:prstDash val="sysDot"/>
          </a:ln>
          <a:effectLst>
            <a:innerShdw blurRad="177800">
              <a:srgbClr val="36A2E6">
                <a:alpha val="6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93700" algn="just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정책자금  융자 </a:t>
            </a:r>
            <a:r>
              <a:rPr kumimoji="0" lang="en-US" altLang="ko-KR" sz="2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:  </a:t>
            </a:r>
            <a:r>
              <a:rPr kumimoji="0" lang="en-US" altLang="ko-KR" sz="2000" kern="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(16</a:t>
            </a:r>
            <a:r>
              <a:rPr kumimoji="0" lang="ko-KR" altLang="en-US" sz="2000" kern="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년</a:t>
            </a:r>
            <a:r>
              <a:rPr kumimoji="0" lang="en-US" altLang="ko-KR" sz="2000" kern="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) 45,100(</a:t>
            </a:r>
            <a:r>
              <a:rPr kumimoji="0" lang="ko-KR" altLang="en-US" sz="2000" kern="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추경 포함</a:t>
            </a:r>
            <a:r>
              <a:rPr kumimoji="0" lang="en-US" altLang="ko-KR" sz="2000" kern="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ko-KR" altLang="en-US" sz="2000" kern="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kumimoji="0" lang="ko-KR" altLang="en-US" sz="2000" b="1" kern="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⇒  </a:t>
            </a:r>
            <a:r>
              <a:rPr kumimoji="0" lang="en-US" altLang="ko-KR" sz="2000" b="1" kern="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(17</a:t>
            </a:r>
            <a:r>
              <a:rPr kumimoji="0" lang="ko-KR" altLang="en-US" sz="2000" b="1" kern="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년</a:t>
            </a:r>
            <a:r>
              <a:rPr kumimoji="0" lang="en-US" altLang="ko-KR" sz="2000" b="1" kern="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) 35,850</a:t>
            </a:r>
            <a:r>
              <a:rPr kumimoji="0" lang="ko-KR" altLang="en-US" sz="2000" b="1" kern="0" dirty="0" err="1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억원</a:t>
            </a:r>
            <a:r>
              <a:rPr kumimoji="0" lang="ko-KR" altLang="en-US" sz="2000" b="1" kern="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000" b="1" kern="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kumimoji="0" lang="ko-KR" altLang="en-US" sz="2000" b="1" kern="0" dirty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714356"/>
          </a:xfrm>
        </p:spPr>
        <p:txBody>
          <a:bodyPr>
            <a:noAutofit/>
          </a:bodyPr>
          <a:lstStyle/>
          <a:p>
            <a:pPr algn="l"/>
            <a:r>
              <a:rPr lang="en-US" altLang="ko-KR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  <a:cs typeface="+mn-cs"/>
              </a:rPr>
              <a:t>1. </a:t>
            </a:r>
            <a:r>
              <a:rPr lang="ko-KR" altLang="en-US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  <a:cs typeface="+mn-cs"/>
              </a:rPr>
              <a:t>금융지원 </a:t>
            </a:r>
            <a:endParaRPr lang="ko-KR" altLang="en-US" sz="3000" spc="-150" dirty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HY울릉도M" panose="02030600000101010101" pitchFamily="18" charset="-127"/>
              <a:ea typeface="HY울릉도M"/>
              <a:cs typeface="+mn-cs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348880"/>
            <a:ext cx="7056784" cy="4260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직사각형 23"/>
          <p:cNvSpPr/>
          <p:nvPr/>
        </p:nvSpPr>
        <p:spPr>
          <a:xfrm>
            <a:off x="444832" y="1609055"/>
            <a:ext cx="7943592" cy="24622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en-US" altLang="ko-KR" sz="10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* 16</a:t>
            </a:r>
            <a:r>
              <a:rPr lang="ko-KR" altLang="en-US" sz="10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년 본예산</a:t>
            </a:r>
            <a:r>
              <a:rPr lang="en-US" altLang="ko-KR" sz="10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조 </a:t>
            </a:r>
            <a:r>
              <a:rPr lang="en-US" altLang="ko-KR" sz="10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5,100</a:t>
            </a:r>
            <a:r>
              <a:rPr lang="ko-KR" altLang="en-US" sz="1000" kern="0" dirty="0" err="1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억원</a:t>
            </a:r>
            <a:r>
              <a:rPr lang="en-US" altLang="ko-KR" sz="10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0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대비 </a:t>
            </a:r>
            <a:r>
              <a:rPr lang="en-US" altLang="ko-KR" sz="10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750</a:t>
            </a:r>
            <a:r>
              <a:rPr lang="ko-KR" altLang="en-US" sz="1000" kern="0" dirty="0" err="1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억원</a:t>
            </a:r>
            <a:r>
              <a:rPr lang="ko-KR" altLang="en-US" sz="10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증액</a:t>
            </a:r>
            <a:r>
              <a:rPr lang="en-US" altLang="ko-KR" sz="10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(2.1%)</a:t>
            </a:r>
            <a:r>
              <a:rPr lang="en-US" altLang="ko-KR" sz="1000" kern="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en-US" altLang="ko-KR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16</a:t>
            </a:r>
            <a:r>
              <a:rPr lang="ko-KR" altLang="en-US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년 추경 </a:t>
            </a:r>
            <a:r>
              <a:rPr lang="en-US" altLang="ko-KR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조원 반영</a:t>
            </a:r>
            <a:r>
              <a:rPr lang="en-US" altLang="ko-KR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조 </a:t>
            </a:r>
            <a:r>
              <a:rPr lang="en-US" altLang="ko-KR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5,1000 </a:t>
            </a:r>
            <a:r>
              <a:rPr lang="ko-KR" altLang="en-US" sz="1000" kern="0" dirty="0" err="1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억원</a:t>
            </a:r>
            <a:r>
              <a:rPr lang="en-US" altLang="ko-KR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대비 </a:t>
            </a:r>
            <a:r>
              <a:rPr lang="en-US" altLang="ko-KR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9,250 </a:t>
            </a:r>
            <a:r>
              <a:rPr lang="ko-KR" altLang="en-US" sz="1000" kern="0" dirty="0" err="1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억원</a:t>
            </a:r>
            <a:r>
              <a:rPr lang="ko-KR" altLang="en-US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 감소</a:t>
            </a:r>
            <a:r>
              <a:rPr lang="en-US" altLang="ko-KR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(20.5%)</a:t>
            </a:r>
            <a:endParaRPr lang="en-US" altLang="ko-KR" sz="1000" kern="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51520" y="1988840"/>
            <a:ext cx="864096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 algn="ctr">
              <a:buClr>
                <a:schemeClr val="tx1"/>
              </a:buClr>
              <a:defRPr/>
            </a:pPr>
            <a:r>
              <a:rPr lang="en-US" altLang="ko-KR" sz="1600" spc="-150" dirty="0" smtClean="0">
                <a:latin typeface="HY울릉도M" pitchFamily="18" charset="-127"/>
                <a:ea typeface="HY울릉도M" pitchFamily="18" charset="-127"/>
              </a:rPr>
              <a:t>&lt; 2017</a:t>
            </a:r>
            <a:r>
              <a:rPr lang="ko-KR" altLang="en-US" sz="1600" spc="-150" dirty="0" smtClean="0">
                <a:latin typeface="HY울릉도M" pitchFamily="18" charset="-127"/>
                <a:ea typeface="HY울릉도M" pitchFamily="18" charset="-127"/>
              </a:rPr>
              <a:t>년 중소기업 정책자금 운영계획</a:t>
            </a:r>
            <a:r>
              <a:rPr lang="en-US" altLang="ko-KR" sz="1600" spc="-15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spc="-150" dirty="0" err="1" smtClean="0">
                <a:latin typeface="HY울릉도M" pitchFamily="18" charset="-127"/>
                <a:ea typeface="HY울릉도M" pitchFamily="18" charset="-127"/>
              </a:rPr>
              <a:t>중기청</a:t>
            </a:r>
            <a:r>
              <a:rPr lang="en-US" altLang="ko-KR" sz="1600" spc="-150" dirty="0" smtClean="0">
                <a:latin typeface="HY울릉도M" pitchFamily="18" charset="-127"/>
                <a:ea typeface="HY울릉도M" pitchFamily="18" charset="-127"/>
              </a:rPr>
              <a:t>(2016.12.22) </a:t>
            </a:r>
            <a:r>
              <a:rPr lang="en-US" altLang="ko-KR" sz="1600" spc="-15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spc="-150" dirty="0" smtClean="0">
                <a:latin typeface="HY울릉도M" pitchFamily="18" charset="-127"/>
                <a:ea typeface="HY울릉도M" pitchFamily="18" charset="-127"/>
              </a:rPr>
              <a:t>&gt;</a:t>
            </a:r>
            <a:endParaRPr lang="en-US" altLang="ko-KR" sz="1600" spc="-15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1619672" y="4221088"/>
            <a:ext cx="100811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>
            <a:off x="5796136" y="4221088"/>
            <a:ext cx="194421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5796136" y="2996952"/>
            <a:ext cx="194421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5796136" y="4485675"/>
            <a:ext cx="194421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611560" y="1844824"/>
            <a:ext cx="3240360" cy="0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714356"/>
          </a:xfrm>
        </p:spPr>
        <p:txBody>
          <a:bodyPr>
            <a:noAutofit/>
          </a:bodyPr>
          <a:lstStyle/>
          <a:p>
            <a:pPr algn="l"/>
            <a:r>
              <a:rPr lang="en-US" altLang="ko-KR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  <a:cs typeface="+mn-cs"/>
              </a:rPr>
              <a:t>1. </a:t>
            </a:r>
            <a:r>
              <a:rPr lang="ko-KR" altLang="en-US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  <a:cs typeface="+mn-cs"/>
              </a:rPr>
              <a:t>금융지원 </a:t>
            </a:r>
            <a:endParaRPr lang="ko-KR" altLang="en-US" sz="3000" spc="-150" dirty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HY울릉도M" panose="02030600000101010101" pitchFamily="18" charset="-127"/>
              <a:ea typeface="HY울릉도M"/>
              <a:cs typeface="+mn-cs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285720" y="1056156"/>
            <a:ext cx="8572560" cy="428628"/>
          </a:xfrm>
          <a:prstGeom prst="roundRect">
            <a:avLst>
              <a:gd name="adj" fmla="val 7848"/>
            </a:avLst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  <a:prstDash val="sysDot"/>
          </a:ln>
          <a:effectLst>
            <a:innerShdw blurRad="177800">
              <a:srgbClr val="36A2E6">
                <a:alpha val="6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93700" algn="just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kern="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획기적 일자리 창출을 위한 </a:t>
            </a:r>
            <a:r>
              <a:rPr kumimoji="0" lang="ko-KR" altLang="en-US" sz="2000" b="1" kern="0" dirty="0" smtClean="0">
                <a:solidFill>
                  <a:schemeClr val="accent2"/>
                </a:solidFill>
                <a:latin typeface="HY울릉도M" pitchFamily="18" charset="-127"/>
                <a:ea typeface="HY울릉도M" pitchFamily="18" charset="-127"/>
              </a:rPr>
              <a:t>수출</a:t>
            </a:r>
            <a:r>
              <a:rPr kumimoji="0" lang="en-US" altLang="ko-KR" sz="2000" b="1" kern="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000" b="1" kern="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창업분야 </a:t>
            </a:r>
            <a:r>
              <a:rPr kumimoji="0" lang="ko-KR" altLang="en-US" sz="2000" b="1" kern="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집중 지원</a:t>
            </a:r>
            <a:endParaRPr kumimoji="0" lang="ko-KR" altLang="en-US" sz="2000" b="1" kern="0" dirty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95536" y="1700808"/>
            <a:ext cx="5993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>
              <a:buClr>
                <a:schemeClr val="tx1"/>
              </a:buClr>
              <a:buFontTx/>
              <a:buBlip>
                <a:blip r:embed="rId2"/>
              </a:buBlip>
              <a:defRPr/>
            </a:pPr>
            <a:r>
              <a:rPr lang="ko-KR" altLang="en-US" spc="-15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수출금융 지원 규모 확대 </a:t>
            </a:r>
            <a:r>
              <a:rPr lang="en-US" altLang="ko-KR" spc="-15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: (16) 1,250</a:t>
            </a:r>
            <a:r>
              <a:rPr lang="ko-KR" altLang="en-US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→ </a:t>
            </a:r>
            <a:r>
              <a:rPr lang="en-US" altLang="ko-KR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(17) 1,750 </a:t>
            </a:r>
            <a:r>
              <a:rPr lang="ko-KR" altLang="en-US" kern="0" dirty="0" err="1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억원</a:t>
            </a:r>
            <a:r>
              <a:rPr lang="ko-KR" altLang="en-US" spc="-15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pc="-150" dirty="0">
              <a:gradFill>
                <a:gsLst>
                  <a:gs pos="100000">
                    <a:srgbClr val="000000"/>
                  </a:gs>
                  <a:gs pos="100000">
                    <a:srgbClr val="BBE0E3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95536" y="2194431"/>
            <a:ext cx="62360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>
              <a:buClr>
                <a:schemeClr val="tx1"/>
              </a:buClr>
              <a:buFontTx/>
              <a:buBlip>
                <a:blip r:embed="rId2"/>
              </a:buBlip>
              <a:defRPr/>
            </a:pPr>
            <a:r>
              <a:rPr lang="ko-KR" altLang="en-US" spc="-15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정부 수출지원사업과 연계한 </a:t>
            </a:r>
            <a:r>
              <a:rPr lang="ko-KR" altLang="en-US" spc="-15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수출사업화 자금 신설 </a:t>
            </a:r>
            <a:r>
              <a:rPr lang="en-US" altLang="ko-KR" spc="-15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: 500 </a:t>
            </a:r>
            <a:r>
              <a:rPr lang="ko-KR" altLang="en-US" spc="-150" dirty="0" err="1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억원</a:t>
            </a:r>
            <a:endParaRPr lang="en-US" altLang="ko-KR" spc="-150" dirty="0">
              <a:gradFill>
                <a:gsLst>
                  <a:gs pos="100000">
                    <a:srgbClr val="000000"/>
                  </a:gs>
                  <a:gs pos="100000">
                    <a:srgbClr val="BBE0E3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683568" y="2666628"/>
          <a:ext cx="7488833" cy="1913255"/>
        </p:xfrm>
        <a:graphic>
          <a:graphicData uri="http://schemas.openxmlformats.org/drawingml/2006/table">
            <a:tbl>
              <a:tblPr/>
              <a:tblGrid>
                <a:gridCol w="1072125"/>
                <a:gridCol w="3208354"/>
                <a:gridCol w="3208354"/>
              </a:tblGrid>
              <a:tr h="3339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구분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수출금융 </a:t>
                      </a:r>
                      <a:r>
                        <a:rPr lang="en-US" altLang="ko-KR" sz="1200" b="1" dirty="0" smtClean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(1,750 </a:t>
                      </a:r>
                      <a:r>
                        <a:rPr lang="ko-KR" altLang="en-US" sz="1200" b="1" dirty="0" err="1" smtClean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억원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)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수출사업화 자금 </a:t>
                      </a:r>
                      <a:r>
                        <a:rPr lang="en-US" altLang="ko-KR" sz="1200" b="1" dirty="0" smtClean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(500 </a:t>
                      </a:r>
                      <a:r>
                        <a:rPr lang="ko-KR" altLang="en-US" sz="1200" b="1" dirty="0" err="1" smtClean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억원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)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5004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융자범위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수출계약 또는 실적에 근거한 수출품 생산비용 등을 지원하는 단기금융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해외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인증획득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․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판로개척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․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마케팅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,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 수출 개발품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현지화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등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소요비용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정부 수출지원사업 연계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8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대출한도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▪ 기업당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20</a:t>
                      </a:r>
                      <a:r>
                        <a:rPr lang="ko-KR" altLang="en-US" sz="1100" dirty="0" err="1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억원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(</a:t>
                      </a:r>
                      <a:r>
                        <a:rPr lang="ko-KR" altLang="en-US" sz="1100" dirty="0" err="1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계약액의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90%, 1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년간 수출실적의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70%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등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▪ 기업당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5</a:t>
                      </a:r>
                      <a:r>
                        <a:rPr lang="ko-KR" altLang="en-US" sz="1100" dirty="0" err="1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억원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8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대출기간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▪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1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년 이내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(</a:t>
                      </a:r>
                      <a:r>
                        <a:rPr lang="ko-KR" altLang="en-US" sz="1100" dirty="0" err="1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일시상환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▪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5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년 이내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(2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년 거치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분할상환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395536" y="4653136"/>
            <a:ext cx="50481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>
              <a:buClr>
                <a:schemeClr val="tx1"/>
              </a:buClr>
              <a:buFontTx/>
              <a:buBlip>
                <a:blip r:embed="rId2"/>
              </a:buBlip>
              <a:defRPr/>
            </a:pPr>
            <a:r>
              <a:rPr lang="ko-KR" altLang="en-US" spc="-15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민간투자 연계 자금</a:t>
            </a:r>
            <a:r>
              <a:rPr lang="en-US" altLang="ko-KR" spc="-15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pc="-150" dirty="0" err="1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크라우드펀딩</a:t>
            </a:r>
            <a:r>
              <a:rPr lang="ko-KR" altLang="en-US" spc="-15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pc="-150" dirty="0" err="1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매칭</a:t>
            </a:r>
            <a:r>
              <a:rPr lang="ko-KR" altLang="en-US" spc="-15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자금 신설</a:t>
            </a:r>
            <a:endParaRPr lang="en-US" altLang="ko-KR" spc="-150" dirty="0">
              <a:gradFill>
                <a:gsLst>
                  <a:gs pos="100000">
                    <a:srgbClr val="000000"/>
                  </a:gs>
                  <a:gs pos="100000">
                    <a:srgbClr val="BBE0E3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474036" y="5085184"/>
            <a:ext cx="8414483" cy="60016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kern="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민간투자연계</a:t>
            </a:r>
            <a:r>
              <a:rPr lang="en-US" altLang="ko-KR" sz="1400" kern="0" dirty="0" smtClean="0">
                <a:latin typeface="HY울릉도M" pitchFamily="18" charset="-127"/>
                <a:ea typeface="HY울릉도M" pitchFamily="18" charset="-127"/>
              </a:rPr>
              <a:t>) VC </a:t>
            </a: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등 민간이 기술사업성을 인정하여 先 투자한 유망 창업기업의 제품 양산 등 사업화</a:t>
            </a:r>
            <a:endParaRPr lang="en-US" altLang="ko-KR" sz="1400" kern="0" dirty="0" smtClean="0">
              <a:latin typeface="HY울릉도M" pitchFamily="18" charset="-127"/>
              <a:ea typeface="HY울릉도M" pitchFamily="18" charset="-127"/>
            </a:endParaRP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en-US" altLang="ko-KR" sz="1400" kern="0" dirty="0" smtClean="0">
                <a:latin typeface="HY울릉도M" pitchFamily="18" charset="-127"/>
                <a:ea typeface="HY울릉도M" pitchFamily="18" charset="-127"/>
              </a:rPr>
              <a:t>                       </a:t>
            </a: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자금 지원</a:t>
            </a:r>
            <a:r>
              <a:rPr lang="en-US" altLang="ko-KR" sz="1400" kern="0" dirty="0" smtClean="0">
                <a:latin typeface="HY울릉도M" pitchFamily="18" charset="-127"/>
                <a:ea typeface="HY울릉도M" pitchFamily="18" charset="-127"/>
              </a:rPr>
              <a:t>(1,000</a:t>
            </a:r>
            <a:r>
              <a:rPr lang="ko-KR" altLang="en-US" sz="1400" kern="0" dirty="0" err="1" smtClean="0">
                <a:latin typeface="HY울릉도M" pitchFamily="18" charset="-127"/>
                <a:ea typeface="HY울릉도M" pitchFamily="18" charset="-127"/>
              </a:rPr>
              <a:t>억원</a:t>
            </a:r>
            <a:r>
              <a:rPr lang="en-US" altLang="ko-KR" sz="1400" kern="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창업 </a:t>
            </a:r>
            <a:r>
              <a:rPr lang="ko-KR" altLang="en-US" sz="1400" kern="0" dirty="0" err="1" smtClean="0">
                <a:latin typeface="HY울릉도M" pitchFamily="18" charset="-127"/>
                <a:ea typeface="HY울릉도M" pitchFamily="18" charset="-127"/>
              </a:rPr>
              <a:t>자금</a:t>
            </a:r>
            <a:r>
              <a:rPr lang="ko-KR" altLang="en-US" sz="1400" b="1" kern="0" dirty="0" err="1" smtClean="0">
                <a:latin typeface="HY울릉도M" pitchFamily="18" charset="-127"/>
                <a:ea typeface="HY울릉도M" pitchFamily="18" charset="-127"/>
              </a:rPr>
              <a:t>內</a:t>
            </a:r>
            <a:r>
              <a:rPr lang="en-US" altLang="ko-KR" sz="1400" kern="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100" kern="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77069" y="5997188"/>
            <a:ext cx="8271816" cy="60016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kern="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kern="0" dirty="0" err="1" smtClean="0">
                <a:latin typeface="HY울릉도M" pitchFamily="18" charset="-127"/>
                <a:ea typeface="HY울릉도M" pitchFamily="18" charset="-127"/>
              </a:rPr>
              <a:t>크라우드펀딩</a:t>
            </a:r>
            <a:r>
              <a:rPr lang="en-US" altLang="ko-KR" sz="1400" kern="0" dirty="0" smtClean="0"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민간에서 사업화 가능성을 검증 받아 </a:t>
            </a:r>
            <a:r>
              <a:rPr lang="ko-KR" altLang="en-US" sz="1400" kern="0" dirty="0" err="1" smtClean="0">
                <a:latin typeface="HY울릉도M" pitchFamily="18" charset="-127"/>
                <a:ea typeface="HY울릉도M" pitchFamily="18" charset="-127"/>
              </a:rPr>
              <a:t>크라우드펀딩을</a:t>
            </a: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 받은 기업을 대상으로 사업화 </a:t>
            </a:r>
            <a:endParaRPr lang="en-US" altLang="ko-KR" sz="1400" kern="0" dirty="0" smtClean="0">
              <a:latin typeface="HY울릉도M" pitchFamily="18" charset="-127"/>
              <a:ea typeface="HY울릉도M" pitchFamily="18" charset="-127"/>
            </a:endParaRP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en-US" altLang="ko-KR" sz="1400" kern="0" dirty="0" smtClean="0">
                <a:latin typeface="HY울릉도M" pitchFamily="18" charset="-127"/>
                <a:ea typeface="HY울릉도M" pitchFamily="18" charset="-127"/>
              </a:rPr>
              <a:t>                        </a:t>
            </a: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비용 지원</a:t>
            </a:r>
            <a:r>
              <a:rPr lang="en-US" altLang="ko-KR" sz="1400" kern="0" dirty="0" smtClean="0">
                <a:latin typeface="HY울릉도M" pitchFamily="18" charset="-127"/>
                <a:ea typeface="HY울릉도M" pitchFamily="18" charset="-127"/>
              </a:rPr>
              <a:t>(100</a:t>
            </a:r>
            <a:r>
              <a:rPr lang="ko-KR" altLang="en-US" sz="1400" kern="0" dirty="0" err="1" smtClean="0">
                <a:latin typeface="HY울릉도M" pitchFamily="18" charset="-127"/>
                <a:ea typeface="HY울릉도M" pitchFamily="18" charset="-127"/>
              </a:rPr>
              <a:t>억원</a:t>
            </a:r>
            <a:r>
              <a:rPr lang="en-US" altLang="ko-KR" sz="1400" kern="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개발기술사업화 자금 </a:t>
            </a:r>
            <a:r>
              <a:rPr lang="ko-KR" altLang="en-US" sz="1400" b="1" kern="0" dirty="0" smtClean="0">
                <a:latin typeface="HY울릉도M" pitchFamily="18" charset="-127"/>
                <a:ea typeface="HY울릉도M" pitchFamily="18" charset="-127"/>
              </a:rPr>
              <a:t>內</a:t>
            </a:r>
            <a:r>
              <a:rPr lang="en-US" altLang="ko-KR" sz="1400" kern="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100" kern="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88848" y="5703059"/>
            <a:ext cx="7943592" cy="24622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en-US" altLang="ko-KR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* </a:t>
            </a:r>
            <a:r>
              <a:rPr lang="ko-KR" altLang="en-US" sz="1000" kern="0" dirty="0" err="1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민간벤처캐피탈</a:t>
            </a:r>
            <a:r>
              <a:rPr lang="en-US" altLang="ko-KR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(VC) </a:t>
            </a:r>
            <a:r>
              <a:rPr lang="ko-KR" altLang="en-US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등으로 </a:t>
            </a:r>
            <a:r>
              <a:rPr lang="ko-KR" altLang="en-US" sz="1000" kern="0" dirty="0" err="1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부터</a:t>
            </a:r>
            <a:r>
              <a:rPr lang="ko-KR" altLang="en-US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10</a:t>
            </a:r>
            <a:r>
              <a:rPr lang="ko-KR" altLang="en-US" sz="1000" kern="0" dirty="0" err="1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억원</a:t>
            </a:r>
            <a:r>
              <a:rPr lang="ko-KR" altLang="en-US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 이상 투자를 받은 기업 또는 민간 </a:t>
            </a:r>
            <a:r>
              <a:rPr lang="ko-KR" altLang="en-US" sz="1000" kern="0" dirty="0" err="1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운용사가</a:t>
            </a:r>
            <a:r>
              <a:rPr lang="ko-KR" altLang="en-US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 선정한 </a:t>
            </a:r>
            <a:r>
              <a:rPr lang="ko-KR" altLang="en-US" sz="1000" kern="0" dirty="0" err="1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팁스</a:t>
            </a:r>
            <a:r>
              <a:rPr lang="en-US" altLang="ko-KR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(TIPS) </a:t>
            </a:r>
            <a:r>
              <a:rPr lang="ko-KR" altLang="en-US" sz="1000" kern="0" dirty="0" err="1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창업팀</a:t>
            </a:r>
            <a:endParaRPr lang="en-US" altLang="ko-KR" sz="1000" kern="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714356"/>
          </a:xfrm>
        </p:spPr>
        <p:txBody>
          <a:bodyPr>
            <a:noAutofit/>
          </a:bodyPr>
          <a:lstStyle/>
          <a:p>
            <a:pPr algn="l"/>
            <a:r>
              <a:rPr lang="en-US" altLang="ko-KR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  <a:cs typeface="+mn-cs"/>
              </a:rPr>
              <a:t>1. </a:t>
            </a:r>
            <a:r>
              <a:rPr lang="ko-KR" altLang="en-US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  <a:cs typeface="+mn-cs"/>
              </a:rPr>
              <a:t>금융지원 </a:t>
            </a:r>
            <a:endParaRPr lang="ko-KR" altLang="en-US" sz="3000" spc="-150" dirty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HY울릉도M" panose="02030600000101010101" pitchFamily="18" charset="-127"/>
              <a:ea typeface="HY울릉도M"/>
              <a:cs typeface="+mn-cs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285720" y="1056156"/>
            <a:ext cx="8572560" cy="428628"/>
          </a:xfrm>
          <a:prstGeom prst="roundRect">
            <a:avLst>
              <a:gd name="adj" fmla="val 7848"/>
            </a:avLst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  <a:prstDash val="sysDot"/>
          </a:ln>
          <a:effectLst>
            <a:innerShdw blurRad="177800">
              <a:srgbClr val="36A2E6">
                <a:alpha val="6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93700" algn="just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kern="0" dirty="0" smtClean="0">
                <a:solidFill>
                  <a:schemeClr val="accent2"/>
                </a:solidFill>
                <a:latin typeface="HY울릉도M" pitchFamily="18" charset="-127"/>
                <a:ea typeface="HY울릉도M" pitchFamily="18" charset="-127"/>
              </a:rPr>
              <a:t>서비스분야 정책자금 지원 확대 </a:t>
            </a:r>
            <a:r>
              <a:rPr kumimoji="0" lang="ko-KR" altLang="en-US" sz="2000" b="1" kern="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및 </a:t>
            </a:r>
            <a:r>
              <a:rPr kumimoji="0" lang="ko-KR" altLang="en-US" sz="2000" b="1" kern="0" dirty="0" smtClean="0">
                <a:solidFill>
                  <a:schemeClr val="accent2"/>
                </a:solidFill>
                <a:latin typeface="HY울릉도M" pitchFamily="18" charset="-127"/>
                <a:ea typeface="HY울릉도M" pitchFamily="18" charset="-127"/>
              </a:rPr>
              <a:t>성과창출 우수기업에 대한 우대지원</a:t>
            </a:r>
            <a:endParaRPr kumimoji="0" lang="ko-KR" altLang="en-US" sz="2000" b="1" kern="0" dirty="0">
              <a:solidFill>
                <a:schemeClr val="accent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395536" y="1700808"/>
            <a:ext cx="83984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>
              <a:buClr>
                <a:schemeClr val="tx1"/>
              </a:buClr>
              <a:buFontTx/>
              <a:buBlip>
                <a:blip r:embed="rId3"/>
              </a:buBlip>
              <a:defRPr/>
            </a:pPr>
            <a:r>
              <a:rPr lang="ko-KR" altLang="en-US" spc="-15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고용과 부가가치 비중이 확대되고 있는 서비스산업을  </a:t>
            </a:r>
            <a:r>
              <a:rPr lang="ko-KR" altLang="en-US" spc="-150" dirty="0" err="1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신성장</a:t>
            </a:r>
            <a:r>
              <a:rPr lang="ko-KR" altLang="en-US" spc="-15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동력으로 육성하기 위해 </a:t>
            </a:r>
            <a:endParaRPr lang="en-US" altLang="ko-KR" spc="-150" dirty="0" smtClean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  <a:p>
            <a:pPr marL="228600" indent="-228600">
              <a:buClr>
                <a:schemeClr val="tx1"/>
              </a:buClr>
              <a:defRPr/>
            </a:pPr>
            <a:r>
              <a:rPr lang="en-US" altLang="ko-KR" spc="-15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   </a:t>
            </a:r>
            <a:r>
              <a:rPr lang="ko-KR" altLang="en-US" spc="-15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서비스업 지원대상을 확대</a:t>
            </a:r>
            <a:endParaRPr lang="en-US" altLang="ko-KR" spc="-15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474036" y="2540804"/>
            <a:ext cx="7778091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 기존 정책자금 지원 제외 대상인 등 소매업</a:t>
            </a:r>
            <a:r>
              <a:rPr lang="en-US" altLang="ko-KR" sz="1400" kern="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운수업 등 </a:t>
            </a:r>
            <a:r>
              <a:rPr lang="ko-KR" altLang="en-US" sz="1400" kern="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대부분 서비스 업종을 지원대상에 포함</a:t>
            </a:r>
            <a:endParaRPr lang="en-US" altLang="ko-KR" sz="1100" kern="0" dirty="0" smtClean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732864" y="2894747"/>
            <a:ext cx="7943592" cy="24622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* 17</a:t>
            </a:r>
            <a:r>
              <a:rPr lang="ko-KR" altLang="en-US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년 확대 업종 </a:t>
            </a:r>
            <a:r>
              <a:rPr lang="en-US" altLang="ko-KR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소매업</a:t>
            </a:r>
            <a:r>
              <a:rPr lang="en-US" altLang="ko-KR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도매업</a:t>
            </a:r>
            <a:r>
              <a:rPr lang="en-US" altLang="ko-KR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운수업</a:t>
            </a:r>
            <a:r>
              <a:rPr lang="en-US" altLang="ko-KR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숙박 및 </a:t>
            </a:r>
            <a:r>
              <a:rPr lang="ko-KR" altLang="en-US" sz="1000" kern="0" dirty="0" err="1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음식점업</a:t>
            </a:r>
            <a:r>
              <a:rPr lang="en-US" altLang="ko-KR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임대업</a:t>
            </a:r>
            <a:r>
              <a:rPr lang="en-US" altLang="ko-KR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자동차</a:t>
            </a:r>
            <a:r>
              <a:rPr lang="en-US" altLang="ko-KR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개인 및 가정용품</a:t>
            </a:r>
            <a:r>
              <a:rPr lang="en-US" altLang="ko-KR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), </a:t>
            </a:r>
            <a:r>
              <a:rPr lang="ko-KR" altLang="en-US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예술</a:t>
            </a:r>
            <a:r>
              <a:rPr lang="en-US" altLang="ko-KR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스포츠 및 여가 관련 서비스업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732864" y="3110771"/>
            <a:ext cx="7943592" cy="24622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* </a:t>
            </a:r>
            <a:r>
              <a:rPr lang="ko-KR" altLang="en-US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다만</a:t>
            </a:r>
            <a:r>
              <a:rPr lang="en-US" altLang="ko-KR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서비스업종 중 현행 소상공인 자금에서 지원 중이거나 중기자금에서 지원제외 중인 업종은 소기업</a:t>
            </a:r>
            <a:r>
              <a:rPr lang="en-US" altLang="ko-KR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kern="0" dirty="0" err="1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중기업만</a:t>
            </a:r>
            <a:r>
              <a:rPr lang="ko-KR" altLang="en-US" sz="1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 지원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367561" y="3429000"/>
            <a:ext cx="410445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  <a:buFontTx/>
              <a:buBlip>
                <a:blip r:embed="rId3"/>
              </a:buBlip>
              <a:defRPr/>
            </a:pPr>
            <a:r>
              <a:rPr lang="ko-KR" altLang="en-US" spc="-15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성과창출 우수기업에 대한 우대 지원</a:t>
            </a:r>
            <a:endParaRPr lang="en-US" altLang="ko-KR" spc="-15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562265" y="3789040"/>
            <a:ext cx="7481535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 수출초보 기업 수출성공 또는 수출기업 수출성과 향상에 대해 성과에 따라 이자 차등 지급</a:t>
            </a:r>
            <a:endParaRPr lang="en-US" altLang="ko-KR" sz="1100" kern="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667938" y="4322329"/>
            <a:ext cx="5469446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lnSpc>
                <a:spcPct val="150000"/>
              </a:lnSpc>
              <a:spcAft>
                <a:spcPts val="300"/>
              </a:spcAft>
              <a:buSzPct val="100000"/>
              <a:defRPr/>
            </a:pP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 * (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수출향상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직수출 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50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만불 이상 달성 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&amp; 20%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이상 증가 → 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0.4%p 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이자 환급</a:t>
            </a:r>
            <a:endParaRPr lang="en-US" altLang="ko-KR" sz="1200" kern="0" dirty="0" smtClean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683568" y="4096817"/>
            <a:ext cx="4284827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lnSpc>
                <a:spcPct val="150000"/>
              </a:lnSpc>
              <a:spcAft>
                <a:spcPts val="300"/>
              </a:spcAft>
              <a:buSzPct val="100000"/>
              <a:defRPr/>
            </a:pP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 * (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수출성공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 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직수출 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10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만불 이상 달성 → 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0.2%p 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이자 환급 </a:t>
            </a:r>
            <a:endParaRPr lang="en-US" altLang="ko-KR" sz="1200" kern="0" dirty="0" smtClean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539552" y="4660951"/>
            <a:ext cx="4584909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kern="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명 이상 고용창출 기업은 이자를 </a:t>
            </a:r>
            <a:r>
              <a:rPr lang="en-US" altLang="ko-KR" sz="1400" kern="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명당 </a:t>
            </a:r>
            <a:r>
              <a:rPr lang="en-US" altLang="ko-KR" sz="1400" kern="0" dirty="0" smtClean="0">
                <a:latin typeface="HY울릉도M" pitchFamily="18" charset="-127"/>
                <a:ea typeface="HY울릉도M" pitchFamily="18" charset="-127"/>
              </a:rPr>
              <a:t>0.1%p </a:t>
            </a: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환급</a:t>
            </a:r>
            <a:endParaRPr lang="en-US" altLang="ko-KR" sz="1100" kern="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660123" y="4961787"/>
            <a:ext cx="833401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lnSpc>
                <a:spcPct val="150000"/>
              </a:lnSpc>
              <a:spcAft>
                <a:spcPts val="300"/>
              </a:spcAft>
              <a:buSzPct val="100000"/>
              <a:defRPr/>
            </a:pP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 * 10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명 이상 고용창출기업은 운전자금 한도 상향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연간 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5</a:t>
            </a:r>
            <a:r>
              <a:rPr lang="ko-KR" altLang="en-US" sz="1200" kern="0" dirty="0" err="1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억원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→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10</a:t>
            </a:r>
            <a:r>
              <a:rPr lang="ko-KR" altLang="en-US" sz="1200" kern="0" dirty="0" err="1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억원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및 신청횟수 제한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회 초과 불가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예외적용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endParaRPr lang="en-US" altLang="ko-KR" sz="1200" kern="0" dirty="0" smtClean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566809" y="5298382"/>
            <a:ext cx="4490332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 시설자금 지원기업은 대출금리를 </a:t>
            </a:r>
            <a:r>
              <a:rPr lang="en-US" altLang="ko-KR" sz="1400" kern="0" dirty="0" smtClean="0">
                <a:latin typeface="HY울릉도M" pitchFamily="18" charset="-127"/>
                <a:ea typeface="HY울릉도M" pitchFamily="18" charset="-127"/>
              </a:rPr>
              <a:t>0.3%p </a:t>
            </a: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우대</a:t>
            </a:r>
            <a:r>
              <a:rPr lang="en-US" altLang="ko-KR" sz="1400" kern="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차감</a:t>
            </a:r>
            <a:r>
              <a:rPr lang="en-US" altLang="ko-KR" sz="1400" kern="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100" kern="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647778" y="5589240"/>
            <a:ext cx="8334013" cy="2339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lnSpc>
                <a:spcPct val="150000"/>
              </a:lnSpc>
              <a:spcAft>
                <a:spcPts val="300"/>
              </a:spcAft>
              <a:buSzPct val="100000"/>
              <a:defRPr/>
            </a:pP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 * 10</a:t>
            </a:r>
            <a:r>
              <a:rPr lang="ko-KR" altLang="en-US" sz="1200" kern="0" dirty="0" err="1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억원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이상 시설투자기업은 운전자금 한도 상향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연간 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5</a:t>
            </a:r>
            <a:r>
              <a:rPr lang="ko-KR" altLang="en-US" sz="1200" kern="0" dirty="0" err="1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억원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→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10</a:t>
            </a:r>
            <a:r>
              <a:rPr lang="ko-KR" altLang="en-US" sz="1200" kern="0" dirty="0" err="1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억원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및 신청횟수 제한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회 초과불가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예외적용 </a:t>
            </a:r>
            <a:endParaRPr lang="en-US" altLang="ko-KR" sz="1200" kern="0" dirty="0" smtClean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539552" y="5929535"/>
            <a:ext cx="3720890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 성과창출 기업에 대한 대출기간 연장 확대</a:t>
            </a:r>
            <a:endParaRPr lang="en-US" altLang="ko-KR" sz="1100" kern="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683568" y="6260757"/>
            <a:ext cx="8334013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300"/>
              </a:spcAft>
              <a:buSzPct val="100000"/>
              <a:defRPr/>
            </a:pP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 * 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수출향상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직수출 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50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만불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&amp;20%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증가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), 10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명 이상 고용창출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, 10</a:t>
            </a:r>
            <a:r>
              <a:rPr lang="ko-KR" altLang="en-US" sz="1200" kern="0" dirty="0" err="1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억원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이상 시설 투자 기업에 대해서는 현행 상황연장</a:t>
            </a:r>
            <a:endParaRPr lang="en-US" altLang="ko-KR" sz="1200" kern="0" dirty="0" smtClean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  <a:p>
            <a:pPr defTabSz="1330325" eaLnBrk="0" latinLnBrk="0" hangingPunct="0">
              <a:spcAft>
                <a:spcPts val="300"/>
              </a:spcAft>
              <a:buSzPct val="100000"/>
              <a:defRPr/>
            </a:pP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    제도를 확대 적용</a:t>
            </a:r>
            <a:endParaRPr lang="en-US" altLang="ko-KR" sz="1200" kern="0" dirty="0" smtClean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714356"/>
          </a:xfrm>
        </p:spPr>
        <p:txBody>
          <a:bodyPr>
            <a:noAutofit/>
          </a:bodyPr>
          <a:lstStyle/>
          <a:p>
            <a:pPr algn="l"/>
            <a:r>
              <a:rPr lang="en-US" altLang="ko-KR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  <a:cs typeface="+mn-cs"/>
              </a:rPr>
              <a:t>1. </a:t>
            </a:r>
            <a:r>
              <a:rPr lang="ko-KR" altLang="en-US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  <a:cs typeface="+mn-cs"/>
              </a:rPr>
              <a:t>금융지원</a:t>
            </a:r>
            <a:endParaRPr lang="ko-KR" altLang="en-US" sz="3000" spc="-150" dirty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HY울릉도M" panose="02030600000101010101" pitchFamily="18" charset="-127"/>
              <a:ea typeface="HY울릉도M"/>
              <a:cs typeface="+mn-cs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285720" y="836712"/>
            <a:ext cx="8572560" cy="572644"/>
          </a:xfrm>
          <a:prstGeom prst="roundRect">
            <a:avLst>
              <a:gd name="adj" fmla="val 7848"/>
            </a:avLst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  <a:prstDash val="sysDot"/>
          </a:ln>
          <a:effectLst>
            <a:innerShdw blurRad="177800">
              <a:srgbClr val="36A2E6">
                <a:alpha val="6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93700" algn="just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200" kern="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수요자 맞춤형 신용보증 공급 확대 </a:t>
            </a:r>
            <a:r>
              <a:rPr kumimoji="0" lang="en-US" altLang="ko-KR" sz="2200" kern="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en-US" altLang="ko-KR" sz="2200" kern="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(16) 77.9</a:t>
            </a:r>
            <a:r>
              <a:rPr lang="en-US" altLang="ko-KR" sz="22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⇒ (17) 79.4</a:t>
            </a:r>
            <a:r>
              <a:rPr lang="ko-KR" altLang="en-US" sz="22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조원</a:t>
            </a:r>
            <a:r>
              <a:rPr kumimoji="0" lang="en-US" altLang="ko-KR" sz="2200" kern="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kumimoji="0" lang="ko-KR" altLang="en-US" sz="2200" kern="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339752" y="2132856"/>
            <a:ext cx="324036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700" dirty="0" smtClean="0">
                <a:latin typeface="HY견고딕" pitchFamily="18" charset="-127"/>
                <a:ea typeface="HY견고딕" pitchFamily="18" charset="-127"/>
              </a:rPr>
              <a:t>('16) 40.5 ⇒('17) 41.5</a:t>
            </a:r>
            <a:r>
              <a:rPr lang="ko-KR" altLang="en-US" sz="1700" dirty="0" smtClean="0">
                <a:latin typeface="HY견고딕" pitchFamily="18" charset="-127"/>
                <a:ea typeface="HY견고딕" pitchFamily="18" charset="-127"/>
              </a:rPr>
              <a:t>조원</a:t>
            </a:r>
            <a:endParaRPr lang="ko-KR" altLang="en-US" sz="17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339752" y="2528610"/>
            <a:ext cx="324036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700" dirty="0" smtClean="0">
                <a:latin typeface="HY견고딕" pitchFamily="18" charset="-127"/>
                <a:ea typeface="HY견고딕" pitchFamily="18" charset="-127"/>
              </a:rPr>
              <a:t>('16) 19.7 ⇒('17) 20.2</a:t>
            </a:r>
            <a:r>
              <a:rPr lang="ko-KR" altLang="en-US" sz="1700" dirty="0" smtClean="0">
                <a:latin typeface="HY견고딕" pitchFamily="18" charset="-127"/>
                <a:ea typeface="HY견고딕" pitchFamily="18" charset="-127"/>
              </a:rPr>
              <a:t>조원</a:t>
            </a:r>
            <a:endParaRPr lang="ko-KR" altLang="en-US" sz="17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683568" y="3798332"/>
            <a:ext cx="784887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 smtClean="0">
                <a:latin typeface="+mn-ea"/>
              </a:rPr>
              <a:t>* </a:t>
            </a:r>
            <a:r>
              <a:rPr lang="ko-KR" altLang="en-US" sz="1100" dirty="0" smtClean="0">
                <a:latin typeface="+mn-ea"/>
              </a:rPr>
              <a:t>담보력이 부족한 </a:t>
            </a:r>
            <a:r>
              <a:rPr lang="ko-KR" altLang="en-US" sz="1100" dirty="0" err="1" smtClean="0">
                <a:latin typeface="+mn-ea"/>
              </a:rPr>
              <a:t>소기업ㆍ소상공인의</a:t>
            </a:r>
            <a:r>
              <a:rPr lang="ko-KR" altLang="en-US" sz="1100" dirty="0" smtClean="0">
                <a:latin typeface="+mn-ea"/>
              </a:rPr>
              <a:t> 채무를 보증하려고 지역신용보증재단법에 따라 설립된 보증기관 </a:t>
            </a:r>
            <a:r>
              <a:rPr lang="en-US" altLang="ko-KR" sz="1100" dirty="0" smtClean="0">
                <a:latin typeface="+mn-ea"/>
              </a:rPr>
              <a:t>(</a:t>
            </a:r>
            <a:r>
              <a:rPr lang="ko-KR" altLang="en-US" sz="1100" dirty="0" smtClean="0">
                <a:latin typeface="+mn-ea"/>
              </a:rPr>
              <a:t>現</a:t>
            </a:r>
            <a:r>
              <a:rPr lang="en-US" altLang="ko-KR" sz="1100" dirty="0" smtClean="0">
                <a:latin typeface="+mn-ea"/>
              </a:rPr>
              <a:t>,</a:t>
            </a:r>
            <a:r>
              <a:rPr lang="ko-KR" altLang="en-US" sz="1100" dirty="0" smtClean="0">
                <a:latin typeface="+mn-ea"/>
              </a:rPr>
              <a:t> </a:t>
            </a:r>
            <a:r>
              <a:rPr lang="en-US" altLang="ko-KR" sz="1100" dirty="0" smtClean="0">
                <a:latin typeface="+mn-ea"/>
              </a:rPr>
              <a:t>16</a:t>
            </a:r>
            <a:r>
              <a:rPr lang="ko-KR" altLang="en-US" sz="1100" dirty="0" smtClean="0">
                <a:latin typeface="+mn-ea"/>
              </a:rPr>
              <a:t>개 재단</a:t>
            </a:r>
            <a:r>
              <a:rPr lang="en-US" altLang="ko-KR" sz="1100" dirty="0" smtClean="0">
                <a:latin typeface="+mn-ea"/>
              </a:rPr>
              <a:t>)</a:t>
            </a:r>
            <a:endParaRPr lang="ko-KR" altLang="en-US" sz="1100" dirty="0">
              <a:latin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771800" y="3438292"/>
            <a:ext cx="324036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700" dirty="0" smtClean="0">
                <a:latin typeface="HY견고딕" pitchFamily="18" charset="-127"/>
                <a:ea typeface="HY견고딕" pitchFamily="18" charset="-127"/>
              </a:rPr>
              <a:t>('16) 17.7 ⇒('17) 17.7</a:t>
            </a:r>
            <a:r>
              <a:rPr lang="ko-KR" altLang="en-US" sz="1700" dirty="0" smtClean="0">
                <a:latin typeface="HY견고딕" pitchFamily="18" charset="-127"/>
                <a:ea typeface="HY견고딕" pitchFamily="18" charset="-127"/>
              </a:rPr>
              <a:t>조원</a:t>
            </a:r>
            <a:endParaRPr lang="ko-KR" altLang="en-US" sz="17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611560" y="2121725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>
              <a:buClr>
                <a:schemeClr val="tx1"/>
              </a:buClr>
              <a:defRPr/>
            </a:pPr>
            <a:r>
              <a:rPr lang="ko-KR" altLang="en-US" spc="-15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신용보증기금</a:t>
            </a:r>
            <a:endParaRPr lang="en-US" altLang="ko-KR" spc="-15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611560" y="2522513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>
              <a:buClr>
                <a:schemeClr val="tx1"/>
              </a:buClr>
              <a:defRPr/>
            </a:pPr>
            <a:r>
              <a:rPr lang="ko-KR" altLang="en-US" spc="-15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기술보증기금</a:t>
            </a:r>
            <a:endParaRPr lang="en-US" altLang="ko-KR" spc="-15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611560" y="3429000"/>
            <a:ext cx="18774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>
              <a:buClr>
                <a:schemeClr val="tx1"/>
              </a:buClr>
              <a:defRPr/>
            </a:pPr>
            <a:r>
              <a:rPr lang="ko-KR" altLang="en-US" spc="-15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지역신용보증재단</a:t>
            </a:r>
            <a:endParaRPr lang="en-US" altLang="ko-KR" spc="-15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 Box 5"/>
          <p:cNvSpPr txBox="1">
            <a:spLocks noChangeArrowheads="1"/>
          </p:cNvSpPr>
          <p:nvPr/>
        </p:nvSpPr>
        <p:spPr bwMode="auto">
          <a:xfrm>
            <a:off x="251520" y="1628800"/>
            <a:ext cx="8640960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  <a:buFontTx/>
              <a:buBlip>
                <a:blip r:embed="rId2"/>
              </a:buBlip>
              <a:defRPr/>
            </a:pPr>
            <a:r>
              <a:rPr lang="ko-KR" altLang="en-US" sz="1900" spc="-15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경제활력 제고 및 창조경제 구현을 위해 수출</a:t>
            </a:r>
            <a:r>
              <a:rPr lang="en-US" altLang="ko-KR" sz="1900" spc="-15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900" spc="-15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일자리 창출 기업에 보증지원 확대</a:t>
            </a:r>
            <a:endParaRPr lang="en-US" altLang="ko-KR" sz="1900" spc="-150" dirty="0">
              <a:gradFill>
                <a:gsLst>
                  <a:gs pos="100000">
                    <a:srgbClr val="000000"/>
                  </a:gs>
                  <a:gs pos="100000">
                    <a:srgbClr val="BBE0E3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 Box 5"/>
          <p:cNvSpPr txBox="1">
            <a:spLocks noChangeArrowheads="1"/>
          </p:cNvSpPr>
          <p:nvPr/>
        </p:nvSpPr>
        <p:spPr bwMode="auto">
          <a:xfrm>
            <a:off x="323528" y="2996952"/>
            <a:ext cx="8640960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  <a:buFontTx/>
              <a:buBlip>
                <a:blip r:embed="rId2"/>
              </a:buBlip>
              <a:defRPr/>
            </a:pPr>
            <a:r>
              <a:rPr lang="ko-KR" altLang="en-US" sz="1900" spc="-15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영세자영업자 등 서민계층에 대한 안정적 보증 지원 </a:t>
            </a:r>
            <a:r>
              <a:rPr lang="en-US" altLang="ko-KR" sz="1600" spc="-15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spc="-15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지역신보 </a:t>
            </a:r>
            <a:r>
              <a:rPr lang="en-US" altLang="ko-KR" sz="1600" spc="-15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: '17</a:t>
            </a:r>
            <a:r>
              <a:rPr lang="ko-KR" altLang="en-US" sz="1600" spc="-15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600" spc="-15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17.7</a:t>
            </a:r>
            <a:r>
              <a:rPr lang="ko-KR" altLang="en-US" sz="1600" spc="-15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조원</a:t>
            </a:r>
            <a:r>
              <a:rPr lang="en-US" altLang="ko-KR" sz="1600" spc="-15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600" spc="-150" dirty="0">
              <a:gradFill>
                <a:gsLst>
                  <a:gs pos="100000">
                    <a:srgbClr val="000000"/>
                  </a:gs>
                  <a:gs pos="100000">
                    <a:srgbClr val="BBE0E3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4149081"/>
            <a:ext cx="2446880" cy="64807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4149080"/>
            <a:ext cx="2448272" cy="64807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5246" y="4909908"/>
            <a:ext cx="13144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39422" y="4909908"/>
            <a:ext cx="131445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23598" y="4909908"/>
            <a:ext cx="128587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63758" y="4909908"/>
            <a:ext cx="13525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327254" y="6326107"/>
            <a:ext cx="13335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255246" y="5413964"/>
            <a:ext cx="132397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767414" y="5485972"/>
            <a:ext cx="13335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351590" y="5485972"/>
            <a:ext cx="1381125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35766" y="5485972"/>
            <a:ext cx="13811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39422" y="6326107"/>
            <a:ext cx="142875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327254" y="5918020"/>
            <a:ext cx="120967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911430" y="5990028"/>
            <a:ext cx="12954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423598" y="5918020"/>
            <a:ext cx="134302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791750" y="5918020"/>
            <a:ext cx="12954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6" name="Picture 22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423598" y="6278482"/>
            <a:ext cx="13811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7" name="Picture 23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007774" y="6288007"/>
            <a:ext cx="132397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714356"/>
          </a:xfrm>
        </p:spPr>
        <p:txBody>
          <a:bodyPr>
            <a:noAutofit/>
          </a:bodyPr>
          <a:lstStyle/>
          <a:p>
            <a:pPr algn="l"/>
            <a:r>
              <a:rPr lang="en-US" altLang="ko-KR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  <a:cs typeface="+mn-cs"/>
              </a:rPr>
              <a:t>1. </a:t>
            </a:r>
            <a:r>
              <a:rPr lang="ko-KR" altLang="en-US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  <a:cs typeface="+mn-cs"/>
              </a:rPr>
              <a:t>금융지원</a:t>
            </a:r>
            <a:endParaRPr lang="ko-KR" altLang="en-US" sz="3000" spc="-150" dirty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HY울릉도M" panose="02030600000101010101" pitchFamily="18" charset="-127"/>
              <a:ea typeface="HY울릉도M"/>
              <a:cs typeface="+mn-cs"/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304290" y="942911"/>
            <a:ext cx="8572560" cy="572644"/>
          </a:xfrm>
          <a:prstGeom prst="roundRect">
            <a:avLst>
              <a:gd name="adj" fmla="val 7848"/>
            </a:avLst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  <a:prstDash val="sysDot"/>
          </a:ln>
          <a:effectLst>
            <a:innerShdw blurRad="177800">
              <a:srgbClr val="36A2E6">
                <a:alpha val="6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93700" algn="just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200" b="1" kern="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매출채권보험 인수 규모 확대</a:t>
            </a:r>
            <a:r>
              <a:rPr kumimoji="0" lang="en-US" altLang="ko-KR" sz="2200" b="1" kern="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: ('16)17.5 </a:t>
            </a:r>
            <a:r>
              <a:rPr kumimoji="0" lang="en-US" altLang="ko-KR" sz="2200" b="1" kern="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⇒ ('17) 18.0</a:t>
            </a:r>
            <a:r>
              <a:rPr kumimoji="0" lang="ko-KR" altLang="en-US" sz="2200" b="1" kern="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조원</a:t>
            </a:r>
            <a:endParaRPr kumimoji="0" lang="ko-KR" altLang="en-US" sz="2200" b="1" kern="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 Box 5"/>
          <p:cNvSpPr txBox="1">
            <a:spLocks noChangeArrowheads="1"/>
          </p:cNvSpPr>
          <p:nvPr/>
        </p:nvSpPr>
        <p:spPr bwMode="auto">
          <a:xfrm>
            <a:off x="251520" y="1661755"/>
            <a:ext cx="8640960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  <a:buFontTx/>
              <a:buBlip>
                <a:blip r:embed="rId2"/>
              </a:buBlip>
              <a:defRPr/>
            </a:pPr>
            <a:r>
              <a:rPr lang="ko-KR" altLang="en-US" sz="1900" spc="-15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금융기관 연계 강화</a:t>
            </a:r>
            <a:r>
              <a:rPr lang="en-US" altLang="ko-KR" sz="1900" spc="-15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900" spc="-15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창업성장 패키지 보험 도입 등을 통해 사업 활성화</a:t>
            </a:r>
            <a:endParaRPr lang="en-US" altLang="ko-KR" sz="1900" spc="-150" dirty="0">
              <a:gradFill>
                <a:gsLst>
                  <a:gs pos="100000">
                    <a:srgbClr val="000000"/>
                  </a:gs>
                  <a:gs pos="100000">
                    <a:srgbClr val="BBE0E3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323528" y="2132856"/>
            <a:ext cx="7943592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 매출채권을 활용한 중소기업 유동성 지원 강화를 위해 금융기관 연계 활성화 추진</a:t>
            </a:r>
            <a:endParaRPr lang="en-US" altLang="ko-KR" sz="1100" kern="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323528" y="2440633"/>
            <a:ext cx="8820472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 성장가능성이 높은 전문기술 창업 지원을 위해 </a:t>
            </a:r>
            <a:r>
              <a:rPr lang="en-US" altLang="ko-KR" sz="1400" kern="0" dirty="0" smtClean="0">
                <a:latin typeface="HY울릉도M" pitchFamily="18" charset="-127"/>
                <a:ea typeface="HY울릉도M" pitchFamily="18" charset="-127"/>
              </a:rPr>
              <a:t>'</a:t>
            </a: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보험</a:t>
            </a:r>
            <a:r>
              <a:rPr lang="en-US" altLang="ko-KR" sz="1400" kern="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보증</a:t>
            </a:r>
            <a:r>
              <a:rPr lang="en-US" altLang="ko-KR" sz="1400" kern="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컨설팅</a:t>
            </a:r>
            <a:r>
              <a:rPr lang="en-US" altLang="ko-KR" sz="1400" kern="0" dirty="0" smtClean="0">
                <a:latin typeface="HY울릉도M" pitchFamily="18" charset="-127"/>
                <a:ea typeface="HY울릉도M" pitchFamily="18" charset="-127"/>
              </a:rPr>
              <a:t>'</a:t>
            </a: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을 포괄하는 창업성장패키지 보험 도입</a:t>
            </a:r>
            <a:endParaRPr lang="en-US" altLang="ko-KR" sz="1100" kern="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683568" y="5589240"/>
            <a:ext cx="784887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ko-KR" sz="1100" dirty="0" smtClean="0">
              <a:latin typeface="+mn-ea"/>
            </a:endParaRPr>
          </a:p>
          <a:p>
            <a:r>
              <a:rPr lang="en-US" altLang="ko-KR" sz="1100" dirty="0" smtClean="0">
                <a:latin typeface="+mn-ea"/>
              </a:rPr>
              <a:t>* </a:t>
            </a:r>
            <a:r>
              <a:rPr lang="ko-KR" altLang="en-US" sz="1100" dirty="0" smtClean="0">
                <a:latin typeface="+mn-ea"/>
              </a:rPr>
              <a:t>매출채권보험은 중소기업이 물품 또는 용역 제공에 따라 구매기업으로부터 취득한 매출채권</a:t>
            </a:r>
            <a:r>
              <a:rPr lang="en-US" altLang="ko-KR" sz="1100" dirty="0" smtClean="0">
                <a:latin typeface="+mn-ea"/>
              </a:rPr>
              <a:t>(</a:t>
            </a:r>
            <a:r>
              <a:rPr lang="ko-KR" altLang="en-US" sz="1100" dirty="0" smtClean="0">
                <a:latin typeface="+mn-ea"/>
              </a:rPr>
              <a:t>어음</a:t>
            </a:r>
            <a:r>
              <a:rPr lang="en-US" altLang="ko-KR" sz="1100" dirty="0" smtClean="0">
                <a:latin typeface="+mn-ea"/>
              </a:rPr>
              <a:t>)</a:t>
            </a:r>
            <a:r>
              <a:rPr lang="ko-KR" altLang="en-US" sz="1100" dirty="0" smtClean="0">
                <a:latin typeface="+mn-ea"/>
              </a:rPr>
              <a:t>을 보험에 가입하고</a:t>
            </a:r>
            <a:endParaRPr lang="en-US" altLang="ko-KR" sz="1100" dirty="0" smtClean="0">
              <a:latin typeface="+mn-ea"/>
            </a:endParaRPr>
          </a:p>
          <a:p>
            <a:r>
              <a:rPr lang="ko-KR" altLang="en-US" sz="1100" dirty="0" smtClean="0">
                <a:latin typeface="+mn-ea"/>
              </a:rPr>
              <a:t>  향후 구매기업의 채무불이행으로 인한 손실이 발생할 경우 보험금을 지급받는 제도 </a:t>
            </a:r>
            <a:r>
              <a:rPr lang="en-US" altLang="ko-KR" sz="1100" dirty="0" smtClean="0">
                <a:latin typeface="+mn-ea"/>
              </a:rPr>
              <a:t>(</a:t>
            </a:r>
            <a:r>
              <a:rPr lang="ko-KR" altLang="en-US" sz="1100" dirty="0" smtClean="0">
                <a:latin typeface="+mn-ea"/>
              </a:rPr>
              <a:t>신용보증기금에서 가입</a:t>
            </a:r>
            <a:r>
              <a:rPr lang="en-US" altLang="ko-KR" sz="1100" dirty="0" smtClean="0">
                <a:latin typeface="+mn-ea"/>
              </a:rPr>
              <a:t>)</a:t>
            </a:r>
            <a:endParaRPr lang="ko-KR" altLang="en-US" sz="1100" dirty="0">
              <a:latin typeface="+mn-ea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996952"/>
            <a:ext cx="4824536" cy="244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2780928"/>
            <a:ext cx="2376264" cy="30849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714356"/>
          </a:xfrm>
        </p:spPr>
        <p:txBody>
          <a:bodyPr>
            <a:noAutofit/>
          </a:bodyPr>
          <a:lstStyle/>
          <a:p>
            <a:pPr algn="l"/>
            <a:r>
              <a:rPr lang="en-US" altLang="ko-KR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  <a:cs typeface="+mn-cs"/>
              </a:rPr>
              <a:t>2. </a:t>
            </a:r>
            <a:r>
              <a:rPr lang="ko-KR" altLang="en-US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  <a:cs typeface="+mn-cs"/>
              </a:rPr>
              <a:t>판로지원</a:t>
            </a:r>
            <a:endParaRPr lang="ko-KR" altLang="en-US" sz="3000" spc="-150" dirty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HY울릉도M" panose="02030600000101010101" pitchFamily="18" charset="-127"/>
              <a:ea typeface="HY울릉도M"/>
              <a:cs typeface="+mn-cs"/>
            </a:endParaRPr>
          </a:p>
        </p:txBody>
      </p:sp>
      <p:graphicFrame>
        <p:nvGraphicFramePr>
          <p:cNvPr id="31" name="표 30"/>
          <p:cNvGraphicFramePr>
            <a:graphicFrameLocks noGrp="1"/>
          </p:cNvGraphicFramePr>
          <p:nvPr/>
        </p:nvGraphicFramePr>
        <p:xfrm>
          <a:off x="395536" y="908720"/>
          <a:ext cx="7956550" cy="3536743"/>
        </p:xfrm>
        <a:graphic>
          <a:graphicData uri="http://schemas.openxmlformats.org/drawingml/2006/table">
            <a:tbl>
              <a:tblPr/>
              <a:tblGrid>
                <a:gridCol w="334963"/>
                <a:gridCol w="334962"/>
                <a:gridCol w="334963"/>
                <a:gridCol w="334962"/>
                <a:gridCol w="334963"/>
                <a:gridCol w="334962"/>
                <a:gridCol w="239713"/>
                <a:gridCol w="239712"/>
                <a:gridCol w="239713"/>
                <a:gridCol w="376237"/>
                <a:gridCol w="376238"/>
                <a:gridCol w="374650"/>
                <a:gridCol w="376237"/>
                <a:gridCol w="374650"/>
                <a:gridCol w="376238"/>
                <a:gridCol w="239712"/>
                <a:gridCol w="239713"/>
                <a:gridCol w="241300"/>
                <a:gridCol w="374650"/>
                <a:gridCol w="376237"/>
                <a:gridCol w="374650"/>
                <a:gridCol w="376238"/>
                <a:gridCol w="374650"/>
                <a:gridCol w="376237"/>
              </a:tblGrid>
              <a:tr h="49950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중소기업제품 공공구매제도</a:t>
                      </a:r>
                      <a:endParaRPr kumimoji="0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F4E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rowSpan="2"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&lt;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중소기업자간 경쟁</a:t>
                      </a: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5F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gridSpan="6">
                  <a:txBody>
                    <a:bodyPr/>
                    <a:lstStyle/>
                    <a:p>
                      <a:pPr marL="0" marR="0" lvl="0" indent="0" algn="ctr" defTabSz="1149350" rtl="0" eaLnBrk="1" fontAlgn="base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&lt;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기술개발제품 우선구매</a:t>
                      </a: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AB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&lt;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구매목표비율</a:t>
                      </a: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&gt;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8EB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68019">
                <a:tc gridSpan="6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9800" marB="39800" anchor="ctr" horzOverflow="overflow">
                    <a:lnL>
                      <a:noFill/>
                    </a:lnL>
                    <a:lnR>
                      <a:noFill/>
                    </a:lnR>
                    <a:lnT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68983">
                <a:tc gridSpan="6"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① 중기간 경쟁제품 지정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② 중소기업제품 우선구매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③ 직접생산 확인제도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④ 적격조합 확인제도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⑤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공사용자재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직접구매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⑥ 중소기업자 우선조달</a:t>
                      </a:r>
                    </a:p>
                  </a:txBody>
                  <a:tcPr marL="79600" marR="79600" marT="31287" marB="39800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5F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1287" marB="39800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① 기술개발제품 우선구매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② 성능인증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③ 성능검사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원가계산비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지원</a:t>
                      </a:r>
                    </a:p>
                  </a:txBody>
                  <a:tcPr marL="79600" marR="79600" marT="31287" marB="39800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AB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9600" marR="79600" marT="31287" marB="39800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① 중기제품 구매목표비율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② 기술개발제품 구매목표비율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③ 여성기업제품 구매목표비율</a:t>
                      </a:r>
                    </a:p>
                  </a:txBody>
                  <a:tcPr marL="79600" marR="79600" marT="31287" marB="39800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8E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6" name="직사각형 35"/>
          <p:cNvSpPr/>
          <p:nvPr/>
        </p:nvSpPr>
        <p:spPr>
          <a:xfrm>
            <a:off x="395536" y="4797152"/>
            <a:ext cx="806489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ko-KR" sz="1100" dirty="0" smtClean="0">
              <a:latin typeface="+mn-ea"/>
            </a:endParaRPr>
          </a:p>
          <a:p>
            <a:r>
              <a:rPr lang="en-US" altLang="ko-KR" sz="1100" dirty="0" smtClean="0">
                <a:latin typeface="+mn-ea"/>
              </a:rPr>
              <a:t>* </a:t>
            </a:r>
            <a:r>
              <a:rPr lang="en-US" altLang="ko-KR" sz="1100" b="1" dirty="0" smtClean="0">
                <a:latin typeface="+mn-ea"/>
              </a:rPr>
              <a:t>(</a:t>
            </a:r>
            <a:r>
              <a:rPr lang="ko-KR" altLang="en-US" sz="1100" b="1" dirty="0" smtClean="0">
                <a:latin typeface="+mn-ea"/>
              </a:rPr>
              <a:t>중기간 경쟁제품</a:t>
            </a:r>
            <a:r>
              <a:rPr lang="en-US" altLang="ko-KR" sz="1100" b="1" dirty="0" smtClean="0">
                <a:latin typeface="+mn-ea"/>
              </a:rPr>
              <a:t>) </a:t>
            </a:r>
            <a:r>
              <a:rPr lang="ko-KR" altLang="en-US" sz="1100" dirty="0" smtClean="0">
                <a:latin typeface="+mn-ea"/>
              </a:rPr>
              <a:t>중소기업이 생산하는 품목 중 중기청장이 지정한 품목은 공공기관 </a:t>
            </a:r>
            <a:r>
              <a:rPr lang="ko-KR" altLang="en-US" sz="1100" dirty="0" err="1" smtClean="0">
                <a:latin typeface="+mn-ea"/>
              </a:rPr>
              <a:t>입찰시</a:t>
            </a:r>
            <a:r>
              <a:rPr lang="ko-KR" altLang="en-US" sz="1100" dirty="0" smtClean="0">
                <a:latin typeface="+mn-ea"/>
              </a:rPr>
              <a:t> 예외사유에 해당되지 않은 한    </a:t>
            </a:r>
            <a:endParaRPr lang="en-US" altLang="ko-KR" sz="1100" dirty="0" smtClean="0">
              <a:latin typeface="+mn-ea"/>
            </a:endParaRPr>
          </a:p>
          <a:p>
            <a:r>
              <a:rPr lang="en-US" altLang="ko-KR" sz="1100" dirty="0" smtClean="0">
                <a:latin typeface="+mn-ea"/>
              </a:rPr>
              <a:t>                          </a:t>
            </a:r>
            <a:r>
              <a:rPr lang="ko-KR" altLang="en-US" sz="1100" dirty="0" smtClean="0">
                <a:latin typeface="+mn-ea"/>
              </a:rPr>
              <a:t>중기간 경쟁</a:t>
            </a:r>
            <a:r>
              <a:rPr lang="en-US" altLang="ko-KR" sz="1100" dirty="0" smtClean="0">
                <a:latin typeface="+mn-ea"/>
              </a:rPr>
              <a:t>(</a:t>
            </a:r>
            <a:r>
              <a:rPr lang="ko-KR" altLang="en-US" sz="1100" dirty="0" smtClean="0">
                <a:latin typeface="+mn-ea"/>
              </a:rPr>
              <a:t>지명</a:t>
            </a:r>
            <a:r>
              <a:rPr lang="en-US" altLang="ko-KR" sz="1100" dirty="0" smtClean="0">
                <a:latin typeface="+mn-ea"/>
              </a:rPr>
              <a:t>, </a:t>
            </a:r>
            <a:r>
              <a:rPr lang="ko-KR" altLang="en-US" sz="1100" dirty="0" smtClean="0">
                <a:latin typeface="+mn-ea"/>
              </a:rPr>
              <a:t>제한</a:t>
            </a:r>
            <a:r>
              <a:rPr lang="en-US" altLang="ko-KR" sz="1100" dirty="0" smtClean="0">
                <a:latin typeface="+mn-ea"/>
              </a:rPr>
              <a:t>)</a:t>
            </a:r>
            <a:r>
              <a:rPr lang="ko-KR" altLang="en-US" sz="1100" dirty="0" smtClean="0">
                <a:latin typeface="+mn-ea"/>
              </a:rPr>
              <a:t>하도록 함으로써 공공시장 진출을 지원</a:t>
            </a:r>
            <a:endParaRPr lang="ko-KR" altLang="en-US" sz="1100" dirty="0">
              <a:latin typeface="+mn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395536" y="4365104"/>
            <a:ext cx="806489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ko-KR" sz="1100" dirty="0" smtClean="0">
              <a:latin typeface="+mn-ea"/>
            </a:endParaRPr>
          </a:p>
          <a:p>
            <a:r>
              <a:rPr lang="en-US" altLang="ko-KR" sz="1100" b="1" dirty="0" smtClean="0">
                <a:latin typeface="+mn-ea"/>
              </a:rPr>
              <a:t>* (</a:t>
            </a:r>
            <a:r>
              <a:rPr lang="ko-KR" altLang="en-US" sz="1100" b="1" dirty="0" err="1" smtClean="0">
                <a:latin typeface="+mn-ea"/>
              </a:rPr>
              <a:t>공사용자재</a:t>
            </a:r>
            <a:r>
              <a:rPr lang="ko-KR" altLang="en-US" sz="1100" b="1" dirty="0" smtClean="0">
                <a:latin typeface="+mn-ea"/>
              </a:rPr>
              <a:t> 직접구매</a:t>
            </a:r>
            <a:r>
              <a:rPr lang="en-US" altLang="ko-KR" sz="1100" b="1" dirty="0" smtClean="0">
                <a:latin typeface="+mn-ea"/>
              </a:rPr>
              <a:t>) </a:t>
            </a:r>
            <a:r>
              <a:rPr lang="ko-KR" altLang="en-US" sz="1100" dirty="0" smtClean="0"/>
              <a:t>일반공사 </a:t>
            </a:r>
            <a:r>
              <a:rPr lang="en-US" altLang="ko-KR" sz="1100" dirty="0" smtClean="0"/>
              <a:t>20</a:t>
            </a:r>
            <a:r>
              <a:rPr lang="ko-KR" altLang="en-US" sz="1100" dirty="0" err="1" smtClean="0"/>
              <a:t>억원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전문공사 </a:t>
            </a:r>
            <a:r>
              <a:rPr lang="en-US" altLang="ko-KR" sz="1100" dirty="0" smtClean="0"/>
              <a:t>3</a:t>
            </a:r>
            <a:r>
              <a:rPr lang="ko-KR" altLang="en-US" sz="1100" dirty="0" err="1" smtClean="0"/>
              <a:t>억원이상인</a:t>
            </a:r>
            <a:r>
              <a:rPr lang="ko-KR" altLang="en-US" sz="1100" dirty="0" smtClean="0"/>
              <a:t> 공사 소요자재 중 중기청장이 지정한 공사용 자재 직접구매</a:t>
            </a:r>
            <a:endParaRPr lang="en-US" altLang="ko-KR" sz="1100" dirty="0" smtClean="0"/>
          </a:p>
          <a:p>
            <a:r>
              <a:rPr lang="ko-KR" altLang="en-US" sz="1100" dirty="0" smtClean="0"/>
              <a:t>                                품목이 </a:t>
            </a:r>
            <a:r>
              <a:rPr lang="en-US" altLang="ko-KR" sz="1100" dirty="0" smtClean="0"/>
              <a:t>3</a:t>
            </a:r>
            <a:r>
              <a:rPr lang="ko-KR" altLang="en-US" sz="1100" dirty="0" err="1" smtClean="0"/>
              <a:t>천만원이상</a:t>
            </a:r>
            <a:r>
              <a:rPr lang="ko-KR" altLang="en-US" sz="1100" dirty="0" smtClean="0"/>
              <a:t> 있을 경우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공공기관이 분리발주</a:t>
            </a:r>
            <a:r>
              <a:rPr lang="en-US" altLang="ko-KR" sz="1100" dirty="0" smtClean="0"/>
              <a:t>(</a:t>
            </a:r>
            <a:r>
              <a:rPr lang="ko-KR" altLang="en-US" sz="1100" dirty="0" smtClean="0"/>
              <a:t>직접구매</a:t>
            </a:r>
            <a:r>
              <a:rPr lang="en-US" altLang="ko-KR" sz="1100" dirty="0" smtClean="0"/>
              <a:t>)</a:t>
            </a:r>
            <a:r>
              <a:rPr lang="ko-KR" altLang="en-US" sz="1100" dirty="0" err="1" smtClean="0"/>
              <a:t>토록</a:t>
            </a:r>
            <a:r>
              <a:rPr lang="ko-KR" altLang="en-US" sz="1100" dirty="0" smtClean="0"/>
              <a:t> 규정</a:t>
            </a:r>
            <a:endParaRPr lang="ko-KR" altLang="en-US" sz="1100" dirty="0"/>
          </a:p>
        </p:txBody>
      </p:sp>
      <p:graphicFrame>
        <p:nvGraphicFramePr>
          <p:cNvPr id="40" name="표 39"/>
          <p:cNvGraphicFramePr>
            <a:graphicFrameLocks noGrp="1"/>
          </p:cNvGraphicFramePr>
          <p:nvPr/>
        </p:nvGraphicFramePr>
        <p:xfrm>
          <a:off x="395536" y="5517232"/>
          <a:ext cx="8136905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4"/>
                <a:gridCol w="2808312"/>
                <a:gridCol w="2592289"/>
              </a:tblGrid>
              <a:tr h="27921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중소기업자간 경쟁제품</a:t>
                      </a:r>
                      <a:endParaRPr lang="en-US" altLang="ko-KR" sz="1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(204</a:t>
                      </a:r>
                      <a:r>
                        <a:rPr lang="ko-KR" altLang="en-US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개 품목</a:t>
                      </a:r>
                      <a:r>
                        <a:rPr lang="en-US" altLang="ko-KR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非 경쟁제품</a:t>
                      </a:r>
                      <a:endParaRPr lang="en-US" altLang="ko-KR" sz="1200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중소기업자간 경쟁제품을 제외한 나머지 품목</a:t>
                      </a:r>
                      <a:r>
                        <a:rPr lang="en-US" altLang="ko-KR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4408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입찰 참가자격을 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중소기업자간 제한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/>
                        <a:t>&lt;</a:t>
                      </a:r>
                      <a:r>
                        <a:rPr lang="ko-KR" altLang="en-US" sz="1200" dirty="0" smtClean="0"/>
                        <a:t>구입금액 </a:t>
                      </a:r>
                      <a:r>
                        <a:rPr lang="en-US" altLang="ko-KR" sz="1200" dirty="0" smtClean="0"/>
                        <a:t>1</a:t>
                      </a:r>
                      <a:r>
                        <a:rPr lang="ko-KR" altLang="en-US" sz="1200" dirty="0" err="1" smtClean="0"/>
                        <a:t>억원</a:t>
                      </a:r>
                      <a:r>
                        <a:rPr lang="ko-KR" altLang="en-US" sz="1200" dirty="0" smtClean="0"/>
                        <a:t> 미만</a:t>
                      </a:r>
                      <a:r>
                        <a:rPr lang="en-US" altLang="ko-KR" sz="1200" dirty="0" smtClean="0"/>
                        <a:t>&gt;</a:t>
                      </a:r>
                    </a:p>
                    <a:p>
                      <a:pPr algn="ctr" latinLnBrk="1"/>
                      <a:r>
                        <a:rPr lang="ko-KR" altLang="en-US" sz="1200" dirty="0" smtClean="0"/>
                        <a:t>소기업．소상공인간 경쟁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/>
                        <a:t>&lt;1</a:t>
                      </a:r>
                      <a:r>
                        <a:rPr lang="ko-KR" altLang="en-US" sz="1200" dirty="0" err="1" smtClean="0"/>
                        <a:t>억원</a:t>
                      </a:r>
                      <a:r>
                        <a:rPr lang="en-US" altLang="ko-KR" sz="1200" dirty="0" smtClean="0"/>
                        <a:t>~2.1</a:t>
                      </a:r>
                      <a:r>
                        <a:rPr lang="ko-KR" altLang="en-US" sz="1200" dirty="0" err="1" smtClean="0"/>
                        <a:t>억원</a:t>
                      </a:r>
                      <a:r>
                        <a:rPr lang="ko-KR" altLang="en-US" sz="1200" dirty="0" smtClean="0"/>
                        <a:t> 미만</a:t>
                      </a:r>
                      <a:r>
                        <a:rPr lang="en-US" altLang="ko-KR" sz="1200" dirty="0" smtClean="0"/>
                        <a:t>&gt;</a:t>
                      </a:r>
                    </a:p>
                    <a:p>
                      <a:pPr algn="ctr" latinLnBrk="1"/>
                      <a:r>
                        <a:rPr lang="ko-KR" altLang="en-US" sz="1200" dirty="0" smtClean="0"/>
                        <a:t>중소기업자간 경쟁</a:t>
                      </a:r>
                      <a:endParaRPr lang="ko-KR" altLang="en-US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714356"/>
          </a:xfrm>
        </p:spPr>
        <p:txBody>
          <a:bodyPr>
            <a:noAutofit/>
          </a:bodyPr>
          <a:lstStyle/>
          <a:p>
            <a:pPr algn="l"/>
            <a:r>
              <a:rPr lang="en-US" altLang="ko-KR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  <a:cs typeface="+mn-cs"/>
              </a:rPr>
              <a:t>2. </a:t>
            </a:r>
            <a:r>
              <a:rPr lang="ko-KR" altLang="en-US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  <a:cs typeface="+mn-cs"/>
              </a:rPr>
              <a:t>판로지원</a:t>
            </a:r>
            <a:endParaRPr lang="ko-KR" altLang="en-US" sz="3000" spc="-150" dirty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HY울릉도M" panose="02030600000101010101" pitchFamily="18" charset="-127"/>
              <a:ea typeface="HY울릉도M"/>
              <a:cs typeface="+mn-cs"/>
            </a:endParaRPr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251520" y="3212976"/>
            <a:ext cx="86409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  <a:buBlip>
                <a:blip r:embed="rId2"/>
              </a:buBlip>
              <a:defRPr/>
            </a:pPr>
            <a:r>
              <a:rPr lang="ko-KR" altLang="en-US" sz="2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공공구매제도 개선 및 </a:t>
            </a:r>
            <a:r>
              <a:rPr lang="ko-KR" altLang="en-US" sz="2000" kern="0" dirty="0" err="1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이행력</a:t>
            </a:r>
            <a:r>
              <a:rPr lang="ko-KR" altLang="en-US" sz="2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 강화</a:t>
            </a:r>
            <a:endParaRPr lang="en-US" altLang="ko-KR" sz="1900" spc="-150" dirty="0">
              <a:gradFill>
                <a:gsLst>
                  <a:gs pos="100000">
                    <a:srgbClr val="000000"/>
                  </a:gs>
                  <a:gs pos="100000">
                    <a:srgbClr val="BBE0E3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444832" y="3645024"/>
            <a:ext cx="7943592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 초기 중견기업</a:t>
            </a:r>
            <a:r>
              <a:rPr lang="en-US" altLang="ko-KR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(~3</a:t>
            </a:r>
            <a:r>
              <a:rPr lang="ko-KR" altLang="en-US" sz="1400" kern="0" dirty="0" err="1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년차</a:t>
            </a:r>
            <a:r>
              <a:rPr lang="en-US" altLang="ko-KR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에 대해 제한적으로 중기간경쟁제품 입찰 참여 허용 </a:t>
            </a:r>
            <a:r>
              <a:rPr lang="en-US" altLang="ko-KR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kern="0" dirty="0" err="1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피터팬증후군</a:t>
            </a:r>
            <a:r>
              <a:rPr lang="ko-KR" altLang="en-US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 완화</a:t>
            </a:r>
            <a:r>
              <a:rPr lang="en-US" altLang="ko-KR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400" kern="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285720" y="836712"/>
            <a:ext cx="8572560" cy="572644"/>
          </a:xfrm>
          <a:prstGeom prst="roundRect">
            <a:avLst>
              <a:gd name="adj" fmla="val 7848"/>
            </a:avLst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  <a:prstDash val="sysDot"/>
          </a:ln>
          <a:effectLst>
            <a:innerShdw blurRad="177800">
              <a:srgbClr val="36A2E6">
                <a:alpha val="6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93700" algn="just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200" kern="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공공구매 제도개선 </a:t>
            </a:r>
            <a:r>
              <a:rPr kumimoji="0" lang="ko-KR" altLang="en-US" sz="22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및 </a:t>
            </a:r>
            <a:r>
              <a:rPr kumimoji="0" lang="ko-KR" altLang="en-US" sz="2200" kern="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창업기업 참여확대</a:t>
            </a:r>
            <a:endParaRPr kumimoji="0" lang="ko-KR" altLang="en-US" sz="2200" kern="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444832" y="3952801"/>
            <a:ext cx="8447648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공공구매제도 </a:t>
            </a:r>
            <a:r>
              <a:rPr lang="ko-KR" altLang="en-US" sz="1400" kern="0" dirty="0" err="1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미이행</a:t>
            </a:r>
            <a:r>
              <a:rPr lang="ko-KR" altLang="en-US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 공공기관에 대한 과태료 부과근거 마련</a:t>
            </a:r>
            <a:endParaRPr lang="en-US" altLang="ko-KR" sz="1400" kern="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 Box 5"/>
          <p:cNvSpPr txBox="1">
            <a:spLocks noChangeArrowheads="1"/>
          </p:cNvSpPr>
          <p:nvPr/>
        </p:nvSpPr>
        <p:spPr bwMode="auto">
          <a:xfrm>
            <a:off x="251520" y="4869160"/>
            <a:ext cx="86409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  <a:buBlip>
                <a:blip r:embed="rId2"/>
              </a:buBlip>
              <a:defRPr/>
            </a:pPr>
            <a:r>
              <a:rPr lang="ko-KR" altLang="en-US" sz="2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창업기업 등 초기 사업자에게 공공조달시장 판로개척 지원 </a:t>
            </a:r>
            <a:endParaRPr lang="en-US" altLang="ko-KR" sz="1900" spc="-150" dirty="0">
              <a:gradFill>
                <a:gsLst>
                  <a:gs pos="100000">
                    <a:srgbClr val="000000"/>
                  </a:gs>
                  <a:gs pos="100000">
                    <a:srgbClr val="BBE0E3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323528" y="5353471"/>
            <a:ext cx="7943592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인 이상 견적을 받는 소액수의계약의 경우 소기업 및 소상공인으로 참여자격을 제한</a:t>
            </a:r>
            <a:endParaRPr lang="ko-KR" altLang="en-US" sz="1100" kern="0" dirty="0" smtClean="0">
              <a:gradFill>
                <a:gsLst>
                  <a:gs pos="0">
                    <a:schemeClr val="tx2">
                      <a:lumMod val="50000"/>
                    </a:schemeClr>
                  </a:gs>
                  <a:gs pos="100000">
                    <a:schemeClr val="tx2">
                      <a:lumMod val="50000"/>
                    </a:schemeClr>
                  </a:gs>
                </a:gsLst>
                <a:lin ang="16200000" scaled="1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323528" y="5929535"/>
            <a:ext cx="8820472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기술개발제품 구매율</a:t>
            </a:r>
            <a:r>
              <a:rPr lang="en-US" altLang="ko-KR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(10%) </a:t>
            </a:r>
            <a:r>
              <a:rPr lang="ko-KR" altLang="en-US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을 권장사항에서 의무사항으로 변경하여 기술창업기업 지원</a:t>
            </a: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  </a:t>
            </a:r>
            <a:endParaRPr lang="en-US" altLang="ko-KR" sz="1400" kern="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611560" y="1484784"/>
            <a:ext cx="7920880" cy="1454946"/>
          </a:xfrm>
          <a:prstGeom prst="roundRect">
            <a:avLst>
              <a:gd name="adj" fmla="val 4634"/>
            </a:avLst>
          </a:prstGeom>
          <a:solidFill>
            <a:schemeClr val="bg1"/>
          </a:solidFill>
          <a:ln w="12700">
            <a:solidFill>
              <a:schemeClr val="bg1"/>
            </a:solidFill>
          </a:ln>
          <a:effectLst>
            <a:outerShdw blurRad="88900" algn="ctr" rotWithShape="0">
              <a:prstClr val="black">
                <a:alpha val="4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/>
          </a:p>
        </p:txBody>
      </p:sp>
      <p:sp>
        <p:nvSpPr>
          <p:cNvPr id="24" name="직사각형 23"/>
          <p:cNvSpPr/>
          <p:nvPr/>
        </p:nvSpPr>
        <p:spPr>
          <a:xfrm>
            <a:off x="4758866" y="1764453"/>
            <a:ext cx="1512168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algn="ctr"/>
            <a:r>
              <a:rPr lang="en-US" altLang="ko-KR" sz="1400" dirty="0" smtClean="0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78.0</a:t>
            </a:r>
            <a:r>
              <a:rPr lang="ko-KR" altLang="en-US" sz="1400" dirty="0" smtClean="0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조원</a:t>
            </a:r>
            <a:endParaRPr lang="ko-KR" altLang="en-US" sz="10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7" name="Picture 5" descr="C:\Documents and Settings\cji015\바탕 화면\새 폴더\10.png"/>
          <p:cNvPicPr>
            <a:picLocks noChangeAspect="1" noChangeArrowheads="1"/>
          </p:cNvPicPr>
          <p:nvPr/>
        </p:nvPicPr>
        <p:blipFill>
          <a:blip r:embed="rId3" cstate="print"/>
          <a:srcRect l="41212" t="29223" r="42091" b="-9269"/>
          <a:stretch>
            <a:fillRect/>
          </a:stretch>
        </p:blipFill>
        <p:spPr bwMode="auto">
          <a:xfrm>
            <a:off x="5239202" y="2042796"/>
            <a:ext cx="432048" cy="517778"/>
          </a:xfrm>
          <a:prstGeom prst="rect">
            <a:avLst/>
          </a:prstGeom>
          <a:noFill/>
        </p:spPr>
      </p:pic>
      <p:sp>
        <p:nvSpPr>
          <p:cNvPr id="28" name="직사각형 27"/>
          <p:cNvSpPr/>
          <p:nvPr/>
        </p:nvSpPr>
        <p:spPr>
          <a:xfrm>
            <a:off x="827584" y="1844824"/>
            <a:ext cx="3296265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indent="-393700" algn="ctr"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150000"/>
              <a:defRPr/>
            </a:pPr>
            <a:r>
              <a:rPr kumimoji="0" lang="ko-KR" altLang="en-US" kern="0" spc="-8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적극적인 실효성확보 노력으로 중기제품 구매 지속 확대</a:t>
            </a:r>
            <a:endParaRPr kumimoji="0" lang="en-US" altLang="ko-KR" kern="0" spc="-80" dirty="0">
              <a:gradFill>
                <a:gsLst>
                  <a:gs pos="0">
                    <a:schemeClr val="tx2">
                      <a:lumMod val="50000"/>
                    </a:schemeClr>
                  </a:gs>
                  <a:gs pos="100000">
                    <a:schemeClr val="tx2">
                      <a:lumMod val="50000"/>
                    </a:schemeClr>
                  </a:gs>
                </a:gsLst>
                <a:lin ang="16200000" scaled="1"/>
              </a:gra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9" name="Picture 3" descr="C:\Documents and Settings\cji015\바탕 화면\새 폴더\9.png"/>
          <p:cNvPicPr>
            <a:picLocks noChangeAspect="1" noChangeArrowheads="1"/>
          </p:cNvPicPr>
          <p:nvPr/>
        </p:nvPicPr>
        <p:blipFill>
          <a:blip r:embed="rId4" cstate="print"/>
          <a:srcRect l="80712" t="16400" r="11413" b="76250"/>
          <a:stretch>
            <a:fillRect/>
          </a:stretch>
        </p:blipFill>
        <p:spPr bwMode="auto">
          <a:xfrm>
            <a:off x="5632339" y="1873765"/>
            <a:ext cx="720080" cy="445339"/>
          </a:xfrm>
          <a:prstGeom prst="rect">
            <a:avLst/>
          </a:prstGeom>
          <a:noFill/>
        </p:spPr>
      </p:pic>
      <p:sp>
        <p:nvSpPr>
          <p:cNvPr id="30" name="직사각형 29"/>
          <p:cNvSpPr/>
          <p:nvPr/>
        </p:nvSpPr>
        <p:spPr>
          <a:xfrm>
            <a:off x="5815938" y="1606107"/>
            <a:ext cx="1512168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algn="ctr"/>
            <a:r>
              <a:rPr lang="en-US" altLang="ko-KR" sz="1400" dirty="0" smtClean="0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85.5</a:t>
            </a:r>
            <a:r>
              <a:rPr lang="ko-KR" altLang="en-US" sz="1400" dirty="0" smtClean="0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조원</a:t>
            </a:r>
            <a:endParaRPr lang="en-US" altLang="ko-KR" sz="1400" dirty="0" smtClean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3" name="Picture 5" descr="C:\Documents and Settings\cji015\바탕 화면\새 폴더\10.png"/>
          <p:cNvPicPr>
            <a:picLocks noChangeAspect="1" noChangeArrowheads="1"/>
          </p:cNvPicPr>
          <p:nvPr/>
        </p:nvPicPr>
        <p:blipFill>
          <a:blip r:embed="rId3" cstate="print"/>
          <a:srcRect l="85736"/>
          <a:stretch>
            <a:fillRect/>
          </a:stretch>
        </p:blipFill>
        <p:spPr bwMode="auto">
          <a:xfrm>
            <a:off x="7346638" y="1866900"/>
            <a:ext cx="369094" cy="610121"/>
          </a:xfrm>
          <a:prstGeom prst="rect">
            <a:avLst/>
          </a:prstGeom>
          <a:noFill/>
        </p:spPr>
      </p:pic>
      <p:pic>
        <p:nvPicPr>
          <p:cNvPr id="34" name="Picture 3" descr="C:\Documents and Settings\cji015\바탕 화면\새 폴더\9.png"/>
          <p:cNvPicPr>
            <a:picLocks noChangeAspect="1" noChangeArrowheads="1"/>
          </p:cNvPicPr>
          <p:nvPr/>
        </p:nvPicPr>
        <p:blipFill>
          <a:blip r:embed="rId4" cstate="print"/>
          <a:srcRect l="80712" t="16400" r="11413" b="76250"/>
          <a:stretch>
            <a:fillRect/>
          </a:stretch>
        </p:blipFill>
        <p:spPr bwMode="auto">
          <a:xfrm>
            <a:off x="6665468" y="1873765"/>
            <a:ext cx="720080" cy="445339"/>
          </a:xfrm>
          <a:prstGeom prst="rect">
            <a:avLst/>
          </a:prstGeom>
          <a:noFill/>
        </p:spPr>
      </p:pic>
      <p:pic>
        <p:nvPicPr>
          <p:cNvPr id="35" name="Picture 5" descr="C:\Documents and Settings\cji015\바탕 화면\새 폴더\10.png"/>
          <p:cNvPicPr>
            <a:picLocks noChangeAspect="1" noChangeArrowheads="1"/>
          </p:cNvPicPr>
          <p:nvPr/>
        </p:nvPicPr>
        <p:blipFill>
          <a:blip r:embed="rId3" cstate="print"/>
          <a:srcRect l="41212" t="29223" r="42091" b="-9269"/>
          <a:stretch>
            <a:fillRect/>
          </a:stretch>
        </p:blipFill>
        <p:spPr bwMode="auto">
          <a:xfrm>
            <a:off x="6306002" y="1955800"/>
            <a:ext cx="432048" cy="604774"/>
          </a:xfrm>
          <a:prstGeom prst="rect">
            <a:avLst/>
          </a:prstGeom>
          <a:noFill/>
        </p:spPr>
      </p:pic>
      <p:sp>
        <p:nvSpPr>
          <p:cNvPr id="37" name="모서리가 둥근 직사각형 36"/>
          <p:cNvSpPr/>
          <p:nvPr/>
        </p:nvSpPr>
        <p:spPr>
          <a:xfrm>
            <a:off x="899592" y="1700808"/>
            <a:ext cx="3240360" cy="864096"/>
          </a:xfrm>
          <a:prstGeom prst="roundRect">
            <a:avLst>
              <a:gd name="adj" fmla="val 4634"/>
            </a:avLst>
          </a:prstGeom>
          <a:noFill/>
          <a:ln w="12700">
            <a:solidFill>
              <a:schemeClr val="tx2"/>
            </a:solidFill>
          </a:ln>
          <a:effectLst>
            <a:outerShdw blurRad="88900" algn="ctr" rotWithShape="0">
              <a:prstClr val="black">
                <a:alpha val="4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/>
          </a:p>
        </p:txBody>
      </p:sp>
      <p:sp>
        <p:nvSpPr>
          <p:cNvPr id="39" name="직사각형 38"/>
          <p:cNvSpPr/>
          <p:nvPr/>
        </p:nvSpPr>
        <p:spPr>
          <a:xfrm>
            <a:off x="4916522" y="2600853"/>
            <a:ext cx="1062879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algn="ctr"/>
            <a:r>
              <a:rPr lang="en-US" altLang="ko-KR" sz="1400" dirty="0" smtClean="0">
                <a:solidFill>
                  <a:srgbClr val="00498C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’</a:t>
            </a:r>
            <a:r>
              <a:rPr lang="ko-KR" altLang="en-US" sz="1400" dirty="0" smtClean="0">
                <a:solidFill>
                  <a:srgbClr val="00498C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1400" dirty="0" smtClean="0">
                <a:solidFill>
                  <a:srgbClr val="00498C"/>
                </a:solidFill>
                <a:latin typeface="HY견고딕" pitchFamily="18" charset="-127"/>
                <a:ea typeface="HY견고딕" pitchFamily="18" charset="-127"/>
              </a:rPr>
              <a:t>14</a:t>
            </a:r>
            <a:endParaRPr lang="ko-KR" altLang="en-US" sz="1200" dirty="0">
              <a:solidFill>
                <a:srgbClr val="00498C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41" name="직선 연결선 40"/>
          <p:cNvCxnSpPr/>
          <p:nvPr/>
        </p:nvCxnSpPr>
        <p:spPr>
          <a:xfrm>
            <a:off x="4610456" y="2648607"/>
            <a:ext cx="3633952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직사각형 52"/>
          <p:cNvSpPr/>
          <p:nvPr/>
        </p:nvSpPr>
        <p:spPr>
          <a:xfrm>
            <a:off x="5839682" y="2600853"/>
            <a:ext cx="1350613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algn="ctr"/>
            <a:r>
              <a:rPr lang="en-US" altLang="ko-KR" sz="1400" dirty="0" smtClean="0">
                <a:solidFill>
                  <a:srgbClr val="00498C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’</a:t>
            </a:r>
            <a:r>
              <a:rPr lang="ko-KR" altLang="en-US" sz="1400" dirty="0" smtClean="0">
                <a:solidFill>
                  <a:srgbClr val="00498C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1400" dirty="0" smtClean="0">
                <a:solidFill>
                  <a:srgbClr val="00498C"/>
                </a:solidFill>
                <a:latin typeface="HY견고딕" pitchFamily="18" charset="-127"/>
                <a:ea typeface="HY견고딕" pitchFamily="18" charset="-127"/>
              </a:rPr>
              <a:t>15</a:t>
            </a:r>
            <a:endParaRPr lang="ko-KR" altLang="en-US" sz="1200" dirty="0">
              <a:solidFill>
                <a:srgbClr val="00498C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6872811" y="2600853"/>
            <a:ext cx="1350613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algn="ctr"/>
            <a:r>
              <a:rPr lang="en-US" altLang="ko-KR" sz="1400" dirty="0" smtClean="0">
                <a:solidFill>
                  <a:srgbClr val="00498C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’</a:t>
            </a:r>
            <a:r>
              <a:rPr lang="ko-KR" altLang="en-US" sz="1400" dirty="0" smtClean="0">
                <a:solidFill>
                  <a:srgbClr val="00498C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1400" dirty="0" smtClean="0">
                <a:solidFill>
                  <a:srgbClr val="00498C"/>
                </a:solidFill>
                <a:latin typeface="HY견고딕" pitchFamily="18" charset="-127"/>
                <a:ea typeface="HY견고딕" pitchFamily="18" charset="-127"/>
              </a:rPr>
              <a:t>16</a:t>
            </a:r>
            <a:endParaRPr lang="ko-KR" altLang="en-US" sz="1200" dirty="0">
              <a:solidFill>
                <a:srgbClr val="00498C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467544" y="4293096"/>
            <a:ext cx="8447648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대기업 계열사 등 </a:t>
            </a:r>
            <a:r>
              <a:rPr lang="ko-KR" altLang="en-US" sz="1400" kern="0" dirty="0" err="1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부적정</a:t>
            </a:r>
            <a:r>
              <a:rPr lang="ko-KR" altLang="en-US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 중소기업의 중기간 경쟁 참여에 대한 과징금 제도 도입</a:t>
            </a:r>
            <a:r>
              <a:rPr lang="en-US" altLang="ko-KR" sz="12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관련 매출의 최대 </a:t>
            </a:r>
            <a:r>
              <a:rPr lang="en-US" altLang="ko-KR" sz="12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30%)</a:t>
            </a:r>
            <a:endParaRPr lang="en-US" altLang="ko-KR" sz="1200" kern="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323528" y="6237312"/>
            <a:ext cx="8820472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소기업∙소상공인이 조합과 공동사업</a:t>
            </a:r>
            <a:r>
              <a:rPr lang="en-US" altLang="ko-KR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단체표준 등</a:t>
            </a:r>
            <a:r>
              <a:rPr lang="en-US" altLang="ko-KR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400" kern="0" dirty="0" err="1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성공시</a:t>
            </a:r>
            <a:r>
              <a:rPr lang="ko-KR" altLang="en-US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 해당 기업간 지명경쟁 허용</a:t>
            </a:r>
            <a:endParaRPr lang="en-US" altLang="ko-KR" sz="1400" kern="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467544" y="5600273"/>
            <a:ext cx="7128792" cy="2339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lnSpc>
                <a:spcPct val="150000"/>
              </a:lnSpc>
              <a:spcAft>
                <a:spcPts val="300"/>
              </a:spcAft>
              <a:buSzPct val="100000"/>
              <a:defRPr/>
            </a:pP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en-US" altLang="ko-KR" sz="1200" kern="0" dirty="0" smtClean="0">
                <a:latin typeface="HY울릉도M" pitchFamily="18" charset="-127"/>
                <a:ea typeface="HY울릉도M" pitchFamily="18" charset="-127"/>
              </a:rPr>
              <a:t>* </a:t>
            </a:r>
            <a:r>
              <a:rPr lang="ko-KR" altLang="en-US" sz="1200" kern="0" dirty="0" smtClean="0">
                <a:latin typeface="HY울릉도M" pitchFamily="18" charset="-127"/>
                <a:ea typeface="HY울릉도M" pitchFamily="18" charset="-127"/>
              </a:rPr>
              <a:t>국가 및 지방계약법 시행령 개정</a:t>
            </a:r>
            <a:r>
              <a:rPr lang="en-US" altLang="ko-KR" sz="1200" kern="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kern="0" dirty="0" smtClean="0">
                <a:latin typeface="HY울릉도M" pitchFamily="18" charset="-127"/>
                <a:ea typeface="HY울릉도M" pitchFamily="18" charset="-127"/>
              </a:rPr>
              <a:t>사실상 제한경쟁입찰의 성격이므로 소기업∙소상공인 우대 </a:t>
            </a:r>
            <a:endParaRPr lang="en-US" altLang="ko-KR" sz="1200" kern="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714356"/>
          </a:xfrm>
        </p:spPr>
        <p:txBody>
          <a:bodyPr>
            <a:noAutofit/>
          </a:bodyPr>
          <a:lstStyle/>
          <a:p>
            <a:pPr algn="l"/>
            <a:r>
              <a:rPr lang="en-US" altLang="ko-KR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  <a:cs typeface="+mn-cs"/>
              </a:rPr>
              <a:t>2. </a:t>
            </a:r>
            <a:r>
              <a:rPr lang="ko-KR" altLang="en-US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  <a:cs typeface="+mn-cs"/>
              </a:rPr>
              <a:t>판로지원</a:t>
            </a:r>
            <a:endParaRPr lang="ko-KR" altLang="en-US" sz="3000" spc="-150" dirty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HY울릉도M" panose="02030600000101010101" pitchFamily="18" charset="-127"/>
              <a:ea typeface="HY울릉도M"/>
              <a:cs typeface="+mn-cs"/>
            </a:endParaRPr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251520" y="1584375"/>
            <a:ext cx="86409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  <a:buBlip>
                <a:blip r:embed="rId2"/>
              </a:buBlip>
              <a:defRPr/>
            </a:pPr>
            <a:r>
              <a:rPr lang="ko-KR" altLang="en-US" sz="2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핵심역량을 갖춘 우수기업 발굴부터 사후관리까지 연계지원</a:t>
            </a:r>
            <a:endParaRPr lang="en-US" altLang="ko-KR" sz="1900" spc="-150" dirty="0">
              <a:gradFill>
                <a:gsLst>
                  <a:gs pos="100000">
                    <a:srgbClr val="000000"/>
                  </a:gs>
                  <a:gs pos="100000">
                    <a:srgbClr val="BBE0E3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285720" y="836712"/>
            <a:ext cx="8572560" cy="572644"/>
          </a:xfrm>
          <a:prstGeom prst="roundRect">
            <a:avLst>
              <a:gd name="adj" fmla="val 7848"/>
            </a:avLst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  <a:prstDash val="sysDot"/>
          </a:ln>
          <a:effectLst>
            <a:innerShdw blurRad="177800">
              <a:srgbClr val="36A2E6">
                <a:alpha val="6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93700" algn="just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2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마케팅지원사업 </a:t>
            </a:r>
            <a:r>
              <a:rPr kumimoji="0" lang="en-US" altLang="ko-KR" sz="22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:  </a:t>
            </a:r>
            <a:r>
              <a:rPr kumimoji="0" lang="en-US" altLang="ko-KR" sz="2200" kern="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('16) 238</a:t>
            </a:r>
            <a:r>
              <a:rPr kumimoji="0" lang="ko-KR" altLang="en-US" sz="2200" kern="0" dirty="0" err="1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억원</a:t>
            </a:r>
            <a:r>
              <a:rPr kumimoji="0" lang="ko-KR" altLang="en-US" sz="2200" kern="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 ⇒  </a:t>
            </a:r>
            <a:r>
              <a:rPr kumimoji="0" lang="en-US" altLang="ko-KR" sz="2200" kern="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('17) 190</a:t>
            </a:r>
            <a:r>
              <a:rPr kumimoji="0" lang="ko-KR" altLang="en-US" sz="2200" kern="0" dirty="0" err="1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억원</a:t>
            </a:r>
            <a:r>
              <a:rPr kumimoji="0" lang="ko-KR" altLang="en-US" sz="2200" kern="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200" kern="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kumimoji="0" lang="ko-KR" altLang="en-US" sz="2200" kern="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 Box 5"/>
          <p:cNvSpPr txBox="1">
            <a:spLocks noChangeArrowheads="1"/>
          </p:cNvSpPr>
          <p:nvPr/>
        </p:nvSpPr>
        <p:spPr bwMode="auto">
          <a:xfrm>
            <a:off x="216024" y="3933056"/>
            <a:ext cx="88204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  <a:buBlip>
                <a:blip r:embed="rId2"/>
              </a:buBlip>
              <a:defRPr/>
            </a:pPr>
            <a:r>
              <a:rPr lang="en-US" altLang="ko-KR" sz="2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"</a:t>
            </a:r>
            <a:r>
              <a:rPr lang="ko-KR" altLang="en-US" sz="2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다수</a:t>
            </a:r>
            <a:r>
              <a:rPr lang="en-US" altLang="ko-KR" sz="2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·</a:t>
            </a:r>
            <a:r>
              <a:rPr lang="ko-KR" altLang="en-US" sz="2000" kern="0" dirty="0" err="1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분산형</a:t>
            </a:r>
            <a:r>
              <a:rPr lang="ko-KR" altLang="en-US" sz="2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 지원</a:t>
            </a:r>
            <a:r>
              <a:rPr lang="en-US" altLang="ko-KR" sz="2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" </a:t>
            </a:r>
            <a:r>
              <a:rPr lang="ko-KR" altLang="en-US" sz="2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방식에서  </a:t>
            </a:r>
            <a:r>
              <a:rPr lang="en-US" altLang="ko-KR" sz="2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"</a:t>
            </a:r>
            <a:r>
              <a:rPr lang="ko-KR" altLang="en-US" sz="2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선택</a:t>
            </a:r>
            <a:r>
              <a:rPr lang="en-US" altLang="ko-KR" sz="2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·</a:t>
            </a:r>
            <a:r>
              <a:rPr lang="ko-KR" altLang="en-US" sz="2000" kern="0" dirty="0" err="1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집중형</a:t>
            </a:r>
            <a:r>
              <a:rPr lang="en-US" altLang="ko-KR" sz="2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" </a:t>
            </a:r>
            <a:r>
              <a:rPr lang="ko-KR" altLang="en-US" sz="2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구조로 사업 체계 개편</a:t>
            </a:r>
            <a:endParaRPr lang="en-US" altLang="ko-KR" sz="1900" spc="-150" dirty="0">
              <a:gradFill>
                <a:gsLst>
                  <a:gs pos="100000">
                    <a:srgbClr val="000000"/>
                  </a:gs>
                  <a:gs pos="100000">
                    <a:srgbClr val="BBE0E3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323528" y="4417367"/>
            <a:ext cx="7943592" cy="5693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en-US" altLang="ko-KR" sz="1400" kern="0" dirty="0" smtClean="0">
                <a:latin typeface="HY울릉도M" pitchFamily="18" charset="-127"/>
                <a:ea typeface="HY울릉도M" pitchFamily="18" charset="-127"/>
              </a:rPr>
              <a:t>'</a:t>
            </a:r>
            <a:r>
              <a:rPr lang="en-US" altLang="ko-KR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17</a:t>
            </a:r>
            <a:r>
              <a:rPr lang="ko-KR" alt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ko-KR" altLang="en-US" sz="1400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칸막이식</a:t>
            </a:r>
            <a:r>
              <a:rPr lang="ko-KR" alt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 개별 사업 통합</a:t>
            </a:r>
            <a:r>
              <a:rPr lang="en-US" altLang="ko-KR" sz="11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inbol" pitchFamily="2" charset="0"/>
                <a:ea typeface="Yoon 윤고딕 550_TT" pitchFamily="18" charset="-127"/>
              </a:rPr>
              <a:t> </a:t>
            </a: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en-US" altLang="ko-KR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  *  ('16</a:t>
            </a:r>
            <a:r>
              <a:rPr lang="ko-KR" altLang="en-US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년</a:t>
            </a:r>
            <a:r>
              <a:rPr lang="en-US" altLang="ko-KR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초기제품</a:t>
            </a:r>
            <a:r>
              <a:rPr lang="en-US" altLang="ko-KR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중기홍보</a:t>
            </a:r>
            <a:r>
              <a:rPr lang="en-US" altLang="ko-KR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공동브랜드</a:t>
            </a:r>
            <a:r>
              <a:rPr lang="en-US" altLang="ko-KR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구매 </a:t>
            </a:r>
            <a:r>
              <a:rPr lang="ko-KR" altLang="en-US" sz="1200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상담회</a:t>
            </a:r>
            <a:r>
              <a:rPr lang="ko-KR" altLang="en-US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 → </a:t>
            </a:r>
            <a:r>
              <a:rPr lang="en-US" altLang="ko-KR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(‘17</a:t>
            </a:r>
            <a:r>
              <a:rPr lang="ko-KR" altLang="en-US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년</a:t>
            </a:r>
            <a:r>
              <a:rPr lang="en-US" altLang="ko-KR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마케팅역량강화 사업</a:t>
            </a:r>
            <a:endParaRPr lang="ko-KR" altLang="en-US" sz="1200" kern="0" dirty="0" smtClean="0">
              <a:gradFill>
                <a:gsLst>
                  <a:gs pos="0">
                    <a:schemeClr val="tx2">
                      <a:lumMod val="50000"/>
                    </a:schemeClr>
                  </a:gs>
                  <a:gs pos="100000">
                    <a:schemeClr val="tx2">
                      <a:lumMod val="50000"/>
                    </a:schemeClr>
                  </a:gs>
                </a:gsLst>
                <a:lin ang="16200000" scaled="1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323528" y="4993431"/>
            <a:ext cx="8820472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중소기업이 희망하는 사업 분야</a:t>
            </a:r>
            <a:r>
              <a:rPr lang="en-US" altLang="ko-KR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마케팅</a:t>
            </a:r>
            <a:r>
              <a:rPr lang="en-US" altLang="ko-KR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홍보</a:t>
            </a:r>
            <a:r>
              <a:rPr lang="en-US" altLang="ko-KR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브랜드 등</a:t>
            </a:r>
            <a:r>
              <a:rPr lang="en-US" altLang="ko-KR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 선택으로 성과  극대화</a:t>
            </a:r>
            <a:endParaRPr lang="en-US" altLang="ko-KR" sz="1400" kern="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592354" y="2650995"/>
            <a:ext cx="923929" cy="587949"/>
          </a:xfrm>
          <a:prstGeom prst="roundRect">
            <a:avLst>
              <a:gd name="adj" fmla="val 3460"/>
            </a:avLst>
          </a:prstGeom>
          <a:solidFill>
            <a:schemeClr val="bg1"/>
          </a:solidFill>
          <a:ln w="12700">
            <a:solidFill>
              <a:schemeClr val="bg1"/>
            </a:solidFill>
          </a:ln>
          <a:effectLst>
            <a:outerShdw blurRad="88900" algn="ctr" rotWithShape="0">
              <a:prstClr val="black">
                <a:alpha val="4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우수기업</a:t>
            </a:r>
            <a:r>
              <a:rPr kumimoji="0" lang="ko-KR" altLang="en-US" sz="11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kumimoji="0" lang="ko-KR" altLang="en-US" sz="11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이등변 삼각형 33"/>
          <p:cNvSpPr/>
          <p:nvPr/>
        </p:nvSpPr>
        <p:spPr bwMode="auto">
          <a:xfrm rot="5400000">
            <a:off x="1367153" y="2815283"/>
            <a:ext cx="655543" cy="264686"/>
          </a:xfrm>
          <a:custGeom>
            <a:avLst/>
            <a:gdLst/>
            <a:ahLst/>
            <a:cxnLst/>
            <a:rect l="l" t="t" r="r" b="b"/>
            <a:pathLst>
              <a:path w="5343135" h="1543792">
                <a:moveTo>
                  <a:pt x="2671569" y="0"/>
                </a:moveTo>
                <a:lnTo>
                  <a:pt x="4365747" y="639312"/>
                </a:lnTo>
                <a:lnTo>
                  <a:pt x="3838326" y="639312"/>
                </a:lnTo>
                <a:cubicBezTo>
                  <a:pt x="4002012" y="858208"/>
                  <a:pt x="4245851" y="1072504"/>
                  <a:pt x="4545629" y="1245582"/>
                </a:cubicBezTo>
                <a:cubicBezTo>
                  <a:pt x="4815895" y="1401620"/>
                  <a:pt x="5092441" y="1501530"/>
                  <a:pt x="5343135" y="1543792"/>
                </a:cubicBezTo>
                <a:lnTo>
                  <a:pt x="0" y="1543792"/>
                </a:lnTo>
                <a:cubicBezTo>
                  <a:pt x="250695" y="1501531"/>
                  <a:pt x="527243" y="1401620"/>
                  <a:pt x="797510" y="1245581"/>
                </a:cubicBezTo>
                <a:cubicBezTo>
                  <a:pt x="1097289" y="1072504"/>
                  <a:pt x="1341127" y="858208"/>
                  <a:pt x="1504813" y="639312"/>
                </a:cubicBezTo>
                <a:lnTo>
                  <a:pt x="977391" y="639312"/>
                </a:lnTo>
                <a:close/>
              </a:path>
            </a:pathLst>
          </a:custGeom>
          <a:gradFill>
            <a:gsLst>
              <a:gs pos="9000">
                <a:srgbClr val="1DC4FF"/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 w="3175">
            <a:gradFill flip="none" rotWithShape="1">
              <a:gsLst>
                <a:gs pos="0">
                  <a:schemeClr val="bg1">
                    <a:alpha val="3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1"/>
              <a:tileRect/>
            </a:gradFill>
          </a:ln>
          <a:effectLst>
            <a:outerShdw blurRad="50800" algn="ctr" rotWithShape="0">
              <a:srgbClr val="C00000">
                <a:alpha val="3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 dirty="0"/>
          </a:p>
        </p:txBody>
      </p:sp>
      <p:sp>
        <p:nvSpPr>
          <p:cNvPr id="36" name="모서리가 둥근 직사각형 35"/>
          <p:cNvSpPr/>
          <p:nvPr/>
        </p:nvSpPr>
        <p:spPr>
          <a:xfrm>
            <a:off x="3358552" y="2202021"/>
            <a:ext cx="1436714" cy="260222"/>
          </a:xfrm>
          <a:prstGeom prst="roundRect">
            <a:avLst>
              <a:gd name="adj" fmla="val 3460"/>
            </a:avLst>
          </a:prstGeom>
          <a:solidFill>
            <a:schemeClr val="bg2">
              <a:lumMod val="90000"/>
            </a:schemeClr>
          </a:solidFill>
          <a:ln w="12700">
            <a:solidFill>
              <a:schemeClr val="bg1"/>
            </a:solidFill>
          </a:ln>
          <a:effectLst>
            <a:outerShdw blurRad="88900" algn="ctr" rotWithShape="0">
              <a:prstClr val="black">
                <a:alpha val="4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마케팅역량강화</a:t>
            </a:r>
            <a:endParaRPr kumimoji="0" lang="ko-KR" altLang="en-US" sz="11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모서리가 둥근 직사각형 37"/>
          <p:cNvSpPr/>
          <p:nvPr/>
        </p:nvSpPr>
        <p:spPr>
          <a:xfrm>
            <a:off x="3358552" y="2809882"/>
            <a:ext cx="1436714" cy="251085"/>
          </a:xfrm>
          <a:prstGeom prst="roundRect">
            <a:avLst>
              <a:gd name="adj" fmla="val 3460"/>
            </a:avLst>
          </a:prstGeom>
          <a:solidFill>
            <a:schemeClr val="bg2">
              <a:lumMod val="90000"/>
            </a:schemeClr>
          </a:solidFill>
          <a:ln w="12700">
            <a:solidFill>
              <a:schemeClr val="bg1"/>
            </a:solidFill>
          </a:ln>
          <a:effectLst>
            <a:outerShdw blurRad="88900" algn="ctr" rotWithShape="0">
              <a:prstClr val="black">
                <a:alpha val="4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유통망 진출 지원</a:t>
            </a:r>
            <a:endParaRPr kumimoji="0" lang="ko-KR" altLang="en-US" sz="11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3358551" y="3417745"/>
            <a:ext cx="1443259" cy="266874"/>
          </a:xfrm>
          <a:prstGeom prst="roundRect">
            <a:avLst>
              <a:gd name="adj" fmla="val 3460"/>
            </a:avLst>
          </a:prstGeom>
          <a:solidFill>
            <a:schemeClr val="bg2">
              <a:lumMod val="90000"/>
            </a:schemeClr>
          </a:solidFill>
          <a:ln w="12700">
            <a:solidFill>
              <a:schemeClr val="bg1"/>
            </a:solidFill>
          </a:ln>
          <a:effectLst>
            <a:outerShdw blurRad="88900" algn="ctr" rotWithShape="0">
              <a:prstClr val="black">
                <a:alpha val="4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공동 </a:t>
            </a:r>
            <a:r>
              <a:rPr kumimoji="0" lang="en-US" altLang="ko-KR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A/S </a:t>
            </a:r>
            <a:r>
              <a:rPr kumimoji="0" lang="ko-KR" altLang="en-US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지원</a:t>
            </a:r>
            <a:endParaRPr kumimoji="0" lang="ko-KR" altLang="en-US" sz="11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이등변 삼각형 41"/>
          <p:cNvSpPr/>
          <p:nvPr/>
        </p:nvSpPr>
        <p:spPr>
          <a:xfrm flipV="1">
            <a:off x="5149843" y="2560322"/>
            <a:ext cx="361278" cy="142859"/>
          </a:xfrm>
          <a:prstGeom prst="triangle">
            <a:avLst/>
          </a:prstGeom>
          <a:solidFill>
            <a:srgbClr val="FFFF00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sz="1400" spc="-150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0"/>
              </a:gradFill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  <a:latin typeface="Yoon 윤고딕 550_TT" pitchFamily="18" charset="-127"/>
              <a:ea typeface="Yoon 윤고딕 550_TT" pitchFamily="18" charset="-127"/>
            </a:endParaRPr>
          </a:p>
        </p:txBody>
      </p:sp>
      <p:sp>
        <p:nvSpPr>
          <p:cNvPr id="43" name="이등변 삼각형 42"/>
          <p:cNvSpPr/>
          <p:nvPr/>
        </p:nvSpPr>
        <p:spPr>
          <a:xfrm flipV="1">
            <a:off x="5160729" y="3180362"/>
            <a:ext cx="361278" cy="142859"/>
          </a:xfrm>
          <a:prstGeom prst="triangle">
            <a:avLst/>
          </a:prstGeom>
          <a:solidFill>
            <a:srgbClr val="FFFF00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sz="1400" spc="-150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0"/>
              </a:gradFill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  <a:latin typeface="Yoon 윤고딕 550_TT" pitchFamily="18" charset="-127"/>
              <a:ea typeface="Yoon 윤고딕 550_TT" pitchFamily="18" charset="-127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4891588" y="2188358"/>
            <a:ext cx="2686167" cy="287289"/>
          </a:xfrm>
          <a:prstGeom prst="roundRect">
            <a:avLst>
              <a:gd name="adj" fmla="val 3460"/>
            </a:avLst>
          </a:prstGeom>
          <a:solidFill>
            <a:schemeClr val="bg1"/>
          </a:solidFill>
          <a:ln w="12700">
            <a:solidFill>
              <a:schemeClr val="bg1"/>
            </a:solidFill>
          </a:ln>
          <a:effectLst>
            <a:outerShdw blurRad="88900" algn="ctr" rotWithShape="0">
              <a:prstClr val="black">
                <a:alpha val="4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마케팅</a:t>
            </a:r>
            <a:r>
              <a:rPr kumimoji="0" lang="en-US" altLang="ko-KR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홍보</a:t>
            </a:r>
            <a:r>
              <a:rPr kumimoji="0" lang="en-US" altLang="ko-KR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브랜드 등  선택</a:t>
            </a:r>
            <a:endParaRPr kumimoji="0" lang="ko-KR" altLang="en-US" sz="11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4918399" y="2801182"/>
            <a:ext cx="2686167" cy="287289"/>
          </a:xfrm>
          <a:prstGeom prst="roundRect">
            <a:avLst>
              <a:gd name="adj" fmla="val 3460"/>
            </a:avLst>
          </a:prstGeom>
          <a:solidFill>
            <a:schemeClr val="bg1"/>
          </a:solidFill>
          <a:ln w="12700">
            <a:solidFill>
              <a:schemeClr val="bg1"/>
            </a:solidFill>
          </a:ln>
          <a:effectLst>
            <a:outerShdw blurRad="88900" algn="ctr" rotWithShape="0">
              <a:prstClr val="black">
                <a:alpha val="4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면세점</a:t>
            </a:r>
            <a:r>
              <a:rPr kumimoji="0" lang="en-US" altLang="ko-KR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유통망</a:t>
            </a:r>
            <a:r>
              <a:rPr kumimoji="0" lang="en-US" altLang="ko-KR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온라인</a:t>
            </a:r>
            <a:r>
              <a:rPr kumimoji="0" lang="en-US" altLang="ko-KR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홈쇼핑  </a:t>
            </a:r>
            <a:endParaRPr kumimoji="0" lang="ko-KR" altLang="en-US" sz="11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4910401" y="3411870"/>
            <a:ext cx="2686167" cy="287289"/>
          </a:xfrm>
          <a:prstGeom prst="roundRect">
            <a:avLst>
              <a:gd name="adj" fmla="val 3460"/>
            </a:avLst>
          </a:prstGeom>
          <a:solidFill>
            <a:schemeClr val="bg1"/>
          </a:solidFill>
          <a:ln w="12700">
            <a:solidFill>
              <a:schemeClr val="bg1"/>
            </a:solidFill>
          </a:ln>
          <a:effectLst>
            <a:outerShdw blurRad="88900" algn="ctr" rotWithShape="0">
              <a:prstClr val="black">
                <a:alpha val="4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A/S</a:t>
            </a:r>
            <a:r>
              <a:rPr kumimoji="0" lang="ko-KR" altLang="en-US" sz="1100" kern="0" dirty="0" err="1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콜센터</a:t>
            </a:r>
            <a:r>
              <a:rPr kumimoji="0" lang="ko-KR" altLang="en-US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 상담</a:t>
            </a:r>
            <a:r>
              <a:rPr kumimoji="0" lang="en-US" altLang="ko-KR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·</a:t>
            </a:r>
            <a:r>
              <a:rPr kumimoji="0" lang="ko-KR" altLang="en-US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처리 등 사후관리</a:t>
            </a:r>
            <a:endParaRPr kumimoji="0" lang="ko-KR" altLang="en-US" sz="11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이등변 삼각형 33"/>
          <p:cNvSpPr/>
          <p:nvPr/>
        </p:nvSpPr>
        <p:spPr bwMode="auto">
          <a:xfrm rot="5400000">
            <a:off x="7492515" y="2772950"/>
            <a:ext cx="655543" cy="329630"/>
          </a:xfrm>
          <a:custGeom>
            <a:avLst/>
            <a:gdLst/>
            <a:ahLst/>
            <a:cxnLst/>
            <a:rect l="l" t="t" r="r" b="b"/>
            <a:pathLst>
              <a:path w="5343135" h="1543792">
                <a:moveTo>
                  <a:pt x="2671569" y="0"/>
                </a:moveTo>
                <a:lnTo>
                  <a:pt x="4365747" y="639312"/>
                </a:lnTo>
                <a:lnTo>
                  <a:pt x="3838326" y="639312"/>
                </a:lnTo>
                <a:cubicBezTo>
                  <a:pt x="4002012" y="858208"/>
                  <a:pt x="4245851" y="1072504"/>
                  <a:pt x="4545629" y="1245582"/>
                </a:cubicBezTo>
                <a:cubicBezTo>
                  <a:pt x="4815895" y="1401620"/>
                  <a:pt x="5092441" y="1501530"/>
                  <a:pt x="5343135" y="1543792"/>
                </a:cubicBezTo>
                <a:lnTo>
                  <a:pt x="0" y="1543792"/>
                </a:lnTo>
                <a:cubicBezTo>
                  <a:pt x="250695" y="1501531"/>
                  <a:pt x="527243" y="1401620"/>
                  <a:pt x="797510" y="1245581"/>
                </a:cubicBezTo>
                <a:cubicBezTo>
                  <a:pt x="1097289" y="1072504"/>
                  <a:pt x="1341127" y="858208"/>
                  <a:pt x="1504813" y="639312"/>
                </a:cubicBezTo>
                <a:lnTo>
                  <a:pt x="977391" y="639312"/>
                </a:lnTo>
                <a:close/>
              </a:path>
            </a:pathLst>
          </a:custGeom>
          <a:gradFill>
            <a:gsLst>
              <a:gs pos="9000">
                <a:srgbClr val="1DC4FF"/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 w="3175">
            <a:gradFill flip="none" rotWithShape="1">
              <a:gsLst>
                <a:gs pos="0">
                  <a:schemeClr val="bg1">
                    <a:alpha val="3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1"/>
              <a:tileRect/>
            </a:gradFill>
          </a:ln>
          <a:effectLst>
            <a:outerShdw blurRad="50800" algn="ctr" rotWithShape="0">
              <a:srgbClr val="C00000">
                <a:alpha val="3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 dirty="0"/>
          </a:p>
        </p:txBody>
      </p:sp>
      <p:pic>
        <p:nvPicPr>
          <p:cNvPr id="49" name="그림 48" descr="제목 없음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9823" y="2672221"/>
            <a:ext cx="1006997" cy="4937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6" name="모서리가 둥근 직사각형 55"/>
          <p:cNvSpPr/>
          <p:nvPr/>
        </p:nvSpPr>
        <p:spPr>
          <a:xfrm>
            <a:off x="1691680" y="3298370"/>
            <a:ext cx="1351899" cy="418662"/>
          </a:xfrm>
          <a:prstGeom prst="roundRect">
            <a:avLst>
              <a:gd name="adj" fmla="val 3460"/>
            </a:avLst>
          </a:prstGeom>
          <a:solidFill>
            <a:schemeClr val="bg2">
              <a:lumMod val="90000"/>
            </a:schemeClr>
          </a:solidFill>
          <a:ln w="12700">
            <a:solidFill>
              <a:schemeClr val="bg1"/>
            </a:solidFill>
          </a:ln>
          <a:effectLst>
            <a:outerShdw blurRad="88900" algn="ctr" rotWithShape="0">
              <a:prstClr val="black">
                <a:alpha val="4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제품발굴</a:t>
            </a:r>
            <a:r>
              <a:rPr kumimoji="0" lang="en-US" altLang="ko-KR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·</a:t>
            </a:r>
            <a:r>
              <a:rPr kumimoji="0" lang="ko-KR" altLang="en-US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연계 </a:t>
            </a:r>
            <a:endParaRPr kumimoji="0" lang="en-US" altLang="ko-KR" sz="1100" kern="0" dirty="0" smtClean="0">
              <a:gradFill>
                <a:gsLst>
                  <a:gs pos="0">
                    <a:schemeClr val="tx2">
                      <a:lumMod val="50000"/>
                    </a:schemeClr>
                  </a:gs>
                  <a:gs pos="100000">
                    <a:schemeClr val="tx2">
                      <a:lumMod val="50000"/>
                    </a:schemeClr>
                  </a:gs>
                </a:gsLst>
                <a:lin ang="16200000" scaled="1"/>
              </a:gradFill>
              <a:latin typeface="HY울릉도M" pitchFamily="18" charset="-127"/>
              <a:ea typeface="HY울릉도M" pitchFamily="18" charset="-127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시스템 등록</a:t>
            </a:r>
            <a:endParaRPr kumimoji="0" lang="ko-KR" altLang="en-US" sz="11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이등변 삼각형 33"/>
          <p:cNvSpPr/>
          <p:nvPr/>
        </p:nvSpPr>
        <p:spPr bwMode="auto">
          <a:xfrm rot="5400000">
            <a:off x="2906694" y="2784762"/>
            <a:ext cx="532439" cy="329630"/>
          </a:xfrm>
          <a:custGeom>
            <a:avLst/>
            <a:gdLst/>
            <a:ahLst/>
            <a:cxnLst/>
            <a:rect l="l" t="t" r="r" b="b"/>
            <a:pathLst>
              <a:path w="5343135" h="1543792">
                <a:moveTo>
                  <a:pt x="2671569" y="0"/>
                </a:moveTo>
                <a:lnTo>
                  <a:pt x="4365747" y="639312"/>
                </a:lnTo>
                <a:lnTo>
                  <a:pt x="3838326" y="639312"/>
                </a:lnTo>
                <a:cubicBezTo>
                  <a:pt x="4002012" y="858208"/>
                  <a:pt x="4245851" y="1072504"/>
                  <a:pt x="4545629" y="1245582"/>
                </a:cubicBezTo>
                <a:cubicBezTo>
                  <a:pt x="4815895" y="1401620"/>
                  <a:pt x="5092441" y="1501530"/>
                  <a:pt x="5343135" y="1543792"/>
                </a:cubicBezTo>
                <a:lnTo>
                  <a:pt x="0" y="1543792"/>
                </a:lnTo>
                <a:cubicBezTo>
                  <a:pt x="250695" y="1501531"/>
                  <a:pt x="527243" y="1401620"/>
                  <a:pt x="797510" y="1245581"/>
                </a:cubicBezTo>
                <a:cubicBezTo>
                  <a:pt x="1097289" y="1072504"/>
                  <a:pt x="1341127" y="858208"/>
                  <a:pt x="1504813" y="639312"/>
                </a:cubicBezTo>
                <a:lnTo>
                  <a:pt x="977391" y="639312"/>
                </a:lnTo>
                <a:close/>
              </a:path>
            </a:pathLst>
          </a:custGeom>
          <a:gradFill>
            <a:gsLst>
              <a:gs pos="9000">
                <a:srgbClr val="1DC4FF"/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 w="3175">
            <a:gradFill flip="none" rotWithShape="1">
              <a:gsLst>
                <a:gs pos="0">
                  <a:schemeClr val="bg1">
                    <a:alpha val="3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1"/>
              <a:tileRect/>
            </a:gradFill>
          </a:ln>
          <a:effectLst>
            <a:outerShdw blurRad="50800" algn="ctr" rotWithShape="0">
              <a:srgbClr val="C00000">
                <a:alpha val="3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 dirty="0"/>
          </a:p>
        </p:txBody>
      </p:sp>
      <p:sp>
        <p:nvSpPr>
          <p:cNvPr id="60" name="모서리가 둥근 직사각형 59"/>
          <p:cNvSpPr/>
          <p:nvPr/>
        </p:nvSpPr>
        <p:spPr>
          <a:xfrm>
            <a:off x="8006580" y="2710850"/>
            <a:ext cx="859628" cy="492086"/>
          </a:xfrm>
          <a:prstGeom prst="roundRect">
            <a:avLst>
              <a:gd name="adj" fmla="val 3460"/>
            </a:avLst>
          </a:prstGeom>
          <a:solidFill>
            <a:schemeClr val="bg1"/>
          </a:solidFill>
          <a:ln w="12700">
            <a:solidFill>
              <a:schemeClr val="bg1"/>
            </a:solidFill>
          </a:ln>
          <a:effectLst>
            <a:outerShdw blurRad="88900" algn="ctr" rotWithShape="0">
              <a:prstClr val="black">
                <a:alpha val="4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글로벌</a:t>
            </a:r>
            <a:endParaRPr kumimoji="0" lang="en-US" altLang="ko-KR" sz="1100" kern="0" dirty="0" smtClean="0">
              <a:gradFill>
                <a:gsLst>
                  <a:gs pos="0">
                    <a:schemeClr val="tx2">
                      <a:lumMod val="50000"/>
                    </a:schemeClr>
                  </a:gs>
                  <a:gs pos="100000">
                    <a:schemeClr val="tx2">
                      <a:lumMod val="50000"/>
                    </a:schemeClr>
                  </a:gs>
                </a:gsLst>
                <a:lin ang="16200000" scaled="1"/>
              </a:gradFill>
              <a:latin typeface="HY울릉도M" pitchFamily="18" charset="-127"/>
              <a:ea typeface="HY울릉도M" pitchFamily="18" charset="-127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역량강화</a:t>
            </a:r>
            <a:endParaRPr kumimoji="0" lang="ko-KR" altLang="en-US" sz="11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1" name="Text Box 5"/>
          <p:cNvSpPr txBox="1">
            <a:spLocks noChangeArrowheads="1"/>
          </p:cNvSpPr>
          <p:nvPr/>
        </p:nvSpPr>
        <p:spPr bwMode="auto">
          <a:xfrm>
            <a:off x="251520" y="5333146"/>
            <a:ext cx="86409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  <a:buBlip>
                <a:blip r:embed="rId2"/>
              </a:buBlip>
              <a:defRPr/>
            </a:pPr>
            <a:r>
              <a:rPr lang="ko-KR" altLang="en-US" sz="2000" kern="0" dirty="0" err="1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아임쇼핑</a:t>
            </a:r>
            <a:r>
              <a:rPr lang="ko-KR" altLang="en-US" sz="2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 정책매장 판매성과 제고 및 신규 판로 개척 </a:t>
            </a:r>
            <a:endParaRPr lang="en-US" altLang="ko-KR" sz="1900" spc="-150" dirty="0">
              <a:gradFill>
                <a:gsLst>
                  <a:gs pos="100000">
                    <a:srgbClr val="000000"/>
                  </a:gs>
                  <a:gs pos="100000">
                    <a:srgbClr val="BBE0E3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323528" y="5785519"/>
            <a:ext cx="7943592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en-US" altLang="ko-KR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('16</a:t>
            </a:r>
            <a:r>
              <a:rPr lang="ko-KR" alt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년</a:t>
            </a:r>
            <a:r>
              <a:rPr lang="en-US" altLang="ko-KR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) 20</a:t>
            </a:r>
            <a:r>
              <a:rPr lang="ko-KR" alt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개 매장 → </a:t>
            </a:r>
            <a:r>
              <a:rPr lang="en-US" altLang="ko-KR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('17</a:t>
            </a:r>
            <a:r>
              <a:rPr lang="ko-KR" alt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년</a:t>
            </a:r>
            <a:r>
              <a:rPr lang="en-US" altLang="ko-KR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) 12</a:t>
            </a:r>
            <a:r>
              <a:rPr lang="ko-KR" alt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개 매장 내외</a:t>
            </a:r>
            <a:endParaRPr lang="ko-KR" altLang="en-US" sz="1400" kern="0" dirty="0" smtClean="0">
              <a:gradFill>
                <a:gsLst>
                  <a:gs pos="0">
                    <a:schemeClr val="tx2">
                      <a:lumMod val="50000"/>
                    </a:schemeClr>
                  </a:gs>
                  <a:gs pos="100000">
                    <a:schemeClr val="tx2">
                      <a:lumMod val="50000"/>
                    </a:schemeClr>
                  </a:gs>
                </a:gsLst>
                <a:lin ang="16200000" scaled="1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323528" y="6165304"/>
            <a:ext cx="8820472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홈쇼핑 연계 판매</a:t>
            </a:r>
            <a:r>
              <a:rPr lang="en-US" altLang="ko-KR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우수제품 인터넷 방송 등 신규 판매망 개척</a:t>
            </a: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  </a:t>
            </a:r>
            <a:endParaRPr lang="en-US" altLang="ko-KR" sz="1400" kern="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714356"/>
          </a:xfrm>
        </p:spPr>
        <p:txBody>
          <a:bodyPr>
            <a:noAutofit/>
          </a:bodyPr>
          <a:lstStyle/>
          <a:p>
            <a:pPr algn="l"/>
            <a:r>
              <a:rPr lang="en-US" altLang="ko-KR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  <a:cs typeface="+mn-cs"/>
              </a:rPr>
              <a:t>2. </a:t>
            </a:r>
            <a:r>
              <a:rPr lang="ko-KR" altLang="en-US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  <a:cs typeface="+mn-cs"/>
              </a:rPr>
              <a:t>판로지원</a:t>
            </a:r>
            <a:endParaRPr lang="ko-KR" altLang="en-US" sz="3000" spc="-150" dirty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HY울릉도M" panose="02030600000101010101" pitchFamily="18" charset="-127"/>
              <a:ea typeface="HY울릉도M"/>
              <a:cs typeface="+mn-cs"/>
            </a:endParaRPr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251520" y="1584375"/>
            <a:ext cx="86409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  <a:buBlip>
                <a:blip r:embed="rId2"/>
              </a:buBlip>
              <a:defRPr/>
            </a:pPr>
            <a:r>
              <a:rPr lang="ko-KR" altLang="en-US" sz="2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핵심역량을 갖춘 우수기업 발굴부터 사후관리까지 연계지원</a:t>
            </a:r>
            <a:endParaRPr lang="en-US" altLang="ko-KR" sz="1900" spc="-150" dirty="0">
              <a:gradFill>
                <a:gsLst>
                  <a:gs pos="100000">
                    <a:srgbClr val="000000"/>
                  </a:gs>
                  <a:gs pos="100000">
                    <a:srgbClr val="BBE0E3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285720" y="836712"/>
            <a:ext cx="8572560" cy="572644"/>
          </a:xfrm>
          <a:prstGeom prst="roundRect">
            <a:avLst>
              <a:gd name="adj" fmla="val 7848"/>
            </a:avLst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  <a:prstDash val="sysDot"/>
          </a:ln>
          <a:effectLst>
            <a:innerShdw blurRad="177800">
              <a:srgbClr val="36A2E6">
                <a:alpha val="6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93700" algn="just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2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마케팅지원사업 </a:t>
            </a:r>
            <a:r>
              <a:rPr kumimoji="0" lang="en-US" altLang="ko-KR" sz="22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:  </a:t>
            </a:r>
            <a:r>
              <a:rPr kumimoji="0" lang="en-US" altLang="ko-KR" sz="2200" kern="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('16) 238</a:t>
            </a:r>
            <a:r>
              <a:rPr kumimoji="0" lang="ko-KR" altLang="en-US" sz="2200" kern="0" dirty="0" err="1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억원</a:t>
            </a:r>
            <a:r>
              <a:rPr kumimoji="0" lang="ko-KR" altLang="en-US" sz="2200" kern="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 ⇒  </a:t>
            </a:r>
            <a:r>
              <a:rPr kumimoji="0" lang="en-US" altLang="ko-KR" sz="2200" kern="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('17) 190</a:t>
            </a:r>
            <a:r>
              <a:rPr kumimoji="0" lang="ko-KR" altLang="en-US" sz="2200" kern="0" dirty="0" err="1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억원</a:t>
            </a:r>
            <a:r>
              <a:rPr kumimoji="0" lang="ko-KR" altLang="en-US" sz="2200" kern="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200" kern="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kumimoji="0" lang="ko-KR" altLang="en-US" sz="2200" kern="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 Box 5"/>
          <p:cNvSpPr txBox="1">
            <a:spLocks noChangeArrowheads="1"/>
          </p:cNvSpPr>
          <p:nvPr/>
        </p:nvSpPr>
        <p:spPr bwMode="auto">
          <a:xfrm>
            <a:off x="216024" y="3933056"/>
            <a:ext cx="88204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  <a:buBlip>
                <a:blip r:embed="rId2"/>
              </a:buBlip>
              <a:defRPr/>
            </a:pPr>
            <a:r>
              <a:rPr lang="en-US" altLang="ko-KR" sz="2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"</a:t>
            </a:r>
            <a:r>
              <a:rPr lang="ko-KR" altLang="en-US" sz="2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다수</a:t>
            </a:r>
            <a:r>
              <a:rPr lang="en-US" altLang="ko-KR" sz="2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·</a:t>
            </a:r>
            <a:r>
              <a:rPr lang="ko-KR" altLang="en-US" sz="2000" kern="0" dirty="0" err="1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분산형</a:t>
            </a:r>
            <a:r>
              <a:rPr lang="ko-KR" altLang="en-US" sz="2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 지원</a:t>
            </a:r>
            <a:r>
              <a:rPr lang="en-US" altLang="ko-KR" sz="2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" </a:t>
            </a:r>
            <a:r>
              <a:rPr lang="ko-KR" altLang="en-US" sz="2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방식에서  </a:t>
            </a:r>
            <a:r>
              <a:rPr lang="en-US" altLang="ko-KR" sz="2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"</a:t>
            </a:r>
            <a:r>
              <a:rPr lang="ko-KR" altLang="en-US" sz="2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선택</a:t>
            </a:r>
            <a:r>
              <a:rPr lang="en-US" altLang="ko-KR" sz="2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·</a:t>
            </a:r>
            <a:r>
              <a:rPr lang="ko-KR" altLang="en-US" sz="2000" kern="0" dirty="0" err="1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집중형</a:t>
            </a:r>
            <a:r>
              <a:rPr lang="en-US" altLang="ko-KR" sz="2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" </a:t>
            </a:r>
            <a:r>
              <a:rPr lang="ko-KR" altLang="en-US" sz="2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구조로 사업 체계 개편</a:t>
            </a:r>
            <a:endParaRPr lang="en-US" altLang="ko-KR" sz="1900" spc="-150" dirty="0">
              <a:gradFill>
                <a:gsLst>
                  <a:gs pos="100000">
                    <a:srgbClr val="000000"/>
                  </a:gs>
                  <a:gs pos="100000">
                    <a:srgbClr val="BBE0E3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323528" y="4417367"/>
            <a:ext cx="7943592" cy="5693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en-US" altLang="ko-KR" sz="1400" kern="0" dirty="0" smtClean="0">
                <a:latin typeface="HY울릉도M" pitchFamily="18" charset="-127"/>
                <a:ea typeface="HY울릉도M" pitchFamily="18" charset="-127"/>
              </a:rPr>
              <a:t>'</a:t>
            </a:r>
            <a:r>
              <a:rPr lang="en-US" altLang="ko-KR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17</a:t>
            </a:r>
            <a:r>
              <a:rPr lang="ko-KR" alt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ko-KR" altLang="en-US" sz="1400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칸막이식</a:t>
            </a:r>
            <a:r>
              <a:rPr lang="ko-KR" alt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 개별 사업 통합</a:t>
            </a:r>
            <a:r>
              <a:rPr lang="en-US" altLang="ko-KR" sz="11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inbol" pitchFamily="2" charset="0"/>
                <a:ea typeface="Yoon 윤고딕 550_TT" pitchFamily="18" charset="-127"/>
              </a:rPr>
              <a:t> </a:t>
            </a: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en-US" altLang="ko-KR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  *  ('16</a:t>
            </a:r>
            <a:r>
              <a:rPr lang="ko-KR" altLang="en-US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년</a:t>
            </a:r>
            <a:r>
              <a:rPr lang="en-US" altLang="ko-KR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초기제품</a:t>
            </a:r>
            <a:r>
              <a:rPr lang="en-US" altLang="ko-KR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중기홍보</a:t>
            </a:r>
            <a:r>
              <a:rPr lang="en-US" altLang="ko-KR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공동브랜드</a:t>
            </a:r>
            <a:r>
              <a:rPr lang="en-US" altLang="ko-KR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구매 </a:t>
            </a:r>
            <a:r>
              <a:rPr lang="ko-KR" altLang="en-US" sz="1200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상담회</a:t>
            </a:r>
            <a:r>
              <a:rPr lang="ko-KR" altLang="en-US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 → </a:t>
            </a:r>
            <a:r>
              <a:rPr lang="en-US" altLang="ko-KR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(‘17</a:t>
            </a:r>
            <a:r>
              <a:rPr lang="ko-KR" altLang="en-US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년</a:t>
            </a:r>
            <a:r>
              <a:rPr lang="en-US" altLang="ko-KR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마케팅역량강화 사업</a:t>
            </a:r>
            <a:endParaRPr lang="ko-KR" altLang="en-US" sz="1200" kern="0" dirty="0" smtClean="0">
              <a:gradFill>
                <a:gsLst>
                  <a:gs pos="0">
                    <a:schemeClr val="tx2">
                      <a:lumMod val="50000"/>
                    </a:schemeClr>
                  </a:gs>
                  <a:gs pos="100000">
                    <a:schemeClr val="tx2">
                      <a:lumMod val="50000"/>
                    </a:schemeClr>
                  </a:gs>
                </a:gsLst>
                <a:lin ang="16200000" scaled="1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323528" y="4993431"/>
            <a:ext cx="8820472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중소기업이 희망하는 사업 분야</a:t>
            </a:r>
            <a:r>
              <a:rPr lang="en-US" altLang="ko-KR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마케팅</a:t>
            </a:r>
            <a:r>
              <a:rPr lang="en-US" altLang="ko-KR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홍보</a:t>
            </a:r>
            <a:r>
              <a:rPr lang="en-US" altLang="ko-KR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브랜드 등</a:t>
            </a:r>
            <a:r>
              <a:rPr lang="en-US" altLang="ko-KR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 선택으로 성과  극대화</a:t>
            </a:r>
            <a:endParaRPr lang="en-US" altLang="ko-KR" sz="1400" kern="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592354" y="2650995"/>
            <a:ext cx="923929" cy="587949"/>
          </a:xfrm>
          <a:prstGeom prst="roundRect">
            <a:avLst>
              <a:gd name="adj" fmla="val 3460"/>
            </a:avLst>
          </a:prstGeom>
          <a:solidFill>
            <a:schemeClr val="bg1"/>
          </a:solidFill>
          <a:ln w="12700">
            <a:solidFill>
              <a:schemeClr val="bg1"/>
            </a:solidFill>
          </a:ln>
          <a:effectLst>
            <a:outerShdw blurRad="88900" algn="ctr" rotWithShape="0">
              <a:prstClr val="black">
                <a:alpha val="4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우수기업</a:t>
            </a:r>
            <a:r>
              <a:rPr kumimoji="0" lang="ko-KR" altLang="en-US" sz="11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kumimoji="0" lang="ko-KR" altLang="en-US" sz="11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이등변 삼각형 33"/>
          <p:cNvSpPr/>
          <p:nvPr/>
        </p:nvSpPr>
        <p:spPr bwMode="auto">
          <a:xfrm rot="5400000">
            <a:off x="1367153" y="2815283"/>
            <a:ext cx="655543" cy="264686"/>
          </a:xfrm>
          <a:custGeom>
            <a:avLst/>
            <a:gdLst/>
            <a:ahLst/>
            <a:cxnLst/>
            <a:rect l="l" t="t" r="r" b="b"/>
            <a:pathLst>
              <a:path w="5343135" h="1543792">
                <a:moveTo>
                  <a:pt x="2671569" y="0"/>
                </a:moveTo>
                <a:lnTo>
                  <a:pt x="4365747" y="639312"/>
                </a:lnTo>
                <a:lnTo>
                  <a:pt x="3838326" y="639312"/>
                </a:lnTo>
                <a:cubicBezTo>
                  <a:pt x="4002012" y="858208"/>
                  <a:pt x="4245851" y="1072504"/>
                  <a:pt x="4545629" y="1245582"/>
                </a:cubicBezTo>
                <a:cubicBezTo>
                  <a:pt x="4815895" y="1401620"/>
                  <a:pt x="5092441" y="1501530"/>
                  <a:pt x="5343135" y="1543792"/>
                </a:cubicBezTo>
                <a:lnTo>
                  <a:pt x="0" y="1543792"/>
                </a:lnTo>
                <a:cubicBezTo>
                  <a:pt x="250695" y="1501531"/>
                  <a:pt x="527243" y="1401620"/>
                  <a:pt x="797510" y="1245581"/>
                </a:cubicBezTo>
                <a:cubicBezTo>
                  <a:pt x="1097289" y="1072504"/>
                  <a:pt x="1341127" y="858208"/>
                  <a:pt x="1504813" y="639312"/>
                </a:cubicBezTo>
                <a:lnTo>
                  <a:pt x="977391" y="639312"/>
                </a:lnTo>
                <a:close/>
              </a:path>
            </a:pathLst>
          </a:custGeom>
          <a:gradFill>
            <a:gsLst>
              <a:gs pos="9000">
                <a:srgbClr val="1DC4FF"/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 w="3175">
            <a:gradFill flip="none" rotWithShape="1">
              <a:gsLst>
                <a:gs pos="0">
                  <a:schemeClr val="bg1">
                    <a:alpha val="3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1"/>
              <a:tileRect/>
            </a:gradFill>
          </a:ln>
          <a:effectLst>
            <a:outerShdw blurRad="50800" algn="ctr" rotWithShape="0">
              <a:srgbClr val="C00000">
                <a:alpha val="3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 dirty="0"/>
          </a:p>
        </p:txBody>
      </p:sp>
      <p:sp>
        <p:nvSpPr>
          <p:cNvPr id="36" name="모서리가 둥근 직사각형 35"/>
          <p:cNvSpPr/>
          <p:nvPr/>
        </p:nvSpPr>
        <p:spPr>
          <a:xfrm>
            <a:off x="3358552" y="2202021"/>
            <a:ext cx="1436714" cy="260222"/>
          </a:xfrm>
          <a:prstGeom prst="roundRect">
            <a:avLst>
              <a:gd name="adj" fmla="val 3460"/>
            </a:avLst>
          </a:prstGeom>
          <a:solidFill>
            <a:schemeClr val="bg2">
              <a:lumMod val="90000"/>
            </a:schemeClr>
          </a:solidFill>
          <a:ln w="12700">
            <a:solidFill>
              <a:schemeClr val="bg1"/>
            </a:solidFill>
          </a:ln>
          <a:effectLst>
            <a:outerShdw blurRad="88900" algn="ctr" rotWithShape="0">
              <a:prstClr val="black">
                <a:alpha val="4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마케팅역량강화</a:t>
            </a:r>
            <a:endParaRPr kumimoji="0" lang="ko-KR" altLang="en-US" sz="11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모서리가 둥근 직사각형 37"/>
          <p:cNvSpPr/>
          <p:nvPr/>
        </p:nvSpPr>
        <p:spPr>
          <a:xfrm>
            <a:off x="3358552" y="2809882"/>
            <a:ext cx="1436714" cy="251085"/>
          </a:xfrm>
          <a:prstGeom prst="roundRect">
            <a:avLst>
              <a:gd name="adj" fmla="val 3460"/>
            </a:avLst>
          </a:prstGeom>
          <a:solidFill>
            <a:schemeClr val="bg2">
              <a:lumMod val="90000"/>
            </a:schemeClr>
          </a:solidFill>
          <a:ln w="12700">
            <a:solidFill>
              <a:schemeClr val="bg1"/>
            </a:solidFill>
          </a:ln>
          <a:effectLst>
            <a:outerShdw blurRad="88900" algn="ctr" rotWithShape="0">
              <a:prstClr val="black">
                <a:alpha val="4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유통망 진출 지원</a:t>
            </a:r>
            <a:endParaRPr kumimoji="0" lang="ko-KR" altLang="en-US" sz="11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3358551" y="3417745"/>
            <a:ext cx="1443259" cy="266874"/>
          </a:xfrm>
          <a:prstGeom prst="roundRect">
            <a:avLst>
              <a:gd name="adj" fmla="val 3460"/>
            </a:avLst>
          </a:prstGeom>
          <a:solidFill>
            <a:schemeClr val="bg2">
              <a:lumMod val="90000"/>
            </a:schemeClr>
          </a:solidFill>
          <a:ln w="12700">
            <a:solidFill>
              <a:schemeClr val="bg1"/>
            </a:solidFill>
          </a:ln>
          <a:effectLst>
            <a:outerShdw blurRad="88900" algn="ctr" rotWithShape="0">
              <a:prstClr val="black">
                <a:alpha val="4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공동 </a:t>
            </a:r>
            <a:r>
              <a:rPr kumimoji="0" lang="en-US" altLang="ko-KR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A/S </a:t>
            </a:r>
            <a:r>
              <a:rPr kumimoji="0" lang="ko-KR" altLang="en-US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지원</a:t>
            </a:r>
            <a:endParaRPr kumimoji="0" lang="ko-KR" altLang="en-US" sz="11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이등변 삼각형 41"/>
          <p:cNvSpPr/>
          <p:nvPr/>
        </p:nvSpPr>
        <p:spPr>
          <a:xfrm flipV="1">
            <a:off x="5149843" y="2560322"/>
            <a:ext cx="361278" cy="142859"/>
          </a:xfrm>
          <a:prstGeom prst="triangle">
            <a:avLst/>
          </a:prstGeom>
          <a:solidFill>
            <a:srgbClr val="FFFF00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sz="1400" spc="-150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0"/>
              </a:gradFill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  <a:latin typeface="Yoon 윤고딕 550_TT" pitchFamily="18" charset="-127"/>
              <a:ea typeface="Yoon 윤고딕 550_TT" pitchFamily="18" charset="-127"/>
            </a:endParaRPr>
          </a:p>
        </p:txBody>
      </p:sp>
      <p:sp>
        <p:nvSpPr>
          <p:cNvPr id="43" name="이등변 삼각형 42"/>
          <p:cNvSpPr/>
          <p:nvPr/>
        </p:nvSpPr>
        <p:spPr>
          <a:xfrm flipV="1">
            <a:off x="5160729" y="3180362"/>
            <a:ext cx="361278" cy="142859"/>
          </a:xfrm>
          <a:prstGeom prst="triangle">
            <a:avLst/>
          </a:prstGeom>
          <a:solidFill>
            <a:srgbClr val="FFFF00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sz="1400" spc="-150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0"/>
              </a:gradFill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  <a:latin typeface="Yoon 윤고딕 550_TT" pitchFamily="18" charset="-127"/>
              <a:ea typeface="Yoon 윤고딕 550_TT" pitchFamily="18" charset="-127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4891588" y="2188358"/>
            <a:ext cx="2686167" cy="287289"/>
          </a:xfrm>
          <a:prstGeom prst="roundRect">
            <a:avLst>
              <a:gd name="adj" fmla="val 3460"/>
            </a:avLst>
          </a:prstGeom>
          <a:solidFill>
            <a:schemeClr val="bg1"/>
          </a:solidFill>
          <a:ln w="12700">
            <a:solidFill>
              <a:schemeClr val="bg1"/>
            </a:solidFill>
          </a:ln>
          <a:effectLst>
            <a:outerShdw blurRad="88900" algn="ctr" rotWithShape="0">
              <a:prstClr val="black">
                <a:alpha val="4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마케팅</a:t>
            </a:r>
            <a:r>
              <a:rPr kumimoji="0" lang="en-US" altLang="ko-KR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홍보</a:t>
            </a:r>
            <a:r>
              <a:rPr kumimoji="0" lang="en-US" altLang="ko-KR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브랜드 등  선택</a:t>
            </a:r>
            <a:endParaRPr kumimoji="0" lang="ko-KR" altLang="en-US" sz="11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4918399" y="2801182"/>
            <a:ext cx="2686167" cy="287289"/>
          </a:xfrm>
          <a:prstGeom prst="roundRect">
            <a:avLst>
              <a:gd name="adj" fmla="val 3460"/>
            </a:avLst>
          </a:prstGeom>
          <a:solidFill>
            <a:schemeClr val="bg1"/>
          </a:solidFill>
          <a:ln w="12700">
            <a:solidFill>
              <a:schemeClr val="bg1"/>
            </a:solidFill>
          </a:ln>
          <a:effectLst>
            <a:outerShdw blurRad="88900" algn="ctr" rotWithShape="0">
              <a:prstClr val="black">
                <a:alpha val="4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면세점</a:t>
            </a:r>
            <a:r>
              <a:rPr kumimoji="0" lang="en-US" altLang="ko-KR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유통망</a:t>
            </a:r>
            <a:r>
              <a:rPr kumimoji="0" lang="en-US" altLang="ko-KR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온라인</a:t>
            </a:r>
            <a:r>
              <a:rPr kumimoji="0" lang="en-US" altLang="ko-KR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홈쇼핑  </a:t>
            </a:r>
            <a:endParaRPr kumimoji="0" lang="ko-KR" altLang="en-US" sz="11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4910401" y="3411870"/>
            <a:ext cx="2686167" cy="287289"/>
          </a:xfrm>
          <a:prstGeom prst="roundRect">
            <a:avLst>
              <a:gd name="adj" fmla="val 3460"/>
            </a:avLst>
          </a:prstGeom>
          <a:solidFill>
            <a:schemeClr val="bg1"/>
          </a:solidFill>
          <a:ln w="12700">
            <a:solidFill>
              <a:schemeClr val="bg1"/>
            </a:solidFill>
          </a:ln>
          <a:effectLst>
            <a:outerShdw blurRad="88900" algn="ctr" rotWithShape="0">
              <a:prstClr val="black">
                <a:alpha val="4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A/S</a:t>
            </a:r>
            <a:r>
              <a:rPr kumimoji="0" lang="ko-KR" altLang="en-US" sz="1100" kern="0" dirty="0" err="1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콜센터</a:t>
            </a:r>
            <a:r>
              <a:rPr kumimoji="0" lang="ko-KR" altLang="en-US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 상담</a:t>
            </a:r>
            <a:r>
              <a:rPr kumimoji="0" lang="en-US" altLang="ko-KR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·</a:t>
            </a:r>
            <a:r>
              <a:rPr kumimoji="0" lang="ko-KR" altLang="en-US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처리 등 사후관리</a:t>
            </a:r>
            <a:endParaRPr kumimoji="0" lang="ko-KR" altLang="en-US" sz="11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이등변 삼각형 33"/>
          <p:cNvSpPr/>
          <p:nvPr/>
        </p:nvSpPr>
        <p:spPr bwMode="auto">
          <a:xfrm rot="5400000">
            <a:off x="7492515" y="2772950"/>
            <a:ext cx="655543" cy="329630"/>
          </a:xfrm>
          <a:custGeom>
            <a:avLst/>
            <a:gdLst/>
            <a:ahLst/>
            <a:cxnLst/>
            <a:rect l="l" t="t" r="r" b="b"/>
            <a:pathLst>
              <a:path w="5343135" h="1543792">
                <a:moveTo>
                  <a:pt x="2671569" y="0"/>
                </a:moveTo>
                <a:lnTo>
                  <a:pt x="4365747" y="639312"/>
                </a:lnTo>
                <a:lnTo>
                  <a:pt x="3838326" y="639312"/>
                </a:lnTo>
                <a:cubicBezTo>
                  <a:pt x="4002012" y="858208"/>
                  <a:pt x="4245851" y="1072504"/>
                  <a:pt x="4545629" y="1245582"/>
                </a:cubicBezTo>
                <a:cubicBezTo>
                  <a:pt x="4815895" y="1401620"/>
                  <a:pt x="5092441" y="1501530"/>
                  <a:pt x="5343135" y="1543792"/>
                </a:cubicBezTo>
                <a:lnTo>
                  <a:pt x="0" y="1543792"/>
                </a:lnTo>
                <a:cubicBezTo>
                  <a:pt x="250695" y="1501531"/>
                  <a:pt x="527243" y="1401620"/>
                  <a:pt x="797510" y="1245581"/>
                </a:cubicBezTo>
                <a:cubicBezTo>
                  <a:pt x="1097289" y="1072504"/>
                  <a:pt x="1341127" y="858208"/>
                  <a:pt x="1504813" y="639312"/>
                </a:cubicBezTo>
                <a:lnTo>
                  <a:pt x="977391" y="639312"/>
                </a:lnTo>
                <a:close/>
              </a:path>
            </a:pathLst>
          </a:custGeom>
          <a:gradFill>
            <a:gsLst>
              <a:gs pos="9000">
                <a:srgbClr val="1DC4FF"/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 w="3175">
            <a:gradFill flip="none" rotWithShape="1">
              <a:gsLst>
                <a:gs pos="0">
                  <a:schemeClr val="bg1">
                    <a:alpha val="3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1"/>
              <a:tileRect/>
            </a:gradFill>
          </a:ln>
          <a:effectLst>
            <a:outerShdw blurRad="50800" algn="ctr" rotWithShape="0">
              <a:srgbClr val="C00000">
                <a:alpha val="3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 dirty="0"/>
          </a:p>
        </p:txBody>
      </p:sp>
      <p:pic>
        <p:nvPicPr>
          <p:cNvPr id="49" name="그림 48" descr="제목 없음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9823" y="2672221"/>
            <a:ext cx="1006997" cy="4937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6" name="모서리가 둥근 직사각형 55"/>
          <p:cNvSpPr/>
          <p:nvPr/>
        </p:nvSpPr>
        <p:spPr>
          <a:xfrm>
            <a:off x="1691680" y="3298370"/>
            <a:ext cx="1351899" cy="418662"/>
          </a:xfrm>
          <a:prstGeom prst="roundRect">
            <a:avLst>
              <a:gd name="adj" fmla="val 3460"/>
            </a:avLst>
          </a:prstGeom>
          <a:solidFill>
            <a:schemeClr val="bg2">
              <a:lumMod val="90000"/>
            </a:schemeClr>
          </a:solidFill>
          <a:ln w="12700">
            <a:solidFill>
              <a:schemeClr val="bg1"/>
            </a:solidFill>
          </a:ln>
          <a:effectLst>
            <a:outerShdw blurRad="88900" algn="ctr" rotWithShape="0">
              <a:prstClr val="black">
                <a:alpha val="4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제품발굴</a:t>
            </a:r>
            <a:r>
              <a:rPr kumimoji="0" lang="en-US" altLang="ko-KR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·</a:t>
            </a:r>
            <a:r>
              <a:rPr kumimoji="0" lang="ko-KR" altLang="en-US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연계 </a:t>
            </a:r>
            <a:endParaRPr kumimoji="0" lang="en-US" altLang="ko-KR" sz="1100" kern="0" dirty="0" smtClean="0">
              <a:gradFill>
                <a:gsLst>
                  <a:gs pos="0">
                    <a:schemeClr val="tx2">
                      <a:lumMod val="50000"/>
                    </a:schemeClr>
                  </a:gs>
                  <a:gs pos="100000">
                    <a:schemeClr val="tx2">
                      <a:lumMod val="50000"/>
                    </a:schemeClr>
                  </a:gs>
                </a:gsLst>
                <a:lin ang="16200000" scaled="1"/>
              </a:gradFill>
              <a:latin typeface="HY울릉도M" pitchFamily="18" charset="-127"/>
              <a:ea typeface="HY울릉도M" pitchFamily="18" charset="-127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시스템 등록</a:t>
            </a:r>
            <a:endParaRPr kumimoji="0" lang="ko-KR" altLang="en-US" sz="11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이등변 삼각형 33"/>
          <p:cNvSpPr/>
          <p:nvPr/>
        </p:nvSpPr>
        <p:spPr bwMode="auto">
          <a:xfrm rot="5400000">
            <a:off x="2906694" y="2784762"/>
            <a:ext cx="532439" cy="329630"/>
          </a:xfrm>
          <a:custGeom>
            <a:avLst/>
            <a:gdLst/>
            <a:ahLst/>
            <a:cxnLst/>
            <a:rect l="l" t="t" r="r" b="b"/>
            <a:pathLst>
              <a:path w="5343135" h="1543792">
                <a:moveTo>
                  <a:pt x="2671569" y="0"/>
                </a:moveTo>
                <a:lnTo>
                  <a:pt x="4365747" y="639312"/>
                </a:lnTo>
                <a:lnTo>
                  <a:pt x="3838326" y="639312"/>
                </a:lnTo>
                <a:cubicBezTo>
                  <a:pt x="4002012" y="858208"/>
                  <a:pt x="4245851" y="1072504"/>
                  <a:pt x="4545629" y="1245582"/>
                </a:cubicBezTo>
                <a:cubicBezTo>
                  <a:pt x="4815895" y="1401620"/>
                  <a:pt x="5092441" y="1501530"/>
                  <a:pt x="5343135" y="1543792"/>
                </a:cubicBezTo>
                <a:lnTo>
                  <a:pt x="0" y="1543792"/>
                </a:lnTo>
                <a:cubicBezTo>
                  <a:pt x="250695" y="1501531"/>
                  <a:pt x="527243" y="1401620"/>
                  <a:pt x="797510" y="1245581"/>
                </a:cubicBezTo>
                <a:cubicBezTo>
                  <a:pt x="1097289" y="1072504"/>
                  <a:pt x="1341127" y="858208"/>
                  <a:pt x="1504813" y="639312"/>
                </a:cubicBezTo>
                <a:lnTo>
                  <a:pt x="977391" y="639312"/>
                </a:lnTo>
                <a:close/>
              </a:path>
            </a:pathLst>
          </a:custGeom>
          <a:gradFill>
            <a:gsLst>
              <a:gs pos="9000">
                <a:srgbClr val="1DC4FF"/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 w="3175">
            <a:gradFill flip="none" rotWithShape="1">
              <a:gsLst>
                <a:gs pos="0">
                  <a:schemeClr val="bg1">
                    <a:alpha val="3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1"/>
              <a:tileRect/>
            </a:gradFill>
          </a:ln>
          <a:effectLst>
            <a:outerShdw blurRad="50800" algn="ctr" rotWithShape="0">
              <a:srgbClr val="C00000">
                <a:alpha val="3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 dirty="0"/>
          </a:p>
        </p:txBody>
      </p:sp>
      <p:sp>
        <p:nvSpPr>
          <p:cNvPr id="60" name="모서리가 둥근 직사각형 59"/>
          <p:cNvSpPr/>
          <p:nvPr/>
        </p:nvSpPr>
        <p:spPr>
          <a:xfrm>
            <a:off x="8006580" y="2710850"/>
            <a:ext cx="859628" cy="492086"/>
          </a:xfrm>
          <a:prstGeom prst="roundRect">
            <a:avLst>
              <a:gd name="adj" fmla="val 3460"/>
            </a:avLst>
          </a:prstGeom>
          <a:solidFill>
            <a:schemeClr val="bg1"/>
          </a:solidFill>
          <a:ln w="12700">
            <a:solidFill>
              <a:schemeClr val="bg1"/>
            </a:solidFill>
          </a:ln>
          <a:effectLst>
            <a:outerShdw blurRad="88900" algn="ctr" rotWithShape="0">
              <a:prstClr val="black">
                <a:alpha val="4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글로벌</a:t>
            </a:r>
            <a:endParaRPr kumimoji="0" lang="en-US" altLang="ko-KR" sz="1100" kern="0" dirty="0" smtClean="0">
              <a:gradFill>
                <a:gsLst>
                  <a:gs pos="0">
                    <a:schemeClr val="tx2">
                      <a:lumMod val="50000"/>
                    </a:schemeClr>
                  </a:gs>
                  <a:gs pos="100000">
                    <a:schemeClr val="tx2">
                      <a:lumMod val="50000"/>
                    </a:schemeClr>
                  </a:gs>
                </a:gsLst>
                <a:lin ang="16200000" scaled="1"/>
              </a:gradFill>
              <a:latin typeface="HY울릉도M" pitchFamily="18" charset="-127"/>
              <a:ea typeface="HY울릉도M" pitchFamily="18" charset="-127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역량강화</a:t>
            </a:r>
            <a:endParaRPr kumimoji="0" lang="ko-KR" altLang="en-US" sz="11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1" name="Text Box 5"/>
          <p:cNvSpPr txBox="1">
            <a:spLocks noChangeArrowheads="1"/>
          </p:cNvSpPr>
          <p:nvPr/>
        </p:nvSpPr>
        <p:spPr bwMode="auto">
          <a:xfrm>
            <a:off x="251520" y="5333146"/>
            <a:ext cx="86409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  <a:buBlip>
                <a:blip r:embed="rId2"/>
              </a:buBlip>
              <a:defRPr/>
            </a:pPr>
            <a:r>
              <a:rPr lang="ko-KR" altLang="en-US" sz="2000" kern="0" dirty="0" err="1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아임쇼핑</a:t>
            </a:r>
            <a:r>
              <a:rPr lang="ko-KR" altLang="en-US" sz="20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 정책매장 판매성과 제고 및 신규 판로 개척 </a:t>
            </a:r>
            <a:endParaRPr lang="en-US" altLang="ko-KR" sz="1900" spc="-150" dirty="0">
              <a:gradFill>
                <a:gsLst>
                  <a:gs pos="100000">
                    <a:srgbClr val="000000"/>
                  </a:gs>
                  <a:gs pos="100000">
                    <a:srgbClr val="BBE0E3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323528" y="5785519"/>
            <a:ext cx="7943592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en-US" altLang="ko-KR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('16</a:t>
            </a:r>
            <a:r>
              <a:rPr lang="ko-KR" alt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년</a:t>
            </a:r>
            <a:r>
              <a:rPr lang="en-US" altLang="ko-KR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) 20</a:t>
            </a:r>
            <a:r>
              <a:rPr lang="ko-KR" alt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개 매장 → </a:t>
            </a:r>
            <a:r>
              <a:rPr lang="en-US" altLang="ko-KR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('17</a:t>
            </a:r>
            <a:r>
              <a:rPr lang="ko-KR" alt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년</a:t>
            </a:r>
            <a:r>
              <a:rPr lang="en-US" altLang="ko-KR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) 12</a:t>
            </a:r>
            <a:r>
              <a:rPr lang="ko-KR" alt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개 매장 내외</a:t>
            </a:r>
            <a:endParaRPr lang="ko-KR" altLang="en-US" sz="1400" kern="0" dirty="0" smtClean="0">
              <a:gradFill>
                <a:gsLst>
                  <a:gs pos="0">
                    <a:schemeClr val="tx2">
                      <a:lumMod val="50000"/>
                    </a:schemeClr>
                  </a:gs>
                  <a:gs pos="100000">
                    <a:schemeClr val="tx2">
                      <a:lumMod val="50000"/>
                    </a:schemeClr>
                  </a:gs>
                </a:gsLst>
                <a:lin ang="16200000" scaled="1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323528" y="6165304"/>
            <a:ext cx="8820472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홈쇼핑 연계 판매</a:t>
            </a:r>
            <a:r>
              <a:rPr lang="en-US" altLang="ko-KR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우수제품 인터넷 방송 등 신규 판매망 개척</a:t>
            </a: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  </a:t>
            </a:r>
            <a:endParaRPr lang="en-US" altLang="ko-KR" sz="1400" kern="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714356"/>
          </a:xfrm>
        </p:spPr>
        <p:txBody>
          <a:bodyPr>
            <a:noAutofit/>
          </a:bodyPr>
          <a:lstStyle/>
          <a:p>
            <a:pPr algn="l"/>
            <a:r>
              <a:rPr lang="en-US" altLang="ko-KR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  <a:cs typeface="+mn-cs"/>
              </a:rPr>
              <a:t>3. </a:t>
            </a:r>
            <a:r>
              <a:rPr lang="ko-KR" altLang="en-US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  <a:cs typeface="+mn-cs"/>
              </a:rPr>
              <a:t>수출지원</a:t>
            </a:r>
            <a:endParaRPr lang="ko-KR" altLang="en-US" sz="3000" spc="-150" dirty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HY울릉도M" panose="02030600000101010101" pitchFamily="18" charset="-127"/>
              <a:ea typeface="HY울릉도M"/>
              <a:cs typeface="+mn-cs"/>
            </a:endParaRPr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251520" y="1556792"/>
            <a:ext cx="86409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  <a:buBlip>
                <a:blip r:embed="rId2"/>
              </a:buBlip>
              <a:defRPr/>
            </a:pPr>
            <a:r>
              <a:rPr lang="ko-KR" altLang="en-US" kern="0" dirty="0" smtClean="0">
                <a:latin typeface="HY울릉도M" pitchFamily="18" charset="-127"/>
                <a:ea typeface="HY울릉도M" pitchFamily="18" charset="-127"/>
              </a:rPr>
              <a:t>수출중소기업이 직접 필요한 수출지원 프로그램 및 공급기관을 선택하는 </a:t>
            </a:r>
            <a:r>
              <a:rPr lang="ko-KR" altLang="en-US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「</a:t>
            </a:r>
            <a:r>
              <a:rPr lang="ko-KR" altLang="en-US" kern="0" dirty="0" err="1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수출바우처</a:t>
            </a:r>
            <a:r>
              <a:rPr lang="ko-KR" altLang="en-US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제도」도입 </a:t>
            </a:r>
            <a:r>
              <a:rPr lang="en-US" altLang="ko-KR" sz="16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(1,258</a:t>
            </a:r>
            <a:r>
              <a:rPr lang="ko-KR" altLang="en-US" sz="1600" kern="0" dirty="0" err="1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억원</a:t>
            </a:r>
            <a:r>
              <a:rPr lang="en-US" altLang="ko-KR" sz="16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600" spc="-15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285720" y="836712"/>
            <a:ext cx="8572560" cy="572644"/>
          </a:xfrm>
          <a:prstGeom prst="roundRect">
            <a:avLst>
              <a:gd name="adj" fmla="val 7848"/>
            </a:avLst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  <a:prstDash val="sysDot"/>
          </a:ln>
          <a:effectLst>
            <a:innerShdw blurRad="177800">
              <a:srgbClr val="36A2E6">
                <a:alpha val="6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93700" algn="just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시장 중심의 중소기업 해외진출 촉진</a:t>
            </a:r>
            <a:endParaRPr kumimoji="0" lang="ko-KR" altLang="en-US" sz="2200" kern="0" dirty="0">
              <a:gradFill>
                <a:gsLst>
                  <a:gs pos="0">
                    <a:schemeClr val="tx2">
                      <a:lumMod val="50000"/>
                    </a:schemeClr>
                  </a:gs>
                  <a:gs pos="100000">
                    <a:schemeClr val="tx2">
                      <a:lumMod val="50000"/>
                    </a:schemeClr>
                  </a:gs>
                </a:gsLst>
                <a:lin ang="16200000" scaled="1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516840" y="2204864"/>
            <a:ext cx="8447648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200" kern="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kern="0" dirty="0" smtClean="0">
                <a:latin typeface="HY울릉도M" pitchFamily="18" charset="-127"/>
                <a:ea typeface="HY울릉도M" pitchFamily="18" charset="-127"/>
              </a:rPr>
              <a:t>* </a:t>
            </a:r>
            <a:r>
              <a:rPr lang="ko-KR" altLang="en-US" sz="1200" kern="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kern="0" dirty="0" err="1" smtClean="0">
                <a:latin typeface="HY울릉도M" pitchFamily="18" charset="-127"/>
                <a:ea typeface="HY울릉도M" pitchFamily="18" charset="-127"/>
              </a:rPr>
              <a:t>수출바우처</a:t>
            </a:r>
            <a:r>
              <a:rPr lang="ko-KR" altLang="en-US" sz="1200" kern="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kern="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기업에 </a:t>
            </a:r>
            <a:r>
              <a:rPr lang="ko-KR" altLang="en-US" sz="1200" kern="0" dirty="0" err="1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바우처를</a:t>
            </a:r>
            <a:r>
              <a:rPr lang="ko-KR" altLang="en-US" sz="12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 발급하고</a:t>
            </a:r>
            <a:r>
              <a:rPr lang="en-US" altLang="ko-KR" sz="12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기업은 </a:t>
            </a:r>
            <a:r>
              <a:rPr lang="ko-KR" altLang="en-US" sz="1200" kern="0" dirty="0" err="1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바우처</a:t>
            </a:r>
            <a:r>
              <a:rPr lang="ko-KR" altLang="en-US" sz="12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kern="0" dirty="0" err="1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한도內에서</a:t>
            </a:r>
            <a:r>
              <a:rPr lang="ko-KR" altLang="en-US" sz="12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 필요한 프로그램 자유롭게 선택</a:t>
            </a:r>
            <a:endParaRPr lang="en-US" altLang="ko-KR" sz="1200" kern="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251520" y="2636912"/>
            <a:ext cx="86409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  <a:buBlip>
                <a:blip r:embed="rId2"/>
              </a:buBlip>
              <a:defRPr/>
            </a:pPr>
            <a:r>
              <a:rPr lang="ko-KR" altLang="en-US" spc="-150" dirty="0" smtClean="0">
                <a:latin typeface="HY울릉도M" pitchFamily="18" charset="-127"/>
                <a:ea typeface="HY울릉도M" pitchFamily="18" charset="-127"/>
              </a:rPr>
              <a:t>전문무역상사 등에서 글로벌 시장 개척 전문기업</a:t>
            </a:r>
            <a:r>
              <a:rPr lang="en-US" altLang="ko-KR" spc="-150" dirty="0" smtClean="0">
                <a:latin typeface="HY울릉도M" pitchFamily="18" charset="-127"/>
                <a:ea typeface="HY울릉도M" pitchFamily="18" charset="-127"/>
              </a:rPr>
              <a:t>(GMD)</a:t>
            </a:r>
            <a:r>
              <a:rPr lang="ko-KR" altLang="en-US" spc="-150" dirty="0" smtClean="0">
                <a:latin typeface="HY울릉도M" pitchFamily="18" charset="-127"/>
                <a:ea typeface="HY울릉도M" pitchFamily="18" charset="-127"/>
              </a:rPr>
              <a:t>을 발굴하여 </a:t>
            </a:r>
            <a:r>
              <a:rPr lang="ko-KR" altLang="en-US" spc="-15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중소</a:t>
            </a:r>
            <a:r>
              <a:rPr lang="en-US" altLang="ko-KR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·</a:t>
            </a:r>
            <a:r>
              <a:rPr lang="ko-KR" altLang="en-US" spc="-15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중견기업의 신흥시장 진출을 촉진</a:t>
            </a:r>
            <a:endParaRPr lang="en-US" altLang="ko-KR" spc="-15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395536" y="3284984"/>
            <a:ext cx="8447648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93700" algn="just">
              <a:spcBef>
                <a:spcPts val="600"/>
              </a:spcBef>
              <a:spcAft>
                <a:spcPts val="0"/>
              </a:spcAft>
              <a:defRPr/>
            </a:pPr>
            <a:r>
              <a:rPr lang="ko-KR" altLang="en-US" sz="1200" kern="0" dirty="0" smtClean="0"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en-US" altLang="ko-KR" sz="1200" kern="0" dirty="0" smtClean="0">
                <a:latin typeface="HY울릉도M" pitchFamily="18" charset="-127"/>
                <a:ea typeface="HY울릉도M" pitchFamily="18" charset="-127"/>
              </a:rPr>
              <a:t>* </a:t>
            </a:r>
            <a:r>
              <a:rPr lang="ko-KR" altLang="en-US" sz="12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글로벌 시장개척 전문기업</a:t>
            </a:r>
            <a:r>
              <a:rPr lang="en-US" altLang="ko-KR" sz="12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(GMD)</a:t>
            </a:r>
            <a:r>
              <a:rPr lang="ko-KR" altLang="en-US" sz="12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시장개척부터 계약</a:t>
            </a:r>
            <a:r>
              <a:rPr lang="en-US" altLang="ko-KR" sz="12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·</a:t>
            </a:r>
            <a:r>
              <a:rPr lang="ko-KR" altLang="en-US" sz="12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협상</a:t>
            </a:r>
            <a:r>
              <a:rPr lang="en-US" altLang="ko-KR" sz="12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배송</a:t>
            </a:r>
            <a:r>
              <a:rPr lang="en-US" altLang="ko-KR" sz="12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·</a:t>
            </a:r>
            <a:r>
              <a:rPr lang="ko-KR" altLang="en-US" sz="12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사후관리까지 수출 전 과정 </a:t>
            </a:r>
            <a:r>
              <a:rPr lang="en-US" altLang="ko-KR" sz="12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통합 지원</a:t>
            </a:r>
            <a:r>
              <a:rPr lang="en-US" altLang="ko-KR" sz="12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전문회사</a:t>
            </a:r>
            <a:r>
              <a:rPr lang="en-US" altLang="ko-KR" sz="12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251520" y="3789040"/>
            <a:ext cx="86409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  <a:buBlip>
                <a:blip r:embed="rId2"/>
              </a:buBlip>
              <a:defRPr/>
            </a:pPr>
            <a:r>
              <a:rPr lang="ko-KR" altLang="en-US" spc="-150" dirty="0" smtClean="0">
                <a:latin typeface="HY울릉도M" pitchFamily="18" charset="-127"/>
                <a:ea typeface="HY울릉도M" pitchFamily="18" charset="-127"/>
              </a:rPr>
              <a:t>글로벌 오픈 마켓 </a:t>
            </a:r>
            <a:r>
              <a:rPr lang="ko-KR" altLang="en-US" spc="-150" dirty="0" err="1" smtClean="0">
                <a:latin typeface="HY울릉도M" pitchFamily="18" charset="-127"/>
                <a:ea typeface="HY울릉도M" pitchFamily="18" charset="-127"/>
              </a:rPr>
              <a:t>입점</a:t>
            </a:r>
            <a:r>
              <a:rPr lang="en-US" altLang="ko-KR" spc="-15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pc="-150" dirty="0" smtClean="0">
                <a:latin typeface="HY울릉도M" pitchFamily="18" charset="-127"/>
                <a:ea typeface="HY울릉도M" pitchFamily="18" charset="-127"/>
              </a:rPr>
              <a:t>통관</a:t>
            </a:r>
            <a:r>
              <a:rPr lang="en-US" altLang="ko-KR" spc="-15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pc="-150" dirty="0" smtClean="0">
                <a:latin typeface="HY울릉도M" pitchFamily="18" charset="-127"/>
                <a:ea typeface="HY울릉도M" pitchFamily="18" charset="-127"/>
              </a:rPr>
              <a:t>물류 등 全 </a:t>
            </a:r>
            <a:r>
              <a:rPr lang="ko-KR" altLang="en-US" spc="-150" dirty="0" err="1" smtClean="0">
                <a:latin typeface="HY울릉도M" pitchFamily="18" charset="-127"/>
                <a:ea typeface="HY울릉도M" pitchFamily="18" charset="-127"/>
              </a:rPr>
              <a:t>주기별</a:t>
            </a:r>
            <a:r>
              <a:rPr lang="ko-KR" altLang="en-US" spc="-150" dirty="0" smtClean="0">
                <a:latin typeface="HY울릉도M" pitchFamily="18" charset="-127"/>
                <a:ea typeface="HY울릉도M" pitchFamily="18" charset="-127"/>
              </a:rPr>
              <a:t> 지원을 통해 </a:t>
            </a:r>
            <a:r>
              <a:rPr lang="ko-KR" altLang="en-US" spc="-15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전자상거래 수출 비중 확대</a:t>
            </a:r>
            <a:endParaRPr lang="en-US" altLang="ko-KR" spc="-15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251520" y="4365104"/>
            <a:ext cx="86409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  <a:buBlip>
                <a:blip r:embed="rId2"/>
              </a:buBlip>
              <a:defRPr/>
            </a:pPr>
            <a:r>
              <a:rPr lang="ko-KR" altLang="en-US" kern="0" dirty="0" smtClean="0">
                <a:latin typeface="HY울릉도M" pitchFamily="18" charset="-127"/>
                <a:ea typeface="HY울릉도M" pitchFamily="18" charset="-127"/>
              </a:rPr>
              <a:t>미국 등 주력시장 대상 </a:t>
            </a:r>
            <a:r>
              <a:rPr lang="ko-KR" altLang="en-US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온라인 수출채널을 확대</a:t>
            </a:r>
            <a:r>
              <a:rPr lang="ko-KR" altLang="en-US" kern="0" dirty="0" smtClean="0">
                <a:latin typeface="HY울릉도M" pitchFamily="18" charset="-127"/>
                <a:ea typeface="HY울릉도M" pitchFamily="18" charset="-127"/>
              </a:rPr>
              <a:t>하고</a:t>
            </a:r>
            <a:r>
              <a:rPr lang="en-US" altLang="ko-KR" kern="0" dirty="0" smtClean="0">
                <a:latin typeface="HY울릉도M" pitchFamily="18" charset="-127"/>
                <a:ea typeface="HY울릉도M" pitchFamily="18" charset="-127"/>
              </a:rPr>
              <a:t>, SNS</a:t>
            </a:r>
            <a:r>
              <a:rPr lang="ko-KR" altLang="en-US" kern="0" dirty="0" smtClean="0">
                <a:latin typeface="HY울릉도M" pitchFamily="18" charset="-127"/>
                <a:ea typeface="HY울릉도M" pitchFamily="18" charset="-127"/>
              </a:rPr>
              <a:t>의 판매채널 활용 및 파워블로거 마케팅</a:t>
            </a:r>
            <a:r>
              <a:rPr lang="en-US" altLang="ko-KR" kern="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kern="0" dirty="0" smtClean="0">
                <a:latin typeface="HY울릉도M" pitchFamily="18" charset="-127"/>
                <a:ea typeface="HY울릉도M" pitchFamily="18" charset="-127"/>
              </a:rPr>
              <a:t>등 </a:t>
            </a:r>
            <a:r>
              <a:rPr lang="en-US" altLang="ko-KR" kern="0" dirty="0" smtClean="0">
                <a:latin typeface="HY울릉도M" pitchFamily="18" charset="-127"/>
                <a:ea typeface="HY울릉도M" pitchFamily="18" charset="-127"/>
              </a:rPr>
              <a:t>SNS </a:t>
            </a:r>
            <a:r>
              <a:rPr lang="ko-KR" altLang="en-US" kern="0" dirty="0" smtClean="0">
                <a:latin typeface="HY울릉도M" pitchFamily="18" charset="-127"/>
                <a:ea typeface="HY울릉도M" pitchFamily="18" charset="-127"/>
              </a:rPr>
              <a:t>활용 다각화  </a:t>
            </a:r>
            <a:endParaRPr lang="en-US" altLang="ko-KR" spc="-15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251520" y="5157192"/>
            <a:ext cx="86409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  <a:buBlip>
                <a:blip r:embed="rId2"/>
              </a:buBlip>
              <a:defRPr/>
            </a:pPr>
            <a:r>
              <a:rPr lang="ko-KR" altLang="en-US" kern="0" spc="100" dirty="0" smtClean="0">
                <a:latin typeface="HY울릉도M" pitchFamily="18" charset="-127"/>
                <a:ea typeface="HY울릉도M" pitchFamily="18" charset="-127"/>
              </a:rPr>
              <a:t>세계 최대 </a:t>
            </a:r>
            <a:r>
              <a:rPr lang="en-US" altLang="ko-KR" kern="0" spc="100" dirty="0" smtClean="0">
                <a:latin typeface="HY울릉도M" pitchFamily="18" charset="-127"/>
                <a:ea typeface="HY울릉도M" pitchFamily="18" charset="-127"/>
              </a:rPr>
              <a:t>B2B </a:t>
            </a:r>
            <a:r>
              <a:rPr lang="ko-KR" altLang="en-US" kern="0" spc="100" dirty="0" smtClean="0">
                <a:latin typeface="HY울릉도M" pitchFamily="18" charset="-127"/>
                <a:ea typeface="HY울릉도M" pitchFamily="18" charset="-127"/>
              </a:rPr>
              <a:t>플랫폼인 </a:t>
            </a:r>
            <a:r>
              <a:rPr lang="ko-KR" altLang="en-US" kern="0" spc="100" dirty="0" err="1" smtClean="0">
                <a:latin typeface="HY울릉도M" pitchFamily="18" charset="-127"/>
                <a:ea typeface="HY울릉도M" pitchFamily="18" charset="-127"/>
              </a:rPr>
              <a:t>알리바바와</a:t>
            </a:r>
            <a:r>
              <a:rPr lang="ko-KR" altLang="en-US" kern="0" spc="100" dirty="0" smtClean="0">
                <a:latin typeface="HY울릉도M" pitchFamily="18" charset="-127"/>
                <a:ea typeface="HY울릉도M" pitchFamily="18" charset="-127"/>
              </a:rPr>
              <a:t> 연계하여</a:t>
            </a:r>
            <a:r>
              <a:rPr lang="en-US" altLang="ko-KR" kern="0" spc="1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kern="0" spc="1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온라인 수출지원채널을 </a:t>
            </a:r>
            <a:r>
              <a:rPr lang="en-US" altLang="ko-KR" kern="0" spc="1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B2B</a:t>
            </a:r>
            <a:r>
              <a:rPr lang="ko-KR" altLang="en-US" kern="0" spc="1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분야로 확대 </a:t>
            </a:r>
            <a:endParaRPr lang="en-US" altLang="ko-KR" sz="300" kern="0" spc="100" dirty="0" smtClean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251520" y="5949280"/>
            <a:ext cx="8640960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  <a:buBlip>
                <a:blip r:embed="rId2"/>
              </a:buBlip>
              <a:defRPr/>
            </a:pPr>
            <a:r>
              <a:rPr lang="ko-KR" altLang="en-US" kern="0" spc="100" dirty="0" smtClean="0">
                <a:latin typeface="HY울릉도M" pitchFamily="18" charset="-127"/>
                <a:ea typeface="HY울릉도M" pitchFamily="18" charset="-127"/>
              </a:rPr>
              <a:t>온라인 </a:t>
            </a:r>
            <a:r>
              <a:rPr lang="en-US" altLang="ko-KR" kern="0" spc="100" dirty="0" smtClean="0">
                <a:latin typeface="HY울릉도M" pitchFamily="18" charset="-127"/>
                <a:ea typeface="HY울릉도M" pitchFamily="18" charset="-127"/>
              </a:rPr>
              <a:t>B2B </a:t>
            </a:r>
            <a:r>
              <a:rPr lang="ko-KR" altLang="en-US" kern="0" spc="100" dirty="0" err="1" smtClean="0">
                <a:latin typeface="HY울릉도M" pitchFamily="18" charset="-127"/>
                <a:ea typeface="HY울릉도M" pitchFamily="18" charset="-127"/>
              </a:rPr>
              <a:t>매칭</a:t>
            </a:r>
            <a:r>
              <a:rPr lang="ko-KR" altLang="en-US" kern="0" spc="100" dirty="0" smtClean="0">
                <a:latin typeface="HY울릉도M" pitchFamily="18" charset="-127"/>
                <a:ea typeface="HY울릉도M" pitchFamily="18" charset="-127"/>
              </a:rPr>
              <a:t> 플랫폼인 </a:t>
            </a:r>
            <a:r>
              <a:rPr lang="ko-KR" altLang="en-US" kern="0" spc="100" dirty="0" err="1" smtClean="0">
                <a:latin typeface="HY울릉도M" pitchFamily="18" charset="-127"/>
                <a:ea typeface="HY울릉도M" pitchFamily="18" charset="-127"/>
              </a:rPr>
              <a:t>고비즈코리아를</a:t>
            </a:r>
            <a:r>
              <a:rPr lang="ko-KR" altLang="en-US" kern="0" spc="100" dirty="0" smtClean="0">
                <a:latin typeface="HY울릉도M" pitchFamily="18" charset="-127"/>
                <a:ea typeface="HY울릉도M" pitchFamily="18" charset="-127"/>
              </a:rPr>
              <a:t> 확대 개편하여 </a:t>
            </a:r>
            <a:r>
              <a:rPr lang="ko-KR" altLang="en-US" kern="0" spc="1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온라인 수출 전 프로세스를 하나의 플랫폼에서 제공</a:t>
            </a:r>
            <a:endParaRPr lang="en-US" altLang="ko-KR" kern="0" spc="100" dirty="0" smtClean="0">
              <a:solidFill>
                <a:srgbClr val="0000FF"/>
              </a:solidFill>
              <a:latin typeface="Dinbol" panose="020B0600000101010101"/>
              <a:ea typeface="Yoon 윤고딕 550_TT" pitchFamily="18" charset="-127"/>
            </a:endParaRPr>
          </a:p>
          <a:p>
            <a:pPr marL="228600" indent="-228600">
              <a:buClr>
                <a:schemeClr val="tx1"/>
              </a:buClr>
              <a:buBlip>
                <a:blip r:embed="rId2"/>
              </a:buBlip>
              <a:defRPr/>
            </a:pPr>
            <a:endParaRPr lang="en-US" altLang="ko-KR" sz="300" kern="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714356"/>
          </a:xfrm>
        </p:spPr>
        <p:txBody>
          <a:bodyPr>
            <a:noAutofit/>
          </a:bodyPr>
          <a:lstStyle/>
          <a:p>
            <a:pPr algn="l"/>
            <a:r>
              <a:rPr lang="en-US" altLang="ko-KR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  <a:cs typeface="+mn-cs"/>
              </a:rPr>
              <a:t>3. </a:t>
            </a:r>
            <a:r>
              <a:rPr lang="ko-KR" altLang="en-US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  <a:cs typeface="+mn-cs"/>
              </a:rPr>
              <a:t>수출지원</a:t>
            </a:r>
            <a:endParaRPr lang="ko-KR" altLang="en-US" sz="3000" spc="-150" dirty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HY울릉도M" panose="02030600000101010101" pitchFamily="18" charset="-127"/>
              <a:ea typeface="HY울릉도M"/>
              <a:cs typeface="+mn-cs"/>
            </a:endParaRPr>
          </a:p>
        </p:txBody>
      </p:sp>
      <p:sp>
        <p:nvSpPr>
          <p:cNvPr id="645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pic>
        <p:nvPicPr>
          <p:cNvPr id="6451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24744"/>
            <a:ext cx="8424936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251520" y="836712"/>
            <a:ext cx="864096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 algn="ctr">
              <a:buClr>
                <a:schemeClr val="tx1"/>
              </a:buClr>
              <a:defRPr/>
            </a:pPr>
            <a:r>
              <a:rPr lang="en-US" altLang="ko-KR" sz="1600" spc="-150" dirty="0" smtClean="0">
                <a:latin typeface="HY울릉도M" pitchFamily="18" charset="-127"/>
                <a:ea typeface="HY울릉도M" pitchFamily="18" charset="-127"/>
              </a:rPr>
              <a:t>&lt; 2017</a:t>
            </a:r>
            <a:r>
              <a:rPr lang="ko-KR" altLang="en-US" sz="1600" spc="-150" dirty="0" smtClean="0">
                <a:latin typeface="HY울릉도M" pitchFamily="18" charset="-127"/>
                <a:ea typeface="HY울릉도M" pitchFamily="18" charset="-127"/>
              </a:rPr>
              <a:t>년 해외진출지원사업</a:t>
            </a:r>
            <a:r>
              <a:rPr lang="en-US" altLang="ko-KR" sz="1600" spc="-15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spc="-150" dirty="0" err="1" smtClean="0">
                <a:latin typeface="HY울릉도M" pitchFamily="18" charset="-127"/>
                <a:ea typeface="HY울릉도M" pitchFamily="18" charset="-127"/>
              </a:rPr>
              <a:t>산업부</a:t>
            </a:r>
            <a:r>
              <a:rPr lang="ko-KR" altLang="en-US" sz="1600" spc="-15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spc="-150" dirty="0" smtClean="0"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600" spc="-150" dirty="0" err="1" smtClean="0">
                <a:latin typeface="HY울릉도M" pitchFamily="18" charset="-127"/>
                <a:ea typeface="HY울릉도M" pitchFamily="18" charset="-127"/>
              </a:rPr>
              <a:t>중기청</a:t>
            </a:r>
            <a:r>
              <a:rPr lang="en-US" altLang="ko-KR" sz="1600" spc="-150" dirty="0" smtClean="0">
                <a:latin typeface="HY울릉도M" pitchFamily="18" charset="-127"/>
                <a:ea typeface="HY울릉도M" pitchFamily="18" charset="-127"/>
              </a:rPr>
              <a:t>, 2016.12.28)  : </a:t>
            </a:r>
            <a:r>
              <a:rPr lang="ko-KR" altLang="en-US" sz="1600" spc="-15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총 </a:t>
            </a:r>
            <a:r>
              <a:rPr lang="en-US" altLang="ko-KR" sz="1600" spc="-15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3,729</a:t>
            </a:r>
            <a:r>
              <a:rPr lang="ko-KR" altLang="en-US" sz="1600" spc="-150" dirty="0" err="1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억원</a:t>
            </a:r>
            <a:r>
              <a:rPr lang="ko-KR" altLang="en-US" sz="1600" spc="-15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투입</a:t>
            </a:r>
            <a:r>
              <a:rPr lang="en-US" altLang="ko-KR" sz="1600" spc="-15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spc="-150" dirty="0" smtClean="0">
                <a:latin typeface="HY울릉도M" pitchFamily="18" charset="-127"/>
                <a:ea typeface="HY울릉도M" pitchFamily="18" charset="-127"/>
              </a:rPr>
              <a:t>&gt;</a:t>
            </a:r>
            <a:endParaRPr lang="en-US" altLang="ko-KR" sz="1600" spc="-15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714356"/>
          </a:xfrm>
        </p:spPr>
        <p:txBody>
          <a:bodyPr>
            <a:noAutofit/>
          </a:bodyPr>
          <a:lstStyle/>
          <a:p>
            <a:pPr algn="l"/>
            <a:r>
              <a:rPr lang="en-US" altLang="ko-KR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  <a:cs typeface="+mn-cs"/>
              </a:rPr>
              <a:t>4. </a:t>
            </a:r>
            <a:r>
              <a:rPr lang="ko-KR" altLang="en-US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  <a:cs typeface="+mn-cs"/>
              </a:rPr>
              <a:t>기술개발 지원</a:t>
            </a:r>
            <a:endParaRPr lang="ko-KR" altLang="en-US" sz="3000" spc="-150" dirty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HY울릉도M" panose="02030600000101010101" pitchFamily="18" charset="-127"/>
              <a:ea typeface="HY울릉도M"/>
              <a:cs typeface="+mn-cs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285720" y="836712"/>
            <a:ext cx="8572560" cy="572644"/>
          </a:xfrm>
          <a:prstGeom prst="roundRect">
            <a:avLst>
              <a:gd name="adj" fmla="val 7848"/>
            </a:avLst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  <a:prstDash val="sysDot"/>
          </a:ln>
          <a:effectLst>
            <a:innerShdw blurRad="177800">
              <a:srgbClr val="36A2E6">
                <a:alpha val="6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93700" algn="just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기술개발 지원</a:t>
            </a:r>
            <a:r>
              <a:rPr kumimoji="0" lang="en-US" altLang="ko-KR" sz="2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:  </a:t>
            </a:r>
            <a:r>
              <a:rPr kumimoji="0" lang="en-US" altLang="ko-KR" sz="2400" kern="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(16</a:t>
            </a:r>
            <a:r>
              <a:rPr kumimoji="0" lang="ko-KR" altLang="en-US" sz="2400" kern="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년</a:t>
            </a:r>
            <a:r>
              <a:rPr kumimoji="0" lang="en-US" altLang="ko-KR" sz="2400" kern="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) 9,429</a:t>
            </a:r>
            <a:r>
              <a:rPr kumimoji="0" lang="ko-KR" altLang="en-US" sz="2400" kern="0" dirty="0" err="1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억원</a:t>
            </a:r>
            <a:r>
              <a:rPr kumimoji="0" lang="ko-KR" altLang="en-US" sz="2400" kern="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400" b="1" kern="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⇒  </a:t>
            </a:r>
            <a:r>
              <a:rPr kumimoji="0" lang="en-US" altLang="ko-KR" sz="2400" b="1" kern="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(17</a:t>
            </a:r>
            <a:r>
              <a:rPr kumimoji="0" lang="ko-KR" altLang="en-US" sz="2400" b="1" kern="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년</a:t>
            </a:r>
            <a:r>
              <a:rPr kumimoji="0" lang="en-US" altLang="ko-KR" sz="2400" b="1" kern="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) 9,517</a:t>
            </a:r>
            <a:r>
              <a:rPr kumimoji="0" lang="ko-KR" altLang="en-US" sz="2400" b="1" kern="0" dirty="0" err="1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억원</a:t>
            </a:r>
            <a:endParaRPr kumimoji="0" lang="ko-KR" altLang="en-US" sz="2400" b="1" kern="0" dirty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889448"/>
            <a:ext cx="5295900" cy="4635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179512" y="1578278"/>
            <a:ext cx="864096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 algn="ctr">
              <a:buClr>
                <a:schemeClr val="tx1"/>
              </a:buClr>
              <a:defRPr/>
            </a:pPr>
            <a:r>
              <a:rPr lang="en-US" altLang="ko-KR" sz="1600" spc="-150" dirty="0" smtClean="0">
                <a:latin typeface="HY울릉도M" pitchFamily="18" charset="-127"/>
                <a:ea typeface="HY울릉도M" pitchFamily="18" charset="-127"/>
              </a:rPr>
              <a:t>&lt; 2017</a:t>
            </a:r>
            <a:r>
              <a:rPr lang="ko-KR" altLang="en-US" sz="1600" spc="-150" dirty="0" smtClean="0">
                <a:latin typeface="HY울릉도M" pitchFamily="18" charset="-127"/>
                <a:ea typeface="HY울릉도M" pitchFamily="18" charset="-127"/>
              </a:rPr>
              <a:t>년 중소 중견기업  기술개발사업 통합공고</a:t>
            </a:r>
            <a:r>
              <a:rPr lang="en-US" altLang="ko-KR" sz="1600" spc="-15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spc="-150" dirty="0" err="1" smtClean="0">
                <a:latin typeface="HY울릉도M" pitchFamily="18" charset="-127"/>
                <a:ea typeface="HY울릉도M" pitchFamily="18" charset="-127"/>
              </a:rPr>
              <a:t>중기청</a:t>
            </a:r>
            <a:r>
              <a:rPr lang="en-US" altLang="ko-KR" sz="1600" spc="-150" dirty="0" smtClean="0">
                <a:latin typeface="HY울릉도M" pitchFamily="18" charset="-127"/>
                <a:ea typeface="HY울릉도M" pitchFamily="18" charset="-127"/>
              </a:rPr>
              <a:t>(2016.12.12) </a:t>
            </a:r>
            <a:r>
              <a:rPr lang="en-US" altLang="ko-KR" sz="1600" spc="-15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spc="-150" dirty="0" smtClean="0">
                <a:latin typeface="HY울릉도M" pitchFamily="18" charset="-127"/>
                <a:ea typeface="HY울릉도M" pitchFamily="18" charset="-127"/>
              </a:rPr>
              <a:t>&gt;</a:t>
            </a:r>
            <a:endParaRPr lang="en-US" altLang="ko-KR" sz="1600" spc="-15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714356"/>
          </a:xfrm>
        </p:spPr>
        <p:txBody>
          <a:bodyPr>
            <a:noAutofit/>
          </a:bodyPr>
          <a:lstStyle/>
          <a:p>
            <a:pPr algn="l"/>
            <a:r>
              <a:rPr lang="en-US" altLang="ko-KR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  <a:cs typeface="+mn-cs"/>
              </a:rPr>
              <a:t>4. </a:t>
            </a:r>
            <a:r>
              <a:rPr lang="ko-KR" altLang="en-US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  <a:cs typeface="+mn-cs"/>
              </a:rPr>
              <a:t>기술개발 지원</a:t>
            </a:r>
            <a:endParaRPr lang="ko-KR" altLang="en-US" sz="3000" spc="-150" dirty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HY울릉도M" panose="02030600000101010101" pitchFamily="18" charset="-127"/>
              <a:ea typeface="HY울릉도M"/>
              <a:cs typeface="+mn-cs"/>
            </a:endParaRP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251520" y="908720"/>
            <a:ext cx="86409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  <a:buBlip>
                <a:blip r:embed="rId3"/>
              </a:buBlip>
              <a:defRPr/>
            </a:pPr>
            <a:r>
              <a:rPr lang="ko-KR" altLang="en-US" spc="-15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기업성장 촉진</a:t>
            </a:r>
            <a:r>
              <a:rPr lang="ko-KR" altLang="en-US" spc="-150" dirty="0" smtClean="0">
                <a:latin typeface="HY울릉도M" pitchFamily="18" charset="-127"/>
                <a:ea typeface="HY울릉도M" pitchFamily="18" charset="-127"/>
              </a:rPr>
              <a:t>과</a:t>
            </a:r>
            <a:r>
              <a:rPr lang="ko-KR" altLang="en-US" spc="-15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산업생태계 활성화 </a:t>
            </a:r>
            <a:r>
              <a:rPr lang="ko-KR" altLang="en-US" spc="-150" dirty="0" smtClean="0">
                <a:latin typeface="HY울릉도M" pitchFamily="18" charset="-127"/>
                <a:ea typeface="HY울릉도M" pitchFamily="18" charset="-127"/>
              </a:rPr>
              <a:t>양대 축으로 재편</a:t>
            </a:r>
            <a:endParaRPr lang="en-US" altLang="ko-KR" spc="-15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683568" y="1854349"/>
            <a:ext cx="4781758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lnSpc>
                <a:spcPct val="150000"/>
              </a:lnSpc>
              <a:spcAft>
                <a:spcPts val="300"/>
              </a:spcAft>
              <a:buSzPct val="100000"/>
              <a:defRPr/>
            </a:pP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 * 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사업신청 회수 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: (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연 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1~2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회에서 연 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2~4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회 또는 수시로 확대</a:t>
            </a:r>
            <a:endParaRPr lang="en-US" altLang="ko-KR" sz="1200" kern="0" dirty="0" smtClean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444832" y="1274093"/>
            <a:ext cx="7943592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 성과 중심의 투자가 이루어 질 수 있도록 </a:t>
            </a:r>
            <a:r>
              <a:rPr lang="ko-KR" altLang="en-US" sz="1400" kern="0" dirty="0" err="1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신성장동력과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수출 분야에 중점</a:t>
            </a:r>
            <a:endParaRPr lang="en-US" altLang="ko-KR" sz="1400" kern="0" dirty="0" smtClean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444832" y="1538188"/>
            <a:ext cx="7943592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 수시 </a:t>
            </a:r>
            <a:r>
              <a:rPr lang="en-US" altLang="ko-KR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R&amp;D </a:t>
            </a:r>
            <a:r>
              <a:rPr lang="ko-KR" altLang="en-US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지원</a:t>
            </a:r>
            <a:r>
              <a:rPr lang="en-US" altLang="ko-KR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평가 전문성 강화 등 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기업현장의 의견을 반영</a:t>
            </a:r>
            <a:endParaRPr lang="en-US" altLang="ko-KR" sz="1400" kern="0" dirty="0" smtClean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5508104" y="1844824"/>
            <a:ext cx="2757165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lnSpc>
                <a:spcPct val="150000"/>
              </a:lnSpc>
              <a:spcAft>
                <a:spcPts val="300"/>
              </a:spcAft>
              <a:buSzPct val="100000"/>
              <a:defRPr/>
            </a:pP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 * 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산업계 평가위원의 비율을 대폭 확대</a:t>
            </a:r>
            <a:endParaRPr lang="en-US" altLang="ko-KR" sz="1200" kern="0" dirty="0" smtClean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 Box 5"/>
          <p:cNvSpPr txBox="1">
            <a:spLocks noChangeArrowheads="1"/>
          </p:cNvSpPr>
          <p:nvPr/>
        </p:nvSpPr>
        <p:spPr bwMode="auto">
          <a:xfrm>
            <a:off x="251520" y="2263155"/>
            <a:ext cx="86409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  <a:buBlip>
                <a:blip r:embed="rId3"/>
              </a:buBlip>
              <a:defRPr/>
            </a:pPr>
            <a:r>
              <a:rPr lang="ko-KR" altLang="en-US" spc="-15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성과 중심의 기업지원 강화</a:t>
            </a:r>
            <a:endParaRPr lang="en-US" altLang="ko-KR" spc="-15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467544" y="2612742"/>
            <a:ext cx="7943592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 수출 실적 유무보다 글로벌화 가능성</a:t>
            </a:r>
            <a:r>
              <a:rPr lang="en-US" altLang="ko-KR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수입대체 효과 등을 고려</a:t>
            </a:r>
            <a:r>
              <a:rPr lang="en-US" altLang="ko-KR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글로벌 역량 보유기업을 우대</a:t>
            </a:r>
            <a:endParaRPr lang="en-US" altLang="ko-KR" sz="1400" kern="0" dirty="0" smtClean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467544" y="2905894"/>
            <a:ext cx="8676456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 신규고용</a:t>
            </a:r>
            <a:r>
              <a:rPr lang="en-US" altLang="ko-KR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고용유지 등 고용 성과를 지속 창출하는 기업과 </a:t>
            </a:r>
            <a:r>
              <a:rPr lang="en-US" altLang="ko-KR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R&amp;D 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성과를</a:t>
            </a:r>
            <a:r>
              <a:rPr lang="en-US" altLang="ko-KR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근로자와 공유하는 기업 우대</a:t>
            </a:r>
            <a:endParaRPr lang="en-US" altLang="ko-KR" sz="1400" kern="0" dirty="0" smtClean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683568" y="3212976"/>
            <a:ext cx="5265865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lnSpc>
                <a:spcPct val="150000"/>
              </a:lnSpc>
              <a:spcAft>
                <a:spcPts val="300"/>
              </a:spcAft>
              <a:buSzPct val="100000"/>
              <a:defRPr/>
            </a:pP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 * 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성과공유 제도 보유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스톡옵션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직무보상발명제도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성과보상기금 가입 등 </a:t>
            </a:r>
            <a:endParaRPr lang="en-US" altLang="ko-KR" sz="1200" kern="0" dirty="0" smtClean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504056" y="3497029"/>
            <a:ext cx="8676456" cy="6001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 주력산업의 고도화</a:t>
            </a:r>
            <a:r>
              <a:rPr lang="en-US" altLang="ko-KR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신시장 창출 등 유망품목 범위 내 기업이 </a:t>
            </a:r>
            <a:r>
              <a:rPr lang="en-US" altLang="ko-KR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R&amp;D </a:t>
            </a:r>
            <a:r>
              <a:rPr lang="ko-KR" altLang="en-US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과제를 자유롭게 제안하는 전략적</a:t>
            </a:r>
            <a:endParaRPr lang="en-US" altLang="ko-KR" sz="1400" kern="0" dirty="0" smtClean="0">
              <a:gradFill>
                <a:gsLst>
                  <a:gs pos="0">
                    <a:schemeClr val="tx2">
                      <a:lumMod val="50000"/>
                    </a:schemeClr>
                  </a:gs>
                  <a:gs pos="100000">
                    <a:schemeClr val="tx2">
                      <a:lumMod val="50000"/>
                    </a:schemeClr>
                  </a:gs>
                </a:gsLst>
                <a:lin ang="16200000" scaled="1"/>
              </a:gradFill>
              <a:latin typeface="HY울릉도M" pitchFamily="18" charset="-127"/>
              <a:ea typeface="HY울릉도M" pitchFamily="18" charset="-127"/>
            </a:endParaRP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en-US" altLang="ko-KR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en-US" altLang="ko-KR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‘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자유 응모</a:t>
            </a:r>
            <a:r>
              <a:rPr lang="en-US" altLang="ko-KR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’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사업을 확대</a:t>
            </a:r>
            <a:endParaRPr lang="en-US" altLang="ko-KR" sz="1400" kern="0" dirty="0" smtClean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2987824" y="3809231"/>
            <a:ext cx="5709896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lnSpc>
                <a:spcPct val="150000"/>
              </a:lnSpc>
              <a:spcAft>
                <a:spcPts val="300"/>
              </a:spcAft>
              <a:buSzPct val="100000"/>
              <a:defRPr/>
            </a:pP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 * 2016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ko-KR" altLang="en-US" sz="1200" kern="0" dirty="0" err="1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혁신형기업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kern="0" dirty="0" err="1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시장창출형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사업  → 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2017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년 창업과제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, TIPS 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등 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10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개 사업</a:t>
            </a:r>
            <a:endParaRPr lang="en-US" altLang="ko-KR" sz="1200" kern="0" dirty="0" smtClean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Text Box 5"/>
          <p:cNvSpPr txBox="1">
            <a:spLocks noChangeArrowheads="1"/>
          </p:cNvSpPr>
          <p:nvPr/>
        </p:nvSpPr>
        <p:spPr bwMode="auto">
          <a:xfrm>
            <a:off x="251520" y="4163169"/>
            <a:ext cx="86409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  <a:buBlip>
                <a:blip r:embed="rId3"/>
              </a:buBlip>
              <a:defRPr/>
            </a:pPr>
            <a:r>
              <a:rPr lang="ko-KR" altLang="en-US" spc="-15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사업계획서 작성 간소화</a:t>
            </a:r>
            <a:endParaRPr lang="en-US" altLang="ko-KR" spc="-15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395536" y="4512756"/>
            <a:ext cx="7943592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 사업계획서 작성 항목을 축소하고 작성 분량을 한정</a:t>
            </a:r>
            <a:r>
              <a:rPr lang="en-US" altLang="ko-KR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(5~10Pgae) </a:t>
            </a:r>
            <a:endParaRPr lang="en-US" altLang="ko-KR" sz="1400" kern="0" dirty="0" smtClean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759983" y="4542026"/>
            <a:ext cx="3391954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lnSpc>
                <a:spcPct val="150000"/>
              </a:lnSpc>
              <a:spcAft>
                <a:spcPts val="300"/>
              </a:spcAft>
              <a:buSzPct val="100000"/>
              <a:defRPr/>
            </a:pP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 * 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연구장비공동활용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, R&amp;D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기획지원 등 사업제외</a:t>
            </a:r>
            <a:endParaRPr lang="en-US" altLang="ko-KR" sz="1200" kern="0" dirty="0" smtClean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 Box 5"/>
          <p:cNvSpPr txBox="1">
            <a:spLocks noChangeArrowheads="1"/>
          </p:cNvSpPr>
          <p:nvPr/>
        </p:nvSpPr>
        <p:spPr bwMode="auto">
          <a:xfrm>
            <a:off x="251520" y="4945732"/>
            <a:ext cx="86409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  <a:buBlip>
                <a:blip r:embed="rId3"/>
              </a:buBlip>
              <a:defRPr/>
            </a:pPr>
            <a:r>
              <a:rPr lang="ko-KR" altLang="en-US" spc="-15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신청회수 확대</a:t>
            </a:r>
            <a:r>
              <a:rPr lang="en-US" altLang="ko-KR" spc="-15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pc="-150" dirty="0" err="1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총량제</a:t>
            </a:r>
            <a:r>
              <a:rPr lang="ko-KR" altLang="en-US" spc="-15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완화 등 제도개선</a:t>
            </a:r>
            <a:endParaRPr lang="en-US" altLang="ko-KR" spc="-15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395536" y="5295319"/>
            <a:ext cx="9217024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 신청회수를 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연 </a:t>
            </a:r>
            <a:r>
              <a:rPr lang="en-US" altLang="ko-KR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1~2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회 신청에서 연</a:t>
            </a:r>
            <a:r>
              <a:rPr lang="en-US" altLang="ko-KR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2~4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회</a:t>
            </a:r>
            <a:r>
              <a:rPr lang="en-US" altLang="ko-KR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수시 신청으로 전환하여 </a:t>
            </a:r>
            <a:r>
              <a:rPr lang="ko-KR" altLang="en-US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시장이 필요로 하는 시기에 지원</a:t>
            </a:r>
            <a:endParaRPr lang="en-US" altLang="ko-KR" sz="1400" kern="0" dirty="0" smtClean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395536" y="5574059"/>
            <a:ext cx="9217024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 연간 동시 수행 과제 수를 </a:t>
            </a:r>
            <a:r>
              <a:rPr lang="en-US" altLang="ko-KR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개로 제한하는 </a:t>
            </a:r>
            <a:r>
              <a:rPr lang="ko-KR" altLang="en-US" sz="1400" kern="0" dirty="0" err="1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총량제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적용 예외사업을 </a:t>
            </a:r>
            <a:r>
              <a:rPr lang="en-US" altLang="ko-KR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개에서 </a:t>
            </a:r>
            <a:r>
              <a:rPr lang="en-US" altLang="ko-KR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개로 증가</a:t>
            </a:r>
            <a:r>
              <a:rPr lang="en-US" altLang="ko-KR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참여기회 확대</a:t>
            </a:r>
            <a:endParaRPr lang="en-US" altLang="ko-KR" sz="1400" kern="0" dirty="0" smtClean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683568" y="5809828"/>
            <a:ext cx="4324902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lnSpc>
                <a:spcPct val="150000"/>
              </a:lnSpc>
              <a:spcAft>
                <a:spcPts val="300"/>
              </a:spcAft>
              <a:buSzPct val="100000"/>
              <a:defRPr/>
            </a:pP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 * (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 R&amp;D 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기획역량제고사업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연구장비공동활용지원사업 </a:t>
            </a:r>
            <a:endParaRPr lang="en-US" altLang="ko-KR" sz="1200" kern="0" dirty="0" smtClean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683568" y="6026219"/>
            <a:ext cx="4906792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lnSpc>
                <a:spcPct val="150000"/>
              </a:lnSpc>
              <a:spcAft>
                <a:spcPts val="300"/>
              </a:spcAft>
              <a:buSzPct val="100000"/>
              <a:defRPr/>
            </a:pP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 * (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확대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첫걸음 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R&amp;D, 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공정품질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제품서비스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기술전문기업 협력 </a:t>
            </a:r>
            <a:r>
              <a:rPr lang="en-US" altLang="ko-KR" sz="12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R&amp;D</a:t>
            </a:r>
          </a:p>
        </p:txBody>
      </p:sp>
      <p:sp>
        <p:nvSpPr>
          <p:cNvPr id="44" name="직사각형 43"/>
          <p:cNvSpPr/>
          <p:nvPr/>
        </p:nvSpPr>
        <p:spPr>
          <a:xfrm>
            <a:off x="395536" y="6281191"/>
            <a:ext cx="9217024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 총량제가 적용되는 사업 진행과제라도 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종료기한이 </a:t>
            </a:r>
            <a:r>
              <a:rPr lang="en-US" altLang="ko-KR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개월</a:t>
            </a:r>
            <a:r>
              <a:rPr lang="en-US" altLang="ko-KR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기존 </a:t>
            </a:r>
            <a:r>
              <a:rPr lang="en-US" altLang="ko-KR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개월</a:t>
            </a:r>
            <a:r>
              <a:rPr lang="en-US" altLang="ko-KR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이내인 과제는 </a:t>
            </a:r>
            <a:r>
              <a:rPr lang="ko-KR" altLang="en-US" sz="1400" kern="0" dirty="0" err="1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총량제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계산시 제외</a:t>
            </a:r>
            <a:endParaRPr lang="en-US" altLang="ko-KR" sz="1400" kern="0" dirty="0" smtClean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285720" y="116632"/>
            <a:ext cx="3288080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ko-KR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</a:rPr>
              <a:t>5</a:t>
            </a:r>
            <a:r>
              <a:rPr kumimoji="0" lang="en-US" altLang="ko-KR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</a:rPr>
              <a:t>. </a:t>
            </a:r>
            <a:r>
              <a:rPr kumimoji="0" lang="ko-KR" altLang="en-US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</a:rPr>
              <a:t>창업</a:t>
            </a:r>
            <a:r>
              <a:rPr kumimoji="0" lang="en-US" altLang="ko-KR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</a:rPr>
              <a:t>·</a:t>
            </a:r>
            <a:r>
              <a:rPr kumimoji="0" lang="ko-KR" altLang="en-US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</a:rPr>
              <a:t>벤처 지원</a:t>
            </a:r>
            <a:endParaRPr kumimoji="0" lang="ko-KR" altLang="en-US" sz="3000" spc="-150" dirty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HY울릉도M" panose="02030600000101010101" pitchFamily="18" charset="-127"/>
              <a:ea typeface="HY울릉도M"/>
            </a:endParaRPr>
          </a:p>
        </p:txBody>
      </p:sp>
      <p:sp>
        <p:nvSpPr>
          <p:cNvPr id="6149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6" name="모서리가 둥근 직사각형 35"/>
          <p:cNvSpPr/>
          <p:nvPr/>
        </p:nvSpPr>
        <p:spPr>
          <a:xfrm>
            <a:off x="285720" y="836712"/>
            <a:ext cx="8572560" cy="572644"/>
          </a:xfrm>
          <a:prstGeom prst="roundRect">
            <a:avLst>
              <a:gd name="adj" fmla="val 7848"/>
            </a:avLst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  <a:prstDash val="sysDot"/>
          </a:ln>
          <a:effectLst>
            <a:innerShdw blurRad="177800">
              <a:srgbClr val="36A2E6">
                <a:alpha val="6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93700" algn="just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창업 지원</a:t>
            </a:r>
            <a:r>
              <a:rPr kumimoji="0" lang="en-US" altLang="ko-KR" sz="2400" kern="0" dirty="0" smtClean="0">
                <a:gradFill>
                  <a:gsLst>
                    <a:gs pos="0">
                      <a:schemeClr val="tx2">
                        <a:lumMod val="50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16200000" scaled="1"/>
                </a:gradFill>
                <a:latin typeface="HY울릉도M" pitchFamily="18" charset="-127"/>
                <a:ea typeface="HY울릉도M" pitchFamily="18" charset="-127"/>
              </a:rPr>
              <a:t>:  </a:t>
            </a:r>
            <a:r>
              <a:rPr kumimoji="0" lang="en-US" altLang="ko-KR" sz="2400" kern="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(16</a:t>
            </a:r>
            <a:r>
              <a:rPr kumimoji="0" lang="ko-KR" altLang="en-US" sz="2400" kern="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년</a:t>
            </a:r>
            <a:r>
              <a:rPr kumimoji="0" lang="en-US" altLang="ko-KR" sz="2400" kern="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) 5,764</a:t>
            </a:r>
            <a:r>
              <a:rPr kumimoji="0" lang="ko-KR" altLang="en-US" sz="2400" kern="0" dirty="0" err="1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억원</a:t>
            </a:r>
            <a:r>
              <a:rPr kumimoji="0" lang="ko-KR" altLang="en-US" sz="2400" kern="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400" b="1" kern="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⇒  </a:t>
            </a:r>
            <a:r>
              <a:rPr kumimoji="0" lang="en-US" altLang="ko-KR" sz="2400" b="1" kern="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(17</a:t>
            </a:r>
            <a:r>
              <a:rPr kumimoji="0" lang="ko-KR" altLang="en-US" sz="2400" b="1" kern="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년</a:t>
            </a:r>
            <a:r>
              <a:rPr kumimoji="0" lang="en-US" altLang="ko-KR" sz="2400" b="1" kern="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) 6,158</a:t>
            </a:r>
            <a:r>
              <a:rPr kumimoji="0" lang="ko-KR" altLang="en-US" sz="2400" b="1" kern="0" dirty="0" err="1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억원</a:t>
            </a:r>
            <a:endParaRPr kumimoji="0" lang="ko-KR" altLang="en-US" sz="2400" b="1" kern="0" dirty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 Box 5"/>
          <p:cNvSpPr txBox="1">
            <a:spLocks noChangeArrowheads="1"/>
          </p:cNvSpPr>
          <p:nvPr/>
        </p:nvSpPr>
        <p:spPr bwMode="auto">
          <a:xfrm>
            <a:off x="179512" y="1578278"/>
            <a:ext cx="864096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 algn="ctr">
              <a:buClr>
                <a:schemeClr val="tx1"/>
              </a:buClr>
              <a:defRPr/>
            </a:pPr>
            <a:r>
              <a:rPr lang="en-US" altLang="ko-KR" sz="1600" spc="-150" dirty="0" smtClean="0">
                <a:latin typeface="HY울릉도M" pitchFamily="18" charset="-127"/>
                <a:ea typeface="HY울릉도M" pitchFamily="18" charset="-127"/>
              </a:rPr>
              <a:t>&lt; 2017</a:t>
            </a:r>
            <a:r>
              <a:rPr lang="ko-KR" altLang="en-US" sz="1600" spc="-150" dirty="0" smtClean="0">
                <a:latin typeface="HY울릉도M" pitchFamily="18" charset="-127"/>
                <a:ea typeface="HY울릉도M" pitchFamily="18" charset="-127"/>
              </a:rPr>
              <a:t>년 정부 창업지원사업 통합공고</a:t>
            </a:r>
            <a:r>
              <a:rPr lang="en-US" altLang="ko-KR" sz="1600" spc="-15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spc="-150" dirty="0" err="1" smtClean="0">
                <a:latin typeface="HY울릉도M" pitchFamily="18" charset="-127"/>
                <a:ea typeface="HY울릉도M" pitchFamily="18" charset="-127"/>
              </a:rPr>
              <a:t>중기청</a:t>
            </a:r>
            <a:r>
              <a:rPr lang="en-US" altLang="ko-KR" sz="1600" spc="-150" dirty="0" smtClean="0">
                <a:latin typeface="HY울릉도M" pitchFamily="18" charset="-127"/>
                <a:ea typeface="HY울릉도M" pitchFamily="18" charset="-127"/>
              </a:rPr>
              <a:t>(2016.12.30) </a:t>
            </a:r>
            <a:r>
              <a:rPr lang="en-US" altLang="ko-KR" sz="1600" spc="-15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spc="-150" dirty="0" smtClean="0">
                <a:latin typeface="HY울릉도M" pitchFamily="18" charset="-127"/>
                <a:ea typeface="HY울릉도M" pitchFamily="18" charset="-127"/>
              </a:rPr>
              <a:t>&gt;</a:t>
            </a:r>
            <a:endParaRPr lang="en-US" altLang="ko-KR" sz="1600" spc="-15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1988840"/>
            <a:ext cx="4687986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285720" y="116632"/>
            <a:ext cx="3288080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ko-KR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</a:rPr>
              <a:t>5</a:t>
            </a:r>
            <a:r>
              <a:rPr kumimoji="0" lang="en-US" altLang="ko-KR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</a:rPr>
              <a:t>. </a:t>
            </a:r>
            <a:r>
              <a:rPr kumimoji="0" lang="ko-KR" altLang="en-US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</a:rPr>
              <a:t>창업</a:t>
            </a:r>
            <a:r>
              <a:rPr kumimoji="0" lang="en-US" altLang="ko-KR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</a:rPr>
              <a:t>·</a:t>
            </a:r>
            <a:r>
              <a:rPr kumimoji="0" lang="ko-KR" altLang="en-US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</a:rPr>
              <a:t>벤처 지원</a:t>
            </a:r>
            <a:endParaRPr kumimoji="0" lang="ko-KR" altLang="en-US" sz="3000" spc="-150" dirty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HY울릉도M" panose="02030600000101010101" pitchFamily="18" charset="-127"/>
              <a:ea typeface="HY울릉도M"/>
            </a:endParaRPr>
          </a:p>
        </p:txBody>
      </p:sp>
      <p:sp>
        <p:nvSpPr>
          <p:cNvPr id="6149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24744"/>
            <a:ext cx="8820472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285720" y="116632"/>
            <a:ext cx="3288080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ko-KR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</a:rPr>
              <a:t>5</a:t>
            </a:r>
            <a:r>
              <a:rPr kumimoji="0" lang="en-US" altLang="ko-KR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</a:rPr>
              <a:t>. </a:t>
            </a:r>
            <a:r>
              <a:rPr kumimoji="0" lang="ko-KR" altLang="en-US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</a:rPr>
              <a:t>창업</a:t>
            </a:r>
            <a:r>
              <a:rPr kumimoji="0" lang="en-US" altLang="ko-KR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</a:rPr>
              <a:t>·</a:t>
            </a:r>
            <a:r>
              <a:rPr kumimoji="0" lang="ko-KR" altLang="en-US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</a:rPr>
              <a:t>벤처 지원</a:t>
            </a:r>
            <a:endParaRPr kumimoji="0" lang="ko-KR" altLang="en-US" sz="3000" spc="-150" dirty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HY울릉도M" panose="02030600000101010101" pitchFamily="18" charset="-127"/>
              <a:ea typeface="HY울릉도M"/>
            </a:endParaRPr>
          </a:p>
        </p:txBody>
      </p:sp>
      <p:sp>
        <p:nvSpPr>
          <p:cNvPr id="6149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836712"/>
            <a:ext cx="8282003" cy="5670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285720" y="116632"/>
            <a:ext cx="3288080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ko-KR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</a:rPr>
              <a:t>5</a:t>
            </a:r>
            <a:r>
              <a:rPr kumimoji="0" lang="en-US" altLang="ko-KR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</a:rPr>
              <a:t>. </a:t>
            </a:r>
            <a:r>
              <a:rPr kumimoji="0" lang="ko-KR" altLang="en-US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</a:rPr>
              <a:t>창업</a:t>
            </a:r>
            <a:r>
              <a:rPr kumimoji="0" lang="en-US" altLang="ko-KR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</a:rPr>
              <a:t>·</a:t>
            </a:r>
            <a:r>
              <a:rPr kumimoji="0" lang="ko-KR" altLang="en-US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</a:rPr>
              <a:t>벤처 지원</a:t>
            </a:r>
            <a:endParaRPr kumimoji="0" lang="ko-KR" altLang="en-US" sz="3000" spc="-150" dirty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HY울릉도M" panose="02030600000101010101" pitchFamily="18" charset="-127"/>
              <a:ea typeface="HY울릉도M"/>
            </a:endParaRPr>
          </a:p>
        </p:txBody>
      </p:sp>
      <p:sp>
        <p:nvSpPr>
          <p:cNvPr id="6148" name="Rectangle 133"/>
          <p:cNvSpPr>
            <a:spLocks noChangeArrowheads="1"/>
          </p:cNvSpPr>
          <p:nvPr/>
        </p:nvSpPr>
        <p:spPr bwMode="auto">
          <a:xfrm>
            <a:off x="847725" y="1517650"/>
            <a:ext cx="6748463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6149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48" name="직사각형 47"/>
          <p:cNvSpPr/>
          <p:nvPr/>
        </p:nvSpPr>
        <p:spPr>
          <a:xfrm>
            <a:off x="1277938" y="2478088"/>
            <a:ext cx="6408737" cy="373062"/>
          </a:xfrm>
          <a:prstGeom prst="rect">
            <a:avLst/>
          </a:prstGeom>
          <a:solidFill>
            <a:srgbClr val="FFC000">
              <a:alpha val="54000"/>
            </a:srgbClr>
          </a:solidFill>
          <a:ln w="3175">
            <a:solidFill>
              <a:srgbClr val="3F83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1277938" y="1936750"/>
            <a:ext cx="6408737" cy="373063"/>
          </a:xfrm>
          <a:prstGeom prst="rect">
            <a:avLst/>
          </a:prstGeom>
          <a:solidFill>
            <a:srgbClr val="FFC000">
              <a:alpha val="54000"/>
            </a:srgbClr>
          </a:solidFill>
          <a:ln w="3175">
            <a:solidFill>
              <a:srgbClr val="3F83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6" name="직사각형 55"/>
          <p:cNvSpPr/>
          <p:nvPr/>
        </p:nvSpPr>
        <p:spPr>
          <a:xfrm>
            <a:off x="1277938" y="1357313"/>
            <a:ext cx="6408737" cy="373062"/>
          </a:xfrm>
          <a:prstGeom prst="rect">
            <a:avLst/>
          </a:prstGeom>
          <a:solidFill>
            <a:srgbClr val="FFC000">
              <a:alpha val="54000"/>
            </a:srgbClr>
          </a:solidFill>
          <a:ln w="3175">
            <a:solidFill>
              <a:srgbClr val="3F83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4921250" y="4551363"/>
            <a:ext cx="3549650" cy="1901825"/>
          </a:xfrm>
          <a:prstGeom prst="rect">
            <a:avLst/>
          </a:prstGeom>
          <a:solidFill>
            <a:srgbClr val="FFFF9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8" name="모서리가 둥근 직사각형 57"/>
          <p:cNvSpPr/>
          <p:nvPr/>
        </p:nvSpPr>
        <p:spPr>
          <a:xfrm>
            <a:off x="477838" y="1196975"/>
            <a:ext cx="8194675" cy="1871663"/>
          </a:xfrm>
          <a:prstGeom prst="roundRect">
            <a:avLst>
              <a:gd name="adj" fmla="val 9503"/>
            </a:avLst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59" name="모서리가 둥근 직사각형 8"/>
          <p:cNvSpPr/>
          <p:nvPr/>
        </p:nvSpPr>
        <p:spPr>
          <a:xfrm>
            <a:off x="766763" y="4124325"/>
            <a:ext cx="3509962" cy="23288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rgbClr val="CC66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endParaRPr lang="ko-KR" altLang="en-US" sz="1300" b="1" dirty="0">
              <a:solidFill>
                <a:srgbClr val="FFFFFF"/>
              </a:solidFill>
              <a:cs typeface="Arial" pitchFamily="34" charset="0"/>
            </a:endParaRPr>
          </a:p>
        </p:txBody>
      </p:sp>
      <p:grpSp>
        <p:nvGrpSpPr>
          <p:cNvPr id="4" name="그룹 84"/>
          <p:cNvGrpSpPr>
            <a:grpSpLocks/>
          </p:cNvGrpSpPr>
          <p:nvPr/>
        </p:nvGrpSpPr>
        <p:grpSpPr bwMode="auto">
          <a:xfrm>
            <a:off x="766763" y="4124325"/>
            <a:ext cx="3521075" cy="427038"/>
            <a:chOff x="469465" y="1674340"/>
            <a:chExt cx="4007925" cy="354747"/>
          </a:xfrm>
        </p:grpSpPr>
        <p:sp>
          <p:nvSpPr>
            <p:cNvPr id="6184" name="AutoShape 55"/>
            <p:cNvSpPr>
              <a:spLocks noChangeArrowheads="1"/>
            </p:cNvSpPr>
            <p:nvPr/>
          </p:nvSpPr>
          <p:spPr bwMode="auto">
            <a:xfrm>
              <a:off x="469465" y="1674340"/>
              <a:ext cx="4007925" cy="354747"/>
            </a:xfrm>
            <a:prstGeom prst="roundRect">
              <a:avLst>
                <a:gd name="adj" fmla="val 0"/>
              </a:avLst>
            </a:prstGeom>
            <a:solidFill>
              <a:srgbClr val="CC6600"/>
            </a:solidFill>
            <a:ln w="317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 b="1"/>
            </a:p>
          </p:txBody>
        </p:sp>
        <p:sp>
          <p:nvSpPr>
            <p:cNvPr id="62" name="자유형 61"/>
            <p:cNvSpPr/>
            <p:nvPr/>
          </p:nvSpPr>
          <p:spPr>
            <a:xfrm>
              <a:off x="483181" y="1682496"/>
              <a:ext cx="922421" cy="346220"/>
            </a:xfrm>
            <a:custGeom>
              <a:avLst/>
              <a:gdLst>
                <a:gd name="connsiteX0" fmla="*/ 0 w 922421"/>
                <a:gd name="connsiteY0" fmla="*/ 409074 h 409074"/>
                <a:gd name="connsiteX1" fmla="*/ 922421 w 922421"/>
                <a:gd name="connsiteY1" fmla="*/ 0 h 409074"/>
                <a:gd name="connsiteX2" fmla="*/ 0 w 922421"/>
                <a:gd name="connsiteY2" fmla="*/ 0 h 409074"/>
                <a:gd name="connsiteX3" fmla="*/ 0 w 922421"/>
                <a:gd name="connsiteY3" fmla="*/ 409074 h 409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2421" h="409074">
                  <a:moveTo>
                    <a:pt x="0" y="409074"/>
                  </a:moveTo>
                  <a:lnTo>
                    <a:pt x="922421" y="0"/>
                  </a:lnTo>
                  <a:lnTo>
                    <a:pt x="0" y="0"/>
                  </a:lnTo>
                  <a:lnTo>
                    <a:pt x="0" y="409074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alpha val="10000"/>
                  </a:schemeClr>
                </a:gs>
                <a:gs pos="0">
                  <a:schemeClr val="bg1">
                    <a:alpha val="27000"/>
                  </a:schemeClr>
                </a:gs>
              </a:gsLst>
              <a:lin ang="9000000" scaled="0"/>
            </a:gradFill>
            <a:ln w="1587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ko-KR" altLang="en-US" b="1" dirty="0"/>
            </a:p>
          </p:txBody>
        </p:sp>
      </p:grpSp>
      <p:sp>
        <p:nvSpPr>
          <p:cNvPr id="63" name="제목 114"/>
          <p:cNvSpPr txBox="1">
            <a:spLocks/>
          </p:cNvSpPr>
          <p:nvPr/>
        </p:nvSpPr>
        <p:spPr>
          <a:xfrm>
            <a:off x="580965" y="4195826"/>
            <a:ext cx="3857652" cy="267963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wrap="none" anchor="ctr"/>
          <a:lstStyle/>
          <a:p>
            <a:pPr algn="ctr" eaLnBrk="0" latinLnBrk="0" hangingPunct="0">
              <a:defRPr/>
            </a:pPr>
            <a:r>
              <a:rPr lang="ko-KR" altLang="en-US" sz="2000" b="1" kern="0" dirty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</a:rPr>
              <a:t>기  존</a:t>
            </a:r>
          </a:p>
        </p:txBody>
      </p:sp>
      <p:sp>
        <p:nvSpPr>
          <p:cNvPr id="64" name="모서리가 둥근 직사각형 8"/>
          <p:cNvSpPr/>
          <p:nvPr/>
        </p:nvSpPr>
        <p:spPr>
          <a:xfrm>
            <a:off x="4900613" y="4554538"/>
            <a:ext cx="3570287" cy="1898650"/>
          </a:xfrm>
          <a:prstGeom prst="roundRect">
            <a:avLst>
              <a:gd name="adj" fmla="val 0"/>
            </a:avLst>
          </a:prstGeom>
          <a:noFill/>
          <a:ln w="6350">
            <a:solidFill>
              <a:srgbClr val="248E9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endParaRPr lang="ko-KR" altLang="en-US" sz="1300" b="1" dirty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6159" name="AutoShape 55"/>
          <p:cNvSpPr>
            <a:spLocks noChangeArrowheads="1"/>
          </p:cNvSpPr>
          <p:nvPr/>
        </p:nvSpPr>
        <p:spPr bwMode="auto">
          <a:xfrm>
            <a:off x="4900613" y="4124325"/>
            <a:ext cx="3570287" cy="427038"/>
          </a:xfrm>
          <a:prstGeom prst="roundRect">
            <a:avLst>
              <a:gd name="adj" fmla="val 0"/>
            </a:avLst>
          </a:prstGeom>
          <a:solidFill>
            <a:srgbClr val="0070C0"/>
          </a:solidFill>
          <a:ln w="317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b="1"/>
          </a:p>
        </p:txBody>
      </p:sp>
      <p:sp>
        <p:nvSpPr>
          <p:cNvPr id="66" name="자유형 65"/>
          <p:cNvSpPr/>
          <p:nvPr/>
        </p:nvSpPr>
        <p:spPr>
          <a:xfrm>
            <a:off x="4713513" y="4546798"/>
            <a:ext cx="911267" cy="415915"/>
          </a:xfrm>
          <a:custGeom>
            <a:avLst/>
            <a:gdLst>
              <a:gd name="connsiteX0" fmla="*/ 0 w 922421"/>
              <a:gd name="connsiteY0" fmla="*/ 409074 h 409074"/>
              <a:gd name="connsiteX1" fmla="*/ 922421 w 922421"/>
              <a:gd name="connsiteY1" fmla="*/ 0 h 409074"/>
              <a:gd name="connsiteX2" fmla="*/ 0 w 922421"/>
              <a:gd name="connsiteY2" fmla="*/ 0 h 409074"/>
              <a:gd name="connsiteX3" fmla="*/ 0 w 922421"/>
              <a:gd name="connsiteY3" fmla="*/ 409074 h 409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2421" h="409074">
                <a:moveTo>
                  <a:pt x="0" y="409074"/>
                </a:moveTo>
                <a:lnTo>
                  <a:pt x="922421" y="0"/>
                </a:lnTo>
                <a:lnTo>
                  <a:pt x="0" y="0"/>
                </a:lnTo>
                <a:lnTo>
                  <a:pt x="0" y="409074"/>
                </a:lnTo>
                <a:close/>
              </a:path>
            </a:pathLst>
          </a:custGeom>
          <a:gradFill>
            <a:gsLst>
              <a:gs pos="100000">
                <a:schemeClr val="bg1">
                  <a:alpha val="10000"/>
                </a:schemeClr>
              </a:gs>
              <a:gs pos="0">
                <a:schemeClr val="bg1">
                  <a:alpha val="27000"/>
                </a:schemeClr>
              </a:gs>
            </a:gsLst>
            <a:lin ang="9000000" scaled="0"/>
          </a:gradFill>
          <a:ln w="15875" cap="rnd">
            <a:noFill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endParaRPr lang="ko-KR" altLang="en-US" b="1" dirty="0"/>
          </a:p>
        </p:txBody>
      </p:sp>
      <p:grpSp>
        <p:nvGrpSpPr>
          <p:cNvPr id="5" name="그룹 51"/>
          <p:cNvGrpSpPr>
            <a:grpSpLocks/>
          </p:cNvGrpSpPr>
          <p:nvPr/>
        </p:nvGrpSpPr>
        <p:grpSpPr bwMode="auto">
          <a:xfrm>
            <a:off x="4921250" y="4108450"/>
            <a:ext cx="3575050" cy="415925"/>
            <a:chOff x="4857752" y="928670"/>
            <a:chExt cx="3786214" cy="415915"/>
          </a:xfrm>
        </p:grpSpPr>
        <p:sp>
          <p:nvSpPr>
            <p:cNvPr id="68" name="제목 114"/>
            <p:cNvSpPr txBox="1">
              <a:spLocks/>
            </p:cNvSpPr>
            <p:nvPr/>
          </p:nvSpPr>
          <p:spPr>
            <a:xfrm>
              <a:off x="4857752" y="1034135"/>
              <a:ext cx="3786214" cy="267963"/>
            </a:xfrm>
            <a:prstGeom prst="rect">
              <a:avLst/>
            </a:prstGeom>
            <a:effectLst>
              <a:outerShdw blurRad="76200" dir="5400000" algn="ctr" rotWithShape="0">
                <a:sysClr val="windowText" lastClr="000000"/>
              </a:outerShdw>
            </a:effectLst>
          </p:spPr>
          <p:txBody>
            <a:bodyPr wrap="none" anchor="ctr"/>
            <a:lstStyle/>
            <a:p>
              <a:pPr algn="ctr" eaLnBrk="0" latinLnBrk="0" hangingPunct="0">
                <a:defRPr/>
              </a:pPr>
              <a:r>
                <a:rPr lang="ko-KR" altLang="en-US" sz="2000" b="1" kern="0" dirty="0">
                  <a:gradFill>
                    <a:gsLst>
                      <a:gs pos="100000">
                        <a:prstClr val="white"/>
                      </a:gs>
                      <a:gs pos="100000">
                        <a:srgbClr val="0070C0"/>
                      </a:gs>
                    </a:gsLst>
                    <a:lin ang="5400000" scaled="0"/>
                  </a:gradFill>
                  <a:latin typeface="HY울릉도M" panose="02030600000101010101" pitchFamily="18" charset="-127"/>
                  <a:ea typeface="HY울릉도M" panose="02030600000101010101" pitchFamily="18" charset="-127"/>
                  <a:cs typeface="Arial" pitchFamily="34" charset="0"/>
                </a:rPr>
                <a:t>혁  신</a:t>
              </a:r>
            </a:p>
          </p:txBody>
        </p:sp>
        <p:sp>
          <p:nvSpPr>
            <p:cNvPr id="69" name="자유형 68"/>
            <p:cNvSpPr/>
            <p:nvPr/>
          </p:nvSpPr>
          <p:spPr>
            <a:xfrm>
              <a:off x="4857752" y="928670"/>
              <a:ext cx="872222" cy="415915"/>
            </a:xfrm>
            <a:custGeom>
              <a:avLst/>
              <a:gdLst>
                <a:gd name="connsiteX0" fmla="*/ 0 w 922421"/>
                <a:gd name="connsiteY0" fmla="*/ 409074 h 409074"/>
                <a:gd name="connsiteX1" fmla="*/ 922421 w 922421"/>
                <a:gd name="connsiteY1" fmla="*/ 0 h 409074"/>
                <a:gd name="connsiteX2" fmla="*/ 0 w 922421"/>
                <a:gd name="connsiteY2" fmla="*/ 0 h 409074"/>
                <a:gd name="connsiteX3" fmla="*/ 0 w 922421"/>
                <a:gd name="connsiteY3" fmla="*/ 409074 h 409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2421" h="409074">
                  <a:moveTo>
                    <a:pt x="0" y="409074"/>
                  </a:moveTo>
                  <a:lnTo>
                    <a:pt x="922421" y="0"/>
                  </a:lnTo>
                  <a:lnTo>
                    <a:pt x="0" y="0"/>
                  </a:lnTo>
                  <a:lnTo>
                    <a:pt x="0" y="409074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alpha val="10000"/>
                  </a:schemeClr>
                </a:gs>
                <a:gs pos="0">
                  <a:schemeClr val="bg1">
                    <a:alpha val="27000"/>
                  </a:schemeClr>
                </a:gs>
              </a:gsLst>
              <a:lin ang="9000000" scaled="0"/>
            </a:gradFill>
            <a:ln w="1587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ko-KR" altLang="en-US" b="1" dirty="0"/>
            </a:p>
          </p:txBody>
        </p:sp>
      </p:grpSp>
      <p:sp>
        <p:nvSpPr>
          <p:cNvPr id="70" name="TextBox 180"/>
          <p:cNvSpPr txBox="1"/>
          <p:nvPr/>
        </p:nvSpPr>
        <p:spPr>
          <a:xfrm>
            <a:off x="917587" y="4699882"/>
            <a:ext cx="324588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SzPct val="85000"/>
              <a:buFontTx/>
              <a:buBlip>
                <a:blip r:embed="rId3"/>
              </a:buBlip>
              <a:defRPr/>
            </a:pPr>
            <a:r>
              <a:rPr kumimoji="0" lang="ko-KR" altLang="en-US" b="1" dirty="0" smtClean="0">
                <a:gradFill>
                  <a:gsLst>
                    <a:gs pos="0">
                      <a:srgbClr val="A2501A"/>
                    </a:gs>
                    <a:gs pos="100000">
                      <a:srgbClr val="6E3714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창업저변 및 기반 확대 중심</a:t>
            </a:r>
            <a:endParaRPr kumimoji="0" lang="en-US" altLang="ko-KR" b="1" dirty="0" smtClean="0">
              <a:gradFill>
                <a:gsLst>
                  <a:gs pos="0">
                    <a:srgbClr val="A2501A"/>
                  </a:gs>
                  <a:gs pos="100000">
                    <a:srgbClr val="6E3714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" name="TextBox 180"/>
          <p:cNvSpPr txBox="1"/>
          <p:nvPr/>
        </p:nvSpPr>
        <p:spPr>
          <a:xfrm>
            <a:off x="917587" y="5011288"/>
            <a:ext cx="263033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SzPct val="85000"/>
              <a:buFontTx/>
              <a:buBlip>
                <a:blip r:embed="rId3"/>
              </a:buBlip>
              <a:defRPr/>
            </a:pPr>
            <a:r>
              <a:rPr kumimoji="0" lang="ko-KR" altLang="en-US" b="1" dirty="0" smtClean="0">
                <a:gradFill>
                  <a:gsLst>
                    <a:gs pos="0">
                      <a:srgbClr val="A2501A"/>
                    </a:gs>
                    <a:gs pos="100000">
                      <a:srgbClr val="6E3714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아이디어 위주의 창업</a:t>
            </a:r>
            <a:endParaRPr kumimoji="0" lang="en-US" altLang="ko-KR" b="1" dirty="0" smtClean="0">
              <a:solidFill>
                <a:schemeClr val="bg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" name="TextBox 180"/>
          <p:cNvSpPr txBox="1"/>
          <p:nvPr/>
        </p:nvSpPr>
        <p:spPr>
          <a:xfrm>
            <a:off x="917587" y="5322694"/>
            <a:ext cx="263033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SzPct val="85000"/>
              <a:buFontTx/>
              <a:buBlip>
                <a:blip r:embed="rId3"/>
              </a:buBlip>
              <a:defRPr/>
            </a:pPr>
            <a:r>
              <a:rPr kumimoji="0" lang="ko-KR" altLang="en-US" b="1" dirty="0" smtClean="0">
                <a:gradFill>
                  <a:gsLst>
                    <a:gs pos="0">
                      <a:srgbClr val="A2501A"/>
                    </a:gs>
                    <a:gs pos="100000">
                      <a:srgbClr val="6E3714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내수시장 위주의 창업</a:t>
            </a:r>
            <a:endParaRPr kumimoji="0" lang="en-US" altLang="ko-KR" b="1" dirty="0" smtClean="0">
              <a:solidFill>
                <a:schemeClr val="bg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3" name="TextBox 180"/>
          <p:cNvSpPr txBox="1"/>
          <p:nvPr/>
        </p:nvSpPr>
        <p:spPr>
          <a:xfrm>
            <a:off x="917587" y="5634100"/>
            <a:ext cx="286116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SzPct val="85000"/>
              <a:buFontTx/>
              <a:buBlip>
                <a:blip r:embed="rId3"/>
              </a:buBlip>
              <a:defRPr/>
            </a:pPr>
            <a:r>
              <a:rPr kumimoji="0" lang="ko-KR" altLang="en-US" b="1" dirty="0" smtClean="0">
                <a:gradFill>
                  <a:gsLst>
                    <a:gs pos="0">
                      <a:srgbClr val="A2501A"/>
                    </a:gs>
                    <a:gs pos="100000">
                      <a:srgbClr val="6E3714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창업자 개인역량에 의존</a:t>
            </a:r>
            <a:endParaRPr kumimoji="0" lang="en-US" altLang="ko-KR" b="1" dirty="0" smtClean="0">
              <a:solidFill>
                <a:schemeClr val="bg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4" name="TextBox 180"/>
          <p:cNvSpPr txBox="1"/>
          <p:nvPr/>
        </p:nvSpPr>
        <p:spPr>
          <a:xfrm>
            <a:off x="917587" y="5945504"/>
            <a:ext cx="286116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SzPct val="85000"/>
              <a:buFontTx/>
              <a:buBlip>
                <a:blip r:embed="rId3"/>
              </a:buBlip>
              <a:defRPr/>
            </a:pPr>
            <a:r>
              <a:rPr kumimoji="0" lang="ko-KR" altLang="en-US" b="1" dirty="0" smtClean="0">
                <a:gradFill>
                  <a:gsLst>
                    <a:gs pos="0">
                      <a:srgbClr val="A2501A"/>
                    </a:gs>
                    <a:gs pos="100000">
                      <a:srgbClr val="6E3714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공급자 중심 관리시스템</a:t>
            </a:r>
            <a:endParaRPr kumimoji="0" lang="en-US" altLang="ko-KR" b="1" dirty="0" smtClean="0">
              <a:solidFill>
                <a:schemeClr val="bg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5" name="TextBox 28"/>
          <p:cNvSpPr txBox="1"/>
          <p:nvPr/>
        </p:nvSpPr>
        <p:spPr>
          <a:xfrm>
            <a:off x="5158697" y="4699882"/>
            <a:ext cx="317298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SzPct val="85000"/>
              <a:buFontTx/>
              <a:buBlip>
                <a:blip r:embed="rId4"/>
              </a:buBlip>
              <a:defRPr/>
            </a:pPr>
            <a:r>
              <a:rPr kumimoji="0" lang="ko-KR" altLang="en-US" b="1" dirty="0">
                <a:gradFill>
                  <a:gsLst>
                    <a:gs pos="0">
                      <a:srgbClr val="2B4C82"/>
                    </a:gs>
                    <a:gs pos="100000">
                      <a:srgbClr val="1E375F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b="1" dirty="0" smtClean="0">
                <a:gradFill>
                  <a:gsLst>
                    <a:gs pos="0">
                      <a:srgbClr val="2B4C82"/>
                    </a:gs>
                    <a:gs pos="100000">
                      <a:srgbClr val="1E375F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글로벌 스타벤처 육성 추진</a:t>
            </a:r>
            <a:endParaRPr kumimoji="0" lang="en-US" altLang="ko-KR" b="1" dirty="0">
              <a:gradFill>
                <a:gsLst>
                  <a:gs pos="0">
                    <a:srgbClr val="2B4C82"/>
                  </a:gs>
                  <a:gs pos="100000">
                    <a:srgbClr val="1E375F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6" name="TextBox 28"/>
          <p:cNvSpPr txBox="1"/>
          <p:nvPr/>
        </p:nvSpPr>
        <p:spPr>
          <a:xfrm>
            <a:off x="5158697" y="5011288"/>
            <a:ext cx="263437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SzPct val="85000"/>
              <a:buFontTx/>
              <a:buBlip>
                <a:blip r:embed="rId4"/>
              </a:buBlip>
              <a:defRPr/>
            </a:pPr>
            <a:r>
              <a:rPr kumimoji="0" lang="ko-KR" altLang="en-US" b="1" dirty="0">
                <a:gradFill>
                  <a:gsLst>
                    <a:gs pos="0">
                      <a:srgbClr val="2B4C82"/>
                    </a:gs>
                    <a:gs pos="100000">
                      <a:srgbClr val="1E375F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b="1" dirty="0" smtClean="0">
                <a:gradFill>
                  <a:gsLst>
                    <a:gs pos="0">
                      <a:srgbClr val="2B4C82"/>
                    </a:gs>
                    <a:gs pos="100000">
                      <a:srgbClr val="1E375F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고부가 기술중심 창업</a:t>
            </a:r>
            <a:endParaRPr kumimoji="0" lang="en-US" altLang="ko-KR" b="1" dirty="0">
              <a:gradFill>
                <a:gsLst>
                  <a:gs pos="0">
                    <a:srgbClr val="2B4C82"/>
                  </a:gs>
                  <a:gs pos="100000">
                    <a:srgbClr val="1E375F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TextBox 28"/>
          <p:cNvSpPr txBox="1"/>
          <p:nvPr/>
        </p:nvSpPr>
        <p:spPr>
          <a:xfrm>
            <a:off x="5158697" y="5322694"/>
            <a:ext cx="263437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SzPct val="85000"/>
              <a:buFontTx/>
              <a:buBlip>
                <a:blip r:embed="rId4"/>
              </a:buBlip>
              <a:defRPr/>
            </a:pPr>
            <a:r>
              <a:rPr kumimoji="0" lang="ko-KR" altLang="en-US" b="1" dirty="0">
                <a:gradFill>
                  <a:gsLst>
                    <a:gs pos="0">
                      <a:srgbClr val="2B4C82"/>
                    </a:gs>
                    <a:gs pos="100000">
                      <a:srgbClr val="1E375F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b="1" dirty="0" smtClean="0">
                <a:gradFill>
                  <a:gsLst>
                    <a:gs pos="0">
                      <a:srgbClr val="2B4C82"/>
                    </a:gs>
                    <a:gs pos="100000">
                      <a:srgbClr val="1E375F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해외시장 개척형 창업</a:t>
            </a:r>
            <a:endParaRPr kumimoji="0" lang="en-US" altLang="ko-KR" b="1" dirty="0">
              <a:solidFill>
                <a:schemeClr val="bg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8" name="TextBox 28"/>
          <p:cNvSpPr txBox="1"/>
          <p:nvPr/>
        </p:nvSpPr>
        <p:spPr>
          <a:xfrm>
            <a:off x="5158697" y="5634100"/>
            <a:ext cx="332687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SzPct val="85000"/>
              <a:buFontTx/>
              <a:buBlip>
                <a:blip r:embed="rId4"/>
              </a:buBlip>
              <a:defRPr/>
            </a:pPr>
            <a:r>
              <a:rPr kumimoji="0" lang="ko-KR" altLang="en-US" b="1" dirty="0">
                <a:gradFill>
                  <a:gsLst>
                    <a:gs pos="0">
                      <a:srgbClr val="2B4C82"/>
                    </a:gs>
                    <a:gs pos="100000">
                      <a:srgbClr val="1E375F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b="1" dirty="0" smtClean="0">
                <a:gradFill>
                  <a:gsLst>
                    <a:gs pos="0">
                      <a:srgbClr val="2B4C82"/>
                    </a:gs>
                    <a:gs pos="100000">
                      <a:srgbClr val="1E375F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위험분산형 창업생태계 지원</a:t>
            </a:r>
            <a:endParaRPr kumimoji="0" lang="en-US" altLang="ko-KR" b="1" dirty="0">
              <a:gradFill>
                <a:gsLst>
                  <a:gs pos="0">
                    <a:srgbClr val="2B4C82"/>
                  </a:gs>
                  <a:gs pos="100000">
                    <a:srgbClr val="1E375F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" name="TextBox 28"/>
          <p:cNvSpPr txBox="1"/>
          <p:nvPr/>
        </p:nvSpPr>
        <p:spPr>
          <a:xfrm>
            <a:off x="5146248" y="5945504"/>
            <a:ext cx="2557431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SzPct val="85000"/>
              <a:buFontTx/>
              <a:buBlip>
                <a:blip r:embed="rId4"/>
              </a:buBlip>
              <a:defRPr/>
            </a:pPr>
            <a:r>
              <a:rPr kumimoji="0" lang="ko-KR" altLang="en-US" b="1" dirty="0">
                <a:gradFill>
                  <a:gsLst>
                    <a:gs pos="0">
                      <a:srgbClr val="2B4C82"/>
                    </a:gs>
                    <a:gs pos="100000">
                      <a:srgbClr val="1E375F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b="1" dirty="0" smtClean="0">
                <a:gradFill>
                  <a:gsLst>
                    <a:gs pos="0">
                      <a:srgbClr val="2B4C82"/>
                    </a:gs>
                    <a:gs pos="100000">
                      <a:srgbClr val="1E375F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시장밀착형 육성체계</a:t>
            </a:r>
            <a:endParaRPr kumimoji="0" lang="en-US" altLang="ko-KR" b="1" dirty="0">
              <a:solidFill>
                <a:schemeClr val="bg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174" name="Picture 5" descr="C:\Documents and Settings\cji13\바탕 화면\01\01.png"/>
          <p:cNvPicPr>
            <a:picLocks noChangeAspect="1" noChangeArrowheads="1"/>
          </p:cNvPicPr>
          <p:nvPr/>
        </p:nvPicPr>
        <p:blipFill>
          <a:blip r:embed="rId5" cstate="print"/>
          <a:srcRect l="54536" t="22681" r="37836" b="63023"/>
          <a:stretch>
            <a:fillRect/>
          </a:stretch>
        </p:blipFill>
        <p:spPr bwMode="auto">
          <a:xfrm>
            <a:off x="4222750" y="4340225"/>
            <a:ext cx="598488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75" name="Picture 3" descr="E:\PNG\기타\빛광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6763" y="4124325"/>
            <a:ext cx="1423987" cy="5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76" name="Picture 3" descr="E:\PNG\기타\빛광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00613" y="4124325"/>
            <a:ext cx="1423987" cy="5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77" name="Picture 4" descr="C:\Documents and Settings\cji13\바탕 화면\01\07.png"/>
          <p:cNvPicPr>
            <a:picLocks noChangeAspect="1" noChangeArrowheads="1"/>
          </p:cNvPicPr>
          <p:nvPr/>
        </p:nvPicPr>
        <p:blipFill>
          <a:blip r:embed="rId7" cstate="print"/>
          <a:srcRect l="26598" t="21512" r="28247" b="65430"/>
          <a:stretch>
            <a:fillRect/>
          </a:stretch>
        </p:blipFill>
        <p:spPr bwMode="auto">
          <a:xfrm>
            <a:off x="2566988" y="3141663"/>
            <a:ext cx="4129087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79" name="직사각형 87"/>
          <p:cNvSpPr>
            <a:spLocks noChangeArrowheads="1"/>
          </p:cNvSpPr>
          <p:nvPr/>
        </p:nvSpPr>
        <p:spPr bwMode="auto">
          <a:xfrm>
            <a:off x="1204913" y="1296988"/>
            <a:ext cx="8047037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   창업정책의 중심을 </a:t>
            </a:r>
            <a:r>
              <a:rPr lang="ko-KR" altLang="en-US" b="1" dirty="0">
                <a:latin typeface="HY견고딕" pitchFamily="18" charset="-127"/>
                <a:ea typeface="HY견고딕" pitchFamily="18" charset="-127"/>
              </a:rPr>
              <a:t>“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저변 확산</a:t>
            </a:r>
            <a:r>
              <a:rPr lang="ko-KR" altLang="en-US" b="1" dirty="0">
                <a:latin typeface="HY견고딕" pitchFamily="18" charset="-127"/>
                <a:ea typeface="HY견고딕" pitchFamily="18" charset="-127"/>
              </a:rPr>
              <a:t>”→“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도약 및 성장</a:t>
            </a:r>
            <a:r>
              <a:rPr lang="ko-KR" altLang="en-US" b="1" dirty="0">
                <a:latin typeface="HY견고딕" pitchFamily="18" charset="-127"/>
                <a:ea typeface="HY견고딕" pitchFamily="18" charset="-127"/>
              </a:rPr>
              <a:t>”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강화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endParaRPr lang="ko-KR" altLang="en-US" sz="6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   아이디어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  <a:sym typeface="Wingdings" pitchFamily="2" charset="2"/>
              </a:rPr>
              <a:t>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내수 위주 창업 </a:t>
            </a:r>
            <a:r>
              <a:rPr lang="ko-KR" altLang="en-US" b="1" dirty="0">
                <a:latin typeface="HY견고딕" pitchFamily="18" charset="-127"/>
                <a:ea typeface="HY견고딕" pitchFamily="18" charset="-127"/>
              </a:rPr>
              <a:t>→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 기술 기반의 해외지향형 창업</a:t>
            </a:r>
          </a:p>
          <a:p>
            <a:pPr>
              <a:lnSpc>
                <a:spcPct val="150000"/>
              </a:lnSpc>
            </a:pPr>
            <a:endParaRPr lang="en-US" altLang="ko-KR" sz="6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   </a:t>
            </a:r>
            <a:r>
              <a:rPr lang="ko-KR" altLang="en-US" dirty="0" err="1">
                <a:latin typeface="HY견고딕" pitchFamily="18" charset="-127"/>
                <a:ea typeface="HY견고딕" pitchFamily="18" charset="-127"/>
              </a:rPr>
              <a:t>위험분산형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 창업생태계 조성 및 시장밀착형 육성체계 개편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285720" y="116632"/>
            <a:ext cx="3288080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ko-KR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</a:rPr>
              <a:t>5</a:t>
            </a:r>
            <a:r>
              <a:rPr kumimoji="0" lang="en-US" altLang="ko-KR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</a:rPr>
              <a:t>. </a:t>
            </a:r>
            <a:r>
              <a:rPr kumimoji="0" lang="ko-KR" altLang="en-US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</a:rPr>
              <a:t>창업</a:t>
            </a:r>
            <a:r>
              <a:rPr lang="en-US" altLang="ko-KR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</a:rPr>
              <a:t>·</a:t>
            </a:r>
            <a:r>
              <a:rPr lang="ko-KR" altLang="en-US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</a:rPr>
              <a:t>벤처 </a:t>
            </a:r>
            <a:r>
              <a:rPr kumimoji="0" lang="ko-KR" altLang="en-US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</a:rPr>
              <a:t>지원</a:t>
            </a:r>
            <a:endParaRPr kumimoji="0" lang="ko-KR" altLang="en-US" sz="3000" spc="-150" dirty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HY울릉도M" panose="02030600000101010101" pitchFamily="18" charset="-127"/>
              <a:ea typeface="HY울릉도M"/>
            </a:endParaRPr>
          </a:p>
        </p:txBody>
      </p:sp>
      <p:sp>
        <p:nvSpPr>
          <p:cNvPr id="7172" name="Rectangle 14"/>
          <p:cNvSpPr>
            <a:spLocks noChangeArrowheads="1"/>
          </p:cNvSpPr>
          <p:nvPr/>
        </p:nvSpPr>
        <p:spPr bwMode="auto">
          <a:xfrm>
            <a:off x="269875" y="190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grpSp>
        <p:nvGrpSpPr>
          <p:cNvPr id="11" name="그룹 2"/>
          <p:cNvGrpSpPr>
            <a:grpSpLocks/>
          </p:cNvGrpSpPr>
          <p:nvPr/>
        </p:nvGrpSpPr>
        <p:grpSpPr bwMode="auto">
          <a:xfrm>
            <a:off x="508000" y="1557338"/>
            <a:ext cx="8096250" cy="4902200"/>
            <a:chOff x="508572" y="976854"/>
            <a:chExt cx="8095876" cy="5483036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508572" y="980405"/>
              <a:ext cx="8095876" cy="5479485"/>
            </a:xfrm>
            <a:prstGeom prst="roundRect">
              <a:avLst>
                <a:gd name="adj" fmla="val 2978"/>
              </a:avLst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13" name="그룹 42"/>
            <p:cNvGrpSpPr>
              <a:grpSpLocks/>
            </p:cNvGrpSpPr>
            <p:nvPr/>
          </p:nvGrpSpPr>
          <p:grpSpPr bwMode="auto">
            <a:xfrm>
              <a:off x="683568" y="1298161"/>
              <a:ext cx="2808312" cy="1956677"/>
              <a:chOff x="3131839" y="1455133"/>
              <a:chExt cx="2592289" cy="1829851"/>
            </a:xfrm>
          </p:grpSpPr>
          <p:pic>
            <p:nvPicPr>
              <p:cNvPr id="22" name="Picture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131839" y="1455133"/>
                <a:ext cx="2592288" cy="18298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3" name="직사각형 22"/>
              <p:cNvSpPr/>
              <p:nvPr/>
            </p:nvSpPr>
            <p:spPr>
              <a:xfrm>
                <a:off x="3131489" y="1456864"/>
                <a:ext cx="2592147" cy="18265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</p:grpSp>
        <p:sp>
          <p:nvSpPr>
            <p:cNvPr id="14" name="모서리가 둥근 직사각형 13"/>
            <p:cNvSpPr/>
            <p:nvPr/>
          </p:nvSpPr>
          <p:spPr>
            <a:xfrm>
              <a:off x="508572" y="980405"/>
              <a:ext cx="8095876" cy="5479485"/>
            </a:xfrm>
            <a:prstGeom prst="roundRect">
              <a:avLst>
                <a:gd name="adj" fmla="val 2978"/>
              </a:avLst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solidFill>
                  <a:prstClr val="white"/>
                </a:solidFill>
              </a:endParaRPr>
            </a:p>
          </p:txBody>
        </p:sp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27015" y="3472011"/>
              <a:ext cx="5305425" cy="2981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6" name="그룹 49"/>
            <p:cNvGrpSpPr>
              <a:grpSpLocks/>
            </p:cNvGrpSpPr>
            <p:nvPr/>
          </p:nvGrpSpPr>
          <p:grpSpPr bwMode="auto">
            <a:xfrm>
              <a:off x="659185" y="976854"/>
              <a:ext cx="1163772" cy="287727"/>
              <a:chOff x="-1735240" y="105491"/>
              <a:chExt cx="1163772" cy="465530"/>
            </a:xfrm>
          </p:grpSpPr>
          <p:sp>
            <p:nvSpPr>
              <p:cNvPr id="20" name="양쪽 모서리가 둥근 사각형 19"/>
              <p:cNvSpPr/>
              <p:nvPr/>
            </p:nvSpPr>
            <p:spPr>
              <a:xfrm rot="10800000">
                <a:off x="-1735047" y="194548"/>
                <a:ext cx="1147709" cy="376343"/>
              </a:xfrm>
              <a:prstGeom prst="round2SameRect">
                <a:avLst>
                  <a:gd name="adj1" fmla="val 21821"/>
                  <a:gd name="adj2" fmla="val 0"/>
                </a:avLst>
              </a:prstGeom>
              <a:solidFill>
                <a:srgbClr val="008080">
                  <a:alpha val="80000"/>
                </a:srgbClr>
              </a:solidFill>
              <a:ln>
                <a:noFill/>
              </a:ln>
              <a:effectLst>
                <a:outerShdw blurRad="38100" dist="254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-1532404" y="105491"/>
                <a:ext cx="960936" cy="307776"/>
              </a:xfrm>
              <a:prstGeom prst="rect">
                <a:avLst/>
              </a:prstGeom>
              <a:noFill/>
            </p:spPr>
            <p:txBody>
              <a:bodyPr lIns="0" tIns="0" rIns="0" bIns="0">
                <a:spAutoFit/>
              </a:bodyPr>
              <a:lstStyle/>
              <a:p>
                <a:pPr>
                  <a:defRPr/>
                </a:pPr>
                <a:r>
                  <a:rPr lang="en-US" altLang="ko-KR" sz="2000" spc="-150" dirty="0">
                    <a:gradFill>
                      <a:gsLst>
                        <a:gs pos="0">
                          <a:prstClr val="white"/>
                        </a:gs>
                        <a:gs pos="50000">
                          <a:prstClr val="white"/>
                        </a:gs>
                      </a:gsLst>
                      <a:lin ang="5400000" scaled="0"/>
                    </a:gra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Before</a:t>
                </a:r>
                <a:endParaRPr lang="ko-KR" altLang="en-US" sz="2000" spc="-150" dirty="0">
                  <a:gradFill>
                    <a:gsLst>
                      <a:gs pos="0">
                        <a:prstClr val="white"/>
                      </a:gs>
                      <a:gs pos="50000">
                        <a:prstClr val="white"/>
                      </a:gs>
                    </a:gsLst>
                    <a:lin ang="5400000" scaled="0"/>
                  </a:gradFill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</p:grpSp>
        <p:sp>
          <p:nvSpPr>
            <p:cNvPr id="17" name="양쪽 모서리가 둥근 사각형 16"/>
            <p:cNvSpPr/>
            <p:nvPr/>
          </p:nvSpPr>
          <p:spPr>
            <a:xfrm rot="10800000">
              <a:off x="3924714" y="3301107"/>
              <a:ext cx="1146122" cy="216623"/>
            </a:xfrm>
            <a:prstGeom prst="round2SameRect">
              <a:avLst>
                <a:gd name="adj1" fmla="val 21821"/>
                <a:gd name="adj2" fmla="val 0"/>
              </a:avLst>
            </a:prstGeom>
            <a:solidFill>
              <a:schemeClr val="tx2"/>
            </a:solidFill>
            <a:ln w="127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2200" dirty="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187128" y="3248305"/>
              <a:ext cx="960936" cy="307777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en-US" altLang="ko-KR" sz="2000" dirty="0">
                  <a:gradFill>
                    <a:gsLst>
                      <a:gs pos="0">
                        <a:prstClr val="white"/>
                      </a:gs>
                      <a:gs pos="50000">
                        <a:prstClr val="white"/>
                      </a:gs>
                    </a:gsLst>
                    <a:lin ang="5400000" scaled="0"/>
                  </a:gra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After</a:t>
              </a:r>
              <a:endParaRPr lang="ko-KR" altLang="en-US" sz="2000" dirty="0">
                <a:gradFill>
                  <a:gsLst>
                    <a:gs pos="0">
                      <a:prstClr val="white"/>
                    </a:gs>
                    <a:gs pos="50000">
                      <a:prstClr val="white"/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19" name=" 3"/>
            <p:cNvSpPr/>
            <p:nvPr/>
          </p:nvSpPr>
          <p:spPr>
            <a:xfrm rot="4101165">
              <a:off x="3837124" y="1379583"/>
              <a:ext cx="2237249" cy="2106516"/>
            </a:xfrm>
            <a:prstGeom prst="swooshArrow">
              <a:avLst>
                <a:gd name="adj1" fmla="val 25000"/>
                <a:gd name="adj2" fmla="val 25000"/>
              </a:avLst>
            </a:prstGeom>
            <a:solidFill>
              <a:schemeClr val="bg2">
                <a:lumMod val="90000"/>
              </a:schemeClr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24" name="Rectangle 53"/>
          <p:cNvSpPr txBox="1">
            <a:spLocks noChangeArrowheads="1"/>
          </p:cNvSpPr>
          <p:nvPr/>
        </p:nvSpPr>
        <p:spPr bwMode="auto">
          <a:xfrm>
            <a:off x="395288" y="890588"/>
            <a:ext cx="75660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bg2">
                <a:alpha val="50000"/>
              </a:schemeClr>
            </a:prstShdw>
          </a:effectLst>
        </p:spPr>
        <p:txBody>
          <a:bodyPr/>
          <a:lstStyle/>
          <a:p>
            <a:pPr>
              <a:defRPr/>
            </a:pPr>
            <a:r>
              <a:rPr lang="ko-KR" altLang="en-US" sz="2400" dirty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        창업</a:t>
            </a:r>
            <a:r>
              <a:rPr lang="ko-KR" altLang="en-US" sz="2400" dirty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벤처기업 </a:t>
            </a:r>
            <a:r>
              <a:rPr lang="ko-KR" altLang="en-US" sz="2400" dirty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성장단계별 정책 포트폴리오</a:t>
            </a:r>
          </a:p>
        </p:txBody>
      </p:sp>
      <p:cxnSp>
        <p:nvCxnSpPr>
          <p:cNvPr id="25" name="직선 연결선 24"/>
          <p:cNvCxnSpPr/>
          <p:nvPr/>
        </p:nvCxnSpPr>
        <p:spPr>
          <a:xfrm>
            <a:off x="527050" y="1411288"/>
            <a:ext cx="7866063" cy="0"/>
          </a:xfrm>
          <a:prstGeom prst="line">
            <a:avLst/>
          </a:prstGeom>
          <a:ln w="25400" cmpd="sng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357158" y="116632"/>
            <a:ext cx="3288080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</a:rPr>
              <a:t>5. </a:t>
            </a:r>
            <a:r>
              <a:rPr kumimoji="0" lang="ko-KR" altLang="en-US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</a:rPr>
              <a:t>창업</a:t>
            </a:r>
            <a:r>
              <a:rPr lang="en-US" altLang="ko-KR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</a:rPr>
              <a:t>·</a:t>
            </a:r>
            <a:r>
              <a:rPr lang="ko-KR" altLang="en-US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</a:rPr>
              <a:t>벤처</a:t>
            </a:r>
            <a:r>
              <a:rPr lang="en-US" altLang="ko-KR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</a:rPr>
              <a:t> </a:t>
            </a:r>
            <a:r>
              <a:rPr lang="ko-KR" altLang="en-US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</a:rPr>
              <a:t>지원</a:t>
            </a:r>
            <a:endParaRPr kumimoji="0" lang="ko-KR" altLang="en-US" sz="3000" spc="-150" dirty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HY울릉도M" panose="02030600000101010101" pitchFamily="18" charset="-127"/>
              <a:ea typeface="HY울릉도M"/>
            </a:endParaRPr>
          </a:p>
        </p:txBody>
      </p:sp>
      <p:sp>
        <p:nvSpPr>
          <p:cNvPr id="79" name="Text Box 5"/>
          <p:cNvSpPr txBox="1">
            <a:spLocks noChangeArrowheads="1"/>
          </p:cNvSpPr>
          <p:nvPr/>
        </p:nvSpPr>
        <p:spPr bwMode="auto">
          <a:xfrm>
            <a:off x="571472" y="858998"/>
            <a:ext cx="2032608" cy="307777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ko-KR"/>
            </a:defPPr>
            <a:lvl1pPr marL="238125" indent="-238125" defTabSz="914400" eaLnBrk="1" hangingPunct="1">
              <a:spcBef>
                <a:spcPts val="800"/>
              </a:spcBef>
              <a:buClr>
                <a:srgbClr val="3399FF"/>
              </a:buClr>
              <a:buSzPct val="100000"/>
              <a:buBlip>
                <a:blip r:embed="rId2"/>
              </a:buBlip>
              <a:defRPr kumimoji="0" sz="1800" spc="-150">
                <a:gradFill>
                  <a:gsLst>
                    <a:gs pos="100000">
                      <a:srgbClr val="000000"/>
                    </a:gs>
                    <a:gs pos="0">
                      <a:prstClr val="black"/>
                    </a:gs>
                  </a:gsLst>
                  <a:lin ang="5400000" scaled="0"/>
                </a:gradFill>
                <a:latin typeface="HY울릉도M" pitchFamily="18" charset="-127"/>
                <a:ea typeface="HY울릉도M" panose="02030600000101010101" pitchFamily="18" charset="-127"/>
              </a:defRPr>
            </a:lvl1pPr>
            <a:lvl2pPr defTabSz="914400" eaLnBrk="1" hangingPunct="1">
              <a:defRPr sz="1800">
                <a:latin typeface="+mn-lt"/>
                <a:ea typeface="+mn-ea"/>
              </a:defRPr>
            </a:lvl2pPr>
            <a:lvl3pPr defTabSz="914400" eaLnBrk="1" hangingPunct="1">
              <a:defRPr sz="1800">
                <a:latin typeface="+mn-lt"/>
                <a:ea typeface="+mn-ea"/>
              </a:defRPr>
            </a:lvl3pPr>
            <a:lvl4pPr defTabSz="914400" eaLnBrk="1" hangingPunct="1">
              <a:defRPr sz="1800">
                <a:latin typeface="+mn-lt"/>
                <a:ea typeface="+mn-ea"/>
              </a:defRPr>
            </a:lvl4pPr>
            <a:lvl5pPr defTabSz="914400" eaLnBrk="1" hangingPunct="1">
              <a:defRPr sz="1800">
                <a:latin typeface="+mn-lt"/>
                <a:ea typeface="+mn-ea"/>
              </a:defRPr>
            </a:lvl5pPr>
            <a:lvl6pPr>
              <a:defRPr sz="1800">
                <a:latin typeface="+mn-lt"/>
                <a:ea typeface="+mn-ea"/>
              </a:defRPr>
            </a:lvl6pPr>
            <a:lvl7pPr>
              <a:defRPr sz="1800">
                <a:latin typeface="+mn-lt"/>
                <a:ea typeface="+mn-ea"/>
              </a:defRPr>
            </a:lvl7pPr>
            <a:lvl8pPr>
              <a:defRPr sz="1800">
                <a:latin typeface="+mn-lt"/>
                <a:ea typeface="+mn-ea"/>
              </a:defRPr>
            </a:lvl8pPr>
            <a:lvl9pPr>
              <a:defRPr sz="1800">
                <a:latin typeface="+mn-lt"/>
                <a:ea typeface="+mn-ea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ko-KR" altLang="en-US" sz="2000" dirty="0" smtClean="0"/>
              <a:t>창업 성장 </a:t>
            </a:r>
            <a:r>
              <a:rPr lang="ko-KR" altLang="en-US" sz="2000" dirty="0" err="1" smtClean="0"/>
              <a:t>로드맵</a:t>
            </a:r>
            <a:endParaRPr lang="ko-KR" altLang="en-US" sz="2000" dirty="0"/>
          </a:p>
        </p:txBody>
      </p:sp>
      <p:grpSp>
        <p:nvGrpSpPr>
          <p:cNvPr id="4" name="그룹 2"/>
          <p:cNvGrpSpPr>
            <a:grpSpLocks/>
          </p:cNvGrpSpPr>
          <p:nvPr/>
        </p:nvGrpSpPr>
        <p:grpSpPr bwMode="auto">
          <a:xfrm>
            <a:off x="287338" y="1268413"/>
            <a:ext cx="8588375" cy="5172075"/>
            <a:chOff x="467544" y="1268760"/>
            <a:chExt cx="8587454" cy="5297298"/>
          </a:xfrm>
        </p:grpSpPr>
        <p:grpSp>
          <p:nvGrpSpPr>
            <p:cNvPr id="5" name="그룹 86"/>
            <p:cNvGrpSpPr>
              <a:grpSpLocks/>
            </p:cNvGrpSpPr>
            <p:nvPr/>
          </p:nvGrpSpPr>
          <p:grpSpPr bwMode="auto">
            <a:xfrm>
              <a:off x="467544" y="1268760"/>
              <a:ext cx="8587454" cy="5297298"/>
              <a:chOff x="115972" y="783405"/>
              <a:chExt cx="8935420" cy="5761003"/>
            </a:xfrm>
          </p:grpSpPr>
          <p:sp>
            <p:nvSpPr>
              <p:cNvPr id="88" name="직사각형 87"/>
              <p:cNvSpPr/>
              <p:nvPr/>
            </p:nvSpPr>
            <p:spPr>
              <a:xfrm>
                <a:off x="134140" y="4797364"/>
                <a:ext cx="8905690" cy="1727593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solidFill>
                    <a:prstClr val="white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89" name="직사각형 88"/>
              <p:cNvSpPr/>
              <p:nvPr/>
            </p:nvSpPr>
            <p:spPr>
              <a:xfrm>
                <a:off x="230388" y="4869160"/>
                <a:ext cx="813220" cy="291061"/>
              </a:xfrm>
              <a:prstGeom prst="rect">
                <a:avLst/>
              </a:prstGeom>
              <a:noFill/>
            </p:spPr>
            <p:txBody>
              <a:bodyPr lIns="105366" tIns="52683" rIns="105366" bIns="52683">
                <a:sp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spc="-70" dirty="0">
                    <a:solidFill>
                      <a:prstClr val="black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목 적</a:t>
                </a:r>
              </a:p>
            </p:txBody>
          </p:sp>
          <p:sp>
            <p:nvSpPr>
              <p:cNvPr id="90" name="직사각형 89"/>
              <p:cNvSpPr/>
              <p:nvPr/>
            </p:nvSpPr>
            <p:spPr>
              <a:xfrm>
                <a:off x="1010437" y="4869160"/>
                <a:ext cx="2337427" cy="275672"/>
              </a:xfrm>
              <a:prstGeom prst="rect">
                <a:avLst/>
              </a:prstGeom>
              <a:noFill/>
            </p:spPr>
            <p:txBody>
              <a:bodyPr lIns="105366" tIns="52683" rIns="105366" bIns="52683">
                <a:sp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100" spc="-70" dirty="0">
                    <a:solidFill>
                      <a:prstClr val="black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기업가정신 함양</a:t>
                </a:r>
                <a:r>
                  <a:rPr kumimoji="0" lang="en-US" altLang="ko-KR" sz="1100" spc="-70" dirty="0">
                    <a:solidFill>
                      <a:prstClr val="black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, </a:t>
                </a:r>
                <a:r>
                  <a:rPr kumimoji="0" lang="ko-KR" altLang="en-US" sz="1100" spc="-70" dirty="0">
                    <a:solidFill>
                      <a:prstClr val="black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역량 강화</a:t>
                </a:r>
              </a:p>
            </p:txBody>
          </p:sp>
          <p:sp>
            <p:nvSpPr>
              <p:cNvPr id="91" name="직사각형 90"/>
              <p:cNvSpPr/>
              <p:nvPr/>
            </p:nvSpPr>
            <p:spPr>
              <a:xfrm>
                <a:off x="145702" y="783405"/>
                <a:ext cx="8905690" cy="3941459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  <a:alpha val="85000"/>
                </a:schemeClr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prstClr val="white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1241629" y="3998860"/>
                <a:ext cx="902812" cy="30777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40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창업준비</a:t>
                </a:r>
              </a:p>
            </p:txBody>
          </p:sp>
          <p:pic>
            <p:nvPicPr>
              <p:cNvPr id="8205" name="Picture 1" descr="C:\Users\이동현\Desktop\그림2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144013" y="2349046"/>
                <a:ext cx="7200801" cy="1992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4" name="TextBox 93"/>
              <p:cNvSpPr txBox="1"/>
              <p:nvPr/>
            </p:nvSpPr>
            <p:spPr>
              <a:xfrm>
                <a:off x="6094300" y="2443881"/>
                <a:ext cx="902812" cy="30777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40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창업도약</a:t>
                </a:r>
              </a:p>
            </p:txBody>
          </p:sp>
          <p:sp>
            <p:nvSpPr>
              <p:cNvPr id="95" name="TextBox 94"/>
              <p:cNvSpPr txBox="1"/>
              <p:nvPr/>
            </p:nvSpPr>
            <p:spPr>
              <a:xfrm>
                <a:off x="3611728" y="3221897"/>
                <a:ext cx="902812" cy="30777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40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창업초기</a:t>
                </a:r>
              </a:p>
            </p:txBody>
          </p:sp>
          <p:sp>
            <p:nvSpPr>
              <p:cNvPr id="96" name="직사각형 95"/>
              <p:cNvSpPr/>
              <p:nvPr/>
            </p:nvSpPr>
            <p:spPr>
              <a:xfrm>
                <a:off x="664714" y="2846385"/>
                <a:ext cx="1917532" cy="1122058"/>
              </a:xfrm>
              <a:prstGeom prst="rect">
                <a:avLst/>
              </a:prstGeom>
              <a:noFill/>
            </p:spPr>
            <p:txBody>
              <a:bodyPr lIns="105366" tIns="52683" rIns="105366" bIns="52683">
                <a:sp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6600" spc="-70" dirty="0">
                    <a:ln>
                      <a:solidFill>
                        <a:schemeClr val="bg1">
                          <a:lumMod val="95000"/>
                        </a:schemeClr>
                      </a:solidFill>
                    </a:ln>
                    <a:solidFill>
                      <a:prstClr val="black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1</a:t>
                </a:r>
                <a:endParaRPr kumimoji="0" lang="ko-KR" altLang="en-US" sz="6600" spc="-70" dirty="0">
                  <a:ln>
                    <a:solidFill>
                      <a:schemeClr val="bg1">
                        <a:lumMod val="95000"/>
                      </a:schemeClr>
                    </a:solidFill>
                  </a:ln>
                  <a:solidFill>
                    <a:prstClr val="black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97" name="직사각형 96"/>
              <p:cNvSpPr/>
              <p:nvPr/>
            </p:nvSpPr>
            <p:spPr>
              <a:xfrm>
                <a:off x="3086516" y="2050519"/>
                <a:ext cx="1917532" cy="1122058"/>
              </a:xfrm>
              <a:prstGeom prst="rect">
                <a:avLst/>
              </a:prstGeom>
              <a:noFill/>
            </p:spPr>
            <p:txBody>
              <a:bodyPr lIns="105366" tIns="52683" rIns="105366" bIns="52683">
                <a:sp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6600" spc="-70" dirty="0">
                    <a:ln>
                      <a:solidFill>
                        <a:schemeClr val="bg1">
                          <a:lumMod val="95000"/>
                        </a:schemeClr>
                      </a:solidFill>
                    </a:ln>
                    <a:solidFill>
                      <a:prstClr val="black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2</a:t>
                </a:r>
                <a:endParaRPr kumimoji="0" lang="ko-KR" altLang="en-US" sz="6600" spc="-70" dirty="0">
                  <a:ln>
                    <a:solidFill>
                      <a:schemeClr val="bg1">
                        <a:lumMod val="95000"/>
                      </a:schemeClr>
                    </a:solidFill>
                  </a:ln>
                  <a:solidFill>
                    <a:prstClr val="black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98" name="직사각형 97"/>
              <p:cNvSpPr/>
              <p:nvPr/>
            </p:nvSpPr>
            <p:spPr>
              <a:xfrm>
                <a:off x="5534788" y="1264702"/>
                <a:ext cx="1917532" cy="1122058"/>
              </a:xfrm>
              <a:prstGeom prst="rect">
                <a:avLst/>
              </a:prstGeom>
              <a:noFill/>
            </p:spPr>
            <p:txBody>
              <a:bodyPr lIns="105366" tIns="52683" rIns="105366" bIns="52683">
                <a:sp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6600" spc="-70" dirty="0">
                    <a:ln>
                      <a:solidFill>
                        <a:schemeClr val="bg1">
                          <a:lumMod val="95000"/>
                        </a:schemeClr>
                      </a:solidFill>
                    </a:ln>
                    <a:solidFill>
                      <a:prstClr val="black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3</a:t>
                </a:r>
                <a:endParaRPr kumimoji="0" lang="ko-KR" altLang="en-US" sz="6600" spc="-70" dirty="0">
                  <a:ln>
                    <a:solidFill>
                      <a:schemeClr val="bg1">
                        <a:lumMod val="95000"/>
                      </a:schemeClr>
                    </a:solidFill>
                  </a:ln>
                  <a:solidFill>
                    <a:prstClr val="black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cxnSp>
            <p:nvCxnSpPr>
              <p:cNvPr id="99" name="직선 연결선 98"/>
              <p:cNvCxnSpPr/>
              <p:nvPr/>
            </p:nvCxnSpPr>
            <p:spPr>
              <a:xfrm>
                <a:off x="6539234" y="2809835"/>
                <a:ext cx="0" cy="1495951"/>
              </a:xfrm>
              <a:prstGeom prst="line">
                <a:avLst/>
              </a:prstGeom>
              <a:ln w="38100"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0" name="TextBox 99"/>
              <p:cNvSpPr txBox="1"/>
              <p:nvPr/>
            </p:nvSpPr>
            <p:spPr>
              <a:xfrm>
                <a:off x="6115159" y="3249820"/>
                <a:ext cx="833105" cy="338554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28575"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60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재도전</a:t>
                </a:r>
              </a:p>
            </p:txBody>
          </p:sp>
          <p:sp>
            <p:nvSpPr>
              <p:cNvPr id="101" name="직사각형 100"/>
              <p:cNvSpPr/>
              <p:nvPr/>
            </p:nvSpPr>
            <p:spPr>
              <a:xfrm>
                <a:off x="7270857" y="1425134"/>
                <a:ext cx="1573939" cy="721948"/>
              </a:xfrm>
              <a:prstGeom prst="rect">
                <a:avLst/>
              </a:prstGeom>
              <a:noFill/>
            </p:spPr>
            <p:txBody>
              <a:bodyPr lIns="105366" tIns="52683" rIns="105366" bIns="52683">
                <a:sp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2800" spc="-70" dirty="0">
                    <a:ln>
                      <a:solidFill>
                        <a:schemeClr val="bg1">
                          <a:lumMod val="95000"/>
                        </a:schemeClr>
                      </a:solidFill>
                    </a:ln>
                    <a:solidFill>
                      <a:prstClr val="black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회수</a:t>
                </a:r>
                <a:endParaRPr kumimoji="0" lang="en-US" altLang="ko-KR" sz="2800" spc="-70" dirty="0">
                  <a:ln>
                    <a:solidFill>
                      <a:schemeClr val="bg1">
                        <a:lumMod val="95000"/>
                      </a:schemeClr>
                    </a:solidFill>
                  </a:ln>
                  <a:solidFill>
                    <a:prstClr val="black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1200" dirty="0">
                    <a:ln>
                      <a:solidFill>
                        <a:schemeClr val="bg1">
                          <a:lumMod val="95000"/>
                          <a:alpha val="0"/>
                        </a:schemeClr>
                      </a:solidFill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(EXIT)</a:t>
                </a:r>
              </a:p>
            </p:txBody>
          </p:sp>
          <p:sp>
            <p:nvSpPr>
              <p:cNvPr id="102" name="TextBox 101"/>
              <p:cNvSpPr txBox="1"/>
              <p:nvPr/>
            </p:nvSpPr>
            <p:spPr>
              <a:xfrm>
                <a:off x="1331586" y="4367675"/>
                <a:ext cx="1473271" cy="27761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spc="-70" dirty="0">
                    <a:solidFill>
                      <a:schemeClr val="accent2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창업 아이템 개발</a:t>
                </a:r>
              </a:p>
            </p:txBody>
          </p:sp>
          <p:cxnSp>
            <p:nvCxnSpPr>
              <p:cNvPr id="103" name="직선 화살표 연결선 102"/>
              <p:cNvCxnSpPr/>
              <p:nvPr/>
            </p:nvCxnSpPr>
            <p:spPr>
              <a:xfrm flipV="1">
                <a:off x="7404698" y="1791315"/>
                <a:ext cx="0" cy="557002"/>
              </a:xfrm>
              <a:prstGeom prst="straightConnector1">
                <a:avLst/>
              </a:prstGeom>
              <a:ln w="57150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직선 연결선 103"/>
              <p:cNvCxnSpPr/>
              <p:nvPr/>
            </p:nvCxnSpPr>
            <p:spPr>
              <a:xfrm>
                <a:off x="3564615" y="3998108"/>
                <a:ext cx="0" cy="1890273"/>
              </a:xfrm>
              <a:prstGeom prst="line">
                <a:avLst/>
              </a:prstGeom>
              <a:ln w="38100"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TextBox 104"/>
              <p:cNvSpPr txBox="1"/>
              <p:nvPr/>
            </p:nvSpPr>
            <p:spPr>
              <a:xfrm>
                <a:off x="3746296" y="3573725"/>
                <a:ext cx="1473271" cy="27584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spc="-70" dirty="0">
                    <a:solidFill>
                      <a:schemeClr val="accent2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창업 아이템 사업화</a:t>
                </a:r>
              </a:p>
            </p:txBody>
          </p:sp>
          <p:cxnSp>
            <p:nvCxnSpPr>
              <p:cNvPr id="106" name="직선 연결선 105"/>
              <p:cNvCxnSpPr/>
              <p:nvPr/>
            </p:nvCxnSpPr>
            <p:spPr>
              <a:xfrm>
                <a:off x="5931427" y="3204157"/>
                <a:ext cx="8259" cy="3032573"/>
              </a:xfrm>
              <a:prstGeom prst="line">
                <a:avLst/>
              </a:prstGeom>
              <a:ln w="38100"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7" name="직사각형 106"/>
              <p:cNvSpPr/>
              <p:nvPr/>
            </p:nvSpPr>
            <p:spPr>
              <a:xfrm>
                <a:off x="230388" y="5320012"/>
                <a:ext cx="813220" cy="291061"/>
              </a:xfrm>
              <a:prstGeom prst="rect">
                <a:avLst/>
              </a:prstGeom>
              <a:noFill/>
            </p:spPr>
            <p:txBody>
              <a:bodyPr lIns="105366" tIns="52683" rIns="105366" bIns="52683">
                <a:sp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spc="-70" dirty="0">
                    <a:solidFill>
                      <a:prstClr val="black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사 업</a:t>
                </a:r>
              </a:p>
            </p:txBody>
          </p:sp>
          <p:cxnSp>
            <p:nvCxnSpPr>
              <p:cNvPr id="108" name="직선 연결선 107"/>
              <p:cNvCxnSpPr/>
              <p:nvPr/>
            </p:nvCxnSpPr>
            <p:spPr>
              <a:xfrm flipH="1">
                <a:off x="134140" y="5193455"/>
                <a:ext cx="8905690" cy="35365"/>
              </a:xfrm>
              <a:prstGeom prst="line">
                <a:avLst/>
              </a:prstGeom>
              <a:ln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직선 연결선 108"/>
              <p:cNvCxnSpPr/>
              <p:nvPr/>
            </p:nvCxnSpPr>
            <p:spPr>
              <a:xfrm flipH="1">
                <a:off x="119275" y="6236730"/>
                <a:ext cx="7019507" cy="0"/>
              </a:xfrm>
              <a:prstGeom prst="line">
                <a:avLst/>
              </a:prstGeom>
              <a:ln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직선 연결선 109"/>
              <p:cNvCxnSpPr/>
              <p:nvPr/>
            </p:nvCxnSpPr>
            <p:spPr>
              <a:xfrm flipH="1">
                <a:off x="4288037" y="4323469"/>
                <a:ext cx="2228074" cy="0"/>
              </a:xfrm>
              <a:prstGeom prst="line">
                <a:avLst/>
              </a:prstGeom>
              <a:ln w="38100"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직선 연결선 110"/>
              <p:cNvCxnSpPr/>
              <p:nvPr/>
            </p:nvCxnSpPr>
            <p:spPr>
              <a:xfrm>
                <a:off x="4241791" y="3835428"/>
                <a:ext cx="0" cy="516333"/>
              </a:xfrm>
              <a:prstGeom prst="line">
                <a:avLst/>
              </a:prstGeom>
              <a:ln w="38100">
                <a:solidFill>
                  <a:schemeClr val="bg1"/>
                </a:solidFill>
                <a:prstDash val="sysDot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2" name="TextBox 111"/>
              <p:cNvSpPr txBox="1"/>
              <p:nvPr/>
            </p:nvSpPr>
            <p:spPr>
              <a:xfrm>
                <a:off x="251520" y="919753"/>
                <a:ext cx="1584176" cy="70788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2000" b="1" spc="-70" dirty="0">
                    <a:ln>
                      <a:solidFill>
                        <a:schemeClr val="accent1">
                          <a:lumMod val="50000"/>
                        </a:schemeClr>
                      </a:solidFill>
                    </a:ln>
                    <a:solidFill>
                      <a:schemeClr val="bg1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GROWING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2000" b="1" spc="-70" dirty="0">
                    <a:ln>
                      <a:solidFill>
                        <a:schemeClr val="accent1">
                          <a:lumMod val="50000"/>
                        </a:schemeClr>
                      </a:solidFill>
                    </a:ln>
                    <a:solidFill>
                      <a:schemeClr val="bg1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STARTUP</a:t>
                </a:r>
                <a:endParaRPr kumimoji="0" lang="ko-KR" altLang="en-US" sz="2000" b="1" spc="-70" dirty="0">
                  <a:ln>
                    <a:solidFill>
                      <a:schemeClr val="accent1">
                        <a:lumMod val="50000"/>
                      </a:schemeClr>
                    </a:solidFill>
                  </a:ln>
                  <a:solidFill>
                    <a:schemeClr val="bg1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13" name="직사각형 112"/>
              <p:cNvSpPr/>
              <p:nvPr/>
            </p:nvSpPr>
            <p:spPr>
              <a:xfrm>
                <a:off x="1010437" y="5217388"/>
                <a:ext cx="2337427" cy="614226"/>
              </a:xfrm>
              <a:prstGeom prst="rect">
                <a:avLst/>
              </a:prstGeom>
              <a:noFill/>
            </p:spPr>
            <p:txBody>
              <a:bodyPr lIns="105366" tIns="52683" rIns="105366" bIns="52683">
                <a:sp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marL="171450" indent="-171450" fontAlgn="auto">
                  <a:spcBef>
                    <a:spcPts val="0"/>
                  </a:spcBef>
                  <a:spcAft>
                    <a:spcPts val="0"/>
                  </a:spcAft>
                  <a:buFontTx/>
                  <a:buChar char="-"/>
                  <a:defRPr/>
                </a:pPr>
                <a:r>
                  <a:rPr kumimoji="0" lang="ko-KR" altLang="en-US" sz="1100" spc="-70" dirty="0">
                    <a:solidFill>
                      <a:prstClr val="black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청소년 </a:t>
                </a:r>
                <a:r>
                  <a:rPr kumimoji="0" lang="ko-KR" altLang="en-US" sz="1100" spc="-70" dirty="0" err="1">
                    <a:solidFill>
                      <a:prstClr val="black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비즈쿨</a:t>
                </a:r>
                <a:endParaRPr kumimoji="0" lang="en-US" altLang="ko-KR" sz="1100" spc="-70" dirty="0">
                  <a:solidFill>
                    <a:prstClr val="black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  <a:p>
                <a:pPr marL="171450" indent="-171450" fontAlgn="auto">
                  <a:spcBef>
                    <a:spcPts val="0"/>
                  </a:spcBef>
                  <a:spcAft>
                    <a:spcPts val="0"/>
                  </a:spcAft>
                  <a:buFontTx/>
                  <a:buChar char="-"/>
                  <a:defRPr/>
                </a:pPr>
                <a:r>
                  <a:rPr kumimoji="0" lang="ko-KR" altLang="en-US" sz="1100" spc="-70" dirty="0">
                    <a:solidFill>
                      <a:prstClr val="black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창업아카데미</a:t>
                </a:r>
                <a:endParaRPr kumimoji="0" lang="en-US" altLang="ko-KR" sz="1100" spc="-70" dirty="0">
                  <a:solidFill>
                    <a:prstClr val="black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  <a:p>
                <a:pPr marL="171450" indent="-171450" fontAlgn="auto">
                  <a:spcBef>
                    <a:spcPts val="0"/>
                  </a:spcBef>
                  <a:spcAft>
                    <a:spcPts val="0"/>
                  </a:spcAft>
                  <a:buFontTx/>
                  <a:buChar char="-"/>
                  <a:defRPr/>
                </a:pPr>
                <a:r>
                  <a:rPr kumimoji="0" lang="ko-KR" altLang="en-US" sz="1100" spc="-70" dirty="0">
                    <a:solidFill>
                      <a:prstClr val="black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창업대학원</a:t>
                </a:r>
              </a:p>
            </p:txBody>
          </p:sp>
          <p:cxnSp>
            <p:nvCxnSpPr>
              <p:cNvPr id="114" name="직선 연결선 113"/>
              <p:cNvCxnSpPr/>
              <p:nvPr/>
            </p:nvCxnSpPr>
            <p:spPr>
              <a:xfrm flipH="1" flipV="1">
                <a:off x="115972" y="5877772"/>
                <a:ext cx="7017855" cy="10610"/>
              </a:xfrm>
              <a:prstGeom prst="line">
                <a:avLst/>
              </a:prstGeom>
              <a:ln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" name="직사각형 114"/>
              <p:cNvSpPr/>
              <p:nvPr/>
            </p:nvSpPr>
            <p:spPr>
              <a:xfrm>
                <a:off x="2325755" y="5917236"/>
                <a:ext cx="4082940" cy="275672"/>
              </a:xfrm>
              <a:prstGeom prst="rect">
                <a:avLst/>
              </a:prstGeom>
              <a:noFill/>
            </p:spPr>
            <p:txBody>
              <a:bodyPr lIns="105366" tIns="52683" rIns="105366" bIns="52683">
                <a:sp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1100" spc="-70" dirty="0">
                    <a:solidFill>
                      <a:prstClr val="black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 </a:t>
                </a:r>
                <a:r>
                  <a:rPr kumimoji="0" lang="ko-KR" altLang="en-US" sz="1100" spc="-70" dirty="0">
                    <a:solidFill>
                      <a:prstClr val="black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스마트벤처창업학교 </a:t>
                </a:r>
                <a:r>
                  <a:rPr kumimoji="0" lang="en-US" altLang="ko-KR" sz="1100" spc="-70" dirty="0">
                    <a:solidFill>
                      <a:prstClr val="black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/  </a:t>
                </a:r>
                <a:r>
                  <a:rPr lang="ko-KR" altLang="en-US" sz="1100" spc="-70" dirty="0">
                    <a:solidFill>
                      <a:prstClr val="black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창업성공패키지</a:t>
                </a:r>
                <a:r>
                  <a:rPr lang="en-US" altLang="ko-KR" sz="1100" spc="-70" dirty="0">
                    <a:solidFill>
                      <a:prstClr val="black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(</a:t>
                </a:r>
                <a:r>
                  <a:rPr lang="ko-KR" altLang="en-US" sz="1100" spc="-70" dirty="0">
                    <a:solidFill>
                      <a:prstClr val="black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舊 창업사관학교</a:t>
                </a:r>
                <a:r>
                  <a:rPr lang="en-US" altLang="ko-KR" sz="1100" spc="-70" dirty="0">
                    <a:solidFill>
                      <a:prstClr val="black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)</a:t>
                </a:r>
                <a:r>
                  <a:rPr kumimoji="0" lang="en-US" altLang="ko-KR" sz="1100" spc="-70" dirty="0">
                    <a:solidFill>
                      <a:prstClr val="black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 </a:t>
                </a:r>
                <a:endParaRPr kumimoji="0" lang="ko-KR" altLang="en-US" sz="1100" spc="-70" dirty="0">
                  <a:solidFill>
                    <a:prstClr val="black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cxnSp>
            <p:nvCxnSpPr>
              <p:cNvPr id="116" name="직선 연결선 115"/>
              <p:cNvCxnSpPr/>
              <p:nvPr/>
            </p:nvCxnSpPr>
            <p:spPr>
              <a:xfrm flipH="1">
                <a:off x="7125570" y="2809835"/>
                <a:ext cx="0" cy="1987528"/>
              </a:xfrm>
              <a:prstGeom prst="line">
                <a:avLst/>
              </a:prstGeom>
              <a:ln w="38100"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7" name="직사각형 116"/>
              <p:cNvSpPr/>
              <p:nvPr/>
            </p:nvSpPr>
            <p:spPr>
              <a:xfrm>
                <a:off x="2238137" y="6237312"/>
                <a:ext cx="5070710" cy="307096"/>
              </a:xfrm>
              <a:prstGeom prst="rect">
                <a:avLst/>
              </a:prstGeom>
              <a:noFill/>
            </p:spPr>
            <p:txBody>
              <a:bodyPr lIns="105366" tIns="52683" rIns="105366" bIns="52683">
                <a:sp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1100" spc="-70" dirty="0">
                    <a:solidFill>
                      <a:prstClr val="black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        </a:t>
                </a:r>
                <a:r>
                  <a:rPr kumimoji="0" lang="ko-KR" altLang="en-US" sz="1100" spc="-70" dirty="0">
                    <a:solidFill>
                      <a:prstClr val="black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본 글로벌 </a:t>
                </a:r>
                <a:r>
                  <a:rPr kumimoji="0" lang="ko-KR" altLang="en-US" sz="1100" spc="-70" dirty="0" err="1">
                    <a:solidFill>
                      <a:prstClr val="black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액셀러레이팅</a:t>
                </a:r>
                <a:r>
                  <a:rPr kumimoji="0" lang="ko-KR" altLang="en-US" sz="1100" spc="-70" dirty="0">
                    <a:solidFill>
                      <a:prstClr val="black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 활성화 </a:t>
                </a:r>
                <a:r>
                  <a:rPr kumimoji="0" lang="en-US" altLang="ko-KR" sz="1100" spc="-70" dirty="0">
                    <a:solidFill>
                      <a:prstClr val="black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/ </a:t>
                </a:r>
                <a:r>
                  <a:rPr kumimoji="0" lang="ko-KR" altLang="en-US" sz="1100" spc="-70" dirty="0">
                    <a:solidFill>
                      <a:prstClr val="black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민간투자주도형 기술창업 프로그램</a:t>
                </a:r>
                <a:r>
                  <a:rPr kumimoji="0" lang="en-US" altLang="ko-KR" sz="1100" spc="-70" dirty="0">
                    <a:solidFill>
                      <a:prstClr val="black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(TIPS)</a:t>
                </a:r>
                <a:endParaRPr kumimoji="0" lang="ko-KR" altLang="en-US" sz="1100" spc="-70" dirty="0">
                  <a:solidFill>
                    <a:prstClr val="black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18" name="TextBox 117"/>
              <p:cNvSpPr txBox="1"/>
              <p:nvPr/>
            </p:nvSpPr>
            <p:spPr>
              <a:xfrm>
                <a:off x="6012358" y="2915931"/>
                <a:ext cx="2304050" cy="27584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spc="-70" dirty="0">
                    <a:solidFill>
                      <a:schemeClr val="accent2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자금 </a:t>
                </a:r>
                <a:r>
                  <a:rPr kumimoji="0" lang="en-US" altLang="ko-KR" sz="1200" spc="-70" dirty="0">
                    <a:solidFill>
                      <a:schemeClr val="accent2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R&amp;D, </a:t>
                </a:r>
                <a:r>
                  <a:rPr kumimoji="0" lang="ko-KR" altLang="en-US" sz="1200" spc="-70" dirty="0">
                    <a:solidFill>
                      <a:schemeClr val="accent2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마케팅 등 종합지원</a:t>
                </a:r>
              </a:p>
            </p:txBody>
          </p:sp>
          <p:sp>
            <p:nvSpPr>
              <p:cNvPr id="119" name="직사각형 118"/>
              <p:cNvSpPr/>
              <p:nvPr/>
            </p:nvSpPr>
            <p:spPr>
              <a:xfrm>
                <a:off x="3530717" y="4869160"/>
                <a:ext cx="2337427" cy="275672"/>
              </a:xfrm>
              <a:prstGeom prst="rect">
                <a:avLst/>
              </a:prstGeom>
              <a:noFill/>
            </p:spPr>
            <p:txBody>
              <a:bodyPr lIns="105366" tIns="52683" rIns="105366" bIns="52683">
                <a:sp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100" spc="-70" dirty="0">
                    <a:solidFill>
                      <a:prstClr val="black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아이디어사업화</a:t>
                </a:r>
                <a:r>
                  <a:rPr kumimoji="0" lang="en-US" altLang="ko-KR" sz="1100" spc="-70" dirty="0">
                    <a:solidFill>
                      <a:prstClr val="black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, </a:t>
                </a:r>
                <a:r>
                  <a:rPr kumimoji="0" lang="ko-KR" altLang="en-US" sz="1100" spc="-70" dirty="0">
                    <a:solidFill>
                      <a:prstClr val="black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기술창업촉진</a:t>
                </a:r>
              </a:p>
            </p:txBody>
          </p:sp>
          <p:cxnSp>
            <p:nvCxnSpPr>
              <p:cNvPr id="120" name="직선 연결선 119"/>
              <p:cNvCxnSpPr/>
              <p:nvPr/>
            </p:nvCxnSpPr>
            <p:spPr>
              <a:xfrm flipH="1">
                <a:off x="7135479" y="5228820"/>
                <a:ext cx="3303" cy="1296137"/>
              </a:xfrm>
              <a:prstGeom prst="line">
                <a:avLst/>
              </a:prstGeom>
              <a:ln w="38100"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1" name="직사각형 120"/>
              <p:cNvSpPr/>
              <p:nvPr/>
            </p:nvSpPr>
            <p:spPr>
              <a:xfrm>
                <a:off x="5940152" y="4869160"/>
                <a:ext cx="3024336" cy="275672"/>
              </a:xfrm>
              <a:prstGeom prst="rect">
                <a:avLst/>
              </a:prstGeom>
              <a:noFill/>
            </p:spPr>
            <p:txBody>
              <a:bodyPr lIns="105366" tIns="52683" rIns="105366" bIns="52683">
                <a:sp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100" spc="-70" dirty="0">
                    <a:solidFill>
                      <a:prstClr val="black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죽음의 계곡 극복을 통한 성공률 제고</a:t>
                </a:r>
              </a:p>
            </p:txBody>
          </p:sp>
          <p:sp>
            <p:nvSpPr>
              <p:cNvPr id="122" name="직사각형 121"/>
              <p:cNvSpPr/>
              <p:nvPr/>
            </p:nvSpPr>
            <p:spPr>
              <a:xfrm>
                <a:off x="3530717" y="5216879"/>
                <a:ext cx="2337427" cy="684241"/>
              </a:xfrm>
              <a:prstGeom prst="rect">
                <a:avLst/>
              </a:prstGeom>
              <a:noFill/>
            </p:spPr>
            <p:txBody>
              <a:bodyPr lIns="105366" tIns="52683" rIns="105366" bIns="52683">
                <a:sp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marL="171450" indent="-171450" fontAlgn="auto">
                  <a:spcBef>
                    <a:spcPts val="0"/>
                  </a:spcBef>
                  <a:spcAft>
                    <a:spcPts val="0"/>
                  </a:spcAft>
                  <a:buFontTx/>
                  <a:buChar char="-"/>
                  <a:defRPr/>
                </a:pPr>
                <a:r>
                  <a:rPr lang="ko-KR" altLang="en-US" sz="1100" spc="-70" dirty="0">
                    <a:solidFill>
                      <a:prstClr val="black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창업선도대학</a:t>
                </a:r>
                <a:endParaRPr lang="en-US" altLang="ko-KR" sz="1100" spc="-70" dirty="0">
                  <a:solidFill>
                    <a:prstClr val="black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  <a:p>
                <a:pPr marL="171450" indent="-171450" fontAlgn="auto">
                  <a:spcBef>
                    <a:spcPts val="0"/>
                  </a:spcBef>
                  <a:spcAft>
                    <a:spcPts val="0"/>
                  </a:spcAft>
                  <a:buFontTx/>
                  <a:buChar char="-"/>
                  <a:defRPr/>
                </a:pPr>
                <a:r>
                  <a:rPr lang="ko-KR" altLang="en-US" sz="1100" spc="-70" dirty="0" err="1">
                    <a:solidFill>
                      <a:prstClr val="black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스마트창작터</a:t>
                </a:r>
                <a:endParaRPr lang="en-US" altLang="ko-KR" sz="1100" spc="-70" dirty="0">
                  <a:solidFill>
                    <a:prstClr val="black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  <a:p>
                <a:pPr marL="171450" indent="-171450" fontAlgn="auto">
                  <a:spcBef>
                    <a:spcPts val="0"/>
                  </a:spcBef>
                  <a:spcAft>
                    <a:spcPts val="0"/>
                  </a:spcAft>
                  <a:buFontTx/>
                  <a:buChar char="-"/>
                  <a:defRPr/>
                </a:pPr>
                <a:r>
                  <a:rPr kumimoji="0" lang="ko-KR" altLang="en-US" sz="1100" spc="-70" dirty="0" err="1">
                    <a:solidFill>
                      <a:prstClr val="black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창업인턴제</a:t>
                </a:r>
                <a:endParaRPr kumimoji="0" lang="en-US" altLang="ko-KR" sz="1100" spc="-70" dirty="0">
                  <a:solidFill>
                    <a:prstClr val="black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23" name="직사각형 122"/>
              <p:cNvSpPr/>
              <p:nvPr/>
            </p:nvSpPr>
            <p:spPr>
              <a:xfrm>
                <a:off x="5868144" y="5216879"/>
                <a:ext cx="2337427" cy="983558"/>
              </a:xfrm>
              <a:prstGeom prst="rect">
                <a:avLst/>
              </a:prstGeom>
              <a:noFill/>
            </p:spPr>
            <p:txBody>
              <a:bodyPr lIns="105366" tIns="52683" rIns="105366" bIns="52683">
                <a:spAutoFit/>
                <a:scene3d>
                  <a:camera prst="orthographicFront"/>
                  <a:lightRig rig="threePt" dir="t"/>
                </a:scene3d>
                <a:sp3d>
                  <a:bevelT w="0"/>
                </a:sp3d>
              </a:bodyPr>
              <a:lstStyle/>
              <a:p>
                <a:pPr marL="171450" indent="-171450" fontAlgn="auto">
                  <a:spcBef>
                    <a:spcPts val="0"/>
                  </a:spcBef>
                  <a:spcAft>
                    <a:spcPts val="0"/>
                  </a:spcAft>
                  <a:buFontTx/>
                  <a:buChar char="-"/>
                  <a:defRPr/>
                </a:pPr>
                <a:r>
                  <a:rPr kumimoji="0" lang="ko-KR" altLang="en-US" sz="1100" spc="-70" dirty="0">
                    <a:solidFill>
                      <a:prstClr val="black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창업도약패키지</a:t>
                </a:r>
                <a:endParaRPr kumimoji="0" lang="en-US" altLang="ko-KR" sz="1100" spc="-70" dirty="0">
                  <a:solidFill>
                    <a:prstClr val="black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  <a:p>
                <a:pPr marL="171450" indent="-171450" fontAlgn="auto">
                  <a:spcBef>
                    <a:spcPts val="0"/>
                  </a:spcBef>
                  <a:spcAft>
                    <a:spcPts val="0"/>
                  </a:spcAft>
                  <a:buFontTx/>
                  <a:buChar char="-"/>
                  <a:defRPr/>
                </a:pPr>
                <a:r>
                  <a:rPr kumimoji="0" lang="ko-KR" altLang="en-US" sz="1100" spc="-70" dirty="0">
                    <a:solidFill>
                      <a:prstClr val="black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창업기업자금</a:t>
                </a:r>
                <a:endParaRPr kumimoji="0" lang="en-US" altLang="ko-KR" sz="1100" spc="-70" dirty="0">
                  <a:solidFill>
                    <a:prstClr val="black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  <a:p>
                <a:pPr marL="171450" indent="-171450" fontAlgn="auto">
                  <a:spcBef>
                    <a:spcPts val="0"/>
                  </a:spcBef>
                  <a:spcAft>
                    <a:spcPts val="0"/>
                  </a:spcAft>
                  <a:buFontTx/>
                  <a:buChar char="-"/>
                  <a:defRPr/>
                </a:pPr>
                <a:r>
                  <a:rPr kumimoji="0" lang="ko-KR" altLang="en-US" sz="1100" spc="-70" dirty="0">
                    <a:solidFill>
                      <a:prstClr val="black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창업성장</a:t>
                </a:r>
                <a:r>
                  <a:rPr kumimoji="0" lang="en-US" altLang="ko-KR" sz="1100" spc="-70" dirty="0">
                    <a:solidFill>
                      <a:prstClr val="black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R&amp;D</a:t>
                </a:r>
              </a:p>
              <a:p>
                <a:pPr marL="171450" indent="-171450" fontAlgn="auto">
                  <a:spcBef>
                    <a:spcPts val="0"/>
                  </a:spcBef>
                  <a:spcAft>
                    <a:spcPts val="0"/>
                  </a:spcAft>
                  <a:buFontTx/>
                  <a:buChar char="-"/>
                  <a:defRPr/>
                </a:pPr>
                <a:endParaRPr kumimoji="0" lang="en-US" altLang="ko-KR" sz="1200" spc="-70" dirty="0">
                  <a:solidFill>
                    <a:prstClr val="black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  <a:p>
                <a:pPr marL="171450" indent="-171450" fontAlgn="auto">
                  <a:spcBef>
                    <a:spcPts val="0"/>
                  </a:spcBef>
                  <a:spcAft>
                    <a:spcPts val="0"/>
                  </a:spcAft>
                  <a:buFontTx/>
                  <a:buChar char="-"/>
                  <a:defRPr/>
                </a:pPr>
                <a:endParaRPr kumimoji="0" lang="ko-KR" altLang="en-US" sz="1200" spc="-70" dirty="0">
                  <a:solidFill>
                    <a:prstClr val="black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8236" name="직사각형 123"/>
              <p:cNvSpPr>
                <a:spLocks noChangeArrowheads="1"/>
              </p:cNvSpPr>
              <p:nvPr/>
            </p:nvSpPr>
            <p:spPr bwMode="auto">
              <a:xfrm>
                <a:off x="2582246" y="1268760"/>
                <a:ext cx="693610" cy="720080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180975" indent="-180975" algn="ctr">
                  <a:lnSpc>
                    <a:spcPct val="110000"/>
                  </a:lnSpc>
                  <a:buFont typeface="Arial" pitchFamily="34" charset="0"/>
                  <a:buChar char="•"/>
                  <a:tabLst>
                    <a:tab pos="166688" algn="l"/>
                  </a:tabLst>
                </a:pPr>
                <a:endParaRPr lang="ko-KR" altLang="en-US" sz="900"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sp>
          <p:nvSpPr>
            <p:cNvPr id="164" name="직사각형 163"/>
            <p:cNvSpPr/>
            <p:nvPr/>
          </p:nvSpPr>
          <p:spPr>
            <a:xfrm>
              <a:off x="7203125" y="5319665"/>
              <a:ext cx="1768353" cy="629615"/>
            </a:xfrm>
            <a:prstGeom prst="rect">
              <a:avLst/>
            </a:prstGeom>
            <a:noFill/>
          </p:spPr>
          <p:txBody>
            <a:bodyPr lIns="105366" tIns="52683" rIns="105366" bIns="52683">
              <a:spAutoFit/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/>
            <a:p>
              <a:pPr marL="171450" indent="-171450" fontAlgn="auto">
                <a:spcBef>
                  <a:spcPts val="0"/>
                </a:spcBef>
                <a:spcAft>
                  <a:spcPts val="0"/>
                </a:spcAft>
                <a:buFontTx/>
                <a:buChar char="-"/>
                <a:defRPr/>
              </a:pPr>
              <a:r>
                <a:rPr kumimoji="0" lang="ko-KR" altLang="en-US" sz="1100" spc="-70" dirty="0">
                  <a:solidFill>
                    <a:prstClr val="black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재도전 성공 패키지</a:t>
              </a:r>
              <a:endParaRPr kumimoji="0" lang="en-US" altLang="ko-KR" sz="1100" spc="-70" dirty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marL="171450" indent="-171450" fontAlgn="auto">
                <a:spcBef>
                  <a:spcPts val="0"/>
                </a:spcBef>
                <a:spcAft>
                  <a:spcPts val="0"/>
                </a:spcAft>
                <a:buFontTx/>
                <a:buChar char="-"/>
                <a:defRPr/>
              </a:pPr>
              <a:r>
                <a:rPr kumimoji="0" lang="ko-KR" altLang="en-US" sz="1100" spc="-70" dirty="0" err="1">
                  <a:solidFill>
                    <a:prstClr val="black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재창업</a:t>
              </a:r>
              <a:r>
                <a:rPr kumimoji="0" lang="ko-KR" altLang="en-US" sz="1100" spc="-70" dirty="0">
                  <a:solidFill>
                    <a:prstClr val="black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자금</a:t>
              </a:r>
              <a:endParaRPr kumimoji="0" lang="en-US" altLang="ko-KR" sz="1100" spc="-70" dirty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marL="171450" indent="-171450" fontAlgn="auto">
                <a:spcBef>
                  <a:spcPts val="0"/>
                </a:spcBef>
                <a:spcAft>
                  <a:spcPts val="0"/>
                </a:spcAft>
                <a:buFontTx/>
                <a:buChar char="-"/>
                <a:defRPr/>
              </a:pPr>
              <a:endParaRPr kumimoji="0" lang="ko-KR" altLang="en-US" sz="1200" spc="-70" dirty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모서리가 둥근 직사각형 27"/>
          <p:cNvSpPr/>
          <p:nvPr/>
        </p:nvSpPr>
        <p:spPr>
          <a:xfrm>
            <a:off x="285720" y="1056156"/>
            <a:ext cx="8572560" cy="428628"/>
          </a:xfrm>
          <a:prstGeom prst="roundRect">
            <a:avLst>
              <a:gd name="adj" fmla="val 7848"/>
            </a:avLst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  <a:prstDash val="sysDot"/>
          </a:ln>
          <a:effectLst>
            <a:innerShdw blurRad="177800">
              <a:srgbClr val="36A2E6">
                <a:alpha val="6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 smtClean="0">
                <a:gradFill>
                  <a:gsLst>
                    <a:gs pos="0">
                      <a:srgbClr val="005392"/>
                    </a:gs>
                    <a:gs pos="97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기존 보호위주에서 육성위주 정책으로 패러다임을 전환</a:t>
            </a:r>
            <a:r>
              <a:rPr kumimoji="0" lang="en-US" altLang="ko-KR" sz="2000" b="1" dirty="0" smtClean="0">
                <a:gradFill>
                  <a:gsLst>
                    <a:gs pos="0">
                      <a:srgbClr val="005392"/>
                    </a:gs>
                    <a:gs pos="97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000" b="1" dirty="0" smtClean="0">
                <a:gradFill>
                  <a:gsLst>
                    <a:gs pos="0">
                      <a:srgbClr val="005392"/>
                    </a:gs>
                    <a:gs pos="97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성과창출에 주력</a:t>
            </a:r>
            <a:endParaRPr kumimoji="0" lang="ko-KR" altLang="en-US" sz="2000" b="1" dirty="0">
              <a:gradFill>
                <a:gsLst>
                  <a:gs pos="0">
                    <a:srgbClr val="005392"/>
                  </a:gs>
                  <a:gs pos="97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714356"/>
          </a:xfrm>
        </p:spPr>
        <p:txBody>
          <a:bodyPr>
            <a:noAutofit/>
          </a:bodyPr>
          <a:lstStyle/>
          <a:p>
            <a:pPr algn="l"/>
            <a:r>
              <a:rPr lang="en-US" altLang="ko-KR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  <a:cs typeface="+mn-cs"/>
              </a:rPr>
              <a:t>6. </a:t>
            </a:r>
            <a:r>
              <a:rPr lang="ko-KR" altLang="en-US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  <a:cs typeface="+mn-cs"/>
              </a:rPr>
              <a:t>소상공인</a:t>
            </a:r>
            <a:r>
              <a:rPr lang="en-US" altLang="ko-KR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  <a:cs typeface="+mn-cs"/>
              </a:rPr>
              <a:t> </a:t>
            </a:r>
            <a:r>
              <a:rPr lang="ko-KR" altLang="en-US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  <a:cs typeface="+mn-cs"/>
              </a:rPr>
              <a:t>지원</a:t>
            </a:r>
            <a:endParaRPr lang="ko-KR" altLang="en-US" sz="3000" spc="-150" dirty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HY울릉도M" panose="02030600000101010101" pitchFamily="18" charset="-127"/>
              <a:ea typeface="HY울릉도M"/>
              <a:cs typeface="+mn-cs"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285720" y="1825079"/>
            <a:ext cx="836959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  <a:buFontTx/>
              <a:buBlip>
                <a:blip r:embed="rId2"/>
              </a:buBlip>
              <a:defRPr/>
            </a:pPr>
            <a:r>
              <a:rPr lang="ko-KR" altLang="en-US" sz="1600" spc="-15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온라인 및 </a:t>
            </a:r>
            <a:r>
              <a:rPr lang="en-US" altLang="ko-KR" sz="1600" spc="-15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O2O </a:t>
            </a:r>
            <a:r>
              <a:rPr lang="ko-KR" altLang="en-US" sz="1600" spc="-15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등 새로운</a:t>
            </a:r>
            <a:r>
              <a:rPr lang="en-US" altLang="ko-KR" sz="1600" spc="-15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spc="-15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유통환경에 대응할 수 있는 </a:t>
            </a:r>
            <a:r>
              <a:rPr lang="ko-KR" altLang="en-US" sz="1600" spc="-15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소상공인 혁신역량 제고 및 </a:t>
            </a:r>
            <a:r>
              <a:rPr lang="ko-KR" altLang="en-US" sz="1600" spc="-150" dirty="0" err="1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생업안전망</a:t>
            </a:r>
            <a:r>
              <a:rPr lang="ko-KR" altLang="en-US" sz="1600" spc="-15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구축</a:t>
            </a:r>
            <a:endParaRPr lang="en-US" altLang="ko-KR" sz="1600" spc="-15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61742" y="2309390"/>
            <a:ext cx="7731604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창업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과밀지역 지정 등 과밀창업 억제 실효성 강화 및 유망업종 중심의 준비된 창업 촉진</a:t>
            </a:r>
            <a:endParaRPr lang="en-US" altLang="ko-KR" sz="1100" kern="0" dirty="0" smtClean="0">
              <a:gradFill>
                <a:gsLst>
                  <a:gs pos="100000">
                    <a:schemeClr val="tx1">
                      <a:lumMod val="75000"/>
                      <a:lumOff val="25000"/>
                    </a:schemeClr>
                  </a:gs>
                  <a:gs pos="100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466505" y="2801466"/>
            <a:ext cx="7072770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성장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소상공인 혁신역량을 제고하고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해외 진출 촉진 및 </a:t>
            </a:r>
            <a:r>
              <a:rPr lang="ko-KR" altLang="en-US" sz="1400" kern="0" dirty="0" err="1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네트워크형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소상공인 육성</a:t>
            </a:r>
            <a:endParaRPr lang="en-US" altLang="ko-KR" sz="1100" kern="0" dirty="0" smtClean="0">
              <a:gradFill>
                <a:gsLst>
                  <a:gs pos="100000">
                    <a:schemeClr val="tx1">
                      <a:lumMod val="75000"/>
                      <a:lumOff val="25000"/>
                    </a:schemeClr>
                  </a:gs>
                  <a:gs pos="100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 Box 5"/>
          <p:cNvSpPr txBox="1">
            <a:spLocks noChangeArrowheads="1"/>
          </p:cNvSpPr>
          <p:nvPr/>
        </p:nvSpPr>
        <p:spPr bwMode="auto">
          <a:xfrm>
            <a:off x="298014" y="3995539"/>
            <a:ext cx="326724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  <a:buFontTx/>
              <a:buBlip>
                <a:blip r:embed="rId2"/>
              </a:buBlip>
              <a:defRPr/>
            </a:pPr>
            <a:r>
              <a:rPr lang="ko-KR" altLang="en-US" sz="1600" spc="-15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소공인 육성 및 전통시장 활력 회복</a:t>
            </a:r>
            <a:endParaRPr lang="en-US" altLang="ko-KR" sz="1600" spc="-15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474036" y="4395077"/>
            <a:ext cx="7540847" cy="60016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다품종 소량생산 및 대중명품 생산에 비교우위가 있는 소공인 육성을 통해 산업 생태계 내 </a:t>
            </a:r>
            <a:endParaRPr lang="en-US" altLang="ko-KR" sz="1400" kern="0" dirty="0" smtClean="0">
              <a:gradFill>
                <a:gsLst>
                  <a:gs pos="100000">
                    <a:schemeClr val="tx1">
                      <a:lumMod val="75000"/>
                      <a:lumOff val="25000"/>
                    </a:schemeClr>
                  </a:gs>
                  <a:gs pos="100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 사회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경제적 비중 강화</a:t>
            </a:r>
            <a:endParaRPr lang="en-US" altLang="ko-KR" sz="1100" kern="0" dirty="0" smtClean="0">
              <a:gradFill>
                <a:gsLst>
                  <a:gs pos="100000">
                    <a:schemeClr val="tx1">
                      <a:lumMod val="75000"/>
                      <a:lumOff val="25000"/>
                    </a:schemeClr>
                  </a:gs>
                  <a:gs pos="100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467095" y="3265239"/>
            <a:ext cx="8569975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퇴로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한계 소상공인의 전직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전업 촉진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소상공인 공제 및 각종 사회보험 가입 촉진 등 </a:t>
            </a:r>
            <a:r>
              <a:rPr lang="ko-KR" altLang="en-US" sz="1400" kern="0" dirty="0" err="1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생업안전망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구축</a:t>
            </a:r>
            <a:endParaRPr lang="en-US" altLang="ko-KR" sz="1100" kern="0" dirty="0" smtClean="0">
              <a:gradFill>
                <a:gsLst>
                  <a:gs pos="100000">
                    <a:schemeClr val="tx1">
                      <a:lumMod val="75000"/>
                      <a:lumOff val="25000"/>
                    </a:schemeClr>
                  </a:gs>
                  <a:gs pos="100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 Box 5"/>
          <p:cNvSpPr txBox="1">
            <a:spLocks noChangeArrowheads="1"/>
          </p:cNvSpPr>
          <p:nvPr/>
        </p:nvSpPr>
        <p:spPr bwMode="auto">
          <a:xfrm>
            <a:off x="298756" y="5682734"/>
            <a:ext cx="84000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  <a:buFontTx/>
              <a:buBlip>
                <a:blip r:embed="rId2"/>
              </a:buBlip>
              <a:defRPr/>
            </a:pPr>
            <a:r>
              <a:rPr lang="ko-KR" altLang="en-US" sz="1600" spc="-15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대형유통업체 무분별한 확장에 따른 </a:t>
            </a:r>
            <a:r>
              <a:rPr lang="ko-KR" altLang="en-US" sz="1600" spc="-15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골목상권을 보호하고 임차상인 영업권 보호 및 자율상권 육성</a:t>
            </a:r>
            <a:endParaRPr lang="en-US" altLang="ko-KR" sz="1600" spc="-15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77069" y="5051559"/>
            <a:ext cx="8436925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kern="0" dirty="0" err="1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유커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등 외래 관광객 유형별 맞춤정책을 추진하고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청년상인을 육성하여 전통시장에 새로운 고객 유입</a:t>
            </a:r>
            <a:endParaRPr lang="en-US" altLang="ko-KR" sz="1100" kern="0" dirty="0" smtClean="0">
              <a:gradFill>
                <a:gsLst>
                  <a:gs pos="100000">
                    <a:schemeClr val="tx1">
                      <a:lumMod val="75000"/>
                      <a:lumOff val="25000"/>
                    </a:schemeClr>
                  </a:gs>
                  <a:gs pos="100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323528" y="1772816"/>
            <a:ext cx="8568952" cy="1944216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323528" y="3933056"/>
            <a:ext cx="8568952" cy="151216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323528" y="5661248"/>
            <a:ext cx="8568952" cy="434752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/>
          <p:cNvSpPr/>
          <p:nvPr/>
        </p:nvSpPr>
        <p:spPr>
          <a:xfrm>
            <a:off x="323528" y="5301208"/>
            <a:ext cx="8568952" cy="129614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                   </a:t>
            </a:r>
            <a:endParaRPr lang="ko-KR" altLang="en-US" dirty="0"/>
          </a:p>
        </p:txBody>
      </p:sp>
      <p:sp>
        <p:nvSpPr>
          <p:cNvPr id="28" name="모서리가 둥근 직사각형 27"/>
          <p:cNvSpPr/>
          <p:nvPr/>
        </p:nvSpPr>
        <p:spPr>
          <a:xfrm>
            <a:off x="285720" y="840132"/>
            <a:ext cx="8572560" cy="428628"/>
          </a:xfrm>
          <a:prstGeom prst="roundRect">
            <a:avLst>
              <a:gd name="adj" fmla="val 7848"/>
            </a:avLst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  <a:prstDash val="sysDot"/>
          </a:ln>
          <a:effectLst>
            <a:innerShdw blurRad="177800">
              <a:srgbClr val="36A2E6">
                <a:alpha val="6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200" b="1" dirty="0" smtClean="0">
                <a:gradFill>
                  <a:gsLst>
                    <a:gs pos="0">
                      <a:srgbClr val="005392"/>
                    </a:gs>
                    <a:gs pos="97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과당경쟁 억제 및 준비된 창업 유도</a:t>
            </a:r>
            <a:endParaRPr kumimoji="0" lang="ko-KR" altLang="en-US" sz="2200" b="1" dirty="0">
              <a:gradFill>
                <a:gsLst>
                  <a:gs pos="0">
                    <a:srgbClr val="005392"/>
                  </a:gs>
                  <a:gs pos="97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714356"/>
          </a:xfrm>
        </p:spPr>
        <p:txBody>
          <a:bodyPr>
            <a:noAutofit/>
          </a:bodyPr>
          <a:lstStyle/>
          <a:p>
            <a:pPr algn="l"/>
            <a:r>
              <a:rPr lang="en-US" altLang="ko-KR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  <a:cs typeface="+mn-cs"/>
              </a:rPr>
              <a:t>6. </a:t>
            </a:r>
            <a:r>
              <a:rPr lang="ko-KR" altLang="en-US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  <a:cs typeface="+mn-cs"/>
              </a:rPr>
              <a:t>소상공인</a:t>
            </a:r>
            <a:r>
              <a:rPr lang="en-US" altLang="ko-KR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  <a:cs typeface="+mn-cs"/>
              </a:rPr>
              <a:t>(</a:t>
            </a:r>
            <a:r>
              <a:rPr lang="ko-KR" altLang="en-US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  <a:cs typeface="+mn-cs"/>
              </a:rPr>
              <a:t>창업 지원</a:t>
            </a:r>
            <a:r>
              <a:rPr lang="en-US" altLang="ko-KR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  <a:cs typeface="+mn-cs"/>
              </a:rPr>
              <a:t>)</a:t>
            </a:r>
            <a:endParaRPr lang="ko-KR" altLang="en-US" sz="3000" spc="-150" dirty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HY울릉도M" panose="02030600000101010101" pitchFamily="18" charset="-127"/>
              <a:ea typeface="HY울릉도M"/>
              <a:cs typeface="+mn-cs"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285720" y="1412776"/>
            <a:ext cx="34034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  <a:buFontTx/>
              <a:buBlip>
                <a:blip r:embed="rId2"/>
              </a:buBlip>
              <a:defRPr/>
            </a:pPr>
            <a:r>
              <a:rPr lang="ko-KR" altLang="en-US" sz="1600" spc="-15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정확한 정보 제공으로 과당경쟁 완화</a:t>
            </a:r>
            <a:endParaRPr lang="en-US" altLang="ko-KR" sz="1600" spc="-15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61742" y="1769966"/>
            <a:ext cx="6165470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지역별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업종별 과당경쟁이 우려되는 지역을 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소상공인 과밀지역</a:t>
            </a: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으로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지정</a:t>
            </a:r>
            <a:endParaRPr lang="en-US" altLang="ko-KR" sz="1100" kern="0" dirty="0" smtClean="0">
              <a:gradFill>
                <a:gsLst>
                  <a:gs pos="100000">
                    <a:schemeClr val="tx1">
                      <a:lumMod val="75000"/>
                      <a:lumOff val="25000"/>
                    </a:schemeClr>
                  </a:gs>
                  <a:gs pos="100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466505" y="2389163"/>
            <a:ext cx="7720383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과밀업종 예비창업자에 대해서는 소상공인 창업자금 지원 차등화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kern="0" dirty="0" err="1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신사업으로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사업전환 지원</a:t>
            </a:r>
            <a:endParaRPr lang="en-US" altLang="ko-KR" sz="1100" kern="0" dirty="0" smtClean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618906" y="2055718"/>
            <a:ext cx="5110373" cy="21441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lnSpc>
                <a:spcPct val="150000"/>
              </a:lnSpc>
              <a:spcAft>
                <a:spcPts val="300"/>
              </a:spcAft>
              <a:buSzPct val="100000"/>
              <a:defRPr/>
            </a:pP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 * (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지정기준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지역별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업종별 사업체수 및 매출변동 추이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영업이익 감소 추이 등</a:t>
            </a:r>
            <a:endParaRPr lang="en-US" altLang="ko-KR" sz="1100" kern="0" dirty="0" smtClean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619309" y="2693546"/>
            <a:ext cx="3597139" cy="25391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lnSpc>
                <a:spcPct val="150000"/>
              </a:lnSpc>
              <a:spcAft>
                <a:spcPts val="300"/>
              </a:spcAft>
              <a:buSzPct val="100000"/>
              <a:defRPr/>
            </a:pP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 * 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소상공인 업종전환 자금 활용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(600</a:t>
            </a:r>
            <a:r>
              <a:rPr lang="ko-KR" altLang="en-US" sz="1100" kern="0" dirty="0" err="1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억원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), 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금리 우대 등</a:t>
            </a:r>
            <a:endParaRPr lang="en-US" altLang="ko-KR" sz="1100" kern="0" dirty="0" smtClean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 Box 5"/>
          <p:cNvSpPr txBox="1">
            <a:spLocks noChangeArrowheads="1"/>
          </p:cNvSpPr>
          <p:nvPr/>
        </p:nvSpPr>
        <p:spPr bwMode="auto">
          <a:xfrm>
            <a:off x="298014" y="3885933"/>
            <a:ext cx="321754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  <a:buFontTx/>
              <a:buBlip>
                <a:blip r:embed="rId2"/>
              </a:buBlip>
              <a:defRPr/>
            </a:pPr>
            <a:r>
              <a:rPr lang="ko-KR" altLang="en-US" sz="1600" spc="-15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유망업종 중심의 준비된 창업 유도</a:t>
            </a:r>
            <a:endParaRPr lang="en-US" altLang="ko-KR" sz="1600" spc="-15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474036" y="4243123"/>
            <a:ext cx="7601761" cy="60016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kern="0" dirty="0" err="1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신사업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아이디어 기반의 준비된 창업을 위해 아이디어 발굴부터 </a:t>
            </a:r>
            <a:r>
              <a:rPr lang="ko-KR" altLang="en-US" sz="1400" kern="0" dirty="0" err="1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사업화자금까지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지원하는 </a:t>
            </a:r>
            <a:endParaRPr lang="en-US" altLang="ko-KR" sz="1400" kern="0" dirty="0" smtClean="0">
              <a:gradFill>
                <a:gsLst>
                  <a:gs pos="100000">
                    <a:schemeClr val="tx1">
                      <a:lumMod val="75000"/>
                      <a:lumOff val="25000"/>
                    </a:schemeClr>
                  </a:gs>
                  <a:gs pos="100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1400" kern="0" dirty="0" err="1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신사업창업사관학교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구</a:t>
            </a:r>
            <a:r>
              <a:rPr lang="en-US" altLang="ko-KR" sz="12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2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소상공인사관학교</a:t>
            </a:r>
            <a:r>
              <a:rPr lang="en-US" altLang="ko-KR" sz="12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운영</a:t>
            </a:r>
            <a:endParaRPr lang="en-US" altLang="ko-KR" sz="1100" kern="0" dirty="0" smtClean="0">
              <a:gradFill>
                <a:gsLst>
                  <a:gs pos="100000">
                    <a:schemeClr val="tx1">
                      <a:lumMod val="75000"/>
                      <a:lumOff val="25000"/>
                    </a:schemeClr>
                  </a:gs>
                  <a:gs pos="100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631200" y="4823643"/>
            <a:ext cx="5092741" cy="25391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lnSpc>
                <a:spcPct val="150000"/>
              </a:lnSpc>
              <a:spcAft>
                <a:spcPts val="300"/>
              </a:spcAft>
              <a:buSzPct val="100000"/>
              <a:defRPr/>
            </a:pP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 * 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아이디어 발굴 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 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창업교육 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 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점포경영체험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 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전담 </a:t>
            </a:r>
            <a:r>
              <a:rPr lang="ko-KR" altLang="en-US" sz="1100" kern="0" dirty="0" err="1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멘토링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 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정책자금 지원</a:t>
            </a:r>
            <a:endParaRPr lang="en-US" altLang="ko-KR" sz="1100" kern="0" dirty="0" smtClean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467095" y="3061335"/>
            <a:ext cx="8440131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상권정보시스템을 고도화</a:t>
            </a: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하여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과밀지수 대상업종 확대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지역별 창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400" kern="0" dirty="0" err="1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폐업률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및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매출액 정보 등 분석제공</a:t>
            </a:r>
            <a:endParaRPr lang="en-US" altLang="ko-KR" sz="1100" kern="0" dirty="0" smtClean="0">
              <a:gradFill>
                <a:gsLst>
                  <a:gs pos="100000">
                    <a:schemeClr val="tx1">
                      <a:lumMod val="75000"/>
                      <a:lumOff val="25000"/>
                    </a:schemeClr>
                  </a:gs>
                  <a:gs pos="100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619899" y="3365718"/>
            <a:ext cx="3048912" cy="25391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lnSpc>
                <a:spcPct val="150000"/>
              </a:lnSpc>
              <a:spcAft>
                <a:spcPts val="300"/>
              </a:spcAft>
              <a:buSzPct val="100000"/>
              <a:defRPr/>
            </a:pP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 * (2016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년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 30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개 업종 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 (2017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년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 40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개 업종</a:t>
            </a:r>
            <a:endParaRPr lang="en-US" altLang="ko-KR" sz="1100" kern="0" dirty="0" smtClean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 Box 5"/>
          <p:cNvSpPr txBox="1">
            <a:spLocks noChangeArrowheads="1"/>
          </p:cNvSpPr>
          <p:nvPr/>
        </p:nvSpPr>
        <p:spPr bwMode="auto">
          <a:xfrm>
            <a:off x="298756" y="5293583"/>
            <a:ext cx="335380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  <a:buFontTx/>
              <a:buBlip>
                <a:blip r:embed="rId2"/>
              </a:buBlip>
              <a:defRPr/>
            </a:pPr>
            <a:r>
              <a:rPr lang="ko-KR" altLang="en-US" sz="1600" spc="-150" dirty="0" err="1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네트워크형</a:t>
            </a:r>
            <a:r>
              <a:rPr lang="ko-KR" altLang="en-US" sz="1600" spc="-15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소상공인 해외진출 촉진</a:t>
            </a:r>
            <a:endParaRPr lang="en-US" altLang="ko-KR" sz="1600" spc="-15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474778" y="5650773"/>
            <a:ext cx="7601761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창업환경 등 성공가능성이 높은 아세안 국가를 대상으로 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유망 소상공인의 해외창업 지원</a:t>
            </a:r>
            <a:endParaRPr lang="en-US" altLang="ko-KR" sz="1100" kern="0" dirty="0" smtClean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631942" y="6021288"/>
            <a:ext cx="5943935" cy="5463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lnSpc>
                <a:spcPct val="150000"/>
              </a:lnSpc>
              <a:spcAft>
                <a:spcPts val="300"/>
              </a:spcAft>
              <a:buSzPct val="100000"/>
              <a:defRPr/>
            </a:pP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 * 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진출국가 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베트남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태극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인도네시아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말레이시아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미얀마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캄보디아 등</a:t>
            </a:r>
            <a:endParaRPr lang="en-US" altLang="ko-KR" sz="1100" kern="0" dirty="0" smtClean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  <a:p>
            <a:pPr defTabSz="1330325" eaLnBrk="0" latinLnBrk="0" hangingPunct="0">
              <a:lnSpc>
                <a:spcPct val="150000"/>
              </a:lnSpc>
              <a:spcAft>
                <a:spcPts val="300"/>
              </a:spcAft>
              <a:buSzPct val="100000"/>
              <a:defRPr/>
            </a:pP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 * 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지원내용 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시장 및 사업타당성 조사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인허가 및 법인설립 등 법률 자문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합작파트너 연결 등</a:t>
            </a:r>
            <a:endParaRPr lang="en-US" altLang="ko-KR" sz="1100" kern="0" dirty="0" smtClean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323528" y="1409700"/>
            <a:ext cx="8568952" cy="225742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323528" y="3880098"/>
            <a:ext cx="8568952" cy="1224136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285720" y="1553372"/>
            <a:ext cx="387477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  <a:buFontTx/>
              <a:buBlip>
                <a:blip r:embed="rId3"/>
              </a:buBlip>
              <a:defRPr/>
            </a:pPr>
            <a:r>
              <a:rPr lang="ko-KR" altLang="en-US" sz="1600" spc="-15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경영역량 제고를 위한 교육 및 컨설팅 지원</a:t>
            </a:r>
            <a:endParaRPr lang="en-US" altLang="ko-KR" sz="1600" spc="-15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61742" y="1910562"/>
            <a:ext cx="7614585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교육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400" kern="0" dirty="0" err="1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바우처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방식을 통한 소상공인 전문기술교육의 </a:t>
            </a:r>
            <a:r>
              <a:rPr lang="ko-KR" altLang="en-US" sz="1400" kern="0" dirty="0" err="1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자부담률을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축소하고 국비지원을 확대</a:t>
            </a:r>
            <a:endParaRPr lang="en-US" altLang="ko-KR" sz="1100" kern="0" dirty="0" smtClean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466505" y="2529759"/>
            <a:ext cx="5806398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컨설팅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분야별 전문가 확충을 통한 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경영개선 컨설팅 제공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(5,000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건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100" kern="0" dirty="0" smtClean="0">
              <a:gradFill>
                <a:gsLst>
                  <a:gs pos="100000">
                    <a:schemeClr val="tx1">
                      <a:lumMod val="75000"/>
                      <a:lumOff val="25000"/>
                    </a:schemeClr>
                  </a:gs>
                  <a:gs pos="100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618906" y="2196314"/>
            <a:ext cx="6658874" cy="25391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lnSpc>
                <a:spcPct val="150000"/>
              </a:lnSpc>
              <a:spcAft>
                <a:spcPts val="300"/>
              </a:spcAft>
              <a:buSzPct val="100000"/>
              <a:defRPr/>
            </a:pP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 * (2016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년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100" kern="0" dirty="0" err="1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자부담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30%, 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국비 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70% (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최대 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40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 (2017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년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 </a:t>
            </a:r>
            <a:r>
              <a:rPr lang="ko-KR" altLang="en-US" sz="1100" kern="0" dirty="0" err="1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자부담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10%, 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국비 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90% (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최대 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50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만원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8" name="모서리가 둥근 직사각형 27"/>
          <p:cNvSpPr/>
          <p:nvPr/>
        </p:nvSpPr>
        <p:spPr>
          <a:xfrm>
            <a:off x="285720" y="908720"/>
            <a:ext cx="8572560" cy="428628"/>
          </a:xfrm>
          <a:prstGeom prst="roundRect">
            <a:avLst>
              <a:gd name="adj" fmla="val 7848"/>
            </a:avLst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  <a:prstDash val="sysDot"/>
          </a:ln>
          <a:effectLst>
            <a:innerShdw blurRad="177800">
              <a:srgbClr val="36A2E6">
                <a:alpha val="6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200" b="1" dirty="0" smtClean="0">
                <a:gradFill>
                  <a:gsLst>
                    <a:gs pos="0">
                      <a:srgbClr val="005392"/>
                    </a:gs>
                    <a:gs pos="97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소상공인 경영역량 강화 및 협업화</a:t>
            </a:r>
            <a:r>
              <a:rPr kumimoji="0" lang="en-US" altLang="ko-KR" sz="2200" b="1" dirty="0" smtClean="0">
                <a:gradFill>
                  <a:gsLst>
                    <a:gs pos="0">
                      <a:srgbClr val="005392"/>
                    </a:gs>
                    <a:gs pos="97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/</a:t>
            </a:r>
            <a:r>
              <a:rPr kumimoji="0" lang="ko-KR" altLang="en-US" sz="2200" b="1" dirty="0" smtClean="0">
                <a:gradFill>
                  <a:gsLst>
                    <a:gs pos="0">
                      <a:srgbClr val="005392"/>
                    </a:gs>
                    <a:gs pos="97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조직화</a:t>
            </a:r>
            <a:endParaRPr kumimoji="0" lang="ko-KR" altLang="en-US" sz="2200" b="1" dirty="0">
              <a:gradFill>
                <a:gsLst>
                  <a:gs pos="0">
                    <a:srgbClr val="005392"/>
                  </a:gs>
                  <a:gs pos="97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619309" y="2834142"/>
            <a:ext cx="5342809" cy="25391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lnSpc>
                <a:spcPct val="150000"/>
              </a:lnSpc>
              <a:spcAft>
                <a:spcPts val="300"/>
              </a:spcAft>
              <a:buSzPct val="100000"/>
              <a:defRPr/>
            </a:pP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 * 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특허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세무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수출 등 전문 분야로 컨설팅 확대 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(2016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14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개 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 2017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년 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17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개 분야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en-US" altLang="ko-KR" sz="1100" kern="0" dirty="0" smtClean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 Box 5"/>
          <p:cNvSpPr txBox="1">
            <a:spLocks noChangeArrowheads="1"/>
          </p:cNvSpPr>
          <p:nvPr/>
        </p:nvSpPr>
        <p:spPr bwMode="auto">
          <a:xfrm>
            <a:off x="298014" y="3284984"/>
            <a:ext cx="40607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  <a:buFontTx/>
              <a:buBlip>
                <a:blip r:embed="rId3"/>
              </a:buBlip>
              <a:defRPr/>
            </a:pPr>
            <a:r>
              <a:rPr lang="ko-KR" altLang="en-US" sz="1600" spc="-15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정책자금의 수요자  </a:t>
            </a:r>
            <a:r>
              <a:rPr lang="ko-KR" altLang="en-US" sz="1600" spc="-150" dirty="0" err="1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접근성</a:t>
            </a:r>
            <a:r>
              <a:rPr lang="ko-KR" altLang="en-US" sz="1600" spc="-15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및 목적성을 강화</a:t>
            </a:r>
            <a:endParaRPr lang="en-US" altLang="ko-KR" sz="1600" spc="-15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474036" y="3642174"/>
            <a:ext cx="7851829" cy="60016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구조개편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소상공인의 자금 접근이 쉽도록 복잡한 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정책자금을 수요자 편의적으로 단순화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하고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수출 및 고용 등 정책목적성 금융 강화</a:t>
            </a:r>
            <a:endParaRPr lang="en-US" altLang="ko-KR" sz="1100" kern="0" dirty="0" smtClean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631200" y="4222694"/>
            <a:ext cx="4392228" cy="21441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lnSpc>
                <a:spcPct val="150000"/>
              </a:lnSpc>
              <a:spcAft>
                <a:spcPts val="300"/>
              </a:spcAft>
              <a:buSzPct val="100000"/>
              <a:defRPr/>
            </a:pP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 * </a:t>
            </a:r>
            <a:r>
              <a:rPr lang="ko-KR" altLang="en-US" sz="1100" kern="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수출 소상공인 특별자금 </a:t>
            </a:r>
            <a:r>
              <a:rPr lang="en-US" altLang="ko-KR" sz="1100" kern="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(100</a:t>
            </a:r>
            <a:r>
              <a:rPr lang="ko-KR" altLang="en-US" sz="1100" kern="0" dirty="0" err="1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억원</a:t>
            </a:r>
            <a:r>
              <a:rPr lang="en-US" altLang="ko-KR" sz="1100" kern="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), </a:t>
            </a:r>
            <a:r>
              <a:rPr lang="ko-KR" altLang="en-US" sz="1100" kern="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청년 고용자금</a:t>
            </a:r>
            <a:r>
              <a:rPr lang="en-US" altLang="ko-KR" sz="1100" kern="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(400</a:t>
            </a:r>
            <a:r>
              <a:rPr lang="ko-KR" altLang="en-US" sz="1100" kern="0" dirty="0" err="1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억원</a:t>
            </a:r>
            <a:r>
              <a:rPr lang="en-US" altLang="ko-KR" sz="1100" kern="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100" kern="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신설</a:t>
            </a:r>
            <a:endParaRPr lang="en-US" altLang="ko-KR" sz="1100" kern="0" dirty="0" smtClean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/>
        </p:nvGraphicFramePr>
        <p:xfrm>
          <a:off x="971600" y="4695822"/>
          <a:ext cx="3456384" cy="1968246"/>
        </p:xfrm>
        <a:graphic>
          <a:graphicData uri="http://schemas.openxmlformats.org/drawingml/2006/table">
            <a:tbl>
              <a:tblPr/>
              <a:tblGrid>
                <a:gridCol w="1069832"/>
                <a:gridCol w="2386552"/>
              </a:tblGrid>
              <a:tr h="169339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baseline="0" dirty="0" smtClean="0">
                          <a:solidFill>
                            <a:schemeClr val="bg1"/>
                          </a:solidFill>
                          <a:latin typeface="한양중고딕"/>
                        </a:rPr>
                        <a:t>2016</a:t>
                      </a:r>
                      <a:r>
                        <a:rPr lang="ko-KR" altLang="en-US" sz="1200" b="1" baseline="0" dirty="0" smtClean="0">
                          <a:solidFill>
                            <a:schemeClr val="bg1"/>
                          </a:solidFill>
                          <a:latin typeface="한양중고딕"/>
                        </a:rPr>
                        <a:t>년</a:t>
                      </a:r>
                      <a:endParaRPr lang="ko-KR" altLang="en-US" sz="1200" b="1" baseline="0" dirty="0">
                        <a:solidFill>
                          <a:schemeClr val="bg1"/>
                        </a:solidFill>
                        <a:latin typeface="한양중고딕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35515">
                <a:tc rowSpan="4"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소상공인</a:t>
                      </a:r>
                      <a:endParaRPr lang="en-US" altLang="ko-KR" sz="1050" b="0" spc="0" baseline="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경영안정자금</a:t>
                      </a:r>
                      <a:endParaRPr lang="en-US" altLang="ko-KR" sz="1050" b="0" spc="0" baseline="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(7,700</a:t>
                      </a:r>
                      <a:r>
                        <a:rPr lang="ko-KR" altLang="en-US" sz="1050" b="0" spc="0" baseline="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억원</a:t>
                      </a:r>
                      <a:r>
                        <a:rPr lang="en-US" altLang="ko-KR" sz="105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50" b="0" spc="0" baseline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spc="-15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일반경영안정자금 </a:t>
                      </a:r>
                      <a:r>
                        <a:rPr lang="en-US" altLang="ko-KR" sz="1050" b="0" spc="-15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(6,200</a:t>
                      </a:r>
                      <a:r>
                        <a:rPr lang="ko-KR" altLang="en-US" sz="1050" b="0" spc="-150" baseline="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억원</a:t>
                      </a:r>
                      <a:r>
                        <a:rPr lang="en-US" altLang="ko-KR" sz="1050" b="0" spc="-15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50" b="0" spc="-150" baseline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5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긴급경영안정자금 </a:t>
                      </a:r>
                      <a:r>
                        <a:rPr lang="en-US" altLang="ko-KR" sz="105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(300</a:t>
                      </a:r>
                      <a:r>
                        <a:rPr lang="ko-KR" altLang="en-US" sz="1050" b="0" spc="0" baseline="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억원</a:t>
                      </a:r>
                      <a:r>
                        <a:rPr lang="en-US" altLang="ko-KR" sz="105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50" b="0" spc="0" baseline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5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임차보증금 안심금융 </a:t>
                      </a:r>
                      <a:r>
                        <a:rPr lang="en-US" altLang="ko-KR" sz="105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(200</a:t>
                      </a:r>
                      <a:r>
                        <a:rPr lang="ko-KR" altLang="en-US" sz="1050" b="0" spc="0" baseline="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억원</a:t>
                      </a:r>
                      <a:r>
                        <a:rPr lang="en-US" altLang="ko-KR" sz="105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50" b="0" spc="0" baseline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5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전환대출  </a:t>
                      </a:r>
                      <a:r>
                        <a:rPr lang="en-US" altLang="ko-KR" sz="105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(1,000</a:t>
                      </a:r>
                      <a:r>
                        <a:rPr lang="ko-KR" altLang="en-US" sz="1050" b="0" spc="0" baseline="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억원</a:t>
                      </a:r>
                      <a:r>
                        <a:rPr lang="en-US" altLang="ko-KR" sz="105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50" b="0" spc="0" baseline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515">
                <a:tc rowSpan="4"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소상공인</a:t>
                      </a:r>
                      <a:endParaRPr lang="en-US" altLang="ko-KR" sz="1050" b="0" spc="0" baseline="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성장기반자금</a:t>
                      </a:r>
                      <a:endParaRPr lang="en-US" altLang="ko-KR" sz="1050" b="0" spc="0" baseline="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(7,850</a:t>
                      </a:r>
                      <a:r>
                        <a:rPr lang="ko-KR" altLang="en-US" sz="1050" b="0" spc="0" baseline="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억원</a:t>
                      </a:r>
                      <a:r>
                        <a:rPr lang="en-US" altLang="ko-KR" sz="105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50" b="0" spc="0" baseline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소공인 특화자금  </a:t>
                      </a:r>
                      <a:r>
                        <a:rPr lang="en-US" altLang="ko-KR" sz="105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(4,100</a:t>
                      </a:r>
                      <a:r>
                        <a:rPr lang="ko-KR" altLang="en-US" sz="1050" b="0" spc="0" baseline="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억원</a:t>
                      </a:r>
                      <a:r>
                        <a:rPr lang="en-US" altLang="ko-KR" sz="105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50" b="0" spc="0" baseline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5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성장촉진자금 </a:t>
                      </a:r>
                      <a:r>
                        <a:rPr lang="en-US" altLang="ko-KR" sz="105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(2,000</a:t>
                      </a:r>
                      <a:r>
                        <a:rPr lang="ko-KR" altLang="en-US" sz="1050" b="0" spc="0" baseline="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억원</a:t>
                      </a:r>
                      <a:r>
                        <a:rPr lang="en-US" altLang="ko-KR" sz="105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50" b="0" spc="0" baseline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5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창업자금 </a:t>
                      </a:r>
                      <a:r>
                        <a:rPr lang="en-US" altLang="ko-KR" sz="105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(1,350</a:t>
                      </a:r>
                      <a:r>
                        <a:rPr lang="ko-KR" altLang="en-US" sz="1050" b="0" spc="0" baseline="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억원</a:t>
                      </a:r>
                      <a:r>
                        <a:rPr lang="en-US" altLang="ko-KR" sz="105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50" b="0" spc="0" baseline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5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사업전환자금 </a:t>
                      </a:r>
                      <a:r>
                        <a:rPr lang="en-US" altLang="ko-KR" sz="105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(400</a:t>
                      </a:r>
                      <a:r>
                        <a:rPr lang="ko-KR" altLang="en-US" sz="1050" b="0" spc="0" baseline="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억원</a:t>
                      </a:r>
                      <a:r>
                        <a:rPr lang="en-US" altLang="ko-KR" sz="105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50" b="0" spc="0" baseline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/>
        </p:nvGraphicFramePr>
        <p:xfrm>
          <a:off x="4860032" y="4695822"/>
          <a:ext cx="3384376" cy="1973538"/>
        </p:xfrm>
        <a:graphic>
          <a:graphicData uri="http://schemas.openxmlformats.org/drawingml/2006/table">
            <a:tbl>
              <a:tblPr/>
              <a:tblGrid>
                <a:gridCol w="1023183"/>
                <a:gridCol w="2361193"/>
              </a:tblGrid>
              <a:tr h="292546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baseline="0" dirty="0" smtClean="0">
                          <a:solidFill>
                            <a:schemeClr val="bg1"/>
                          </a:solidFill>
                          <a:latin typeface="한양중고딕"/>
                        </a:rPr>
                        <a:t>2017</a:t>
                      </a:r>
                      <a:r>
                        <a:rPr lang="ko-KR" altLang="en-US" sz="1200" b="1" baseline="0" dirty="0" smtClean="0">
                          <a:solidFill>
                            <a:schemeClr val="bg1"/>
                          </a:solidFill>
                          <a:latin typeface="한양중고딕"/>
                        </a:rPr>
                        <a:t>년</a:t>
                      </a:r>
                      <a:endParaRPr lang="ko-KR" altLang="en-US" sz="1200" b="1" baseline="0" dirty="0">
                        <a:solidFill>
                          <a:schemeClr val="bg1"/>
                        </a:solidFill>
                        <a:latin typeface="한양중고딕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08794"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소상공인</a:t>
                      </a:r>
                      <a:endParaRPr lang="en-US" altLang="ko-KR" sz="1100" b="0" spc="0" baseline="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경영안정자금</a:t>
                      </a:r>
                      <a:endParaRPr lang="en-US" altLang="ko-KR" sz="1100" b="0" spc="0" baseline="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(9,650</a:t>
                      </a:r>
                      <a:r>
                        <a:rPr lang="ko-KR" altLang="en-US" sz="1100" b="0" spc="0" baseline="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억원</a:t>
                      </a:r>
                      <a:r>
                        <a:rPr lang="en-US" altLang="ko-KR" sz="110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100" b="0" spc="0" baseline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일반경영안정자금 </a:t>
                      </a:r>
                      <a:r>
                        <a:rPr lang="en-US" altLang="ko-KR" sz="110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(9,150</a:t>
                      </a:r>
                      <a:r>
                        <a:rPr lang="ko-KR" altLang="en-US" sz="1100" b="0" spc="0" baseline="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억원</a:t>
                      </a:r>
                      <a:r>
                        <a:rPr lang="en-US" altLang="ko-KR" sz="110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* </a:t>
                      </a:r>
                      <a:r>
                        <a:rPr lang="ko-KR" altLang="en-US" sz="900" b="0" spc="0" baseline="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긴급경안</a:t>
                      </a:r>
                      <a:r>
                        <a:rPr lang="en-US" altLang="ko-KR" sz="90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90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전환대출</a:t>
                      </a:r>
                      <a:r>
                        <a:rPr lang="en-US" altLang="ko-KR" sz="90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90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창업자금 등 통합</a:t>
                      </a:r>
                      <a:endParaRPr lang="ko-KR" altLang="en-US" sz="900" b="0" spc="0" baseline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45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수출고용특별자금 </a:t>
                      </a:r>
                      <a:r>
                        <a:rPr lang="en-US" altLang="ko-KR" sz="110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(500</a:t>
                      </a:r>
                      <a:r>
                        <a:rPr lang="ko-KR" altLang="en-US" sz="1100" b="0" spc="0" baseline="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억원</a:t>
                      </a:r>
                      <a:r>
                        <a:rPr lang="en-US" altLang="ko-KR" sz="110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100" b="0" spc="0" baseline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459"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소상공인</a:t>
                      </a:r>
                      <a:endParaRPr lang="en-US" altLang="ko-KR" sz="1100" b="0" spc="0" baseline="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성장기반자금</a:t>
                      </a:r>
                      <a:endParaRPr lang="en-US" altLang="ko-KR" sz="1100" b="0" spc="0" baseline="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(6,400</a:t>
                      </a:r>
                      <a:r>
                        <a:rPr lang="ko-KR" altLang="en-US" sz="1100" b="0" spc="0" baseline="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억원</a:t>
                      </a:r>
                      <a:r>
                        <a:rPr lang="en-US" altLang="ko-KR" sz="110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100" b="0" spc="0" baseline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소공인 특화자금 </a:t>
                      </a:r>
                      <a:r>
                        <a:rPr lang="en-US" altLang="ko-KR" sz="110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(4,1000</a:t>
                      </a:r>
                      <a:r>
                        <a:rPr lang="ko-KR" altLang="en-US" sz="1100" b="0" spc="0" baseline="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억원</a:t>
                      </a:r>
                      <a:r>
                        <a:rPr lang="en-US" altLang="ko-KR" sz="110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100" b="0" spc="0" baseline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2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성장촉진자금 </a:t>
                      </a:r>
                      <a:r>
                        <a:rPr lang="en-US" altLang="ko-KR" sz="110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(2,300</a:t>
                      </a:r>
                      <a:r>
                        <a:rPr lang="ko-KR" altLang="en-US" sz="1100" b="0" spc="0" baseline="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억원</a:t>
                      </a:r>
                      <a:r>
                        <a:rPr lang="en-US" altLang="ko-KR" sz="1100" b="0" spc="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100" b="0" spc="0" baseline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6E8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" name="직사각형 21"/>
          <p:cNvSpPr/>
          <p:nvPr/>
        </p:nvSpPr>
        <p:spPr>
          <a:xfrm>
            <a:off x="4427627" y="5456283"/>
            <a:ext cx="441147" cy="3897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ko-KR" altLang="en-US" sz="2000" dirty="0" smtClean="0">
                <a:solidFill>
                  <a:srgbClr val="2B5686"/>
                </a:solidFill>
                <a:latin typeface="한양중고딕"/>
              </a:rPr>
              <a:t>➡</a:t>
            </a:r>
            <a:endParaRPr lang="ko-KR" altLang="en-US" sz="2000" dirty="0">
              <a:solidFill>
                <a:srgbClr val="2B5686"/>
              </a:solidFill>
              <a:latin typeface="한양중고딕"/>
            </a:endParaRPr>
          </a:p>
        </p:txBody>
      </p:sp>
      <p:sp>
        <p:nvSpPr>
          <p:cNvPr id="29" name="제목 1"/>
          <p:cNvSpPr txBox="1">
            <a:spLocks/>
          </p:cNvSpPr>
          <p:nvPr/>
        </p:nvSpPr>
        <p:spPr>
          <a:xfrm>
            <a:off x="457200" y="0"/>
            <a:ext cx="8686800" cy="7143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3000" spc="-150" noProof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</a:rPr>
              <a:t>6</a:t>
            </a:r>
            <a:r>
              <a:rPr kumimoji="0" lang="en-US" altLang="ko-KR" sz="3000" b="0" i="0" u="none" strike="noStrike" kern="1200" cap="none" spc="-150" normalizeH="0" baseline="0" noProof="0" dirty="0" smtClean="0">
                <a:ln>
                  <a:noFill/>
                </a:ln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HY울릉도M" panose="02030600000101010101" pitchFamily="18" charset="-127"/>
                <a:ea typeface="HY울릉도M"/>
                <a:cs typeface="+mn-cs"/>
              </a:rPr>
              <a:t>. </a:t>
            </a:r>
            <a:r>
              <a:rPr kumimoji="0" lang="ko-KR" altLang="en-US" sz="3000" b="0" i="0" u="none" strike="noStrike" kern="1200" cap="none" spc="-150" normalizeH="0" baseline="0" noProof="0" dirty="0" smtClean="0">
                <a:ln>
                  <a:noFill/>
                </a:ln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HY울릉도M" panose="02030600000101010101" pitchFamily="18" charset="-127"/>
                <a:ea typeface="HY울릉도M"/>
                <a:cs typeface="+mn-cs"/>
              </a:rPr>
              <a:t>소상공인</a:t>
            </a:r>
            <a:r>
              <a:rPr kumimoji="0" lang="en-US" altLang="ko-KR" sz="3000" b="0" i="0" u="none" strike="noStrike" kern="1200" cap="none" spc="-150" normalizeH="0" baseline="0" noProof="0" dirty="0" smtClean="0">
                <a:ln>
                  <a:noFill/>
                </a:ln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HY울릉도M" panose="02030600000101010101" pitchFamily="18" charset="-127"/>
                <a:ea typeface="HY울릉도M"/>
                <a:cs typeface="+mn-cs"/>
              </a:rPr>
              <a:t>(</a:t>
            </a:r>
            <a:r>
              <a:rPr kumimoji="0" lang="ko-KR" altLang="en-US" sz="3000" b="0" i="0" u="none" strike="noStrike" kern="1200" cap="none" spc="-150" normalizeH="0" baseline="0" noProof="0" dirty="0" smtClean="0">
                <a:ln>
                  <a:noFill/>
                </a:ln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HY울릉도M" panose="02030600000101010101" pitchFamily="18" charset="-127"/>
                <a:ea typeface="HY울릉도M"/>
                <a:cs typeface="+mn-cs"/>
              </a:rPr>
              <a:t>성장 지원</a:t>
            </a:r>
            <a:r>
              <a:rPr kumimoji="0" lang="en-US" altLang="ko-KR" sz="3000" b="0" i="0" u="none" strike="noStrike" kern="1200" cap="none" spc="-150" normalizeH="0" baseline="0" noProof="0" dirty="0" smtClean="0">
                <a:ln>
                  <a:noFill/>
                </a:ln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HY울릉도M" panose="02030600000101010101" pitchFamily="18" charset="-127"/>
                <a:ea typeface="HY울릉도M"/>
                <a:cs typeface="+mn-cs"/>
              </a:rPr>
              <a:t>)</a:t>
            </a:r>
            <a:endParaRPr kumimoji="0" lang="ko-KR" altLang="en-US" sz="3000" b="0" i="0" u="none" strike="noStrike" kern="1200" cap="none" spc="-150" normalizeH="0" baseline="0" noProof="0" dirty="0">
              <a:ln>
                <a:noFill/>
              </a:ln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HY울릉도M" panose="02030600000101010101" pitchFamily="18" charset="-127"/>
              <a:ea typeface="HY울릉도M"/>
              <a:cs typeface="+mn-cs"/>
            </a:endParaRPr>
          </a:p>
        </p:txBody>
      </p:sp>
      <p:cxnSp>
        <p:nvCxnSpPr>
          <p:cNvPr id="21" name="직선 연결선 20"/>
          <p:cNvCxnSpPr/>
          <p:nvPr/>
        </p:nvCxnSpPr>
        <p:spPr>
          <a:xfrm>
            <a:off x="5940152" y="5805264"/>
            <a:ext cx="18002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285720" y="1412776"/>
            <a:ext cx="335380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  <a:buFontTx/>
              <a:buBlip>
                <a:blip r:embed="rId2"/>
              </a:buBlip>
              <a:defRPr/>
            </a:pPr>
            <a:r>
              <a:rPr lang="ko-KR" altLang="en-US" sz="1600" spc="-150" dirty="0" err="1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나들가게와</a:t>
            </a:r>
            <a:r>
              <a:rPr lang="ko-KR" altLang="en-US" sz="1600" spc="-15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물류센터의 자생력 제고</a:t>
            </a:r>
            <a:endParaRPr lang="en-US" altLang="ko-KR" sz="1600" spc="-15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61742" y="1786946"/>
            <a:ext cx="7435049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kern="0" dirty="0" err="1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나들가게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지역경제 활성화를 위해 </a:t>
            </a:r>
            <a:r>
              <a:rPr lang="ko-KR" altLang="en-US" sz="1400" kern="0" dirty="0" err="1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나들가게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선도지역을 확대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하여 맞춤형 골목슈퍼 육성</a:t>
            </a:r>
            <a:endParaRPr lang="en-US" altLang="ko-KR" sz="1100" kern="0" dirty="0" smtClean="0">
              <a:gradFill>
                <a:gsLst>
                  <a:gs pos="100000">
                    <a:schemeClr val="tx1">
                      <a:lumMod val="75000"/>
                      <a:lumOff val="25000"/>
                    </a:schemeClr>
                  </a:gs>
                  <a:gs pos="100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466505" y="2726685"/>
            <a:ext cx="8332730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물류센터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중소유통 물류센터의 골목슈퍼에 대한 상품배송체계 구축을 </a:t>
            </a: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위해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배송선도 물류센터 육성</a:t>
            </a:r>
            <a:endParaRPr lang="en-US" altLang="ko-KR" sz="1100" kern="0" dirty="0" smtClean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618906" y="2072698"/>
            <a:ext cx="7833876" cy="5463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lnSpc>
                <a:spcPct val="150000"/>
              </a:lnSpc>
              <a:spcAft>
                <a:spcPts val="300"/>
              </a:spcAft>
              <a:buSzPct val="100000"/>
              <a:defRPr/>
            </a:pP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 * </a:t>
            </a:r>
            <a:r>
              <a:rPr lang="ko-KR" altLang="en-US" sz="1100" kern="0" dirty="0" err="1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나들가게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선도지역 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: (2015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년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개 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 (2016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년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 12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개 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신규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6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개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  (2017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년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 22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개 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신규 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10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개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</a:p>
          <a:p>
            <a:pPr defTabSz="1330325" eaLnBrk="0" latinLnBrk="0" hangingPunct="0">
              <a:lnSpc>
                <a:spcPct val="150000"/>
              </a:lnSpc>
              <a:spcAft>
                <a:spcPts val="300"/>
              </a:spcAft>
              <a:buSzPct val="100000"/>
              <a:defRPr/>
            </a:pP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 * 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개별 </a:t>
            </a:r>
            <a:r>
              <a:rPr lang="ko-KR" altLang="en-US" sz="1100" kern="0" dirty="0" err="1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나들가게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위주의 사업체계를 조합 결성 및 공동구매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공동마케팅 등 협업활동 위주로 개편하여 </a:t>
            </a:r>
            <a:r>
              <a:rPr lang="ko-KR" altLang="en-US" sz="1100" kern="0" dirty="0" err="1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나들가게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자생력 제고</a:t>
            </a:r>
            <a:endParaRPr lang="en-US" altLang="ko-KR" sz="1100" kern="0" dirty="0" smtClean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285720" y="840132"/>
            <a:ext cx="8572560" cy="428628"/>
          </a:xfrm>
          <a:prstGeom prst="roundRect">
            <a:avLst>
              <a:gd name="adj" fmla="val 7848"/>
            </a:avLst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  <a:prstDash val="sysDot"/>
          </a:ln>
          <a:effectLst>
            <a:innerShdw blurRad="177800">
              <a:srgbClr val="36A2E6">
                <a:alpha val="6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200" b="1" dirty="0" smtClean="0">
                <a:gradFill>
                  <a:gsLst>
                    <a:gs pos="0">
                      <a:srgbClr val="005392"/>
                    </a:gs>
                    <a:gs pos="97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소상공인 경영역량 강화 및 협업화</a:t>
            </a:r>
            <a:r>
              <a:rPr kumimoji="0" lang="en-US" altLang="ko-KR" sz="2200" b="1" dirty="0" smtClean="0">
                <a:gradFill>
                  <a:gsLst>
                    <a:gs pos="0">
                      <a:srgbClr val="005392"/>
                    </a:gs>
                    <a:gs pos="97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/</a:t>
            </a:r>
            <a:r>
              <a:rPr kumimoji="0" lang="ko-KR" altLang="en-US" sz="2200" b="1" dirty="0" smtClean="0">
                <a:gradFill>
                  <a:gsLst>
                    <a:gs pos="0">
                      <a:srgbClr val="005392"/>
                    </a:gs>
                    <a:gs pos="97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조직화</a:t>
            </a:r>
            <a:endParaRPr kumimoji="0" lang="ko-KR" altLang="en-US" sz="2200" b="1" dirty="0">
              <a:gradFill>
                <a:gsLst>
                  <a:gs pos="0">
                    <a:srgbClr val="005392"/>
                  </a:gs>
                  <a:gs pos="97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619309" y="3031068"/>
            <a:ext cx="4523674" cy="25391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lnSpc>
                <a:spcPct val="150000"/>
              </a:lnSpc>
              <a:spcAft>
                <a:spcPts val="300"/>
              </a:spcAft>
              <a:buSzPct val="100000"/>
              <a:defRPr/>
            </a:pP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 * 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배송선도 물류센터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누계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 : (2016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년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 2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개 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 (2017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년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 5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개 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신규 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3)</a:t>
            </a:r>
            <a:endParaRPr lang="en-US" altLang="ko-KR" sz="1100" kern="0" dirty="0" smtClean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 Box 5"/>
          <p:cNvSpPr txBox="1">
            <a:spLocks noChangeArrowheads="1"/>
          </p:cNvSpPr>
          <p:nvPr/>
        </p:nvSpPr>
        <p:spPr bwMode="auto">
          <a:xfrm>
            <a:off x="298014" y="3605526"/>
            <a:ext cx="303159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  <a:buFontTx/>
              <a:buBlip>
                <a:blip r:embed="rId2"/>
              </a:buBlip>
              <a:defRPr/>
            </a:pPr>
            <a:r>
              <a:rPr lang="ko-KR" altLang="en-US" sz="1600" spc="-15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소상공인 협업화 및 조직화 육성</a:t>
            </a:r>
            <a:endParaRPr lang="en-US" altLang="ko-KR" sz="1600" spc="-15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474036" y="3985319"/>
            <a:ext cx="7774885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소상공인의 규모화를 통한 경쟁력 제고를 위해 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협동조합 설립 유도 및</a:t>
            </a:r>
            <a:r>
              <a:rPr lang="en-US" altLang="ko-KR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협업사업 지원 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(400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100" kern="0" dirty="0" smtClean="0">
              <a:gradFill>
                <a:gsLst>
                  <a:gs pos="100000">
                    <a:schemeClr val="tx1">
                      <a:lumMod val="75000"/>
                      <a:lumOff val="25000"/>
                    </a:schemeClr>
                  </a:gs>
                  <a:gs pos="100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477069" y="4337744"/>
            <a:ext cx="7242688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협동조합의 해외 진출 및 수출 촉진 프로그램 신설을 통해 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협동조합의 글로벌화 유도</a:t>
            </a:r>
            <a:endParaRPr lang="en-US" altLang="ko-KR" sz="1100" kern="0" dirty="0" smtClean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467544" y="4681016"/>
            <a:ext cx="8132354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홈쇼핑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kern="0" dirty="0" err="1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소셜커머스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등 유통채널과의 협력으로 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온라인 판로개척 지원</a:t>
            </a:r>
            <a:r>
              <a:rPr lang="ko-KR" altLang="en-US" sz="1400" kern="0" dirty="0" smtClean="0">
                <a:latin typeface="HY울릉도M" pitchFamily="18" charset="-127"/>
                <a:ea typeface="HY울릉도M" pitchFamily="18" charset="-127"/>
              </a:rPr>
              <a:t>을 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통해 지속성장 도모 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(50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100" kern="0" dirty="0" smtClean="0">
              <a:gradFill>
                <a:gsLst>
                  <a:gs pos="100000">
                    <a:schemeClr val="tx1">
                      <a:lumMod val="75000"/>
                      <a:lumOff val="25000"/>
                    </a:schemeClr>
                  </a:gs>
                  <a:gs pos="100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615752" y="5013176"/>
            <a:ext cx="3659656" cy="25391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lnSpc>
                <a:spcPct val="150000"/>
              </a:lnSpc>
              <a:spcAft>
                <a:spcPts val="300"/>
              </a:spcAft>
              <a:buSzPct val="100000"/>
              <a:defRPr/>
            </a:pP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 * 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홈쇼핑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100" kern="0" dirty="0" err="1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아임쇼핑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을 통해 협동조합 우수제품 판로 지원</a:t>
            </a:r>
            <a:endParaRPr lang="en-US" altLang="ko-KR" sz="1100" kern="0" dirty="0" smtClean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452686" y="5362996"/>
            <a:ext cx="6764993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가맹본부와 가맹점간 공정거래 정책을 위한 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프랜차이즈 지원사업 제도개선 추진</a:t>
            </a:r>
            <a:endParaRPr lang="en-US" altLang="ko-KR" sz="1100" kern="0" dirty="0" smtClean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621085" y="5670981"/>
            <a:ext cx="7498848" cy="25391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lnSpc>
                <a:spcPct val="150000"/>
              </a:lnSpc>
              <a:spcAft>
                <a:spcPts val="300"/>
              </a:spcAft>
              <a:buSzPct val="100000"/>
              <a:defRPr/>
            </a:pP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 * 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본부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가맹점간 협약 체결 시 이익 배당 조항 명기 의무화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불공정행위 발생 시 지원사업 참여 배제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윤리교육 강화 등</a:t>
            </a:r>
            <a:endParaRPr lang="en-US" altLang="ko-KR" sz="1100" kern="0" dirty="0" smtClean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323528" y="1409701"/>
            <a:ext cx="8568952" cy="201930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323850" y="3587874"/>
            <a:ext cx="8568952" cy="2448272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제목 1"/>
          <p:cNvSpPr txBox="1">
            <a:spLocks/>
          </p:cNvSpPr>
          <p:nvPr/>
        </p:nvSpPr>
        <p:spPr>
          <a:xfrm>
            <a:off x="457200" y="0"/>
            <a:ext cx="8686800" cy="7143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3000" spc="-150" noProof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</a:rPr>
              <a:t>6</a:t>
            </a:r>
            <a:r>
              <a:rPr kumimoji="0" lang="en-US" altLang="ko-KR" sz="3000" b="0" i="0" u="none" strike="noStrike" kern="1200" cap="none" spc="-150" normalizeH="0" baseline="0" noProof="0" dirty="0" smtClean="0">
                <a:ln>
                  <a:noFill/>
                </a:ln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HY울릉도M" panose="02030600000101010101" pitchFamily="18" charset="-127"/>
                <a:ea typeface="HY울릉도M"/>
                <a:cs typeface="+mn-cs"/>
              </a:rPr>
              <a:t>. </a:t>
            </a:r>
            <a:r>
              <a:rPr kumimoji="0" lang="ko-KR" altLang="en-US" sz="3000" b="0" i="0" u="none" strike="noStrike" kern="1200" cap="none" spc="-150" normalizeH="0" baseline="0" noProof="0" dirty="0" smtClean="0">
                <a:ln>
                  <a:noFill/>
                </a:ln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HY울릉도M" panose="02030600000101010101" pitchFamily="18" charset="-127"/>
                <a:ea typeface="HY울릉도M"/>
                <a:cs typeface="+mn-cs"/>
              </a:rPr>
              <a:t>소상공인</a:t>
            </a:r>
            <a:r>
              <a:rPr kumimoji="0" lang="en-US" altLang="ko-KR" sz="3000" b="0" i="0" u="none" strike="noStrike" kern="1200" cap="none" spc="-150" normalizeH="0" baseline="0" noProof="0" dirty="0" smtClean="0">
                <a:ln>
                  <a:noFill/>
                </a:ln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HY울릉도M" panose="02030600000101010101" pitchFamily="18" charset="-127"/>
                <a:ea typeface="HY울릉도M"/>
                <a:cs typeface="+mn-cs"/>
              </a:rPr>
              <a:t>(</a:t>
            </a:r>
            <a:r>
              <a:rPr kumimoji="0" lang="ko-KR" altLang="en-US" sz="3000" b="0" i="0" u="none" strike="noStrike" kern="1200" cap="none" spc="-150" normalizeH="0" baseline="0" noProof="0" dirty="0" smtClean="0">
                <a:ln>
                  <a:noFill/>
                </a:ln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HY울릉도M" panose="02030600000101010101" pitchFamily="18" charset="-127"/>
                <a:ea typeface="HY울릉도M"/>
                <a:cs typeface="+mn-cs"/>
              </a:rPr>
              <a:t>성장 지원</a:t>
            </a:r>
            <a:r>
              <a:rPr kumimoji="0" lang="en-US" altLang="ko-KR" sz="3000" b="0" i="0" u="none" strike="noStrike" kern="1200" cap="none" spc="-150" normalizeH="0" baseline="0" noProof="0" dirty="0" smtClean="0">
                <a:ln>
                  <a:noFill/>
                </a:ln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HY울릉도M" panose="02030600000101010101" pitchFamily="18" charset="-127"/>
                <a:ea typeface="HY울릉도M"/>
                <a:cs typeface="+mn-cs"/>
              </a:rPr>
              <a:t>)</a:t>
            </a:r>
            <a:endParaRPr kumimoji="0" lang="ko-KR" altLang="en-US" sz="3000" b="0" i="0" u="none" strike="noStrike" kern="1200" cap="none" spc="-150" normalizeH="0" baseline="0" noProof="0" dirty="0">
              <a:ln>
                <a:noFill/>
              </a:ln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HY울릉도M" panose="02030600000101010101" pitchFamily="18" charset="-127"/>
              <a:ea typeface="HY울릉도M"/>
              <a:cs typeface="+mn-cs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3635896" y="1518177"/>
            <a:ext cx="5049459" cy="20774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lnSpc>
                <a:spcPct val="150000"/>
              </a:lnSpc>
              <a:spcAft>
                <a:spcPts val="300"/>
              </a:spcAft>
              <a:buSzPct val="100000"/>
              <a:defRPr/>
            </a:pPr>
            <a:r>
              <a:rPr lang="en-US" altLang="ko-KR" sz="9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+mn-ea"/>
              </a:rPr>
              <a:t>  * </a:t>
            </a:r>
            <a:r>
              <a:rPr lang="ko-KR" altLang="en-US" sz="900" kern="0" dirty="0" err="1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+mn-ea"/>
              </a:rPr>
              <a:t>나들가게</a:t>
            </a:r>
            <a:r>
              <a:rPr lang="ko-KR" altLang="en-US" sz="9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+mn-ea"/>
              </a:rPr>
              <a:t> 선도지역 </a:t>
            </a:r>
            <a:r>
              <a:rPr lang="en-US" altLang="ko-KR" sz="9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+mn-ea"/>
              </a:rPr>
              <a:t>: </a:t>
            </a:r>
            <a:r>
              <a:rPr lang="ko-KR" altLang="en-US" sz="900" dirty="0" smtClean="0">
                <a:latin typeface="+mn-ea"/>
              </a:rPr>
              <a:t>총 사업비의 </a:t>
            </a:r>
            <a:r>
              <a:rPr lang="en-US" altLang="ko-KR" sz="900" dirty="0" smtClean="0">
                <a:latin typeface="+mn-ea"/>
              </a:rPr>
              <a:t>80% </a:t>
            </a:r>
            <a:r>
              <a:rPr lang="ko-KR" altLang="en-US" sz="900" dirty="0" smtClean="0">
                <a:latin typeface="+mn-ea"/>
              </a:rPr>
              <a:t>이내에서 정부가 </a:t>
            </a:r>
            <a:r>
              <a:rPr lang="ko-KR" altLang="en-US" sz="900" dirty="0" err="1" smtClean="0">
                <a:latin typeface="+mn-ea"/>
              </a:rPr>
              <a:t>지자체를</a:t>
            </a:r>
            <a:r>
              <a:rPr lang="ko-KR" altLang="en-US" sz="900" dirty="0" smtClean="0">
                <a:latin typeface="+mn-ea"/>
              </a:rPr>
              <a:t> 지원</a:t>
            </a:r>
            <a:r>
              <a:rPr lang="en-US" altLang="ko-KR" sz="900" dirty="0" smtClean="0">
                <a:latin typeface="+mn-ea"/>
              </a:rPr>
              <a:t>(</a:t>
            </a:r>
            <a:r>
              <a:rPr lang="ko-KR" altLang="en-US" sz="900" dirty="0" smtClean="0">
                <a:latin typeface="+mn-ea"/>
              </a:rPr>
              <a:t>최대 </a:t>
            </a:r>
            <a:r>
              <a:rPr lang="en-US" altLang="ko-KR" sz="900" dirty="0" smtClean="0">
                <a:latin typeface="+mn-ea"/>
              </a:rPr>
              <a:t>8</a:t>
            </a:r>
            <a:r>
              <a:rPr lang="ko-KR" altLang="en-US" sz="900" dirty="0" smtClean="0">
                <a:latin typeface="+mn-ea"/>
              </a:rPr>
              <a:t>억 원 한도</a:t>
            </a:r>
            <a:r>
              <a:rPr lang="en-US" altLang="ko-KR" sz="900" dirty="0" smtClean="0">
                <a:latin typeface="+mn-ea"/>
              </a:rPr>
              <a:t>, 3</a:t>
            </a:r>
            <a:r>
              <a:rPr lang="ko-KR" altLang="en-US" sz="900" dirty="0" smtClean="0">
                <a:latin typeface="+mn-ea"/>
              </a:rPr>
              <a:t>년간</a:t>
            </a:r>
            <a:r>
              <a:rPr lang="en-US" altLang="ko-KR" sz="900" dirty="0" smtClean="0">
                <a:latin typeface="+mn-ea"/>
              </a:rPr>
              <a:t>)</a:t>
            </a:r>
            <a:endParaRPr lang="en-US" altLang="ko-KR" sz="900" kern="0" dirty="0" smtClean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0070C0"/>
                  </a:gs>
                </a:gsLst>
                <a:lin ang="5400000" scaled="0"/>
              </a:gra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285720" y="1844824"/>
            <a:ext cx="34034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  <a:buFontTx/>
              <a:buBlip>
                <a:blip r:embed="rId2"/>
              </a:buBlip>
              <a:defRPr/>
            </a:pPr>
            <a:r>
              <a:rPr lang="ko-KR" altLang="en-US" sz="1600" spc="-15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한계 소상공인의 재도전 생태계 조성</a:t>
            </a:r>
            <a:endParaRPr lang="en-US" altLang="ko-KR" sz="1600" spc="-15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61742" y="2218994"/>
            <a:ext cx="8013732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kern="0" dirty="0" err="1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희망리턴패키지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폐업 후 임금근로자로 전환을 희망하는 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소상공인의 사업정리를 지원 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(7,500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명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100" kern="0" dirty="0" smtClean="0">
              <a:gradFill>
                <a:gsLst>
                  <a:gs pos="100000">
                    <a:schemeClr val="tx1">
                      <a:lumMod val="75000"/>
                      <a:lumOff val="25000"/>
                    </a:schemeClr>
                  </a:gs>
                  <a:gs pos="100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466505" y="2852936"/>
            <a:ext cx="7016664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폐업정보시스템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원활한 폐업을 위해 소상공인포털 내 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폐업정보시스템을 구축 운영</a:t>
            </a:r>
            <a:endParaRPr lang="en-US" altLang="ko-KR" sz="1100" kern="0" dirty="0" smtClean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618906" y="2504746"/>
            <a:ext cx="5632952" cy="21441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lnSpc>
                <a:spcPct val="150000"/>
              </a:lnSpc>
              <a:spcAft>
                <a:spcPts val="300"/>
              </a:spcAft>
              <a:buSzPct val="100000"/>
              <a:defRPr/>
            </a:pP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 * 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국세청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영세납세자지원단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및 기업데이터 보유기관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등과 협력하여 지원사업 홍보 강화</a:t>
            </a:r>
            <a:endParaRPr lang="en-US" altLang="ko-KR" sz="1100" kern="0" dirty="0" smtClean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285720" y="1056156"/>
            <a:ext cx="8572560" cy="428628"/>
          </a:xfrm>
          <a:prstGeom prst="roundRect">
            <a:avLst>
              <a:gd name="adj" fmla="val 7848"/>
            </a:avLst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  <a:prstDash val="sysDot"/>
          </a:ln>
          <a:effectLst>
            <a:innerShdw blurRad="177800">
              <a:srgbClr val="36A2E6">
                <a:alpha val="6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 smtClean="0">
                <a:gradFill>
                  <a:gsLst>
                    <a:gs pos="0">
                      <a:srgbClr val="005392"/>
                    </a:gs>
                    <a:gs pos="97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소상공인 재도전 기회제공 및 </a:t>
            </a:r>
            <a:r>
              <a:rPr kumimoji="0" lang="ko-KR" altLang="en-US" sz="2000" b="1" dirty="0" err="1" smtClean="0">
                <a:gradFill>
                  <a:gsLst>
                    <a:gs pos="0">
                      <a:srgbClr val="005392"/>
                    </a:gs>
                    <a:gs pos="97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생업안전망</a:t>
            </a:r>
            <a:r>
              <a:rPr kumimoji="0" lang="ko-KR" altLang="en-US" sz="2000" b="1" dirty="0" smtClean="0">
                <a:gradFill>
                  <a:gsLst>
                    <a:gs pos="0">
                      <a:srgbClr val="005392"/>
                    </a:gs>
                    <a:gs pos="97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확충</a:t>
            </a:r>
            <a:endParaRPr kumimoji="0" lang="ko-KR" altLang="en-US" sz="2000" b="1" dirty="0">
              <a:gradFill>
                <a:gsLst>
                  <a:gs pos="0">
                    <a:srgbClr val="005392"/>
                  </a:gs>
                  <a:gs pos="97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619309" y="3157319"/>
            <a:ext cx="4167808" cy="25391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lnSpc>
                <a:spcPct val="150000"/>
              </a:lnSpc>
              <a:spcAft>
                <a:spcPts val="300"/>
              </a:spcAft>
              <a:buSzPct val="100000"/>
              <a:defRPr/>
            </a:pP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 * 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지역별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분야별 </a:t>
            </a:r>
            <a:r>
              <a:rPr lang="ko-KR" altLang="en-US" sz="1100" kern="0" dirty="0" err="1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폐업률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사업정리 가이드라인 등 정보 제공 강화</a:t>
            </a:r>
            <a:endParaRPr lang="en-US" altLang="ko-KR" sz="1100" kern="0" dirty="0" smtClean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 Box 5"/>
          <p:cNvSpPr txBox="1">
            <a:spLocks noChangeArrowheads="1"/>
          </p:cNvSpPr>
          <p:nvPr/>
        </p:nvSpPr>
        <p:spPr bwMode="auto">
          <a:xfrm>
            <a:off x="298014" y="4494005"/>
            <a:ext cx="303159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  <a:buFontTx/>
              <a:buBlip>
                <a:blip r:embed="rId2"/>
              </a:buBlip>
              <a:defRPr/>
            </a:pPr>
            <a:r>
              <a:rPr lang="ko-KR" altLang="en-US" sz="1600" spc="-15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영세 소상공인 </a:t>
            </a:r>
            <a:r>
              <a:rPr lang="ko-KR" altLang="en-US" sz="1600" spc="-150" dirty="0" err="1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생업안전망</a:t>
            </a:r>
            <a:r>
              <a:rPr lang="ko-KR" altLang="en-US" sz="1600" spc="-15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 확충</a:t>
            </a:r>
            <a:endParaRPr lang="en-US" altLang="ko-KR" sz="1600" spc="-15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474036" y="4873798"/>
            <a:ext cx="8153194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소상공인 공제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공제가입자의 소득구간에 따른 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소득공제금액을 차등화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하여 저소득자 가입을 촉진</a:t>
            </a:r>
            <a:endParaRPr lang="en-US" altLang="ko-KR" sz="1100" kern="0" dirty="0" smtClean="0">
              <a:gradFill>
                <a:gsLst>
                  <a:gs pos="100000">
                    <a:schemeClr val="tx1">
                      <a:lumMod val="75000"/>
                      <a:lumOff val="25000"/>
                    </a:schemeClr>
                  </a:gs>
                  <a:gs pos="100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615752" y="5185767"/>
            <a:ext cx="7181453" cy="25391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lnSpc>
                <a:spcPct val="150000"/>
              </a:lnSpc>
              <a:spcAft>
                <a:spcPts val="300"/>
              </a:spcAft>
              <a:buSzPct val="100000"/>
              <a:defRPr/>
            </a:pP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 * 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가입 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5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년 이내에 공제 계약 해지 시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납입부금의 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2%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를 부과하는 공제 </a:t>
            </a:r>
            <a:r>
              <a:rPr lang="ko-KR" altLang="en-US" sz="1100" kern="0" dirty="0" err="1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해지가산세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폐지 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(2017.1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월 </a:t>
            </a:r>
            <a:r>
              <a:rPr lang="ko-KR" altLang="en-US" sz="1100" kern="0" dirty="0" err="1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조특법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개정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452686" y="5531395"/>
            <a:ext cx="4504759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고용보험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소상공인 고용보험료 지원제도 신설 추진</a:t>
            </a:r>
            <a:endParaRPr lang="en-US" altLang="ko-KR" sz="1100" kern="0" dirty="0" smtClean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621085" y="5839380"/>
            <a:ext cx="7912422" cy="25391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lnSpc>
                <a:spcPct val="150000"/>
              </a:lnSpc>
              <a:spcAft>
                <a:spcPts val="300"/>
              </a:spcAft>
              <a:buSzPct val="100000"/>
              <a:defRPr/>
            </a:pP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 * 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소상공인 고용보험료 지원근거 신설에 따라 영세 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인 자영업자에 대한 고용보험료 사업 신설 추진 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(2018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년 예산반영 추진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467544" y="3518773"/>
            <a:ext cx="8020144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buFont typeface="Arial" charset="0"/>
              <a:buChar char="•"/>
              <a:defRPr/>
            </a:pP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kern="0" dirty="0" err="1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재창업패키지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업종전환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을 희망하는 소상공인에게 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교육</a:t>
            </a:r>
            <a:r>
              <a:rPr lang="en-US" altLang="ko-KR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컨설팅</a:t>
            </a:r>
            <a:r>
              <a:rPr lang="en-US" altLang="ko-KR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400" kern="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정책자금을 연계 제공 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(2,500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명</a:t>
            </a:r>
            <a:r>
              <a:rPr lang="en-US" altLang="ko-KR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100" kern="0" dirty="0" smtClean="0">
              <a:gradFill>
                <a:gsLst>
                  <a:gs pos="100000">
                    <a:schemeClr val="tx1">
                      <a:lumMod val="75000"/>
                      <a:lumOff val="25000"/>
                    </a:schemeClr>
                  </a:gs>
                  <a:gs pos="100000">
                    <a:srgbClr val="0070C0"/>
                  </a:gs>
                </a:gsLst>
                <a:lin ang="5400000" scaled="0"/>
              </a:gra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620348" y="3823156"/>
            <a:ext cx="6838410" cy="25391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lnSpc>
                <a:spcPct val="150000"/>
              </a:lnSpc>
              <a:spcAft>
                <a:spcPts val="300"/>
              </a:spcAft>
              <a:buSzPct val="100000"/>
              <a:defRPr/>
            </a:pP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  * 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교육 인프라를 갖춘 민간 전문기관을 선정하여 운영하고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퇴로 확보를 위한 사업전환자금 지원 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(400</a:t>
            </a:r>
            <a:r>
              <a:rPr lang="ko-KR" altLang="en-US" sz="1100" kern="0" dirty="0" err="1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억원</a:t>
            </a:r>
            <a:r>
              <a:rPr lang="en-US" altLang="ko-KR" sz="1100" kern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323850" y="1797199"/>
            <a:ext cx="8568952" cy="2384276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323850" y="4403204"/>
            <a:ext cx="8568952" cy="187220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제목 1"/>
          <p:cNvSpPr txBox="1">
            <a:spLocks/>
          </p:cNvSpPr>
          <p:nvPr/>
        </p:nvSpPr>
        <p:spPr>
          <a:xfrm>
            <a:off x="457200" y="0"/>
            <a:ext cx="8686800" cy="7143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3000" spc="-150" noProof="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</a:rPr>
              <a:t>6</a:t>
            </a:r>
            <a:r>
              <a:rPr kumimoji="0" lang="en-US" altLang="ko-KR" sz="3000" b="0" i="0" u="none" strike="noStrike" kern="1200" cap="none" spc="-150" normalizeH="0" baseline="0" noProof="0" dirty="0" smtClean="0">
                <a:ln>
                  <a:noFill/>
                </a:ln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HY울릉도M" panose="02030600000101010101" pitchFamily="18" charset="-127"/>
                <a:ea typeface="HY울릉도M"/>
                <a:cs typeface="+mn-cs"/>
              </a:rPr>
              <a:t>. </a:t>
            </a:r>
            <a:r>
              <a:rPr kumimoji="0" lang="ko-KR" altLang="en-US" sz="3000" b="0" i="0" u="none" strike="noStrike" kern="1200" cap="none" spc="-150" normalizeH="0" baseline="0" noProof="0" dirty="0" smtClean="0">
                <a:ln>
                  <a:noFill/>
                </a:ln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HY울릉도M" panose="02030600000101010101" pitchFamily="18" charset="-127"/>
                <a:ea typeface="HY울릉도M"/>
                <a:cs typeface="+mn-cs"/>
              </a:rPr>
              <a:t>소상공인</a:t>
            </a:r>
            <a:r>
              <a:rPr kumimoji="0" lang="en-US" altLang="ko-KR" sz="3000" b="0" i="0" u="none" strike="noStrike" kern="1200" cap="none" spc="-150" normalizeH="0" baseline="0" noProof="0" dirty="0" smtClean="0">
                <a:ln>
                  <a:noFill/>
                </a:ln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HY울릉도M" panose="02030600000101010101" pitchFamily="18" charset="-127"/>
                <a:ea typeface="HY울릉도M"/>
                <a:cs typeface="+mn-cs"/>
              </a:rPr>
              <a:t>(</a:t>
            </a:r>
            <a:r>
              <a:rPr kumimoji="0" lang="ko-KR" altLang="en-US" sz="3000" b="0" i="0" u="none" strike="noStrike" kern="1200" cap="none" spc="-150" normalizeH="0" baseline="0" noProof="0" dirty="0" smtClean="0">
                <a:ln>
                  <a:noFill/>
                </a:ln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HY울릉도M" panose="02030600000101010101" pitchFamily="18" charset="-127"/>
                <a:ea typeface="HY울릉도M"/>
                <a:cs typeface="+mn-cs"/>
              </a:rPr>
              <a:t>재기 지원</a:t>
            </a:r>
            <a:r>
              <a:rPr kumimoji="0" lang="en-US" altLang="ko-KR" sz="3000" b="0" i="0" u="none" strike="noStrike" kern="1200" cap="none" spc="-150" normalizeH="0" baseline="0" noProof="0" dirty="0" smtClean="0">
                <a:ln>
                  <a:noFill/>
                </a:ln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HY울릉도M" panose="02030600000101010101" pitchFamily="18" charset="-127"/>
                <a:ea typeface="HY울릉도M"/>
                <a:cs typeface="+mn-cs"/>
              </a:rPr>
              <a:t>)</a:t>
            </a:r>
            <a:endParaRPr kumimoji="0" lang="ko-KR" altLang="en-US" sz="3000" b="0" i="0" u="none" strike="noStrike" kern="1200" cap="none" spc="-150" normalizeH="0" baseline="0" noProof="0" dirty="0">
              <a:ln>
                <a:noFill/>
              </a:ln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HY울릉도M" panose="02030600000101010101" pitchFamily="18" charset="-127"/>
              <a:ea typeface="HY울릉도M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714356"/>
          </a:xfrm>
        </p:spPr>
        <p:txBody>
          <a:bodyPr>
            <a:noAutofit/>
          </a:bodyPr>
          <a:lstStyle/>
          <a:p>
            <a:pPr algn="l"/>
            <a:r>
              <a:rPr lang="en-US" altLang="ko-KR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  <a:cs typeface="+mn-cs"/>
              </a:rPr>
              <a:t>2017</a:t>
            </a:r>
            <a:r>
              <a:rPr lang="ko-KR" altLang="en-US" sz="3000" spc="-150" dirty="0" smtClean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울릉도M" panose="02030600000101010101" pitchFamily="18" charset="-127"/>
                <a:ea typeface="HY울릉도M"/>
                <a:cs typeface="+mn-cs"/>
              </a:rPr>
              <a:t>년 달라지는 제도</a:t>
            </a:r>
            <a:endParaRPr lang="ko-KR" altLang="en-US" sz="3000" spc="-150" dirty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HY울릉도M" panose="02030600000101010101" pitchFamily="18" charset="-127"/>
              <a:ea typeface="HY울릉도M"/>
              <a:cs typeface="+mn-cs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179512" y="980728"/>
          <a:ext cx="8640960" cy="582773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880320"/>
                <a:gridCol w="2376264"/>
                <a:gridCol w="3384376"/>
              </a:tblGrid>
              <a:tr h="504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울릉도M" pitchFamily="18" charset="-127"/>
                          <a:ea typeface="HY울릉도M" pitchFamily="18" charset="-127"/>
                        </a:rPr>
                        <a:t>종 전</a:t>
                      </a:r>
                      <a:endParaRPr lang="ko-KR" altLang="en-US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울릉도M" pitchFamily="18" charset="-127"/>
                          <a:ea typeface="HY울릉도M" pitchFamily="18" charset="-127"/>
                        </a:rPr>
                        <a:t>달라지는 내용</a:t>
                      </a:r>
                      <a:endParaRPr lang="ko-KR" altLang="en-US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</a:tr>
              <a:tr h="9361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중소기업 정책자금</a:t>
                      </a:r>
                      <a:endParaRPr lang="en-US" altLang="ko-KR" sz="1600" b="0" kern="1200" dirty="0" smtClean="0">
                        <a:solidFill>
                          <a:schemeClr val="dk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서비스업종 지원 확대</a:t>
                      </a: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6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소매업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60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음식업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숙박업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여가 관련 서비스업 등 지원 불가</a:t>
                      </a:r>
                      <a:endParaRPr lang="ko-KR" altLang="en-US" sz="16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50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상시근로자수</a:t>
                      </a:r>
                      <a:r>
                        <a:rPr lang="ko-KR" altLang="en-US" sz="15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5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5</a:t>
                      </a:r>
                      <a:r>
                        <a:rPr lang="ko-KR" altLang="en-US" sz="15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인 이상인 소매업</a:t>
                      </a:r>
                      <a:r>
                        <a:rPr lang="en-US" altLang="ko-KR" sz="15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500" kern="1200" baseline="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5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50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음식업</a:t>
                      </a:r>
                      <a:r>
                        <a:rPr lang="en-US" altLang="ko-KR" sz="15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5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숙박업</a:t>
                      </a:r>
                      <a:r>
                        <a:rPr lang="en-US" altLang="ko-KR" sz="15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5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여가 관련 서비스업 </a:t>
                      </a:r>
                      <a:endParaRPr lang="en-US" altLang="ko-KR" sz="1500" kern="1200" dirty="0" smtClean="0">
                        <a:solidFill>
                          <a:schemeClr val="dk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5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500" kern="1200" baseline="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5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등 지원 가능</a:t>
                      </a:r>
                      <a:endParaRPr lang="ko-KR" altLang="en-US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액셀러레이터 관련 </a:t>
                      </a:r>
                      <a:endParaRPr lang="en-US" altLang="ko-KR" sz="1600" b="0" kern="1200" dirty="0" smtClean="0">
                        <a:solidFill>
                          <a:schemeClr val="dk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600" b="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법적기반</a:t>
                      </a:r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완비</a:t>
                      </a:r>
                      <a:endParaRPr lang="en-US" altLang="ko-KR" sz="1600" b="0" kern="1200" dirty="0" smtClean="0">
                        <a:solidFill>
                          <a:schemeClr val="dk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chemeClr val="dk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신 </a:t>
                      </a:r>
                      <a:r>
                        <a:rPr lang="ko-KR" altLang="en-US" sz="160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규</a:t>
                      </a:r>
                      <a:endParaRPr lang="ko-KR" altLang="en-US" sz="1600" kern="1200" dirty="0" smtClean="0">
                        <a:solidFill>
                          <a:schemeClr val="dk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algn="l" latinLnBrk="1"/>
                      <a:endParaRPr lang="ko-KR" altLang="en-US" sz="16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ko-KR" altLang="en-US" sz="15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액셀러레이터들은 개인투자조합</a:t>
                      </a:r>
                      <a:endParaRPr lang="en-US" altLang="ko-KR" sz="1500" kern="1200" dirty="0" smtClean="0">
                        <a:solidFill>
                          <a:schemeClr val="dk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US" altLang="ko-KR" sz="1500" kern="1200" baseline="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5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결성 가능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ko-KR" altLang="en-US" sz="15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정부지원사업에 참여할 수 있는</a:t>
                      </a:r>
                      <a:endParaRPr lang="en-US" altLang="ko-KR" sz="1500" kern="1200" dirty="0" smtClean="0">
                        <a:solidFill>
                          <a:schemeClr val="dk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US" altLang="ko-KR" sz="1500" kern="1200" baseline="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5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자격 부여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</a:tr>
              <a:tr h="7612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정책자금 수출사업화 </a:t>
                      </a:r>
                      <a:endParaRPr lang="en-US" altLang="ko-KR" sz="1600" b="0" kern="1200" dirty="0" smtClean="0">
                        <a:solidFill>
                          <a:schemeClr val="dk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자금 신설</a:t>
                      </a:r>
                      <a:endParaRPr lang="ko-KR" altLang="en-US" sz="16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신 </a:t>
                      </a:r>
                      <a:r>
                        <a:rPr lang="ko-KR" altLang="en-US" sz="160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규</a:t>
                      </a:r>
                      <a:endParaRPr lang="ko-KR" altLang="en-US" sz="1600" kern="1200" dirty="0" smtClean="0">
                        <a:solidFill>
                          <a:schemeClr val="dk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algn="l" latinLnBrk="1"/>
                      <a:endParaRPr lang="ko-KR" altLang="en-US" sz="16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5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중소기업의 수출지원을 위한 수출</a:t>
                      </a:r>
                      <a:endParaRPr lang="en-US" altLang="ko-KR" sz="1500" kern="1200" dirty="0" smtClean="0">
                        <a:solidFill>
                          <a:schemeClr val="dk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5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50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사업화자금</a:t>
                      </a:r>
                      <a:r>
                        <a:rPr lang="ko-KR" altLang="en-US" sz="15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신설</a:t>
                      </a:r>
                      <a:endParaRPr lang="ko-KR" altLang="en-US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</a:tr>
              <a:tr h="7612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글로벌 역량 보유기업에</a:t>
                      </a:r>
                      <a:endParaRPr lang="en-US" altLang="ko-KR" sz="1600" b="0" kern="1200" dirty="0" smtClean="0">
                        <a:solidFill>
                          <a:schemeClr val="dk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</a:t>
                      </a:r>
                      <a:r>
                        <a:rPr lang="en-US" altLang="ko-KR" sz="1600" b="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R&amp;D </a:t>
                      </a:r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지원 확대</a:t>
                      </a:r>
                      <a:endParaRPr lang="ko-KR" altLang="en-US" sz="16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수출평가 비중 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25%</a:t>
                      </a:r>
                      <a:endParaRPr lang="ko-KR" altLang="en-US" sz="1600" kern="1200" dirty="0" smtClean="0">
                        <a:solidFill>
                          <a:schemeClr val="dk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algn="l" latinLnBrk="1"/>
                      <a:endParaRPr lang="ko-KR" altLang="en-US" sz="16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수출평가 비중 최대 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50%</a:t>
                      </a:r>
                      <a:endParaRPr lang="ko-KR" altLang="en-US" sz="1600" kern="1200" dirty="0" smtClean="0">
                        <a:solidFill>
                          <a:schemeClr val="dk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5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수출역량 및 가능성이 일정수준</a:t>
                      </a:r>
                      <a:endParaRPr lang="en-US" altLang="ko-KR" sz="1500" kern="1200" dirty="0" smtClean="0">
                        <a:solidFill>
                          <a:schemeClr val="dk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ko-KR" altLang="en-US" sz="15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이하인 기업은 지원대상에서 제외</a:t>
                      </a:r>
                      <a:endParaRPr lang="ko-KR" altLang="en-US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</a:tr>
              <a:tr h="7612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원본증명서비스를 통한</a:t>
                      </a:r>
                      <a:endParaRPr lang="en-US" altLang="ko-KR" sz="1600" b="0" kern="1200" dirty="0" smtClean="0">
                        <a:solidFill>
                          <a:schemeClr val="dk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기술보호 수단 확대 운영</a:t>
                      </a:r>
                      <a:endParaRPr lang="ko-KR" altLang="en-US" sz="16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신 </a:t>
                      </a:r>
                      <a:r>
                        <a:rPr lang="ko-KR" altLang="en-US" sz="160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규</a:t>
                      </a:r>
                      <a:endParaRPr lang="ko-KR" altLang="en-US" sz="1600" kern="1200" dirty="0" smtClean="0">
                        <a:solidFill>
                          <a:schemeClr val="dk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algn="l" latinLnBrk="1"/>
                      <a:endParaRPr lang="ko-KR" altLang="en-US" sz="16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5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기업의 제안서에서 개인의 아이디어</a:t>
                      </a:r>
                      <a:endParaRPr lang="en-US" altLang="ko-KR" sz="1500" kern="1200" dirty="0" smtClean="0">
                        <a:solidFill>
                          <a:schemeClr val="dk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500" kern="1200" baseline="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5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까지 보호받을 수 있는 원본증명</a:t>
                      </a:r>
                      <a:endParaRPr lang="en-US" altLang="ko-KR" sz="1500" kern="1200" dirty="0" smtClean="0">
                        <a:solidFill>
                          <a:schemeClr val="dk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5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5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서비스 본격운영</a:t>
                      </a:r>
                      <a:endParaRPr lang="en-US" altLang="ko-KR" sz="1500" kern="1200" dirty="0" smtClean="0">
                        <a:solidFill>
                          <a:schemeClr val="dk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ko-KR" altLang="en-US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</a:tr>
              <a:tr h="7612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명문장수기업 확인제도 </a:t>
                      </a:r>
                      <a:endParaRPr lang="en-US" altLang="ko-KR" sz="1600" b="0" kern="1200" dirty="0" smtClean="0">
                        <a:solidFill>
                          <a:schemeClr val="dk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확대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중소기업 대상</a:t>
                      </a:r>
                    </a:p>
                    <a:p>
                      <a:pPr algn="l" latinLnBrk="1"/>
                      <a:endParaRPr lang="ko-KR" altLang="en-US" sz="16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중견기업까지 확대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endParaRPr lang="ko-KR" altLang="en-US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069024" y="3044279"/>
            <a:ext cx="321754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400" dirty="0" smtClean="0">
                <a:solidFill>
                  <a:schemeClr val="tx2"/>
                </a:solidFill>
                <a:latin typeface="HY강M" pitchFamily="18" charset="-127"/>
                <a:ea typeface="HY강M" pitchFamily="18" charset="-127"/>
              </a:rPr>
              <a:t>감사합니다</a:t>
            </a:r>
            <a:r>
              <a:rPr lang="en-US" altLang="ko-KR" sz="4400" dirty="0" smtClean="0">
                <a:solidFill>
                  <a:schemeClr val="tx2"/>
                </a:solidFill>
                <a:latin typeface="HY강M" pitchFamily="18" charset="-127"/>
                <a:ea typeface="HY강M" pitchFamily="18" charset="-127"/>
              </a:rPr>
              <a:t>.</a:t>
            </a:r>
            <a:endParaRPr lang="ko-KR" altLang="en-US" sz="4400" dirty="0">
              <a:solidFill>
                <a:schemeClr val="tx2"/>
              </a:solidFill>
              <a:latin typeface="HY강M" pitchFamily="18" charset="-127"/>
              <a:ea typeface="HY강M" pitchFamily="18" charset="-127"/>
            </a:endParaRPr>
          </a:p>
        </p:txBody>
      </p:sp>
      <p:pic>
        <p:nvPicPr>
          <p:cNvPr id="5" name="Picture 2" descr="C:\Users\홍민희\Desktop\b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-32" y="4509279"/>
            <a:ext cx="2567304" cy="2356275"/>
          </a:xfrm>
          <a:prstGeom prst="rect">
            <a:avLst/>
          </a:prstGeom>
          <a:noFill/>
          <a:scene3d>
            <a:camera prst="orthographicFront">
              <a:rot lat="0" lon="11099976" rev="0"/>
            </a:camera>
            <a:lightRig rig="threePt" dir="t"/>
          </a:scene3d>
          <a:extLst>
            <a:ext uri="{909E8E84-426E-40DD-AFC4-6F175D3DCCD1}"/>
          </a:extLst>
        </p:spPr>
      </p:pic>
      <p:pic>
        <p:nvPicPr>
          <p:cNvPr id="6" name="Picture 4" descr="C:\Documents and Settings\cji15\바탕 화면\png\무제-1 사본.png"/>
          <p:cNvPicPr>
            <a:picLocks noChangeAspect="1" noChangeArrowheads="1"/>
          </p:cNvPicPr>
          <p:nvPr/>
        </p:nvPicPr>
        <p:blipFill>
          <a:blip r:embed="rId3" cstate="print"/>
          <a:srcRect t="18039" r="66177"/>
          <a:stretch>
            <a:fillRect/>
          </a:stretch>
        </p:blipFill>
        <p:spPr bwMode="auto">
          <a:xfrm>
            <a:off x="8215313" y="5170488"/>
            <a:ext cx="928687" cy="168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3285</TotalTime>
  <Words>3253</Words>
  <Application>Microsoft Office PowerPoint</Application>
  <PresentationFormat>화면 슬라이드 쇼(4:3)</PresentationFormat>
  <Paragraphs>418</Paragraphs>
  <Slides>29</Slides>
  <Notes>7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29</vt:i4>
      </vt:variant>
    </vt:vector>
  </HeadingPairs>
  <TitlesOfParts>
    <vt:vector size="30" baseType="lpstr">
      <vt:lpstr>Office 테마</vt:lpstr>
      <vt:lpstr>슬라이드 1</vt:lpstr>
      <vt:lpstr>슬라이드 2</vt:lpstr>
      <vt:lpstr>1. 금융지원 </vt:lpstr>
      <vt:lpstr>1. 금융지원 </vt:lpstr>
      <vt:lpstr>1. 금융지원 </vt:lpstr>
      <vt:lpstr>1. 금융지원 </vt:lpstr>
      <vt:lpstr>1. 금융지원</vt:lpstr>
      <vt:lpstr>1. 금융지원</vt:lpstr>
      <vt:lpstr>2. 판로지원</vt:lpstr>
      <vt:lpstr>2. 판로지원</vt:lpstr>
      <vt:lpstr>2. 판로지원</vt:lpstr>
      <vt:lpstr>2. 판로지원</vt:lpstr>
      <vt:lpstr>3. 수출지원</vt:lpstr>
      <vt:lpstr>3. 수출지원</vt:lpstr>
      <vt:lpstr>4. 기술개발 지원</vt:lpstr>
      <vt:lpstr>4. 기술개발 지원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6. 소상공인 지원</vt:lpstr>
      <vt:lpstr>6. 소상공인(창업 지원)</vt:lpstr>
      <vt:lpstr>슬라이드 25</vt:lpstr>
      <vt:lpstr>슬라이드 26</vt:lpstr>
      <vt:lpstr>슬라이드 27</vt:lpstr>
      <vt:lpstr>2017년 달라지는 제도</vt:lpstr>
      <vt:lpstr>슬라이드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백광우</cp:lastModifiedBy>
  <cp:revision>359</cp:revision>
  <dcterms:created xsi:type="dcterms:W3CDTF">2014-12-12T00:32:11Z</dcterms:created>
  <dcterms:modified xsi:type="dcterms:W3CDTF">2017-01-05T01:44:19Z</dcterms:modified>
</cp:coreProperties>
</file>