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96" r:id="rId2"/>
    <p:sldId id="297" r:id="rId3"/>
    <p:sldId id="298" r:id="rId4"/>
    <p:sldId id="259" r:id="rId5"/>
    <p:sldId id="264" r:id="rId6"/>
    <p:sldId id="311" r:id="rId7"/>
    <p:sldId id="312" r:id="rId8"/>
    <p:sldId id="313" r:id="rId9"/>
    <p:sldId id="314" r:id="rId10"/>
    <p:sldId id="269" r:id="rId11"/>
    <p:sldId id="333" r:id="rId12"/>
    <p:sldId id="318" r:id="rId13"/>
    <p:sldId id="319" r:id="rId14"/>
    <p:sldId id="332" r:id="rId15"/>
    <p:sldId id="330" r:id="rId16"/>
    <p:sldId id="331" r:id="rId17"/>
    <p:sldId id="320" r:id="rId18"/>
    <p:sldId id="322" r:id="rId19"/>
    <p:sldId id="324" r:id="rId20"/>
    <p:sldId id="325" r:id="rId21"/>
    <p:sldId id="323" r:id="rId22"/>
    <p:sldId id="326" r:id="rId23"/>
    <p:sldId id="275" r:id="rId24"/>
    <p:sldId id="276" r:id="rId25"/>
    <p:sldId id="329" r:id="rId26"/>
    <p:sldId id="328" r:id="rId27"/>
  </p:sldIdLst>
  <p:sldSz cx="9144000" cy="6858000" type="screen4x3"/>
  <p:notesSz cx="6797675" cy="9926638"/>
  <p:embeddedFontLst>
    <p:embeddedFont>
      <p:font typeface="HY강B" pitchFamily="18" charset="-127"/>
      <p:regular r:id="rId30"/>
    </p:embeddedFont>
    <p:embeddedFont>
      <p:font typeface="맑은 고딕" pitchFamily="50" charset="-127"/>
      <p:regular r:id="rId31"/>
      <p:bold r:id="rId32"/>
    </p:embeddedFont>
    <p:embeddedFont>
      <p:font typeface="HY수평선M" pitchFamily="18" charset="-127"/>
      <p:regular r:id="rId33"/>
    </p:embeddedFont>
    <p:embeddedFont>
      <p:font typeface="휴먼모음T" pitchFamily="18" charset="-127"/>
      <p:regular r:id="rId34"/>
    </p:embeddedFont>
    <p:embeddedFont>
      <p:font typeface="Rix모던고딕 B" pitchFamily="18" charset="-127"/>
      <p:regular r:id="rId35"/>
    </p:embeddedFont>
    <p:embeddedFont>
      <p:font typeface="Tahoma" pitchFamily="34" charset="0"/>
      <p:regular r:id="rId36"/>
      <p:bold r:id="rId37"/>
    </p:embeddedFont>
    <p:embeddedFont>
      <p:font typeface="HY견고딕" pitchFamily="18" charset="-127"/>
      <p:regular r:id="rId38"/>
    </p:embeddedFont>
    <p:embeddedFont>
      <p:font typeface="Rix모던고딕 EB" pitchFamily="18" charset="-127"/>
      <p:regular r:id="rId39"/>
    </p:embeddedFont>
    <p:embeddedFont>
      <p:font typeface="Arial Unicode MS" pitchFamily="50" charset="-127"/>
      <p:regular r:id="rId40"/>
    </p:embeddedFont>
    <p:embeddedFont>
      <p:font typeface="HY헤드라인M" pitchFamily="18" charset="-127"/>
      <p:regular r:id="rId41"/>
    </p:embeddedFont>
    <p:embeddedFont>
      <p:font typeface="한컴바탕" pitchFamily="18" charset="2"/>
      <p:regular r:id="rId42"/>
    </p:embeddedFont>
    <p:embeddedFont>
      <p:font typeface="Verdana" pitchFamily="34" charset="0"/>
      <p:regular r:id="rId43"/>
      <p:bold r:id="rId44"/>
      <p:italic r:id="rId45"/>
      <p:boldItalic r:id="rId4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0075CC"/>
    <a:srgbClr val="0000FF"/>
    <a:srgbClr val="008DF6"/>
    <a:srgbClr val="00CCFF"/>
    <a:srgbClr val="99FFCC"/>
    <a:srgbClr val="EE7A1B"/>
    <a:srgbClr val="0D97FF"/>
    <a:srgbClr val="009900"/>
    <a:srgbClr val="99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08" autoAdjust="0"/>
    <p:restoredTop sz="86419" autoAdjust="0"/>
  </p:normalViewPr>
  <p:slideViewPr>
    <p:cSldViewPr>
      <p:cViewPr>
        <p:scale>
          <a:sx n="100" d="100"/>
          <a:sy n="100" d="100"/>
        </p:scale>
        <p:origin x="-2208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3774" y="-102"/>
      </p:cViewPr>
      <p:guideLst>
        <p:guide orient="horz" pos="3127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/>
          <a:lstStyle>
            <a:lvl1pPr algn="r">
              <a:defRPr sz="1300"/>
            </a:lvl1pPr>
          </a:lstStyle>
          <a:p>
            <a:fld id="{D1AEE161-D094-4319-BE36-D1616EC4396B}" type="datetimeFigureOut">
              <a:rPr lang="ko-KR" altLang="en-US" smtClean="0"/>
              <a:pPr/>
              <a:t>2016-12-16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 anchor="b"/>
          <a:lstStyle>
            <a:lvl1pPr algn="r">
              <a:defRPr sz="1300"/>
            </a:lvl1pPr>
          </a:lstStyle>
          <a:p>
            <a:fld id="{4F7BFD7B-813A-40B9-88BD-15EF8992F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91947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/>
          <a:lstStyle>
            <a:lvl1pPr algn="r">
              <a:defRPr sz="1300"/>
            </a:lvl1pPr>
          </a:lstStyle>
          <a:p>
            <a:fld id="{A1F95AF5-8DD6-4E8B-9C5E-E69491C2CAF2}" type="datetimeFigureOut">
              <a:rPr lang="ko-KR" altLang="en-US" smtClean="0"/>
              <a:pPr/>
              <a:t>2016-12-16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7" tIns="47793" rIns="95587" bIns="477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87" tIns="47793" rIns="95587" bIns="477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587" tIns="47793" rIns="95587" bIns="47793" rtlCol="0" anchor="b"/>
          <a:lstStyle>
            <a:lvl1pPr algn="r">
              <a:defRPr sz="1300"/>
            </a:lvl1pPr>
          </a:lstStyle>
          <a:p>
            <a:fld id="{A7BC92D6-3CD2-428D-8A41-85CFB5AB1F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712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9C1E64-0525-4A84-8A56-EE5A8CE25677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47663" y="1062261"/>
            <a:ext cx="8448675" cy="5224239"/>
          </a:xfrm>
          <a:prstGeom prst="rect">
            <a:avLst/>
          </a:prstGeom>
          <a:noFill/>
          <a:ln w="63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 userDrawn="1"/>
        </p:nvPicPr>
        <p:blipFill>
          <a:blip r:embed="rId4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Relationship Id="rId1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5.png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8.jpeg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Relationship Id="rId1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Relationship Id="rId1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8.jpeg"/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4.png"/><Relationship Id="rId7" Type="http://schemas.openxmlformats.org/officeDocument/2006/relationships/image" Target="../media/image3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mba.go.kr/" TargetMode="External"/><Relationship Id="rId5" Type="http://schemas.openxmlformats.org/officeDocument/2006/relationships/hyperlink" Target="http://www.smtech.go.kr/" TargetMode="Externa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3.png"/><Relationship Id="rId7" Type="http://schemas.openxmlformats.org/officeDocument/2006/relationships/image" Target="../media/image3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0" y="1"/>
            <a:ext cx="9292554" cy="6858000"/>
            <a:chOff x="-26306" y="0"/>
            <a:chExt cx="10084642" cy="6858001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0698"/>
            <a:stretch/>
          </p:blipFill>
          <p:spPr>
            <a:xfrm>
              <a:off x="0" y="0"/>
              <a:ext cx="9906000" cy="685800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4700481"/>
              <a:ext cx="9906000" cy="323177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90748" y="2622008"/>
              <a:ext cx="7367588" cy="2476500"/>
            </a:xfrm>
            <a:prstGeom prst="rect">
              <a:avLst/>
            </a:prstGeom>
          </p:spPr>
        </p:pic>
        <p:sp>
          <p:nvSpPr>
            <p:cNvPr id="15" name="직사각형 7"/>
            <p:cNvSpPr/>
            <p:nvPr/>
          </p:nvSpPr>
          <p:spPr>
            <a:xfrm>
              <a:off x="0" y="0"/>
              <a:ext cx="9906000" cy="6858000"/>
            </a:xfrm>
            <a:custGeom>
              <a:avLst/>
              <a:gdLst>
                <a:gd name="connsiteX0" fmla="*/ 0 w 9144000"/>
                <a:gd name="connsiteY0" fmla="*/ 0 h 6858000"/>
                <a:gd name="connsiteX1" fmla="*/ 9144000 w 9144000"/>
                <a:gd name="connsiteY1" fmla="*/ 0 h 6858000"/>
                <a:gd name="connsiteX2" fmla="*/ 9144000 w 9144000"/>
                <a:gd name="connsiteY2" fmla="*/ 6858000 h 6858000"/>
                <a:gd name="connsiteX3" fmla="*/ 0 w 9144000"/>
                <a:gd name="connsiteY3" fmla="*/ 6858000 h 6858000"/>
                <a:gd name="connsiteX4" fmla="*/ 0 w 9144000"/>
                <a:gd name="connsiteY4" fmla="*/ 0 h 6858000"/>
                <a:gd name="connsiteX0" fmla="*/ 0 w 9144000"/>
                <a:gd name="connsiteY0" fmla="*/ 0 h 6858000"/>
                <a:gd name="connsiteX1" fmla="*/ 2196935 w 9144000"/>
                <a:gd name="connsiteY1" fmla="*/ 0 h 6858000"/>
                <a:gd name="connsiteX2" fmla="*/ 9144000 w 9144000"/>
                <a:gd name="connsiteY2" fmla="*/ 0 h 6858000"/>
                <a:gd name="connsiteX3" fmla="*/ 9144000 w 9144000"/>
                <a:gd name="connsiteY3" fmla="*/ 6858000 h 6858000"/>
                <a:gd name="connsiteX4" fmla="*/ 0 w 9144000"/>
                <a:gd name="connsiteY4" fmla="*/ 6858000 h 6858000"/>
                <a:gd name="connsiteX5" fmla="*/ 0 w 9144000"/>
                <a:gd name="connsiteY5" fmla="*/ 0 h 6858000"/>
                <a:gd name="connsiteX0" fmla="*/ 0 w 9144000"/>
                <a:gd name="connsiteY0" fmla="*/ 0 h 6858000"/>
                <a:gd name="connsiteX1" fmla="*/ 2196935 w 9144000"/>
                <a:gd name="connsiteY1" fmla="*/ 0 h 6858000"/>
                <a:gd name="connsiteX2" fmla="*/ 9144000 w 9144000"/>
                <a:gd name="connsiteY2" fmla="*/ 0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2196935 w 9144000"/>
                <a:gd name="connsiteY1" fmla="*/ 0 h 6858000"/>
                <a:gd name="connsiteX2" fmla="*/ 950026 w 9144000"/>
                <a:gd name="connsiteY2" fmla="*/ 5712032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581891 w 9144000"/>
                <a:gd name="connsiteY1" fmla="*/ 0 h 6858000"/>
                <a:gd name="connsiteX2" fmla="*/ 950026 w 9144000"/>
                <a:gd name="connsiteY2" fmla="*/ 5712032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950026 w 9144000"/>
                <a:gd name="connsiteY2" fmla="*/ 5712032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743200 w 9144000"/>
                <a:gd name="connsiteY2" fmla="*/ 583078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743200 w 9144000"/>
                <a:gd name="connsiteY2" fmla="*/ 583078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291938 w 9144000"/>
                <a:gd name="connsiteY2" fmla="*/ 5474526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291938 w 9144000"/>
                <a:gd name="connsiteY2" fmla="*/ 5474526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291938 w 9144000"/>
                <a:gd name="connsiteY2" fmla="*/ 5474526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291938 w 9144000"/>
                <a:gd name="connsiteY2" fmla="*/ 5474526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49434 w 9144000"/>
                <a:gd name="connsiteY2" fmla="*/ 5700157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  <a:gd name="connsiteX0" fmla="*/ 0 w 9144000"/>
                <a:gd name="connsiteY0" fmla="*/ 0 h 6858000"/>
                <a:gd name="connsiteX1" fmla="*/ 641267 w 9144000"/>
                <a:gd name="connsiteY1" fmla="*/ 0 h 6858000"/>
                <a:gd name="connsiteX2" fmla="*/ 2137558 w 9144000"/>
                <a:gd name="connsiteY2" fmla="*/ 5628905 h 6858000"/>
                <a:gd name="connsiteX3" fmla="*/ 9144000 w 9144000"/>
                <a:gd name="connsiteY3" fmla="*/ 5581403 h 6858000"/>
                <a:gd name="connsiteX4" fmla="*/ 9144000 w 9144000"/>
                <a:gd name="connsiteY4" fmla="*/ 6858000 h 6858000"/>
                <a:gd name="connsiteX5" fmla="*/ 0 w 9144000"/>
                <a:gd name="connsiteY5" fmla="*/ 6858000 h 6858000"/>
                <a:gd name="connsiteX6" fmla="*/ 0 w 9144000"/>
                <a:gd name="connsiteY6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641267" y="0"/>
                  </a:lnTo>
                  <a:cubicBezTo>
                    <a:pt x="-23752" y="1136073"/>
                    <a:pt x="-142504" y="3804064"/>
                    <a:pt x="2137558" y="5628905"/>
                  </a:cubicBezTo>
                  <a:cubicBezTo>
                    <a:pt x="4417620" y="7453746"/>
                    <a:pt x="8031677" y="6080166"/>
                    <a:pt x="9144000" y="5581403"/>
                  </a:cubicBez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  <a:alpha val="33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2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직사각형 8"/>
            <p:cNvSpPr/>
            <p:nvPr/>
          </p:nvSpPr>
          <p:spPr>
            <a:xfrm>
              <a:off x="-26306" y="1"/>
              <a:ext cx="2795064" cy="4402423"/>
            </a:xfrm>
            <a:custGeom>
              <a:avLst/>
              <a:gdLst>
                <a:gd name="connsiteX0" fmla="*/ 0 w 1475656"/>
                <a:gd name="connsiteY0" fmla="*/ 0 h 2134498"/>
                <a:gd name="connsiteX1" fmla="*/ 1475656 w 1475656"/>
                <a:gd name="connsiteY1" fmla="*/ 0 h 2134498"/>
                <a:gd name="connsiteX2" fmla="*/ 1475656 w 1475656"/>
                <a:gd name="connsiteY2" fmla="*/ 2134498 h 2134498"/>
                <a:gd name="connsiteX3" fmla="*/ 0 w 1475656"/>
                <a:gd name="connsiteY3" fmla="*/ 2134498 h 2134498"/>
                <a:gd name="connsiteX4" fmla="*/ 0 w 1475656"/>
                <a:gd name="connsiteY4" fmla="*/ 0 h 2134498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523157"/>
                <a:gd name="connsiteY0" fmla="*/ 0 h 4355183"/>
                <a:gd name="connsiteX1" fmla="*/ 1475656 w 1523157"/>
                <a:gd name="connsiteY1" fmla="*/ 0 h 4355183"/>
                <a:gd name="connsiteX2" fmla="*/ 1523157 w 1523157"/>
                <a:gd name="connsiteY2" fmla="*/ 4355183 h 4355183"/>
                <a:gd name="connsiteX3" fmla="*/ 0 w 1523157"/>
                <a:gd name="connsiteY3" fmla="*/ 2134498 h 4355183"/>
                <a:gd name="connsiteX4" fmla="*/ 0 w 1523157"/>
                <a:gd name="connsiteY4" fmla="*/ 0 h 4355183"/>
                <a:gd name="connsiteX0" fmla="*/ 0 w 1523157"/>
                <a:gd name="connsiteY0" fmla="*/ 0 h 4355183"/>
                <a:gd name="connsiteX1" fmla="*/ 1475656 w 1523157"/>
                <a:gd name="connsiteY1" fmla="*/ 0 h 4355183"/>
                <a:gd name="connsiteX2" fmla="*/ 1523157 w 1523157"/>
                <a:gd name="connsiteY2" fmla="*/ 4355183 h 4355183"/>
                <a:gd name="connsiteX3" fmla="*/ 0 w 1523157"/>
                <a:gd name="connsiteY3" fmla="*/ 2134498 h 4355183"/>
                <a:gd name="connsiteX4" fmla="*/ 0 w 1523157"/>
                <a:gd name="connsiteY4" fmla="*/ 0 h 4355183"/>
                <a:gd name="connsiteX0" fmla="*/ 0 w 2010045"/>
                <a:gd name="connsiteY0" fmla="*/ 0 h 3690165"/>
                <a:gd name="connsiteX1" fmla="*/ 1475656 w 2010045"/>
                <a:gd name="connsiteY1" fmla="*/ 0 h 3690165"/>
                <a:gd name="connsiteX2" fmla="*/ 2010045 w 2010045"/>
                <a:gd name="connsiteY2" fmla="*/ 3690165 h 3690165"/>
                <a:gd name="connsiteX3" fmla="*/ 0 w 2010045"/>
                <a:gd name="connsiteY3" fmla="*/ 2134498 h 3690165"/>
                <a:gd name="connsiteX4" fmla="*/ 0 w 2010045"/>
                <a:gd name="connsiteY4" fmla="*/ 0 h 3690165"/>
                <a:gd name="connsiteX0" fmla="*/ 0 w 2010045"/>
                <a:gd name="connsiteY0" fmla="*/ 0 h 3690165"/>
                <a:gd name="connsiteX1" fmla="*/ 1475656 w 2010045"/>
                <a:gd name="connsiteY1" fmla="*/ 0 h 3690165"/>
                <a:gd name="connsiteX2" fmla="*/ 2010045 w 2010045"/>
                <a:gd name="connsiteY2" fmla="*/ 3690165 h 3690165"/>
                <a:gd name="connsiteX3" fmla="*/ 0 w 2010045"/>
                <a:gd name="connsiteY3" fmla="*/ 2134498 h 3690165"/>
                <a:gd name="connsiteX4" fmla="*/ 0 w 2010045"/>
                <a:gd name="connsiteY4" fmla="*/ 0 h 3690165"/>
                <a:gd name="connsiteX0" fmla="*/ 0 w 2010045"/>
                <a:gd name="connsiteY0" fmla="*/ 0 h 3834157"/>
                <a:gd name="connsiteX1" fmla="*/ 1475656 w 2010045"/>
                <a:gd name="connsiteY1" fmla="*/ 0 h 3834157"/>
                <a:gd name="connsiteX2" fmla="*/ 2010045 w 2010045"/>
                <a:gd name="connsiteY2" fmla="*/ 3690165 h 3834157"/>
                <a:gd name="connsiteX3" fmla="*/ 0 w 2010045"/>
                <a:gd name="connsiteY3" fmla="*/ 2134498 h 3834157"/>
                <a:gd name="connsiteX4" fmla="*/ 0 w 2010045"/>
                <a:gd name="connsiteY4" fmla="*/ 0 h 3834157"/>
                <a:gd name="connsiteX0" fmla="*/ 0 w 1974419"/>
                <a:gd name="connsiteY0" fmla="*/ 0 h 3713991"/>
                <a:gd name="connsiteX1" fmla="*/ 1475656 w 1974419"/>
                <a:gd name="connsiteY1" fmla="*/ 0 h 3713991"/>
                <a:gd name="connsiteX2" fmla="*/ 1974419 w 1974419"/>
                <a:gd name="connsiteY2" fmla="*/ 3559537 h 3713991"/>
                <a:gd name="connsiteX3" fmla="*/ 0 w 1974419"/>
                <a:gd name="connsiteY3" fmla="*/ 2134498 h 3713991"/>
                <a:gd name="connsiteX4" fmla="*/ 0 w 1974419"/>
                <a:gd name="connsiteY4" fmla="*/ 0 h 3713991"/>
                <a:gd name="connsiteX0" fmla="*/ 0 w 1974419"/>
                <a:gd name="connsiteY0" fmla="*/ 0 h 3713991"/>
                <a:gd name="connsiteX1" fmla="*/ 1475656 w 1974419"/>
                <a:gd name="connsiteY1" fmla="*/ 0 h 3713991"/>
                <a:gd name="connsiteX2" fmla="*/ 1974419 w 1974419"/>
                <a:gd name="connsiteY2" fmla="*/ 3559537 h 3713991"/>
                <a:gd name="connsiteX3" fmla="*/ 0 w 1974419"/>
                <a:gd name="connsiteY3" fmla="*/ 2134498 h 3713991"/>
                <a:gd name="connsiteX4" fmla="*/ 0 w 1974419"/>
                <a:gd name="connsiteY4" fmla="*/ 0 h 3713991"/>
                <a:gd name="connsiteX0" fmla="*/ 0 w 1974419"/>
                <a:gd name="connsiteY0" fmla="*/ 0 h 3688511"/>
                <a:gd name="connsiteX1" fmla="*/ 1475656 w 1974419"/>
                <a:gd name="connsiteY1" fmla="*/ 0 h 3688511"/>
                <a:gd name="connsiteX2" fmla="*/ 1974419 w 1974419"/>
                <a:gd name="connsiteY2" fmla="*/ 3559537 h 3688511"/>
                <a:gd name="connsiteX3" fmla="*/ 0 w 1974419"/>
                <a:gd name="connsiteY3" fmla="*/ 2134498 h 3688511"/>
                <a:gd name="connsiteX4" fmla="*/ 0 w 1974419"/>
                <a:gd name="connsiteY4" fmla="*/ 0 h 3688511"/>
                <a:gd name="connsiteX0" fmla="*/ 0 w 2116922"/>
                <a:gd name="connsiteY0" fmla="*/ 0 h 3765526"/>
                <a:gd name="connsiteX1" fmla="*/ 1475656 w 2116922"/>
                <a:gd name="connsiteY1" fmla="*/ 0 h 3765526"/>
                <a:gd name="connsiteX2" fmla="*/ 2116922 w 2116922"/>
                <a:gd name="connsiteY2" fmla="*/ 3642664 h 3765526"/>
                <a:gd name="connsiteX3" fmla="*/ 0 w 2116922"/>
                <a:gd name="connsiteY3" fmla="*/ 2134498 h 3765526"/>
                <a:gd name="connsiteX4" fmla="*/ 0 w 2116922"/>
                <a:gd name="connsiteY4" fmla="*/ 0 h 3765526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580059"/>
                <a:gd name="connsiteY0" fmla="*/ 0 h 3371024"/>
                <a:gd name="connsiteX1" fmla="*/ 1475656 w 2580059"/>
                <a:gd name="connsiteY1" fmla="*/ 0 h 3371024"/>
                <a:gd name="connsiteX2" fmla="*/ 2580059 w 2580059"/>
                <a:gd name="connsiteY2" fmla="*/ 3202940 h 3371024"/>
                <a:gd name="connsiteX3" fmla="*/ 0 w 2580059"/>
                <a:gd name="connsiteY3" fmla="*/ 2134498 h 3371024"/>
                <a:gd name="connsiteX4" fmla="*/ 0 w 2580059"/>
                <a:gd name="connsiteY4" fmla="*/ 0 h 3371024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68935"/>
                <a:gd name="connsiteX1" fmla="*/ 1475656 w 2580059"/>
                <a:gd name="connsiteY1" fmla="*/ 0 h 3668935"/>
                <a:gd name="connsiteX2" fmla="*/ 2580059 w 2580059"/>
                <a:gd name="connsiteY2" fmla="*/ 3202940 h 3668935"/>
                <a:gd name="connsiteX3" fmla="*/ 0 w 2580059"/>
                <a:gd name="connsiteY3" fmla="*/ 2241986 h 3668935"/>
                <a:gd name="connsiteX4" fmla="*/ 0 w 2580059"/>
                <a:gd name="connsiteY4" fmla="*/ 0 h 3668935"/>
                <a:gd name="connsiteX0" fmla="*/ 0 w 2580059"/>
                <a:gd name="connsiteY0" fmla="*/ 0 h 3627874"/>
                <a:gd name="connsiteX1" fmla="*/ 1475656 w 2580059"/>
                <a:gd name="connsiteY1" fmla="*/ 0 h 3627874"/>
                <a:gd name="connsiteX2" fmla="*/ 2580059 w 2580059"/>
                <a:gd name="connsiteY2" fmla="*/ 3202940 h 3627874"/>
                <a:gd name="connsiteX3" fmla="*/ 0 w 2580059"/>
                <a:gd name="connsiteY3" fmla="*/ 2241986 h 3627874"/>
                <a:gd name="connsiteX4" fmla="*/ 0 w 2580059"/>
                <a:gd name="connsiteY4" fmla="*/ 0 h 3627874"/>
                <a:gd name="connsiteX0" fmla="*/ 0 w 2580059"/>
                <a:gd name="connsiteY0" fmla="*/ 0 h 3635031"/>
                <a:gd name="connsiteX1" fmla="*/ 1475656 w 2580059"/>
                <a:gd name="connsiteY1" fmla="*/ 0 h 3635031"/>
                <a:gd name="connsiteX2" fmla="*/ 2580059 w 2580059"/>
                <a:gd name="connsiteY2" fmla="*/ 3202940 h 3635031"/>
                <a:gd name="connsiteX3" fmla="*/ 0 w 2580059"/>
                <a:gd name="connsiteY3" fmla="*/ 2241986 h 3635031"/>
                <a:gd name="connsiteX4" fmla="*/ 0 w 2580059"/>
                <a:gd name="connsiteY4" fmla="*/ 0 h 3635031"/>
                <a:gd name="connsiteX0" fmla="*/ 0 w 2580059"/>
                <a:gd name="connsiteY0" fmla="*/ 0 h 3610079"/>
                <a:gd name="connsiteX1" fmla="*/ 1475656 w 2580059"/>
                <a:gd name="connsiteY1" fmla="*/ 0 h 3610079"/>
                <a:gd name="connsiteX2" fmla="*/ 2580059 w 2580059"/>
                <a:gd name="connsiteY2" fmla="*/ 3202940 h 3610079"/>
                <a:gd name="connsiteX3" fmla="*/ 0 w 2580059"/>
                <a:gd name="connsiteY3" fmla="*/ 2241986 h 3610079"/>
                <a:gd name="connsiteX4" fmla="*/ 0 w 2580059"/>
                <a:gd name="connsiteY4" fmla="*/ 0 h 3610079"/>
                <a:gd name="connsiteX0" fmla="*/ 0 w 2580059"/>
                <a:gd name="connsiteY0" fmla="*/ 0 h 3622545"/>
                <a:gd name="connsiteX1" fmla="*/ 1475656 w 2580059"/>
                <a:gd name="connsiteY1" fmla="*/ 0 h 3622545"/>
                <a:gd name="connsiteX2" fmla="*/ 2580059 w 2580059"/>
                <a:gd name="connsiteY2" fmla="*/ 3202940 h 3622545"/>
                <a:gd name="connsiteX3" fmla="*/ 0 w 2580059"/>
                <a:gd name="connsiteY3" fmla="*/ 2241986 h 3622545"/>
                <a:gd name="connsiteX4" fmla="*/ 0 w 2580059"/>
                <a:gd name="connsiteY4" fmla="*/ 0 h 362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0059" h="3622545">
                  <a:moveTo>
                    <a:pt x="0" y="0"/>
                  </a:moveTo>
                  <a:lnTo>
                    <a:pt x="1475656" y="0"/>
                  </a:lnTo>
                  <a:cubicBezTo>
                    <a:pt x="-463981" y="1805908"/>
                    <a:pt x="767093" y="4346658"/>
                    <a:pt x="2580059" y="3202940"/>
                  </a:cubicBezTo>
                  <a:cubicBezTo>
                    <a:pt x="987727" y="4376447"/>
                    <a:pt x="107917" y="2771197"/>
                    <a:pt x="0" y="2241986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3774">
                    <a:alpha val="0"/>
                  </a:srgbClr>
                </a:gs>
                <a:gs pos="41000">
                  <a:srgbClr val="003774"/>
                </a:gs>
                <a:gs pos="23000">
                  <a:srgbClr val="009DDC"/>
                </a:gs>
                <a:gs pos="59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  <a:alpha val="2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직사각형 8"/>
            <p:cNvSpPr/>
            <p:nvPr/>
          </p:nvSpPr>
          <p:spPr>
            <a:xfrm>
              <a:off x="668058" y="2"/>
              <a:ext cx="2748480" cy="4096821"/>
            </a:xfrm>
            <a:custGeom>
              <a:avLst/>
              <a:gdLst>
                <a:gd name="connsiteX0" fmla="*/ 0 w 1475656"/>
                <a:gd name="connsiteY0" fmla="*/ 0 h 2134498"/>
                <a:gd name="connsiteX1" fmla="*/ 1475656 w 1475656"/>
                <a:gd name="connsiteY1" fmla="*/ 0 h 2134498"/>
                <a:gd name="connsiteX2" fmla="*/ 1475656 w 1475656"/>
                <a:gd name="connsiteY2" fmla="*/ 2134498 h 2134498"/>
                <a:gd name="connsiteX3" fmla="*/ 0 w 1475656"/>
                <a:gd name="connsiteY3" fmla="*/ 2134498 h 2134498"/>
                <a:gd name="connsiteX4" fmla="*/ 0 w 1475656"/>
                <a:gd name="connsiteY4" fmla="*/ 0 h 2134498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677536"/>
                <a:gd name="connsiteY0" fmla="*/ 0 h 4117677"/>
                <a:gd name="connsiteX1" fmla="*/ 1475656 w 1677536"/>
                <a:gd name="connsiteY1" fmla="*/ 0 h 4117677"/>
                <a:gd name="connsiteX2" fmla="*/ 1677536 w 1677536"/>
                <a:gd name="connsiteY2" fmla="*/ 4117677 h 4117677"/>
                <a:gd name="connsiteX3" fmla="*/ 0 w 1677536"/>
                <a:gd name="connsiteY3" fmla="*/ 2134498 h 4117677"/>
                <a:gd name="connsiteX4" fmla="*/ 0 w 1677536"/>
                <a:gd name="connsiteY4" fmla="*/ 0 h 4117677"/>
                <a:gd name="connsiteX0" fmla="*/ 0 w 1523157"/>
                <a:gd name="connsiteY0" fmla="*/ 0 h 4355183"/>
                <a:gd name="connsiteX1" fmla="*/ 1475656 w 1523157"/>
                <a:gd name="connsiteY1" fmla="*/ 0 h 4355183"/>
                <a:gd name="connsiteX2" fmla="*/ 1523157 w 1523157"/>
                <a:gd name="connsiteY2" fmla="*/ 4355183 h 4355183"/>
                <a:gd name="connsiteX3" fmla="*/ 0 w 1523157"/>
                <a:gd name="connsiteY3" fmla="*/ 2134498 h 4355183"/>
                <a:gd name="connsiteX4" fmla="*/ 0 w 1523157"/>
                <a:gd name="connsiteY4" fmla="*/ 0 h 4355183"/>
                <a:gd name="connsiteX0" fmla="*/ 0 w 1523157"/>
                <a:gd name="connsiteY0" fmla="*/ 0 h 4355183"/>
                <a:gd name="connsiteX1" fmla="*/ 1475656 w 1523157"/>
                <a:gd name="connsiteY1" fmla="*/ 0 h 4355183"/>
                <a:gd name="connsiteX2" fmla="*/ 1523157 w 1523157"/>
                <a:gd name="connsiteY2" fmla="*/ 4355183 h 4355183"/>
                <a:gd name="connsiteX3" fmla="*/ 0 w 1523157"/>
                <a:gd name="connsiteY3" fmla="*/ 2134498 h 4355183"/>
                <a:gd name="connsiteX4" fmla="*/ 0 w 1523157"/>
                <a:gd name="connsiteY4" fmla="*/ 0 h 4355183"/>
                <a:gd name="connsiteX0" fmla="*/ 0 w 2010045"/>
                <a:gd name="connsiteY0" fmla="*/ 0 h 3690165"/>
                <a:gd name="connsiteX1" fmla="*/ 1475656 w 2010045"/>
                <a:gd name="connsiteY1" fmla="*/ 0 h 3690165"/>
                <a:gd name="connsiteX2" fmla="*/ 2010045 w 2010045"/>
                <a:gd name="connsiteY2" fmla="*/ 3690165 h 3690165"/>
                <a:gd name="connsiteX3" fmla="*/ 0 w 2010045"/>
                <a:gd name="connsiteY3" fmla="*/ 2134498 h 3690165"/>
                <a:gd name="connsiteX4" fmla="*/ 0 w 2010045"/>
                <a:gd name="connsiteY4" fmla="*/ 0 h 3690165"/>
                <a:gd name="connsiteX0" fmla="*/ 0 w 2010045"/>
                <a:gd name="connsiteY0" fmla="*/ 0 h 3690165"/>
                <a:gd name="connsiteX1" fmla="*/ 1475656 w 2010045"/>
                <a:gd name="connsiteY1" fmla="*/ 0 h 3690165"/>
                <a:gd name="connsiteX2" fmla="*/ 2010045 w 2010045"/>
                <a:gd name="connsiteY2" fmla="*/ 3690165 h 3690165"/>
                <a:gd name="connsiteX3" fmla="*/ 0 w 2010045"/>
                <a:gd name="connsiteY3" fmla="*/ 2134498 h 3690165"/>
                <a:gd name="connsiteX4" fmla="*/ 0 w 2010045"/>
                <a:gd name="connsiteY4" fmla="*/ 0 h 3690165"/>
                <a:gd name="connsiteX0" fmla="*/ 0 w 2010045"/>
                <a:gd name="connsiteY0" fmla="*/ 0 h 3834157"/>
                <a:gd name="connsiteX1" fmla="*/ 1475656 w 2010045"/>
                <a:gd name="connsiteY1" fmla="*/ 0 h 3834157"/>
                <a:gd name="connsiteX2" fmla="*/ 2010045 w 2010045"/>
                <a:gd name="connsiteY2" fmla="*/ 3690165 h 3834157"/>
                <a:gd name="connsiteX3" fmla="*/ 0 w 2010045"/>
                <a:gd name="connsiteY3" fmla="*/ 2134498 h 3834157"/>
                <a:gd name="connsiteX4" fmla="*/ 0 w 2010045"/>
                <a:gd name="connsiteY4" fmla="*/ 0 h 3834157"/>
                <a:gd name="connsiteX0" fmla="*/ 0 w 1974419"/>
                <a:gd name="connsiteY0" fmla="*/ 0 h 3713991"/>
                <a:gd name="connsiteX1" fmla="*/ 1475656 w 1974419"/>
                <a:gd name="connsiteY1" fmla="*/ 0 h 3713991"/>
                <a:gd name="connsiteX2" fmla="*/ 1974419 w 1974419"/>
                <a:gd name="connsiteY2" fmla="*/ 3559537 h 3713991"/>
                <a:gd name="connsiteX3" fmla="*/ 0 w 1974419"/>
                <a:gd name="connsiteY3" fmla="*/ 2134498 h 3713991"/>
                <a:gd name="connsiteX4" fmla="*/ 0 w 1974419"/>
                <a:gd name="connsiteY4" fmla="*/ 0 h 3713991"/>
                <a:gd name="connsiteX0" fmla="*/ 0 w 1974419"/>
                <a:gd name="connsiteY0" fmla="*/ 0 h 3713991"/>
                <a:gd name="connsiteX1" fmla="*/ 1475656 w 1974419"/>
                <a:gd name="connsiteY1" fmla="*/ 0 h 3713991"/>
                <a:gd name="connsiteX2" fmla="*/ 1974419 w 1974419"/>
                <a:gd name="connsiteY2" fmla="*/ 3559537 h 3713991"/>
                <a:gd name="connsiteX3" fmla="*/ 0 w 1974419"/>
                <a:gd name="connsiteY3" fmla="*/ 2134498 h 3713991"/>
                <a:gd name="connsiteX4" fmla="*/ 0 w 1974419"/>
                <a:gd name="connsiteY4" fmla="*/ 0 h 3713991"/>
                <a:gd name="connsiteX0" fmla="*/ 0 w 1974419"/>
                <a:gd name="connsiteY0" fmla="*/ 0 h 3688511"/>
                <a:gd name="connsiteX1" fmla="*/ 1475656 w 1974419"/>
                <a:gd name="connsiteY1" fmla="*/ 0 h 3688511"/>
                <a:gd name="connsiteX2" fmla="*/ 1974419 w 1974419"/>
                <a:gd name="connsiteY2" fmla="*/ 3559537 h 3688511"/>
                <a:gd name="connsiteX3" fmla="*/ 0 w 1974419"/>
                <a:gd name="connsiteY3" fmla="*/ 2134498 h 3688511"/>
                <a:gd name="connsiteX4" fmla="*/ 0 w 1974419"/>
                <a:gd name="connsiteY4" fmla="*/ 0 h 3688511"/>
                <a:gd name="connsiteX0" fmla="*/ 0 w 2116922"/>
                <a:gd name="connsiteY0" fmla="*/ 0 h 3765526"/>
                <a:gd name="connsiteX1" fmla="*/ 1475656 w 2116922"/>
                <a:gd name="connsiteY1" fmla="*/ 0 h 3765526"/>
                <a:gd name="connsiteX2" fmla="*/ 2116922 w 2116922"/>
                <a:gd name="connsiteY2" fmla="*/ 3642664 h 3765526"/>
                <a:gd name="connsiteX3" fmla="*/ 0 w 2116922"/>
                <a:gd name="connsiteY3" fmla="*/ 2134498 h 3765526"/>
                <a:gd name="connsiteX4" fmla="*/ 0 w 2116922"/>
                <a:gd name="connsiteY4" fmla="*/ 0 h 3765526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116922"/>
                <a:gd name="connsiteY0" fmla="*/ 0 h 3769592"/>
                <a:gd name="connsiteX1" fmla="*/ 1475656 w 2116922"/>
                <a:gd name="connsiteY1" fmla="*/ 0 h 3769592"/>
                <a:gd name="connsiteX2" fmla="*/ 2116922 w 2116922"/>
                <a:gd name="connsiteY2" fmla="*/ 3642664 h 3769592"/>
                <a:gd name="connsiteX3" fmla="*/ 0 w 2116922"/>
                <a:gd name="connsiteY3" fmla="*/ 2134498 h 3769592"/>
                <a:gd name="connsiteX4" fmla="*/ 0 w 2116922"/>
                <a:gd name="connsiteY4" fmla="*/ 0 h 3769592"/>
                <a:gd name="connsiteX0" fmla="*/ 0 w 2580059"/>
                <a:gd name="connsiteY0" fmla="*/ 0 h 3371024"/>
                <a:gd name="connsiteX1" fmla="*/ 1475656 w 2580059"/>
                <a:gd name="connsiteY1" fmla="*/ 0 h 3371024"/>
                <a:gd name="connsiteX2" fmla="*/ 2580059 w 2580059"/>
                <a:gd name="connsiteY2" fmla="*/ 3202940 h 3371024"/>
                <a:gd name="connsiteX3" fmla="*/ 0 w 2580059"/>
                <a:gd name="connsiteY3" fmla="*/ 2134498 h 3371024"/>
                <a:gd name="connsiteX4" fmla="*/ 0 w 2580059"/>
                <a:gd name="connsiteY4" fmla="*/ 0 h 3371024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49436"/>
                <a:gd name="connsiteX1" fmla="*/ 1475656 w 2580059"/>
                <a:gd name="connsiteY1" fmla="*/ 0 h 3649436"/>
                <a:gd name="connsiteX2" fmla="*/ 2580059 w 2580059"/>
                <a:gd name="connsiteY2" fmla="*/ 3202940 h 3649436"/>
                <a:gd name="connsiteX3" fmla="*/ 0 w 2580059"/>
                <a:gd name="connsiteY3" fmla="*/ 2134498 h 3649436"/>
                <a:gd name="connsiteX4" fmla="*/ 0 w 2580059"/>
                <a:gd name="connsiteY4" fmla="*/ 0 h 3649436"/>
                <a:gd name="connsiteX0" fmla="*/ 0 w 2580059"/>
                <a:gd name="connsiteY0" fmla="*/ 0 h 3668935"/>
                <a:gd name="connsiteX1" fmla="*/ 1475656 w 2580059"/>
                <a:gd name="connsiteY1" fmla="*/ 0 h 3668935"/>
                <a:gd name="connsiteX2" fmla="*/ 2580059 w 2580059"/>
                <a:gd name="connsiteY2" fmla="*/ 3202940 h 3668935"/>
                <a:gd name="connsiteX3" fmla="*/ 0 w 2580059"/>
                <a:gd name="connsiteY3" fmla="*/ 2241986 h 3668935"/>
                <a:gd name="connsiteX4" fmla="*/ 0 w 2580059"/>
                <a:gd name="connsiteY4" fmla="*/ 0 h 3668935"/>
                <a:gd name="connsiteX0" fmla="*/ 0 w 2580059"/>
                <a:gd name="connsiteY0" fmla="*/ 0 h 3627874"/>
                <a:gd name="connsiteX1" fmla="*/ 1475656 w 2580059"/>
                <a:gd name="connsiteY1" fmla="*/ 0 h 3627874"/>
                <a:gd name="connsiteX2" fmla="*/ 2580059 w 2580059"/>
                <a:gd name="connsiteY2" fmla="*/ 3202940 h 3627874"/>
                <a:gd name="connsiteX3" fmla="*/ 0 w 2580059"/>
                <a:gd name="connsiteY3" fmla="*/ 2241986 h 3627874"/>
                <a:gd name="connsiteX4" fmla="*/ 0 w 2580059"/>
                <a:gd name="connsiteY4" fmla="*/ 0 h 3627874"/>
                <a:gd name="connsiteX0" fmla="*/ 0 w 2580059"/>
                <a:gd name="connsiteY0" fmla="*/ 0 h 3635031"/>
                <a:gd name="connsiteX1" fmla="*/ 1475656 w 2580059"/>
                <a:gd name="connsiteY1" fmla="*/ 0 h 3635031"/>
                <a:gd name="connsiteX2" fmla="*/ 2580059 w 2580059"/>
                <a:gd name="connsiteY2" fmla="*/ 3202940 h 3635031"/>
                <a:gd name="connsiteX3" fmla="*/ 0 w 2580059"/>
                <a:gd name="connsiteY3" fmla="*/ 2241986 h 3635031"/>
                <a:gd name="connsiteX4" fmla="*/ 0 w 2580059"/>
                <a:gd name="connsiteY4" fmla="*/ 0 h 3635031"/>
                <a:gd name="connsiteX0" fmla="*/ 0 w 2580059"/>
                <a:gd name="connsiteY0" fmla="*/ 0 h 3610079"/>
                <a:gd name="connsiteX1" fmla="*/ 1475656 w 2580059"/>
                <a:gd name="connsiteY1" fmla="*/ 0 h 3610079"/>
                <a:gd name="connsiteX2" fmla="*/ 2580059 w 2580059"/>
                <a:gd name="connsiteY2" fmla="*/ 3202940 h 3610079"/>
                <a:gd name="connsiteX3" fmla="*/ 0 w 2580059"/>
                <a:gd name="connsiteY3" fmla="*/ 2241986 h 3610079"/>
                <a:gd name="connsiteX4" fmla="*/ 0 w 2580059"/>
                <a:gd name="connsiteY4" fmla="*/ 0 h 3610079"/>
                <a:gd name="connsiteX0" fmla="*/ 0 w 2580059"/>
                <a:gd name="connsiteY0" fmla="*/ 0 h 3622545"/>
                <a:gd name="connsiteX1" fmla="*/ 1475656 w 2580059"/>
                <a:gd name="connsiteY1" fmla="*/ 0 h 3622545"/>
                <a:gd name="connsiteX2" fmla="*/ 2580059 w 2580059"/>
                <a:gd name="connsiteY2" fmla="*/ 3202940 h 3622545"/>
                <a:gd name="connsiteX3" fmla="*/ 0 w 2580059"/>
                <a:gd name="connsiteY3" fmla="*/ 2241986 h 3622545"/>
                <a:gd name="connsiteX4" fmla="*/ 0 w 2580059"/>
                <a:gd name="connsiteY4" fmla="*/ 0 h 3622545"/>
                <a:gd name="connsiteX0" fmla="*/ 1175657 w 2580059"/>
                <a:gd name="connsiteY0" fmla="*/ 0 h 3622545"/>
                <a:gd name="connsiteX1" fmla="*/ 1475656 w 2580059"/>
                <a:gd name="connsiteY1" fmla="*/ 0 h 3622545"/>
                <a:gd name="connsiteX2" fmla="*/ 2580059 w 2580059"/>
                <a:gd name="connsiteY2" fmla="*/ 3202940 h 3622545"/>
                <a:gd name="connsiteX3" fmla="*/ 0 w 2580059"/>
                <a:gd name="connsiteY3" fmla="*/ 2241986 h 3622545"/>
                <a:gd name="connsiteX4" fmla="*/ 1175657 w 2580059"/>
                <a:gd name="connsiteY4" fmla="*/ 0 h 3622545"/>
                <a:gd name="connsiteX0" fmla="*/ 926275 w 2330677"/>
                <a:gd name="connsiteY0" fmla="*/ 0 h 3571536"/>
                <a:gd name="connsiteX1" fmla="*/ 1226274 w 2330677"/>
                <a:gd name="connsiteY1" fmla="*/ 0 h 3571536"/>
                <a:gd name="connsiteX2" fmla="*/ 2330677 w 2330677"/>
                <a:gd name="connsiteY2" fmla="*/ 3202940 h 3571536"/>
                <a:gd name="connsiteX3" fmla="*/ 0 w 2330677"/>
                <a:gd name="connsiteY3" fmla="*/ 1890207 h 3571536"/>
                <a:gd name="connsiteX4" fmla="*/ 926275 w 2330677"/>
                <a:gd name="connsiteY4" fmla="*/ 0 h 3571536"/>
                <a:gd name="connsiteX0" fmla="*/ 926275 w 2330677"/>
                <a:gd name="connsiteY0" fmla="*/ 0 h 3571536"/>
                <a:gd name="connsiteX1" fmla="*/ 1226274 w 2330677"/>
                <a:gd name="connsiteY1" fmla="*/ 0 h 3571536"/>
                <a:gd name="connsiteX2" fmla="*/ 2330677 w 2330677"/>
                <a:gd name="connsiteY2" fmla="*/ 3202940 h 3571536"/>
                <a:gd name="connsiteX3" fmla="*/ 0 w 2330677"/>
                <a:gd name="connsiteY3" fmla="*/ 1890207 h 3571536"/>
                <a:gd name="connsiteX4" fmla="*/ 926275 w 2330677"/>
                <a:gd name="connsiteY4" fmla="*/ 0 h 3571536"/>
                <a:gd name="connsiteX0" fmla="*/ 926813 w 2331215"/>
                <a:gd name="connsiteY0" fmla="*/ 0 h 3593485"/>
                <a:gd name="connsiteX1" fmla="*/ 1226812 w 2331215"/>
                <a:gd name="connsiteY1" fmla="*/ 0 h 3593485"/>
                <a:gd name="connsiteX2" fmla="*/ 2331215 w 2331215"/>
                <a:gd name="connsiteY2" fmla="*/ 3202940 h 3593485"/>
                <a:gd name="connsiteX3" fmla="*/ 538 w 2331215"/>
                <a:gd name="connsiteY3" fmla="*/ 1890207 h 3593485"/>
                <a:gd name="connsiteX4" fmla="*/ 926813 w 2331215"/>
                <a:gd name="connsiteY4" fmla="*/ 0 h 3593485"/>
                <a:gd name="connsiteX0" fmla="*/ 994651 w 2494055"/>
                <a:gd name="connsiteY0" fmla="*/ 0 h 3288331"/>
                <a:gd name="connsiteX1" fmla="*/ 1294650 w 2494055"/>
                <a:gd name="connsiteY1" fmla="*/ 0 h 3288331"/>
                <a:gd name="connsiteX2" fmla="*/ 2494055 w 2494055"/>
                <a:gd name="connsiteY2" fmla="*/ 2880476 h 3288331"/>
                <a:gd name="connsiteX3" fmla="*/ 68376 w 2494055"/>
                <a:gd name="connsiteY3" fmla="*/ 1890207 h 3288331"/>
                <a:gd name="connsiteX4" fmla="*/ 994651 w 2494055"/>
                <a:gd name="connsiteY4" fmla="*/ 0 h 3288331"/>
                <a:gd name="connsiteX0" fmla="*/ 983876 w 2483280"/>
                <a:gd name="connsiteY0" fmla="*/ 0 h 3392270"/>
                <a:gd name="connsiteX1" fmla="*/ 1283875 w 2483280"/>
                <a:gd name="connsiteY1" fmla="*/ 0 h 3392270"/>
                <a:gd name="connsiteX2" fmla="*/ 2483280 w 2483280"/>
                <a:gd name="connsiteY2" fmla="*/ 2880476 h 3392270"/>
                <a:gd name="connsiteX3" fmla="*/ 69477 w 2483280"/>
                <a:gd name="connsiteY3" fmla="*/ 2427648 h 3392270"/>
                <a:gd name="connsiteX4" fmla="*/ 983876 w 2483280"/>
                <a:gd name="connsiteY4" fmla="*/ 0 h 3392270"/>
                <a:gd name="connsiteX0" fmla="*/ 970783 w 2470187"/>
                <a:gd name="connsiteY0" fmla="*/ 0 h 3423924"/>
                <a:gd name="connsiteX1" fmla="*/ 1270782 w 2470187"/>
                <a:gd name="connsiteY1" fmla="*/ 0 h 3423924"/>
                <a:gd name="connsiteX2" fmla="*/ 2470187 w 2470187"/>
                <a:gd name="connsiteY2" fmla="*/ 2880476 h 3423924"/>
                <a:gd name="connsiteX3" fmla="*/ 56384 w 2470187"/>
                <a:gd name="connsiteY3" fmla="*/ 2427648 h 3423924"/>
                <a:gd name="connsiteX4" fmla="*/ 970783 w 2470187"/>
                <a:gd name="connsiteY4" fmla="*/ 0 h 3423924"/>
                <a:gd name="connsiteX0" fmla="*/ 970783 w 2470187"/>
                <a:gd name="connsiteY0" fmla="*/ 0 h 3423924"/>
                <a:gd name="connsiteX1" fmla="*/ 1377660 w 2470187"/>
                <a:gd name="connsiteY1" fmla="*/ 0 h 3423924"/>
                <a:gd name="connsiteX2" fmla="*/ 2470187 w 2470187"/>
                <a:gd name="connsiteY2" fmla="*/ 2880476 h 3423924"/>
                <a:gd name="connsiteX3" fmla="*/ 56384 w 2470187"/>
                <a:gd name="connsiteY3" fmla="*/ 2427648 h 3423924"/>
                <a:gd name="connsiteX4" fmla="*/ 970783 w 2470187"/>
                <a:gd name="connsiteY4" fmla="*/ 0 h 3423924"/>
                <a:gd name="connsiteX0" fmla="*/ 970783 w 2470187"/>
                <a:gd name="connsiteY0" fmla="*/ 0 h 3423924"/>
                <a:gd name="connsiteX1" fmla="*/ 1377660 w 2470187"/>
                <a:gd name="connsiteY1" fmla="*/ 0 h 3423924"/>
                <a:gd name="connsiteX2" fmla="*/ 2470187 w 2470187"/>
                <a:gd name="connsiteY2" fmla="*/ 2880476 h 3423924"/>
                <a:gd name="connsiteX3" fmla="*/ 56384 w 2470187"/>
                <a:gd name="connsiteY3" fmla="*/ 2427648 h 3423924"/>
                <a:gd name="connsiteX4" fmla="*/ 970783 w 2470187"/>
                <a:gd name="connsiteY4" fmla="*/ 0 h 3423924"/>
                <a:gd name="connsiteX0" fmla="*/ 970783 w 2470187"/>
                <a:gd name="connsiteY0" fmla="*/ 0 h 3423924"/>
                <a:gd name="connsiteX1" fmla="*/ 1377660 w 2470187"/>
                <a:gd name="connsiteY1" fmla="*/ 0 h 3423924"/>
                <a:gd name="connsiteX2" fmla="*/ 2470187 w 2470187"/>
                <a:gd name="connsiteY2" fmla="*/ 2880476 h 3423924"/>
                <a:gd name="connsiteX3" fmla="*/ 56384 w 2470187"/>
                <a:gd name="connsiteY3" fmla="*/ 2427648 h 3423924"/>
                <a:gd name="connsiteX4" fmla="*/ 970783 w 2470187"/>
                <a:gd name="connsiteY4" fmla="*/ 0 h 3423924"/>
                <a:gd name="connsiteX0" fmla="*/ 970783 w 2470187"/>
                <a:gd name="connsiteY0" fmla="*/ 0 h 3315357"/>
                <a:gd name="connsiteX1" fmla="*/ 1377660 w 2470187"/>
                <a:gd name="connsiteY1" fmla="*/ 0 h 3315357"/>
                <a:gd name="connsiteX2" fmla="*/ 2470187 w 2470187"/>
                <a:gd name="connsiteY2" fmla="*/ 2880476 h 3315357"/>
                <a:gd name="connsiteX3" fmla="*/ 56384 w 2470187"/>
                <a:gd name="connsiteY3" fmla="*/ 2427648 h 3315357"/>
                <a:gd name="connsiteX4" fmla="*/ 970783 w 2470187"/>
                <a:gd name="connsiteY4" fmla="*/ 0 h 3315357"/>
                <a:gd name="connsiteX0" fmla="*/ 949095 w 2448499"/>
                <a:gd name="connsiteY0" fmla="*/ 0 h 3339693"/>
                <a:gd name="connsiteX1" fmla="*/ 1355972 w 2448499"/>
                <a:gd name="connsiteY1" fmla="*/ 0 h 3339693"/>
                <a:gd name="connsiteX2" fmla="*/ 2448499 w 2448499"/>
                <a:gd name="connsiteY2" fmla="*/ 2880476 h 3339693"/>
                <a:gd name="connsiteX3" fmla="*/ 58447 w 2448499"/>
                <a:gd name="connsiteY3" fmla="*/ 2515592 h 3339693"/>
                <a:gd name="connsiteX4" fmla="*/ 949095 w 2448499"/>
                <a:gd name="connsiteY4" fmla="*/ 0 h 3339693"/>
                <a:gd name="connsiteX0" fmla="*/ 967705 w 2550236"/>
                <a:gd name="connsiteY0" fmla="*/ 0 h 3215762"/>
                <a:gd name="connsiteX1" fmla="*/ 1374582 w 2550236"/>
                <a:gd name="connsiteY1" fmla="*/ 0 h 3215762"/>
                <a:gd name="connsiteX2" fmla="*/ 2550236 w 2550236"/>
                <a:gd name="connsiteY2" fmla="*/ 2763216 h 3215762"/>
                <a:gd name="connsiteX3" fmla="*/ 77057 w 2550236"/>
                <a:gd name="connsiteY3" fmla="*/ 2515592 h 3215762"/>
                <a:gd name="connsiteX4" fmla="*/ 967705 w 2550236"/>
                <a:gd name="connsiteY4" fmla="*/ 0 h 3215762"/>
                <a:gd name="connsiteX0" fmla="*/ 967705 w 2550236"/>
                <a:gd name="connsiteY0" fmla="*/ 0 h 3215762"/>
                <a:gd name="connsiteX1" fmla="*/ 1374582 w 2550236"/>
                <a:gd name="connsiteY1" fmla="*/ 0 h 3215762"/>
                <a:gd name="connsiteX2" fmla="*/ 2550236 w 2550236"/>
                <a:gd name="connsiteY2" fmla="*/ 2763216 h 3215762"/>
                <a:gd name="connsiteX3" fmla="*/ 77057 w 2550236"/>
                <a:gd name="connsiteY3" fmla="*/ 2515592 h 3215762"/>
                <a:gd name="connsiteX4" fmla="*/ 967705 w 2550236"/>
                <a:gd name="connsiteY4" fmla="*/ 0 h 3215762"/>
                <a:gd name="connsiteX0" fmla="*/ 883734 w 2466265"/>
                <a:gd name="connsiteY0" fmla="*/ 0 h 3340907"/>
                <a:gd name="connsiteX1" fmla="*/ 1290611 w 2466265"/>
                <a:gd name="connsiteY1" fmla="*/ 0 h 3340907"/>
                <a:gd name="connsiteX2" fmla="*/ 2466265 w 2466265"/>
                <a:gd name="connsiteY2" fmla="*/ 2763216 h 3340907"/>
                <a:gd name="connsiteX3" fmla="*/ 88088 w 2466265"/>
                <a:gd name="connsiteY3" fmla="*/ 2867371 h 3340907"/>
                <a:gd name="connsiteX4" fmla="*/ 883734 w 2466265"/>
                <a:gd name="connsiteY4" fmla="*/ 0 h 3340907"/>
                <a:gd name="connsiteX0" fmla="*/ 926524 w 2509055"/>
                <a:gd name="connsiteY0" fmla="*/ 0 h 3340907"/>
                <a:gd name="connsiteX1" fmla="*/ 1333401 w 2509055"/>
                <a:gd name="connsiteY1" fmla="*/ 0 h 3340907"/>
                <a:gd name="connsiteX2" fmla="*/ 2509055 w 2509055"/>
                <a:gd name="connsiteY2" fmla="*/ 2763216 h 3340907"/>
                <a:gd name="connsiteX3" fmla="*/ 130878 w 2509055"/>
                <a:gd name="connsiteY3" fmla="*/ 2867371 h 3340907"/>
                <a:gd name="connsiteX4" fmla="*/ 926524 w 2509055"/>
                <a:gd name="connsiteY4" fmla="*/ 0 h 3340907"/>
                <a:gd name="connsiteX0" fmla="*/ 968951 w 2492105"/>
                <a:gd name="connsiteY0" fmla="*/ 0 h 3340907"/>
                <a:gd name="connsiteX1" fmla="*/ 1316451 w 2492105"/>
                <a:gd name="connsiteY1" fmla="*/ 0 h 3340907"/>
                <a:gd name="connsiteX2" fmla="*/ 2492105 w 2492105"/>
                <a:gd name="connsiteY2" fmla="*/ 2763216 h 3340907"/>
                <a:gd name="connsiteX3" fmla="*/ 113928 w 2492105"/>
                <a:gd name="connsiteY3" fmla="*/ 2867371 h 3340907"/>
                <a:gd name="connsiteX4" fmla="*/ 968951 w 2492105"/>
                <a:gd name="connsiteY4" fmla="*/ 0 h 3340907"/>
                <a:gd name="connsiteX0" fmla="*/ 944151 w 2467305"/>
                <a:gd name="connsiteY0" fmla="*/ 0 h 3340907"/>
                <a:gd name="connsiteX1" fmla="*/ 1291651 w 2467305"/>
                <a:gd name="connsiteY1" fmla="*/ 0 h 3340907"/>
                <a:gd name="connsiteX2" fmla="*/ 2467305 w 2467305"/>
                <a:gd name="connsiteY2" fmla="*/ 2763216 h 3340907"/>
                <a:gd name="connsiteX3" fmla="*/ 89128 w 2467305"/>
                <a:gd name="connsiteY3" fmla="*/ 2867371 h 3340907"/>
                <a:gd name="connsiteX4" fmla="*/ 944151 w 2467305"/>
                <a:gd name="connsiteY4" fmla="*/ 0 h 3340907"/>
                <a:gd name="connsiteX0" fmla="*/ 964699 w 2487853"/>
                <a:gd name="connsiteY0" fmla="*/ 0 h 3286145"/>
                <a:gd name="connsiteX1" fmla="*/ 1312199 w 2487853"/>
                <a:gd name="connsiteY1" fmla="*/ 0 h 3286145"/>
                <a:gd name="connsiteX2" fmla="*/ 2487853 w 2487853"/>
                <a:gd name="connsiteY2" fmla="*/ 2763216 h 3286145"/>
                <a:gd name="connsiteX3" fmla="*/ 85925 w 2487853"/>
                <a:gd name="connsiteY3" fmla="*/ 2730568 h 3286145"/>
                <a:gd name="connsiteX4" fmla="*/ 964699 w 2487853"/>
                <a:gd name="connsiteY4" fmla="*/ 0 h 3286145"/>
                <a:gd name="connsiteX0" fmla="*/ 1074465 w 2597619"/>
                <a:gd name="connsiteY0" fmla="*/ 0 h 3357797"/>
                <a:gd name="connsiteX1" fmla="*/ 1421965 w 2597619"/>
                <a:gd name="connsiteY1" fmla="*/ 0 h 3357797"/>
                <a:gd name="connsiteX2" fmla="*/ 2597619 w 2597619"/>
                <a:gd name="connsiteY2" fmla="*/ 2763216 h 3357797"/>
                <a:gd name="connsiteX3" fmla="*/ 195691 w 2597619"/>
                <a:gd name="connsiteY3" fmla="*/ 2730568 h 3357797"/>
                <a:gd name="connsiteX4" fmla="*/ 1074465 w 2597619"/>
                <a:gd name="connsiteY4" fmla="*/ 0 h 3357797"/>
                <a:gd name="connsiteX0" fmla="*/ 1013904 w 2537058"/>
                <a:gd name="connsiteY0" fmla="*/ 0 h 3371079"/>
                <a:gd name="connsiteX1" fmla="*/ 1361404 w 2537058"/>
                <a:gd name="connsiteY1" fmla="*/ 0 h 3371079"/>
                <a:gd name="connsiteX2" fmla="*/ 2537058 w 2537058"/>
                <a:gd name="connsiteY2" fmla="*/ 2763216 h 3371079"/>
                <a:gd name="connsiteX3" fmla="*/ 135130 w 2537058"/>
                <a:gd name="connsiteY3" fmla="*/ 2730568 h 3371079"/>
                <a:gd name="connsiteX4" fmla="*/ 1013904 w 2537058"/>
                <a:gd name="connsiteY4" fmla="*/ 0 h 3371079"/>
                <a:gd name="connsiteX0" fmla="*/ 1013904 w 2537058"/>
                <a:gd name="connsiteY0" fmla="*/ 0 h 3371079"/>
                <a:gd name="connsiteX1" fmla="*/ 1361404 w 2537058"/>
                <a:gd name="connsiteY1" fmla="*/ 0 h 3371079"/>
                <a:gd name="connsiteX2" fmla="*/ 2537058 w 2537058"/>
                <a:gd name="connsiteY2" fmla="*/ 2763216 h 3371079"/>
                <a:gd name="connsiteX3" fmla="*/ 135130 w 2537058"/>
                <a:gd name="connsiteY3" fmla="*/ 2730568 h 3371079"/>
                <a:gd name="connsiteX4" fmla="*/ 1013904 w 2537058"/>
                <a:gd name="connsiteY4" fmla="*/ 0 h 3371079"/>
                <a:gd name="connsiteX0" fmla="*/ 1013904 w 2537058"/>
                <a:gd name="connsiteY0" fmla="*/ 0 h 3371079"/>
                <a:gd name="connsiteX1" fmla="*/ 1361404 w 2537058"/>
                <a:gd name="connsiteY1" fmla="*/ 0 h 3371079"/>
                <a:gd name="connsiteX2" fmla="*/ 2537058 w 2537058"/>
                <a:gd name="connsiteY2" fmla="*/ 2763216 h 3371079"/>
                <a:gd name="connsiteX3" fmla="*/ 135130 w 2537058"/>
                <a:gd name="connsiteY3" fmla="*/ 2730568 h 3371079"/>
                <a:gd name="connsiteX4" fmla="*/ 1013904 w 2537058"/>
                <a:gd name="connsiteY4" fmla="*/ 0 h 3371079"/>
                <a:gd name="connsiteX0" fmla="*/ 1013904 w 2537058"/>
                <a:gd name="connsiteY0" fmla="*/ 0 h 3371079"/>
                <a:gd name="connsiteX1" fmla="*/ 1361404 w 2537058"/>
                <a:gd name="connsiteY1" fmla="*/ 0 h 3371079"/>
                <a:gd name="connsiteX2" fmla="*/ 2537058 w 2537058"/>
                <a:gd name="connsiteY2" fmla="*/ 2763216 h 3371079"/>
                <a:gd name="connsiteX3" fmla="*/ 135130 w 2537058"/>
                <a:gd name="connsiteY3" fmla="*/ 2730568 h 3371079"/>
                <a:gd name="connsiteX4" fmla="*/ 1013904 w 2537058"/>
                <a:gd name="connsiteY4" fmla="*/ 0 h 337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7058" h="3371079">
                  <a:moveTo>
                    <a:pt x="1013904" y="0"/>
                  </a:moveTo>
                  <a:lnTo>
                    <a:pt x="1361404" y="0"/>
                  </a:lnTo>
                  <a:cubicBezTo>
                    <a:pt x="-744488" y="2147915"/>
                    <a:pt x="403459" y="4268485"/>
                    <a:pt x="2537058" y="2763216"/>
                  </a:cubicBezTo>
                  <a:cubicBezTo>
                    <a:pt x="1289110" y="3692432"/>
                    <a:pt x="507743" y="3454939"/>
                    <a:pt x="135130" y="2730568"/>
                  </a:cubicBezTo>
                  <a:cubicBezTo>
                    <a:pt x="-237483" y="2006197"/>
                    <a:pt x="194508" y="805959"/>
                    <a:pt x="1013904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7000"/>
                  </a:schemeClr>
                </a:gs>
                <a:gs pos="39999">
                  <a:schemeClr val="bg1"/>
                </a:gs>
                <a:gs pos="70000">
                  <a:schemeClr val="bg1">
                    <a:alpha val="5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직사각형 11"/>
            <p:cNvSpPr/>
            <p:nvPr/>
          </p:nvSpPr>
          <p:spPr>
            <a:xfrm>
              <a:off x="5655078" y="402448"/>
              <a:ext cx="4250922" cy="6455552"/>
            </a:xfrm>
            <a:custGeom>
              <a:avLst/>
              <a:gdLst>
                <a:gd name="connsiteX0" fmla="*/ 0 w 3923928"/>
                <a:gd name="connsiteY0" fmla="*/ 0 h 5589240"/>
                <a:gd name="connsiteX1" fmla="*/ 3923928 w 3923928"/>
                <a:gd name="connsiteY1" fmla="*/ 0 h 5589240"/>
                <a:gd name="connsiteX2" fmla="*/ 3923928 w 3923928"/>
                <a:gd name="connsiteY2" fmla="*/ 5589240 h 5589240"/>
                <a:gd name="connsiteX3" fmla="*/ 0 w 3923928"/>
                <a:gd name="connsiteY3" fmla="*/ 5589240 h 5589240"/>
                <a:gd name="connsiteX4" fmla="*/ 0 w 3923928"/>
                <a:gd name="connsiteY4" fmla="*/ 0 h 5589240"/>
                <a:gd name="connsiteX0" fmla="*/ 1199408 w 3923928"/>
                <a:gd name="connsiteY0" fmla="*/ 0 h 6349261"/>
                <a:gd name="connsiteX1" fmla="*/ 3923928 w 3923928"/>
                <a:gd name="connsiteY1" fmla="*/ 760021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1199408 w 3923928"/>
                <a:gd name="connsiteY0" fmla="*/ 0 h 6349261"/>
                <a:gd name="connsiteX1" fmla="*/ 3923928 w 3923928"/>
                <a:gd name="connsiteY1" fmla="*/ 760021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1199408 w 3923928"/>
                <a:gd name="connsiteY0" fmla="*/ 0 h 6349261"/>
                <a:gd name="connsiteX1" fmla="*/ 3923928 w 3923928"/>
                <a:gd name="connsiteY1" fmla="*/ 1080655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902525 w 3923928"/>
                <a:gd name="connsiteY0" fmla="*/ 0 h 5981126"/>
                <a:gd name="connsiteX1" fmla="*/ 3923928 w 3923928"/>
                <a:gd name="connsiteY1" fmla="*/ 712520 h 5981126"/>
                <a:gd name="connsiteX2" fmla="*/ 3923928 w 3923928"/>
                <a:gd name="connsiteY2" fmla="*/ 5981126 h 5981126"/>
                <a:gd name="connsiteX3" fmla="*/ 0 w 3923928"/>
                <a:gd name="connsiteY3" fmla="*/ 5981126 h 5981126"/>
                <a:gd name="connsiteX4" fmla="*/ 902525 w 3923928"/>
                <a:gd name="connsiteY4" fmla="*/ 0 h 5981126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0 w 4173310"/>
                <a:gd name="connsiteY0" fmla="*/ 488316 h 5780673"/>
                <a:gd name="connsiteX1" fmla="*/ 4173310 w 4173310"/>
                <a:gd name="connsiteY1" fmla="*/ 512067 h 5780673"/>
                <a:gd name="connsiteX2" fmla="*/ 4173310 w 4173310"/>
                <a:gd name="connsiteY2" fmla="*/ 5780673 h 5780673"/>
                <a:gd name="connsiteX3" fmla="*/ 249382 w 4173310"/>
                <a:gd name="connsiteY3" fmla="*/ 5780673 h 5780673"/>
                <a:gd name="connsiteX4" fmla="*/ 0 w 4173310"/>
                <a:gd name="connsiteY4" fmla="*/ 488316 h 5780673"/>
                <a:gd name="connsiteX0" fmla="*/ 0 w 4173310"/>
                <a:gd name="connsiteY0" fmla="*/ 893622 h 6185979"/>
                <a:gd name="connsiteX1" fmla="*/ 4173310 w 4173310"/>
                <a:gd name="connsiteY1" fmla="*/ 917373 h 6185979"/>
                <a:gd name="connsiteX2" fmla="*/ 4173310 w 4173310"/>
                <a:gd name="connsiteY2" fmla="*/ 6185979 h 6185979"/>
                <a:gd name="connsiteX3" fmla="*/ 249382 w 4173310"/>
                <a:gd name="connsiteY3" fmla="*/ 6185979 h 6185979"/>
                <a:gd name="connsiteX4" fmla="*/ 0 w 4173310"/>
                <a:gd name="connsiteY4" fmla="*/ 893622 h 6185979"/>
                <a:gd name="connsiteX0" fmla="*/ 71252 w 3923928"/>
                <a:gd name="connsiteY0" fmla="*/ 934243 h 6167223"/>
                <a:gd name="connsiteX1" fmla="*/ 3923928 w 3923928"/>
                <a:gd name="connsiteY1" fmla="*/ 898617 h 6167223"/>
                <a:gd name="connsiteX2" fmla="*/ 3923928 w 3923928"/>
                <a:gd name="connsiteY2" fmla="*/ 6167223 h 6167223"/>
                <a:gd name="connsiteX3" fmla="*/ 0 w 3923928"/>
                <a:gd name="connsiteY3" fmla="*/ 6167223 h 6167223"/>
                <a:gd name="connsiteX4" fmla="*/ 71252 w 3923928"/>
                <a:gd name="connsiteY4" fmla="*/ 934243 h 6167223"/>
                <a:gd name="connsiteX0" fmla="*/ 71252 w 3923928"/>
                <a:gd name="connsiteY0" fmla="*/ 1194473 h 6427453"/>
                <a:gd name="connsiteX1" fmla="*/ 3923928 w 3923928"/>
                <a:gd name="connsiteY1" fmla="*/ 1158847 h 6427453"/>
                <a:gd name="connsiteX2" fmla="*/ 3923928 w 3923928"/>
                <a:gd name="connsiteY2" fmla="*/ 6427453 h 6427453"/>
                <a:gd name="connsiteX3" fmla="*/ 0 w 3923928"/>
                <a:gd name="connsiteY3" fmla="*/ 6427453 h 6427453"/>
                <a:gd name="connsiteX4" fmla="*/ 71252 w 3923928"/>
                <a:gd name="connsiteY4" fmla="*/ 1194473 h 6427453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71252 w 3923928"/>
                <a:gd name="connsiteY4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71252 w 3923928"/>
                <a:gd name="connsiteY4" fmla="*/ 1198495 h 6431475"/>
                <a:gd name="connsiteX0" fmla="*/ 86213 w 3938889"/>
                <a:gd name="connsiteY0" fmla="*/ 1198495 h 6431475"/>
                <a:gd name="connsiteX1" fmla="*/ 3938889 w 3938889"/>
                <a:gd name="connsiteY1" fmla="*/ 1162869 h 6431475"/>
                <a:gd name="connsiteX2" fmla="*/ 3938889 w 3938889"/>
                <a:gd name="connsiteY2" fmla="*/ 6431475 h 6431475"/>
                <a:gd name="connsiteX3" fmla="*/ 14961 w 3938889"/>
                <a:gd name="connsiteY3" fmla="*/ 6431475 h 6431475"/>
                <a:gd name="connsiteX4" fmla="*/ 2501975 w 3938889"/>
                <a:gd name="connsiteY4" fmla="*/ 1378524 h 6431475"/>
                <a:gd name="connsiteX5" fmla="*/ 86213 w 3938889"/>
                <a:gd name="connsiteY5" fmla="*/ 1198495 h 6431475"/>
                <a:gd name="connsiteX0" fmla="*/ 84139 w 3936815"/>
                <a:gd name="connsiteY0" fmla="*/ 1198495 h 6431475"/>
                <a:gd name="connsiteX1" fmla="*/ 3936815 w 3936815"/>
                <a:gd name="connsiteY1" fmla="*/ 1162869 h 6431475"/>
                <a:gd name="connsiteX2" fmla="*/ 3936815 w 3936815"/>
                <a:gd name="connsiteY2" fmla="*/ 6431475 h 6431475"/>
                <a:gd name="connsiteX3" fmla="*/ 12887 w 3936815"/>
                <a:gd name="connsiteY3" fmla="*/ 6431475 h 6431475"/>
                <a:gd name="connsiteX4" fmla="*/ 2963038 w 3936815"/>
                <a:gd name="connsiteY4" fmla="*/ 927262 h 6431475"/>
                <a:gd name="connsiteX5" fmla="*/ 84139 w 3936815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656 w 3933332"/>
                <a:gd name="connsiteY0" fmla="*/ 1198495 h 6431475"/>
                <a:gd name="connsiteX1" fmla="*/ 3933332 w 3933332"/>
                <a:gd name="connsiteY1" fmla="*/ 1162869 h 6431475"/>
                <a:gd name="connsiteX2" fmla="*/ 3933332 w 3933332"/>
                <a:gd name="connsiteY2" fmla="*/ 6431475 h 6431475"/>
                <a:gd name="connsiteX3" fmla="*/ 9404 w 3933332"/>
                <a:gd name="connsiteY3" fmla="*/ 6431475 h 6431475"/>
                <a:gd name="connsiteX4" fmla="*/ 3030807 w 3933332"/>
                <a:gd name="connsiteY4" fmla="*/ 939137 h 6431475"/>
                <a:gd name="connsiteX5" fmla="*/ 80656 w 3933332"/>
                <a:gd name="connsiteY5" fmla="*/ 1198495 h 6431475"/>
                <a:gd name="connsiteX0" fmla="*/ 80284 w 3932960"/>
                <a:gd name="connsiteY0" fmla="*/ 1198495 h 6431475"/>
                <a:gd name="connsiteX1" fmla="*/ 3932960 w 3932960"/>
                <a:gd name="connsiteY1" fmla="*/ 1162869 h 6431475"/>
                <a:gd name="connsiteX2" fmla="*/ 3932960 w 3932960"/>
                <a:gd name="connsiteY2" fmla="*/ 6431475 h 6431475"/>
                <a:gd name="connsiteX3" fmla="*/ 9032 w 3932960"/>
                <a:gd name="connsiteY3" fmla="*/ 6431475 h 6431475"/>
                <a:gd name="connsiteX4" fmla="*/ 3030435 w 3932960"/>
                <a:gd name="connsiteY4" fmla="*/ 939137 h 6431475"/>
                <a:gd name="connsiteX5" fmla="*/ 80284 w 3932960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21403 w 3923928"/>
                <a:gd name="connsiteY4" fmla="*/ 93913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21403 w 3923928"/>
                <a:gd name="connsiteY4" fmla="*/ 93913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45153 w 3923928"/>
                <a:gd name="connsiteY4" fmla="*/ 1141018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962026 w 3923928"/>
                <a:gd name="connsiteY4" fmla="*/ 939138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962026 w 3923928"/>
                <a:gd name="connsiteY4" fmla="*/ 939138 h 6431475"/>
                <a:gd name="connsiteX5" fmla="*/ 71252 w 3923928"/>
                <a:gd name="connsiteY5" fmla="*/ 1198495 h 6431475"/>
                <a:gd name="connsiteX0" fmla="*/ 93843 w 3946519"/>
                <a:gd name="connsiteY0" fmla="*/ 1198495 h 6431475"/>
                <a:gd name="connsiteX1" fmla="*/ 3946519 w 3946519"/>
                <a:gd name="connsiteY1" fmla="*/ 1162869 h 6431475"/>
                <a:gd name="connsiteX2" fmla="*/ 3946519 w 3946519"/>
                <a:gd name="connsiteY2" fmla="*/ 6431475 h 6431475"/>
                <a:gd name="connsiteX3" fmla="*/ 22591 w 3946519"/>
                <a:gd name="connsiteY3" fmla="*/ 6431475 h 6431475"/>
                <a:gd name="connsiteX4" fmla="*/ 2367101 w 3946519"/>
                <a:gd name="connsiteY4" fmla="*/ 4240478 h 6431475"/>
                <a:gd name="connsiteX5" fmla="*/ 2984617 w 3946519"/>
                <a:gd name="connsiteY5" fmla="*/ 939138 h 6431475"/>
                <a:gd name="connsiteX6" fmla="*/ 93843 w 394651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29518 w 3923928"/>
                <a:gd name="connsiteY4" fmla="*/ 4442359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324598 h 6557578"/>
                <a:gd name="connsiteX1" fmla="*/ 3923928 w 3923928"/>
                <a:gd name="connsiteY1" fmla="*/ 1075216 h 6557578"/>
                <a:gd name="connsiteX2" fmla="*/ 3923928 w 3923928"/>
                <a:gd name="connsiteY2" fmla="*/ 6557578 h 6557578"/>
                <a:gd name="connsiteX3" fmla="*/ 0 w 3923928"/>
                <a:gd name="connsiteY3" fmla="*/ 6557578 h 6557578"/>
                <a:gd name="connsiteX4" fmla="*/ 2688895 w 3923928"/>
                <a:gd name="connsiteY4" fmla="*/ 4592213 h 6557578"/>
                <a:gd name="connsiteX5" fmla="*/ 2962026 w 3923928"/>
                <a:gd name="connsiteY5" fmla="*/ 1065241 h 6557578"/>
                <a:gd name="connsiteX6" fmla="*/ 71252 w 3923928"/>
                <a:gd name="connsiteY6" fmla="*/ 1324598 h 6557578"/>
                <a:gd name="connsiteX0" fmla="*/ 71252 w 3923928"/>
                <a:gd name="connsiteY0" fmla="*/ 1190592 h 6423572"/>
                <a:gd name="connsiteX1" fmla="*/ 3923928 w 3923928"/>
                <a:gd name="connsiteY1" fmla="*/ 941210 h 6423572"/>
                <a:gd name="connsiteX2" fmla="*/ 3923928 w 3923928"/>
                <a:gd name="connsiteY2" fmla="*/ 6423572 h 6423572"/>
                <a:gd name="connsiteX3" fmla="*/ 0 w 3923928"/>
                <a:gd name="connsiteY3" fmla="*/ 6423572 h 6423572"/>
                <a:gd name="connsiteX4" fmla="*/ 2688895 w 3923928"/>
                <a:gd name="connsiteY4" fmla="*/ 4458207 h 6423572"/>
                <a:gd name="connsiteX5" fmla="*/ 2962026 w 3923928"/>
                <a:gd name="connsiteY5" fmla="*/ 931235 h 6423572"/>
                <a:gd name="connsiteX6" fmla="*/ 71252 w 3923928"/>
                <a:gd name="connsiteY6" fmla="*/ 1190592 h 6423572"/>
                <a:gd name="connsiteX0" fmla="*/ 71252 w 3923928"/>
                <a:gd name="connsiteY0" fmla="*/ 1247542 h 6480522"/>
                <a:gd name="connsiteX1" fmla="*/ 3923928 w 3923928"/>
                <a:gd name="connsiteY1" fmla="*/ 903157 h 6480522"/>
                <a:gd name="connsiteX2" fmla="*/ 3923928 w 3923928"/>
                <a:gd name="connsiteY2" fmla="*/ 6480522 h 6480522"/>
                <a:gd name="connsiteX3" fmla="*/ 0 w 3923928"/>
                <a:gd name="connsiteY3" fmla="*/ 6480522 h 6480522"/>
                <a:gd name="connsiteX4" fmla="*/ 2688895 w 3923928"/>
                <a:gd name="connsiteY4" fmla="*/ 4515157 h 6480522"/>
                <a:gd name="connsiteX5" fmla="*/ 2962026 w 3923928"/>
                <a:gd name="connsiteY5" fmla="*/ 988185 h 6480522"/>
                <a:gd name="connsiteX6" fmla="*/ 71252 w 3923928"/>
                <a:gd name="connsiteY6" fmla="*/ 1247542 h 6480522"/>
                <a:gd name="connsiteX0" fmla="*/ 71252 w 3923928"/>
                <a:gd name="connsiteY0" fmla="*/ 1222572 h 6455552"/>
                <a:gd name="connsiteX1" fmla="*/ 3923928 w 3923928"/>
                <a:gd name="connsiteY1" fmla="*/ 878187 h 6455552"/>
                <a:gd name="connsiteX2" fmla="*/ 3923928 w 3923928"/>
                <a:gd name="connsiteY2" fmla="*/ 6455552 h 6455552"/>
                <a:gd name="connsiteX3" fmla="*/ 0 w 3923928"/>
                <a:gd name="connsiteY3" fmla="*/ 6455552 h 6455552"/>
                <a:gd name="connsiteX4" fmla="*/ 2688895 w 3923928"/>
                <a:gd name="connsiteY4" fmla="*/ 4490187 h 6455552"/>
                <a:gd name="connsiteX5" fmla="*/ 2962026 w 3923928"/>
                <a:gd name="connsiteY5" fmla="*/ 963215 h 6455552"/>
                <a:gd name="connsiteX6" fmla="*/ 71252 w 3923928"/>
                <a:gd name="connsiteY6" fmla="*/ 1222572 h 645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3928" h="6455552">
                  <a:moveTo>
                    <a:pt x="71252" y="1222572"/>
                  </a:moveTo>
                  <a:cubicBezTo>
                    <a:pt x="789420" y="-91631"/>
                    <a:pt x="2754500" y="-550812"/>
                    <a:pt x="3923928" y="878187"/>
                  </a:cubicBezTo>
                  <a:lnTo>
                    <a:pt x="3923928" y="6455552"/>
                  </a:lnTo>
                  <a:lnTo>
                    <a:pt x="0" y="6455552"/>
                  </a:lnTo>
                  <a:cubicBezTo>
                    <a:pt x="841169" y="6007258"/>
                    <a:pt x="1838964" y="5334323"/>
                    <a:pt x="2688895" y="4490187"/>
                  </a:cubicBezTo>
                  <a:cubicBezTo>
                    <a:pt x="3313195" y="3919183"/>
                    <a:pt x="4051443" y="2113459"/>
                    <a:pt x="2962026" y="963215"/>
                  </a:cubicBezTo>
                  <a:cubicBezTo>
                    <a:pt x="1480724" y="-293907"/>
                    <a:pt x="342406" y="902254"/>
                    <a:pt x="71252" y="122257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alpha val="43000"/>
                  </a:srgbClr>
                </a:gs>
                <a:gs pos="17000">
                  <a:srgbClr val="003774">
                    <a:alpha val="90000"/>
                  </a:srgbClr>
                </a:gs>
                <a:gs pos="50000">
                  <a:srgbClr val="00B0F0">
                    <a:shade val="67500"/>
                    <a:satMod val="115000"/>
                    <a:alpha val="70000"/>
                  </a:srgbClr>
                </a:gs>
                <a:gs pos="100000">
                  <a:srgbClr val="00B0F0">
                    <a:shade val="100000"/>
                    <a:satMod val="115000"/>
                    <a:alpha val="0"/>
                  </a:srgbClr>
                </a:gs>
              </a:gsLst>
              <a:lin ang="4800000" scaled="0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87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직사각형 11"/>
            <p:cNvSpPr/>
            <p:nvPr/>
          </p:nvSpPr>
          <p:spPr>
            <a:xfrm>
              <a:off x="5421052" y="551674"/>
              <a:ext cx="4495356" cy="6306327"/>
            </a:xfrm>
            <a:custGeom>
              <a:avLst/>
              <a:gdLst>
                <a:gd name="connsiteX0" fmla="*/ 0 w 3923928"/>
                <a:gd name="connsiteY0" fmla="*/ 0 h 5589240"/>
                <a:gd name="connsiteX1" fmla="*/ 3923928 w 3923928"/>
                <a:gd name="connsiteY1" fmla="*/ 0 h 5589240"/>
                <a:gd name="connsiteX2" fmla="*/ 3923928 w 3923928"/>
                <a:gd name="connsiteY2" fmla="*/ 5589240 h 5589240"/>
                <a:gd name="connsiteX3" fmla="*/ 0 w 3923928"/>
                <a:gd name="connsiteY3" fmla="*/ 5589240 h 5589240"/>
                <a:gd name="connsiteX4" fmla="*/ 0 w 3923928"/>
                <a:gd name="connsiteY4" fmla="*/ 0 h 5589240"/>
                <a:gd name="connsiteX0" fmla="*/ 1199408 w 3923928"/>
                <a:gd name="connsiteY0" fmla="*/ 0 h 6349261"/>
                <a:gd name="connsiteX1" fmla="*/ 3923928 w 3923928"/>
                <a:gd name="connsiteY1" fmla="*/ 760021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1199408 w 3923928"/>
                <a:gd name="connsiteY0" fmla="*/ 0 h 6349261"/>
                <a:gd name="connsiteX1" fmla="*/ 3923928 w 3923928"/>
                <a:gd name="connsiteY1" fmla="*/ 760021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1199408 w 3923928"/>
                <a:gd name="connsiteY0" fmla="*/ 0 h 6349261"/>
                <a:gd name="connsiteX1" fmla="*/ 3923928 w 3923928"/>
                <a:gd name="connsiteY1" fmla="*/ 1080655 h 6349261"/>
                <a:gd name="connsiteX2" fmla="*/ 3923928 w 3923928"/>
                <a:gd name="connsiteY2" fmla="*/ 6349261 h 6349261"/>
                <a:gd name="connsiteX3" fmla="*/ 0 w 3923928"/>
                <a:gd name="connsiteY3" fmla="*/ 6349261 h 6349261"/>
                <a:gd name="connsiteX4" fmla="*/ 1199408 w 3923928"/>
                <a:gd name="connsiteY4" fmla="*/ 0 h 6349261"/>
                <a:gd name="connsiteX0" fmla="*/ 902525 w 3923928"/>
                <a:gd name="connsiteY0" fmla="*/ 0 h 5981126"/>
                <a:gd name="connsiteX1" fmla="*/ 3923928 w 3923928"/>
                <a:gd name="connsiteY1" fmla="*/ 712520 h 5981126"/>
                <a:gd name="connsiteX2" fmla="*/ 3923928 w 3923928"/>
                <a:gd name="connsiteY2" fmla="*/ 5981126 h 5981126"/>
                <a:gd name="connsiteX3" fmla="*/ 0 w 3923928"/>
                <a:gd name="connsiteY3" fmla="*/ 5981126 h 5981126"/>
                <a:gd name="connsiteX4" fmla="*/ 902525 w 3923928"/>
                <a:gd name="connsiteY4" fmla="*/ 0 h 5981126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902525 w 3923928"/>
                <a:gd name="connsiteY0" fmla="*/ 203095 h 6184221"/>
                <a:gd name="connsiteX1" fmla="*/ 3923928 w 3923928"/>
                <a:gd name="connsiteY1" fmla="*/ 915615 h 6184221"/>
                <a:gd name="connsiteX2" fmla="*/ 3923928 w 3923928"/>
                <a:gd name="connsiteY2" fmla="*/ 6184221 h 6184221"/>
                <a:gd name="connsiteX3" fmla="*/ 0 w 3923928"/>
                <a:gd name="connsiteY3" fmla="*/ 6184221 h 6184221"/>
                <a:gd name="connsiteX4" fmla="*/ 902525 w 3923928"/>
                <a:gd name="connsiteY4" fmla="*/ 203095 h 6184221"/>
                <a:gd name="connsiteX0" fmla="*/ 0 w 4173310"/>
                <a:gd name="connsiteY0" fmla="*/ 488316 h 5780673"/>
                <a:gd name="connsiteX1" fmla="*/ 4173310 w 4173310"/>
                <a:gd name="connsiteY1" fmla="*/ 512067 h 5780673"/>
                <a:gd name="connsiteX2" fmla="*/ 4173310 w 4173310"/>
                <a:gd name="connsiteY2" fmla="*/ 5780673 h 5780673"/>
                <a:gd name="connsiteX3" fmla="*/ 249382 w 4173310"/>
                <a:gd name="connsiteY3" fmla="*/ 5780673 h 5780673"/>
                <a:gd name="connsiteX4" fmla="*/ 0 w 4173310"/>
                <a:gd name="connsiteY4" fmla="*/ 488316 h 5780673"/>
                <a:gd name="connsiteX0" fmla="*/ 0 w 4173310"/>
                <a:gd name="connsiteY0" fmla="*/ 893622 h 6185979"/>
                <a:gd name="connsiteX1" fmla="*/ 4173310 w 4173310"/>
                <a:gd name="connsiteY1" fmla="*/ 917373 h 6185979"/>
                <a:gd name="connsiteX2" fmla="*/ 4173310 w 4173310"/>
                <a:gd name="connsiteY2" fmla="*/ 6185979 h 6185979"/>
                <a:gd name="connsiteX3" fmla="*/ 249382 w 4173310"/>
                <a:gd name="connsiteY3" fmla="*/ 6185979 h 6185979"/>
                <a:gd name="connsiteX4" fmla="*/ 0 w 4173310"/>
                <a:gd name="connsiteY4" fmla="*/ 893622 h 6185979"/>
                <a:gd name="connsiteX0" fmla="*/ 71252 w 3923928"/>
                <a:gd name="connsiteY0" fmla="*/ 934243 h 6167223"/>
                <a:gd name="connsiteX1" fmla="*/ 3923928 w 3923928"/>
                <a:gd name="connsiteY1" fmla="*/ 898617 h 6167223"/>
                <a:gd name="connsiteX2" fmla="*/ 3923928 w 3923928"/>
                <a:gd name="connsiteY2" fmla="*/ 6167223 h 6167223"/>
                <a:gd name="connsiteX3" fmla="*/ 0 w 3923928"/>
                <a:gd name="connsiteY3" fmla="*/ 6167223 h 6167223"/>
                <a:gd name="connsiteX4" fmla="*/ 71252 w 3923928"/>
                <a:gd name="connsiteY4" fmla="*/ 934243 h 6167223"/>
                <a:gd name="connsiteX0" fmla="*/ 71252 w 3923928"/>
                <a:gd name="connsiteY0" fmla="*/ 1194473 h 6427453"/>
                <a:gd name="connsiteX1" fmla="*/ 3923928 w 3923928"/>
                <a:gd name="connsiteY1" fmla="*/ 1158847 h 6427453"/>
                <a:gd name="connsiteX2" fmla="*/ 3923928 w 3923928"/>
                <a:gd name="connsiteY2" fmla="*/ 6427453 h 6427453"/>
                <a:gd name="connsiteX3" fmla="*/ 0 w 3923928"/>
                <a:gd name="connsiteY3" fmla="*/ 6427453 h 6427453"/>
                <a:gd name="connsiteX4" fmla="*/ 71252 w 3923928"/>
                <a:gd name="connsiteY4" fmla="*/ 1194473 h 6427453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71252 w 3923928"/>
                <a:gd name="connsiteY4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71252 w 3923928"/>
                <a:gd name="connsiteY4" fmla="*/ 1198495 h 6431475"/>
                <a:gd name="connsiteX0" fmla="*/ 86213 w 3938889"/>
                <a:gd name="connsiteY0" fmla="*/ 1198495 h 6431475"/>
                <a:gd name="connsiteX1" fmla="*/ 3938889 w 3938889"/>
                <a:gd name="connsiteY1" fmla="*/ 1162869 h 6431475"/>
                <a:gd name="connsiteX2" fmla="*/ 3938889 w 3938889"/>
                <a:gd name="connsiteY2" fmla="*/ 6431475 h 6431475"/>
                <a:gd name="connsiteX3" fmla="*/ 14961 w 3938889"/>
                <a:gd name="connsiteY3" fmla="*/ 6431475 h 6431475"/>
                <a:gd name="connsiteX4" fmla="*/ 2501975 w 3938889"/>
                <a:gd name="connsiteY4" fmla="*/ 1378524 h 6431475"/>
                <a:gd name="connsiteX5" fmla="*/ 86213 w 3938889"/>
                <a:gd name="connsiteY5" fmla="*/ 1198495 h 6431475"/>
                <a:gd name="connsiteX0" fmla="*/ 84139 w 3936815"/>
                <a:gd name="connsiteY0" fmla="*/ 1198495 h 6431475"/>
                <a:gd name="connsiteX1" fmla="*/ 3936815 w 3936815"/>
                <a:gd name="connsiteY1" fmla="*/ 1162869 h 6431475"/>
                <a:gd name="connsiteX2" fmla="*/ 3936815 w 3936815"/>
                <a:gd name="connsiteY2" fmla="*/ 6431475 h 6431475"/>
                <a:gd name="connsiteX3" fmla="*/ 12887 w 3936815"/>
                <a:gd name="connsiteY3" fmla="*/ 6431475 h 6431475"/>
                <a:gd name="connsiteX4" fmla="*/ 2963038 w 3936815"/>
                <a:gd name="connsiteY4" fmla="*/ 927262 h 6431475"/>
                <a:gd name="connsiteX5" fmla="*/ 84139 w 3936815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805 w 3933481"/>
                <a:gd name="connsiteY0" fmla="*/ 1198495 h 6431475"/>
                <a:gd name="connsiteX1" fmla="*/ 3933481 w 3933481"/>
                <a:gd name="connsiteY1" fmla="*/ 1162869 h 6431475"/>
                <a:gd name="connsiteX2" fmla="*/ 3933481 w 3933481"/>
                <a:gd name="connsiteY2" fmla="*/ 6431475 h 6431475"/>
                <a:gd name="connsiteX3" fmla="*/ 9553 w 3933481"/>
                <a:gd name="connsiteY3" fmla="*/ 6431475 h 6431475"/>
                <a:gd name="connsiteX4" fmla="*/ 2959704 w 3933481"/>
                <a:gd name="connsiteY4" fmla="*/ 927262 h 6431475"/>
                <a:gd name="connsiteX5" fmla="*/ 80805 w 3933481"/>
                <a:gd name="connsiteY5" fmla="*/ 1198495 h 6431475"/>
                <a:gd name="connsiteX0" fmla="*/ 80656 w 3933332"/>
                <a:gd name="connsiteY0" fmla="*/ 1198495 h 6431475"/>
                <a:gd name="connsiteX1" fmla="*/ 3933332 w 3933332"/>
                <a:gd name="connsiteY1" fmla="*/ 1162869 h 6431475"/>
                <a:gd name="connsiteX2" fmla="*/ 3933332 w 3933332"/>
                <a:gd name="connsiteY2" fmla="*/ 6431475 h 6431475"/>
                <a:gd name="connsiteX3" fmla="*/ 9404 w 3933332"/>
                <a:gd name="connsiteY3" fmla="*/ 6431475 h 6431475"/>
                <a:gd name="connsiteX4" fmla="*/ 3030807 w 3933332"/>
                <a:gd name="connsiteY4" fmla="*/ 939137 h 6431475"/>
                <a:gd name="connsiteX5" fmla="*/ 80656 w 3933332"/>
                <a:gd name="connsiteY5" fmla="*/ 1198495 h 6431475"/>
                <a:gd name="connsiteX0" fmla="*/ 80284 w 3932960"/>
                <a:gd name="connsiteY0" fmla="*/ 1198495 h 6431475"/>
                <a:gd name="connsiteX1" fmla="*/ 3932960 w 3932960"/>
                <a:gd name="connsiteY1" fmla="*/ 1162869 h 6431475"/>
                <a:gd name="connsiteX2" fmla="*/ 3932960 w 3932960"/>
                <a:gd name="connsiteY2" fmla="*/ 6431475 h 6431475"/>
                <a:gd name="connsiteX3" fmla="*/ 9032 w 3932960"/>
                <a:gd name="connsiteY3" fmla="*/ 6431475 h 6431475"/>
                <a:gd name="connsiteX4" fmla="*/ 3030435 w 3932960"/>
                <a:gd name="connsiteY4" fmla="*/ 939137 h 6431475"/>
                <a:gd name="connsiteX5" fmla="*/ 80284 w 3932960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21403 w 3923928"/>
                <a:gd name="connsiteY4" fmla="*/ 93913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21403 w 3923928"/>
                <a:gd name="connsiteY4" fmla="*/ 93913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3045153 w 3923928"/>
                <a:gd name="connsiteY4" fmla="*/ 1141018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867023 w 3923928"/>
                <a:gd name="connsiteY4" fmla="*/ 915387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962026 w 3923928"/>
                <a:gd name="connsiteY4" fmla="*/ 939138 h 6431475"/>
                <a:gd name="connsiteX5" fmla="*/ 71252 w 3923928"/>
                <a:gd name="connsiteY5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962026 w 3923928"/>
                <a:gd name="connsiteY4" fmla="*/ 939138 h 6431475"/>
                <a:gd name="connsiteX5" fmla="*/ 71252 w 3923928"/>
                <a:gd name="connsiteY5" fmla="*/ 1198495 h 6431475"/>
                <a:gd name="connsiteX0" fmla="*/ 93843 w 3946519"/>
                <a:gd name="connsiteY0" fmla="*/ 1198495 h 6431475"/>
                <a:gd name="connsiteX1" fmla="*/ 3946519 w 3946519"/>
                <a:gd name="connsiteY1" fmla="*/ 1162869 h 6431475"/>
                <a:gd name="connsiteX2" fmla="*/ 3946519 w 3946519"/>
                <a:gd name="connsiteY2" fmla="*/ 6431475 h 6431475"/>
                <a:gd name="connsiteX3" fmla="*/ 22591 w 3946519"/>
                <a:gd name="connsiteY3" fmla="*/ 6431475 h 6431475"/>
                <a:gd name="connsiteX4" fmla="*/ 2367101 w 3946519"/>
                <a:gd name="connsiteY4" fmla="*/ 4240478 h 6431475"/>
                <a:gd name="connsiteX5" fmla="*/ 2984617 w 3946519"/>
                <a:gd name="connsiteY5" fmla="*/ 939138 h 6431475"/>
                <a:gd name="connsiteX6" fmla="*/ 93843 w 394651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91363 w 3944039"/>
                <a:gd name="connsiteY0" fmla="*/ 1198495 h 6431475"/>
                <a:gd name="connsiteX1" fmla="*/ 3944039 w 3944039"/>
                <a:gd name="connsiteY1" fmla="*/ 1162869 h 6431475"/>
                <a:gd name="connsiteX2" fmla="*/ 3944039 w 3944039"/>
                <a:gd name="connsiteY2" fmla="*/ 6431475 h 6431475"/>
                <a:gd name="connsiteX3" fmla="*/ 20111 w 3944039"/>
                <a:gd name="connsiteY3" fmla="*/ 6431475 h 6431475"/>
                <a:gd name="connsiteX4" fmla="*/ 2649629 w 3944039"/>
                <a:gd name="connsiteY4" fmla="*/ 4442359 h 6431475"/>
                <a:gd name="connsiteX5" fmla="*/ 2982137 w 3944039"/>
                <a:gd name="connsiteY5" fmla="*/ 939138 h 6431475"/>
                <a:gd name="connsiteX6" fmla="*/ 91363 w 3944039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29518 w 3923928"/>
                <a:gd name="connsiteY4" fmla="*/ 4442359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198495 h 6431475"/>
                <a:gd name="connsiteX1" fmla="*/ 3923928 w 3923928"/>
                <a:gd name="connsiteY1" fmla="*/ 1162869 h 6431475"/>
                <a:gd name="connsiteX2" fmla="*/ 3923928 w 3923928"/>
                <a:gd name="connsiteY2" fmla="*/ 6431475 h 6431475"/>
                <a:gd name="connsiteX3" fmla="*/ 0 w 3923928"/>
                <a:gd name="connsiteY3" fmla="*/ 6431475 h 6431475"/>
                <a:gd name="connsiteX4" fmla="*/ 2688895 w 3923928"/>
                <a:gd name="connsiteY4" fmla="*/ 4466110 h 6431475"/>
                <a:gd name="connsiteX5" fmla="*/ 2962026 w 3923928"/>
                <a:gd name="connsiteY5" fmla="*/ 939138 h 6431475"/>
                <a:gd name="connsiteX6" fmla="*/ 71252 w 3923928"/>
                <a:gd name="connsiteY6" fmla="*/ 1198495 h 6431475"/>
                <a:gd name="connsiteX0" fmla="*/ 71252 w 3923928"/>
                <a:gd name="connsiteY0" fmla="*/ 1324598 h 6557578"/>
                <a:gd name="connsiteX1" fmla="*/ 3923928 w 3923928"/>
                <a:gd name="connsiteY1" fmla="*/ 1075216 h 6557578"/>
                <a:gd name="connsiteX2" fmla="*/ 3923928 w 3923928"/>
                <a:gd name="connsiteY2" fmla="*/ 6557578 h 6557578"/>
                <a:gd name="connsiteX3" fmla="*/ 0 w 3923928"/>
                <a:gd name="connsiteY3" fmla="*/ 6557578 h 6557578"/>
                <a:gd name="connsiteX4" fmla="*/ 2688895 w 3923928"/>
                <a:gd name="connsiteY4" fmla="*/ 4592213 h 6557578"/>
                <a:gd name="connsiteX5" fmla="*/ 2962026 w 3923928"/>
                <a:gd name="connsiteY5" fmla="*/ 1065241 h 6557578"/>
                <a:gd name="connsiteX6" fmla="*/ 71252 w 3923928"/>
                <a:gd name="connsiteY6" fmla="*/ 1324598 h 6557578"/>
                <a:gd name="connsiteX0" fmla="*/ 71252 w 3923928"/>
                <a:gd name="connsiteY0" fmla="*/ 1190592 h 6423572"/>
                <a:gd name="connsiteX1" fmla="*/ 3923928 w 3923928"/>
                <a:gd name="connsiteY1" fmla="*/ 941210 h 6423572"/>
                <a:gd name="connsiteX2" fmla="*/ 3923928 w 3923928"/>
                <a:gd name="connsiteY2" fmla="*/ 6423572 h 6423572"/>
                <a:gd name="connsiteX3" fmla="*/ 0 w 3923928"/>
                <a:gd name="connsiteY3" fmla="*/ 6423572 h 6423572"/>
                <a:gd name="connsiteX4" fmla="*/ 2688895 w 3923928"/>
                <a:gd name="connsiteY4" fmla="*/ 4458207 h 6423572"/>
                <a:gd name="connsiteX5" fmla="*/ 2962026 w 3923928"/>
                <a:gd name="connsiteY5" fmla="*/ 931235 h 6423572"/>
                <a:gd name="connsiteX6" fmla="*/ 71252 w 3923928"/>
                <a:gd name="connsiteY6" fmla="*/ 1190592 h 6423572"/>
                <a:gd name="connsiteX0" fmla="*/ 71252 w 3923928"/>
                <a:gd name="connsiteY0" fmla="*/ 1247542 h 6480522"/>
                <a:gd name="connsiteX1" fmla="*/ 3923928 w 3923928"/>
                <a:gd name="connsiteY1" fmla="*/ 903157 h 6480522"/>
                <a:gd name="connsiteX2" fmla="*/ 3923928 w 3923928"/>
                <a:gd name="connsiteY2" fmla="*/ 6480522 h 6480522"/>
                <a:gd name="connsiteX3" fmla="*/ 0 w 3923928"/>
                <a:gd name="connsiteY3" fmla="*/ 6480522 h 6480522"/>
                <a:gd name="connsiteX4" fmla="*/ 2688895 w 3923928"/>
                <a:gd name="connsiteY4" fmla="*/ 4515157 h 6480522"/>
                <a:gd name="connsiteX5" fmla="*/ 2962026 w 3923928"/>
                <a:gd name="connsiteY5" fmla="*/ 988185 h 6480522"/>
                <a:gd name="connsiteX6" fmla="*/ 71252 w 3923928"/>
                <a:gd name="connsiteY6" fmla="*/ 1247542 h 6480522"/>
                <a:gd name="connsiteX0" fmla="*/ 71252 w 3923928"/>
                <a:gd name="connsiteY0" fmla="*/ 1222572 h 6455552"/>
                <a:gd name="connsiteX1" fmla="*/ 3923928 w 3923928"/>
                <a:gd name="connsiteY1" fmla="*/ 878187 h 6455552"/>
                <a:gd name="connsiteX2" fmla="*/ 3923928 w 3923928"/>
                <a:gd name="connsiteY2" fmla="*/ 6455552 h 6455552"/>
                <a:gd name="connsiteX3" fmla="*/ 0 w 3923928"/>
                <a:gd name="connsiteY3" fmla="*/ 6455552 h 6455552"/>
                <a:gd name="connsiteX4" fmla="*/ 2688895 w 3923928"/>
                <a:gd name="connsiteY4" fmla="*/ 4490187 h 6455552"/>
                <a:gd name="connsiteX5" fmla="*/ 2962026 w 3923928"/>
                <a:gd name="connsiteY5" fmla="*/ 963215 h 6455552"/>
                <a:gd name="connsiteX6" fmla="*/ 71252 w 3923928"/>
                <a:gd name="connsiteY6" fmla="*/ 1222572 h 6455552"/>
                <a:gd name="connsiteX0" fmla="*/ 71252 w 4137684"/>
                <a:gd name="connsiteY0" fmla="*/ 1023047 h 6256027"/>
                <a:gd name="connsiteX1" fmla="*/ 4137684 w 4137684"/>
                <a:gd name="connsiteY1" fmla="*/ 1034921 h 6256027"/>
                <a:gd name="connsiteX2" fmla="*/ 3923928 w 4137684"/>
                <a:gd name="connsiteY2" fmla="*/ 6256027 h 6256027"/>
                <a:gd name="connsiteX3" fmla="*/ 0 w 4137684"/>
                <a:gd name="connsiteY3" fmla="*/ 6256027 h 6256027"/>
                <a:gd name="connsiteX4" fmla="*/ 2688895 w 4137684"/>
                <a:gd name="connsiteY4" fmla="*/ 4290662 h 6256027"/>
                <a:gd name="connsiteX5" fmla="*/ 2962026 w 4137684"/>
                <a:gd name="connsiteY5" fmla="*/ 763690 h 6256027"/>
                <a:gd name="connsiteX6" fmla="*/ 71252 w 4137684"/>
                <a:gd name="connsiteY6" fmla="*/ 1023047 h 6256027"/>
                <a:gd name="connsiteX0" fmla="*/ 71252 w 4137684"/>
                <a:gd name="connsiteY0" fmla="*/ 1073347 h 6306327"/>
                <a:gd name="connsiteX1" fmla="*/ 4137684 w 4137684"/>
                <a:gd name="connsiteY1" fmla="*/ 1085221 h 6306327"/>
                <a:gd name="connsiteX2" fmla="*/ 3923928 w 4137684"/>
                <a:gd name="connsiteY2" fmla="*/ 6306327 h 6306327"/>
                <a:gd name="connsiteX3" fmla="*/ 0 w 4137684"/>
                <a:gd name="connsiteY3" fmla="*/ 6306327 h 6306327"/>
                <a:gd name="connsiteX4" fmla="*/ 2688895 w 4137684"/>
                <a:gd name="connsiteY4" fmla="*/ 4340962 h 6306327"/>
                <a:gd name="connsiteX5" fmla="*/ 2962026 w 4137684"/>
                <a:gd name="connsiteY5" fmla="*/ 813990 h 6306327"/>
                <a:gd name="connsiteX6" fmla="*/ 71252 w 4137684"/>
                <a:gd name="connsiteY6" fmla="*/ 1073347 h 6306327"/>
                <a:gd name="connsiteX0" fmla="*/ 71252 w 4149559"/>
                <a:gd name="connsiteY0" fmla="*/ 1073347 h 6306327"/>
                <a:gd name="connsiteX1" fmla="*/ 4137684 w 4149559"/>
                <a:gd name="connsiteY1" fmla="*/ 1085221 h 6306327"/>
                <a:gd name="connsiteX2" fmla="*/ 4149559 w 4149559"/>
                <a:gd name="connsiteY2" fmla="*/ 6306327 h 6306327"/>
                <a:gd name="connsiteX3" fmla="*/ 0 w 4149559"/>
                <a:gd name="connsiteY3" fmla="*/ 6306327 h 6306327"/>
                <a:gd name="connsiteX4" fmla="*/ 2688895 w 4149559"/>
                <a:gd name="connsiteY4" fmla="*/ 4340962 h 6306327"/>
                <a:gd name="connsiteX5" fmla="*/ 2962026 w 4149559"/>
                <a:gd name="connsiteY5" fmla="*/ 813990 h 6306327"/>
                <a:gd name="connsiteX6" fmla="*/ 71252 w 4149559"/>
                <a:gd name="connsiteY6" fmla="*/ 1073347 h 630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559" h="6306327">
                  <a:moveTo>
                    <a:pt x="71252" y="1073347"/>
                  </a:moveTo>
                  <a:cubicBezTo>
                    <a:pt x="789420" y="-240856"/>
                    <a:pt x="2932630" y="-474406"/>
                    <a:pt x="4137684" y="1085221"/>
                  </a:cubicBezTo>
                  <a:cubicBezTo>
                    <a:pt x="4141642" y="2825590"/>
                    <a:pt x="4145601" y="4565958"/>
                    <a:pt x="4149559" y="6306327"/>
                  </a:cubicBezTo>
                  <a:lnTo>
                    <a:pt x="0" y="6306327"/>
                  </a:lnTo>
                  <a:cubicBezTo>
                    <a:pt x="841169" y="5858033"/>
                    <a:pt x="1838964" y="5185098"/>
                    <a:pt x="2688895" y="4340962"/>
                  </a:cubicBezTo>
                  <a:cubicBezTo>
                    <a:pt x="3313195" y="3769958"/>
                    <a:pt x="4051443" y="1964234"/>
                    <a:pt x="2962026" y="813990"/>
                  </a:cubicBezTo>
                  <a:cubicBezTo>
                    <a:pt x="1480724" y="-443132"/>
                    <a:pt x="342406" y="753029"/>
                    <a:pt x="71252" y="1073347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tx2">
                    <a:lumMod val="20000"/>
                    <a:lumOff val="80000"/>
                    <a:alpha val="0"/>
                  </a:schemeClr>
                </a:gs>
                <a:gs pos="34000">
                  <a:srgbClr val="00B0F0">
                    <a:shade val="67500"/>
                    <a:satMod val="115000"/>
                    <a:alpha val="27000"/>
                  </a:srgbClr>
                </a:gs>
                <a:gs pos="79000">
                  <a:srgbClr val="00B0F5">
                    <a:alpha val="0"/>
                  </a:srgbClr>
                </a:gs>
                <a:gs pos="100000">
                  <a:srgbClr val="00B0F0">
                    <a:shade val="100000"/>
                    <a:satMod val="115000"/>
                    <a:alpha val="0"/>
                  </a:srgb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직사각형 13"/>
            <p:cNvSpPr/>
            <p:nvPr/>
          </p:nvSpPr>
          <p:spPr>
            <a:xfrm>
              <a:off x="7185034" y="4191725"/>
              <a:ext cx="2733832" cy="2666276"/>
            </a:xfrm>
            <a:custGeom>
              <a:avLst/>
              <a:gdLst>
                <a:gd name="connsiteX0" fmla="*/ 0 w 3259807"/>
                <a:gd name="connsiteY0" fmla="*/ 0 h 3153164"/>
                <a:gd name="connsiteX1" fmla="*/ 3259807 w 3259807"/>
                <a:gd name="connsiteY1" fmla="*/ 0 h 3153164"/>
                <a:gd name="connsiteX2" fmla="*/ 3259807 w 3259807"/>
                <a:gd name="connsiteY2" fmla="*/ 3153164 h 3153164"/>
                <a:gd name="connsiteX3" fmla="*/ 0 w 3259807"/>
                <a:gd name="connsiteY3" fmla="*/ 3153164 h 3153164"/>
                <a:gd name="connsiteX4" fmla="*/ 0 w 3259807"/>
                <a:gd name="connsiteY4" fmla="*/ 0 h 3153164"/>
                <a:gd name="connsiteX0" fmla="*/ 2030681 w 3259807"/>
                <a:gd name="connsiteY0" fmla="*/ 1733798 h 3153164"/>
                <a:gd name="connsiteX1" fmla="*/ 3259807 w 3259807"/>
                <a:gd name="connsiteY1" fmla="*/ 0 h 3153164"/>
                <a:gd name="connsiteX2" fmla="*/ 3259807 w 3259807"/>
                <a:gd name="connsiteY2" fmla="*/ 3153164 h 3153164"/>
                <a:gd name="connsiteX3" fmla="*/ 0 w 3259807"/>
                <a:gd name="connsiteY3" fmla="*/ 3153164 h 3153164"/>
                <a:gd name="connsiteX4" fmla="*/ 2030681 w 3259807"/>
                <a:gd name="connsiteY4" fmla="*/ 1733798 h 3153164"/>
                <a:gd name="connsiteX0" fmla="*/ 2030681 w 3259807"/>
                <a:gd name="connsiteY0" fmla="*/ 1733798 h 3153164"/>
                <a:gd name="connsiteX1" fmla="*/ 3259807 w 3259807"/>
                <a:gd name="connsiteY1" fmla="*/ 0 h 3153164"/>
                <a:gd name="connsiteX2" fmla="*/ 3259807 w 3259807"/>
                <a:gd name="connsiteY2" fmla="*/ 3153164 h 3153164"/>
                <a:gd name="connsiteX3" fmla="*/ 0 w 3259807"/>
                <a:gd name="connsiteY3" fmla="*/ 3153164 h 3153164"/>
                <a:gd name="connsiteX4" fmla="*/ 2030681 w 3259807"/>
                <a:gd name="connsiteY4" fmla="*/ 1733798 h 3153164"/>
                <a:gd name="connsiteX0" fmla="*/ 2220686 w 3259807"/>
                <a:gd name="connsiteY0" fmla="*/ 1864426 h 3153164"/>
                <a:gd name="connsiteX1" fmla="*/ 3259807 w 3259807"/>
                <a:gd name="connsiteY1" fmla="*/ 0 h 3153164"/>
                <a:gd name="connsiteX2" fmla="*/ 3259807 w 3259807"/>
                <a:gd name="connsiteY2" fmla="*/ 3153164 h 3153164"/>
                <a:gd name="connsiteX3" fmla="*/ 0 w 3259807"/>
                <a:gd name="connsiteY3" fmla="*/ 3153164 h 3153164"/>
                <a:gd name="connsiteX4" fmla="*/ 2220686 w 3259807"/>
                <a:gd name="connsiteY4" fmla="*/ 1864426 h 3153164"/>
                <a:gd name="connsiteX0" fmla="*/ 2054432 w 3093553"/>
                <a:gd name="connsiteY0" fmla="*/ 1864426 h 3153164"/>
                <a:gd name="connsiteX1" fmla="*/ 3093553 w 3093553"/>
                <a:gd name="connsiteY1" fmla="*/ 0 h 3153164"/>
                <a:gd name="connsiteX2" fmla="*/ 3093553 w 3093553"/>
                <a:gd name="connsiteY2" fmla="*/ 3153164 h 3153164"/>
                <a:gd name="connsiteX3" fmla="*/ 0 w 3093553"/>
                <a:gd name="connsiteY3" fmla="*/ 3153164 h 3153164"/>
                <a:gd name="connsiteX4" fmla="*/ 2054432 w 3093553"/>
                <a:gd name="connsiteY4" fmla="*/ 1864426 h 3153164"/>
                <a:gd name="connsiteX0" fmla="*/ 2054432 w 3093553"/>
                <a:gd name="connsiteY0" fmla="*/ 1864426 h 3153164"/>
                <a:gd name="connsiteX1" fmla="*/ 3093553 w 3093553"/>
                <a:gd name="connsiteY1" fmla="*/ 0 h 3153164"/>
                <a:gd name="connsiteX2" fmla="*/ 3093553 w 3093553"/>
                <a:gd name="connsiteY2" fmla="*/ 3153164 h 3153164"/>
                <a:gd name="connsiteX3" fmla="*/ 0 w 3093553"/>
                <a:gd name="connsiteY3" fmla="*/ 3153164 h 3153164"/>
                <a:gd name="connsiteX4" fmla="*/ 2054432 w 3093553"/>
                <a:gd name="connsiteY4" fmla="*/ 1864426 h 3153164"/>
                <a:gd name="connsiteX0" fmla="*/ 2054432 w 3093553"/>
                <a:gd name="connsiteY0" fmla="*/ 1864426 h 3153164"/>
                <a:gd name="connsiteX1" fmla="*/ 3093553 w 3093553"/>
                <a:gd name="connsiteY1" fmla="*/ 0 h 3153164"/>
                <a:gd name="connsiteX2" fmla="*/ 3093553 w 3093553"/>
                <a:gd name="connsiteY2" fmla="*/ 3153164 h 3153164"/>
                <a:gd name="connsiteX3" fmla="*/ 0 w 3093553"/>
                <a:gd name="connsiteY3" fmla="*/ 3153164 h 3153164"/>
                <a:gd name="connsiteX4" fmla="*/ 2054432 w 3093553"/>
                <a:gd name="connsiteY4" fmla="*/ 1864426 h 3153164"/>
                <a:gd name="connsiteX0" fmla="*/ 2054432 w 3105428"/>
                <a:gd name="connsiteY0" fmla="*/ 1484415 h 2773153"/>
                <a:gd name="connsiteX1" fmla="*/ 3105428 w 3105428"/>
                <a:gd name="connsiteY1" fmla="*/ 0 h 2773153"/>
                <a:gd name="connsiteX2" fmla="*/ 3093553 w 3105428"/>
                <a:gd name="connsiteY2" fmla="*/ 2773153 h 2773153"/>
                <a:gd name="connsiteX3" fmla="*/ 0 w 3105428"/>
                <a:gd name="connsiteY3" fmla="*/ 2773153 h 2773153"/>
                <a:gd name="connsiteX4" fmla="*/ 2054432 w 3105428"/>
                <a:gd name="connsiteY4" fmla="*/ 1484415 h 2773153"/>
                <a:gd name="connsiteX0" fmla="*/ 1971304 w 3105428"/>
                <a:gd name="connsiteY0" fmla="*/ 1615044 h 2773153"/>
                <a:gd name="connsiteX1" fmla="*/ 3105428 w 3105428"/>
                <a:gd name="connsiteY1" fmla="*/ 0 h 2773153"/>
                <a:gd name="connsiteX2" fmla="*/ 3093553 w 3105428"/>
                <a:gd name="connsiteY2" fmla="*/ 2773153 h 2773153"/>
                <a:gd name="connsiteX3" fmla="*/ 0 w 3105428"/>
                <a:gd name="connsiteY3" fmla="*/ 2773153 h 2773153"/>
                <a:gd name="connsiteX4" fmla="*/ 1971304 w 3105428"/>
                <a:gd name="connsiteY4" fmla="*/ 1615044 h 2773153"/>
                <a:gd name="connsiteX0" fmla="*/ 2042556 w 3105428"/>
                <a:gd name="connsiteY0" fmla="*/ 1745672 h 2773153"/>
                <a:gd name="connsiteX1" fmla="*/ 3105428 w 3105428"/>
                <a:gd name="connsiteY1" fmla="*/ 0 h 2773153"/>
                <a:gd name="connsiteX2" fmla="*/ 3093553 w 3105428"/>
                <a:gd name="connsiteY2" fmla="*/ 2773153 h 2773153"/>
                <a:gd name="connsiteX3" fmla="*/ 0 w 3105428"/>
                <a:gd name="connsiteY3" fmla="*/ 2773153 h 2773153"/>
                <a:gd name="connsiteX4" fmla="*/ 2042556 w 3105428"/>
                <a:gd name="connsiteY4" fmla="*/ 1745672 h 2773153"/>
                <a:gd name="connsiteX0" fmla="*/ 2042556 w 3105428"/>
                <a:gd name="connsiteY0" fmla="*/ 1745672 h 2773153"/>
                <a:gd name="connsiteX1" fmla="*/ 3105428 w 3105428"/>
                <a:gd name="connsiteY1" fmla="*/ 0 h 2773153"/>
                <a:gd name="connsiteX2" fmla="*/ 3093553 w 3105428"/>
                <a:gd name="connsiteY2" fmla="*/ 2773153 h 2773153"/>
                <a:gd name="connsiteX3" fmla="*/ 0 w 3105428"/>
                <a:gd name="connsiteY3" fmla="*/ 2773153 h 2773153"/>
                <a:gd name="connsiteX4" fmla="*/ 2042556 w 3105428"/>
                <a:gd name="connsiteY4" fmla="*/ 1745672 h 2773153"/>
                <a:gd name="connsiteX0" fmla="*/ 1543792 w 2606664"/>
                <a:gd name="connsiteY0" fmla="*/ 1745672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4" fmla="*/ 1543792 w 2606664"/>
                <a:gd name="connsiteY4" fmla="*/ 1745672 h 2785029"/>
                <a:gd name="connsiteX0" fmla="*/ 1543792 w 2606664"/>
                <a:gd name="connsiteY0" fmla="*/ 1745672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4" fmla="*/ 1543792 w 2606664"/>
                <a:gd name="connsiteY4" fmla="*/ 1745672 h 2785029"/>
                <a:gd name="connsiteX0" fmla="*/ 1626919 w 2606664"/>
                <a:gd name="connsiteY0" fmla="*/ 1745672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4" fmla="*/ 1626919 w 2606664"/>
                <a:gd name="connsiteY4" fmla="*/ 1745672 h 2785029"/>
                <a:gd name="connsiteX0" fmla="*/ 0 w 2606664"/>
                <a:gd name="connsiteY0" fmla="*/ 2785029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0" fmla="*/ 0 w 2606664"/>
                <a:gd name="connsiteY0" fmla="*/ 2785029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0" fmla="*/ 0 w 2606664"/>
                <a:gd name="connsiteY0" fmla="*/ 2785029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0" fmla="*/ 0 w 2606664"/>
                <a:gd name="connsiteY0" fmla="*/ 2785029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0" fmla="*/ 0 w 2606664"/>
                <a:gd name="connsiteY0" fmla="*/ 2785029 h 2785029"/>
                <a:gd name="connsiteX1" fmla="*/ 2606664 w 2606664"/>
                <a:gd name="connsiteY1" fmla="*/ 0 h 2785029"/>
                <a:gd name="connsiteX2" fmla="*/ 2594789 w 2606664"/>
                <a:gd name="connsiteY2" fmla="*/ 2773153 h 2785029"/>
                <a:gd name="connsiteX3" fmla="*/ 0 w 2606664"/>
                <a:gd name="connsiteY3" fmla="*/ 2785029 h 2785029"/>
                <a:gd name="connsiteX0" fmla="*/ 0 w 2523537"/>
                <a:gd name="connsiteY0" fmla="*/ 2773154 h 2773154"/>
                <a:gd name="connsiteX1" fmla="*/ 2523537 w 2523537"/>
                <a:gd name="connsiteY1" fmla="*/ 0 h 2773154"/>
                <a:gd name="connsiteX2" fmla="*/ 2511662 w 2523537"/>
                <a:gd name="connsiteY2" fmla="*/ 2773153 h 2773154"/>
                <a:gd name="connsiteX3" fmla="*/ 0 w 2523537"/>
                <a:gd name="connsiteY3" fmla="*/ 2773154 h 2773154"/>
                <a:gd name="connsiteX0" fmla="*/ 0 w 2523537"/>
                <a:gd name="connsiteY0" fmla="*/ 2773154 h 2773154"/>
                <a:gd name="connsiteX1" fmla="*/ 2523537 w 2523537"/>
                <a:gd name="connsiteY1" fmla="*/ 0 h 2773154"/>
                <a:gd name="connsiteX2" fmla="*/ 2511662 w 2523537"/>
                <a:gd name="connsiteY2" fmla="*/ 2773153 h 2773154"/>
                <a:gd name="connsiteX3" fmla="*/ 0 w 2523537"/>
                <a:gd name="connsiteY3" fmla="*/ 2773154 h 2773154"/>
                <a:gd name="connsiteX0" fmla="*/ 0 w 2523537"/>
                <a:gd name="connsiteY0" fmla="*/ 2666276 h 2666276"/>
                <a:gd name="connsiteX1" fmla="*/ 2523537 w 2523537"/>
                <a:gd name="connsiteY1" fmla="*/ 0 h 2666276"/>
                <a:gd name="connsiteX2" fmla="*/ 2511662 w 2523537"/>
                <a:gd name="connsiteY2" fmla="*/ 2666275 h 2666276"/>
                <a:gd name="connsiteX3" fmla="*/ 0 w 2523537"/>
                <a:gd name="connsiteY3" fmla="*/ 2666276 h 2666276"/>
                <a:gd name="connsiteX0" fmla="*/ 0 w 2523537"/>
                <a:gd name="connsiteY0" fmla="*/ 2666276 h 2666276"/>
                <a:gd name="connsiteX1" fmla="*/ 2523537 w 2523537"/>
                <a:gd name="connsiteY1" fmla="*/ 0 h 2666276"/>
                <a:gd name="connsiteX2" fmla="*/ 2511662 w 2523537"/>
                <a:gd name="connsiteY2" fmla="*/ 2666275 h 2666276"/>
                <a:gd name="connsiteX3" fmla="*/ 0 w 2523537"/>
                <a:gd name="connsiteY3" fmla="*/ 2666276 h 266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3537" h="2666276">
                  <a:moveTo>
                    <a:pt x="0" y="2666276"/>
                  </a:moveTo>
                  <a:cubicBezTo>
                    <a:pt x="785751" y="2204084"/>
                    <a:pt x="1889191" y="1391392"/>
                    <a:pt x="2523537" y="0"/>
                  </a:cubicBezTo>
                  <a:cubicBezTo>
                    <a:pt x="2519579" y="924384"/>
                    <a:pt x="2515620" y="1741891"/>
                    <a:pt x="2511662" y="2666275"/>
                  </a:cubicBezTo>
                  <a:lnTo>
                    <a:pt x="0" y="2666276"/>
                  </a:lnTo>
                  <a:close/>
                </a:path>
              </a:pathLst>
            </a:custGeom>
            <a:gradFill flip="none" rotWithShape="1">
              <a:gsLst>
                <a:gs pos="17000">
                  <a:schemeClr val="bg1"/>
                </a:gs>
                <a:gs pos="36000">
                  <a:schemeClr val="bg1">
                    <a:alpha val="55000"/>
                  </a:schemeClr>
                </a:gs>
                <a:gs pos="83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-381000" y="2494637"/>
            <a:ext cx="9906000" cy="646331"/>
          </a:xfrm>
          <a:prstGeom prst="rect">
            <a:avLst/>
          </a:prstGeom>
          <a:noFill/>
        </p:spPr>
        <p:txBody>
          <a:bodyPr wrap="square" lIns="0" rtlCol="0">
            <a:spAutoFit/>
            <a:scene3d>
              <a:camera prst="orthographicFront"/>
              <a:lightRig rig="threePt" dir="t"/>
            </a:scene3d>
            <a:sp3d contourW="44450">
              <a:bevelT w="1270"/>
              <a:contourClr>
                <a:schemeClr val="bg1"/>
              </a:contourClr>
            </a:sp3d>
          </a:bodyPr>
          <a:lstStyle/>
          <a:p>
            <a:pPr marL="0" marR="0" lvl="0" indent="-84138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0" cap="none" spc="-50" normalizeH="0" baseline="0" noProof="0" dirty="0" smtClean="0">
                <a:ln w="3175" cmpd="sng">
                  <a:noFill/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</a:rPr>
              <a:t>2017</a:t>
            </a:r>
            <a:r>
              <a:rPr kumimoji="0" lang="ko-KR" altLang="en-US" sz="3600" b="0" i="0" u="none" strike="noStrike" kern="10" cap="none" spc="-50" normalizeH="0" baseline="0" noProof="0" dirty="0" smtClean="0">
                <a:ln w="3175" cmpd="sng">
                  <a:noFill/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</a:rPr>
              <a:t>년 중소</a:t>
            </a:r>
            <a:r>
              <a:rPr kumimoji="0" lang="en-US" altLang="ko-KR" sz="3600" b="0" i="0" u="none" strike="noStrike" kern="10" cap="none" spc="-50" normalizeH="0" baseline="0" noProof="0" dirty="0" smtClean="0">
                <a:ln w="3175" cmpd="sng">
                  <a:noFill/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</a:rPr>
              <a:t>·</a:t>
            </a:r>
            <a:r>
              <a:rPr kumimoji="0" lang="ko-KR" altLang="en-US" sz="3600" b="0" i="0" u="none" strike="noStrike" kern="10" cap="none" spc="-50" normalizeH="0" baseline="0" noProof="0" dirty="0" smtClean="0">
                <a:ln w="3175" cmpd="sng">
                  <a:noFill/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HY강B" pitchFamily="18" charset="-127"/>
                <a:ea typeface="HY강B" pitchFamily="18" charset="-127"/>
              </a:rPr>
              <a:t>중견기업 기술개발지원사업</a:t>
            </a:r>
            <a:endParaRPr kumimoji="0" lang="ko-KR" altLang="en-US" sz="3600" b="0" i="0" u="none" strike="noStrike" kern="10" cap="none" spc="-50" normalizeH="0" baseline="0" noProof="0" dirty="0" smtClean="0">
              <a:ln w="3175" cmpd="sng">
                <a:noFill/>
                <a:prstDash val="solid"/>
                <a:miter lim="800000"/>
              </a:ln>
              <a:solidFill>
                <a:sysClr val="windowText" lastClr="000000"/>
              </a:solidFill>
              <a:effectLst/>
              <a:uLnTx/>
              <a:uFillTx/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22" name="그룹 1"/>
          <p:cNvGrpSpPr/>
          <p:nvPr/>
        </p:nvGrpSpPr>
        <p:grpSpPr>
          <a:xfrm>
            <a:off x="310148" y="369452"/>
            <a:ext cx="1400582" cy="704711"/>
            <a:chOff x="212902" y="116634"/>
            <a:chExt cx="1649040" cy="829724"/>
          </a:xfrm>
        </p:grpSpPr>
        <p:pic>
          <p:nvPicPr>
            <p:cNvPr id="23" name="Picture 2" descr="Q:\2015미래부-업무보고\진짜최종\Untitled-1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7507"/>
            <a:stretch/>
          </p:blipFill>
          <p:spPr bwMode="auto">
            <a:xfrm>
              <a:off x="1115616" y="327990"/>
              <a:ext cx="746326" cy="618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Q:\2015미래부-업무보고\진짜최종\Untitled-1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930"/>
            <a:stretch/>
          </p:blipFill>
          <p:spPr bwMode="auto">
            <a:xfrm>
              <a:off x="212902" y="116634"/>
              <a:ext cx="936104" cy="829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그림 24" descr="중소기업청_국_좌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7884" y="5661248"/>
            <a:ext cx="2376264" cy="66285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dministrator\바탕 화면\기정원 수정\중소기업청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>
          <a:xfrm>
            <a:off x="2771800" y="2492896"/>
            <a:ext cx="5184576" cy="2808312"/>
          </a:xfrm>
          <a:prstGeom prst="roundRect">
            <a:avLst>
              <a:gd name="adj" fmla="val 4321"/>
            </a:avLst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" name="내용 개체 틀 2"/>
          <p:cNvSpPr txBox="1">
            <a:spLocks/>
          </p:cNvSpPr>
          <p:nvPr/>
        </p:nvSpPr>
        <p:spPr>
          <a:xfrm>
            <a:off x="3621980" y="2599500"/>
            <a:ext cx="5236300" cy="37810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지원현황</a:t>
            </a:r>
            <a:endParaRPr kumimoji="1" lang="en-US" altLang="ko-KR" sz="2400" b="0" i="0" u="none" strike="noStrike" kern="0" cap="none" spc="0" normalizeH="0" baseline="0" noProof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Y수평선M" pitchFamily="18" charset="-127"/>
              <a:ea typeface="HY수평선M" pitchFamily="18" charset="-127"/>
              <a:cs typeface="+mn-cs"/>
            </a:endParaRPr>
          </a:p>
          <a:p>
            <a:pPr marL="514350" marR="0" lvl="0" indent="-51435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   </a:t>
            </a:r>
            <a:r>
              <a:rPr kumimoji="1" lang="en-US" altLang="ko-KR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2017</a:t>
            </a:r>
            <a:r>
              <a:rPr kumimoji="1" lang="ko-KR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년 지원계획</a:t>
            </a:r>
            <a:endParaRPr kumimoji="1" lang="en-US" altLang="ko-KR" sz="2400" b="0" i="0" u="none" strike="noStrike" kern="0" cap="none" spc="0" normalizeH="0" baseline="0" noProof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Y수평선M" pitchFamily="18" charset="-127"/>
              <a:ea typeface="HY수평선M" pitchFamily="18" charset="-127"/>
              <a:cs typeface="+mn-cs"/>
            </a:endParaRPr>
          </a:p>
          <a:p>
            <a:pPr marL="514350" marR="0" lvl="0" indent="-51435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      사업별 안내</a:t>
            </a:r>
            <a:endParaRPr kumimoji="1" lang="en-US" altLang="ko-KR" sz="2400" b="0" i="0" u="none" strike="noStrike" kern="0" cap="none" spc="0" normalizeH="0" baseline="0" noProof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Y수평선M" pitchFamily="18" charset="-127"/>
              <a:ea typeface="HY수평선M" pitchFamily="18" charset="-127"/>
              <a:cs typeface="+mn-cs"/>
            </a:endParaRPr>
          </a:p>
          <a:p>
            <a:pPr marL="514350" marR="0" lvl="0" indent="-51435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Y수평선M" pitchFamily="18" charset="-127"/>
                <a:ea typeface="HY수평선M" pitchFamily="18" charset="-127"/>
                <a:cs typeface="+mn-cs"/>
              </a:rPr>
              <a:t>         지원방법</a:t>
            </a: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Y수평선M" pitchFamily="18" charset="-127"/>
              <a:ea typeface="HY수평선M" pitchFamily="18" charset="-127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000364" y="2741123"/>
            <a:ext cx="433806" cy="433806"/>
            <a:chOff x="1714480" y="2285992"/>
            <a:chExt cx="642942" cy="642942"/>
          </a:xfrm>
        </p:grpSpPr>
        <p:sp>
          <p:nvSpPr>
            <p:cNvPr id="14" name="자유형 13"/>
            <p:cNvSpPr/>
            <p:nvPr/>
          </p:nvSpPr>
          <p:spPr>
            <a:xfrm>
              <a:off x="1714480" y="2285992"/>
              <a:ext cx="642942" cy="642942"/>
            </a:xfrm>
            <a:custGeom>
              <a:avLst/>
              <a:gdLst>
                <a:gd name="connsiteX0" fmla="*/ 0 w 642942"/>
                <a:gd name="connsiteY0" fmla="*/ 321471 h 642942"/>
                <a:gd name="connsiteX1" fmla="*/ 94157 w 642942"/>
                <a:gd name="connsiteY1" fmla="*/ 94157 h 642942"/>
                <a:gd name="connsiteX2" fmla="*/ 321472 w 642942"/>
                <a:gd name="connsiteY2" fmla="*/ 1 h 642942"/>
                <a:gd name="connsiteX3" fmla="*/ 548786 w 642942"/>
                <a:gd name="connsiteY3" fmla="*/ 94158 h 642942"/>
                <a:gd name="connsiteX4" fmla="*/ 642942 w 642942"/>
                <a:gd name="connsiteY4" fmla="*/ 321473 h 642942"/>
                <a:gd name="connsiteX5" fmla="*/ 548785 w 642942"/>
                <a:gd name="connsiteY5" fmla="*/ 548787 h 642942"/>
                <a:gd name="connsiteX6" fmla="*/ 321471 w 642942"/>
                <a:gd name="connsiteY6" fmla="*/ 642944 h 642942"/>
                <a:gd name="connsiteX7" fmla="*/ 94157 w 642942"/>
                <a:gd name="connsiteY7" fmla="*/ 548787 h 642942"/>
                <a:gd name="connsiteX8" fmla="*/ 1 w 642942"/>
                <a:gd name="connsiteY8" fmla="*/ 321473 h 642942"/>
                <a:gd name="connsiteX9" fmla="*/ 0 w 642942"/>
                <a:gd name="connsiteY9" fmla="*/ 321471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2942" h="642942">
                  <a:moveTo>
                    <a:pt x="0" y="321471"/>
                  </a:moveTo>
                  <a:cubicBezTo>
                    <a:pt x="0" y="236212"/>
                    <a:pt x="33869" y="154444"/>
                    <a:pt x="94157" y="94157"/>
                  </a:cubicBezTo>
                  <a:cubicBezTo>
                    <a:pt x="154445" y="33870"/>
                    <a:pt x="236212" y="1"/>
                    <a:pt x="321472" y="1"/>
                  </a:cubicBezTo>
                  <a:cubicBezTo>
                    <a:pt x="406731" y="1"/>
                    <a:pt x="488499" y="33870"/>
                    <a:pt x="548786" y="94158"/>
                  </a:cubicBezTo>
                  <a:cubicBezTo>
                    <a:pt x="609073" y="154446"/>
                    <a:pt x="642942" y="236213"/>
                    <a:pt x="642942" y="321473"/>
                  </a:cubicBezTo>
                  <a:cubicBezTo>
                    <a:pt x="642942" y="406732"/>
                    <a:pt x="609073" y="488500"/>
                    <a:pt x="548785" y="548787"/>
                  </a:cubicBezTo>
                  <a:cubicBezTo>
                    <a:pt x="488497" y="609075"/>
                    <a:pt x="406730" y="642944"/>
                    <a:pt x="321471" y="642944"/>
                  </a:cubicBezTo>
                  <a:cubicBezTo>
                    <a:pt x="236212" y="642944"/>
                    <a:pt x="154444" y="609075"/>
                    <a:pt x="94157" y="548787"/>
                  </a:cubicBezTo>
                  <a:cubicBezTo>
                    <a:pt x="33870" y="488499"/>
                    <a:pt x="0" y="406732"/>
                    <a:pt x="1" y="321473"/>
                  </a:cubicBezTo>
                  <a:cubicBezTo>
                    <a:pt x="1" y="321472"/>
                    <a:pt x="0" y="321472"/>
                    <a:pt x="0" y="32147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 smtClean="0">
                  <a:latin typeface="휴먼모음T" pitchFamily="18" charset="-127"/>
                  <a:ea typeface="휴먼모음T" pitchFamily="18" charset="-127"/>
                </a:rPr>
                <a:t>Ⅰ</a:t>
              </a:r>
              <a:endParaRPr lang="ko-KR" altLang="en-US" sz="320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5" name="직각 삼각형 14"/>
            <p:cNvSpPr/>
            <p:nvPr/>
          </p:nvSpPr>
          <p:spPr>
            <a:xfrm rot="16200000">
              <a:off x="2000232" y="2571744"/>
              <a:ext cx="357190" cy="357190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3231243" y="3358285"/>
            <a:ext cx="433806" cy="433806"/>
            <a:chOff x="1714480" y="2285992"/>
            <a:chExt cx="642942" cy="642942"/>
          </a:xfrm>
        </p:grpSpPr>
        <p:sp>
          <p:nvSpPr>
            <p:cNvPr id="17" name="자유형 16"/>
            <p:cNvSpPr/>
            <p:nvPr/>
          </p:nvSpPr>
          <p:spPr>
            <a:xfrm>
              <a:off x="1714480" y="2285992"/>
              <a:ext cx="642942" cy="642942"/>
            </a:xfrm>
            <a:custGeom>
              <a:avLst/>
              <a:gdLst>
                <a:gd name="connsiteX0" fmla="*/ 0 w 642942"/>
                <a:gd name="connsiteY0" fmla="*/ 321471 h 642942"/>
                <a:gd name="connsiteX1" fmla="*/ 94157 w 642942"/>
                <a:gd name="connsiteY1" fmla="*/ 94157 h 642942"/>
                <a:gd name="connsiteX2" fmla="*/ 321472 w 642942"/>
                <a:gd name="connsiteY2" fmla="*/ 1 h 642942"/>
                <a:gd name="connsiteX3" fmla="*/ 548786 w 642942"/>
                <a:gd name="connsiteY3" fmla="*/ 94158 h 642942"/>
                <a:gd name="connsiteX4" fmla="*/ 642942 w 642942"/>
                <a:gd name="connsiteY4" fmla="*/ 321473 h 642942"/>
                <a:gd name="connsiteX5" fmla="*/ 548785 w 642942"/>
                <a:gd name="connsiteY5" fmla="*/ 548787 h 642942"/>
                <a:gd name="connsiteX6" fmla="*/ 321471 w 642942"/>
                <a:gd name="connsiteY6" fmla="*/ 642944 h 642942"/>
                <a:gd name="connsiteX7" fmla="*/ 94157 w 642942"/>
                <a:gd name="connsiteY7" fmla="*/ 548787 h 642942"/>
                <a:gd name="connsiteX8" fmla="*/ 1 w 642942"/>
                <a:gd name="connsiteY8" fmla="*/ 321473 h 642942"/>
                <a:gd name="connsiteX9" fmla="*/ 0 w 642942"/>
                <a:gd name="connsiteY9" fmla="*/ 321471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2942" h="642942">
                  <a:moveTo>
                    <a:pt x="0" y="321471"/>
                  </a:moveTo>
                  <a:cubicBezTo>
                    <a:pt x="0" y="236212"/>
                    <a:pt x="33869" y="154444"/>
                    <a:pt x="94157" y="94157"/>
                  </a:cubicBezTo>
                  <a:cubicBezTo>
                    <a:pt x="154445" y="33870"/>
                    <a:pt x="236212" y="1"/>
                    <a:pt x="321472" y="1"/>
                  </a:cubicBezTo>
                  <a:cubicBezTo>
                    <a:pt x="406731" y="1"/>
                    <a:pt x="488499" y="33870"/>
                    <a:pt x="548786" y="94158"/>
                  </a:cubicBezTo>
                  <a:cubicBezTo>
                    <a:pt x="609073" y="154446"/>
                    <a:pt x="642942" y="236213"/>
                    <a:pt x="642942" y="321473"/>
                  </a:cubicBezTo>
                  <a:cubicBezTo>
                    <a:pt x="642942" y="406732"/>
                    <a:pt x="609073" y="488500"/>
                    <a:pt x="548785" y="548787"/>
                  </a:cubicBezTo>
                  <a:cubicBezTo>
                    <a:pt x="488497" y="609075"/>
                    <a:pt x="406730" y="642944"/>
                    <a:pt x="321471" y="642944"/>
                  </a:cubicBezTo>
                  <a:cubicBezTo>
                    <a:pt x="236212" y="642944"/>
                    <a:pt x="154444" y="609075"/>
                    <a:pt x="94157" y="548787"/>
                  </a:cubicBezTo>
                  <a:cubicBezTo>
                    <a:pt x="33870" y="488499"/>
                    <a:pt x="0" y="406732"/>
                    <a:pt x="1" y="321473"/>
                  </a:cubicBezTo>
                  <a:cubicBezTo>
                    <a:pt x="1" y="321472"/>
                    <a:pt x="0" y="321472"/>
                    <a:pt x="0" y="32147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 smtClean="0">
                  <a:latin typeface="휴먼모음T" pitchFamily="18" charset="-127"/>
                  <a:ea typeface="휴먼모음T" pitchFamily="18" charset="-127"/>
                </a:rPr>
                <a:t>Ⅱ</a:t>
              </a:r>
              <a:endParaRPr lang="ko-KR" altLang="en-US" sz="320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2" name="직각 삼각형 21"/>
            <p:cNvSpPr/>
            <p:nvPr/>
          </p:nvSpPr>
          <p:spPr>
            <a:xfrm rot="16200000">
              <a:off x="2000232" y="2571744"/>
              <a:ext cx="357190" cy="357190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462122" y="3975447"/>
            <a:ext cx="433806" cy="433806"/>
            <a:chOff x="1714480" y="2285992"/>
            <a:chExt cx="642942" cy="642942"/>
          </a:xfrm>
        </p:grpSpPr>
        <p:sp>
          <p:nvSpPr>
            <p:cNvPr id="24" name="직각 삼각형 23"/>
            <p:cNvSpPr/>
            <p:nvPr/>
          </p:nvSpPr>
          <p:spPr>
            <a:xfrm rot="16200000">
              <a:off x="2000232" y="2571744"/>
              <a:ext cx="357190" cy="357190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자유형 24"/>
            <p:cNvSpPr/>
            <p:nvPr/>
          </p:nvSpPr>
          <p:spPr>
            <a:xfrm>
              <a:off x="1714480" y="2285992"/>
              <a:ext cx="642942" cy="642942"/>
            </a:xfrm>
            <a:custGeom>
              <a:avLst/>
              <a:gdLst>
                <a:gd name="connsiteX0" fmla="*/ 0 w 642942"/>
                <a:gd name="connsiteY0" fmla="*/ 321471 h 642942"/>
                <a:gd name="connsiteX1" fmla="*/ 94157 w 642942"/>
                <a:gd name="connsiteY1" fmla="*/ 94157 h 642942"/>
                <a:gd name="connsiteX2" fmla="*/ 321472 w 642942"/>
                <a:gd name="connsiteY2" fmla="*/ 1 h 642942"/>
                <a:gd name="connsiteX3" fmla="*/ 548786 w 642942"/>
                <a:gd name="connsiteY3" fmla="*/ 94158 h 642942"/>
                <a:gd name="connsiteX4" fmla="*/ 642942 w 642942"/>
                <a:gd name="connsiteY4" fmla="*/ 321473 h 642942"/>
                <a:gd name="connsiteX5" fmla="*/ 548785 w 642942"/>
                <a:gd name="connsiteY5" fmla="*/ 548787 h 642942"/>
                <a:gd name="connsiteX6" fmla="*/ 321471 w 642942"/>
                <a:gd name="connsiteY6" fmla="*/ 642944 h 642942"/>
                <a:gd name="connsiteX7" fmla="*/ 94157 w 642942"/>
                <a:gd name="connsiteY7" fmla="*/ 548787 h 642942"/>
                <a:gd name="connsiteX8" fmla="*/ 1 w 642942"/>
                <a:gd name="connsiteY8" fmla="*/ 321473 h 642942"/>
                <a:gd name="connsiteX9" fmla="*/ 0 w 642942"/>
                <a:gd name="connsiteY9" fmla="*/ 321471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2942" h="642942">
                  <a:moveTo>
                    <a:pt x="0" y="321471"/>
                  </a:moveTo>
                  <a:cubicBezTo>
                    <a:pt x="0" y="236212"/>
                    <a:pt x="33869" y="154444"/>
                    <a:pt x="94157" y="94157"/>
                  </a:cubicBezTo>
                  <a:cubicBezTo>
                    <a:pt x="154445" y="33870"/>
                    <a:pt x="236212" y="1"/>
                    <a:pt x="321472" y="1"/>
                  </a:cubicBezTo>
                  <a:cubicBezTo>
                    <a:pt x="406731" y="1"/>
                    <a:pt x="488499" y="33870"/>
                    <a:pt x="548786" y="94158"/>
                  </a:cubicBezTo>
                  <a:cubicBezTo>
                    <a:pt x="609073" y="154446"/>
                    <a:pt x="642942" y="236213"/>
                    <a:pt x="642942" y="321473"/>
                  </a:cubicBezTo>
                  <a:cubicBezTo>
                    <a:pt x="642942" y="406732"/>
                    <a:pt x="609073" y="488500"/>
                    <a:pt x="548785" y="548787"/>
                  </a:cubicBezTo>
                  <a:cubicBezTo>
                    <a:pt x="488497" y="609075"/>
                    <a:pt x="406730" y="642944"/>
                    <a:pt x="321471" y="642944"/>
                  </a:cubicBezTo>
                  <a:cubicBezTo>
                    <a:pt x="236212" y="642944"/>
                    <a:pt x="154444" y="609075"/>
                    <a:pt x="94157" y="548787"/>
                  </a:cubicBezTo>
                  <a:cubicBezTo>
                    <a:pt x="33870" y="488499"/>
                    <a:pt x="0" y="406732"/>
                    <a:pt x="1" y="321473"/>
                  </a:cubicBezTo>
                  <a:cubicBezTo>
                    <a:pt x="1" y="321472"/>
                    <a:pt x="0" y="321472"/>
                    <a:pt x="0" y="32147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 smtClean="0">
                  <a:latin typeface="휴먼모음T" pitchFamily="18" charset="-127"/>
                  <a:ea typeface="휴먼모음T" pitchFamily="18" charset="-127"/>
                </a:rPr>
                <a:t>Ⅲ</a:t>
              </a:r>
              <a:endParaRPr lang="ko-KR" altLang="en-US" sz="3200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693001" y="4592609"/>
            <a:ext cx="433806" cy="433806"/>
            <a:chOff x="1714480" y="2285992"/>
            <a:chExt cx="642942" cy="642942"/>
          </a:xfrm>
        </p:grpSpPr>
        <p:sp>
          <p:nvSpPr>
            <p:cNvPr id="27" name="직각 삼각형 26"/>
            <p:cNvSpPr/>
            <p:nvPr/>
          </p:nvSpPr>
          <p:spPr>
            <a:xfrm rot="16200000">
              <a:off x="2000232" y="2571744"/>
              <a:ext cx="357190" cy="357190"/>
            </a:xfrm>
            <a:prstGeom prst="rt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1714480" y="2285992"/>
              <a:ext cx="642942" cy="642942"/>
            </a:xfrm>
            <a:custGeom>
              <a:avLst/>
              <a:gdLst>
                <a:gd name="connsiteX0" fmla="*/ 0 w 642942"/>
                <a:gd name="connsiteY0" fmla="*/ 321471 h 642942"/>
                <a:gd name="connsiteX1" fmla="*/ 94157 w 642942"/>
                <a:gd name="connsiteY1" fmla="*/ 94157 h 642942"/>
                <a:gd name="connsiteX2" fmla="*/ 321472 w 642942"/>
                <a:gd name="connsiteY2" fmla="*/ 1 h 642942"/>
                <a:gd name="connsiteX3" fmla="*/ 548786 w 642942"/>
                <a:gd name="connsiteY3" fmla="*/ 94158 h 642942"/>
                <a:gd name="connsiteX4" fmla="*/ 642942 w 642942"/>
                <a:gd name="connsiteY4" fmla="*/ 321473 h 642942"/>
                <a:gd name="connsiteX5" fmla="*/ 548785 w 642942"/>
                <a:gd name="connsiteY5" fmla="*/ 548787 h 642942"/>
                <a:gd name="connsiteX6" fmla="*/ 321471 w 642942"/>
                <a:gd name="connsiteY6" fmla="*/ 642944 h 642942"/>
                <a:gd name="connsiteX7" fmla="*/ 94157 w 642942"/>
                <a:gd name="connsiteY7" fmla="*/ 548787 h 642942"/>
                <a:gd name="connsiteX8" fmla="*/ 1 w 642942"/>
                <a:gd name="connsiteY8" fmla="*/ 321473 h 642942"/>
                <a:gd name="connsiteX9" fmla="*/ 0 w 642942"/>
                <a:gd name="connsiteY9" fmla="*/ 321471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2942" h="642942">
                  <a:moveTo>
                    <a:pt x="0" y="321471"/>
                  </a:moveTo>
                  <a:cubicBezTo>
                    <a:pt x="0" y="236212"/>
                    <a:pt x="33869" y="154444"/>
                    <a:pt x="94157" y="94157"/>
                  </a:cubicBezTo>
                  <a:cubicBezTo>
                    <a:pt x="154445" y="33870"/>
                    <a:pt x="236212" y="1"/>
                    <a:pt x="321472" y="1"/>
                  </a:cubicBezTo>
                  <a:cubicBezTo>
                    <a:pt x="406731" y="1"/>
                    <a:pt x="488499" y="33870"/>
                    <a:pt x="548786" y="94158"/>
                  </a:cubicBezTo>
                  <a:cubicBezTo>
                    <a:pt x="609073" y="154446"/>
                    <a:pt x="642942" y="236213"/>
                    <a:pt x="642942" y="321473"/>
                  </a:cubicBezTo>
                  <a:cubicBezTo>
                    <a:pt x="642942" y="406732"/>
                    <a:pt x="609073" y="488500"/>
                    <a:pt x="548785" y="548787"/>
                  </a:cubicBezTo>
                  <a:cubicBezTo>
                    <a:pt x="488497" y="609075"/>
                    <a:pt x="406730" y="642944"/>
                    <a:pt x="321471" y="642944"/>
                  </a:cubicBezTo>
                  <a:cubicBezTo>
                    <a:pt x="236212" y="642944"/>
                    <a:pt x="154444" y="609075"/>
                    <a:pt x="94157" y="548787"/>
                  </a:cubicBezTo>
                  <a:cubicBezTo>
                    <a:pt x="33870" y="488499"/>
                    <a:pt x="0" y="406732"/>
                    <a:pt x="1" y="321473"/>
                  </a:cubicBezTo>
                  <a:cubicBezTo>
                    <a:pt x="1" y="321472"/>
                    <a:pt x="0" y="321472"/>
                    <a:pt x="0" y="32147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 smtClean="0">
                  <a:latin typeface="휴먼모음T" pitchFamily="18" charset="-127"/>
                  <a:ea typeface="휴먼모음T" pitchFamily="18" charset="-127"/>
                </a:rPr>
                <a:t>Ⅳ</a:t>
              </a:r>
              <a:endParaRPr lang="ko-KR" altLang="en-US" sz="3200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pic>
        <p:nvPicPr>
          <p:cNvPr id="29" name="그림 28" descr="글로벌_목차.png"/>
          <p:cNvPicPr>
            <a:picLocks noChangeAspect="1"/>
          </p:cNvPicPr>
          <p:nvPr/>
        </p:nvPicPr>
        <p:blipFill>
          <a:blip r:embed="rId3" cstate="print"/>
          <a:srcRect b="55150"/>
          <a:stretch>
            <a:fillRect/>
          </a:stretch>
        </p:blipFill>
        <p:spPr>
          <a:xfrm>
            <a:off x="1187624" y="1556792"/>
            <a:ext cx="2737105" cy="612000"/>
          </a:xfrm>
          <a:prstGeom prst="rect">
            <a:avLst/>
          </a:prstGeom>
        </p:spPr>
      </p:pic>
      <p:sp>
        <p:nvSpPr>
          <p:cNvPr id="19" name="슬라이드 번호 개체 틀 5"/>
          <p:cNvSpPr txBox="1">
            <a:spLocks/>
          </p:cNvSpPr>
          <p:nvPr/>
        </p:nvSpPr>
        <p:spPr bwMode="gray">
          <a:xfrm>
            <a:off x="4474217" y="6487244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istrator\바탕 화면\기정원 수정\중소기업청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그림 10" descr="0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276070"/>
            <a:ext cx="3778434" cy="258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0" y="2643182"/>
            <a:ext cx="9144000" cy="1571636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992081" y="3013502"/>
            <a:ext cx="315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latin typeface="휴먼모음T" pitchFamily="18" charset="-127"/>
                <a:ea typeface="휴먼모음T" pitchFamily="18" charset="-127"/>
              </a:rPr>
              <a:t>Ⅰ </a:t>
            </a:r>
            <a:r>
              <a:rPr lang="ko-KR" altLang="en-US" sz="4800" dirty="0" smtClean="0">
                <a:latin typeface="휴먼모음T" pitchFamily="18" charset="-127"/>
                <a:ea typeface="휴먼모음T" pitchFamily="18" charset="-127"/>
              </a:rPr>
              <a:t>정책방향</a:t>
            </a:r>
            <a:endParaRPr lang="ko-KR" altLang="en-US" sz="4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 bwMode="gray">
          <a:xfrm>
            <a:off x="4474217" y="6487244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3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7" name="그룹 106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114" name="그림 11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115" name="그림 11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120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9" name="슬라이드 번호 개체 틀 5"/>
          <p:cNvSpPr txBox="1">
            <a:spLocks/>
          </p:cNvSpPr>
          <p:nvPr/>
        </p:nvSpPr>
        <p:spPr bwMode="gray">
          <a:xfrm>
            <a:off x="4474217" y="648934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4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pic>
        <p:nvPicPr>
          <p:cNvPr id="10" name="그림 9" descr="중소기업청_국_좌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122" name="모서리가 둥근 직사각형 121"/>
          <p:cNvSpPr/>
          <p:nvPr/>
        </p:nvSpPr>
        <p:spPr>
          <a:xfrm>
            <a:off x="420476" y="2129778"/>
            <a:ext cx="8344942" cy="4143537"/>
          </a:xfrm>
          <a:prstGeom prst="roundRect">
            <a:avLst>
              <a:gd name="adj" fmla="val 3706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>
            <a:reflection blurRad="6350" stA="52000" endA="300" endPos="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100">
              <a:solidFill>
                <a:schemeClr val="lt1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772040" y="2276872"/>
            <a:ext cx="4691990" cy="10730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lnSpc>
                <a:spcPct val="150000"/>
              </a:lnSpc>
            </a:pPr>
            <a:r>
              <a:rPr lang="ko-KR" altLang="en-US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지원과제를 통한 매출 및 신규고용 증가 추세</a:t>
            </a:r>
            <a:endParaRPr lang="en-US" altLang="ko-KR" sz="1400" spc="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중소기업의 기술개발 저변 확충</a:t>
            </a:r>
            <a:endParaRPr lang="en-US" altLang="ko-KR" sz="1400" spc="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(</a:t>
            </a:r>
            <a:r>
              <a:rPr lang="ko-KR" altLang="en-US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중소기업 </a:t>
            </a:r>
            <a:r>
              <a:rPr lang="en-US" altLang="ko-KR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 </a:t>
            </a:r>
            <a:r>
              <a:rPr lang="ko-KR" altLang="en-US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예산 확대</a:t>
            </a:r>
            <a:r>
              <a:rPr lang="en-US" altLang="ko-KR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ko-KR" altLang="en-US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기업부설연구소 보유기업 등</a:t>
            </a:r>
            <a:r>
              <a:rPr lang="en-US" altLang="ko-KR" sz="1400" spc="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436866" y="1058517"/>
            <a:ext cx="8344942" cy="858315"/>
          </a:xfrm>
          <a:prstGeom prst="roundRect">
            <a:avLst>
              <a:gd name="adj" fmla="val 3706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16200000" scaled="1"/>
          </a:gradFill>
          <a:ln w="6350">
            <a:solidFill>
              <a:schemeClr val="bg1">
                <a:lumMod val="50000"/>
              </a:schemeClr>
            </a:solidFill>
          </a:ln>
          <a:effectLst>
            <a:reflection blurRad="6350" stA="52000" endA="300" endPos="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2100"/>
          </a:p>
        </p:txBody>
      </p:sp>
      <p:sp>
        <p:nvSpPr>
          <p:cNvPr id="125" name="TextBox 124"/>
          <p:cNvSpPr txBox="1"/>
          <p:nvPr/>
        </p:nvSpPr>
        <p:spPr>
          <a:xfrm>
            <a:off x="1796392" y="1143794"/>
            <a:ext cx="5894562" cy="7232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lnSpc>
                <a:spcPct val="150000"/>
              </a:lnSpc>
            </a:pP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’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16.10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월 기준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4,347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 과제 지원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과제당 평균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1.3</a:t>
            </a:r>
            <a:r>
              <a:rPr lang="ko-KR" altLang="en-US" sz="1400" spc="0" dirty="0" err="1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), 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평균 경쟁률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3.8 : 1</a:t>
            </a:r>
          </a:p>
          <a:p>
            <a:pPr>
              <a:lnSpc>
                <a:spcPct val="150000"/>
              </a:lnSpc>
            </a:pP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총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5,802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 과제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신규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4,900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계속 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900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 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지원</a:t>
            </a:r>
            <a:r>
              <a:rPr lang="en-US" altLang="ko-KR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ko-KR" altLang="en-US" sz="14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예정</a:t>
            </a:r>
            <a:endParaRPr lang="en-US" altLang="ko-KR" sz="1400" spc="0" dirty="0" smtClean="0">
              <a:solidFill>
                <a:schemeClr val="tx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126" name="그룹 8"/>
          <p:cNvGrpSpPr/>
          <p:nvPr/>
        </p:nvGrpSpPr>
        <p:grpSpPr>
          <a:xfrm>
            <a:off x="323528" y="1149318"/>
            <a:ext cx="1200129" cy="702767"/>
            <a:chOff x="354206" y="2636912"/>
            <a:chExt cx="1200129" cy="702767"/>
          </a:xfrm>
        </p:grpSpPr>
        <p:sp>
          <p:nvSpPr>
            <p:cNvPr id="127" name="양쪽 모서리가 둥근 사각형 126"/>
            <p:cNvSpPr/>
            <p:nvPr/>
          </p:nvSpPr>
          <p:spPr bwMode="auto">
            <a:xfrm rot="5400000" flipH="1">
              <a:off x="646641" y="2346045"/>
              <a:ext cx="616828" cy="1198561"/>
            </a:xfrm>
            <a:prstGeom prst="round2SameRect">
              <a:avLst>
                <a:gd name="adj1" fmla="val 9169"/>
                <a:gd name="adj2" fmla="val 0"/>
              </a:avLst>
            </a:prstGeom>
            <a:gradFill flip="none" rotWithShape="1">
              <a:gsLst>
                <a:gs pos="0">
                  <a:srgbClr val="00B0F0"/>
                </a:gs>
                <a:gs pos="7000">
                  <a:srgbClr val="0070C0"/>
                </a:gs>
                <a:gs pos="56000">
                  <a:srgbClr val="0070C0"/>
                </a:gs>
                <a:gs pos="100000">
                  <a:srgbClr val="005392"/>
                </a:gs>
              </a:gsLst>
              <a:lin ang="0" scaled="1"/>
              <a:tileRect/>
            </a:gradFill>
            <a:ln w="6350">
              <a:solidFill>
                <a:srgbClr val="005392"/>
              </a:solidFill>
            </a:ln>
            <a:effectLst>
              <a:outerShdw blurRad="38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/>
            </a:p>
          </p:txBody>
        </p:sp>
        <p:sp>
          <p:nvSpPr>
            <p:cNvPr id="128" name="이등변 삼각형 127"/>
            <p:cNvSpPr/>
            <p:nvPr/>
          </p:nvSpPr>
          <p:spPr>
            <a:xfrm rot="16200000" flipH="1">
              <a:off x="356820" y="3251126"/>
              <a:ext cx="85939" cy="91167"/>
            </a:xfrm>
            <a:prstGeom prst="triangle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129" name="그림 136" descr="LG-BS-2010-67-빛.png"/>
            <p:cNvPicPr preferRelativeResize="0">
              <a:picLocks/>
            </p:cNvPicPr>
            <p:nvPr/>
          </p:nvPicPr>
          <p:blipFill>
            <a:blip r:embed="rId8" cstate="print"/>
            <a:srcRect t="42606"/>
            <a:stretch>
              <a:fillRect/>
            </a:stretch>
          </p:blipFill>
          <p:spPr bwMode="auto">
            <a:xfrm flipH="1">
              <a:off x="355774" y="2636912"/>
              <a:ext cx="580308" cy="179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" name="TextBox 567"/>
            <p:cNvSpPr txBox="1"/>
            <p:nvPr/>
          </p:nvSpPr>
          <p:spPr bwMode="auto">
            <a:xfrm flipH="1">
              <a:off x="656096" y="2806826"/>
              <a:ext cx="597921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defPPr>
                <a:defRPr lang="ko-KR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9pPr>
            </a:lstStyle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000" b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  <a:cs typeface="Tahoma" pitchFamily="34" charset="0"/>
                </a:rPr>
                <a:t>실 적</a:t>
              </a:r>
              <a:endParaRPr lang="ko-KR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itchFamily="34" charset="0"/>
              </a:endParaRPr>
            </a:p>
          </p:txBody>
        </p:sp>
      </p:grpSp>
      <p:sp>
        <p:nvSpPr>
          <p:cNvPr id="131" name="Rectangle 53"/>
          <p:cNvSpPr txBox="1">
            <a:spLocks noChangeArrowheads="1"/>
          </p:cNvSpPr>
          <p:nvPr/>
        </p:nvSpPr>
        <p:spPr bwMode="auto">
          <a:xfrm>
            <a:off x="119316" y="151483"/>
            <a:ext cx="7395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r>
              <a:rPr lang="en-US" altLang="ko-KR" sz="2800" spc="-6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2016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년 지원 현황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2" name="그룹 413"/>
          <p:cNvGrpSpPr/>
          <p:nvPr/>
        </p:nvGrpSpPr>
        <p:grpSpPr>
          <a:xfrm>
            <a:off x="3321990" y="5623678"/>
            <a:ext cx="2538529" cy="441527"/>
            <a:chOff x="1043608" y="5570077"/>
            <a:chExt cx="2503561" cy="595225"/>
          </a:xfrm>
        </p:grpSpPr>
        <p:sp>
          <p:nvSpPr>
            <p:cNvPr id="133" name="직사각형 132"/>
            <p:cNvSpPr/>
            <p:nvPr/>
          </p:nvSpPr>
          <p:spPr>
            <a:xfrm>
              <a:off x="1043608" y="5805263"/>
              <a:ext cx="2503561" cy="360039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  <p:sp>
          <p:nvSpPr>
            <p:cNvPr id="134" name="사다리꼴 133"/>
            <p:cNvSpPr/>
            <p:nvPr/>
          </p:nvSpPr>
          <p:spPr>
            <a:xfrm>
              <a:off x="1043608" y="5570077"/>
              <a:ext cx="2503561" cy="231660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</p:grpSp>
      <p:grpSp>
        <p:nvGrpSpPr>
          <p:cNvPr id="135" name="그룹 244"/>
          <p:cNvGrpSpPr/>
          <p:nvPr/>
        </p:nvGrpSpPr>
        <p:grpSpPr>
          <a:xfrm>
            <a:off x="3239852" y="3703142"/>
            <a:ext cx="2692675" cy="402989"/>
            <a:chOff x="605106" y="1605435"/>
            <a:chExt cx="3212072" cy="402989"/>
          </a:xfrm>
        </p:grpSpPr>
        <p:sp>
          <p:nvSpPr>
            <p:cNvPr id="136" name="AutoShape 55"/>
            <p:cNvSpPr>
              <a:spLocks noChangeArrowheads="1"/>
            </p:cNvSpPr>
            <p:nvPr/>
          </p:nvSpPr>
          <p:spPr bwMode="auto">
            <a:xfrm>
              <a:off x="653751" y="1605435"/>
              <a:ext cx="3129859" cy="402989"/>
            </a:xfrm>
            <a:prstGeom prst="roundRect">
              <a:avLst>
                <a:gd name="adj" fmla="val 50000"/>
              </a:avLst>
            </a:prstGeom>
            <a:solidFill>
              <a:srgbClr val="3D7AB1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2000" b="1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7" name="제목 114"/>
            <p:cNvSpPr txBox="1">
              <a:spLocks/>
            </p:cNvSpPr>
            <p:nvPr/>
          </p:nvSpPr>
          <p:spPr>
            <a:xfrm>
              <a:off x="605106" y="1625945"/>
              <a:ext cx="3212072" cy="314907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defTabSz="1330325" eaLnBrk="0" latinLnBrk="0" hangingPunct="0">
                <a:spcAft>
                  <a:spcPts val="600"/>
                </a:spcAft>
                <a:buSzPct val="100000"/>
                <a:defRPr/>
              </a:pPr>
              <a:r>
                <a:rPr lang="ko-KR" altLang="en-US" sz="16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과제당 지원 성과</a:t>
              </a:r>
              <a:endParaRPr lang="ko-KR" altLang="en-US" sz="1300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38" name="제목 114"/>
          <p:cNvSpPr txBox="1">
            <a:spLocks/>
          </p:cNvSpPr>
          <p:nvPr/>
        </p:nvSpPr>
        <p:spPr>
          <a:xfrm>
            <a:off x="3381226" y="577360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‘13 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39" name="제목 114"/>
          <p:cNvSpPr txBox="1">
            <a:spLocks/>
          </p:cNvSpPr>
          <p:nvPr/>
        </p:nvSpPr>
        <p:spPr>
          <a:xfrm>
            <a:off x="4201644" y="577360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‘14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40" name="제목 114"/>
          <p:cNvSpPr txBox="1">
            <a:spLocks/>
          </p:cNvSpPr>
          <p:nvPr/>
        </p:nvSpPr>
        <p:spPr>
          <a:xfrm>
            <a:off x="4993732" y="577360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‘15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grpSp>
        <p:nvGrpSpPr>
          <p:cNvPr id="141" name="그룹 140"/>
          <p:cNvGrpSpPr/>
          <p:nvPr/>
        </p:nvGrpSpPr>
        <p:grpSpPr>
          <a:xfrm>
            <a:off x="5159488" y="5183033"/>
            <a:ext cx="332216" cy="597028"/>
            <a:chOff x="1098193" y="5335356"/>
            <a:chExt cx="332216" cy="178053"/>
          </a:xfrm>
        </p:grpSpPr>
        <p:sp>
          <p:nvSpPr>
            <p:cNvPr id="142" name="Rectangle 29"/>
            <p:cNvSpPr>
              <a:spLocks noChangeArrowheads="1"/>
            </p:cNvSpPr>
            <p:nvPr/>
          </p:nvSpPr>
          <p:spPr bwMode="auto">
            <a:xfrm rot="10800000">
              <a:off x="1098193" y="5335356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144" name="그룹 143"/>
          <p:cNvGrpSpPr/>
          <p:nvPr/>
        </p:nvGrpSpPr>
        <p:grpSpPr>
          <a:xfrm>
            <a:off x="4408542" y="5370482"/>
            <a:ext cx="332216" cy="397166"/>
            <a:chOff x="1098193" y="5335356"/>
            <a:chExt cx="332216" cy="178053"/>
          </a:xfrm>
        </p:grpSpPr>
        <p:sp>
          <p:nvSpPr>
            <p:cNvPr id="145" name="Rectangle 29"/>
            <p:cNvSpPr>
              <a:spLocks noChangeArrowheads="1"/>
            </p:cNvSpPr>
            <p:nvPr/>
          </p:nvSpPr>
          <p:spPr bwMode="auto">
            <a:xfrm rot="10800000">
              <a:off x="1098193" y="5335356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147" name="그룹 146"/>
          <p:cNvGrpSpPr/>
          <p:nvPr/>
        </p:nvGrpSpPr>
        <p:grpSpPr>
          <a:xfrm>
            <a:off x="3571366" y="5478495"/>
            <a:ext cx="332216" cy="270104"/>
            <a:chOff x="1098193" y="5335356"/>
            <a:chExt cx="332216" cy="178053"/>
          </a:xfrm>
        </p:grpSpPr>
        <p:sp>
          <p:nvSpPr>
            <p:cNvPr id="148" name="Rectangle 29"/>
            <p:cNvSpPr>
              <a:spLocks noChangeArrowheads="1"/>
            </p:cNvSpPr>
            <p:nvPr/>
          </p:nvSpPr>
          <p:spPr bwMode="auto">
            <a:xfrm rot="10800000">
              <a:off x="1098193" y="5335356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150" name="직사각형 149"/>
          <p:cNvSpPr/>
          <p:nvPr/>
        </p:nvSpPr>
        <p:spPr>
          <a:xfrm>
            <a:off x="3254759" y="5154458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4.9</a:t>
            </a:r>
            <a:r>
              <a:rPr lang="ko-KR" altLang="en-US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명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4111230" y="5046446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5.3</a:t>
            </a:r>
            <a:r>
              <a:rPr lang="ko-KR" altLang="en-US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명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4867314" y="4882685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7.2</a:t>
            </a:r>
            <a:r>
              <a:rPr lang="ko-KR" altLang="en-US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명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grpSp>
        <p:nvGrpSpPr>
          <p:cNvPr id="153" name="그룹 349"/>
          <p:cNvGrpSpPr/>
          <p:nvPr/>
        </p:nvGrpSpPr>
        <p:grpSpPr>
          <a:xfrm>
            <a:off x="3409624" y="4338788"/>
            <a:ext cx="2318837" cy="707662"/>
            <a:chOff x="581883" y="4398921"/>
            <a:chExt cx="2318837" cy="614255"/>
          </a:xfrm>
        </p:grpSpPr>
        <p:cxnSp>
          <p:nvCxnSpPr>
            <p:cNvPr id="154" name="직선 연결선 153"/>
            <p:cNvCxnSpPr>
              <a:stCxn id="155" idx="6"/>
              <a:endCxn id="156" idx="2"/>
            </p:cNvCxnSpPr>
            <p:nvPr/>
          </p:nvCxnSpPr>
          <p:spPr>
            <a:xfrm flipV="1">
              <a:off x="971600" y="4894720"/>
              <a:ext cx="714568" cy="6445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타원 154"/>
            <p:cNvSpPr/>
            <p:nvPr/>
          </p:nvSpPr>
          <p:spPr>
            <a:xfrm>
              <a:off x="863600" y="4905176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56" name="타원 155"/>
            <p:cNvSpPr/>
            <p:nvPr/>
          </p:nvSpPr>
          <p:spPr>
            <a:xfrm>
              <a:off x="1686168" y="4840720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57" name="타원 156"/>
            <p:cNvSpPr/>
            <p:nvPr/>
          </p:nvSpPr>
          <p:spPr>
            <a:xfrm>
              <a:off x="2492394" y="4581128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cxnSp>
          <p:nvCxnSpPr>
            <p:cNvPr id="158" name="직선 연결선 157"/>
            <p:cNvCxnSpPr>
              <a:stCxn id="156" idx="6"/>
              <a:endCxn id="157" idx="2"/>
            </p:cNvCxnSpPr>
            <p:nvPr/>
          </p:nvCxnSpPr>
          <p:spPr>
            <a:xfrm flipV="1">
              <a:off x="1794168" y="4635128"/>
              <a:ext cx="698226" cy="25959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 Box 164"/>
            <p:cNvSpPr txBox="1">
              <a:spLocks noChangeArrowheads="1"/>
            </p:cNvSpPr>
            <p:nvPr/>
          </p:nvSpPr>
          <p:spPr bwMode="auto">
            <a:xfrm>
              <a:off x="581883" y="4682457"/>
              <a:ext cx="678070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15.3</a:t>
              </a:r>
              <a:r>
                <a:rPr lang="ko-KR" altLang="en-US" sz="1300" dirty="0" err="1" smtClean="0"/>
                <a:t>억원</a:t>
              </a:r>
              <a:endParaRPr lang="en-US" altLang="ko-KR" sz="1300" dirty="0"/>
            </a:p>
          </p:txBody>
        </p:sp>
        <p:sp>
          <p:nvSpPr>
            <p:cNvPr id="160" name="Text Box 164"/>
            <p:cNvSpPr txBox="1">
              <a:spLocks noChangeArrowheads="1"/>
            </p:cNvSpPr>
            <p:nvPr/>
          </p:nvSpPr>
          <p:spPr bwMode="auto">
            <a:xfrm>
              <a:off x="1399134" y="4586590"/>
              <a:ext cx="678070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16.9</a:t>
              </a:r>
              <a:r>
                <a:rPr lang="ko-KR" altLang="en-US" sz="1300" dirty="0" err="1" smtClean="0"/>
                <a:t>억원</a:t>
              </a:r>
              <a:endParaRPr lang="en-US" altLang="ko-KR" sz="1300" dirty="0"/>
            </a:p>
          </p:txBody>
        </p:sp>
        <p:sp>
          <p:nvSpPr>
            <p:cNvPr id="161" name="Text Box 164"/>
            <p:cNvSpPr txBox="1">
              <a:spLocks noChangeArrowheads="1"/>
            </p:cNvSpPr>
            <p:nvPr/>
          </p:nvSpPr>
          <p:spPr bwMode="auto">
            <a:xfrm>
              <a:off x="2222650" y="4398921"/>
              <a:ext cx="678070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27.3</a:t>
              </a:r>
              <a:r>
                <a:rPr lang="ko-KR" altLang="en-US" sz="1300" dirty="0" err="1" smtClean="0"/>
                <a:t>억원</a:t>
              </a:r>
              <a:endParaRPr lang="en-US" altLang="ko-KR" sz="1300" dirty="0"/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529772" y="4219584"/>
            <a:ext cx="564257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발생매출</a:t>
            </a:r>
            <a:endParaRPr lang="ko-KR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163" name="타원 162"/>
          <p:cNvSpPr/>
          <p:nvPr/>
        </p:nvSpPr>
        <p:spPr>
          <a:xfrm>
            <a:off x="3376243" y="4233193"/>
            <a:ext cx="108000" cy="124423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164" name="그룹 163"/>
          <p:cNvGrpSpPr/>
          <p:nvPr/>
        </p:nvGrpSpPr>
        <p:grpSpPr>
          <a:xfrm>
            <a:off x="4232147" y="4251121"/>
            <a:ext cx="116192" cy="126088"/>
            <a:chOff x="1098193" y="5335356"/>
            <a:chExt cx="332216" cy="178053"/>
          </a:xfrm>
        </p:grpSpPr>
        <p:sp>
          <p:nvSpPr>
            <p:cNvPr id="165" name="Rectangle 29"/>
            <p:cNvSpPr>
              <a:spLocks noChangeArrowheads="1"/>
            </p:cNvSpPr>
            <p:nvPr/>
          </p:nvSpPr>
          <p:spPr bwMode="auto">
            <a:xfrm rot="10800000">
              <a:off x="1098193" y="5335356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167" name="TextBox 166"/>
          <p:cNvSpPr txBox="1"/>
          <p:nvPr/>
        </p:nvSpPr>
        <p:spPr>
          <a:xfrm>
            <a:off x="4384343" y="4214143"/>
            <a:ext cx="610745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신규 고용</a:t>
            </a:r>
            <a:endParaRPr lang="ko-KR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168" name="그룹 413"/>
          <p:cNvGrpSpPr/>
          <p:nvPr/>
        </p:nvGrpSpPr>
        <p:grpSpPr>
          <a:xfrm>
            <a:off x="549682" y="5621098"/>
            <a:ext cx="2538529" cy="441527"/>
            <a:chOff x="1043608" y="5570077"/>
            <a:chExt cx="2503561" cy="595225"/>
          </a:xfrm>
        </p:grpSpPr>
        <p:sp>
          <p:nvSpPr>
            <p:cNvPr id="169" name="직사각형 168"/>
            <p:cNvSpPr/>
            <p:nvPr/>
          </p:nvSpPr>
          <p:spPr>
            <a:xfrm>
              <a:off x="1043608" y="5805263"/>
              <a:ext cx="2503561" cy="360039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  <p:sp>
          <p:nvSpPr>
            <p:cNvPr id="170" name="사다리꼴 169"/>
            <p:cNvSpPr/>
            <p:nvPr/>
          </p:nvSpPr>
          <p:spPr>
            <a:xfrm>
              <a:off x="1043608" y="5570077"/>
              <a:ext cx="2503561" cy="231660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</p:grpSp>
      <p:grpSp>
        <p:nvGrpSpPr>
          <p:cNvPr id="171" name="그룹 244"/>
          <p:cNvGrpSpPr/>
          <p:nvPr/>
        </p:nvGrpSpPr>
        <p:grpSpPr>
          <a:xfrm>
            <a:off x="467544" y="3700562"/>
            <a:ext cx="2692675" cy="402989"/>
            <a:chOff x="605106" y="1605435"/>
            <a:chExt cx="3212072" cy="402989"/>
          </a:xfrm>
        </p:grpSpPr>
        <p:sp>
          <p:nvSpPr>
            <p:cNvPr id="172" name="AutoShape 55"/>
            <p:cNvSpPr>
              <a:spLocks noChangeArrowheads="1"/>
            </p:cNvSpPr>
            <p:nvPr/>
          </p:nvSpPr>
          <p:spPr bwMode="auto">
            <a:xfrm>
              <a:off x="653751" y="1605435"/>
              <a:ext cx="3129859" cy="402989"/>
            </a:xfrm>
            <a:prstGeom prst="roundRect">
              <a:avLst>
                <a:gd name="adj" fmla="val 50000"/>
              </a:avLst>
            </a:prstGeom>
            <a:solidFill>
              <a:srgbClr val="3D7AB1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2000" b="1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3" name="제목 114"/>
            <p:cNvSpPr txBox="1">
              <a:spLocks/>
            </p:cNvSpPr>
            <p:nvPr/>
          </p:nvSpPr>
          <p:spPr>
            <a:xfrm>
              <a:off x="605106" y="1625945"/>
              <a:ext cx="3212072" cy="314907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defTabSz="1330325" eaLnBrk="0" latinLnBrk="0" hangingPunct="0">
                <a:spcAft>
                  <a:spcPts val="600"/>
                </a:spcAft>
                <a:buSzPct val="100000"/>
                <a:defRPr/>
              </a:pPr>
              <a:r>
                <a:rPr lang="en-US" altLang="ko-KR" sz="16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R&amp;D </a:t>
              </a:r>
              <a:r>
                <a:rPr lang="ko-KR" altLang="en-US" sz="16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예산</a:t>
              </a:r>
              <a:r>
                <a:rPr lang="en-US" altLang="ko-KR" sz="14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1400" kern="0" dirty="0" err="1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억원</a:t>
              </a:r>
              <a:r>
                <a:rPr lang="en-US" altLang="ko-KR" sz="14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endParaRPr lang="ko-KR" altLang="en-US" sz="1400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74" name="제목 114"/>
          <p:cNvSpPr txBox="1">
            <a:spLocks/>
          </p:cNvSpPr>
          <p:nvPr/>
        </p:nvSpPr>
        <p:spPr>
          <a:xfrm>
            <a:off x="573791" y="577102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‘14 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75" name="제목 114"/>
          <p:cNvSpPr txBox="1">
            <a:spLocks/>
          </p:cNvSpPr>
          <p:nvPr/>
        </p:nvSpPr>
        <p:spPr>
          <a:xfrm>
            <a:off x="1429336" y="577102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‘15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76" name="제목 114"/>
          <p:cNvSpPr txBox="1">
            <a:spLocks/>
          </p:cNvSpPr>
          <p:nvPr/>
        </p:nvSpPr>
        <p:spPr>
          <a:xfrm>
            <a:off x="2221424" y="5771026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‘16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438" y="4255323"/>
            <a:ext cx="615553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sz="1200" b="1" dirty="0" smtClean="0">
                <a:solidFill>
                  <a:srgbClr val="008DF6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정부전체</a:t>
            </a:r>
            <a:endParaRPr lang="ko-KR" altLang="en-US" sz="1200" b="1" dirty="0">
              <a:solidFill>
                <a:srgbClr val="008DF6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84063" y="4996409"/>
            <a:ext cx="461665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r>
              <a:rPr lang="ko-KR" altLang="en-US" sz="1200" b="1" dirty="0" err="1">
                <a:solidFill>
                  <a:srgbClr val="0070C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중기청</a:t>
            </a:r>
            <a:endParaRPr lang="ko-KR" altLang="en-US" sz="1200" b="1" dirty="0">
              <a:solidFill>
                <a:srgbClr val="0070C0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179" name="그룹 350"/>
          <p:cNvGrpSpPr/>
          <p:nvPr/>
        </p:nvGrpSpPr>
        <p:grpSpPr>
          <a:xfrm>
            <a:off x="666262" y="4355637"/>
            <a:ext cx="2273955" cy="561717"/>
            <a:chOff x="604326" y="4525602"/>
            <a:chExt cx="2273955" cy="487574"/>
          </a:xfrm>
        </p:grpSpPr>
        <p:cxnSp>
          <p:nvCxnSpPr>
            <p:cNvPr id="180" name="직선 연결선 179"/>
            <p:cNvCxnSpPr>
              <a:stCxn id="181" idx="6"/>
              <a:endCxn id="182" idx="2"/>
            </p:cNvCxnSpPr>
            <p:nvPr/>
          </p:nvCxnSpPr>
          <p:spPr>
            <a:xfrm flipV="1">
              <a:off x="971600" y="4894720"/>
              <a:ext cx="714568" cy="6445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타원 180"/>
            <p:cNvSpPr/>
            <p:nvPr/>
          </p:nvSpPr>
          <p:spPr>
            <a:xfrm>
              <a:off x="863600" y="4905176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82" name="타원 181"/>
            <p:cNvSpPr/>
            <p:nvPr/>
          </p:nvSpPr>
          <p:spPr>
            <a:xfrm>
              <a:off x="1686168" y="4840720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83" name="타원 182"/>
            <p:cNvSpPr/>
            <p:nvPr/>
          </p:nvSpPr>
          <p:spPr>
            <a:xfrm>
              <a:off x="2492394" y="4731076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cxnSp>
          <p:nvCxnSpPr>
            <p:cNvPr id="184" name="직선 연결선 183"/>
            <p:cNvCxnSpPr>
              <a:stCxn id="182" idx="6"/>
              <a:endCxn id="183" idx="2"/>
            </p:cNvCxnSpPr>
            <p:nvPr/>
          </p:nvCxnSpPr>
          <p:spPr>
            <a:xfrm flipV="1">
              <a:off x="1794168" y="4785076"/>
              <a:ext cx="698226" cy="109644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 Box 164"/>
            <p:cNvSpPr txBox="1">
              <a:spLocks noChangeArrowheads="1"/>
            </p:cNvSpPr>
            <p:nvPr/>
          </p:nvSpPr>
          <p:spPr bwMode="auto">
            <a:xfrm>
              <a:off x="604326" y="4682457"/>
              <a:ext cx="633187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177,358</a:t>
              </a:r>
              <a:endParaRPr lang="en-US" altLang="ko-KR" sz="1300" dirty="0"/>
            </a:p>
          </p:txBody>
        </p:sp>
        <p:sp>
          <p:nvSpPr>
            <p:cNvPr id="186" name="Text Box 164"/>
            <p:cNvSpPr txBox="1">
              <a:spLocks noChangeArrowheads="1"/>
            </p:cNvSpPr>
            <p:nvPr/>
          </p:nvSpPr>
          <p:spPr bwMode="auto">
            <a:xfrm>
              <a:off x="1421577" y="4586590"/>
              <a:ext cx="633187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189,231</a:t>
              </a:r>
              <a:endParaRPr lang="en-US" altLang="ko-KR" sz="1300" dirty="0"/>
            </a:p>
          </p:txBody>
        </p:sp>
        <p:sp>
          <p:nvSpPr>
            <p:cNvPr id="187" name="Text Box 164"/>
            <p:cNvSpPr txBox="1">
              <a:spLocks noChangeArrowheads="1"/>
            </p:cNvSpPr>
            <p:nvPr/>
          </p:nvSpPr>
          <p:spPr bwMode="auto">
            <a:xfrm>
              <a:off x="2245094" y="4525602"/>
              <a:ext cx="633187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190,942</a:t>
              </a:r>
              <a:endParaRPr lang="en-US" altLang="ko-KR" sz="1300" dirty="0"/>
            </a:p>
          </p:txBody>
        </p:sp>
      </p:grpSp>
      <p:grpSp>
        <p:nvGrpSpPr>
          <p:cNvPr id="188" name="그룹 359"/>
          <p:cNvGrpSpPr/>
          <p:nvPr/>
        </p:nvGrpSpPr>
        <p:grpSpPr>
          <a:xfrm>
            <a:off x="782642" y="5020574"/>
            <a:ext cx="2091212" cy="561717"/>
            <a:chOff x="695697" y="4525602"/>
            <a:chExt cx="2091212" cy="487574"/>
          </a:xfrm>
        </p:grpSpPr>
        <p:cxnSp>
          <p:nvCxnSpPr>
            <p:cNvPr id="189" name="직선 연결선 188"/>
            <p:cNvCxnSpPr>
              <a:stCxn id="190" idx="6"/>
              <a:endCxn id="191" idx="2"/>
            </p:cNvCxnSpPr>
            <p:nvPr/>
          </p:nvCxnSpPr>
          <p:spPr>
            <a:xfrm flipV="1">
              <a:off x="971600" y="4823195"/>
              <a:ext cx="714568" cy="135982"/>
            </a:xfrm>
            <a:prstGeom prst="line">
              <a:avLst/>
            </a:prstGeom>
            <a:ln w="12700">
              <a:solidFill>
                <a:srgbClr val="008D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타원 189"/>
            <p:cNvSpPr/>
            <p:nvPr/>
          </p:nvSpPr>
          <p:spPr>
            <a:xfrm>
              <a:off x="863600" y="4905176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8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91" name="타원 190"/>
            <p:cNvSpPr/>
            <p:nvPr/>
          </p:nvSpPr>
          <p:spPr>
            <a:xfrm>
              <a:off x="1686168" y="4769194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8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92" name="타원 191"/>
            <p:cNvSpPr/>
            <p:nvPr/>
          </p:nvSpPr>
          <p:spPr>
            <a:xfrm>
              <a:off x="2492394" y="4731076"/>
              <a:ext cx="108000" cy="10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8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cxnSp>
          <p:nvCxnSpPr>
            <p:cNvPr id="193" name="직선 연결선 192"/>
            <p:cNvCxnSpPr>
              <a:stCxn id="191" idx="6"/>
              <a:endCxn id="192" idx="2"/>
            </p:cNvCxnSpPr>
            <p:nvPr/>
          </p:nvCxnSpPr>
          <p:spPr>
            <a:xfrm flipV="1">
              <a:off x="1794168" y="4785076"/>
              <a:ext cx="698226" cy="38119"/>
            </a:xfrm>
            <a:prstGeom prst="line">
              <a:avLst/>
            </a:prstGeom>
            <a:ln w="12700">
              <a:solidFill>
                <a:srgbClr val="008D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 Box 164"/>
            <p:cNvSpPr txBox="1">
              <a:spLocks noChangeArrowheads="1"/>
            </p:cNvSpPr>
            <p:nvPr/>
          </p:nvSpPr>
          <p:spPr bwMode="auto">
            <a:xfrm>
              <a:off x="695697" y="4682457"/>
              <a:ext cx="450444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8,850</a:t>
              </a:r>
              <a:endParaRPr lang="en-US" altLang="ko-KR" sz="1300" dirty="0"/>
            </a:p>
          </p:txBody>
        </p:sp>
        <p:sp>
          <p:nvSpPr>
            <p:cNvPr id="195" name="Text Box 164"/>
            <p:cNvSpPr txBox="1">
              <a:spLocks noChangeArrowheads="1"/>
            </p:cNvSpPr>
            <p:nvPr/>
          </p:nvSpPr>
          <p:spPr bwMode="auto">
            <a:xfrm>
              <a:off x="1512949" y="4550432"/>
              <a:ext cx="450444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9,429</a:t>
              </a:r>
              <a:endParaRPr lang="en-US" altLang="ko-KR" sz="1300" dirty="0"/>
            </a:p>
          </p:txBody>
        </p:sp>
        <p:sp>
          <p:nvSpPr>
            <p:cNvPr id="196" name="Text Box 164"/>
            <p:cNvSpPr txBox="1">
              <a:spLocks noChangeArrowheads="1"/>
            </p:cNvSpPr>
            <p:nvPr/>
          </p:nvSpPr>
          <p:spPr bwMode="auto">
            <a:xfrm>
              <a:off x="2336465" y="4525602"/>
              <a:ext cx="450444" cy="17364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708688"/>
              </a:prst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indent="0" algn="ctr" fontAlgn="base">
                <a:spcBef>
                  <a:spcPct val="10000"/>
                </a:spcBef>
                <a:spcAft>
                  <a:spcPct val="10000"/>
                </a:spcAft>
                <a:buClr>
                  <a:srgbClr val="1D3B7D"/>
                </a:buClr>
                <a:defRPr kumimoji="1" sz="1100">
                  <a:latin typeface="Rix모던고딕 B" panose="02020603020101020101" pitchFamily="18" charset="-127"/>
                  <a:ea typeface="Rix모던고딕 B" panose="02020603020101020101" pitchFamily="18" charset="-127"/>
                </a:defRPr>
              </a:lvl1pPr>
              <a:lvl2pPr marL="742950" indent="-28575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2pPr>
              <a:lvl3pPr marL="11430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3pPr>
              <a:lvl4pPr marL="16002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4pPr>
              <a:lvl5pPr marL="2057400" indent="-228600" eaLnBrk="0" hangingPunct="0">
                <a:defRPr kumimoji="1" sz="1000">
                  <a:latin typeface="-윤고딕330" pitchFamily="18" charset="-127"/>
                  <a:ea typeface="-윤고딕330" pitchFamily="18" charset="-127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kumimoji="1" sz="1000">
                  <a:latin typeface="-윤고딕330" pitchFamily="18" charset="-127"/>
                  <a:ea typeface="-윤고딕330" pitchFamily="18" charset="-127"/>
                </a:defRPr>
              </a:lvl9pPr>
            </a:lstStyle>
            <a:p>
              <a:r>
                <a:rPr lang="en-US" altLang="ko-KR" sz="1300" dirty="0" smtClean="0"/>
                <a:t>9,517</a:t>
              </a:r>
              <a:endParaRPr lang="en-US" altLang="ko-KR" sz="1300" dirty="0"/>
            </a:p>
          </p:txBody>
        </p:sp>
      </p:grpSp>
      <p:grpSp>
        <p:nvGrpSpPr>
          <p:cNvPr id="197" name="그룹 413"/>
          <p:cNvGrpSpPr/>
          <p:nvPr/>
        </p:nvGrpSpPr>
        <p:grpSpPr>
          <a:xfrm>
            <a:off x="6078514" y="5630623"/>
            <a:ext cx="2538529" cy="441527"/>
            <a:chOff x="1043608" y="5570077"/>
            <a:chExt cx="2503561" cy="595225"/>
          </a:xfrm>
        </p:grpSpPr>
        <p:sp>
          <p:nvSpPr>
            <p:cNvPr id="198" name="직사각형 197"/>
            <p:cNvSpPr/>
            <p:nvPr/>
          </p:nvSpPr>
          <p:spPr>
            <a:xfrm>
              <a:off x="1043608" y="5805263"/>
              <a:ext cx="2503561" cy="360039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  <p:sp>
          <p:nvSpPr>
            <p:cNvPr id="199" name="사다리꼴 198"/>
            <p:cNvSpPr/>
            <p:nvPr/>
          </p:nvSpPr>
          <p:spPr>
            <a:xfrm>
              <a:off x="1043608" y="5570077"/>
              <a:ext cx="2503561" cy="231660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900">
                <a:solidFill>
                  <a:prstClr val="white"/>
                </a:solidFill>
              </a:endParaRPr>
            </a:p>
          </p:txBody>
        </p:sp>
      </p:grpSp>
      <p:grpSp>
        <p:nvGrpSpPr>
          <p:cNvPr id="200" name="그룹 244"/>
          <p:cNvGrpSpPr/>
          <p:nvPr/>
        </p:nvGrpSpPr>
        <p:grpSpPr>
          <a:xfrm>
            <a:off x="5996376" y="3710087"/>
            <a:ext cx="2692675" cy="402989"/>
            <a:chOff x="605106" y="1605435"/>
            <a:chExt cx="3212072" cy="402989"/>
          </a:xfrm>
        </p:grpSpPr>
        <p:sp>
          <p:nvSpPr>
            <p:cNvPr id="201" name="AutoShape 55"/>
            <p:cNvSpPr>
              <a:spLocks noChangeArrowheads="1"/>
            </p:cNvSpPr>
            <p:nvPr/>
          </p:nvSpPr>
          <p:spPr bwMode="auto">
            <a:xfrm>
              <a:off x="653751" y="1605435"/>
              <a:ext cx="3129859" cy="402989"/>
            </a:xfrm>
            <a:prstGeom prst="roundRect">
              <a:avLst>
                <a:gd name="adj" fmla="val 50000"/>
              </a:avLst>
            </a:prstGeom>
            <a:solidFill>
              <a:srgbClr val="3D7AB1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2000" b="1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2" name="제목 114"/>
            <p:cNvSpPr txBox="1">
              <a:spLocks/>
            </p:cNvSpPr>
            <p:nvPr/>
          </p:nvSpPr>
          <p:spPr>
            <a:xfrm>
              <a:off x="605106" y="1625945"/>
              <a:ext cx="3212072" cy="314907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defTabSz="1330325" eaLnBrk="0" latinLnBrk="0" hangingPunct="0">
                <a:spcAft>
                  <a:spcPts val="600"/>
                </a:spcAft>
                <a:buSzPct val="100000"/>
                <a:defRPr/>
              </a:pPr>
              <a:r>
                <a:rPr lang="ko-KR" altLang="en-US" sz="1600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견고딕" panose="02030600000101010101" pitchFamily="18" charset="-127"/>
                  <a:ea typeface="HY견고딕" panose="02030600000101010101" pitchFamily="18" charset="-127"/>
                </a:rPr>
                <a:t>기업부설연구소 수</a:t>
              </a:r>
              <a:endParaRPr lang="ko-KR" altLang="en-US" sz="1600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03" name="제목 114"/>
          <p:cNvSpPr txBox="1">
            <a:spLocks/>
          </p:cNvSpPr>
          <p:nvPr/>
        </p:nvSpPr>
        <p:spPr>
          <a:xfrm>
            <a:off x="6159773" y="5780551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‘14 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204" name="제목 114"/>
          <p:cNvSpPr txBox="1">
            <a:spLocks/>
          </p:cNvSpPr>
          <p:nvPr/>
        </p:nvSpPr>
        <p:spPr>
          <a:xfrm>
            <a:off x="6958168" y="5780551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‘15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205" name="제목 114"/>
          <p:cNvSpPr txBox="1">
            <a:spLocks/>
          </p:cNvSpPr>
          <p:nvPr/>
        </p:nvSpPr>
        <p:spPr>
          <a:xfrm>
            <a:off x="7776356" y="5780551"/>
            <a:ext cx="578755" cy="348749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lIns="0" tIns="0" rIns="0" bIns="0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’16.11</a:t>
            </a:r>
            <a:endParaRPr lang="ko-KR" altLang="en-US" sz="1200" kern="0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grpSp>
        <p:nvGrpSpPr>
          <p:cNvPr id="206" name="그룹 205"/>
          <p:cNvGrpSpPr/>
          <p:nvPr/>
        </p:nvGrpSpPr>
        <p:grpSpPr>
          <a:xfrm>
            <a:off x="7916012" y="4538180"/>
            <a:ext cx="332216" cy="1224136"/>
            <a:chOff x="1098193" y="5336625"/>
            <a:chExt cx="332216" cy="176784"/>
          </a:xfrm>
        </p:grpSpPr>
        <p:sp>
          <p:nvSpPr>
            <p:cNvPr id="207" name="Rectangle 29"/>
            <p:cNvSpPr>
              <a:spLocks noChangeArrowheads="1"/>
            </p:cNvSpPr>
            <p:nvPr/>
          </p:nvSpPr>
          <p:spPr bwMode="auto">
            <a:xfrm rot="10800000">
              <a:off x="1098193" y="5336625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직사각형 207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09" name="그룹 208"/>
          <p:cNvGrpSpPr/>
          <p:nvPr/>
        </p:nvGrpSpPr>
        <p:grpSpPr>
          <a:xfrm>
            <a:off x="7165066" y="4718199"/>
            <a:ext cx="332216" cy="1025969"/>
            <a:chOff x="1098193" y="5265794"/>
            <a:chExt cx="332216" cy="169423"/>
          </a:xfrm>
        </p:grpSpPr>
        <p:sp>
          <p:nvSpPr>
            <p:cNvPr id="210" name="Rectangle 29"/>
            <p:cNvSpPr>
              <a:spLocks noChangeArrowheads="1"/>
            </p:cNvSpPr>
            <p:nvPr/>
          </p:nvSpPr>
          <p:spPr bwMode="auto">
            <a:xfrm rot="10800000">
              <a:off x="1098193" y="5265794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직사각형 210"/>
            <p:cNvSpPr/>
            <p:nvPr/>
          </p:nvSpPr>
          <p:spPr>
            <a:xfrm>
              <a:off x="1251163" y="5265799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6349913" y="4934223"/>
            <a:ext cx="332216" cy="821321"/>
            <a:chOff x="1098193" y="5335356"/>
            <a:chExt cx="332216" cy="178053"/>
          </a:xfrm>
        </p:grpSpPr>
        <p:sp>
          <p:nvSpPr>
            <p:cNvPr id="213" name="Rectangle 29"/>
            <p:cNvSpPr>
              <a:spLocks noChangeArrowheads="1"/>
            </p:cNvSpPr>
            <p:nvPr/>
          </p:nvSpPr>
          <p:spPr bwMode="auto">
            <a:xfrm rot="10800000">
              <a:off x="1098193" y="5335356"/>
              <a:ext cx="332216" cy="16941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직사각형 213"/>
            <p:cNvSpPr/>
            <p:nvPr/>
          </p:nvSpPr>
          <p:spPr>
            <a:xfrm>
              <a:off x="1251163" y="5343991"/>
              <a:ext cx="58487" cy="16941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215" name="직사각형 214"/>
          <p:cNvSpPr/>
          <p:nvPr/>
        </p:nvSpPr>
        <p:spPr>
          <a:xfrm>
            <a:off x="6033306" y="4574183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30,746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216" name="직사각형 215"/>
          <p:cNvSpPr/>
          <p:nvPr/>
        </p:nvSpPr>
        <p:spPr>
          <a:xfrm>
            <a:off x="6867754" y="4394163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33,022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sp>
        <p:nvSpPr>
          <p:cNvPr id="217" name="직사각형 216"/>
          <p:cNvSpPr/>
          <p:nvPr/>
        </p:nvSpPr>
        <p:spPr>
          <a:xfrm>
            <a:off x="7623838" y="4214143"/>
            <a:ext cx="9572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kern="0" spc="-9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Rix모던고딕 B" pitchFamily="18" charset="-127"/>
                <a:ea typeface="Rix모던고딕 B" pitchFamily="18" charset="-127"/>
              </a:rPr>
              <a:t>35,695</a:t>
            </a:r>
            <a:endParaRPr lang="ko-KR" altLang="en-US" sz="1300" dirty="0">
              <a:solidFill>
                <a:prstClr val="black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grpSp>
        <p:nvGrpSpPr>
          <p:cNvPr id="218" name="그룹 8"/>
          <p:cNvGrpSpPr/>
          <p:nvPr/>
        </p:nvGrpSpPr>
        <p:grpSpPr>
          <a:xfrm>
            <a:off x="323528" y="2240868"/>
            <a:ext cx="1200129" cy="702767"/>
            <a:chOff x="354206" y="2636912"/>
            <a:chExt cx="1200129" cy="702767"/>
          </a:xfrm>
        </p:grpSpPr>
        <p:sp>
          <p:nvSpPr>
            <p:cNvPr id="219" name="양쪽 모서리가 둥근 사각형 218"/>
            <p:cNvSpPr/>
            <p:nvPr/>
          </p:nvSpPr>
          <p:spPr bwMode="auto">
            <a:xfrm rot="5400000" flipH="1">
              <a:off x="646641" y="2346045"/>
              <a:ext cx="616828" cy="1198561"/>
            </a:xfrm>
            <a:prstGeom prst="round2SameRect">
              <a:avLst>
                <a:gd name="adj1" fmla="val 9169"/>
                <a:gd name="adj2" fmla="val 0"/>
              </a:avLst>
            </a:prstGeom>
            <a:gradFill flip="none" rotWithShape="1">
              <a:gsLst>
                <a:gs pos="0">
                  <a:srgbClr val="00B0F0"/>
                </a:gs>
                <a:gs pos="7000">
                  <a:srgbClr val="0070C0"/>
                </a:gs>
                <a:gs pos="56000">
                  <a:srgbClr val="0070C0"/>
                </a:gs>
                <a:gs pos="100000">
                  <a:srgbClr val="005392"/>
                </a:gs>
              </a:gsLst>
              <a:lin ang="0" scaled="1"/>
              <a:tileRect/>
            </a:gradFill>
            <a:ln w="6350">
              <a:solidFill>
                <a:srgbClr val="005392"/>
              </a:solidFill>
            </a:ln>
            <a:effectLst>
              <a:outerShdw blurRad="38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dirty="0"/>
            </a:p>
          </p:txBody>
        </p:sp>
        <p:sp>
          <p:nvSpPr>
            <p:cNvPr id="220" name="이등변 삼각형 219"/>
            <p:cNvSpPr/>
            <p:nvPr/>
          </p:nvSpPr>
          <p:spPr>
            <a:xfrm rot="16200000" flipH="1">
              <a:off x="356820" y="3251126"/>
              <a:ext cx="85939" cy="91167"/>
            </a:xfrm>
            <a:prstGeom prst="triangle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221" name="그림 136" descr="LG-BS-2010-67-빛.png"/>
            <p:cNvPicPr preferRelativeResize="0">
              <a:picLocks/>
            </p:cNvPicPr>
            <p:nvPr/>
          </p:nvPicPr>
          <p:blipFill>
            <a:blip r:embed="rId8" cstate="print"/>
            <a:srcRect t="42606"/>
            <a:stretch>
              <a:fillRect/>
            </a:stretch>
          </p:blipFill>
          <p:spPr bwMode="auto">
            <a:xfrm flipH="1">
              <a:off x="355774" y="2636912"/>
              <a:ext cx="580308" cy="179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2" name="TextBox 567"/>
            <p:cNvSpPr txBox="1"/>
            <p:nvPr/>
          </p:nvSpPr>
          <p:spPr bwMode="auto">
            <a:xfrm flipH="1">
              <a:off x="656096" y="2806826"/>
              <a:ext cx="597921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defPPr>
                <a:defRPr lang="ko-KR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400" b="1" kern="120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  <a:cs typeface="+mn-cs"/>
                </a:defRPr>
              </a:lvl9pPr>
            </a:lstStyle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000" b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  <a:cs typeface="Tahoma" pitchFamily="34" charset="0"/>
                </a:rPr>
                <a:t>성 과</a:t>
              </a:r>
              <a:endParaRPr lang="ko-KR" altLang="en-US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istrator\바탕 화면\기정원 수정\중소기업청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0" y="2643182"/>
            <a:ext cx="9144000" cy="15779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890016" y="3013502"/>
            <a:ext cx="5363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Ⅱ 2017</a:t>
            </a:r>
            <a:r>
              <a:rPr lang="ko-KR" altLang="en-US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년 지원계획</a:t>
            </a:r>
            <a:endParaRPr lang="ko-KR" altLang="en-US" sz="48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글로벌_표지.png"/>
          <p:cNvPicPr>
            <a:picLocks noChangeAspect="1"/>
          </p:cNvPicPr>
          <p:nvPr/>
        </p:nvPicPr>
        <p:blipFill>
          <a:blip r:embed="rId3" cstate="print"/>
          <a:srcRect r="28724"/>
          <a:stretch>
            <a:fillRect/>
          </a:stretch>
        </p:blipFill>
        <p:spPr>
          <a:xfrm>
            <a:off x="6824682" y="4365104"/>
            <a:ext cx="2319317" cy="19181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2429" y="3897052"/>
            <a:ext cx="2600071" cy="20005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4000">
                <a:solidFill>
                  <a:srgbClr val="3F3F3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defRPr>
            </a:lvl1pPr>
          </a:lstStyle>
          <a:p>
            <a:r>
              <a:rPr lang="en-US" altLang="ko-KR" sz="1300" dirty="0"/>
              <a:t>* </a:t>
            </a:r>
            <a:r>
              <a:rPr lang="ko-KR" altLang="en-US" sz="1300" dirty="0" smtClean="0"/>
              <a:t>개별 사업공고 시 </a:t>
            </a:r>
            <a:r>
              <a:rPr lang="ko-KR" altLang="en-US" sz="1300" dirty="0" err="1" smtClean="0"/>
              <a:t>일부내용</a:t>
            </a:r>
            <a:r>
              <a:rPr lang="ko-KR" altLang="en-US" sz="1300" dirty="0" smtClean="0"/>
              <a:t> 변경 가능</a:t>
            </a:r>
            <a:endParaRPr lang="en-US" altLang="ko-KR" sz="13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33" name="그림 32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34" name="그림 33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36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슬라이드 번호 개체 틀 5"/>
          <p:cNvSpPr txBox="1">
            <a:spLocks/>
          </p:cNvSpPr>
          <p:nvPr/>
        </p:nvSpPr>
        <p:spPr bwMode="gray">
          <a:xfrm>
            <a:off x="4474217" y="6487244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6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0957" y="2849676"/>
            <a:ext cx="8488239" cy="3783680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1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109340" y="5476875"/>
            <a:ext cx="9142360" cy="875270"/>
          </a:xfrm>
          <a:prstGeom prst="rect">
            <a:avLst/>
          </a:prstGeom>
          <a:noFill/>
        </p:spPr>
      </p:pic>
      <p:sp>
        <p:nvSpPr>
          <p:cNvPr id="12" name="Rectangle 53"/>
          <p:cNvSpPr txBox="1">
            <a:spLocks noChangeArrowheads="1"/>
          </p:cNvSpPr>
          <p:nvPr/>
        </p:nvSpPr>
        <p:spPr bwMode="auto">
          <a:xfrm>
            <a:off x="119316" y="151483"/>
            <a:ext cx="7395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r>
              <a:rPr lang="en-US" altLang="ko-KR" sz="2800" spc="-6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지원 개요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32233" y="1448780"/>
            <a:ext cx="8488239" cy="720080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4" name="그룹 17"/>
          <p:cNvGrpSpPr/>
          <p:nvPr/>
        </p:nvGrpSpPr>
        <p:grpSpPr>
          <a:xfrm>
            <a:off x="343346" y="1019992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15" name="한쪽 모서리가 둥근 사각형 14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①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지원 규모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39552" y="1700808"/>
            <a:ext cx="516359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altLang="ko-KR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2017</a:t>
            </a:r>
            <a:r>
              <a:rPr lang="ko-KR" altLang="en-US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 </a:t>
            </a:r>
            <a:r>
              <a:rPr lang="en-US" altLang="ko-KR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9,517</a:t>
            </a:r>
            <a:r>
              <a:rPr lang="ko-KR" altLang="en-US" sz="1800" spc="0" dirty="0" err="1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ko-KR" altLang="en-US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en-US" altLang="ko-KR" sz="18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11</a:t>
            </a:r>
            <a:r>
              <a:rPr lang="ko-KR" altLang="en-US" sz="18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 세부사업</a:t>
            </a:r>
            <a:r>
              <a:rPr lang="en-US" altLang="ko-KR" sz="18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en-US" altLang="ko-KR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21</a:t>
            </a:r>
            <a:r>
              <a:rPr lang="ko-KR" altLang="en-US" sz="18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 </a:t>
            </a:r>
            <a:r>
              <a:rPr lang="ko-KR" altLang="en-US" sz="18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내역사업</a:t>
            </a:r>
            <a:r>
              <a:rPr lang="en-US" altLang="ko-KR" sz="18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601" y="1573746"/>
            <a:ext cx="2640043" cy="6120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957" y="1592796"/>
            <a:ext cx="1341016" cy="630278"/>
          </a:xfrm>
          <a:prstGeom prst="rect">
            <a:avLst/>
          </a:prstGeom>
        </p:spPr>
      </p:pic>
      <p:grpSp>
        <p:nvGrpSpPr>
          <p:cNvPr id="20" name="그룹 17"/>
          <p:cNvGrpSpPr/>
          <p:nvPr/>
        </p:nvGrpSpPr>
        <p:grpSpPr>
          <a:xfrm>
            <a:off x="342070" y="2420888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21" name="한쪽 모서리가 둥근 사각형 20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②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지원 내용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모서리가 둥근 직사각형 8"/>
          <p:cNvSpPr/>
          <p:nvPr/>
        </p:nvSpPr>
        <p:spPr>
          <a:xfrm>
            <a:off x="576065" y="3029686"/>
            <a:ext cx="3845066" cy="16309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76064" y="3032956"/>
            <a:ext cx="3845068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제목 114"/>
          <p:cNvSpPr txBox="1">
            <a:spLocks/>
          </p:cNvSpPr>
          <p:nvPr/>
        </p:nvSpPr>
        <p:spPr>
          <a:xfrm>
            <a:off x="863583" y="3024554"/>
            <a:ext cx="3649345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기본 신청자격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6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06" y="3149503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8"/>
          <p:cNvSpPr/>
          <p:nvPr/>
        </p:nvSpPr>
        <p:spPr>
          <a:xfrm>
            <a:off x="4620402" y="3022219"/>
            <a:ext cx="3852396" cy="16297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20370" y="3034919"/>
            <a:ext cx="3852396" cy="366989"/>
          </a:xfrm>
          <a:prstGeom prst="rect">
            <a:avLst/>
          </a:prstGeom>
          <a:gradFill>
            <a:gsLst>
              <a:gs pos="0">
                <a:srgbClr val="334CD1"/>
              </a:gs>
              <a:gs pos="100000">
                <a:srgbClr val="3C33B7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9" name="제목 114"/>
          <p:cNvSpPr txBox="1">
            <a:spLocks/>
          </p:cNvSpPr>
          <p:nvPr/>
        </p:nvSpPr>
        <p:spPr>
          <a:xfrm>
            <a:off x="4889441" y="3018570"/>
            <a:ext cx="3286148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지원 조건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0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382" y="3153044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764386" y="3497818"/>
            <a:ext cx="3525324" cy="10310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pc="-50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정부출연</a:t>
            </a:r>
            <a:r>
              <a:rPr lang="en-US" altLang="ko-KR" spc="-50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pc="-50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무담보</a:t>
            </a:r>
            <a:r>
              <a:rPr lang="en-US" altLang="ko-KR" spc="-50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</a:t>
            </a:r>
            <a:r>
              <a:rPr lang="ko-KR" altLang="en-US" spc="-50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무이자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),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총 사업비의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50~80%</a:t>
            </a:r>
          </a:p>
          <a:p>
            <a:endParaRPr lang="en-US" altLang="ko-KR" spc="-50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기업은 민간부담금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총사업비의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20~50%)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의 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 40~60%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이상은 현금으로 부담</a:t>
            </a:r>
            <a:endParaRPr lang="en-US" altLang="ko-KR" spc="-50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9930" y="3463792"/>
            <a:ext cx="3948818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중소기업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: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중소기업기본법 제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조에 의한 기업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중견기업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: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중견기업성장촉진 및 경쟁력 강화에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              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관한 특별법 제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조에 의한 기업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*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단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사업별 특성에 따라 세부 신청자격 상이</a:t>
            </a:r>
            <a:endParaRPr lang="ko-KR" altLang="en-US" spc="-50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39" name="모서리가 둥근 직사각형 8"/>
          <p:cNvSpPr/>
          <p:nvPr/>
        </p:nvSpPr>
        <p:spPr>
          <a:xfrm>
            <a:off x="563694" y="4835870"/>
            <a:ext cx="3845066" cy="16309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3693" y="4839140"/>
            <a:ext cx="3845068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1" name="제목 114"/>
          <p:cNvSpPr txBox="1">
            <a:spLocks/>
          </p:cNvSpPr>
          <p:nvPr/>
        </p:nvSpPr>
        <p:spPr>
          <a:xfrm>
            <a:off x="851212" y="4830738"/>
            <a:ext cx="3649345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지원 한도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2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35" y="4955687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모서리가 둥근 직사각형 8"/>
          <p:cNvSpPr/>
          <p:nvPr/>
        </p:nvSpPr>
        <p:spPr>
          <a:xfrm>
            <a:off x="4608031" y="4828403"/>
            <a:ext cx="3852396" cy="16297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607999" y="4841103"/>
            <a:ext cx="3852396" cy="366989"/>
          </a:xfrm>
          <a:prstGeom prst="rect">
            <a:avLst/>
          </a:prstGeom>
          <a:gradFill>
            <a:gsLst>
              <a:gs pos="0">
                <a:srgbClr val="334CD1"/>
              </a:gs>
              <a:gs pos="100000">
                <a:srgbClr val="3C33B7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제목 114"/>
          <p:cNvSpPr txBox="1">
            <a:spLocks/>
          </p:cNvSpPr>
          <p:nvPr/>
        </p:nvSpPr>
        <p:spPr>
          <a:xfrm>
            <a:off x="4877070" y="4824754"/>
            <a:ext cx="3286148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기술료</a:t>
            </a: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(R&amp;D </a:t>
            </a:r>
            <a:r>
              <a:rPr lang="ko-KR" altLang="en-US" sz="1400" kern="0" spc="-10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성공시</a:t>
            </a:r>
            <a:r>
              <a:rPr lang="en-US" altLang="ko-KR" sz="14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4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6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1" y="4959228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707196" y="5550818"/>
            <a:ext cx="3148298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사업별 최대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 이내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20</a:t>
            </a:r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백만원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~ 8</a:t>
            </a:r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이내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 (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단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월드클래스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300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은 최대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5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75</a:t>
            </a:r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이내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72172" y="5337212"/>
            <a:ext cx="4021935" cy="10310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정액기술료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: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최대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4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년간 중소기업은 출연금의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10%, </a:t>
            </a: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                                   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중견기업은 출연금의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20%</a:t>
            </a:r>
          </a:p>
          <a:p>
            <a:r>
              <a:rPr lang="ko-KR" altLang="en-US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경상기술료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: 5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년간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결과물로 발생한 매출액 </a:t>
            </a:r>
            <a:endParaRPr lang="en-US" altLang="ko-KR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일정비율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정부출연금의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1% + </a:t>
            </a:r>
            <a:r>
              <a:rPr lang="ko-KR" altLang="en-US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매출액의 </a:t>
            </a:r>
            <a:r>
              <a:rPr lang="en-US" altLang="ko-KR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1~2%)</a:t>
            </a:r>
            <a:endParaRPr lang="en-US" altLang="ko-KR" spc="-50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pic>
        <p:nvPicPr>
          <p:cNvPr id="49" name="Picture 27" descr="2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2" t="858" r="9685" b="18204"/>
          <a:stretch>
            <a:fillRect/>
          </a:stretch>
        </p:blipFill>
        <p:spPr bwMode="auto">
          <a:xfrm>
            <a:off x="7590915" y="2718445"/>
            <a:ext cx="1229557" cy="74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 descr="중소기업청_국_좌우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51" name="슬라이드 번호 개체 틀 5"/>
          <p:cNvSpPr txBox="1">
            <a:spLocks/>
          </p:cNvSpPr>
          <p:nvPr/>
        </p:nvSpPr>
        <p:spPr bwMode="gray">
          <a:xfrm>
            <a:off x="4463988" y="666936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6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" name="그룹 103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105" name="그림 104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106" name="그림 105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111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pic>
        <p:nvPicPr>
          <p:cNvPr id="46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47" name="직사각형 46"/>
          <p:cNvSpPr/>
          <p:nvPr/>
        </p:nvSpPr>
        <p:spPr>
          <a:xfrm>
            <a:off x="333053" y="1376772"/>
            <a:ext cx="8488239" cy="2196244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8" name="그룹 17"/>
          <p:cNvGrpSpPr/>
          <p:nvPr/>
        </p:nvGrpSpPr>
        <p:grpSpPr>
          <a:xfrm>
            <a:off x="343346" y="1019992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49" name="한쪽 모서리가 둥근 사각형 48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①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성과 중심 지원 강화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모서리가 둥근 직사각형 8"/>
          <p:cNvSpPr/>
          <p:nvPr/>
        </p:nvSpPr>
        <p:spPr>
          <a:xfrm>
            <a:off x="576069" y="1567908"/>
            <a:ext cx="2556283" cy="19480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76069" y="1571178"/>
            <a:ext cx="2556284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제목 114"/>
          <p:cNvSpPr txBox="1">
            <a:spLocks/>
          </p:cNvSpPr>
          <p:nvPr/>
        </p:nvSpPr>
        <p:spPr>
          <a:xfrm>
            <a:off x="791580" y="1562776"/>
            <a:ext cx="2160240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글로벌 진출 가능 기업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4" name="모서리가 둥근 직사각형 8"/>
          <p:cNvSpPr/>
          <p:nvPr/>
        </p:nvSpPr>
        <p:spPr>
          <a:xfrm>
            <a:off x="3338371" y="1560441"/>
            <a:ext cx="2561156" cy="19465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338339" y="1563616"/>
            <a:ext cx="2561156" cy="366989"/>
          </a:xfrm>
          <a:prstGeom prst="rect">
            <a:avLst/>
          </a:prstGeom>
          <a:gradFill>
            <a:gsLst>
              <a:gs pos="0">
                <a:srgbClr val="334CD1"/>
              </a:gs>
              <a:gs pos="100000">
                <a:srgbClr val="3C33B7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6" name="제목 114"/>
          <p:cNvSpPr txBox="1">
            <a:spLocks/>
          </p:cNvSpPr>
          <p:nvPr/>
        </p:nvSpPr>
        <p:spPr>
          <a:xfrm>
            <a:off x="3518359" y="1556792"/>
            <a:ext cx="2215205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신성장</a:t>
            </a: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분야 진출 유도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74343" y="2060848"/>
            <a:ext cx="2404504" cy="13696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신성장분야 관련 기술개발을 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지원하는 품목지정 사업 확대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(’16, 1,521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ko-KR" altLang="en-US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→ 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’17, 3,476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100" spc="-50" dirty="0" smtClean="0">
                <a:latin typeface="+mn-ea"/>
                <a:ea typeface="+mn-ea"/>
              </a:rPr>
              <a:t>    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*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중소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·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중견 </a:t>
            </a:r>
            <a:r>
              <a:rPr lang="ko-KR" altLang="en-US" sz="1100" spc="-50" dirty="0" err="1" smtClean="0">
                <a:latin typeface="+mn-ea"/>
                <a:ea typeface="+mn-ea"/>
                <a:cs typeface="Arial Unicode MS" pitchFamily="50" charset="-127"/>
              </a:rPr>
              <a:t>기술로드앱과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 연계</a:t>
            </a:r>
            <a:endParaRPr lang="en-US" altLang="ko-KR" sz="1100" spc="-50" dirty="0" smtClean="0">
              <a:latin typeface="+mn-ea"/>
              <a:ea typeface="+mn-ea"/>
              <a:cs typeface="Arial Unicode MS" pitchFamily="50" charset="-127"/>
            </a:endParaRPr>
          </a:p>
          <a:p>
            <a:pPr>
              <a:buNone/>
            </a:pP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    *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일부 수출기업 전용 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R&amp;D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예산 포함</a:t>
            </a:r>
            <a:endParaRPr lang="en-US" altLang="ko-KR" sz="1100" spc="-50" dirty="0">
              <a:latin typeface="+mn-ea"/>
              <a:ea typeface="+mn-ea"/>
              <a:cs typeface="Arial Unicode MS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935" y="2140694"/>
            <a:ext cx="2543913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수출 잠재력 평가 강화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8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수출기업 전용 사업 확대 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(’16, 1,861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ko-KR" altLang="en-US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→ 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’17, 2,533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</p:txBody>
      </p:sp>
      <p:sp>
        <p:nvSpPr>
          <p:cNvPr id="59" name="모서리가 둥근 직사각형 8"/>
          <p:cNvSpPr/>
          <p:nvPr/>
        </p:nvSpPr>
        <p:spPr>
          <a:xfrm>
            <a:off x="6084168" y="1556792"/>
            <a:ext cx="2556283" cy="19480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084168" y="1560062"/>
            <a:ext cx="2556284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1" name="제목 114"/>
          <p:cNvSpPr txBox="1">
            <a:spLocks/>
          </p:cNvSpPr>
          <p:nvPr/>
        </p:nvSpPr>
        <p:spPr>
          <a:xfrm>
            <a:off x="6919778" y="1556792"/>
            <a:ext cx="1063077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고용 촉진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56176" y="2217929"/>
            <a:ext cx="2543913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신규고용 및 고용 유지 기업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</a:p>
          <a:p>
            <a:pPr>
              <a:buNone/>
            </a:pP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근로자와 성과 공유 기업 우대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100" spc="-50" dirty="0" smtClean="0">
                <a:latin typeface="+mn-ea"/>
                <a:ea typeface="+mn-ea"/>
              </a:rPr>
              <a:t> 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*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성과공유제도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,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스톡옵션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, 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직무발명보상제도</a:t>
            </a:r>
            <a:r>
              <a:rPr lang="en-US" altLang="ko-KR" sz="1100" spc="-50" dirty="0" smtClean="0">
                <a:latin typeface="+mn-ea"/>
                <a:ea typeface="+mn-ea"/>
                <a:cs typeface="Arial Unicode MS" pitchFamily="50" charset="-127"/>
              </a:rPr>
              <a:t>, </a:t>
            </a:r>
            <a:r>
              <a:rPr lang="ko-KR" altLang="en-US" sz="1100" spc="-50" dirty="0" err="1" smtClean="0">
                <a:latin typeface="+mn-ea"/>
                <a:ea typeface="+mn-ea"/>
                <a:cs typeface="Arial Unicode MS" pitchFamily="50" charset="-127"/>
              </a:rPr>
              <a:t>내일채움공제</a:t>
            </a:r>
            <a:r>
              <a:rPr lang="ko-KR" altLang="en-US" sz="1100" spc="-50" dirty="0" smtClean="0">
                <a:latin typeface="+mn-ea"/>
                <a:ea typeface="+mn-ea"/>
                <a:cs typeface="Arial Unicode MS" pitchFamily="50" charset="-127"/>
              </a:rPr>
              <a:t> 가입 등</a:t>
            </a:r>
            <a:endParaRPr lang="en-US" altLang="ko-KR" sz="1100" spc="-50" dirty="0" smtClean="0">
              <a:latin typeface="+mn-ea"/>
              <a:ea typeface="+mn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23528" y="4181824"/>
            <a:ext cx="8488239" cy="2376264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4" name="그룹 17"/>
          <p:cNvGrpSpPr/>
          <p:nvPr/>
        </p:nvGrpSpPr>
        <p:grpSpPr>
          <a:xfrm>
            <a:off x="334641" y="3753036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65" name="한쪽 모서리가 둥근 사각형 64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②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산업생태계 중심 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R&amp;D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활성화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모서리가 둥근 직사각형 8"/>
          <p:cNvSpPr/>
          <p:nvPr/>
        </p:nvSpPr>
        <p:spPr>
          <a:xfrm>
            <a:off x="567365" y="4438984"/>
            <a:ext cx="3845066" cy="19480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567364" y="4442254"/>
            <a:ext cx="3845068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9" name="제목 114"/>
          <p:cNvSpPr txBox="1">
            <a:spLocks/>
          </p:cNvSpPr>
          <p:nvPr/>
        </p:nvSpPr>
        <p:spPr>
          <a:xfrm>
            <a:off x="854883" y="4433852"/>
            <a:ext cx="3649345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대학</a:t>
            </a:r>
            <a:r>
              <a:rPr lang="en-US" altLang="ko-KR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연구기관 활용 기반 강화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0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06" y="4558801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모서리가 둥근 직사각형 8"/>
          <p:cNvSpPr/>
          <p:nvPr/>
        </p:nvSpPr>
        <p:spPr>
          <a:xfrm>
            <a:off x="4611702" y="4431517"/>
            <a:ext cx="3852396" cy="19465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611670" y="4434692"/>
            <a:ext cx="3852396" cy="366989"/>
          </a:xfrm>
          <a:prstGeom prst="rect">
            <a:avLst/>
          </a:prstGeom>
          <a:gradFill>
            <a:gsLst>
              <a:gs pos="0">
                <a:srgbClr val="334CD1"/>
              </a:gs>
              <a:gs pos="100000">
                <a:srgbClr val="3C33B7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3" name="제목 114"/>
          <p:cNvSpPr txBox="1">
            <a:spLocks/>
          </p:cNvSpPr>
          <p:nvPr/>
        </p:nvSpPr>
        <p:spPr>
          <a:xfrm>
            <a:off x="4880741" y="4427868"/>
            <a:ext cx="3286148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민간기업간 협력 촉진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4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82" y="4562342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4746161" y="4897591"/>
            <a:ext cx="3081293" cy="14003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lnSpc>
                <a:spcPct val="150000"/>
              </a:lnSpc>
            </a:pPr>
            <a:r>
              <a:rPr lang="ko-KR" altLang="en-US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중소기업과 기술전문기업간 협력사업 신설</a:t>
            </a:r>
            <a:r>
              <a:rPr lang="en-US" altLang="ko-KR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/>
            </a:r>
            <a:br>
              <a:rPr lang="en-US" altLang="ko-KR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</a:b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(’17, 50</a:t>
            </a:r>
            <a:r>
              <a:rPr lang="ko-KR" altLang="en-US" sz="1200" spc="-50" dirty="0" err="1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endParaRPr lang="en-US" altLang="ko-KR" sz="1200" spc="-50" dirty="0">
              <a:solidFill>
                <a:schemeClr val="tx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중소기업간 </a:t>
            </a: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(5</a:t>
            </a:r>
            <a:r>
              <a:rPr lang="ko-KR" altLang="en-US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 이상</a:t>
            </a: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r>
              <a:rPr lang="en-US" altLang="ko-KR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ko-KR" altLang="en-US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네트워크구성을 통한 </a:t>
            </a:r>
            <a:endParaRPr lang="en-US" altLang="ko-KR" sz="1400" spc="-50" dirty="0" smtClean="0">
              <a:solidFill>
                <a:schemeClr val="tx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</a:t>
            </a:r>
            <a:r>
              <a:rPr lang="ko-KR" altLang="en-US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협력 </a:t>
            </a:r>
            <a:r>
              <a:rPr lang="en-US" altLang="ko-KR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 </a:t>
            </a:r>
            <a:r>
              <a:rPr lang="ko-KR" altLang="en-US" sz="14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 신설 </a:t>
            </a: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(’17, 75</a:t>
            </a:r>
            <a:r>
              <a:rPr lang="ko-KR" altLang="en-US" sz="1200" spc="-50" dirty="0" err="1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51230" y="4869160"/>
            <a:ext cx="3668742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산학연 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사업의 중소기업과 대학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·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연구기관간 </a:t>
            </a:r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매칭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시스템 개선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중소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·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중견기업 기술혁신센터 시범운영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판교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권역별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주요 대학을 공학컨설팅센터로 지정하고 중소기업 기술애로 해결 지원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77" name="Rectangle 53"/>
          <p:cNvSpPr txBox="1">
            <a:spLocks noChangeArrowheads="1"/>
          </p:cNvSpPr>
          <p:nvPr/>
        </p:nvSpPr>
        <p:spPr bwMode="auto">
          <a:xfrm>
            <a:off x="119316" y="151483"/>
            <a:ext cx="7395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추진 방향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 descr="중소기업청_국_좌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78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7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4728" y="67413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/>
          </a:p>
        </p:txBody>
      </p:sp>
      <p:pic>
        <p:nvPicPr>
          <p:cNvPr id="11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13" name="그림 12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14" name="그림 13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pic>
        <p:nvPicPr>
          <p:cNvPr id="10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pic>
        <p:nvPicPr>
          <p:cNvPr id="1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18" name="직사각형 17"/>
          <p:cNvSpPr/>
          <p:nvPr/>
        </p:nvSpPr>
        <p:spPr>
          <a:xfrm>
            <a:off x="333053" y="1376772"/>
            <a:ext cx="8488239" cy="2196244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43346" y="1019992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20" name="한쪽 모서리가 둥근 사각형 19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③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사업 참여 부담 완화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직사각형 21"/>
          <p:cNvSpPr/>
          <p:nvPr/>
        </p:nvSpPr>
        <p:spPr>
          <a:xfrm>
            <a:off x="323528" y="4181824"/>
            <a:ext cx="8488239" cy="2376264"/>
          </a:xfrm>
          <a:prstGeom prst="rect">
            <a:avLst/>
          </a:prstGeom>
          <a:solidFill>
            <a:srgbClr val="F5F5F5"/>
          </a:solidFill>
          <a:ln w="6350" cap="rnd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3" name="그룹 17"/>
          <p:cNvGrpSpPr/>
          <p:nvPr/>
        </p:nvGrpSpPr>
        <p:grpSpPr>
          <a:xfrm>
            <a:off x="334641" y="3753036"/>
            <a:ext cx="7829054" cy="432048"/>
            <a:chOff x="487362" y="1628800"/>
            <a:chExt cx="8928101" cy="331200"/>
          </a:xfrm>
          <a:solidFill>
            <a:srgbClr val="003760"/>
          </a:solidFill>
        </p:grpSpPr>
        <p:sp>
          <p:nvSpPr>
            <p:cNvPr id="24" name="한쪽 모서리가 둥근 사각형 23"/>
            <p:cNvSpPr/>
            <p:nvPr/>
          </p:nvSpPr>
          <p:spPr>
            <a:xfrm>
              <a:off x="487362" y="1628800"/>
              <a:ext cx="8242493" cy="331200"/>
            </a:xfrm>
            <a:prstGeom prst="round1Rect">
              <a:avLst>
                <a:gd name="adj" fmla="val 50000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④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Arial" pitchFamily="34" charset="0"/>
                </a:rPr>
                <a:t>사후 관리 강화</a:t>
              </a:r>
              <a:endPara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775742" y="1960000"/>
              <a:ext cx="8639721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모서리가 둥근 직사각형 8"/>
          <p:cNvSpPr/>
          <p:nvPr/>
        </p:nvSpPr>
        <p:spPr>
          <a:xfrm>
            <a:off x="567365" y="4304212"/>
            <a:ext cx="3845066" cy="21582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67364" y="4307482"/>
            <a:ext cx="3845068" cy="366989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제목 114"/>
          <p:cNvSpPr txBox="1">
            <a:spLocks/>
          </p:cNvSpPr>
          <p:nvPr/>
        </p:nvSpPr>
        <p:spPr>
          <a:xfrm>
            <a:off x="854883" y="4299080"/>
            <a:ext cx="3649345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연구비 유용 방지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9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06" y="4424029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모서리가 둥근 직사각형 8"/>
          <p:cNvSpPr/>
          <p:nvPr/>
        </p:nvSpPr>
        <p:spPr>
          <a:xfrm>
            <a:off x="4611702" y="4296745"/>
            <a:ext cx="3852396" cy="215659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611670" y="4299920"/>
            <a:ext cx="3852396" cy="366989"/>
          </a:xfrm>
          <a:prstGeom prst="rect">
            <a:avLst/>
          </a:prstGeom>
          <a:gradFill>
            <a:gsLst>
              <a:gs pos="0">
                <a:srgbClr val="334CD1"/>
              </a:gs>
              <a:gs pos="100000">
                <a:srgbClr val="3C33B7"/>
              </a:gs>
            </a:gsLst>
            <a:lin ang="10800000" scaled="0"/>
          </a:gradFill>
          <a:ln w="15875" cap="rnd">
            <a:noFill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제목 114"/>
          <p:cNvSpPr txBox="1">
            <a:spLocks/>
          </p:cNvSpPr>
          <p:nvPr/>
        </p:nvSpPr>
        <p:spPr>
          <a:xfrm>
            <a:off x="4880741" y="4293096"/>
            <a:ext cx="3286148" cy="39499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defTabSz="1330325" eaLnBrk="0" latinLnBrk="0" hangingPunct="0">
              <a:lnSpc>
                <a:spcPts val="2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R&amp;D </a:t>
            </a:r>
            <a:r>
              <a:rPr lang="ko-KR" altLang="en-US" sz="1600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결과물에 사업화 연계 지원</a:t>
            </a:r>
            <a:endParaRPr lang="ko-KR" altLang="en-US" sz="1600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3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82" y="4427570"/>
            <a:ext cx="143344" cy="140954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727111" y="4723048"/>
            <a:ext cx="3666388" cy="17081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기술개발사업화자금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(’17, 3,500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민간 사업화 자금 대출상품 출시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(’17, 2,000</a:t>
            </a:r>
            <a:r>
              <a:rPr lang="ko-KR" altLang="en-US" sz="12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억원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제품현지화 및 마케팅 등 수출정책 연계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성공기업에 중소기업 계약학과의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민간등록금 부담 경감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(35→25%)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1230" y="4760275"/>
            <a:ext cx="3668742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미납된 </a:t>
            </a:r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환수금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강제 징수 근거 마련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endParaRPr lang="en-US" altLang="ko-KR" sz="6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연구비 유용에 따른 최대 참여제한 기간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확대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5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년→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10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년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buNone/>
            </a:pPr>
            <a:endParaRPr lang="en-US" altLang="ko-KR" sz="2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제재부가금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유용금액의 최대 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5</a:t>
            </a:r>
            <a:r>
              <a:rPr lang="ko-KR" altLang="en-US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배 부과</a:t>
            </a:r>
            <a:r>
              <a:rPr lang="en-US" altLang="ko-KR" sz="12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등 기존 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buNone/>
            </a:pP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  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연구비 유용방지 제도 지속 운영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9552" y="1628800"/>
            <a:ext cx="6851556" cy="17081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lnSpc>
                <a:spcPct val="150000"/>
              </a:lnSpc>
            </a:pPr>
            <a:r>
              <a:rPr lang="ko-KR" altLang="en-US" sz="16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사업계획서 작성 분량 한정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사업별 최대 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5~10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페이지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ko-KR" altLang="en-US" sz="16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총량제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연간 동시 </a:t>
            </a:r>
            <a:r>
              <a:rPr lang="ko-KR" altLang="en-US" sz="1400" spc="-5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수행과제수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개로 제한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r>
              <a:rPr lang="ko-KR" altLang="en-US" sz="16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적용 예외 사업 확대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(2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개→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6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개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동일사업에 대한 연간 과제 신청횟수 확대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(1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회 →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2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회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사업비 사용 은행 및 카드사를 자유롭게 선택할 수 있도록 허용 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기존 기업은행으로 제한</a:t>
            </a:r>
            <a:r>
              <a:rPr lang="en-US" altLang="ko-KR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r>
              <a:rPr lang="ko-KR" altLang="en-US" sz="1400" spc="-50" dirty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</a:t>
            </a:r>
            <a:endParaRPr lang="en-US" altLang="ko-KR" sz="1400" spc="-50" dirty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pic>
        <p:nvPicPr>
          <p:cNvPr id="9" name="그림 8" descr="중소기업청_국_좌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37" name="Rectangle 53"/>
          <p:cNvSpPr txBox="1">
            <a:spLocks noChangeArrowheads="1"/>
          </p:cNvSpPr>
          <p:nvPr/>
        </p:nvSpPr>
        <p:spPr bwMode="auto">
          <a:xfrm>
            <a:off x="119316" y="151483"/>
            <a:ext cx="7395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추진 방향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8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그룹 110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112" name="그림 111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121" name="그림 120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2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123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pic>
        <p:nvPicPr>
          <p:cNvPr id="8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  <a:ea typeface="한컴바탕" pitchFamily="18" charset="2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컴바탕" pitchFamily="18" charset="2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Rectangle 53"/>
          <p:cNvSpPr txBox="1">
            <a:spLocks noChangeArrowheads="1"/>
          </p:cNvSpPr>
          <p:nvPr/>
        </p:nvSpPr>
        <p:spPr bwMode="auto">
          <a:xfrm>
            <a:off x="119316" y="151483"/>
            <a:ext cx="7395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사업별 개요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 descr="중소기업청_국_좌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13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9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323526" y="908720"/>
          <a:ext cx="8460942" cy="5880186"/>
        </p:xfrm>
        <a:graphic>
          <a:graphicData uri="http://schemas.openxmlformats.org/drawingml/2006/table">
            <a:tbl>
              <a:tblPr/>
              <a:tblGrid>
                <a:gridCol w="864096"/>
                <a:gridCol w="1879023"/>
                <a:gridCol w="929291"/>
                <a:gridCol w="1341128"/>
                <a:gridCol w="861851"/>
                <a:gridCol w="861851"/>
                <a:gridCol w="861851"/>
                <a:gridCol w="861851"/>
              </a:tblGrid>
              <a:tr h="2225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세부사업명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내역사업명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지원규모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개발기간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지원한도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출연비중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2509">
                <a:tc rowSpan="1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기업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성장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촉진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창업성장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창업기업과제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1,306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기술창업투자연계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TIPS)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과제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645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기술혁신개발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수출기업기술개발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혁신형기업기술개발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1,573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제품서비스기술개발 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58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공정･품질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제품･공정개선기술개발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뿌리기업공정기술개발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글로벌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중견기업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육성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프로젝트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WC300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프로젝트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R&amp;D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지원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중견기업 글로벌 도약기술개발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중소중견기업기술경쟁력강화파트너십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60∼65%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창조혁신형 재도전 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융복합 기술개발 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(‘17 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일몰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506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계속과제만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지원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2509"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산업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생태계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활성화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산학연협력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첫걸음협력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도약협력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308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전략협력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산연전용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460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연구마을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지역유망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연구장비공동활용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153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넌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0.3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60∼70%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중소기업 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R&amp;D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역량제고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R&amp;D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기획지원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0.25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맞춤형기술파트너지원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0.2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중소기업 상용화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기술개발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구매조건부</a:t>
                      </a: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1,411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55∼65%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중소기업 네트워크형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기술전문기업협력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38" marR="7538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65%</a:t>
                      </a:r>
                    </a:p>
                  </a:txBody>
                  <a:tcPr marL="38219" marR="38219" marT="19110" marB="191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istrator\바탕 화면\기정원 수정\중소기업청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0" y="2643182"/>
            <a:ext cx="9144000" cy="1571636"/>
          </a:xfrm>
          <a:prstGeom prst="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69689" y="3013502"/>
            <a:ext cx="4004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Ⅲ </a:t>
            </a:r>
            <a:r>
              <a:rPr lang="ko-KR" altLang="en-US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사업별 안내</a:t>
            </a:r>
            <a:endParaRPr lang="ko-KR" altLang="en-US" sz="48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67" descr="지구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3110" y="4956763"/>
            <a:ext cx="175736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472429" y="4221088"/>
            <a:ext cx="2600071" cy="20005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ko-KR"/>
            </a:defPPr>
            <a:lvl1pPr>
              <a:spcBef>
                <a:spcPct val="50000"/>
              </a:spcBef>
              <a:defRPr sz="4000">
                <a:solidFill>
                  <a:srgbClr val="3F3F3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defRPr>
            </a:lvl1pPr>
          </a:lstStyle>
          <a:p>
            <a:r>
              <a:rPr lang="en-US" altLang="ko-KR" sz="1300" dirty="0"/>
              <a:t>* </a:t>
            </a:r>
            <a:r>
              <a:rPr lang="ko-KR" altLang="en-US" sz="1300" dirty="0" smtClean="0"/>
              <a:t>개별 사업공고 시 </a:t>
            </a:r>
            <a:r>
              <a:rPr lang="ko-KR" altLang="en-US" sz="1300" dirty="0" err="1" smtClean="0"/>
              <a:t>일부내용</a:t>
            </a:r>
            <a:r>
              <a:rPr lang="ko-KR" altLang="en-US" sz="1300" dirty="0" smtClean="0"/>
              <a:t> 변경 가능</a:t>
            </a:r>
            <a:endParaRPr lang="en-US" altLang="ko-KR" sz="13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그룹 20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35" name="그림 34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36" name="그림 35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40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grpSp>
        <p:nvGrpSpPr>
          <p:cNvPr id="41" name="그룹 25"/>
          <p:cNvGrpSpPr/>
          <p:nvPr/>
        </p:nvGrpSpPr>
        <p:grpSpPr>
          <a:xfrm>
            <a:off x="540448" y="3747173"/>
            <a:ext cx="8064000" cy="292869"/>
            <a:chOff x="2136377" y="2088382"/>
            <a:chExt cx="8098234" cy="292869"/>
          </a:xfrm>
        </p:grpSpPr>
        <p:sp>
          <p:nvSpPr>
            <p:cNvPr id="43" name="양쪽 모서리가 둥근 사각형 42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양쪽 모서리가 둥근 사각형 43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직사각형 78"/>
          <p:cNvSpPr>
            <a:spLocks noChangeArrowheads="1"/>
          </p:cNvSpPr>
          <p:nvPr/>
        </p:nvSpPr>
        <p:spPr bwMode="auto">
          <a:xfrm>
            <a:off x="527286" y="1705258"/>
            <a:ext cx="8437202" cy="16517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spcAft>
                <a:spcPts val="700"/>
              </a:spcAft>
              <a:buSzPct val="120000"/>
              <a:buBlip>
                <a:blip r:embed="rId7"/>
              </a:buBlip>
            </a:pP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성장 잠재력을 보유한 창업기업에 대한 기술개발 지원을 통해 기술창업 활성화 및 창업기업의 성장 촉진</a:t>
            </a:r>
            <a:endParaRPr lang="en-US" altLang="ko-KR" sz="6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spcAft>
                <a:spcPts val="700"/>
              </a:spcAft>
              <a:buSzPct val="120000"/>
              <a:buFontTx/>
              <a:buBlip>
                <a:blip r:embed="rId7"/>
              </a:buBlip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1,951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en-US" altLang="ko-KR" sz="600" dirty="0" smtClean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spcAft>
                <a:spcPts val="700"/>
              </a:spcAft>
              <a:buSzPct val="120000"/>
              <a:buFontTx/>
              <a:buBlip>
                <a:blip r:embed="rId7"/>
              </a:buBlip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지원내용</a:t>
            </a:r>
            <a:endParaRPr lang="en-US" altLang="ko-KR" sz="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spcAft>
                <a:spcPts val="7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창업기업과제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1,306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창업 후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7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년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이하인 중소기업을 대상으로 기술개발 지원</a:t>
            </a:r>
            <a:endParaRPr lang="en-US" altLang="ko-KR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spcAft>
                <a:spcPts val="7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기술창업투자연계과제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(645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액셀러레이터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엔젤투자ㆍ보육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전문법인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),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크라우드펀딩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전문엔젤 등이 주도로 선별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투자한 창업기업을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대상으로 기술개발 지원</a:t>
            </a:r>
            <a:endParaRPr lang="en-US" altLang="ko-KR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pSp>
        <p:nvGrpSpPr>
          <p:cNvPr id="46" name="그룹 30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47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48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184665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창업성장기술개발</a:t>
              </a:r>
            </a:p>
          </p:txBody>
        </p:sp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51" name="그림 50" descr="flare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59" name="직사각형 78"/>
          <p:cNvSpPr>
            <a:spLocks noChangeArrowheads="1"/>
          </p:cNvSpPr>
          <p:nvPr/>
        </p:nvSpPr>
        <p:spPr bwMode="auto">
          <a:xfrm>
            <a:off x="527286" y="3392996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7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60" name="그룹 50"/>
          <p:cNvGrpSpPr/>
          <p:nvPr/>
        </p:nvGrpSpPr>
        <p:grpSpPr>
          <a:xfrm>
            <a:off x="313225" y="5194446"/>
            <a:ext cx="8566555" cy="1434954"/>
            <a:chOff x="313225" y="5125618"/>
            <a:chExt cx="8566555" cy="1265235"/>
          </a:xfrm>
        </p:grpSpPr>
        <p:sp>
          <p:nvSpPr>
            <p:cNvPr id="61" name="직사각형 60"/>
            <p:cNvSpPr/>
            <p:nvPr/>
          </p:nvSpPr>
          <p:spPr>
            <a:xfrm>
              <a:off x="570187" y="5315390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376" t="17285" r="5253" b="65598"/>
            <a:stretch/>
          </p:blipFill>
          <p:spPr>
            <a:xfrm>
              <a:off x="454844" y="5217021"/>
              <a:ext cx="8424936" cy="1173832"/>
            </a:xfrm>
            <a:prstGeom prst="rect">
              <a:avLst/>
            </a:prstGeom>
          </p:spPr>
        </p:pic>
        <p:pic>
          <p:nvPicPr>
            <p:cNvPr id="63" name="그림 6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61" t="15839" r="83369" b="68186"/>
            <a:stretch/>
          </p:blipFill>
          <p:spPr>
            <a:xfrm>
              <a:off x="313225" y="5125618"/>
              <a:ext cx="1195057" cy="1095469"/>
            </a:xfrm>
            <a:prstGeom prst="rect">
              <a:avLst/>
            </a:prstGeom>
          </p:spPr>
        </p:pic>
        <p:sp>
          <p:nvSpPr>
            <p:cNvPr id="64" name="직사각형 63"/>
            <p:cNvSpPr/>
            <p:nvPr/>
          </p:nvSpPr>
          <p:spPr>
            <a:xfrm>
              <a:off x="471315" y="5419159"/>
              <a:ext cx="872035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  <a:contourClr>
                  <a:schemeClr val="tx2">
                    <a:lumMod val="75000"/>
                  </a:schemeClr>
                </a:contourClr>
              </a:sp3d>
            </a:bodyPr>
            <a:lstStyle/>
            <a:p>
              <a:pPr marR="38100" algn="ctr" defTabSz="1042988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161645"/>
                </a:buClr>
                <a:buSzPct val="85000"/>
                <a:defRPr/>
              </a:pPr>
              <a:r>
                <a: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rPr>
                <a:t>개선사항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1522263" y="5346828"/>
              <a:ext cx="7029653" cy="89553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 marL="177800" indent="-177800">
                <a:spcAft>
                  <a:spcPts val="400"/>
                </a:spcAft>
                <a:buBlip>
                  <a:blip r:embed="rId13"/>
                </a:buBlip>
              </a:pP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창업과제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) 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업력별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 지원한도 폐지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(3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년 이하 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1.5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억원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, 3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년 초과 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2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억원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 → 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업력무관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 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2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억원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)</a:t>
              </a:r>
            </a:p>
            <a:p>
              <a:pPr marL="177800" indent="-177800">
                <a:spcAft>
                  <a:spcPts val="400"/>
                </a:spcAft>
                <a:buBlip>
                  <a:blip r:embed="rId13"/>
                </a:buBlip>
              </a:pP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여성참여활성화과제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)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창업과제와 통합 운영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창업과제 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공고시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 통합하여 공고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)</a:t>
              </a:r>
              <a:endParaRPr lang="ko-KR" altLang="en-US" sz="14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Rix모던고딕 B" pitchFamily="18" charset="-127"/>
                <a:ea typeface="Rix모던고딕 B" pitchFamily="18" charset="-127"/>
              </a:endParaRPr>
            </a:p>
            <a:p>
              <a:pPr marL="177800" indent="-177800">
                <a:spcAft>
                  <a:spcPts val="400"/>
                </a:spcAft>
                <a:buBlip>
                  <a:blip r:embed="rId13"/>
                </a:buBlip>
              </a:pP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품목지정 도입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) ’16.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자유공모  → 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’17.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자유공모 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+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품목지정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중소기업 </a:t>
              </a:r>
              <a:r>
                <a:rPr lang="ko-KR" altLang="en-US" sz="1400" spc="-4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기술로드맵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 도출 분야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,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품목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)</a:t>
              </a:r>
            </a:p>
            <a:p>
              <a:pPr marL="177800" indent="-177800">
                <a:spcAft>
                  <a:spcPts val="400"/>
                </a:spcAft>
                <a:buBlip>
                  <a:blip r:embed="rId13"/>
                </a:buBlip>
              </a:pP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(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선정평가</a:t>
              </a:r>
              <a:r>
                <a: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) </a:t>
              </a:r>
              <a:r>
                <a:rPr lang="ko-KR" altLang="en-US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itchFamily="18" charset="-127"/>
                  <a:ea typeface="Rix모던고딕 B" pitchFamily="18" charset="-127"/>
                </a:rPr>
                <a:t>수출잠재력 평가 배점 대폭 상향</a:t>
              </a:r>
            </a:p>
          </p:txBody>
        </p:sp>
      </p:grpSp>
      <p:graphicFrame>
        <p:nvGraphicFramePr>
          <p:cNvPr id="66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35650"/>
              </p:ext>
            </p:extLst>
          </p:nvPr>
        </p:nvGraphicFramePr>
        <p:xfrm>
          <a:off x="540448" y="3773941"/>
          <a:ext cx="8063999" cy="1469747"/>
        </p:xfrm>
        <a:graphic>
          <a:graphicData uri="http://schemas.openxmlformats.org/drawingml/2006/table">
            <a:tbl>
              <a:tblPr/>
              <a:tblGrid>
                <a:gridCol w="1331252"/>
                <a:gridCol w="1840233"/>
                <a:gridCol w="2114323"/>
                <a:gridCol w="1434719"/>
                <a:gridCol w="1343472"/>
              </a:tblGrid>
              <a:tr h="267095">
                <a:tc grid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구   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개발기간</a:t>
                      </a:r>
                      <a:r>
                        <a:rPr kumimoji="1" lang="en-US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 및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지원한도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en-US" sz="1200" b="0" i="0" u="none" strike="noStrike" kern="1200" cap="none" normalizeH="0" baseline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정부출연금</a:t>
                      </a:r>
                      <a:r>
                        <a:rPr kumimoji="1" lang="en-US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 비</a:t>
                      </a:r>
                      <a:r>
                        <a:rPr kumimoji="1" lang="ko-KR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중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지원방식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24"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창업기업과제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창업과제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/>
                      </a:r>
                      <a:b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</a:b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여성참여활성화과제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/>
                      </a:r>
                      <a:b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</a:b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,1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80%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자유공모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/>
                      </a:r>
                      <a:b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</a:b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자유공모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6948"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43200" marR="43200" marT="54000" marB="54000" anchor="ctr" horzOverflow="overflow">
                    <a:lnL>
                      <a:noFill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창조경제연계과제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1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1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자유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공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6436"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기술창업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/>
                      </a:r>
                      <a:b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</a:b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투자연계과제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민간투자 주도형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(TIPS)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2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5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자유공모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전략분야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6436"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43200" marR="43200" marT="54000" marB="54000" anchor="ctr" horzOverflow="overflow">
                    <a:lnL>
                      <a:noFill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크라우드펀딩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연계형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1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2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자유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공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7" name="AutoShape 16"/>
          <p:cNvSpPr>
            <a:spLocks noChangeArrowheads="1"/>
          </p:cNvSpPr>
          <p:nvPr/>
        </p:nvSpPr>
        <p:spPr bwMode="auto">
          <a:xfrm>
            <a:off x="216044" y="164257"/>
            <a:ext cx="2055050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 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pic>
        <p:nvPicPr>
          <p:cNvPr id="68" name="그림 67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69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11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10" name="그림 9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11" name="그림 10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6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191398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공정품질 기술개발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9" name="그림 18" descr="flar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pic>
        <p:nvPicPr>
          <p:cNvPr id="20" name="그림 19" descr="중소기업청_국_좌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1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12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540448" y="3816307"/>
            <a:ext cx="8064000" cy="292869"/>
            <a:chOff x="2136377" y="2088382"/>
            <a:chExt cx="8098234" cy="292869"/>
          </a:xfrm>
        </p:grpSpPr>
        <p:sp>
          <p:nvSpPr>
            <p:cNvPr id="23" name="양쪽 모서리가 둥근 사각형 22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양쪽 모서리가 둥근 사각형 23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직사각형 78"/>
          <p:cNvSpPr>
            <a:spLocks noChangeArrowheads="1"/>
          </p:cNvSpPr>
          <p:nvPr/>
        </p:nvSpPr>
        <p:spPr bwMode="auto">
          <a:xfrm>
            <a:off x="527286" y="1591628"/>
            <a:ext cx="8616714" cy="15718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ts val="2500"/>
              </a:lnSpc>
              <a:buSzPct val="120000"/>
              <a:buBlip>
                <a:blip r:embed="rId10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 및 뿌리기술 전문기업의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제품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공정개선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기술개발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지원을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통해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제품경쟁력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강화 및 생산성 향상 </a:t>
            </a:r>
          </a:p>
          <a:p>
            <a:pPr defTabSz="1028700" latinLnBrk="0">
              <a:lnSpc>
                <a:spcPts val="2500"/>
              </a:lnSpc>
              <a:buSzPct val="120000"/>
              <a:buBlip>
                <a:blip r:embed="rId10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360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ts val="2500"/>
              </a:lnSpc>
              <a:buSzPct val="120000"/>
              <a:buBlip>
                <a:blip r:embed="rId10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</a:p>
          <a:p>
            <a:pPr marL="357188" lvl="1" indent="-174625" defTabSz="1028700" latinLnBrk="0">
              <a:lnSpc>
                <a:spcPts val="25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제품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공정개선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(298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기존 제품의 성능과 품질을 향상시키고 개발공정을 업그레이드 하기 위한 기술개발 지원  </a:t>
            </a:r>
          </a:p>
          <a:p>
            <a:pPr marL="357188" lvl="1" indent="-174625" defTabSz="1028700" latinLnBrk="0">
              <a:lnSpc>
                <a:spcPts val="25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뿌리기업공정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(62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뿌리기술 전문기업의 기술경쟁력 제고를 위한 공정기술 개발지원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aphicFrame>
        <p:nvGraphicFramePr>
          <p:cNvPr id="26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6649609"/>
              </p:ext>
            </p:extLst>
          </p:nvPr>
        </p:nvGraphicFramePr>
        <p:xfrm>
          <a:off x="539552" y="3825044"/>
          <a:ext cx="8064000" cy="1152128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3204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6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제품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·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공정개선 기술개발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9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개월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0.5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9648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뿌리기업 공정 기술개발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직사각형 78"/>
          <p:cNvSpPr>
            <a:spLocks noChangeArrowheads="1"/>
          </p:cNvSpPr>
          <p:nvPr/>
        </p:nvSpPr>
        <p:spPr bwMode="auto">
          <a:xfrm>
            <a:off x="539552" y="3429000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10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313225" y="5125618"/>
            <a:ext cx="8566555" cy="1265235"/>
            <a:chOff x="313225" y="6858000"/>
            <a:chExt cx="8566555" cy="1265235"/>
          </a:xfrm>
        </p:grpSpPr>
        <p:sp>
          <p:nvSpPr>
            <p:cNvPr id="29" name="직사각형 28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" name="그룹 34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32" name="그림 31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 xmlns="">
                      <a14:imgLayer r:embed="rId13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33" name="직사각형 32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1534964" y="6935064"/>
                <a:ext cx="3954609" cy="94384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4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시장수요 적기 대응을 위한 수시 시행</a:t>
                </a:r>
                <a:endParaRPr lang="en-US" altLang="ko-KR" sz="16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  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* 제품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  <a:sym typeface="Symbol"/>
                  </a:rPr>
                  <a:t>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공정개선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: ’17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년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1, 3, 6, 9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월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총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4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회 접수</a:t>
                </a:r>
                <a:endParaRPr lang="en-US" altLang="ko-KR" sz="15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  <a:p>
                <a:pPr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  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* 뿌리기업 공정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: ’17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년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2, 5, 8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월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총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3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회 접수</a:t>
                </a:r>
                <a:endParaRPr lang="ko-KR" altLang="en-US" sz="15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611560" y="3661064"/>
            <a:ext cx="8064000" cy="292869"/>
            <a:chOff x="2136377" y="2088382"/>
            <a:chExt cx="8098234" cy="292869"/>
          </a:xfrm>
        </p:grpSpPr>
        <p:sp>
          <p:nvSpPr>
            <p:cNvPr id="15" name="양쪽 모서리가 둥근 사각형 14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양쪽 모서리가 둥근 사각형 15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14481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산학연협력 </a:t>
              </a:r>
              <a:r>
                <a:rPr lang="ko-KR" altLang="en-US" sz="200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기술개발</a:t>
              </a:r>
              <a:endParaRPr lang="ko-KR" altLang="en-US"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22" name="그림 21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23" name="직사각형 78"/>
          <p:cNvSpPr>
            <a:spLocks noChangeArrowheads="1"/>
          </p:cNvSpPr>
          <p:nvPr/>
        </p:nvSpPr>
        <p:spPr bwMode="auto">
          <a:xfrm>
            <a:off x="503548" y="1520788"/>
            <a:ext cx="8166104" cy="17802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ts val="2000"/>
              </a:lnSpc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대학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‧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연구기관의 연구 인프라를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활용하여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중소기업의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기술혁신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능력 제고 및 혁신기술의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사업화촉진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ts val="2000"/>
              </a:lnSpc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1,308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ts val="2000"/>
              </a:lnSpc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ts val="2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첫걸음협력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(387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정부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에 처음 참여하거나 기업부설연구소를 신규로 설치하는 경우 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ts val="2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도약협력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(308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혁신역량 부족</a:t>
            </a:r>
            <a:r>
              <a:rPr lang="en-US" altLang="ko-KR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성장정체 중소기업</a:t>
            </a:r>
            <a:r>
              <a:rPr lang="en-US" altLang="ko-KR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(5</a:t>
            </a:r>
            <a:r>
              <a:rPr lang="ko-KR" altLang="en-US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인</a:t>
            </a:r>
            <a:r>
              <a:rPr lang="en-US" altLang="ko-KR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or  5</a:t>
            </a:r>
            <a:r>
              <a:rPr lang="ko-KR" altLang="en-US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년 이상</a:t>
            </a:r>
            <a:r>
              <a:rPr lang="en-US" altLang="ko-KR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spc="-9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대상으로 산학연 공동기술개발 지원</a:t>
            </a:r>
            <a:endParaRPr lang="en-US" altLang="ko-KR" sz="1400" spc="-9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ts val="2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전략협력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(460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itchFamily="18" charset="-127"/>
                <a:ea typeface="Rix모던고딕 B" pitchFamily="18" charset="-127"/>
              </a:rPr>
              <a:t>전략적 산학연협력체계 구축 및 유망 중소기업 </a:t>
            </a:r>
            <a:r>
              <a:rPr lang="ko-KR" altLang="en-US" sz="1400" dirty="0" err="1" smtClean="0">
                <a:latin typeface="Rix모던고딕 B" pitchFamily="18" charset="-127"/>
                <a:ea typeface="Rix모던고딕 B" pitchFamily="18" charset="-127"/>
              </a:rPr>
              <a:t>발굴ㆍ육성</a:t>
            </a:r>
            <a:endParaRPr lang="en-US" altLang="ko-KR" sz="1400" dirty="0" smtClean="0">
              <a:latin typeface="Rix모던고딕 B" pitchFamily="18" charset="-127"/>
              <a:ea typeface="Rix모던고딕 B" pitchFamily="18" charset="-127"/>
            </a:endParaRPr>
          </a:p>
          <a:p>
            <a:pPr marL="357188" lvl="1" indent="-174625" defTabSz="1028700" latinLnBrk="0">
              <a:lnSpc>
                <a:spcPts val="2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연구장비공동활용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(153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산학연의 </a:t>
            </a:r>
            <a:r>
              <a:rPr lang="ko-KR" altLang="en-US" sz="1400" dirty="0" smtClean="0">
                <a:latin typeface="Rix모던고딕 B" pitchFamily="18" charset="-127"/>
                <a:ea typeface="Rix모던고딕 B" pitchFamily="18" charset="-127"/>
              </a:rPr>
              <a:t>연구장비를 중소기업이 연구개발에 </a:t>
            </a:r>
            <a:r>
              <a:rPr lang="ko-KR" altLang="en-US" sz="1400" dirty="0" err="1" smtClean="0">
                <a:latin typeface="Rix모던고딕 B" pitchFamily="18" charset="-127"/>
                <a:ea typeface="Rix모던고딕 B" pitchFamily="18" charset="-127"/>
              </a:rPr>
              <a:t>공동활용하도록</a:t>
            </a:r>
            <a:r>
              <a:rPr lang="ko-KR" altLang="en-US" sz="1400" dirty="0" smtClean="0">
                <a:latin typeface="Rix모던고딕 B" pitchFamily="18" charset="-127"/>
                <a:ea typeface="Rix모던고딕 B" pitchFamily="18" charset="-127"/>
              </a:rPr>
              <a:t> 지원</a:t>
            </a:r>
            <a:endParaRPr lang="en-US" altLang="ko-KR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aphicFrame>
        <p:nvGraphicFramePr>
          <p:cNvPr id="2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35650"/>
              </p:ext>
            </p:extLst>
          </p:nvPr>
        </p:nvGraphicFramePr>
        <p:xfrm>
          <a:off x="611560" y="3661064"/>
          <a:ext cx="8064896" cy="1784160"/>
        </p:xfrm>
        <a:graphic>
          <a:graphicData uri="http://schemas.openxmlformats.org/drawingml/2006/table">
            <a:tbl>
              <a:tblPr/>
              <a:tblGrid>
                <a:gridCol w="1331400"/>
                <a:gridCol w="1840438"/>
                <a:gridCol w="2114558"/>
                <a:gridCol w="1434879"/>
                <a:gridCol w="1343621"/>
              </a:tblGrid>
              <a:tr h="176372">
                <a:tc grid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구   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개발기간</a:t>
                      </a:r>
                      <a:r>
                        <a:rPr kumimoji="1" lang="en-US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 및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지원한도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en-US" sz="1200" b="0" i="0" u="none" strike="noStrike" kern="1200" cap="none" normalizeH="0" baseline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정부출연금</a:t>
                      </a:r>
                      <a:r>
                        <a:rPr kumimoji="1" lang="en-US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 비</a:t>
                      </a:r>
                      <a:r>
                        <a:rPr kumimoji="1" lang="ko-KR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중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지원방식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349">
                <a:tc grid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첫걸음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협력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349">
                <a:tc grid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도약 협력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1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349">
                <a:tc rowSpan="3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전략 협력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연구마을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2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2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75%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품목지정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349"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43200" marR="43200" marT="54000" marB="54000" anchor="ctr" horzOverflow="overflow">
                    <a:lnL>
                      <a:noFill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산연전용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1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1.5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75%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지역유망중소기업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최대 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2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4.5</a:t>
                      </a:r>
                      <a:r>
                        <a:rPr kumimoji="1" lang="ko-KR" altLang="en-US" sz="12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억원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75%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349">
                <a:tc grid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연구장비공동활용지원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천만원</a:t>
                      </a:r>
                      <a:endParaRPr lang="en-US" altLang="ko-KR" sz="1200" kern="120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60~70%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자유응모</a:t>
                      </a:r>
                    </a:p>
                  </a:txBody>
                  <a:tcPr marL="43200" marR="432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78"/>
          <p:cNvSpPr>
            <a:spLocks noChangeArrowheads="1"/>
          </p:cNvSpPr>
          <p:nvPr/>
        </p:nvSpPr>
        <p:spPr bwMode="auto">
          <a:xfrm>
            <a:off x="467544" y="3285855"/>
            <a:ext cx="8166104" cy="3231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4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287524" y="5512644"/>
            <a:ext cx="8676964" cy="1120712"/>
            <a:chOff x="313225" y="6906265"/>
            <a:chExt cx="8676964" cy="1211279"/>
          </a:xfrm>
        </p:grpSpPr>
        <p:sp>
          <p:nvSpPr>
            <p:cNvPr id="27" name="직사각형 26"/>
            <p:cNvSpPr/>
            <p:nvPr/>
          </p:nvSpPr>
          <p:spPr>
            <a:xfrm>
              <a:off x="570187" y="7136007"/>
              <a:ext cx="8164509" cy="8845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8" name="그룹 34"/>
            <p:cNvGrpSpPr/>
            <p:nvPr/>
          </p:nvGrpSpPr>
          <p:grpSpPr>
            <a:xfrm>
              <a:off x="313225" y="6906265"/>
              <a:ext cx="8676964" cy="1211279"/>
              <a:chOff x="325925" y="6789633"/>
              <a:chExt cx="8676964" cy="1211279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376" t="17285" r="5253" b="65598"/>
              <a:stretch/>
            </p:blipFill>
            <p:spPr>
              <a:xfrm>
                <a:off x="577953" y="6789633"/>
                <a:ext cx="8424936" cy="1108290"/>
              </a:xfrm>
              <a:prstGeom prst="rect">
                <a:avLst/>
              </a:prstGeom>
            </p:spPr>
          </p:pic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899150"/>
                <a:ext cx="1195057" cy="937683"/>
              </a:xfrm>
              <a:prstGeom prst="rect">
                <a:avLst/>
              </a:prstGeom>
            </p:spPr>
          </p:pic>
          <p:sp>
            <p:nvSpPr>
              <p:cNvPr id="31" name="직사각형 30"/>
              <p:cNvSpPr/>
              <p:nvPr/>
            </p:nvSpPr>
            <p:spPr>
              <a:xfrm>
                <a:off x="484015" y="7103052"/>
                <a:ext cx="872034" cy="24187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1622069" y="6986333"/>
                <a:ext cx="7020780" cy="101457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Aft>
                    <a:spcPts val="200"/>
                  </a:spcAft>
                  <a:buBlip>
                    <a:blip r:embed="rId8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첫걸음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도약과제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 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매칭기관을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통한 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매칭서비스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강화</a:t>
                </a:r>
                <a:endPara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Aft>
                    <a:spcPts val="200"/>
                  </a:spcAft>
                  <a:buBlip>
                    <a:blip r:embed="rId8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연구마을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개발기간 및 지원한도 확대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최대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1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년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1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억원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→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최대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2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년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2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억원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</a:t>
                </a:r>
              </a:p>
              <a:p>
                <a:pPr marL="177800" indent="-177800">
                  <a:spcAft>
                    <a:spcPts val="200"/>
                  </a:spcAft>
                  <a:buBlip>
                    <a:blip r:embed="rId8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지역유망중소기업과제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F0000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지역 유망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F0000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F0000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중소기업 육성을 위한 과제 신설</a:t>
                </a:r>
                <a:endPara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Aft>
                    <a:spcPts val="200"/>
                  </a:spcAft>
                </a:pPr>
                <a:endParaRPr lang="en-US" altLang="ko-KR" sz="12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pic>
        <p:nvPicPr>
          <p:cNvPr id="33" name="그림 32" descr="중소기업청_국_좌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34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13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1712" y="656692"/>
            <a:ext cx="8711508" cy="735335"/>
            <a:chOff x="91712" y="793279"/>
            <a:chExt cx="8711508" cy="735335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184986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구매조건부신제품개발사업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3" name="그림 12" descr="flar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4" name="직사각형 78"/>
          <p:cNvSpPr>
            <a:spLocks noChangeArrowheads="1"/>
          </p:cNvSpPr>
          <p:nvPr/>
        </p:nvSpPr>
        <p:spPr bwMode="auto">
          <a:xfrm>
            <a:off x="527286" y="1484784"/>
            <a:ext cx="8166104" cy="16491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대・중소기업 간 기술협력을 통해 중소기업의 기술경쟁력 제고 및 </a:t>
            </a:r>
            <a:r>
              <a:rPr lang="ko-KR" altLang="en-US" sz="1400" dirty="0" err="1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판로처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확보를 동시지원</a:t>
            </a:r>
          </a:p>
          <a:p>
            <a:pPr defTabSz="1028700" latinLnBrk="0"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1,411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수요조사과제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국내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‧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외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수요처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정부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공공기관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‧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중견기업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해외기업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해외정부 등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및 투자기업에서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개발을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제안한 과제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국산화 과제 포함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endParaRPr lang="ko-KR" altLang="en-US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기업제안과제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중소기업이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아이디어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와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개발기술을 국내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‧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외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수요처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및 투자기업에 제안하고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  '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자발적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구매협약 동의서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’등을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받아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개발하려는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과제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08212" y="3542402"/>
            <a:ext cx="7896235" cy="292869"/>
            <a:chOff x="2136377" y="2088382"/>
            <a:chExt cx="8098234" cy="292869"/>
          </a:xfrm>
        </p:grpSpPr>
        <p:sp>
          <p:nvSpPr>
            <p:cNvPr id="16" name="양쪽 모서리가 둥근 사각형 15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양쪽 모서리가 둥근 사각형 16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직사각형 78"/>
          <p:cNvSpPr>
            <a:spLocks noChangeArrowheads="1"/>
          </p:cNvSpPr>
          <p:nvPr/>
        </p:nvSpPr>
        <p:spPr bwMode="auto">
          <a:xfrm>
            <a:off x="527286" y="3176972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2664115"/>
              </p:ext>
            </p:extLst>
          </p:nvPr>
        </p:nvGraphicFramePr>
        <p:xfrm>
          <a:off x="708213" y="3575267"/>
          <a:ext cx="7895787" cy="1706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3764"/>
                <a:gridCol w="2542455"/>
                <a:gridCol w="1559784"/>
                <a:gridCol w="1559784"/>
              </a:tblGrid>
              <a:tr h="23797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구   분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개발기간 및 지원한도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정부출연금 비중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  <a:cs typeface="+mn-cs"/>
                        </a:rPr>
                        <a:t>지원방식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179"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국내수요처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 기술개발과제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5</a:t>
                      </a:r>
                      <a:r>
                        <a:rPr kumimoji="1" lang="ko-KR" altLang="en-US" sz="1200" b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en-US" altLang="ko-KR" sz="1200" b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*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일부과제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국방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안전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발전 등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)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의 경우 개발기간 최대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3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수요조사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기업제안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해외수요처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 기술개발과제</a:t>
                      </a:r>
                      <a:endParaRPr kumimoji="1" lang="ko-KR" altLang="en-US" sz="1200" b="0" u="none" strike="noStrike" kern="1200" cap="none" normalizeH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5</a:t>
                      </a:r>
                      <a:r>
                        <a:rPr kumimoji="1" lang="ko-KR" altLang="en-US" sz="1200" b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en-US" altLang="ko-KR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글로벌협력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기업제안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민관공동투자 기술개발과제</a:t>
                      </a:r>
                      <a:endParaRPr kumimoji="1" lang="ko-KR" altLang="en-US" sz="12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10</a:t>
                      </a:r>
                      <a:r>
                        <a:rPr kumimoji="1" lang="ko-KR" altLang="en-US" sz="1200" b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en-US" altLang="ko-KR" sz="1200" b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*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일부과제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국방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안전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발전 등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)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의 경우 개발기간 최대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3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년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  <a:endParaRPr kumimoji="1" lang="en-US" altLang="ko-KR" sz="1200" b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정부와 투자기업 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1:1 </a:t>
                      </a: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매칭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)</a:t>
                      </a:r>
                      <a:endParaRPr kumimoji="1" lang="ko-KR" altLang="en-US" sz="1100" b="0" i="0" u="none" strike="noStrike" kern="1200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수요조사</a:t>
                      </a:r>
                      <a:r>
                        <a:rPr kumimoji="1" lang="en-US" altLang="ko-KR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  <a:cs typeface="+mn-cs"/>
                        </a:rPr>
                        <a:t>기업제안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313225" y="5404125"/>
            <a:ext cx="8566555" cy="1265235"/>
            <a:chOff x="313225" y="6858000"/>
            <a:chExt cx="8566555" cy="1265235"/>
          </a:xfrm>
        </p:grpSpPr>
        <p:sp>
          <p:nvSpPr>
            <p:cNvPr id="21" name="직사각형 20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5" name="직사각형 24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488356" y="7101408"/>
                <a:ext cx="7315144" cy="533479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수요처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관리 강화를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통한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 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상용화율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제고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과제선정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점검 및 최종평가 시 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수요처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참여 의무화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accent4"/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)</a:t>
                </a:r>
                <a:endPara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중소기업 수출촉진을 위해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‘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해외수요처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기술개발 과제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’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확대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(‘16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년도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: 400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억원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 →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‘17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년도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: 500</a:t>
                </a:r>
                <a:r>
                  <a:rPr lang="ko-KR" altLang="en-US" sz="14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억원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EB" pitchFamily="18" charset="-127"/>
                    <a:ea typeface="Rix모던고딕 EB" pitchFamily="18" charset="-127"/>
                  </a:rPr>
                  <a:t>)</a:t>
                </a:r>
                <a:endPara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EB" pitchFamily="18" charset="-127"/>
                  <a:ea typeface="Rix모던고딕 EB" pitchFamily="18" charset="-127"/>
                </a:endParaRPr>
              </a:p>
            </p:txBody>
          </p:sp>
        </p:grpSp>
      </p:grpSp>
      <p:pic>
        <p:nvPicPr>
          <p:cNvPr id="28" name="그림 27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9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14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350416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중소기업 </a:t>
              </a:r>
              <a:r>
                <a:rPr lang="ko-KR" altLang="en-US" sz="2000" dirty="0" err="1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네트워크형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 기술개발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7" name="그림 6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8" name="직사각형 78"/>
          <p:cNvSpPr>
            <a:spLocks noChangeArrowheads="1"/>
          </p:cNvSpPr>
          <p:nvPr/>
        </p:nvSpPr>
        <p:spPr bwMode="auto">
          <a:xfrm>
            <a:off x="527286" y="1591628"/>
            <a:ext cx="8365194" cy="20241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 네트워크 협력체를 대상으로 모듈방식의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지원을 통해 글로벌 경쟁력을 확보할 수 있는     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고부가가치형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중소기업 육성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0C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75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(’17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년 신규사업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)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네트워크 기획지원</a:t>
            </a:r>
            <a:r>
              <a:rPr lang="en-US" altLang="ko-KR" sz="1400" dirty="0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(19</a:t>
            </a:r>
            <a:r>
              <a:rPr lang="ko-KR" altLang="en-US" sz="1400" dirty="0" err="1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ea typeface="Rix모던고딕 B"/>
              </a:rPr>
              <a:t>중소기업간 수평적 협력 네트워크 구축 및 동반성장을 위한 민간 중심의 </a:t>
            </a:r>
            <a:r>
              <a:rPr lang="en-US" altLang="ko-KR" sz="1400" dirty="0" smtClean="0">
                <a:ea typeface="Rix모던고딕 B"/>
              </a:rPr>
              <a:t>R&amp;D</a:t>
            </a:r>
            <a:r>
              <a:rPr lang="ko-KR" altLang="en-US" sz="1400" dirty="0" smtClean="0">
                <a:ea typeface="Rix모던고딕 B"/>
              </a:rPr>
              <a:t>기획 지원으로 기업이 제안한 아이템의 타당성 검증 및 </a:t>
            </a:r>
            <a:r>
              <a:rPr lang="en-US" altLang="ko-KR" sz="1400" dirty="0" smtClean="0">
                <a:ea typeface="Rix모던고딕 B"/>
              </a:rPr>
              <a:t>R&amp;D</a:t>
            </a:r>
            <a:r>
              <a:rPr lang="ko-KR" altLang="en-US" sz="1400" dirty="0" smtClean="0">
                <a:ea typeface="Rix모던고딕 B"/>
              </a:rPr>
              <a:t>기획 상세화</a:t>
            </a:r>
            <a:endParaRPr lang="en-US" altLang="ko-KR" sz="1400" dirty="0" smtClean="0">
              <a:ea typeface="Rix모던고딕 B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기술개발지원</a:t>
            </a:r>
            <a:r>
              <a:rPr lang="en-US" altLang="ko-KR" sz="1400" dirty="0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(56</a:t>
            </a:r>
            <a:r>
              <a:rPr lang="ko-KR" altLang="en-US" sz="1400" dirty="0" err="1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네트워크 기획지원을 받은 과제 중 평가 우수과제에 대하여 </a:t>
            </a:r>
            <a:r>
              <a:rPr lang="ko-KR" altLang="en-US" sz="1400" dirty="0" smtClean="0">
                <a:ea typeface="Rix모던고딕 B"/>
              </a:rPr>
              <a:t>모듈 혹은 완제품 개발을 위한 중소기업간 네트워크 </a:t>
            </a:r>
            <a:r>
              <a:rPr lang="en-US" altLang="ko-KR" sz="1400" dirty="0" smtClean="0">
                <a:ea typeface="Rix모던고딕 B"/>
              </a:rPr>
              <a:t>R&amp;D </a:t>
            </a:r>
            <a:r>
              <a:rPr lang="ko-KR" altLang="en-US" sz="1400" dirty="0" smtClean="0">
                <a:ea typeface="Rix모던고딕 B"/>
              </a:rPr>
              <a:t>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40448" y="4000657"/>
            <a:ext cx="8064000" cy="292869"/>
            <a:chOff x="2136377" y="2088382"/>
            <a:chExt cx="8098234" cy="292869"/>
          </a:xfrm>
        </p:grpSpPr>
        <p:sp>
          <p:nvSpPr>
            <p:cNvPr id="10" name="양쪽 모서리가 둥근 사각형 9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양쪽 모서리가 둥근 사각형 10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2" name="Group 5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18473514"/>
              </p:ext>
            </p:extLst>
          </p:nvPr>
        </p:nvGraphicFramePr>
        <p:xfrm>
          <a:off x="540000" y="4001825"/>
          <a:ext cx="8064000" cy="1083360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6904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네트워크 기획지원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개월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3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품목지정공모</a:t>
                      </a: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기술개발지원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6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품목지정공모</a:t>
                      </a:r>
                    </a:p>
                  </a:txBody>
                  <a:tcPr marL="43200" marR="43200" marT="54000" marB="54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78"/>
          <p:cNvSpPr>
            <a:spLocks noChangeArrowheads="1"/>
          </p:cNvSpPr>
          <p:nvPr/>
        </p:nvSpPr>
        <p:spPr bwMode="auto">
          <a:xfrm>
            <a:off x="527286" y="3639477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4"/>
              </a:buBlip>
            </a:pPr>
            <a:r>
              <a:rPr lang="ko-KR" altLang="en-US" sz="140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313225" y="5224105"/>
            <a:ext cx="8566555" cy="1265235"/>
            <a:chOff x="313225" y="6858000"/>
            <a:chExt cx="8566555" cy="1265235"/>
          </a:xfrm>
        </p:grpSpPr>
        <p:sp>
          <p:nvSpPr>
            <p:cNvPr id="15" name="직사각형 14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" name="그룹 29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17" name="그림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18" name="그림 1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="" xmlns:a14="http://schemas.microsoft.com/office/drawing/2010/main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439132" y="7034909"/>
                <a:ext cx="961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신규사업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534964" y="7014573"/>
                <a:ext cx="6959277" cy="784830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8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기술개발 협력체와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사업화지원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기관이 네트워크를 구축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공동기술개발 추진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   *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주관기관 </a:t>
                </a:r>
                <a:r>
                  <a:rPr lang="en-US" altLang="ko-KR" sz="15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: </a:t>
                </a:r>
                <a:r>
                  <a:rPr lang="ko-KR" altLang="en-US" sz="15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혁신형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중소기업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(</a:t>
                </a:r>
                <a:r>
                  <a:rPr lang="ko-KR" altLang="en-US" sz="15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이노비즈기업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벤처기업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기업부설연구소 보유기업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)</a:t>
                </a:r>
                <a:endParaRPr lang="ko-KR" altLang="en-US" sz="15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   * 사업화 지원기관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(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기업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)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이 참여하는 글로벌 진출 가능성이 높은 과제 우선 지원</a:t>
                </a:r>
                <a:endParaRPr lang="ko-KR" altLang="en-US" sz="15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</p:txBody>
          </p:sp>
        </p:grpSp>
      </p:grpSp>
      <p:pic>
        <p:nvPicPr>
          <p:cNvPr id="21" name="그림 20" descr="중소기업청_국_좌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2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15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4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50389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기술전문기업 협력 </a:t>
              </a: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R&amp;D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7" name="그림 6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8" name="직사각형 78"/>
          <p:cNvSpPr>
            <a:spLocks noChangeArrowheads="1"/>
          </p:cNvSpPr>
          <p:nvPr/>
        </p:nvSpPr>
        <p:spPr bwMode="auto">
          <a:xfrm>
            <a:off x="527286" y="1736812"/>
            <a:ext cx="8401198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기술전문성을 보유한 기술전문기업과 중소기업 간 협력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지원하여 개방형 혁신 확산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50000"/>
              </a:lnSpc>
              <a:buSzPct val="120000"/>
              <a:buBlip>
                <a:blip r:embed="rId4"/>
              </a:buBlip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50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(’17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년 신규사업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)</a:t>
            </a:r>
            <a:endParaRPr lang="ko-KR" altLang="en-US" sz="1400" dirty="0" smtClean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50000"/>
              </a:lnSpc>
              <a:buSzPct val="120000"/>
              <a:buBlip>
                <a:blip r:embed="rId4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50000"/>
              </a:lnSpc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-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기술개발 단계부터 제품화까지 중소기업이 취약점을 지닌 분야에 기술전문기업 협력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를 지원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50000"/>
              </a:lnSpc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-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시험분석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설계해석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임상시험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디자인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연구개발 등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분야별 기술전문기업과 협력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수행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endParaRPr lang="en-US" altLang="ko-KR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sp>
        <p:nvSpPr>
          <p:cNvPr id="9" name="직사각형 78"/>
          <p:cNvSpPr>
            <a:spLocks noChangeArrowheads="1"/>
          </p:cNvSpPr>
          <p:nvPr/>
        </p:nvSpPr>
        <p:spPr bwMode="auto">
          <a:xfrm>
            <a:off x="527286" y="3476071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4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540448" y="3900550"/>
            <a:ext cx="8064000" cy="428550"/>
            <a:chOff x="2136377" y="2088382"/>
            <a:chExt cx="8098234" cy="292869"/>
          </a:xfrm>
        </p:grpSpPr>
        <p:sp>
          <p:nvSpPr>
            <p:cNvPr id="11" name="양쪽 모서리가 둥근 사각형 10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양쪽 모서리가 둥근 사각형 11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3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8173472"/>
              </p:ext>
            </p:extLst>
          </p:nvPr>
        </p:nvGraphicFramePr>
        <p:xfrm>
          <a:off x="540000" y="3901718"/>
          <a:ext cx="8064000" cy="895434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36407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36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기술전문기업 협력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전략분야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313225" y="5125618"/>
            <a:ext cx="8566555" cy="1265235"/>
            <a:chOff x="313225" y="6858000"/>
            <a:chExt cx="8566555" cy="1265235"/>
          </a:xfrm>
        </p:grpSpPr>
        <p:sp>
          <p:nvSpPr>
            <p:cNvPr id="15" name="직사각형 14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" name="그룹 38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17" name="그림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18" name="그림 1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특이사항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1534964" y="6968407"/>
                <a:ext cx="7110280" cy="877163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8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외부혁신역량을 활용하는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로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동시수행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과제수를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2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회로 제한하는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총량제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적용 예외</a:t>
                </a:r>
                <a:endParaRPr lang="en-US" altLang="ko-KR" sz="16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8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단독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추진에 애로를 겪는 기업을 위한 사업으로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‘R&amp;D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졸업제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’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적용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   </a:t>
                </a:r>
                <a:r>
                  <a:rPr lang="ko-KR" altLang="en-US" sz="1500" spc="-4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*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R&amp;D </a:t>
                </a:r>
                <a:r>
                  <a:rPr lang="ko-KR" altLang="en-US" sz="15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졸업제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: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역량제고가 필요한 기업에게 최대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4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회까지만 </a:t>
                </a:r>
                <a:r>
                  <a:rPr lang="ko-KR" altLang="en-US" sz="15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졸업제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</a:t>
                </a:r>
                <a:r>
                  <a:rPr lang="ko-KR" altLang="en-US" sz="15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사업군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 지원</a:t>
                </a:r>
                <a:endParaRPr lang="ko-KR" altLang="en-US" sz="15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</p:txBody>
          </p:sp>
        </p:grpSp>
      </p:grpSp>
      <p:pic>
        <p:nvPicPr>
          <p:cNvPr id="21" name="그림 20" descr="중소기업청_국_좌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2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16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40448" y="3969431"/>
            <a:ext cx="8064000" cy="292869"/>
            <a:chOff x="2136377" y="2088382"/>
            <a:chExt cx="8098234" cy="292869"/>
          </a:xfrm>
        </p:grpSpPr>
        <p:sp>
          <p:nvSpPr>
            <p:cNvPr id="10" name="양쪽 모서리가 둥근 사각형 9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양쪽 모서리가 둥근 사각형 10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사각형 78"/>
          <p:cNvSpPr>
            <a:spLocks noChangeArrowheads="1"/>
          </p:cNvSpPr>
          <p:nvPr/>
        </p:nvSpPr>
        <p:spPr bwMode="auto">
          <a:xfrm>
            <a:off x="527286" y="1628800"/>
            <a:ext cx="8166104" cy="2013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수출</a:t>
            </a:r>
            <a:r>
              <a:rPr lang="en-US" altLang="ko-KR" sz="1400" b="1" baseline="30000" dirty="0" smtClean="0"/>
              <a:t>․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기술혁신형 중소기업의 미래 성장유망 분야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지원으로 수출 확대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한국형 히든챔피언으로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성장 촉진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지원규모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2,394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ko-KR" altLang="en-US" sz="1400" dirty="0"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수출기업기술개발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(821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수출액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500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만불 미만 수출 중소기업과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글로벌강소기업을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대상으로 수출 확대 및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글로벌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경쟁력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제고를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위해 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혁신형기업기술개발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1,573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기술혁신형 중소기업을 대상으로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기술로드맵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기반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ICT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융합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신소재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디스플레이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가전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자동차 등 신성장동력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주력산업고도화 및 신산업 창출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분야 유망품목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aphicFrame>
        <p:nvGraphicFramePr>
          <p:cNvPr id="13" name="Group 5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5686147"/>
              </p:ext>
            </p:extLst>
          </p:nvPr>
        </p:nvGraphicFramePr>
        <p:xfrm>
          <a:off x="540000" y="3980477"/>
          <a:ext cx="8064000" cy="958352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6554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9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수출기업기술개발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6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자유공모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157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혁신형기업기술개발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5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3756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중소기업 </a:t>
              </a:r>
              <a:r>
                <a:rPr lang="ko-KR" altLang="en-US" sz="200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기술혁신개발</a:t>
              </a:r>
              <a:endParaRPr lang="ko-KR" altLang="en-US"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8" name="그림 17" descr="flare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527286" y="3635546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7"/>
              </a:buBlip>
            </a:pPr>
            <a:r>
              <a:rPr lang="ko-KR" altLang="en-US" sz="140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313225" y="5125618"/>
            <a:ext cx="8566555" cy="1265235"/>
            <a:chOff x="313225" y="6858000"/>
            <a:chExt cx="8566555" cy="1265235"/>
          </a:xfrm>
        </p:grpSpPr>
        <p:sp>
          <p:nvSpPr>
            <p:cNvPr id="21" name="직사각형 20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41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5" name="직사각형 24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534964" y="6935064"/>
                <a:ext cx="6003888" cy="943848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수출액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100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만불 미만 수출초보기업 전용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신설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(60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개 과제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134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억원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중소중견기업기술로드맵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기반 주력산업고도화 및 신산업 분야 중점 지원</a:t>
                </a:r>
                <a:endParaRPr lang="en-US" altLang="ko-KR" sz="16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신규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선정평가시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수출역량 평가 배점 대폭 상향 반영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pic>
        <p:nvPicPr>
          <p:cNvPr id="27" name="그림 26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8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17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기술개발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17"/>
          <p:cNvGrpSpPr/>
          <p:nvPr/>
        </p:nvGrpSpPr>
        <p:grpSpPr>
          <a:xfrm>
            <a:off x="540448" y="4151790"/>
            <a:ext cx="8064000" cy="292869"/>
            <a:chOff x="2136377" y="2088382"/>
            <a:chExt cx="8098234" cy="292869"/>
          </a:xfrm>
        </p:grpSpPr>
        <p:sp>
          <p:nvSpPr>
            <p:cNvPr id="10" name="양쪽 모서리가 둥근 사각형 9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양쪽 모서리가 둥근 사각형 10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사각형 78"/>
          <p:cNvSpPr>
            <a:spLocks noChangeArrowheads="1"/>
          </p:cNvSpPr>
          <p:nvPr/>
        </p:nvSpPr>
        <p:spPr bwMode="auto">
          <a:xfrm>
            <a:off x="527286" y="1628800"/>
            <a:ext cx="8166104" cy="22529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중소제조제품의 서비스화 및 전통서비스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*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분야 신규 비즈니스 모델 개발 지원을 통해 생산성 향상 및 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신성장동력 창출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    *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전통서비스 분야 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식당 등 요식업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숙박업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전통시장을 포함한 소매업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소규모 병</a:t>
            </a:r>
            <a:r>
              <a:rPr lang="en-US" altLang="ko-KR" sz="1200" b="1" baseline="30000" dirty="0" smtClean="0"/>
              <a:t> ․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의원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소형 운수업 등</a:t>
            </a:r>
            <a:endParaRPr lang="ko-KR" altLang="en-US" sz="12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지원규모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58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(’17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년 신규사업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)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7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제품서비스화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(35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기존 제조제품과 서비스를 융합하기 위한 소규모 단기 상용화 기술개발 지원을 통해 신산업 창출 및 고부가가치화 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신규서비스창출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(23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전통서비스업 분야의 신규 비즈니스 모델 창출을 위한 무형의 서비스 상품 및 시스템 개발 지원을 통해 중소서비스기업의 생산성 향상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aphicFrame>
        <p:nvGraphicFramePr>
          <p:cNvPr id="13" name="Group 5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5686147"/>
              </p:ext>
            </p:extLst>
          </p:nvPr>
        </p:nvGraphicFramePr>
        <p:xfrm>
          <a:off x="540000" y="4162836"/>
          <a:ext cx="8064000" cy="958352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6554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9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제품서비스화과제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품목지정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157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신규서비스창출과제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1.5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자유공모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4" name="그룹 27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07749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제품서비스기술개발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8" name="그림 17" descr="flare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527286" y="3818276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7"/>
              </a:buBlip>
            </a:pPr>
            <a:r>
              <a:rPr lang="ko-KR" altLang="en-US" sz="140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pSp>
        <p:nvGrpSpPr>
          <p:cNvPr id="20" name="그룹 39"/>
          <p:cNvGrpSpPr/>
          <p:nvPr/>
        </p:nvGrpSpPr>
        <p:grpSpPr>
          <a:xfrm>
            <a:off x="313225" y="5125618"/>
            <a:ext cx="8571952" cy="1265235"/>
            <a:chOff x="313225" y="6858000"/>
            <a:chExt cx="8571952" cy="1265235"/>
          </a:xfrm>
        </p:grpSpPr>
        <p:sp>
          <p:nvSpPr>
            <p:cNvPr id="21" name="직사각형 20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41"/>
            <p:cNvGrpSpPr/>
            <p:nvPr/>
          </p:nvGrpSpPr>
          <p:grpSpPr>
            <a:xfrm>
              <a:off x="313225" y="6858000"/>
              <a:ext cx="8571952" cy="1265235"/>
              <a:chOff x="325925" y="6741368"/>
              <a:chExt cx="8571952" cy="1265235"/>
            </a:xfrm>
          </p:grpSpPr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5" name="직사각형 24"/>
              <p:cNvSpPr/>
              <p:nvPr/>
            </p:nvSpPr>
            <p:spPr>
              <a:xfrm>
                <a:off x="484016" y="7034909"/>
                <a:ext cx="872034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주요내용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534964" y="7109470"/>
                <a:ext cx="7362913" cy="595035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대학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연구소 등의 기술개발을 활용하는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바우처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제도를 통해 전통서비스기업 서비스 개발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One-Shot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대면평가 등 평가 간소화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공동 활용 가능한 서비스 창출 지원 등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pic>
        <p:nvPicPr>
          <p:cNvPr id="27" name="그림 26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8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18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1577355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2.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인프라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43656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중소기업 </a:t>
              </a: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R&amp;D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역량제고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3" name="그림 12" descr="flar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4" name="직사각형 78"/>
          <p:cNvSpPr>
            <a:spLocks noChangeArrowheads="1"/>
          </p:cNvSpPr>
          <p:nvPr/>
        </p:nvSpPr>
        <p:spPr bwMode="auto">
          <a:xfrm>
            <a:off x="527286" y="1556792"/>
            <a:ext cx="8616714" cy="20497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기획 역량이 부족한 중소기업의 기획 지원과 현장의 기술애로를 해결하여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</a:t>
            </a:r>
            <a:r>
              <a:rPr lang="en-US" altLang="ko-KR" sz="10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기획역량 강화 및 기술사업화 촉진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106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r>
              <a:rPr lang="ko-KR" altLang="en-US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 </a:t>
            </a:r>
            <a:endParaRPr lang="ko-KR" altLang="en-US" sz="1400" dirty="0"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기획지원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55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기획역량이 부족한 기업의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과제 기획 지원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타당성 분석 및 전략수립</a:t>
            </a:r>
            <a:r>
              <a:rPr lang="en-US" altLang="ko-KR" sz="12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및 역량강화 교육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맞춤형 기술파트너 지원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(51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주요 국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공립공과대학의 </a:t>
            </a:r>
            <a:r>
              <a:rPr lang="en-US" altLang="ko-KR" sz="1400" dirty="0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“</a:t>
            </a:r>
            <a:r>
              <a:rPr lang="ko-KR" altLang="en-US" sz="1400" dirty="0" smtClean="0">
                <a:solidFill>
                  <a:srgbClr val="FF0000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공학컨설팅센터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”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를 활용하여 중소기업이 현장에서          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                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직면하는 기술애로를 해결 지원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540448" y="3797471"/>
            <a:ext cx="8064000" cy="292869"/>
            <a:chOff x="2136377" y="2088382"/>
            <a:chExt cx="8098234" cy="292869"/>
          </a:xfrm>
        </p:grpSpPr>
        <p:sp>
          <p:nvSpPr>
            <p:cNvPr id="16" name="양쪽 모서리가 둥근 사각형 15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양쪽 모서리가 둥근 사각형 16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8" name="Group 5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6520873"/>
              </p:ext>
            </p:extLst>
          </p:nvPr>
        </p:nvGraphicFramePr>
        <p:xfrm>
          <a:off x="540000" y="3798639"/>
          <a:ext cx="8064447" cy="1189174"/>
        </p:xfrm>
        <a:graphic>
          <a:graphicData uri="http://schemas.openxmlformats.org/drawingml/2006/table">
            <a:tbl>
              <a:tblPr/>
              <a:tblGrid>
                <a:gridCol w="2688149"/>
                <a:gridCol w="2688149"/>
                <a:gridCol w="2688149"/>
              </a:tblGrid>
              <a:tr h="26904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59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R&amp;D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기획지원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4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개월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25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백만원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/>
                      </a:r>
                      <a:b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</a:b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창업과제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혁신과제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75%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453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맞춤형기술파트너지원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20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백만원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527286" y="3465004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4992" y="2850385"/>
            <a:ext cx="473687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buNone/>
              <a:tabLst/>
            </a:pPr>
            <a:r>
              <a:rPr lang="ko-KR" altLang="en-US" sz="12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* </a:t>
            </a:r>
            <a:r>
              <a:rPr lang="en-US" altLang="ko-KR" sz="12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</a:t>
            </a:r>
            <a:r>
              <a:rPr lang="ko-KR" altLang="en-US" sz="12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기획지원 종료 </a:t>
            </a:r>
            <a:r>
              <a:rPr lang="ko-KR" altLang="en-US" sz="12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후 연계평가를 통해 우수과제는 </a:t>
            </a:r>
            <a:r>
              <a:rPr lang="en-US" altLang="ko-KR" sz="12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R&amp;D</a:t>
            </a:r>
            <a:r>
              <a:rPr lang="ko-KR" altLang="en-US" sz="1200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사업으로 연계 </a:t>
            </a:r>
            <a:r>
              <a:rPr lang="ko-KR" altLang="en-US" sz="1200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지원</a:t>
            </a:r>
            <a:endParaRPr lang="ko-KR" altLang="en-US" sz="1200" spc="0" dirty="0">
              <a:solidFill>
                <a:schemeClr val="tx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313225" y="5017606"/>
            <a:ext cx="8566555" cy="1471734"/>
            <a:chOff x="313225" y="6858000"/>
            <a:chExt cx="8566555" cy="1265235"/>
          </a:xfrm>
        </p:grpSpPr>
        <p:sp>
          <p:nvSpPr>
            <p:cNvPr id="22" name="직사각형 21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43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6" name="직사각형 25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534964" y="6948362"/>
                <a:ext cx="5206875" cy="91725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기획역량강화교육을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기획지원과 통합 운영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b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</a:b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기획지원 선정기업은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기획역량강화교육</a:t>
                </a:r>
                <a:r>
                  <a:rPr lang="en-US" altLang="ko-KR" sz="12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(2</a:t>
                </a:r>
                <a:r>
                  <a:rPr lang="ko-KR" altLang="en-US" sz="12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일 이내</a:t>
                </a:r>
                <a:r>
                  <a:rPr lang="en-US" altLang="ko-KR" sz="12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을 필수 이수</a:t>
                </a:r>
                <a:endParaRPr lang="ko-KR" altLang="en-US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사업 연계지원 시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과제별 특성에 따라 연계지원 사업 선택 가능</a:t>
                </a:r>
                <a:endParaRPr lang="en-US" altLang="ko-KR" sz="14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기획지원 중 혁신과제는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기술혁신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R&amp;D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사업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연계지원은 </a:t>
                </a:r>
                <a:r>
                  <a:rPr lang="en-US" altLang="ko-KR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1</a:t>
                </a:r>
                <a:r>
                  <a:rPr lang="ko-KR" altLang="en-US" sz="14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회로 제한</a:t>
                </a:r>
                <a:endParaRPr lang="en-US" altLang="ko-KR" sz="14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pic>
        <p:nvPicPr>
          <p:cNvPr id="28" name="그림 27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9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19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216044" y="164257"/>
            <a:ext cx="1577355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2.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인프라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6" name="AutoShape 8"/>
            <p:cNvSpPr>
              <a:spLocks noChangeArrowheads="1"/>
            </p:cNvSpPr>
            <p:nvPr/>
          </p:nvSpPr>
          <p:spPr bwMode="auto">
            <a:xfrm>
              <a:off x="349406" y="944724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770816" y="1014857"/>
              <a:ext cx="23756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연구장비 공동활용지원</a:t>
              </a:r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9" name="그림 18" descr="flare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20" name="직사각형 78"/>
          <p:cNvSpPr>
            <a:spLocks noChangeArrowheads="1"/>
          </p:cNvSpPr>
          <p:nvPr/>
        </p:nvSpPr>
        <p:spPr bwMode="auto">
          <a:xfrm>
            <a:off x="527286" y="1448780"/>
            <a:ext cx="8166104" cy="25696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20000"/>
              </a:lnSpc>
              <a:buSzPct val="120000"/>
              <a:buBlip>
                <a:blip r:embed="rId8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대학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연구기관 등이 보유한 연구장비 및 소프트웨어의 중소기업 공동활용을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지원하여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국가장비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활용도 제고 및 중소기업 기술경쟁력 향상 기반 마련</a:t>
            </a:r>
          </a:p>
          <a:p>
            <a:pPr defTabSz="1028700" latinLnBrk="0">
              <a:lnSpc>
                <a:spcPct val="120000"/>
              </a:lnSpc>
              <a:buSzPct val="120000"/>
              <a:buBlip>
                <a:blip r:embed="rId8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153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ko-KR" altLang="en-US" sz="14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20000"/>
              </a:lnSpc>
              <a:buSzPct val="120000"/>
              <a:buBlip>
                <a:blip r:embed="rId8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대학</a:t>
            </a:r>
            <a:r>
              <a:rPr lang="en-US" altLang="ko-KR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․</a:t>
            </a:r>
            <a:r>
              <a:rPr lang="ko-KR" altLang="en-US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연구기관 등이 보유한 연구장비를 중소기업이 연구개발에 활용할 수 있도록 </a:t>
            </a:r>
            <a:r>
              <a:rPr lang="en-US" altLang="ko-KR" sz="1400" dirty="0" smtClean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                     </a:t>
            </a:r>
            <a:r>
              <a:rPr lang="ko-KR" altLang="en-US" sz="1400" dirty="0" err="1" smtClean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바우처</a:t>
            </a:r>
            <a:r>
              <a:rPr lang="en-US" altLang="ko-KR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(</a:t>
            </a:r>
            <a:r>
              <a:rPr lang="ko-KR" altLang="en-US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쿠폰</a:t>
            </a:r>
            <a:r>
              <a:rPr lang="en-US" altLang="ko-KR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) </a:t>
            </a:r>
            <a:r>
              <a:rPr lang="ko-KR" altLang="en-US" sz="1400" dirty="0">
                <a:latin typeface="Rix모던고딕 B" pitchFamily="18" charset="-127"/>
                <a:ea typeface="Rix모던고딕 B" pitchFamily="18" charset="-127"/>
                <a:cs typeface="Times New Roman" pitchFamily="18" charset="0"/>
              </a:rPr>
              <a:t>방식으로 장비이용료를 지원</a:t>
            </a:r>
          </a:p>
          <a:p>
            <a:pPr defTabSz="1028700" latinLnBrk="0">
              <a:lnSpc>
                <a:spcPct val="120000"/>
              </a:lnSpc>
              <a:buSzPct val="120000"/>
              <a:buBlip>
                <a:blip r:embed="rId8"/>
              </a:buBlip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참여자격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주관기관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개별장비 도입금액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1</a:t>
            </a:r>
            <a:r>
              <a:rPr lang="ko-KR" altLang="en-US" sz="1400" dirty="0" err="1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천만원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이상 연구장비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(SET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장비 포함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를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10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 이상 또는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/>
            </a:r>
            <a:b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</a:b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1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억원이상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연구장비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1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대 이상 보유한 대학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․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연구기관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비영리 연구법인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,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연구개발서비스기업 등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지정기관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‘ZEUS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장비활용종합포털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’ 등록연구장비 중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활용에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제공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동의한 정부출연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연구기관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Rix모던고딕 B" panose="02020603020101020101" pitchFamily="18" charset="-127"/>
              <a:buChar char="-"/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참여기업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중소기업법 제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2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조에 의한 중소기업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540448" y="4432275"/>
            <a:ext cx="8064000" cy="292869"/>
            <a:chOff x="2136377" y="2088382"/>
            <a:chExt cx="8098234" cy="292869"/>
          </a:xfrm>
        </p:grpSpPr>
        <p:sp>
          <p:nvSpPr>
            <p:cNvPr id="22" name="양쪽 모서리가 둥근 사각형 21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양쪽 모서리가 둥근 사각형 22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직사각형 78"/>
          <p:cNvSpPr>
            <a:spLocks noChangeArrowheads="1"/>
          </p:cNvSpPr>
          <p:nvPr/>
        </p:nvSpPr>
        <p:spPr bwMode="auto">
          <a:xfrm>
            <a:off x="527286" y="4077072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8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graphicFrame>
        <p:nvGraphicFramePr>
          <p:cNvPr id="25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5068593"/>
              </p:ext>
            </p:extLst>
          </p:nvPr>
        </p:nvGraphicFramePr>
        <p:xfrm>
          <a:off x="540000" y="4428444"/>
          <a:ext cx="8064000" cy="980776"/>
        </p:xfrm>
        <a:graphic>
          <a:graphicData uri="http://schemas.openxmlformats.org/drawingml/2006/table">
            <a:tbl>
              <a:tblPr/>
              <a:tblGrid>
                <a:gridCol w="1583728"/>
                <a:gridCol w="4428492"/>
                <a:gridCol w="1188132"/>
                <a:gridCol w="863648"/>
              </a:tblGrid>
              <a:tr h="25322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3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창업기업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업력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년이하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연중 수시활용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회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60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일이내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 3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추가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추가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70%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95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일반기업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업력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7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년초과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연중 수시활용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회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60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일이내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) 3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추가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추가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천만원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60%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251520" y="5454976"/>
            <a:ext cx="8604956" cy="1250388"/>
            <a:chOff x="251520" y="7047772"/>
            <a:chExt cx="8604956" cy="1250388"/>
          </a:xfrm>
        </p:grpSpPr>
        <p:sp>
          <p:nvSpPr>
            <p:cNvPr id="27" name="직사각형 26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8" name="그룹 42"/>
            <p:cNvGrpSpPr/>
            <p:nvPr/>
          </p:nvGrpSpPr>
          <p:grpSpPr>
            <a:xfrm>
              <a:off x="251520" y="7075950"/>
              <a:ext cx="8604956" cy="1222210"/>
              <a:chOff x="264220" y="6959318"/>
              <a:chExt cx="8604956" cy="1222210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376" t="17285" r="5253" b="65598"/>
              <a:stretch/>
            </p:blipFill>
            <p:spPr>
              <a:xfrm>
                <a:off x="264220" y="7065404"/>
                <a:ext cx="8604956" cy="1044116"/>
              </a:xfrm>
              <a:prstGeom prst="rect">
                <a:avLst/>
              </a:prstGeom>
            </p:spPr>
          </p:pic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 xmlns="">
                      <a14:imgLayer r:embed="rId11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959318"/>
                <a:ext cx="1195057" cy="1114198"/>
              </a:xfrm>
              <a:prstGeom prst="rect">
                <a:avLst/>
              </a:prstGeom>
            </p:spPr>
          </p:pic>
          <p:sp>
            <p:nvSpPr>
              <p:cNvPr id="31" name="직사각형 30"/>
              <p:cNvSpPr/>
              <p:nvPr/>
            </p:nvSpPr>
            <p:spPr>
              <a:xfrm>
                <a:off x="484015" y="7220453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1534964" y="7237680"/>
                <a:ext cx="6686140" cy="943848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2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장비활용계획서 간소화</a:t>
                </a:r>
                <a:endParaRPr lang="en-US" altLang="ko-KR" sz="16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2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자율적 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연구장비 운영기관 시범 도입으로 기업 편의성 증대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(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선정기간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장비이용 등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)</a:t>
                </a:r>
                <a:endParaRPr lang="ko-KR" altLang="en-US" sz="15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2"/>
                  </a:buBlip>
                </a:pP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pic>
        <p:nvPicPr>
          <p:cNvPr id="33" name="그림 32" descr="중소기업청_국_좌우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34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20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2348400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3.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중소 </a:t>
            </a:r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·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중견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201978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글로벌 중견기업 육성 프로젝트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3" name="그림 12" descr="flar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4" name="직사각형 78"/>
          <p:cNvSpPr>
            <a:spLocks noChangeArrowheads="1"/>
          </p:cNvSpPr>
          <p:nvPr/>
        </p:nvSpPr>
        <p:spPr bwMode="auto">
          <a:xfrm>
            <a:off x="527286" y="1591628"/>
            <a:ext cx="8166104" cy="18045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글로벌 성장잠재력을 갖춘 중소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.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중견기업을 세계적 기업으로 육성하기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위하여 미래성장동력 확충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endParaRPr lang="en-US" altLang="ko-KR" sz="6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1,228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en-US" altLang="ko-KR" sz="1400" dirty="0" smtClean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endParaRPr lang="ko-KR" altLang="en-US" sz="600" dirty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(World Class 300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프로젝트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1,163</a:t>
            </a:r>
            <a:r>
              <a:rPr lang="ko-KR" altLang="en-US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한국형 </a:t>
            </a:r>
            <a:r>
              <a:rPr lang="ko-KR" altLang="en-US" sz="1400" dirty="0" err="1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히든챔피언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육성을 위해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World Class 300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      </a:t>
            </a: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선정기업에 필요한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미래전략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․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원천 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R&amp;D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지원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(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중견기업 글로벌도약 기술개발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65</a:t>
            </a:r>
            <a:r>
              <a:rPr lang="ko-KR" altLang="en-US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억원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)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중견기업 및 예비 중견기업의 글로벌 경쟁력 제고를 위한       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marL="357188" lvl="1" indent="-174625" defTabSz="1028700" latinLnBrk="0">
              <a:lnSpc>
                <a:spcPct val="110000"/>
              </a:lnSpc>
              <a:spcAft>
                <a:spcPts val="2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               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기술개발을 후불방식으로 지원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540448" y="3610160"/>
            <a:ext cx="8064000" cy="292869"/>
            <a:chOff x="2136377" y="2088382"/>
            <a:chExt cx="8098234" cy="292869"/>
          </a:xfrm>
        </p:grpSpPr>
        <p:sp>
          <p:nvSpPr>
            <p:cNvPr id="16" name="양쪽 모서리가 둥근 사각형 15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양쪽 모서리가 둥근 사각형 16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8" name="Group 5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99352924"/>
              </p:ext>
            </p:extLst>
          </p:nvPr>
        </p:nvGraphicFramePr>
        <p:xfrm>
          <a:off x="540000" y="3611328"/>
          <a:ext cx="8064000" cy="1293264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6904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31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World Class 300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프로젝트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(R&amp;D)*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5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75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50%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431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중견기업 글로벌도약 기술개발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3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5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한도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先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1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억원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後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4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억원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Rix모던고딕 B"/>
                          <a:cs typeface="+mn-cs"/>
                        </a:rPr>
                        <a:t>)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50%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78"/>
          <p:cNvSpPr>
            <a:spLocks noChangeArrowheads="1"/>
          </p:cNvSpPr>
          <p:nvPr/>
        </p:nvSpPr>
        <p:spPr bwMode="auto">
          <a:xfrm>
            <a:off x="527286" y="3248980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3962" y="5065149"/>
            <a:ext cx="5894242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buNone/>
              <a:tabLst/>
            </a:pP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* </a:t>
            </a:r>
            <a:r>
              <a:rPr lang="ko-KR" altLang="en-US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현재 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기술혁신개발사업</a:t>
            </a:r>
            <a:r>
              <a:rPr lang="en-US" altLang="ko-KR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글로벌전략기술개발</a:t>
            </a:r>
            <a:r>
              <a:rPr lang="en-US" altLang="ko-KR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), 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우수기술연구센터사업</a:t>
            </a:r>
            <a:r>
              <a:rPr lang="en-US" altLang="ko-KR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(ATC)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을 수행 중인 기업은 과제 종료 </a:t>
            </a:r>
            <a:r>
              <a:rPr lang="ko-KR" altLang="en-US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이후 신청 가능</a:t>
            </a:r>
            <a:endParaRPr lang="ko-KR" altLang="en-US" spc="0" dirty="0">
              <a:solidFill>
                <a:schemeClr val="tx1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313225" y="5224105"/>
            <a:ext cx="8566555" cy="1265235"/>
            <a:chOff x="313225" y="6858000"/>
            <a:chExt cx="8566555" cy="1265235"/>
          </a:xfrm>
        </p:grpSpPr>
        <p:sp>
          <p:nvSpPr>
            <p:cNvPr id="22" name="직사각형 21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43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6" name="직사각형 25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534964" y="7118174"/>
                <a:ext cx="6686140" cy="23083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R&amp;D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과제의 성과 제고를 위한 전주기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IP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전략수립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,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수출연계 등 </a:t>
                </a:r>
                <a:r>
                  <a:rPr lang="en-US" altLang="ko-KR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R&amp;D </a:t>
                </a:r>
                <a:r>
                  <a:rPr lang="ko-KR" altLang="en-US" sz="15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EB" panose="02020603020101020101" pitchFamily="18" charset="-127"/>
                    <a:ea typeface="Rix모던고딕 EB" panose="02020603020101020101" pitchFamily="18" charset="-127"/>
                  </a:rPr>
                  <a:t>강화</a:t>
                </a:r>
                <a:endParaRPr lang="en-US" altLang="ko-KR" sz="1500" spc="-4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EB" panose="02020603020101020101" pitchFamily="18" charset="-127"/>
                  <a:ea typeface="Rix모던고딕 EB" panose="02020603020101020101" pitchFamily="18" charset="-127"/>
                </a:endParaRPr>
              </a:p>
            </p:txBody>
          </p:sp>
        </p:grpSp>
      </p:grpSp>
      <p:sp>
        <p:nvSpPr>
          <p:cNvPr id="28" name="직사각형 27"/>
          <p:cNvSpPr/>
          <p:nvPr/>
        </p:nvSpPr>
        <p:spPr>
          <a:xfrm>
            <a:off x="1522264" y="5934472"/>
            <a:ext cx="5498008" cy="2308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marL="177800" indent="-177800">
              <a:spcBef>
                <a:spcPts val="400"/>
              </a:spcBef>
              <a:spcAft>
                <a:spcPts val="400"/>
              </a:spcAft>
              <a:buBlip>
                <a:blip r:embed="rId13"/>
              </a:buBlip>
            </a:pPr>
            <a:r>
              <a:rPr lang="ko-KR" altLang="en-US" sz="15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중견기업 전용 </a:t>
            </a:r>
            <a:r>
              <a:rPr lang="ko-KR" altLang="en-US" sz="1500" spc="-4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후불형</a:t>
            </a:r>
            <a:r>
              <a:rPr lang="ko-KR" altLang="en-US" sz="15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r>
              <a:rPr lang="en-US" altLang="ko-KR" sz="15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R&amp;D </a:t>
            </a:r>
            <a:r>
              <a:rPr lang="ko-KR" altLang="en-US" sz="1500" spc="-4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지원사업 신규추진</a:t>
            </a:r>
            <a:r>
              <a:rPr lang="en-US" altLang="ko-KR" sz="1500" spc="-4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</a:t>
            </a:r>
            <a:endParaRPr lang="en-US" altLang="ko-KR" sz="1500" spc="-4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</p:txBody>
      </p:sp>
      <p:pic>
        <p:nvPicPr>
          <p:cNvPr id="29" name="그림 28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30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21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216044" y="164257"/>
            <a:ext cx="2348400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3.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중소 </a:t>
            </a:r>
            <a:r>
              <a:rPr lang="en-US" altLang="ko-KR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· </a:t>
            </a:r>
            <a:r>
              <a:rPr lang="ko-KR" altLang="en-US" sz="32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중견</a:t>
            </a:r>
            <a:endParaRPr lang="en-US" altLang="ko-KR" sz="32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41742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중소</a:t>
              </a:r>
              <a:r>
                <a:rPr lang="en-US" altLang="ko-KR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·</a:t>
              </a: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중견기업 기술경쟁력강화 파트너십</a:t>
              </a: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13" name="그림 12" descr="flar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sp>
        <p:nvSpPr>
          <p:cNvPr id="14" name="직사각형 78"/>
          <p:cNvSpPr>
            <a:spLocks noChangeArrowheads="1"/>
          </p:cNvSpPr>
          <p:nvPr/>
        </p:nvSpPr>
        <p:spPr bwMode="auto">
          <a:xfrm>
            <a:off x="527286" y="1591628"/>
            <a:ext cx="9013266" cy="17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사업목적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중소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-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중견기업 협력강화를 통해 기업 네트워크</a:t>
            </a:r>
            <a:r>
              <a:rPr lang="en-US" altLang="ko-KR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·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파트너십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강화 및 글로벌 </a:t>
            </a:r>
            <a:r>
              <a:rPr lang="ko-KR" altLang="en-US" sz="1400" dirty="0" err="1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역량강화형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동반성장 </a:t>
            </a: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모델을 </a:t>
            </a: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창출</a:t>
            </a:r>
            <a:endParaRPr lang="en-US" altLang="ko-KR" sz="1400" dirty="0" smtClean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endParaRPr lang="ko-KR" altLang="en-US" sz="6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지원규모 </a:t>
            </a:r>
            <a:r>
              <a:rPr lang="en-US" altLang="ko-KR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: </a:t>
            </a:r>
            <a:r>
              <a:rPr lang="en-US" altLang="ko-KR" sz="1400" dirty="0" smtClean="0">
                <a:solidFill>
                  <a:srgbClr val="0075CC"/>
                </a:solidFill>
                <a:latin typeface="Rix모던고딕 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32</a:t>
            </a:r>
            <a:r>
              <a:rPr lang="ko-KR" altLang="en-US" sz="1400" dirty="0" err="1" smtClean="0">
                <a:solidFill>
                  <a:srgbClr val="0075CC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imes New Roman" pitchFamily="18" charset="0"/>
              </a:rPr>
              <a:t>억원</a:t>
            </a:r>
            <a:endParaRPr lang="en-US" altLang="ko-KR" sz="1400" dirty="0" smtClean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</a:pPr>
            <a:endParaRPr lang="ko-KR" altLang="en-US" sz="600" dirty="0" smtClean="0">
              <a:solidFill>
                <a:srgbClr val="0075CC"/>
              </a:solidFill>
              <a:latin typeface="Rix모던고딕 EB" panose="02020603020101020101" pitchFamily="18" charset="-127"/>
              <a:ea typeface="Rix모던고딕 EB" panose="02020603020101020101" pitchFamily="18" charset="-127"/>
              <a:cs typeface="Times New Roman" pitchFamily="18" charset="0"/>
            </a:endParaRPr>
          </a:p>
          <a:p>
            <a:pPr defTabSz="1028700" latinLnBrk="0">
              <a:lnSpc>
                <a:spcPct val="110000"/>
              </a:lnSpc>
              <a:spcAft>
                <a:spcPts val="200"/>
              </a:spcAft>
              <a:buSzPct val="120000"/>
              <a:buBlip>
                <a:blip r:embed="rId9"/>
              </a:buBlip>
            </a:pPr>
            <a:r>
              <a:rPr lang="ko-KR" altLang="en-US" sz="1400" dirty="0" smtClean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지원내용</a:t>
            </a:r>
            <a:endParaRPr lang="ko-KR" altLang="en-US" sz="1400" dirty="0">
              <a:latin typeface="Rix모던고딕 B" panose="02020603020101020101" pitchFamily="18" charset="-127"/>
              <a:ea typeface="Rix모던고딕 B" panose="02020603020101020101" pitchFamily="18" charset="-127"/>
              <a:cs typeface="Times New Roman" pitchFamily="18" charset="0"/>
            </a:endParaRPr>
          </a:p>
          <a:p>
            <a:r>
              <a:rPr lang="en-US" altLang="ko-KR" sz="1400" b="1" dirty="0" smtClean="0">
                <a:ea typeface="Rix모던고딕 B"/>
              </a:rPr>
              <a:t>  - </a:t>
            </a:r>
            <a:r>
              <a:rPr lang="en-US" altLang="ko-KR" sz="1400" dirty="0" smtClean="0">
                <a:ea typeface="Rix모던고딕 B"/>
              </a:rPr>
              <a:t>(</a:t>
            </a:r>
            <a:r>
              <a:rPr lang="ko-KR" altLang="en-US" sz="1400" dirty="0" err="1">
                <a:ea typeface="Rix모던고딕 B"/>
              </a:rPr>
              <a:t>기업협력형과제</a:t>
            </a:r>
            <a:r>
              <a:rPr lang="en-US" altLang="ko-KR" sz="1400" dirty="0">
                <a:ea typeface="Rix모던고딕 B"/>
              </a:rPr>
              <a:t>)</a:t>
            </a:r>
            <a:r>
              <a:rPr lang="ko-KR" altLang="en-US" sz="1400" dirty="0">
                <a:ea typeface="Rix모던고딕 B"/>
              </a:rPr>
              <a:t> 신제품 </a:t>
            </a:r>
            <a:r>
              <a:rPr lang="ko-KR" altLang="en-US" sz="1400" dirty="0" smtClean="0">
                <a:ea typeface="Rix모던고딕 B"/>
              </a:rPr>
              <a:t>기획</a:t>
            </a:r>
            <a:r>
              <a:rPr lang="en-US" altLang="ko-KR" sz="1400" dirty="0" smtClean="0">
                <a:ea typeface="Rix모던고딕 B"/>
              </a:rPr>
              <a:t>, R&amp;D </a:t>
            </a:r>
            <a:r>
              <a:rPr lang="ko-KR" altLang="en-US" sz="1400" dirty="0">
                <a:ea typeface="Rix모던고딕 B"/>
              </a:rPr>
              <a:t>및 사업화 전략 수립</a:t>
            </a:r>
            <a:r>
              <a:rPr lang="en-US" altLang="ko-KR" sz="1400" dirty="0">
                <a:ea typeface="Rix모던고딕 B"/>
              </a:rPr>
              <a:t>, </a:t>
            </a:r>
            <a:r>
              <a:rPr lang="ko-KR" altLang="en-US" sz="1400" dirty="0" err="1">
                <a:ea typeface="Rix모던고딕 B"/>
              </a:rPr>
              <a:t>신성장</a:t>
            </a:r>
            <a:r>
              <a:rPr lang="ko-KR" altLang="en-US" sz="1400" dirty="0">
                <a:ea typeface="Rix모던고딕 B"/>
              </a:rPr>
              <a:t> 아이템의 공동기술개발 및 사업화 </a:t>
            </a:r>
            <a:r>
              <a:rPr lang="ko-KR" altLang="en-US" sz="1400" dirty="0" smtClean="0">
                <a:ea typeface="Rix모던고딕 B"/>
              </a:rPr>
              <a:t>지원</a:t>
            </a:r>
            <a:endParaRPr lang="en-US" altLang="ko-KR" sz="1400" dirty="0" smtClean="0">
              <a:ea typeface="Rix모던고딕 B"/>
            </a:endParaRPr>
          </a:p>
          <a:p>
            <a:endParaRPr lang="ko-KR" altLang="en-US" sz="600" dirty="0">
              <a:ea typeface="Rix모던고딕 B"/>
            </a:endParaRPr>
          </a:p>
          <a:p>
            <a:r>
              <a:rPr lang="en-US" altLang="ko-KR" sz="1400" dirty="0" smtClean="0">
                <a:ea typeface="Rix모던고딕 B"/>
              </a:rPr>
              <a:t>  - (</a:t>
            </a:r>
            <a:r>
              <a:rPr lang="ko-KR" altLang="en-US" sz="1400" dirty="0" err="1">
                <a:ea typeface="Rix모던고딕 B"/>
              </a:rPr>
              <a:t>연구소협력형과제</a:t>
            </a:r>
            <a:r>
              <a:rPr lang="en-US" altLang="ko-KR" sz="1400" dirty="0">
                <a:ea typeface="Rix모던고딕 B"/>
              </a:rPr>
              <a:t>)</a:t>
            </a:r>
            <a:r>
              <a:rPr lang="ko-KR" altLang="en-US" sz="1400" dirty="0">
                <a:ea typeface="Rix모던고딕 B"/>
              </a:rPr>
              <a:t> 대학</a:t>
            </a:r>
            <a:r>
              <a:rPr lang="en-US" altLang="ko-KR" sz="1400" dirty="0">
                <a:ea typeface="Rix모던고딕 B"/>
              </a:rPr>
              <a:t>, </a:t>
            </a:r>
            <a:r>
              <a:rPr lang="ko-KR" altLang="en-US" sz="1400" dirty="0">
                <a:ea typeface="Rix모던고딕 B"/>
              </a:rPr>
              <a:t>연구기관이 참여하는 협력컨소시엄 운용을 통해 </a:t>
            </a:r>
            <a:r>
              <a:rPr lang="ko-KR" altLang="en-US" sz="1400" dirty="0" err="1">
                <a:ea typeface="Rix모던고딕 B"/>
              </a:rPr>
              <a:t>신성장</a:t>
            </a:r>
            <a:r>
              <a:rPr lang="ko-KR" altLang="en-US" sz="1400" dirty="0">
                <a:ea typeface="Rix모던고딕 B"/>
              </a:rPr>
              <a:t> 아이템 발굴 및 상용화 </a:t>
            </a:r>
            <a:endParaRPr lang="en-US" altLang="ko-KR" sz="1400" dirty="0" smtClean="0">
              <a:ea typeface="Rix모던고딕 B"/>
            </a:endParaRPr>
          </a:p>
          <a:p>
            <a:r>
              <a:rPr lang="en-US" altLang="ko-KR" sz="1400" dirty="0" smtClean="0">
                <a:ea typeface="Rix모던고딕 B"/>
              </a:rPr>
              <a:t>                              </a:t>
            </a:r>
            <a:r>
              <a:rPr lang="ko-KR" altLang="en-US" sz="1400" dirty="0" smtClean="0">
                <a:ea typeface="Rix모던고딕 B"/>
              </a:rPr>
              <a:t>기술개발 </a:t>
            </a:r>
            <a:r>
              <a:rPr lang="ko-KR" altLang="en-US" sz="1400" dirty="0">
                <a:ea typeface="Rix모던고딕 B"/>
              </a:rPr>
              <a:t>지원을 위한 </a:t>
            </a:r>
            <a:r>
              <a:rPr lang="en-US" altLang="ko-KR" sz="1400" dirty="0">
                <a:ea typeface="Rix모던고딕 B"/>
              </a:rPr>
              <a:t>R&amp;D</a:t>
            </a:r>
            <a:r>
              <a:rPr lang="ko-KR" altLang="en-US" sz="1400" dirty="0">
                <a:ea typeface="Rix모던고딕 B"/>
              </a:rPr>
              <a:t>기획</a:t>
            </a:r>
            <a:r>
              <a:rPr lang="en-US" altLang="ko-KR" sz="1400" dirty="0">
                <a:ea typeface="Rix모던고딕 B"/>
              </a:rPr>
              <a:t>, </a:t>
            </a:r>
            <a:r>
              <a:rPr lang="ko-KR" altLang="en-US" sz="1400" dirty="0" smtClean="0">
                <a:ea typeface="Rix모던고딕 B"/>
              </a:rPr>
              <a:t>공동기술개발 </a:t>
            </a:r>
            <a:r>
              <a:rPr lang="ko-KR" altLang="en-US" sz="1400" dirty="0">
                <a:ea typeface="Rix모던고딕 B"/>
              </a:rPr>
              <a:t>및 사업화 지원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540448" y="3892025"/>
            <a:ext cx="8064000" cy="292869"/>
            <a:chOff x="2136377" y="2088382"/>
            <a:chExt cx="8098234" cy="292869"/>
          </a:xfrm>
        </p:grpSpPr>
        <p:sp>
          <p:nvSpPr>
            <p:cNvPr id="16" name="양쪽 모서리가 둥근 사각형 15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양쪽 모서리가 둥근 사각형 16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8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2530453"/>
              </p:ext>
            </p:extLst>
          </p:nvPr>
        </p:nvGraphicFramePr>
        <p:xfrm>
          <a:off x="540000" y="3893193"/>
          <a:ext cx="8064000" cy="1083359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  <a:gridCol w="2016000"/>
                <a:gridCol w="2016000"/>
              </a:tblGrid>
              <a:tr h="26904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   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개발기간 및 지원한도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정부출연금 비중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지원방식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945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기업협력형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과제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6.3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65%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이내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자유응모</a:t>
                      </a: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453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연구소협력형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과제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최대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년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, 8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억원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43200" marR="43200" marT="54000" marB="54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24561" y="5065149"/>
            <a:ext cx="4288033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0"/>
              </a:spcBef>
              <a:buNone/>
              <a:tabLst/>
            </a:pP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* </a:t>
            </a:r>
            <a:r>
              <a:rPr lang="ko-KR" altLang="en-US" spc="0" dirty="0" smtClean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단</a:t>
            </a:r>
            <a:r>
              <a:rPr lang="en-US" altLang="ko-KR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, 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컨소시엄 구성이 중견기업이 </a:t>
            </a:r>
            <a:r>
              <a:rPr lang="en-US" altLang="ko-KR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2/3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이상인 경우 </a:t>
            </a:r>
            <a:r>
              <a:rPr lang="en-US" altLang="ko-KR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60% </a:t>
            </a:r>
            <a:r>
              <a:rPr lang="ko-KR" altLang="en-US" spc="0" dirty="0">
                <a:solidFill>
                  <a:schemeClr val="tx1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t>지원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313225" y="5301209"/>
            <a:ext cx="8566555" cy="1188132"/>
            <a:chOff x="313225" y="6858000"/>
            <a:chExt cx="8566555" cy="1265235"/>
          </a:xfrm>
        </p:grpSpPr>
        <p:sp>
          <p:nvSpPr>
            <p:cNvPr id="21" name="직사각형 20"/>
            <p:cNvSpPr/>
            <p:nvPr/>
          </p:nvSpPr>
          <p:spPr>
            <a:xfrm>
              <a:off x="570187" y="7047772"/>
              <a:ext cx="8164509" cy="972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30"/>
            <p:cNvGrpSpPr/>
            <p:nvPr/>
          </p:nvGrpSpPr>
          <p:grpSpPr>
            <a:xfrm>
              <a:off x="313225" y="6858000"/>
              <a:ext cx="8566555" cy="1265235"/>
              <a:chOff x="325925" y="6741368"/>
              <a:chExt cx="8566555" cy="1265235"/>
            </a:xfrm>
          </p:grpSpPr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376" t="17285" r="5253" b="65598"/>
              <a:stretch/>
            </p:blipFill>
            <p:spPr>
              <a:xfrm>
                <a:off x="467544" y="6832771"/>
                <a:ext cx="8424936" cy="1173832"/>
              </a:xfrm>
              <a:prstGeom prst="rect">
                <a:avLst/>
              </a:prstGeom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 xmlns="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561" t="15839" r="83369" b="68186"/>
              <a:stretch/>
            </p:blipFill>
            <p:spPr>
              <a:xfrm>
                <a:off x="325925" y="6741368"/>
                <a:ext cx="1195057" cy="1095469"/>
              </a:xfrm>
              <a:prstGeom prst="rect">
                <a:avLst/>
              </a:prstGeom>
            </p:spPr>
          </p:pic>
          <p:sp>
            <p:nvSpPr>
              <p:cNvPr id="25" name="직사각형 24"/>
              <p:cNvSpPr/>
              <p:nvPr/>
            </p:nvSpPr>
            <p:spPr>
              <a:xfrm>
                <a:off x="484015" y="7034909"/>
                <a:ext cx="87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  <a:contourClr>
                    <a:schemeClr val="tx2">
                      <a:lumMod val="75000"/>
                    </a:schemeClr>
                  </a:contourClr>
                </a:sp3d>
              </a:bodyPr>
              <a:lstStyle/>
              <a:p>
                <a:pPr marR="38100" algn="ctr" defTabSz="1042988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161645"/>
                  </a:buClr>
                  <a:buSzPct val="85000"/>
                  <a:defRPr/>
                </a:pPr>
                <a:r>
                  <a:rPr kumimoji="1" lang="ko-KR" altLang="en-US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Rix모던고딕 EB" panose="02020603020101020101" pitchFamily="18" charset="-127"/>
                    <a:ea typeface="Rix모던고딕 EB" panose="02020603020101020101" pitchFamily="18" charset="-127"/>
                    <a:cs typeface="Arial" pitchFamily="34" charset="0"/>
                    <a:sym typeface="맑은 고딕" pitchFamily="50" charset="-127"/>
                  </a:rPr>
                  <a:t>개선사항</a:t>
                </a:r>
                <a:endParaRPr kumimoji="1"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  <a:cs typeface="Arial" pitchFamily="34" charset="0"/>
                  <a:sym typeface="맑은 고딕" pitchFamily="50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534964" y="7090163"/>
                <a:ext cx="7118188" cy="63364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38100"/>
                </a:sp3d>
              </a:bodyPr>
              <a:lstStyle/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대학</a:t>
                </a:r>
                <a:r>
                  <a:rPr lang="en-US" altLang="ko-KR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, 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연구기관이 공동기술개발기관으로 참여하는 연구소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협력형과제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신설</a:t>
                </a:r>
              </a:p>
              <a:p>
                <a:pPr marL="177800" indent="-177800">
                  <a:spcBef>
                    <a:spcPts val="400"/>
                  </a:spcBef>
                  <a:spcAft>
                    <a:spcPts val="400"/>
                  </a:spcAft>
                  <a:buBlip>
                    <a:blip r:embed="rId13"/>
                  </a:buBlip>
                </a:pP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기업의 기술협력 파트너 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매칭을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 위해 ‘</a:t>
                </a:r>
                <a:r>
                  <a:rPr lang="ko-KR" altLang="en-US" sz="1600" spc="-40" dirty="0" err="1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기술매칭지원단</a:t>
                </a:r>
                <a:r>
                  <a:rPr lang="ko-KR" altLang="en-US" sz="1600" spc="-40" dirty="0" smtClean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ix모던고딕 B" panose="02020603020101020101" pitchFamily="18" charset="-127"/>
                    <a:ea typeface="Rix모던고딕 B" panose="02020603020101020101" pitchFamily="18" charset="-127"/>
                  </a:rPr>
                  <a:t>’ 확대 운영</a:t>
                </a:r>
                <a:endParaRPr lang="ko-KR" altLang="en-US" sz="1600" spc="-4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Rix모던고딕 B" panose="02020603020101020101" pitchFamily="18" charset="-127"/>
                  <a:ea typeface="Rix모던고딕 B" panose="02020603020101020101" pitchFamily="18" charset="-127"/>
                </a:endParaRPr>
              </a:p>
            </p:txBody>
          </p:sp>
        </p:grpSp>
      </p:grpSp>
      <p:sp>
        <p:nvSpPr>
          <p:cNvPr id="27" name="직사각형 78"/>
          <p:cNvSpPr>
            <a:spLocks noChangeArrowheads="1"/>
          </p:cNvSpPr>
          <p:nvPr/>
        </p:nvSpPr>
        <p:spPr bwMode="auto">
          <a:xfrm>
            <a:off x="527286" y="3461674"/>
            <a:ext cx="8166104" cy="291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defTabSz="1028700" latinLnBrk="0">
              <a:lnSpc>
                <a:spcPct val="150000"/>
              </a:lnSpc>
              <a:spcAft>
                <a:spcPts val="300"/>
              </a:spcAft>
              <a:buSzPct val="120000"/>
              <a:buBlip>
                <a:blip r:embed="rId9"/>
              </a:buBlip>
            </a:pPr>
            <a:r>
              <a:rPr lang="ko-KR" altLang="en-US" sz="1400" dirty="0">
                <a:latin typeface="Rix모던고딕 B" panose="02020603020101020101" pitchFamily="18" charset="-127"/>
                <a:ea typeface="Rix모던고딕 B" panose="02020603020101020101" pitchFamily="18" charset="-127"/>
                <a:cs typeface="Times New Roman" pitchFamily="18" charset="0"/>
              </a:rPr>
              <a:t> 지원조건</a:t>
            </a:r>
          </a:p>
        </p:txBody>
      </p:sp>
      <p:pic>
        <p:nvPicPr>
          <p:cNvPr id="28" name="그림 27" descr="중소기업청_국_좌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29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22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바탕 화면\기정원 수정\중소기업청_간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0" y="2642400"/>
            <a:ext cx="9144000" cy="1573200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66431" y="3013502"/>
            <a:ext cx="315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Ⅳ </a:t>
            </a:r>
            <a:r>
              <a:rPr lang="ko-KR" altLang="en-US" sz="48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지원방법</a:t>
            </a:r>
            <a:endParaRPr lang="ko-KR" altLang="en-US" sz="48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Untitled-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924349"/>
            <a:ext cx="2326300" cy="149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16"/>
          <p:cNvSpPr>
            <a:spLocks noChangeArrowheads="1"/>
          </p:cNvSpPr>
          <p:nvPr/>
        </p:nvSpPr>
        <p:spPr bwMode="auto">
          <a:xfrm>
            <a:off x="216044" y="164257"/>
            <a:ext cx="194604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1.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지원방법</a:t>
            </a:r>
            <a:endParaRPr lang="en-US" altLang="ko-KR" sz="320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358860" y="1609165"/>
            <a:ext cx="8448709" cy="1915085"/>
            <a:chOff x="11035332" y="1069456"/>
            <a:chExt cx="1752165" cy="4685918"/>
          </a:xfrm>
        </p:grpSpPr>
        <p:sp>
          <p:nvSpPr>
            <p:cNvPr id="61" name="모서리가 둥근 직사각형 60"/>
            <p:cNvSpPr/>
            <p:nvPr/>
          </p:nvSpPr>
          <p:spPr>
            <a:xfrm>
              <a:off x="11035332" y="1128751"/>
              <a:ext cx="1752165" cy="4626623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11035332" y="1069456"/>
              <a:ext cx="1752165" cy="4499635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39552" y="2172270"/>
            <a:ext cx="214353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사업별 추진일정에 </a:t>
            </a:r>
            <a:r>
              <a:rPr lang="ko-KR" altLang="en-US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따라 </a:t>
            </a:r>
            <a:r>
              <a:rPr lang="en-US" altLang="ko-KR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/>
            </a:r>
            <a:br>
              <a:rPr lang="en-US" altLang="ko-KR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</a:br>
            <a:r>
              <a:rPr lang="ko-KR" altLang="en-US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홈페이지 </a:t>
            </a: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공고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02562" y="2709500"/>
            <a:ext cx="26978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  <a:buNone/>
            </a:pPr>
            <a:r>
              <a:rPr lang="ko-KR" altLang="en-US" sz="1400" spc="0">
                <a:solidFill>
                  <a:srgbClr val="C00000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* 사업별 추진일정은 통합공고문 참조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91712" y="793279"/>
            <a:ext cx="8711508" cy="735335"/>
            <a:chOff x="91712" y="793279"/>
            <a:chExt cx="8711508" cy="735335"/>
          </a:xfrm>
        </p:grpSpPr>
        <p:sp>
          <p:nvSpPr>
            <p:cNvPr id="66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99065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 사업공고</a:t>
              </a:r>
              <a:endParaRPr lang="en-US" altLang="ko-KR"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68" name="그림 6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69" name="그림 68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grpSp>
        <p:nvGrpSpPr>
          <p:cNvPr id="72" name="그룹 71"/>
          <p:cNvGrpSpPr/>
          <p:nvPr/>
        </p:nvGrpSpPr>
        <p:grpSpPr>
          <a:xfrm>
            <a:off x="358860" y="4322227"/>
            <a:ext cx="8448709" cy="1915085"/>
            <a:chOff x="11035332" y="1069456"/>
            <a:chExt cx="1752165" cy="4685918"/>
          </a:xfrm>
        </p:grpSpPr>
        <p:sp>
          <p:nvSpPr>
            <p:cNvPr id="73" name="모서리가 둥근 직사각형 72"/>
            <p:cNvSpPr/>
            <p:nvPr/>
          </p:nvSpPr>
          <p:spPr>
            <a:xfrm>
              <a:off x="11035332" y="1128751"/>
              <a:ext cx="1752165" cy="4626623"/>
            </a:xfrm>
            <a:prstGeom prst="roundRect">
              <a:avLst>
                <a:gd name="adj" fmla="val 2272"/>
              </a:avLst>
            </a:prstGeom>
            <a:gradFill>
              <a:gsLst>
                <a:gs pos="10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6200000" scaled="1"/>
            </a:gradFill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11035332" y="1069456"/>
              <a:ext cx="1752165" cy="4499635"/>
            </a:xfrm>
            <a:prstGeom prst="roundRect">
              <a:avLst>
                <a:gd name="adj" fmla="val 1908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16200000" scaled="1"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539552" y="4430959"/>
            <a:ext cx="3384260" cy="5950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온라인</a:t>
            </a:r>
            <a:r>
              <a:rPr lang="en-US" altLang="ko-KR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인터넷</a:t>
            </a:r>
            <a:r>
              <a:rPr lang="en-US" altLang="ko-KR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을 통한 사업계획서 </a:t>
            </a:r>
            <a:r>
              <a:rPr lang="ko-KR" altLang="en-US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접수</a:t>
            </a:r>
            <a:endParaRPr lang="en-US" altLang="ko-KR" sz="1600" spc="0" smtClean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ko-KR" altLang="en-US" sz="1600" spc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기술개발사업 </a:t>
            </a:r>
            <a:r>
              <a:rPr lang="ko-KR" altLang="en-US" sz="1600" spc="0" smtClean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종합관리시스템</a:t>
            </a:r>
            <a:endParaRPr lang="ko-KR" altLang="en-US" sz="1600" spc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02562" y="5796299"/>
            <a:ext cx="4542910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>
            <a:defPPr>
              <a:defRPr lang="ko-KR"/>
            </a:defPPr>
            <a:lvl1pPr marL="134938" indent="-134938" defTabSz="1067745">
              <a:lnSpc>
                <a:spcPct val="100000"/>
              </a:lnSpc>
              <a:spcBef>
                <a:spcPts val="401"/>
              </a:spcBef>
              <a:spcAft>
                <a:spcPts val="2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  <a:defRPr sz="1300" spc="-90">
                <a:solidFill>
                  <a:prstClr val="black"/>
                </a:solidFill>
                <a:latin typeface="Rix모던고딕 M" pitchFamily="18" charset="-127"/>
                <a:ea typeface="Rix모던고딕 M" pitchFamily="18" charset="-127"/>
                <a:cs typeface="Tahoma" pitchFamily="34" charset="0"/>
              </a:defRPr>
            </a:lvl1pPr>
            <a:lvl2pPr marL="312738" lvl="1" indent="-160338" defTabSz="1067745">
              <a:buClr>
                <a:srgbClr val="0079C1"/>
              </a:buClr>
              <a:buFont typeface="Rix모던고딕 B" pitchFamily="18" charset="-127"/>
              <a:buChar char="-"/>
              <a:tabLst>
                <a:tab pos="327025" algn="l"/>
              </a:tabLst>
              <a:defRPr sz="1300">
                <a:solidFill>
                  <a:prstClr val="black"/>
                </a:solidFill>
                <a:latin typeface="Rix모던고딕 B" pitchFamily="18" charset="-127"/>
                <a:ea typeface="Rix모던고딕 B" pitchFamily="18" charset="-127"/>
              </a:defRPr>
            </a:lvl2pPr>
            <a:lvl3pPr marL="1067745" defTabSz="1067745">
              <a:defRPr sz="2000"/>
            </a:lvl3pPr>
            <a:lvl4pPr marL="1601617" defTabSz="1067745">
              <a:defRPr sz="2000"/>
            </a:lvl4pPr>
            <a:lvl5pPr marL="2135490" defTabSz="1067745">
              <a:defRPr sz="2000"/>
            </a:lvl5pPr>
            <a:lvl6pPr marL="2669362" defTabSz="1067745">
              <a:defRPr sz="2000"/>
            </a:lvl6pPr>
            <a:lvl7pPr marL="3203235" defTabSz="1067745">
              <a:defRPr sz="2000"/>
            </a:lvl7pPr>
            <a:lvl8pPr marL="3737107" defTabSz="1067745">
              <a:defRPr sz="2000"/>
            </a:lvl8pPr>
            <a:lvl9pPr marL="4270980" defTabSz="1067745">
              <a:defRPr sz="2000"/>
            </a:lvl9pPr>
          </a:lstStyle>
          <a:p>
            <a:pPr marL="0" indent="0">
              <a:spcBef>
                <a:spcPts val="400"/>
              </a:spcBef>
              <a:spcAft>
                <a:spcPts val="400"/>
              </a:spcAft>
              <a:buNone/>
            </a:pPr>
            <a:r>
              <a:rPr lang="ko-KR" altLang="en-US" spc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</a:rPr>
              <a:t>* 일부사업의 경우 신청방법이 다를 수 있으므로 개별 사업공고 참조</a:t>
            </a:r>
          </a:p>
        </p:txBody>
      </p:sp>
      <p:grpSp>
        <p:nvGrpSpPr>
          <p:cNvPr id="77" name="그룹 76"/>
          <p:cNvGrpSpPr/>
          <p:nvPr/>
        </p:nvGrpSpPr>
        <p:grpSpPr>
          <a:xfrm>
            <a:off x="91712" y="3506341"/>
            <a:ext cx="8711508" cy="735335"/>
            <a:chOff x="91712" y="793279"/>
            <a:chExt cx="8711508" cy="735335"/>
          </a:xfrm>
        </p:grpSpPr>
        <p:sp>
          <p:nvSpPr>
            <p:cNvPr id="78" name="AutoShape 8"/>
            <p:cNvSpPr>
              <a:spLocks noChangeArrowheads="1"/>
            </p:cNvSpPr>
            <p:nvPr/>
          </p:nvSpPr>
          <p:spPr bwMode="auto">
            <a:xfrm>
              <a:off x="349406" y="1076761"/>
              <a:ext cx="8453814" cy="44804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8DF6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79" name="Rectangle 9"/>
            <p:cNvSpPr>
              <a:spLocks noChangeArrowheads="1"/>
            </p:cNvSpPr>
            <p:nvPr/>
          </p:nvSpPr>
          <p:spPr bwMode="auto">
            <a:xfrm>
              <a:off x="770816" y="1146894"/>
              <a:ext cx="99065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/>
            <a:p>
              <a:pPr>
                <a:defRPr/>
              </a:pPr>
              <a:r>
                <a:rPr lang="ko-KR" altLang="en-US" sz="2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ix모던고딕 EB" panose="02020603020101020101" pitchFamily="18" charset="-127"/>
                  <a:ea typeface="Rix모던고딕 EB" panose="02020603020101020101" pitchFamily="18" charset="-127"/>
                </a:rPr>
                <a:t> 신청방법</a:t>
              </a:r>
              <a:endParaRPr lang="en-US" altLang="ko-KR"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</a:endParaRPr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000" y="1180176"/>
              <a:ext cx="241213" cy="241213"/>
            </a:xfrm>
            <a:prstGeom prst="rect">
              <a:avLst/>
            </a:prstGeom>
          </p:spPr>
        </p:pic>
        <p:pic>
          <p:nvPicPr>
            <p:cNvPr id="81" name="그림 80" descr="flar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12" y="793279"/>
              <a:ext cx="779305" cy="735335"/>
            </a:xfrm>
            <a:prstGeom prst="rect">
              <a:avLst/>
            </a:prstGeom>
          </p:spPr>
        </p:pic>
      </p:grpSp>
      <p:pic>
        <p:nvPicPr>
          <p:cNvPr id="84" name="Picture 3" descr="C:\Documents and Settings\Administrator\바탕 화면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2504" y="1958602"/>
            <a:ext cx="1705757" cy="1372990"/>
          </a:xfrm>
          <a:prstGeom prst="rect">
            <a:avLst/>
          </a:prstGeom>
          <a:noFill/>
        </p:spPr>
      </p:pic>
      <p:sp>
        <p:nvSpPr>
          <p:cNvPr id="85" name="직사각형 78"/>
          <p:cNvSpPr>
            <a:spLocks noChangeArrowheads="1"/>
          </p:cNvSpPr>
          <p:nvPr/>
        </p:nvSpPr>
        <p:spPr bwMode="auto">
          <a:xfrm>
            <a:off x="683568" y="5461193"/>
            <a:ext cx="5030223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tabLst>
                <a:tab pos="190500" algn="l"/>
              </a:tabLst>
            </a:pPr>
            <a:r>
              <a:rPr lang="ko-KR" altLang="en-US" sz="13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ahoma" pitchFamily="34" charset="0"/>
              </a:rPr>
              <a:t>회원가입→로그인 → 온라인 과제관리 → </a:t>
            </a:r>
            <a:r>
              <a:rPr lang="ko-KR" altLang="en-US" sz="1300" smtClean="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ahoma" pitchFamily="34" charset="0"/>
              </a:rPr>
              <a:t>과제신청 </a:t>
            </a:r>
            <a:r>
              <a:rPr lang="ko-KR" altLang="en-US" sz="13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ahoma" pitchFamily="34" charset="0"/>
              </a:rPr>
              <a:t>→ 사업계획서 내용입력</a:t>
            </a:r>
          </a:p>
        </p:txBody>
      </p:sp>
      <p:sp>
        <p:nvSpPr>
          <p:cNvPr id="87" name="직사각형 78"/>
          <p:cNvSpPr>
            <a:spLocks noChangeArrowheads="1"/>
          </p:cNvSpPr>
          <p:nvPr/>
        </p:nvSpPr>
        <p:spPr bwMode="auto">
          <a:xfrm>
            <a:off x="683568" y="5137013"/>
            <a:ext cx="213949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buFont typeface="Wingdings" pitchFamily="2" charset="2"/>
              <a:buNone/>
              <a:tabLst>
                <a:tab pos="190500" algn="l"/>
              </a:tabLst>
            </a:pP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  <a:hlinkClick r:id="rId5"/>
              </a:rPr>
              <a:t>http://www.smtech.go.kr</a:t>
            </a: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</a:rPr>
              <a:t> </a:t>
            </a:r>
          </a:p>
        </p:txBody>
      </p:sp>
      <p:sp>
        <p:nvSpPr>
          <p:cNvPr id="88" name="직사각형 78"/>
          <p:cNvSpPr>
            <a:spLocks noChangeArrowheads="1"/>
          </p:cNvSpPr>
          <p:nvPr/>
        </p:nvSpPr>
        <p:spPr bwMode="auto">
          <a:xfrm>
            <a:off x="5736828" y="1961299"/>
            <a:ext cx="190468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marL="134938" indent="-134938"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</a:pPr>
            <a:r>
              <a:rPr lang="ko-KR" altLang="en-US" sz="16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ahoma" pitchFamily="34" charset="0"/>
              </a:rPr>
              <a:t>중소기업청 홈페이지 </a:t>
            </a:r>
          </a:p>
        </p:txBody>
      </p:sp>
      <p:sp>
        <p:nvSpPr>
          <p:cNvPr id="89" name="직사각형 78"/>
          <p:cNvSpPr>
            <a:spLocks noChangeArrowheads="1"/>
          </p:cNvSpPr>
          <p:nvPr/>
        </p:nvSpPr>
        <p:spPr bwMode="auto">
          <a:xfrm>
            <a:off x="5898760" y="2293673"/>
            <a:ext cx="199413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buFont typeface="Wingdings" pitchFamily="2" charset="2"/>
              <a:buNone/>
              <a:tabLst>
                <a:tab pos="190500" algn="l"/>
              </a:tabLst>
            </a:pP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  <a:hlinkClick r:id="rId6"/>
              </a:rPr>
              <a:t>http://www.smba.go.kr</a:t>
            </a: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</a:rPr>
              <a:t> </a:t>
            </a:r>
          </a:p>
        </p:txBody>
      </p:sp>
      <p:sp>
        <p:nvSpPr>
          <p:cNvPr id="90" name="직사각형 78"/>
          <p:cNvSpPr>
            <a:spLocks noChangeArrowheads="1"/>
          </p:cNvSpPr>
          <p:nvPr/>
        </p:nvSpPr>
        <p:spPr bwMode="auto">
          <a:xfrm>
            <a:off x="5736828" y="2683236"/>
            <a:ext cx="258756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marL="134938" indent="-134938"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buFont typeface="Wingdings" pitchFamily="2" charset="2"/>
              <a:buChar char="§"/>
              <a:tabLst>
                <a:tab pos="190500" algn="l"/>
              </a:tabLst>
            </a:pPr>
            <a:r>
              <a:rPr lang="ko-KR" altLang="en-US" sz="160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Tahoma" pitchFamily="34" charset="0"/>
              </a:rPr>
              <a:t>기술개발사업 종합관리시스템</a:t>
            </a:r>
          </a:p>
        </p:txBody>
      </p:sp>
      <p:sp>
        <p:nvSpPr>
          <p:cNvPr id="91" name="직사각형 78"/>
          <p:cNvSpPr>
            <a:spLocks noChangeArrowheads="1"/>
          </p:cNvSpPr>
          <p:nvPr/>
        </p:nvSpPr>
        <p:spPr bwMode="auto">
          <a:xfrm>
            <a:off x="5898760" y="3000221"/>
            <a:ext cx="213949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38100"/>
              <a:bevelB w="0" h="0"/>
            </a:sp3d>
          </a:bodyPr>
          <a:lstStyle/>
          <a:p>
            <a:pPr defTabSz="1067745">
              <a:spcBef>
                <a:spcPts val="400"/>
              </a:spcBef>
              <a:spcAft>
                <a:spcPts val="400"/>
              </a:spcAft>
              <a:buClr>
                <a:srgbClr val="0079C1"/>
              </a:buClr>
              <a:buFont typeface="Wingdings" pitchFamily="2" charset="2"/>
              <a:buNone/>
              <a:tabLst>
                <a:tab pos="190500" algn="l"/>
              </a:tabLst>
            </a:pP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  <a:hlinkClick r:id="rId5"/>
              </a:rPr>
              <a:t>http://www.smtech.go.kr</a:t>
            </a:r>
            <a:r>
              <a:rPr lang="en-US" altLang="ko-KR" sz="1400">
                <a:solidFill>
                  <a:srgbClr val="0D97FF"/>
                </a:solidFill>
                <a:latin typeface="Rix모던고딕 EB" panose="02020603020101020101" pitchFamily="18" charset="-127"/>
                <a:ea typeface="Rix모던고딕 EB" panose="02020603020101020101" pitchFamily="18" charset="-127"/>
                <a:cs typeface="Tahoma" pitchFamily="34" charset="0"/>
              </a:rPr>
              <a:t> </a:t>
            </a:r>
          </a:p>
        </p:txBody>
      </p:sp>
      <p:pic>
        <p:nvPicPr>
          <p:cNvPr id="92" name="그림 91" descr="smtech_go_kr_20120113_14075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58532" y="4421543"/>
            <a:ext cx="2514600" cy="1654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그림 30" descr="중소기업청_국_좌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32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24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33" name="그림 32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34" name="그림 33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36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grpSp>
        <p:nvGrpSpPr>
          <p:cNvPr id="37" name="그룹 36"/>
          <p:cNvGrpSpPr/>
          <p:nvPr/>
        </p:nvGrpSpPr>
        <p:grpSpPr>
          <a:xfrm>
            <a:off x="347400" y="1071151"/>
            <a:ext cx="8449200" cy="357055"/>
            <a:chOff x="2136377" y="2088382"/>
            <a:chExt cx="8098234" cy="292869"/>
          </a:xfrm>
        </p:grpSpPr>
        <p:sp>
          <p:nvSpPr>
            <p:cNvPr id="38" name="양쪽 모서리가 둥근 사각형 37"/>
            <p:cNvSpPr/>
            <p:nvPr/>
          </p:nvSpPr>
          <p:spPr>
            <a:xfrm>
              <a:off x="2136377" y="2088382"/>
              <a:ext cx="8098234" cy="292869"/>
            </a:xfrm>
            <a:prstGeom prst="round2Same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양쪽 모서리가 둥근 사각형 38"/>
            <p:cNvSpPr/>
            <p:nvPr/>
          </p:nvSpPr>
          <p:spPr>
            <a:xfrm>
              <a:off x="2152574" y="2107660"/>
              <a:ext cx="8065841" cy="102801"/>
            </a:xfrm>
            <a:prstGeom prst="round2SameRect">
              <a:avLst>
                <a:gd name="adj1" fmla="val 46143"/>
                <a:gd name="adj2" fmla="val 0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40" name="Group 8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2142174"/>
              </p:ext>
            </p:extLst>
          </p:nvPr>
        </p:nvGraphicFramePr>
        <p:xfrm>
          <a:off x="347400" y="1071152"/>
          <a:ext cx="8449200" cy="5310176"/>
        </p:xfrm>
        <a:graphic>
          <a:graphicData uri="http://schemas.openxmlformats.org/drawingml/2006/table">
            <a:tbl>
              <a:tblPr/>
              <a:tblGrid>
                <a:gridCol w="1130070"/>
                <a:gridCol w="2463685"/>
                <a:gridCol w="1342407"/>
                <a:gridCol w="1952734"/>
                <a:gridCol w="1560304"/>
              </a:tblGrid>
              <a:tr h="36143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구분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사업명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중소기업청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전문기관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비고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연락처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Rix모던고딕 EB" panose="02020603020101020101" pitchFamily="18" charset="-127"/>
                          <a:ea typeface="Rix모던고딕 EB" panose="02020603020101020101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Rix모던고딕 EB" panose="02020603020101020101" pitchFamily="18" charset="-127"/>
                        <a:ea typeface="Rix모던고딕 E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067">
                <a:tc rowSpan="10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창업성장기술개발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기술정보진흥원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(TIPA)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통합콜센터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1357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2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공정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·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품질 기술개발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기술협력보호과</a:t>
                      </a:r>
                      <a:endParaRPr kumimoji="1" lang="ko-KR" altLang="en-US" sz="11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1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산학연 협력 기술개발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기술협력보호과</a:t>
                      </a:r>
                      <a:endParaRPr kumimoji="1" lang="ko-KR" altLang="en-US" sz="11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구매조건부 신제품개발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생산혁신정책과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37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네트워크형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 기술개발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기술협력보호과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1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기술전문기업 협력기술개발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067"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5982" marR="35982" marT="17991" marB="17991" anchor="ctr" horzOverflow="overflow">
                    <a:lnL>
                      <a:noFill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 기술혁신개발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067"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5982" marR="35982" marT="17991" marB="17991" anchor="ctr" horzOverflow="overflow">
                    <a:lnL>
                      <a:noFill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제품서비스기술개발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R&amp;D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역량 제고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기술개발과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ko-KR" altLang="en-US" dirty="0"/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연구장비 공동활용지원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기술협력보호과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662">
                <a:tc rowSpan="3"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·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중견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WC300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프로젝트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기업혁신지원과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한국산업기술진흥원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(KIAT)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02-6009-3541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26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중견기업 글로벌도약 기술개빌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중견기업정책과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02-6009-3502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27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·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중견기업 </a:t>
                      </a:r>
                      <a:endParaRPr kumimoji="1" lang="en-US" altLang="ko-KR" sz="11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기술경쟁력강화 </a:t>
                      </a:r>
                      <a:r>
                        <a:rPr kumimoji="1" lang="ko-KR" altLang="en-US" sz="1100" b="0" i="0" u="none" strike="noStrike" cap="none" normalizeH="0" baseline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파트너십</a:t>
                      </a:r>
                      <a:endParaRPr kumimoji="1" lang="en-US" altLang="ko-KR" sz="1100" b="0" i="0" u="none" strike="noStrike" cap="none" normalizeH="0" baseline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기업혁신지원과</a:t>
                      </a: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기술정보진흥원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(TIPA)</a:t>
                      </a:r>
                      <a:endParaRPr lang="ko-KR" altLang="en-US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중소기업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통합콜센터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  <a:p>
                      <a:pPr marL="0" marR="0" lvl="0" indent="0" algn="ctr" defTabSz="7620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>
                          <a:srgbClr val="969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Rix모던고딕 B" panose="02020603020101020101" pitchFamily="18" charset="-127"/>
                          <a:ea typeface="Rix모던고딕 B" panose="02020603020101020101" pitchFamily="18" charset="-127"/>
                        </a:rPr>
                        <a:t>1357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Rix모던고딕 B" panose="02020603020101020101" pitchFamily="18" charset="-127"/>
                        <a:ea typeface="Rix모던고딕 B" panose="02020603020101020101" pitchFamily="18" charset="-127"/>
                      </a:endParaRPr>
                    </a:p>
                  </a:txBody>
                  <a:tcPr marL="35982" marR="35982" marT="17991" marB="17991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216044" y="164257"/>
            <a:ext cx="2792431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/>
          <a:p>
            <a:pPr lvl="0"/>
            <a:r>
              <a:rPr lang="en-US" altLang="ko-KR" sz="320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2. </a:t>
            </a:r>
            <a:r>
              <a:rPr lang="ko-KR" altLang="en-US" sz="320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70000"/>
                    </a:prstClr>
                  </a:outerShdw>
                </a:effectLst>
                <a:latin typeface="Rix모던고딕 EB" panose="02020603020101020101" pitchFamily="18" charset="-127"/>
                <a:ea typeface="Rix모던고딕 EB" panose="02020603020101020101" pitchFamily="18" charset="-127"/>
                <a:cs typeface="Verdana" pitchFamily="34" charset="0"/>
              </a:rPr>
              <a:t>사업별 문의처</a:t>
            </a:r>
            <a:endParaRPr lang="en-US" altLang="ko-KR" sz="320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70000"/>
                  </a:prstClr>
                </a:outerShdw>
              </a:effectLst>
              <a:latin typeface="Rix모던고딕 EB" panose="02020603020101020101" pitchFamily="18" charset="-127"/>
              <a:ea typeface="Rix모던고딕 EB" panose="02020603020101020101" pitchFamily="18" charset="-127"/>
              <a:cs typeface="Verdana" pitchFamily="34" charset="0"/>
            </a:endParaRPr>
          </a:p>
        </p:txBody>
      </p:sp>
      <p:pic>
        <p:nvPicPr>
          <p:cNvPr id="13" name="그림 12" descr="중소기업청_국_좌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74" y="6489340"/>
            <a:ext cx="1214626" cy="338817"/>
          </a:xfrm>
          <a:prstGeom prst="rect">
            <a:avLst/>
          </a:prstGeom>
          <a:noFill/>
        </p:spPr>
      </p:pic>
      <p:sp>
        <p:nvSpPr>
          <p:cNvPr id="14" name="슬라이드 번호 개체 틀 5"/>
          <p:cNvSpPr txBox="1">
            <a:spLocks/>
          </p:cNvSpPr>
          <p:nvPr/>
        </p:nvSpPr>
        <p:spPr bwMode="gray">
          <a:xfrm>
            <a:off x="4474217" y="6628710"/>
            <a:ext cx="19556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38100"/>
            </a:sp3d>
          </a:bodyPr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FD2CC54D-E7BA-4B1F-986D-676CDADE094C}" type="slidenum"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rPr>
              <a:pPr algn="ctr">
                <a:defRPr/>
              </a:pPr>
              <a:t>25</a:t>
            </a:fld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중소기업청_마스터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0" y="834616"/>
            <a:ext cx="9144000" cy="6008677"/>
            <a:chOff x="0" y="1268422"/>
            <a:chExt cx="10909846" cy="6008677"/>
          </a:xfrm>
        </p:grpSpPr>
        <p:pic>
          <p:nvPicPr>
            <p:cNvPr id="4" name="그림 3" descr="056.png"/>
            <p:cNvPicPr>
              <a:picLocks noChangeAspect="1"/>
            </p:cNvPicPr>
            <p:nvPr/>
          </p:nvPicPr>
          <p:blipFill rotWithShape="1">
            <a:blip r:embed="rId3" cstate="print"/>
            <a:srcRect b="22693"/>
            <a:stretch/>
          </p:blipFill>
          <p:spPr>
            <a:xfrm>
              <a:off x="3721" y="1268422"/>
              <a:ext cx="10906125" cy="6008677"/>
            </a:xfrm>
            <a:prstGeom prst="rect">
              <a:avLst/>
            </a:prstGeom>
          </p:spPr>
        </p:pic>
        <p:pic>
          <p:nvPicPr>
            <p:cNvPr id="5" name="그림 4" descr="024.png"/>
            <p:cNvPicPr>
              <a:picLocks noChangeAspect="1"/>
            </p:cNvPicPr>
            <p:nvPr/>
          </p:nvPicPr>
          <p:blipFill rotWithShape="1">
            <a:blip r:embed="rId4" cstate="print"/>
            <a:srcRect r="514" b="42239"/>
            <a:stretch/>
          </p:blipFill>
          <p:spPr>
            <a:xfrm>
              <a:off x="0" y="1268422"/>
              <a:ext cx="10850081" cy="47259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0217"/>
            <a:ext cx="9144000" cy="143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635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Administrator\바탕 화면\빌딩.png"/>
          <p:cNvPicPr>
            <a:picLocks noChangeAspect="1" noChangeArrowheads="1"/>
          </p:cNvPicPr>
          <p:nvPr/>
        </p:nvPicPr>
        <p:blipFill>
          <a:blip r:embed="rId6" cstate="print"/>
          <a:srcRect t="78653" b="4804"/>
          <a:stretch>
            <a:fillRect/>
          </a:stretch>
        </p:blipFill>
        <p:spPr bwMode="auto">
          <a:xfrm>
            <a:off x="820" y="5476875"/>
            <a:ext cx="9142360" cy="875270"/>
          </a:xfrm>
          <a:prstGeom prst="rect">
            <a:avLst/>
          </a:prstGeom>
          <a:noFill/>
        </p:spPr>
      </p:pic>
      <p:pic>
        <p:nvPicPr>
          <p:cNvPr id="8" name="Picture 2" descr="C:\Users\Administrator\Desktop\중소기업청_감사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" y="862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 descr="중소기업청_국_좌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99892" y="1596396"/>
            <a:ext cx="2052228" cy="572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5107</TotalTime>
  <Words>2827</Words>
  <Application>Microsoft Office PowerPoint</Application>
  <PresentationFormat>화면 슬라이드 쇼(4:3)</PresentationFormat>
  <Paragraphs>673</Paragraphs>
  <Slides>26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44" baseType="lpstr">
      <vt:lpstr>굴림</vt:lpstr>
      <vt:lpstr>Arial</vt:lpstr>
      <vt:lpstr>HY강B</vt:lpstr>
      <vt:lpstr>맑은 고딕</vt:lpstr>
      <vt:lpstr>HY수평선M</vt:lpstr>
      <vt:lpstr>휴먼모음T</vt:lpstr>
      <vt:lpstr>Rix모던고딕 B</vt:lpstr>
      <vt:lpstr>Tahoma</vt:lpstr>
      <vt:lpstr>Wingdings</vt:lpstr>
      <vt:lpstr>HY견고딕</vt:lpstr>
      <vt:lpstr>Rix모던고딕 EB</vt:lpstr>
      <vt:lpstr>Arial Unicode MS</vt:lpstr>
      <vt:lpstr>HY헤드라인M</vt:lpstr>
      <vt:lpstr>한컴바탕</vt:lpstr>
      <vt:lpstr>Times New Roman</vt:lpstr>
      <vt:lpstr>Verdana</vt:lpstr>
      <vt:lpstr>Symbol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Registered User</dc:creator>
  <cp:lastModifiedBy>smba</cp:lastModifiedBy>
  <cp:revision>679</cp:revision>
  <dcterms:created xsi:type="dcterms:W3CDTF">2014-12-25T05:42:23Z</dcterms:created>
  <dcterms:modified xsi:type="dcterms:W3CDTF">2016-12-16T04:25:12Z</dcterms:modified>
</cp:coreProperties>
</file>