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34"/>
  </p:notesMasterIdLst>
  <p:sldIdLst>
    <p:sldId id="257" r:id="rId2"/>
    <p:sldId id="289" r:id="rId3"/>
    <p:sldId id="259" r:id="rId4"/>
    <p:sldId id="260" r:id="rId5"/>
    <p:sldId id="261" r:id="rId6"/>
    <p:sldId id="262" r:id="rId7"/>
    <p:sldId id="290" r:id="rId8"/>
    <p:sldId id="264" r:id="rId9"/>
    <p:sldId id="265" r:id="rId10"/>
    <p:sldId id="266" r:id="rId11"/>
    <p:sldId id="267" r:id="rId12"/>
    <p:sldId id="268" r:id="rId13"/>
    <p:sldId id="269" r:id="rId14"/>
    <p:sldId id="291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6" r:id="rId33"/>
  </p:sldIdLst>
  <p:sldSz cx="9144000" cy="6858000" type="screen4x3"/>
  <p:notesSz cx="6858000" cy="9144000"/>
  <p:embeddedFontLst>
    <p:embeddedFont>
      <p:font typeface="-웹윤고딕140" panose="020B0600000101010101" charset="-127"/>
      <p:regular r:id="rId35"/>
    </p:embeddedFont>
    <p:embeddedFont>
      <p:font typeface="맑은 고딕" panose="020B0503020000020004" pitchFamily="50" charset="-127"/>
      <p:regular r:id="rId36"/>
      <p:bold r:id="rId37"/>
    </p:embeddedFont>
    <p:embeddedFont>
      <p:font typeface="-웹윤고딕150" panose="020B0600000101010101" charset="-127"/>
      <p:regular r:id="rId38"/>
    </p:embeddedFont>
    <p:embeddedFont>
      <p:font typeface="-웹윤고딕120" panose="020B0600000101010101" charset="-127"/>
      <p:regular r:id="rId39"/>
    </p:embeddedFont>
    <p:embeddedFont>
      <p:font typeface="-웹윤고딕130" panose="020B0600000101010101" charset="-127"/>
      <p:regular r:id="rId40"/>
    </p:embeddedFont>
    <p:embeddedFont>
      <p:font typeface="-웹윤고딕160" panose="020B0600000101010101" charset="-127"/>
      <p:regular r:id="rId4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F8A"/>
    <a:srgbClr val="FFFFB3"/>
    <a:srgbClr val="FFFFD9"/>
    <a:srgbClr val="FFF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6" autoAdjust="0"/>
    <p:restoredTop sz="94660"/>
  </p:normalViewPr>
  <p:slideViewPr>
    <p:cSldViewPr snapToGrid="0">
      <p:cViewPr varScale="1">
        <p:scale>
          <a:sx n="85" d="100"/>
          <a:sy n="85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8FFE7-98FC-4DF5-BCFF-08E0F855CF5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29C52-55DD-4B37-BFD3-438AAEB72F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040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dirty="0"/>
              <a:t>오늘 발표는 기업활력법의 제정 배경과</a:t>
            </a:r>
          </a:p>
          <a:p>
            <a:r>
              <a:rPr lang="ko-KR" altLang="en-US" sz="1400" dirty="0"/>
              <a:t>신청 방법</a:t>
            </a:r>
            <a:r>
              <a:rPr lang="en-US" altLang="ko-KR" sz="1400" dirty="0"/>
              <a:t>, </a:t>
            </a:r>
            <a:r>
              <a:rPr lang="ko-KR" altLang="en-US" sz="1400" dirty="0"/>
              <a:t>주요 지원내용 순으로 진행하도록 하겠습니다</a:t>
            </a:r>
            <a:r>
              <a:rPr lang="en-US" altLang="ko-KR" sz="140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62220-0800-4302-81B9-9FD8FC41F94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304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dirty="0"/>
              <a:t>그렇다면 지금부터는</a:t>
            </a:r>
          </a:p>
          <a:p>
            <a:r>
              <a:rPr lang="ko-KR" altLang="en-US" sz="1400" dirty="0" err="1"/>
              <a:t>기업활력법이</a:t>
            </a:r>
            <a:r>
              <a:rPr lang="ko-KR" altLang="en-US" sz="1400" dirty="0"/>
              <a:t> 어떤 절차에 따라</a:t>
            </a:r>
          </a:p>
          <a:p>
            <a:r>
              <a:rPr lang="ko-KR" altLang="en-US" sz="1400" dirty="0"/>
              <a:t>운용되는지 살펴보도록 하겠습니다</a:t>
            </a:r>
            <a:r>
              <a:rPr lang="en-US" altLang="ko-KR" sz="140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62220-0800-4302-81B9-9FD8FC41F94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141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dirty="0"/>
              <a:t>다음으로 사업재편 승인기업에 대한 주요 지원내용입니다</a:t>
            </a:r>
            <a:r>
              <a:rPr lang="en-US" altLang="ko-KR" sz="1400" dirty="0"/>
              <a:t>.</a:t>
            </a:r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4</a:t>
            </a:r>
            <a:r>
              <a:rPr lang="ko-KR" altLang="en-US" sz="1400" dirty="0"/>
              <a:t>시 </a:t>
            </a:r>
            <a:r>
              <a:rPr lang="en-US" altLang="ko-KR" sz="1400" dirty="0"/>
              <a:t>30</a:t>
            </a:r>
            <a:r>
              <a:rPr lang="ko-KR" altLang="en-US" sz="1400" dirty="0"/>
              <a:t>분부터 진행되는 실무 세션에서</a:t>
            </a:r>
          </a:p>
          <a:p>
            <a:r>
              <a:rPr lang="ko-KR" altLang="en-US" sz="1400" dirty="0" smtClean="0"/>
              <a:t>담당자와 전문가들이 </a:t>
            </a:r>
            <a:r>
              <a:rPr lang="ko-KR" altLang="en-US" sz="1400" dirty="0"/>
              <a:t>구체적으로 설명드릴 예정이므로</a:t>
            </a:r>
            <a:r>
              <a:rPr lang="en-US" altLang="ko-KR" sz="1400" dirty="0"/>
              <a:t>,</a:t>
            </a:r>
          </a:p>
          <a:p>
            <a:r>
              <a:rPr lang="ko-KR" altLang="en-US" sz="1400" dirty="0" smtClean="0"/>
              <a:t>간략하게 소개만 드리겠습니다</a:t>
            </a:r>
            <a:r>
              <a:rPr lang="en-US" altLang="ko-KR" sz="1400" dirty="0" smtClean="0"/>
              <a:t>.</a:t>
            </a:r>
            <a:endParaRPr lang="en-US" altLang="ko-KR" sz="14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62220-0800-4302-81B9-9FD8FC41F94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56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0307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87957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51792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0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755576" y="1538659"/>
            <a:ext cx="6948008" cy="923330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 contourW="19050">
              <a:contourClr>
                <a:schemeClr val="bg1"/>
              </a:contourClr>
            </a:sp3d>
          </a:bodyPr>
          <a:lstStyle/>
          <a:p>
            <a:r>
              <a:rPr lang="ko-KR" altLang="en-US" sz="6000" spc="-200" dirty="0">
                <a:gradFill>
                  <a:gsLst>
                    <a:gs pos="0">
                      <a:srgbClr val="0B6AAC"/>
                    </a:gs>
                    <a:gs pos="93000">
                      <a:srgbClr val="07205F"/>
                    </a:gs>
                  </a:gsLst>
                  <a:lin ang="5100000" scaled="0"/>
                </a:gradFill>
                <a:effectLst>
                  <a:outerShdw blurRad="25400" dist="38100" dir="2700000" algn="tl" rotWithShape="0">
                    <a:srgbClr val="4F81BD">
                      <a:lumMod val="40000"/>
                      <a:lumOff val="60000"/>
                      <a:alpha val="41000"/>
                    </a:srgbClr>
                  </a:outerShdw>
                </a:effectLst>
                <a:latin typeface="-웹윤고딕160" panose="02030504000101010101" pitchFamily="18" charset="-127"/>
                <a:ea typeface="-웹윤고딕160" panose="02030504000101010101" pitchFamily="18" charset="-127"/>
              </a:rPr>
              <a:t>기업활력제고특별법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755576" y="2419771"/>
            <a:ext cx="5040560" cy="67710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44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주요내용 및 활용방안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55576" y="3879760"/>
            <a:ext cx="2519199" cy="597831"/>
            <a:chOff x="1304" y="1784"/>
            <a:chExt cx="3152" cy="748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031227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모서리가 둥근 직사각형 111"/>
          <p:cNvSpPr/>
          <p:nvPr/>
        </p:nvSpPr>
        <p:spPr>
          <a:xfrm>
            <a:off x="1631251" y="1266958"/>
            <a:ext cx="4977996" cy="747933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0" name="모서리가 둥근 직사각형 111"/>
          <p:cNvSpPr/>
          <p:nvPr/>
        </p:nvSpPr>
        <p:spPr>
          <a:xfrm>
            <a:off x="1640193" y="2432591"/>
            <a:ext cx="6805683" cy="747933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245733"/>
            <a:ext cx="2573400" cy="67710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 contourW="190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4400" spc="-200" dirty="0">
                <a:gradFill>
                  <a:gsLst>
                    <a:gs pos="0">
                      <a:srgbClr val="0B6AAC"/>
                    </a:gs>
                    <a:gs pos="93000">
                      <a:srgbClr val="07205F"/>
                    </a:gs>
                  </a:gsLst>
                  <a:lin ang="5100000" scaled="0"/>
                </a:gradFill>
                <a:effectLst>
                  <a:outerShdw blurRad="25400" dist="38100" dir="2700000" algn="tl" rotWithShape="0">
                    <a:srgbClr val="4F81BD">
                      <a:lumMod val="40000"/>
                      <a:lumOff val="60000"/>
                      <a:alpha val="41000"/>
                    </a:srgbClr>
                  </a:outerShdw>
                </a:effectLst>
                <a:latin typeface="-웹윤고딕150" panose="02030504000101010101" pitchFamily="18" charset="-127"/>
                <a:ea typeface="-웹윤고딕150" panose="02030504000101010101" pitchFamily="18" charset="-127"/>
              </a:rPr>
              <a:t>발표순서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67692" y="1412611"/>
            <a:ext cx="3733714" cy="492443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왜 지금 </a:t>
            </a:r>
            <a:r>
              <a:rPr lang="ko-KR" altLang="en-US" sz="3200" spc="-100" dirty="0" err="1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기활법인가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?</a:t>
            </a:r>
            <a:endParaRPr lang="ko-KR" altLang="en-US" sz="3200" spc="-100" dirty="0">
              <a:gradFill>
                <a:gsLst>
                  <a:gs pos="0">
                    <a:prstClr val="black">
                      <a:lumMod val="50000"/>
                      <a:lumOff val="50000"/>
                    </a:prstClr>
                  </a:gs>
                  <a:gs pos="93000">
                    <a:srgbClr val="0F0F0F"/>
                  </a:gs>
                </a:gsLst>
                <a:lin ang="5100000" scaled="0"/>
              </a:gra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314209" y="2578244"/>
            <a:ext cx="5693817" cy="492443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누가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어떻게 신청하고 </a:t>
            </a:r>
            <a:r>
              <a:rPr lang="ko-KR" altLang="en-US" sz="3200" spc="-100" dirty="0" err="1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승인받는지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?</a:t>
            </a:r>
            <a:endParaRPr lang="en-US" altLang="ko-KR" sz="3200" spc="-100" dirty="0">
              <a:gradFill>
                <a:gsLst>
                  <a:gs pos="0">
                    <a:prstClr val="black">
                      <a:lumMod val="50000"/>
                      <a:lumOff val="50000"/>
                    </a:prstClr>
                  </a:gs>
                  <a:gs pos="93000">
                    <a:srgbClr val="0F0F0F"/>
                  </a:gs>
                </a:gsLst>
                <a:lin ang="5100000" scaled="0"/>
              </a:gra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pic>
        <p:nvPicPr>
          <p:cNvPr id="9" name="Picture 3" descr="C:\Users\onnoo_01\Desktop\꿩\간지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0" y="972795"/>
            <a:ext cx="2825750" cy="7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1438515" y="1289556"/>
            <a:ext cx="709908" cy="707943"/>
            <a:chOff x="3148019" y="1700808"/>
            <a:chExt cx="661981" cy="608896"/>
          </a:xfrm>
        </p:grpSpPr>
        <p:sp>
          <p:nvSpPr>
            <p:cNvPr id="11" name="타원 10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217234" y="1760498"/>
              <a:ext cx="523550" cy="4515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447459" y="2455189"/>
            <a:ext cx="709908" cy="707943"/>
            <a:chOff x="3148019" y="1700808"/>
            <a:chExt cx="661981" cy="608896"/>
          </a:xfrm>
        </p:grpSpPr>
        <p:sp>
          <p:nvSpPr>
            <p:cNvPr id="16" name="타원 15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3217234" y="1760498"/>
              <a:ext cx="523550" cy="4515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Group 4"/>
          <p:cNvGrpSpPr>
            <a:grpSpLocks noChangeAspect="1"/>
          </p:cNvGrpSpPr>
          <p:nvPr/>
        </p:nvGrpSpPr>
        <p:grpSpPr bwMode="auto">
          <a:xfrm>
            <a:off x="6948264" y="393449"/>
            <a:ext cx="1758091" cy="417212"/>
            <a:chOff x="1304" y="1784"/>
            <a:chExt cx="3152" cy="748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1563734" y="1309261"/>
            <a:ext cx="442101" cy="55399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en-US" altLang="ko-KR" sz="3600" b="1" spc="-100" dirty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Ⅰ</a:t>
            </a:r>
            <a:endParaRPr lang="ko-KR" altLang="en-US" sz="3600" b="1" spc="-100" dirty="0">
              <a:solidFill>
                <a:srgbClr val="00206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572679" y="2474894"/>
            <a:ext cx="545578" cy="55399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en-US" altLang="ko-KR" sz="3600" b="1" spc="-100" dirty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Ⅱ</a:t>
            </a:r>
          </a:p>
        </p:txBody>
      </p:sp>
      <p:sp>
        <p:nvSpPr>
          <p:cNvPr id="55" name="모서리가 둥근 직사각형 111"/>
          <p:cNvSpPr/>
          <p:nvPr/>
        </p:nvSpPr>
        <p:spPr>
          <a:xfrm>
            <a:off x="1631249" y="3569835"/>
            <a:ext cx="6814627" cy="747933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314210" y="3715488"/>
            <a:ext cx="5717243" cy="492443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사업재편 기업이 받는 특별 혜택은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?</a:t>
            </a:r>
            <a:endParaRPr lang="en-US" altLang="ko-KR" sz="3200" spc="-100" dirty="0">
              <a:gradFill>
                <a:gsLst>
                  <a:gs pos="0">
                    <a:prstClr val="black">
                      <a:lumMod val="50000"/>
                      <a:lumOff val="50000"/>
                    </a:prstClr>
                  </a:gs>
                  <a:gs pos="93000">
                    <a:srgbClr val="0F0F0F"/>
                  </a:gs>
                </a:gsLst>
                <a:lin ang="5100000" scaled="0"/>
              </a:gra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438514" y="3592433"/>
            <a:ext cx="709908" cy="707943"/>
            <a:chOff x="3148019" y="1700808"/>
            <a:chExt cx="661981" cy="608896"/>
          </a:xfrm>
        </p:grpSpPr>
        <p:sp>
          <p:nvSpPr>
            <p:cNvPr id="58" name="타원 57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타원 58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3217234" y="1760498"/>
              <a:ext cx="523550" cy="4515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1563734" y="3612138"/>
            <a:ext cx="545578" cy="55399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en-US" altLang="ko-KR" sz="3600" b="1" spc="-100" dirty="0" smtClean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Ⅲ</a:t>
            </a:r>
            <a:endParaRPr lang="en-US" altLang="ko-KR" sz="3600" b="1" spc="-100" dirty="0">
              <a:solidFill>
                <a:srgbClr val="00206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940592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6948264" y="393449"/>
            <a:ext cx="1758091" cy="417212"/>
            <a:chOff x="1304" y="1784"/>
            <a:chExt cx="3152" cy="748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61507" y="2541064"/>
            <a:ext cx="6314485" cy="917312"/>
            <a:chOff x="1561507" y="2348880"/>
            <a:chExt cx="5818805" cy="845304"/>
          </a:xfrm>
        </p:grpSpPr>
        <p:sp>
          <p:nvSpPr>
            <p:cNvPr id="5" name="모서리가 둥근 직사각형 111"/>
            <p:cNvSpPr/>
            <p:nvPr/>
          </p:nvSpPr>
          <p:spPr>
            <a:xfrm>
              <a:off x="1754244" y="2348880"/>
              <a:ext cx="5626068" cy="845304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100000">
                  <a:srgbClr val="4B9FC9">
                    <a:lumMod val="14000"/>
                    <a:lumOff val="86000"/>
                  </a:srgbClr>
                </a:gs>
                <a:gs pos="6000">
                  <a:srgbClr val="EBF7FF">
                    <a:lumMod val="3000"/>
                    <a:lumOff val="97000"/>
                  </a:srgbClr>
                </a:gs>
              </a:gsLst>
              <a:lin ang="5400000" scaled="0"/>
              <a:tileRect/>
            </a:gradFill>
            <a:ln>
              <a:solidFill>
                <a:srgbClr val="0070C0">
                  <a:alpha val="1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591150" y="2494533"/>
              <a:ext cx="3733714" cy="5539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6350">
              <a:bevelT w="0" h="63500"/>
            </a:sp3d>
          </p:spPr>
          <p:txBody>
            <a:bodyPr wrap="square" lIns="0" tIns="0" rIns="0" bIns="0">
              <a:spAutoFit/>
              <a:sp3d extrusionH="6350">
                <a:contourClr>
                  <a:schemeClr val="bg1"/>
                </a:contourClr>
              </a:sp3d>
            </a:bodyPr>
            <a:lstStyle/>
            <a:p>
              <a:r>
                <a:rPr lang="ko-KR" altLang="en-US" sz="3600" spc="-100" dirty="0">
                  <a:gradFill>
                    <a:gsLst>
                      <a:gs pos="0">
                        <a:prstClr val="black">
                          <a:lumMod val="50000"/>
                          <a:lumOff val="50000"/>
                        </a:prstClr>
                      </a:gs>
                      <a:gs pos="93000">
                        <a:srgbClr val="0F0F0F"/>
                      </a:gs>
                    </a:gsLst>
                    <a:lin ang="5100000" scaled="0"/>
                  </a:gra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「기활법」  제정배경</a:t>
              </a:r>
            </a:p>
          </p:txBody>
        </p:sp>
        <p:grpSp>
          <p:nvGrpSpPr>
            <p:cNvPr id="7" name="그룹 6"/>
            <p:cNvGrpSpPr/>
            <p:nvPr/>
          </p:nvGrpSpPr>
          <p:grpSpPr>
            <a:xfrm>
              <a:off x="1561507" y="2371478"/>
              <a:ext cx="802329" cy="800108"/>
              <a:chOff x="3148019" y="1700808"/>
              <a:chExt cx="661981" cy="608896"/>
            </a:xfrm>
          </p:grpSpPr>
          <p:sp>
            <p:nvSpPr>
              <p:cNvPr id="8" name="타원 7"/>
              <p:cNvSpPr/>
              <p:nvPr/>
            </p:nvSpPr>
            <p:spPr>
              <a:xfrm>
                <a:off x="3148019" y="1712316"/>
                <a:ext cx="661981" cy="597388"/>
              </a:xfrm>
              <a:prstGeom prst="ellipse">
                <a:avLst/>
              </a:prstGeom>
              <a:gradFill>
                <a:gsLst>
                  <a:gs pos="44000">
                    <a:srgbClr val="3EC5F6"/>
                  </a:gs>
                  <a:gs pos="0">
                    <a:srgbClr val="0070C0"/>
                  </a:gs>
                  <a:gs pos="100000">
                    <a:srgbClr val="048EEC"/>
                  </a:gs>
                </a:gsLst>
                <a:lin ang="0" scaled="0"/>
              </a:gradFill>
              <a:ln>
                <a:noFill/>
              </a:ln>
              <a:effectLst>
                <a:outerShdw blurRad="635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타원 8"/>
              <p:cNvSpPr/>
              <p:nvPr/>
            </p:nvSpPr>
            <p:spPr>
              <a:xfrm>
                <a:off x="3148019" y="1700808"/>
                <a:ext cx="661981" cy="570880"/>
              </a:xfrm>
              <a:prstGeom prst="ellipse">
                <a:avLst/>
              </a:prstGeom>
              <a:gradFill>
                <a:gsLst>
                  <a:gs pos="0">
                    <a:srgbClr val="00B0F0"/>
                  </a:gs>
                  <a:gs pos="100000">
                    <a:srgbClr val="00B0F0">
                      <a:lumMod val="39000"/>
                      <a:lumOff val="61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타원 9"/>
              <p:cNvSpPr/>
              <p:nvPr/>
            </p:nvSpPr>
            <p:spPr>
              <a:xfrm>
                <a:off x="3217234" y="1760498"/>
                <a:ext cx="523550" cy="4515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1728767" y="2454244"/>
              <a:ext cx="499657" cy="5539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6350">
              <a:bevelT w="0" h="63500"/>
            </a:sp3d>
          </p:spPr>
          <p:txBody>
            <a:bodyPr wrap="square" lIns="0" tIns="0" rIns="0" bIns="0">
              <a:spAutoFit/>
              <a:sp3d extrusionH="6350">
                <a:contourClr>
                  <a:schemeClr val="bg1"/>
                </a:contourClr>
              </a:sp3d>
            </a:bodyPr>
            <a:lstStyle/>
            <a:p>
              <a:r>
                <a:rPr lang="en-US" altLang="ko-KR" sz="3600" b="1" spc="-100" dirty="0">
                  <a:solidFill>
                    <a:srgbClr val="002060"/>
                  </a:solidFill>
                  <a:latin typeface="바탕체" panose="02030609000101010101" pitchFamily="17" charset="-127"/>
                  <a:ea typeface="바탕체" panose="02030609000101010101" pitchFamily="17" charset="-127"/>
                </a:rPr>
                <a:t>Ⅰ</a:t>
              </a:r>
              <a:endParaRPr lang="ko-KR" altLang="en-US" sz="3600" b="1" spc="-100" dirty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63727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그림 410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05" r="-6" b="-45"/>
          <a:stretch/>
        </p:blipFill>
        <p:spPr>
          <a:xfrm>
            <a:off x="2820653" y="1640114"/>
            <a:ext cx="6323348" cy="5217885"/>
          </a:xfrm>
          <a:prstGeom prst="rect">
            <a:avLst/>
          </a:prstGeom>
        </p:spPr>
      </p:pic>
      <p:sp>
        <p:nvSpPr>
          <p:cNvPr id="49" name="모서리가 둥근 직사각형 1097"/>
          <p:cNvSpPr/>
          <p:nvPr/>
        </p:nvSpPr>
        <p:spPr>
          <a:xfrm>
            <a:off x="4739052" y="4500069"/>
            <a:ext cx="3836930" cy="2056005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8" name="모서리가 둥근 직사각형 1097"/>
          <p:cNvSpPr/>
          <p:nvPr/>
        </p:nvSpPr>
        <p:spPr>
          <a:xfrm>
            <a:off x="703261" y="4500069"/>
            <a:ext cx="3836930" cy="2056005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모서리가 둥근 직사각형 1097"/>
          <p:cNvSpPr/>
          <p:nvPr/>
        </p:nvSpPr>
        <p:spPr>
          <a:xfrm>
            <a:off x="703261" y="1551609"/>
            <a:ext cx="3836930" cy="1938229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5" name="모서리가 둥근 직사각형 1097"/>
          <p:cNvSpPr/>
          <p:nvPr/>
        </p:nvSpPr>
        <p:spPr>
          <a:xfrm>
            <a:off x="4739052" y="1551609"/>
            <a:ext cx="3836930" cy="1938229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8060" y="188640"/>
            <a:ext cx="7482713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최근 우리 산업은 수출감소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수익률 저하 등 어려움에 직면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6902" y="672041"/>
            <a:ext cx="7530548" cy="156219"/>
            <a:chOff x="-2730" y="846404"/>
            <a:chExt cx="9154129" cy="0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" name="이등변 삼각형 30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1627877" y="1420058"/>
            <a:ext cx="1987699" cy="314008"/>
            <a:chOff x="1026153" y="1311798"/>
            <a:chExt cx="3061585" cy="914547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2135696" y="1437344"/>
            <a:ext cx="972061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수출 증가율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(%)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5663668" y="1420058"/>
            <a:ext cx="1987699" cy="314008"/>
            <a:chOff x="1026153" y="1311798"/>
            <a:chExt cx="3061585" cy="91454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5884229" y="1437344"/>
            <a:ext cx="1546577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수출물량지수 증가율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(%)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1627877" y="4368518"/>
            <a:ext cx="1987699" cy="314008"/>
            <a:chOff x="1026153" y="1311798"/>
            <a:chExt cx="3061585" cy="914547"/>
          </a:xfrm>
        </p:grpSpPr>
        <p:sp>
          <p:nvSpPr>
            <p:cNvPr id="51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2135695" y="4385804"/>
            <a:ext cx="972062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매출 증가율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(%)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5663668" y="4368518"/>
            <a:ext cx="1987699" cy="314008"/>
            <a:chOff x="1026153" y="1311798"/>
            <a:chExt cx="3061585" cy="914547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6188797" y="4385804"/>
            <a:ext cx="937436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영업이익률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(%)</a:t>
            </a:r>
          </a:p>
        </p:txBody>
      </p:sp>
      <p:sp>
        <p:nvSpPr>
          <p:cNvPr id="6" name="사각형: 잘린 한쪽 모서리 5"/>
          <p:cNvSpPr/>
          <p:nvPr/>
        </p:nvSpPr>
        <p:spPr>
          <a:xfrm>
            <a:off x="380536" y="836712"/>
            <a:ext cx="509135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5" name="사각형: 잘린 한쪽 모서리 64"/>
          <p:cNvSpPr/>
          <p:nvPr/>
        </p:nvSpPr>
        <p:spPr>
          <a:xfrm>
            <a:off x="380536" y="3789040"/>
            <a:ext cx="620768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83526" y="3216151"/>
            <a:ext cx="2543966" cy="1692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* 한국수출 세계순위 </a:t>
            </a:r>
            <a:r>
              <a:rPr lang="en-US" altLang="ko-KR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: (’14) 7</a:t>
            </a:r>
            <a:r>
              <a:rPr lang="ko-KR" altLang="en-US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위      </a:t>
            </a:r>
            <a:r>
              <a:rPr lang="en-US" altLang="ko-KR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(’15.11</a:t>
            </a:r>
            <a:r>
              <a:rPr lang="ko-KR" altLang="en-US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월</a:t>
            </a:r>
            <a:r>
              <a:rPr lang="en-US" altLang="ko-KR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 6</a:t>
            </a:r>
            <a:r>
              <a:rPr lang="ko-KR" altLang="en-US" sz="1100" spc="-8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위</a:t>
            </a:r>
          </a:p>
        </p:txBody>
      </p:sp>
      <p:grpSp>
        <p:nvGrpSpPr>
          <p:cNvPr id="66" name="Group 29"/>
          <p:cNvGrpSpPr>
            <a:grpSpLocks noChangeAspect="1"/>
          </p:cNvGrpSpPr>
          <p:nvPr/>
        </p:nvGrpSpPr>
        <p:grpSpPr bwMode="auto">
          <a:xfrm>
            <a:off x="2486847" y="3219808"/>
            <a:ext cx="209128" cy="171841"/>
            <a:chOff x="1677" y="5581"/>
            <a:chExt cx="1887" cy="1729"/>
          </a:xfrm>
        </p:grpSpPr>
        <p:sp>
          <p:nvSpPr>
            <p:cNvPr id="67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00B0F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68964" y="3789312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60438" y="909675"/>
            <a:ext cx="4731103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’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12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년부터 둔화된 수출이 ’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15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 이후 더욱 심화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29913" y="3851738"/>
            <a:ext cx="5614679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’12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 이후 제조업 매출액증가율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영업이익률 모두 감소세</a:t>
            </a:r>
          </a:p>
        </p:txBody>
      </p:sp>
      <p:pic>
        <p:nvPicPr>
          <p:cNvPr id="4099" name="그림 40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988" y="1807806"/>
            <a:ext cx="3072565" cy="1365234"/>
          </a:xfrm>
          <a:prstGeom prst="rect">
            <a:avLst/>
          </a:prstGeom>
        </p:spPr>
      </p:pic>
      <p:pic>
        <p:nvPicPr>
          <p:cNvPr id="4100" name="그림 409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4820" y="1780524"/>
            <a:ext cx="3203491" cy="1682286"/>
          </a:xfrm>
          <a:prstGeom prst="rect">
            <a:avLst/>
          </a:prstGeom>
        </p:spPr>
      </p:pic>
      <p:pic>
        <p:nvPicPr>
          <p:cNvPr id="64" name="Picture 2" descr="E:\2015년\20160320_산업부 산업정책과 문경준 사무관 (044-203-4833, 010-8915-0930)\05 copy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0120" y="4869180"/>
            <a:ext cx="3303270" cy="157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E:\2015년\20160320_산업부 산업정책과 문경준 사무관 (044-203-4833, 010-8915-0930)\05 copy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6340" y="4846320"/>
            <a:ext cx="3360420" cy="149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839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모서리가 둥근 직사각형 75"/>
          <p:cNvSpPr/>
          <p:nvPr/>
        </p:nvSpPr>
        <p:spPr>
          <a:xfrm>
            <a:off x="696686" y="1349830"/>
            <a:ext cx="7895771" cy="2452913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8" name="모서리가 둥근 직사각형 1097"/>
          <p:cNvSpPr/>
          <p:nvPr/>
        </p:nvSpPr>
        <p:spPr>
          <a:xfrm>
            <a:off x="703261" y="4693446"/>
            <a:ext cx="3836930" cy="1938229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3" name="사각형: 잘린 한쪽 모서리 22"/>
          <p:cNvSpPr/>
          <p:nvPr/>
        </p:nvSpPr>
        <p:spPr>
          <a:xfrm>
            <a:off x="380536" y="836712"/>
            <a:ext cx="6455693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24218" y="909675"/>
            <a:ext cx="5891998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글로벌 저성장 기조</a:t>
            </a:r>
            <a:r>
              <a:rPr lang="en-US" altLang="ko-KR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(New Normal) 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: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저성장ㆍ저물가ㆍ저고용</a:t>
            </a:r>
            <a:endParaRPr lang="ko-KR" altLang="en-US" sz="2000" b="1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8060" y="188640"/>
            <a:ext cx="936556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450" spc="-2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이러한 어려움은 세계경제 저성장</a:t>
            </a:r>
            <a:r>
              <a:rPr lang="en-US" altLang="ko-KR" sz="2450" spc="-2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2450" spc="-2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중국의 추격</a:t>
            </a:r>
            <a:r>
              <a:rPr lang="en-US" altLang="ko-KR" sz="2450" spc="-2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2450" spc="-2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글로벌 과잉공급의 합작품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6902" y="672041"/>
            <a:ext cx="9137098" cy="156219"/>
            <a:chOff x="-2730" y="846404"/>
            <a:chExt cx="9154129" cy="0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직사각형 39"/>
          <p:cNvSpPr/>
          <p:nvPr/>
        </p:nvSpPr>
        <p:spPr>
          <a:xfrm>
            <a:off x="1067837" y="1485558"/>
            <a:ext cx="5072864" cy="26391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고령화 및 생산성 하락 등에 따른 중장기 성장률의 추세적 저하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887012" y="1566085"/>
            <a:ext cx="118979" cy="118979"/>
            <a:chOff x="1" y="2780910"/>
            <a:chExt cx="251399" cy="251399"/>
          </a:xfrm>
        </p:grpSpPr>
        <p:sp>
          <p:nvSpPr>
            <p:cNvPr id="42" name="타원 4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이등변 삼각형 4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1067837" y="1764958"/>
            <a:ext cx="5457904" cy="26391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금융위기 이후 구조개혁 지체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불확실성 확대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선진국 재정여력 약화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887012" y="1845485"/>
            <a:ext cx="118979" cy="118979"/>
            <a:chOff x="1" y="2780910"/>
            <a:chExt cx="251399" cy="251399"/>
          </a:xfrm>
        </p:grpSpPr>
        <p:sp>
          <p:nvSpPr>
            <p:cNvPr id="46" name="타원 4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이등변 삼각형 4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1067837" y="2057058"/>
            <a:ext cx="5457904" cy="26391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만성적 수요 부족에 따라 무역 및 신흥국 </a:t>
            </a:r>
            <a:r>
              <a:rPr lang="ko-KR" altLang="en-US" sz="16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생산ㆍ성장도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장기적 감소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87012" y="2137585"/>
            <a:ext cx="118979" cy="118979"/>
            <a:chOff x="1" y="2780910"/>
            <a:chExt cx="251399" cy="251399"/>
          </a:xfrm>
        </p:grpSpPr>
        <p:sp>
          <p:nvSpPr>
            <p:cNvPr id="50" name="타원 4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이등변 삼각형 5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5" name="사각형: 잘린 한쪽 모서리 54"/>
          <p:cNvSpPr/>
          <p:nvPr/>
        </p:nvSpPr>
        <p:spPr>
          <a:xfrm>
            <a:off x="380536" y="4005064"/>
            <a:ext cx="4325935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8964" y="4005064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24218" y="4078027"/>
            <a:ext cx="3722173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최근 글로벌 수요 부진과 저유가 지속</a:t>
            </a:r>
          </a:p>
        </p:txBody>
      </p:sp>
      <p:sp>
        <p:nvSpPr>
          <p:cNvPr id="59" name="모서리가 둥근 직사각형 1097"/>
          <p:cNvSpPr/>
          <p:nvPr/>
        </p:nvSpPr>
        <p:spPr>
          <a:xfrm>
            <a:off x="4739052" y="4693446"/>
            <a:ext cx="3836930" cy="1938229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1514376" y="4561895"/>
            <a:ext cx="2214700" cy="314008"/>
            <a:chOff x="1026153" y="1311798"/>
            <a:chExt cx="3061585" cy="914547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1681085" y="4579181"/>
            <a:ext cx="1881284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경제성장률 및 교역증가율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(%)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5550167" y="4561895"/>
            <a:ext cx="2214700" cy="314008"/>
            <a:chOff x="1026153" y="1311798"/>
            <a:chExt cx="3061585" cy="914547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모서리가 둥근 직사각형 7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6297323" y="4579181"/>
            <a:ext cx="720389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유가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($/</a:t>
            </a:r>
            <a:r>
              <a:rPr lang="en-US" altLang="ko-KR" sz="1300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bbl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857" y="4882253"/>
            <a:ext cx="3502713" cy="1644242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4"/>
          <a:stretch/>
        </p:blipFill>
        <p:spPr>
          <a:xfrm>
            <a:off x="5043073" y="5044050"/>
            <a:ext cx="3082883" cy="1563463"/>
          </a:xfrm>
          <a:prstGeom prst="rect">
            <a:avLst/>
          </a:prstGeom>
        </p:spPr>
      </p:pic>
      <p:sp>
        <p:nvSpPr>
          <p:cNvPr id="74" name="직사각형 73"/>
          <p:cNvSpPr/>
          <p:nvPr/>
        </p:nvSpPr>
        <p:spPr>
          <a:xfrm>
            <a:off x="7605038" y="5034913"/>
            <a:ext cx="805670" cy="1692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en-US" altLang="ko-KR" sz="1100" spc="-80" dirty="0">
                <a:solidFill>
                  <a:srgbClr val="4BA379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* Dubai</a:t>
            </a:r>
            <a:r>
              <a:rPr lang="ko-KR" altLang="en-US" sz="1100" spc="-80" dirty="0">
                <a:solidFill>
                  <a:srgbClr val="4BA379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유 기준</a:t>
            </a:r>
            <a:endParaRPr lang="en-US" altLang="ko-KR" sz="1100" spc="-80" dirty="0">
              <a:solidFill>
                <a:srgbClr val="4BA379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75" name="이등변 삼각형 74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76" name="이등변 삼각형 75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20960" y="2751336"/>
            <a:ext cx="7170540" cy="190996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20960" y="2954536"/>
            <a:ext cx="7170540" cy="762496"/>
            <a:chOff x="1020960" y="2768104"/>
            <a:chExt cx="6980040" cy="597396"/>
          </a:xfrm>
          <a:solidFill>
            <a:srgbClr val="08A5CA">
              <a:alpha val="15686"/>
            </a:srgbClr>
          </a:solidFill>
        </p:grpSpPr>
        <p:sp>
          <p:nvSpPr>
            <p:cNvPr id="78" name="직사각형 77"/>
            <p:cNvSpPr/>
            <p:nvPr/>
          </p:nvSpPr>
          <p:spPr>
            <a:xfrm>
              <a:off x="1020960" y="2768104"/>
              <a:ext cx="6980040" cy="1909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1020960" y="2971304"/>
              <a:ext cx="6980040" cy="1909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1020960" y="3174504"/>
              <a:ext cx="6980040" cy="1909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2" name="직사각형 81"/>
          <p:cNvSpPr/>
          <p:nvPr/>
        </p:nvSpPr>
        <p:spPr>
          <a:xfrm>
            <a:off x="7804933" y="2570006"/>
            <a:ext cx="405880" cy="15234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9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9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단위 </a:t>
            </a:r>
            <a:r>
              <a:rPr lang="en-US" altLang="ko-KR" sz="9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%)</a:t>
            </a:r>
            <a:endParaRPr lang="ko-KR" altLang="en-US" sz="9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2973309" y="2436792"/>
            <a:ext cx="3329817" cy="314008"/>
            <a:chOff x="1026153" y="1311798"/>
            <a:chExt cx="3061585" cy="914547"/>
          </a:xfrm>
        </p:grpSpPr>
        <p:sp>
          <p:nvSpPr>
            <p:cNvPr id="84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모서리가 둥근 직사각형 76"/>
            <p:cNvSpPr/>
            <p:nvPr/>
          </p:nvSpPr>
          <p:spPr>
            <a:xfrm>
              <a:off x="1035442" y="1311798"/>
              <a:ext cx="3043007" cy="720202"/>
            </a:xfrm>
            <a:prstGeom prst="roundRect">
              <a:avLst>
                <a:gd name="adj" fmla="val 50000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87" name="직사각형 86"/>
          <p:cNvSpPr/>
          <p:nvPr/>
        </p:nvSpPr>
        <p:spPr>
          <a:xfrm>
            <a:off x="3506642" y="2466778"/>
            <a:ext cx="2364751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세계 경제의 중장기 성장률 전망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(KDI)</a:t>
            </a:r>
          </a:p>
        </p:txBody>
      </p:sp>
      <p:pic>
        <p:nvPicPr>
          <p:cNvPr id="81" name="그림 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1703" y="5645332"/>
            <a:ext cx="943919" cy="709992"/>
          </a:xfrm>
          <a:prstGeom prst="rect">
            <a:avLst/>
          </a:prstGeom>
        </p:spPr>
      </p:pic>
      <p:grpSp>
        <p:nvGrpSpPr>
          <p:cNvPr id="89" name="Group 4"/>
          <p:cNvGrpSpPr>
            <a:grpSpLocks noChangeAspect="1"/>
          </p:cNvGrpSpPr>
          <p:nvPr/>
        </p:nvGrpSpPr>
        <p:grpSpPr bwMode="auto">
          <a:xfrm>
            <a:off x="936422" y="6007100"/>
            <a:ext cx="1067739" cy="443152"/>
            <a:chOff x="1397" y="1549"/>
            <a:chExt cx="2966" cy="1231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>
              <a:off x="1579" y="2054"/>
              <a:ext cx="141" cy="124"/>
            </a:xfrm>
            <a:custGeom>
              <a:avLst/>
              <a:gdLst>
                <a:gd name="T0" fmla="*/ 141 w 141"/>
                <a:gd name="T1" fmla="*/ 0 h 124"/>
                <a:gd name="T2" fmla="*/ 69 w 141"/>
                <a:gd name="T3" fmla="*/ 0 h 124"/>
                <a:gd name="T4" fmla="*/ 0 w 141"/>
                <a:gd name="T5" fmla="*/ 55 h 124"/>
                <a:gd name="T6" fmla="*/ 0 w 141"/>
                <a:gd name="T7" fmla="*/ 124 h 124"/>
                <a:gd name="T8" fmla="*/ 67 w 141"/>
                <a:gd name="T9" fmla="*/ 94 h 124"/>
                <a:gd name="T10" fmla="*/ 141 w 141"/>
                <a:gd name="T11" fmla="*/ 92 h 124"/>
                <a:gd name="T12" fmla="*/ 141 w 141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4">
                  <a:moveTo>
                    <a:pt x="141" y="0"/>
                  </a:moveTo>
                  <a:lnTo>
                    <a:pt x="69" y="0"/>
                  </a:lnTo>
                  <a:lnTo>
                    <a:pt x="0" y="55"/>
                  </a:lnTo>
                  <a:lnTo>
                    <a:pt x="0" y="124"/>
                  </a:lnTo>
                  <a:lnTo>
                    <a:pt x="67" y="94"/>
                  </a:lnTo>
                  <a:lnTo>
                    <a:pt x="141" y="92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"/>
            <p:cNvSpPr>
              <a:spLocks/>
            </p:cNvSpPr>
            <p:nvPr/>
          </p:nvSpPr>
          <p:spPr bwMode="auto">
            <a:xfrm>
              <a:off x="1646" y="2054"/>
              <a:ext cx="74" cy="94"/>
            </a:xfrm>
            <a:custGeom>
              <a:avLst/>
              <a:gdLst>
                <a:gd name="T0" fmla="*/ 0 w 74"/>
                <a:gd name="T1" fmla="*/ 94 h 94"/>
                <a:gd name="T2" fmla="*/ 74 w 74"/>
                <a:gd name="T3" fmla="*/ 92 h 94"/>
                <a:gd name="T4" fmla="*/ 74 w 74"/>
                <a:gd name="T5" fmla="*/ 0 h 94"/>
                <a:gd name="T6" fmla="*/ 2 w 74"/>
                <a:gd name="T7" fmla="*/ 0 h 94"/>
                <a:gd name="T8" fmla="*/ 0 w 74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4">
                  <a:moveTo>
                    <a:pt x="0" y="94"/>
                  </a:moveTo>
                  <a:lnTo>
                    <a:pt x="74" y="92"/>
                  </a:lnTo>
                  <a:lnTo>
                    <a:pt x="74" y="0"/>
                  </a:lnTo>
                  <a:lnTo>
                    <a:pt x="2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"/>
            <p:cNvSpPr>
              <a:spLocks/>
            </p:cNvSpPr>
            <p:nvPr/>
          </p:nvSpPr>
          <p:spPr bwMode="auto">
            <a:xfrm>
              <a:off x="1579" y="2121"/>
              <a:ext cx="141" cy="118"/>
            </a:xfrm>
            <a:custGeom>
              <a:avLst/>
              <a:gdLst>
                <a:gd name="T0" fmla="*/ 141 w 141"/>
                <a:gd name="T1" fmla="*/ 0 h 118"/>
                <a:gd name="T2" fmla="*/ 69 w 141"/>
                <a:gd name="T3" fmla="*/ 6 h 118"/>
                <a:gd name="T4" fmla="*/ 0 w 141"/>
                <a:gd name="T5" fmla="*/ 55 h 118"/>
                <a:gd name="T6" fmla="*/ 0 w 141"/>
                <a:gd name="T7" fmla="*/ 118 h 118"/>
                <a:gd name="T8" fmla="*/ 67 w 141"/>
                <a:gd name="T9" fmla="*/ 93 h 118"/>
                <a:gd name="T10" fmla="*/ 141 w 141"/>
                <a:gd name="T11" fmla="*/ 91 h 118"/>
                <a:gd name="T12" fmla="*/ 141 w 141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8">
                  <a:moveTo>
                    <a:pt x="141" y="0"/>
                  </a:moveTo>
                  <a:lnTo>
                    <a:pt x="69" y="6"/>
                  </a:lnTo>
                  <a:lnTo>
                    <a:pt x="0" y="55"/>
                  </a:lnTo>
                  <a:lnTo>
                    <a:pt x="0" y="118"/>
                  </a:lnTo>
                  <a:lnTo>
                    <a:pt x="67" y="93"/>
                  </a:lnTo>
                  <a:lnTo>
                    <a:pt x="141" y="9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"/>
            <p:cNvSpPr>
              <a:spLocks/>
            </p:cNvSpPr>
            <p:nvPr/>
          </p:nvSpPr>
          <p:spPr bwMode="auto">
            <a:xfrm>
              <a:off x="1646" y="2121"/>
              <a:ext cx="74" cy="93"/>
            </a:xfrm>
            <a:custGeom>
              <a:avLst/>
              <a:gdLst>
                <a:gd name="T0" fmla="*/ 0 w 74"/>
                <a:gd name="T1" fmla="*/ 93 h 93"/>
                <a:gd name="T2" fmla="*/ 74 w 74"/>
                <a:gd name="T3" fmla="*/ 91 h 93"/>
                <a:gd name="T4" fmla="*/ 74 w 74"/>
                <a:gd name="T5" fmla="*/ 0 h 93"/>
                <a:gd name="T6" fmla="*/ 2 w 74"/>
                <a:gd name="T7" fmla="*/ 0 h 93"/>
                <a:gd name="T8" fmla="*/ 0 w 74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3">
                  <a:moveTo>
                    <a:pt x="0" y="93"/>
                  </a:moveTo>
                  <a:lnTo>
                    <a:pt x="74" y="91"/>
                  </a:lnTo>
                  <a:lnTo>
                    <a:pt x="74" y="0"/>
                  </a:lnTo>
                  <a:lnTo>
                    <a:pt x="2" y="0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9"/>
            <p:cNvSpPr>
              <a:spLocks/>
            </p:cNvSpPr>
            <p:nvPr/>
          </p:nvSpPr>
          <p:spPr bwMode="auto">
            <a:xfrm>
              <a:off x="1579" y="2193"/>
              <a:ext cx="141" cy="111"/>
            </a:xfrm>
            <a:custGeom>
              <a:avLst/>
              <a:gdLst>
                <a:gd name="T0" fmla="*/ 141 w 141"/>
                <a:gd name="T1" fmla="*/ 8 h 111"/>
                <a:gd name="T2" fmla="*/ 69 w 141"/>
                <a:gd name="T3" fmla="*/ 0 h 111"/>
                <a:gd name="T4" fmla="*/ 0 w 141"/>
                <a:gd name="T5" fmla="*/ 40 h 111"/>
                <a:gd name="T6" fmla="*/ 0 w 141"/>
                <a:gd name="T7" fmla="*/ 111 h 111"/>
                <a:gd name="T8" fmla="*/ 67 w 141"/>
                <a:gd name="T9" fmla="*/ 101 h 111"/>
                <a:gd name="T10" fmla="*/ 141 w 141"/>
                <a:gd name="T11" fmla="*/ 99 h 111"/>
                <a:gd name="T12" fmla="*/ 141 w 141"/>
                <a:gd name="T13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1">
                  <a:moveTo>
                    <a:pt x="141" y="8"/>
                  </a:moveTo>
                  <a:lnTo>
                    <a:pt x="69" y="0"/>
                  </a:lnTo>
                  <a:lnTo>
                    <a:pt x="0" y="40"/>
                  </a:lnTo>
                  <a:lnTo>
                    <a:pt x="0" y="111"/>
                  </a:lnTo>
                  <a:lnTo>
                    <a:pt x="67" y="101"/>
                  </a:lnTo>
                  <a:lnTo>
                    <a:pt x="141" y="99"/>
                  </a:lnTo>
                  <a:lnTo>
                    <a:pt x="141" y="8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44" name="Freeform 10"/>
            <p:cNvSpPr>
              <a:spLocks/>
            </p:cNvSpPr>
            <p:nvPr/>
          </p:nvSpPr>
          <p:spPr bwMode="auto">
            <a:xfrm>
              <a:off x="1646" y="2193"/>
              <a:ext cx="74" cy="101"/>
            </a:xfrm>
            <a:custGeom>
              <a:avLst/>
              <a:gdLst>
                <a:gd name="T0" fmla="*/ 0 w 74"/>
                <a:gd name="T1" fmla="*/ 101 h 101"/>
                <a:gd name="T2" fmla="*/ 74 w 74"/>
                <a:gd name="T3" fmla="*/ 99 h 101"/>
                <a:gd name="T4" fmla="*/ 74 w 74"/>
                <a:gd name="T5" fmla="*/ 8 h 101"/>
                <a:gd name="T6" fmla="*/ 2 w 74"/>
                <a:gd name="T7" fmla="*/ 0 h 101"/>
                <a:gd name="T8" fmla="*/ 0 w 74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01">
                  <a:moveTo>
                    <a:pt x="0" y="101"/>
                  </a:moveTo>
                  <a:lnTo>
                    <a:pt x="74" y="99"/>
                  </a:lnTo>
                  <a:lnTo>
                    <a:pt x="74" y="8"/>
                  </a:lnTo>
                  <a:lnTo>
                    <a:pt x="2" y="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45" name="Freeform 11"/>
            <p:cNvSpPr>
              <a:spLocks/>
            </p:cNvSpPr>
            <p:nvPr/>
          </p:nvSpPr>
          <p:spPr bwMode="auto">
            <a:xfrm>
              <a:off x="1579" y="2266"/>
              <a:ext cx="141" cy="108"/>
            </a:xfrm>
            <a:custGeom>
              <a:avLst/>
              <a:gdLst>
                <a:gd name="T0" fmla="*/ 141 w 141"/>
                <a:gd name="T1" fmla="*/ 11 h 108"/>
                <a:gd name="T2" fmla="*/ 69 w 141"/>
                <a:gd name="T3" fmla="*/ 0 h 108"/>
                <a:gd name="T4" fmla="*/ 0 w 141"/>
                <a:gd name="T5" fmla="*/ 38 h 108"/>
                <a:gd name="T6" fmla="*/ 0 w 141"/>
                <a:gd name="T7" fmla="*/ 108 h 108"/>
                <a:gd name="T8" fmla="*/ 67 w 141"/>
                <a:gd name="T9" fmla="*/ 95 h 108"/>
                <a:gd name="T10" fmla="*/ 141 w 141"/>
                <a:gd name="T11" fmla="*/ 101 h 108"/>
                <a:gd name="T12" fmla="*/ 141 w 141"/>
                <a:gd name="T1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08">
                  <a:moveTo>
                    <a:pt x="141" y="11"/>
                  </a:moveTo>
                  <a:lnTo>
                    <a:pt x="69" y="0"/>
                  </a:lnTo>
                  <a:lnTo>
                    <a:pt x="0" y="38"/>
                  </a:lnTo>
                  <a:lnTo>
                    <a:pt x="0" y="108"/>
                  </a:lnTo>
                  <a:lnTo>
                    <a:pt x="67" y="95"/>
                  </a:lnTo>
                  <a:lnTo>
                    <a:pt x="141" y="101"/>
                  </a:lnTo>
                  <a:lnTo>
                    <a:pt x="141" y="1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47" name="Freeform 12"/>
            <p:cNvSpPr>
              <a:spLocks/>
            </p:cNvSpPr>
            <p:nvPr/>
          </p:nvSpPr>
          <p:spPr bwMode="auto">
            <a:xfrm>
              <a:off x="1646" y="2271"/>
              <a:ext cx="74" cy="98"/>
            </a:xfrm>
            <a:custGeom>
              <a:avLst/>
              <a:gdLst>
                <a:gd name="T0" fmla="*/ 0 w 74"/>
                <a:gd name="T1" fmla="*/ 98 h 98"/>
                <a:gd name="T2" fmla="*/ 74 w 74"/>
                <a:gd name="T3" fmla="*/ 96 h 98"/>
                <a:gd name="T4" fmla="*/ 74 w 74"/>
                <a:gd name="T5" fmla="*/ 6 h 98"/>
                <a:gd name="T6" fmla="*/ 2 w 74"/>
                <a:gd name="T7" fmla="*/ 0 h 98"/>
                <a:gd name="T8" fmla="*/ 0 w 74"/>
                <a:gd name="T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0" y="98"/>
                  </a:moveTo>
                  <a:lnTo>
                    <a:pt x="74" y="96"/>
                  </a:lnTo>
                  <a:lnTo>
                    <a:pt x="74" y="6"/>
                  </a:lnTo>
                  <a:lnTo>
                    <a:pt x="2" y="0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48" name="Freeform 13"/>
            <p:cNvSpPr>
              <a:spLocks/>
            </p:cNvSpPr>
            <p:nvPr/>
          </p:nvSpPr>
          <p:spPr bwMode="auto">
            <a:xfrm>
              <a:off x="1579" y="2338"/>
              <a:ext cx="141" cy="111"/>
            </a:xfrm>
            <a:custGeom>
              <a:avLst/>
              <a:gdLst>
                <a:gd name="T0" fmla="*/ 141 w 141"/>
                <a:gd name="T1" fmla="*/ 15 h 111"/>
                <a:gd name="T2" fmla="*/ 67 w 141"/>
                <a:gd name="T3" fmla="*/ 0 h 111"/>
                <a:gd name="T4" fmla="*/ 0 w 141"/>
                <a:gd name="T5" fmla="*/ 31 h 111"/>
                <a:gd name="T6" fmla="*/ 0 w 141"/>
                <a:gd name="T7" fmla="*/ 111 h 111"/>
                <a:gd name="T8" fmla="*/ 67 w 141"/>
                <a:gd name="T9" fmla="*/ 107 h 111"/>
                <a:gd name="T10" fmla="*/ 141 w 141"/>
                <a:gd name="T11" fmla="*/ 105 h 111"/>
                <a:gd name="T12" fmla="*/ 141 w 141"/>
                <a:gd name="T13" fmla="*/ 1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1">
                  <a:moveTo>
                    <a:pt x="141" y="15"/>
                  </a:moveTo>
                  <a:lnTo>
                    <a:pt x="67" y="0"/>
                  </a:lnTo>
                  <a:lnTo>
                    <a:pt x="0" y="31"/>
                  </a:lnTo>
                  <a:lnTo>
                    <a:pt x="0" y="111"/>
                  </a:lnTo>
                  <a:lnTo>
                    <a:pt x="67" y="107"/>
                  </a:lnTo>
                  <a:lnTo>
                    <a:pt x="141" y="105"/>
                  </a:lnTo>
                  <a:lnTo>
                    <a:pt x="141" y="15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49" name="Freeform 14"/>
            <p:cNvSpPr>
              <a:spLocks/>
            </p:cNvSpPr>
            <p:nvPr/>
          </p:nvSpPr>
          <p:spPr bwMode="auto">
            <a:xfrm>
              <a:off x="1646" y="2346"/>
              <a:ext cx="74" cy="99"/>
            </a:xfrm>
            <a:custGeom>
              <a:avLst/>
              <a:gdLst>
                <a:gd name="T0" fmla="*/ 0 w 74"/>
                <a:gd name="T1" fmla="*/ 99 h 99"/>
                <a:gd name="T2" fmla="*/ 74 w 74"/>
                <a:gd name="T3" fmla="*/ 97 h 99"/>
                <a:gd name="T4" fmla="*/ 74 w 74"/>
                <a:gd name="T5" fmla="*/ 7 h 99"/>
                <a:gd name="T6" fmla="*/ 2 w 74"/>
                <a:gd name="T7" fmla="*/ 0 h 99"/>
                <a:gd name="T8" fmla="*/ 0 w 74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9">
                  <a:moveTo>
                    <a:pt x="0" y="99"/>
                  </a:moveTo>
                  <a:lnTo>
                    <a:pt x="74" y="97"/>
                  </a:lnTo>
                  <a:lnTo>
                    <a:pt x="74" y="7"/>
                  </a:lnTo>
                  <a:lnTo>
                    <a:pt x="2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0" name="Freeform 15"/>
            <p:cNvSpPr>
              <a:spLocks/>
            </p:cNvSpPr>
            <p:nvPr/>
          </p:nvSpPr>
          <p:spPr bwMode="auto">
            <a:xfrm>
              <a:off x="1640" y="1999"/>
              <a:ext cx="157" cy="137"/>
            </a:xfrm>
            <a:custGeom>
              <a:avLst/>
              <a:gdLst>
                <a:gd name="T0" fmla="*/ 157 w 157"/>
                <a:gd name="T1" fmla="*/ 0 h 137"/>
                <a:gd name="T2" fmla="*/ 78 w 157"/>
                <a:gd name="T3" fmla="*/ 0 h 137"/>
                <a:gd name="T4" fmla="*/ 0 w 157"/>
                <a:gd name="T5" fmla="*/ 61 h 137"/>
                <a:gd name="T6" fmla="*/ 0 w 157"/>
                <a:gd name="T7" fmla="*/ 137 h 137"/>
                <a:gd name="T8" fmla="*/ 78 w 157"/>
                <a:gd name="T9" fmla="*/ 105 h 137"/>
                <a:gd name="T10" fmla="*/ 157 w 157"/>
                <a:gd name="T11" fmla="*/ 101 h 137"/>
                <a:gd name="T12" fmla="*/ 157 w 157"/>
                <a:gd name="T1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37">
                  <a:moveTo>
                    <a:pt x="157" y="0"/>
                  </a:moveTo>
                  <a:lnTo>
                    <a:pt x="78" y="0"/>
                  </a:lnTo>
                  <a:lnTo>
                    <a:pt x="0" y="61"/>
                  </a:lnTo>
                  <a:lnTo>
                    <a:pt x="0" y="137"/>
                  </a:lnTo>
                  <a:lnTo>
                    <a:pt x="78" y="105"/>
                  </a:lnTo>
                  <a:lnTo>
                    <a:pt x="157" y="10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1" name="Freeform 16"/>
            <p:cNvSpPr>
              <a:spLocks/>
            </p:cNvSpPr>
            <p:nvPr/>
          </p:nvSpPr>
          <p:spPr bwMode="auto">
            <a:xfrm>
              <a:off x="1718" y="1999"/>
              <a:ext cx="79" cy="105"/>
            </a:xfrm>
            <a:custGeom>
              <a:avLst/>
              <a:gdLst>
                <a:gd name="T0" fmla="*/ 0 w 79"/>
                <a:gd name="T1" fmla="*/ 105 h 105"/>
                <a:gd name="T2" fmla="*/ 79 w 79"/>
                <a:gd name="T3" fmla="*/ 101 h 105"/>
                <a:gd name="T4" fmla="*/ 79 w 79"/>
                <a:gd name="T5" fmla="*/ 0 h 105"/>
                <a:gd name="T6" fmla="*/ 0 w 79"/>
                <a:gd name="T7" fmla="*/ 0 h 105"/>
                <a:gd name="T8" fmla="*/ 0 w 7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05">
                  <a:moveTo>
                    <a:pt x="0" y="105"/>
                  </a:moveTo>
                  <a:lnTo>
                    <a:pt x="79" y="101"/>
                  </a:lnTo>
                  <a:lnTo>
                    <a:pt x="79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2" name="Freeform 17"/>
            <p:cNvSpPr>
              <a:spLocks/>
            </p:cNvSpPr>
            <p:nvPr/>
          </p:nvSpPr>
          <p:spPr bwMode="auto">
            <a:xfrm>
              <a:off x="1640" y="2073"/>
              <a:ext cx="157" cy="132"/>
            </a:xfrm>
            <a:custGeom>
              <a:avLst/>
              <a:gdLst>
                <a:gd name="T0" fmla="*/ 157 w 157"/>
                <a:gd name="T1" fmla="*/ 0 h 132"/>
                <a:gd name="T2" fmla="*/ 78 w 157"/>
                <a:gd name="T3" fmla="*/ 8 h 132"/>
                <a:gd name="T4" fmla="*/ 0 w 157"/>
                <a:gd name="T5" fmla="*/ 61 h 132"/>
                <a:gd name="T6" fmla="*/ 0 w 157"/>
                <a:gd name="T7" fmla="*/ 132 h 132"/>
                <a:gd name="T8" fmla="*/ 78 w 157"/>
                <a:gd name="T9" fmla="*/ 105 h 132"/>
                <a:gd name="T10" fmla="*/ 157 w 157"/>
                <a:gd name="T11" fmla="*/ 103 h 132"/>
                <a:gd name="T12" fmla="*/ 157 w 157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32">
                  <a:moveTo>
                    <a:pt x="157" y="0"/>
                  </a:moveTo>
                  <a:lnTo>
                    <a:pt x="78" y="8"/>
                  </a:lnTo>
                  <a:lnTo>
                    <a:pt x="0" y="61"/>
                  </a:lnTo>
                  <a:lnTo>
                    <a:pt x="0" y="132"/>
                  </a:lnTo>
                  <a:lnTo>
                    <a:pt x="78" y="105"/>
                  </a:lnTo>
                  <a:lnTo>
                    <a:pt x="157" y="103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65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3" name="Freeform 18"/>
            <p:cNvSpPr>
              <a:spLocks/>
            </p:cNvSpPr>
            <p:nvPr/>
          </p:nvSpPr>
          <p:spPr bwMode="auto">
            <a:xfrm>
              <a:off x="1718" y="2073"/>
              <a:ext cx="79" cy="105"/>
            </a:xfrm>
            <a:custGeom>
              <a:avLst/>
              <a:gdLst>
                <a:gd name="T0" fmla="*/ 0 w 79"/>
                <a:gd name="T1" fmla="*/ 105 h 105"/>
                <a:gd name="T2" fmla="*/ 79 w 79"/>
                <a:gd name="T3" fmla="*/ 103 h 105"/>
                <a:gd name="T4" fmla="*/ 79 w 79"/>
                <a:gd name="T5" fmla="*/ 0 h 105"/>
                <a:gd name="T6" fmla="*/ 0 w 79"/>
                <a:gd name="T7" fmla="*/ 0 h 105"/>
                <a:gd name="T8" fmla="*/ 0 w 7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05">
                  <a:moveTo>
                    <a:pt x="0" y="105"/>
                  </a:moveTo>
                  <a:lnTo>
                    <a:pt x="79" y="103"/>
                  </a:lnTo>
                  <a:lnTo>
                    <a:pt x="79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4" name="Freeform 19"/>
            <p:cNvSpPr>
              <a:spLocks/>
            </p:cNvSpPr>
            <p:nvPr/>
          </p:nvSpPr>
          <p:spPr bwMode="auto">
            <a:xfrm>
              <a:off x="1640" y="2153"/>
              <a:ext cx="157" cy="126"/>
            </a:xfrm>
            <a:custGeom>
              <a:avLst/>
              <a:gdLst>
                <a:gd name="T0" fmla="*/ 157 w 157"/>
                <a:gd name="T1" fmla="*/ 10 h 126"/>
                <a:gd name="T2" fmla="*/ 78 w 157"/>
                <a:gd name="T3" fmla="*/ 0 h 126"/>
                <a:gd name="T4" fmla="*/ 0 w 157"/>
                <a:gd name="T5" fmla="*/ 46 h 126"/>
                <a:gd name="T6" fmla="*/ 0 w 157"/>
                <a:gd name="T7" fmla="*/ 126 h 126"/>
                <a:gd name="T8" fmla="*/ 78 w 157"/>
                <a:gd name="T9" fmla="*/ 115 h 126"/>
                <a:gd name="T10" fmla="*/ 157 w 157"/>
                <a:gd name="T11" fmla="*/ 111 h 126"/>
                <a:gd name="T12" fmla="*/ 157 w 157"/>
                <a:gd name="T13" fmla="*/ 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6">
                  <a:moveTo>
                    <a:pt x="157" y="10"/>
                  </a:moveTo>
                  <a:lnTo>
                    <a:pt x="78" y="0"/>
                  </a:lnTo>
                  <a:lnTo>
                    <a:pt x="0" y="46"/>
                  </a:lnTo>
                  <a:lnTo>
                    <a:pt x="0" y="126"/>
                  </a:lnTo>
                  <a:lnTo>
                    <a:pt x="78" y="115"/>
                  </a:lnTo>
                  <a:lnTo>
                    <a:pt x="157" y="111"/>
                  </a:lnTo>
                  <a:lnTo>
                    <a:pt x="157" y="10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5" name="Freeform 20"/>
            <p:cNvSpPr>
              <a:spLocks/>
            </p:cNvSpPr>
            <p:nvPr/>
          </p:nvSpPr>
          <p:spPr bwMode="auto">
            <a:xfrm>
              <a:off x="1718" y="2153"/>
              <a:ext cx="79" cy="115"/>
            </a:xfrm>
            <a:custGeom>
              <a:avLst/>
              <a:gdLst>
                <a:gd name="T0" fmla="*/ 0 w 79"/>
                <a:gd name="T1" fmla="*/ 115 h 115"/>
                <a:gd name="T2" fmla="*/ 79 w 79"/>
                <a:gd name="T3" fmla="*/ 111 h 115"/>
                <a:gd name="T4" fmla="*/ 79 w 79"/>
                <a:gd name="T5" fmla="*/ 10 h 115"/>
                <a:gd name="T6" fmla="*/ 0 w 79"/>
                <a:gd name="T7" fmla="*/ 0 h 115"/>
                <a:gd name="T8" fmla="*/ 0 w 79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5">
                  <a:moveTo>
                    <a:pt x="0" y="115"/>
                  </a:moveTo>
                  <a:lnTo>
                    <a:pt x="79" y="111"/>
                  </a:lnTo>
                  <a:lnTo>
                    <a:pt x="79" y="10"/>
                  </a:lnTo>
                  <a:lnTo>
                    <a:pt x="0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6" name="Freeform 21"/>
            <p:cNvSpPr>
              <a:spLocks/>
            </p:cNvSpPr>
            <p:nvPr/>
          </p:nvSpPr>
          <p:spPr bwMode="auto">
            <a:xfrm>
              <a:off x="1640" y="2237"/>
              <a:ext cx="157" cy="122"/>
            </a:xfrm>
            <a:custGeom>
              <a:avLst/>
              <a:gdLst>
                <a:gd name="T0" fmla="*/ 157 w 157"/>
                <a:gd name="T1" fmla="*/ 10 h 122"/>
                <a:gd name="T2" fmla="*/ 78 w 157"/>
                <a:gd name="T3" fmla="*/ 0 h 122"/>
                <a:gd name="T4" fmla="*/ 0 w 157"/>
                <a:gd name="T5" fmla="*/ 42 h 122"/>
                <a:gd name="T6" fmla="*/ 0 w 157"/>
                <a:gd name="T7" fmla="*/ 122 h 122"/>
                <a:gd name="T8" fmla="*/ 78 w 157"/>
                <a:gd name="T9" fmla="*/ 107 h 122"/>
                <a:gd name="T10" fmla="*/ 157 w 157"/>
                <a:gd name="T11" fmla="*/ 113 h 122"/>
                <a:gd name="T12" fmla="*/ 157 w 157"/>
                <a:gd name="T13" fmla="*/ 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2">
                  <a:moveTo>
                    <a:pt x="157" y="10"/>
                  </a:moveTo>
                  <a:lnTo>
                    <a:pt x="78" y="0"/>
                  </a:lnTo>
                  <a:lnTo>
                    <a:pt x="0" y="42"/>
                  </a:lnTo>
                  <a:lnTo>
                    <a:pt x="0" y="122"/>
                  </a:lnTo>
                  <a:lnTo>
                    <a:pt x="78" y="107"/>
                  </a:lnTo>
                  <a:lnTo>
                    <a:pt x="157" y="113"/>
                  </a:lnTo>
                  <a:lnTo>
                    <a:pt x="157" y="1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7" name="Freeform 22"/>
            <p:cNvSpPr>
              <a:spLocks/>
            </p:cNvSpPr>
            <p:nvPr/>
          </p:nvSpPr>
          <p:spPr bwMode="auto">
            <a:xfrm>
              <a:off x="1718" y="2241"/>
              <a:ext cx="79" cy="112"/>
            </a:xfrm>
            <a:custGeom>
              <a:avLst/>
              <a:gdLst>
                <a:gd name="T0" fmla="*/ 0 w 79"/>
                <a:gd name="T1" fmla="*/ 112 h 112"/>
                <a:gd name="T2" fmla="*/ 79 w 79"/>
                <a:gd name="T3" fmla="*/ 109 h 112"/>
                <a:gd name="T4" fmla="*/ 79 w 79"/>
                <a:gd name="T5" fmla="*/ 6 h 112"/>
                <a:gd name="T6" fmla="*/ 0 w 79"/>
                <a:gd name="T7" fmla="*/ 0 h 112"/>
                <a:gd name="T8" fmla="*/ 0 w 79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2">
                  <a:moveTo>
                    <a:pt x="0" y="112"/>
                  </a:moveTo>
                  <a:lnTo>
                    <a:pt x="79" y="109"/>
                  </a:lnTo>
                  <a:lnTo>
                    <a:pt x="79" y="6"/>
                  </a:lnTo>
                  <a:lnTo>
                    <a:pt x="0" y="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8" name="Freeform 23"/>
            <p:cNvSpPr>
              <a:spLocks/>
            </p:cNvSpPr>
            <p:nvPr/>
          </p:nvSpPr>
          <p:spPr bwMode="auto">
            <a:xfrm>
              <a:off x="1640" y="2317"/>
              <a:ext cx="157" cy="124"/>
            </a:xfrm>
            <a:custGeom>
              <a:avLst/>
              <a:gdLst>
                <a:gd name="T0" fmla="*/ 157 w 157"/>
                <a:gd name="T1" fmla="*/ 17 h 124"/>
                <a:gd name="T2" fmla="*/ 78 w 157"/>
                <a:gd name="T3" fmla="*/ 0 h 124"/>
                <a:gd name="T4" fmla="*/ 0 w 157"/>
                <a:gd name="T5" fmla="*/ 36 h 124"/>
                <a:gd name="T6" fmla="*/ 0 w 157"/>
                <a:gd name="T7" fmla="*/ 124 h 124"/>
                <a:gd name="T8" fmla="*/ 78 w 157"/>
                <a:gd name="T9" fmla="*/ 122 h 124"/>
                <a:gd name="T10" fmla="*/ 157 w 157"/>
                <a:gd name="T11" fmla="*/ 118 h 124"/>
                <a:gd name="T12" fmla="*/ 157 w 157"/>
                <a:gd name="T13" fmla="*/ 1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4">
                  <a:moveTo>
                    <a:pt x="157" y="17"/>
                  </a:moveTo>
                  <a:lnTo>
                    <a:pt x="78" y="0"/>
                  </a:lnTo>
                  <a:lnTo>
                    <a:pt x="0" y="36"/>
                  </a:lnTo>
                  <a:lnTo>
                    <a:pt x="0" y="124"/>
                  </a:lnTo>
                  <a:lnTo>
                    <a:pt x="78" y="122"/>
                  </a:lnTo>
                  <a:lnTo>
                    <a:pt x="157" y="118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59" name="Freeform 24"/>
            <p:cNvSpPr>
              <a:spLocks/>
            </p:cNvSpPr>
            <p:nvPr/>
          </p:nvSpPr>
          <p:spPr bwMode="auto">
            <a:xfrm>
              <a:off x="1718" y="2325"/>
              <a:ext cx="79" cy="114"/>
            </a:xfrm>
            <a:custGeom>
              <a:avLst/>
              <a:gdLst>
                <a:gd name="T0" fmla="*/ 0 w 79"/>
                <a:gd name="T1" fmla="*/ 114 h 114"/>
                <a:gd name="T2" fmla="*/ 79 w 79"/>
                <a:gd name="T3" fmla="*/ 110 h 114"/>
                <a:gd name="T4" fmla="*/ 79 w 79"/>
                <a:gd name="T5" fmla="*/ 9 h 114"/>
                <a:gd name="T6" fmla="*/ 0 w 79"/>
                <a:gd name="T7" fmla="*/ 0 h 114"/>
                <a:gd name="T8" fmla="*/ 0 w 79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4">
                  <a:moveTo>
                    <a:pt x="0" y="114"/>
                  </a:moveTo>
                  <a:lnTo>
                    <a:pt x="79" y="110"/>
                  </a:lnTo>
                  <a:lnTo>
                    <a:pt x="79" y="9"/>
                  </a:lnTo>
                  <a:lnTo>
                    <a:pt x="0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0" name="Freeform 25"/>
            <p:cNvSpPr>
              <a:spLocks/>
            </p:cNvSpPr>
            <p:nvPr/>
          </p:nvSpPr>
          <p:spPr bwMode="auto">
            <a:xfrm>
              <a:off x="1711" y="1936"/>
              <a:ext cx="174" cy="151"/>
            </a:xfrm>
            <a:custGeom>
              <a:avLst/>
              <a:gdLst>
                <a:gd name="T0" fmla="*/ 174 w 174"/>
                <a:gd name="T1" fmla="*/ 0 h 151"/>
                <a:gd name="T2" fmla="*/ 86 w 174"/>
                <a:gd name="T3" fmla="*/ 0 h 151"/>
                <a:gd name="T4" fmla="*/ 0 w 174"/>
                <a:gd name="T5" fmla="*/ 67 h 151"/>
                <a:gd name="T6" fmla="*/ 0 w 174"/>
                <a:gd name="T7" fmla="*/ 151 h 151"/>
                <a:gd name="T8" fmla="*/ 84 w 174"/>
                <a:gd name="T9" fmla="*/ 118 h 151"/>
                <a:gd name="T10" fmla="*/ 174 w 174"/>
                <a:gd name="T11" fmla="*/ 114 h 151"/>
                <a:gd name="T12" fmla="*/ 174 w 174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51">
                  <a:moveTo>
                    <a:pt x="174" y="0"/>
                  </a:moveTo>
                  <a:lnTo>
                    <a:pt x="86" y="0"/>
                  </a:lnTo>
                  <a:lnTo>
                    <a:pt x="0" y="67"/>
                  </a:lnTo>
                  <a:lnTo>
                    <a:pt x="0" y="151"/>
                  </a:lnTo>
                  <a:lnTo>
                    <a:pt x="84" y="118"/>
                  </a:lnTo>
                  <a:lnTo>
                    <a:pt x="174" y="114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1" name="Freeform 26"/>
            <p:cNvSpPr>
              <a:spLocks/>
            </p:cNvSpPr>
            <p:nvPr/>
          </p:nvSpPr>
          <p:spPr bwMode="auto">
            <a:xfrm>
              <a:off x="1795" y="1936"/>
              <a:ext cx="90" cy="118"/>
            </a:xfrm>
            <a:custGeom>
              <a:avLst/>
              <a:gdLst>
                <a:gd name="T0" fmla="*/ 0 w 90"/>
                <a:gd name="T1" fmla="*/ 118 h 118"/>
                <a:gd name="T2" fmla="*/ 90 w 90"/>
                <a:gd name="T3" fmla="*/ 114 h 118"/>
                <a:gd name="T4" fmla="*/ 90 w 90"/>
                <a:gd name="T5" fmla="*/ 0 h 118"/>
                <a:gd name="T6" fmla="*/ 2 w 90"/>
                <a:gd name="T7" fmla="*/ 0 h 118"/>
                <a:gd name="T8" fmla="*/ 0 w 9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8">
                  <a:moveTo>
                    <a:pt x="0" y="118"/>
                  </a:moveTo>
                  <a:lnTo>
                    <a:pt x="90" y="114"/>
                  </a:lnTo>
                  <a:lnTo>
                    <a:pt x="90" y="0"/>
                  </a:lnTo>
                  <a:lnTo>
                    <a:pt x="2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2" name="Freeform 27"/>
            <p:cNvSpPr>
              <a:spLocks/>
            </p:cNvSpPr>
            <p:nvPr/>
          </p:nvSpPr>
          <p:spPr bwMode="auto">
            <a:xfrm>
              <a:off x="1711" y="2018"/>
              <a:ext cx="174" cy="147"/>
            </a:xfrm>
            <a:custGeom>
              <a:avLst/>
              <a:gdLst>
                <a:gd name="T0" fmla="*/ 174 w 174"/>
                <a:gd name="T1" fmla="*/ 0 h 147"/>
                <a:gd name="T2" fmla="*/ 86 w 174"/>
                <a:gd name="T3" fmla="*/ 11 h 147"/>
                <a:gd name="T4" fmla="*/ 0 w 174"/>
                <a:gd name="T5" fmla="*/ 67 h 147"/>
                <a:gd name="T6" fmla="*/ 0 w 174"/>
                <a:gd name="T7" fmla="*/ 147 h 147"/>
                <a:gd name="T8" fmla="*/ 84 w 174"/>
                <a:gd name="T9" fmla="*/ 118 h 147"/>
                <a:gd name="T10" fmla="*/ 174 w 174"/>
                <a:gd name="T11" fmla="*/ 114 h 147"/>
                <a:gd name="T12" fmla="*/ 174 w 174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47">
                  <a:moveTo>
                    <a:pt x="174" y="0"/>
                  </a:moveTo>
                  <a:lnTo>
                    <a:pt x="86" y="11"/>
                  </a:lnTo>
                  <a:lnTo>
                    <a:pt x="0" y="67"/>
                  </a:lnTo>
                  <a:lnTo>
                    <a:pt x="0" y="147"/>
                  </a:lnTo>
                  <a:lnTo>
                    <a:pt x="84" y="118"/>
                  </a:lnTo>
                  <a:lnTo>
                    <a:pt x="174" y="114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3" name="Freeform 28"/>
            <p:cNvSpPr>
              <a:spLocks/>
            </p:cNvSpPr>
            <p:nvPr/>
          </p:nvSpPr>
          <p:spPr bwMode="auto">
            <a:xfrm>
              <a:off x="1795" y="2018"/>
              <a:ext cx="90" cy="118"/>
            </a:xfrm>
            <a:custGeom>
              <a:avLst/>
              <a:gdLst>
                <a:gd name="T0" fmla="*/ 0 w 90"/>
                <a:gd name="T1" fmla="*/ 118 h 118"/>
                <a:gd name="T2" fmla="*/ 90 w 90"/>
                <a:gd name="T3" fmla="*/ 114 h 118"/>
                <a:gd name="T4" fmla="*/ 90 w 90"/>
                <a:gd name="T5" fmla="*/ 0 h 118"/>
                <a:gd name="T6" fmla="*/ 2 w 90"/>
                <a:gd name="T7" fmla="*/ 0 h 118"/>
                <a:gd name="T8" fmla="*/ 0 w 9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8">
                  <a:moveTo>
                    <a:pt x="0" y="118"/>
                  </a:moveTo>
                  <a:lnTo>
                    <a:pt x="90" y="114"/>
                  </a:lnTo>
                  <a:lnTo>
                    <a:pt x="90" y="0"/>
                  </a:lnTo>
                  <a:lnTo>
                    <a:pt x="2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4" name="Freeform 29"/>
            <p:cNvSpPr>
              <a:spLocks/>
            </p:cNvSpPr>
            <p:nvPr/>
          </p:nvSpPr>
          <p:spPr bwMode="auto">
            <a:xfrm>
              <a:off x="1711" y="2106"/>
              <a:ext cx="174" cy="139"/>
            </a:xfrm>
            <a:custGeom>
              <a:avLst/>
              <a:gdLst>
                <a:gd name="T0" fmla="*/ 174 w 174"/>
                <a:gd name="T1" fmla="*/ 11 h 139"/>
                <a:gd name="T2" fmla="*/ 86 w 174"/>
                <a:gd name="T3" fmla="*/ 0 h 139"/>
                <a:gd name="T4" fmla="*/ 0 w 174"/>
                <a:gd name="T5" fmla="*/ 51 h 139"/>
                <a:gd name="T6" fmla="*/ 0 w 174"/>
                <a:gd name="T7" fmla="*/ 139 h 139"/>
                <a:gd name="T8" fmla="*/ 84 w 174"/>
                <a:gd name="T9" fmla="*/ 129 h 139"/>
                <a:gd name="T10" fmla="*/ 174 w 174"/>
                <a:gd name="T11" fmla="*/ 125 h 139"/>
                <a:gd name="T12" fmla="*/ 174 w 174"/>
                <a:gd name="T13" fmla="*/ 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9">
                  <a:moveTo>
                    <a:pt x="174" y="11"/>
                  </a:moveTo>
                  <a:lnTo>
                    <a:pt x="86" y="0"/>
                  </a:lnTo>
                  <a:lnTo>
                    <a:pt x="0" y="51"/>
                  </a:lnTo>
                  <a:lnTo>
                    <a:pt x="0" y="139"/>
                  </a:lnTo>
                  <a:lnTo>
                    <a:pt x="84" y="129"/>
                  </a:lnTo>
                  <a:lnTo>
                    <a:pt x="174" y="125"/>
                  </a:lnTo>
                  <a:lnTo>
                    <a:pt x="174" y="1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5" name="Freeform 30"/>
            <p:cNvSpPr>
              <a:spLocks/>
            </p:cNvSpPr>
            <p:nvPr/>
          </p:nvSpPr>
          <p:spPr bwMode="auto">
            <a:xfrm>
              <a:off x="1795" y="2106"/>
              <a:ext cx="90" cy="129"/>
            </a:xfrm>
            <a:custGeom>
              <a:avLst/>
              <a:gdLst>
                <a:gd name="T0" fmla="*/ 0 w 90"/>
                <a:gd name="T1" fmla="*/ 129 h 129"/>
                <a:gd name="T2" fmla="*/ 90 w 90"/>
                <a:gd name="T3" fmla="*/ 125 h 129"/>
                <a:gd name="T4" fmla="*/ 90 w 90"/>
                <a:gd name="T5" fmla="*/ 11 h 129"/>
                <a:gd name="T6" fmla="*/ 2 w 90"/>
                <a:gd name="T7" fmla="*/ 0 h 129"/>
                <a:gd name="T8" fmla="*/ 0 w 90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9">
                  <a:moveTo>
                    <a:pt x="0" y="129"/>
                  </a:moveTo>
                  <a:lnTo>
                    <a:pt x="90" y="125"/>
                  </a:lnTo>
                  <a:lnTo>
                    <a:pt x="90" y="11"/>
                  </a:lnTo>
                  <a:lnTo>
                    <a:pt x="2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6" name="Freeform 31"/>
            <p:cNvSpPr>
              <a:spLocks/>
            </p:cNvSpPr>
            <p:nvPr/>
          </p:nvSpPr>
          <p:spPr bwMode="auto">
            <a:xfrm>
              <a:off x="1711" y="2199"/>
              <a:ext cx="174" cy="135"/>
            </a:xfrm>
            <a:custGeom>
              <a:avLst/>
              <a:gdLst>
                <a:gd name="T0" fmla="*/ 174 w 174"/>
                <a:gd name="T1" fmla="*/ 13 h 135"/>
                <a:gd name="T2" fmla="*/ 86 w 174"/>
                <a:gd name="T3" fmla="*/ 0 h 135"/>
                <a:gd name="T4" fmla="*/ 0 w 174"/>
                <a:gd name="T5" fmla="*/ 46 h 135"/>
                <a:gd name="T6" fmla="*/ 0 w 174"/>
                <a:gd name="T7" fmla="*/ 135 h 135"/>
                <a:gd name="T8" fmla="*/ 84 w 174"/>
                <a:gd name="T9" fmla="*/ 120 h 135"/>
                <a:gd name="T10" fmla="*/ 174 w 174"/>
                <a:gd name="T11" fmla="*/ 126 h 135"/>
                <a:gd name="T12" fmla="*/ 174 w 174"/>
                <a:gd name="T13" fmla="*/ 1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5">
                  <a:moveTo>
                    <a:pt x="174" y="13"/>
                  </a:moveTo>
                  <a:lnTo>
                    <a:pt x="86" y="0"/>
                  </a:lnTo>
                  <a:lnTo>
                    <a:pt x="0" y="46"/>
                  </a:lnTo>
                  <a:lnTo>
                    <a:pt x="0" y="135"/>
                  </a:lnTo>
                  <a:lnTo>
                    <a:pt x="84" y="120"/>
                  </a:lnTo>
                  <a:lnTo>
                    <a:pt x="174" y="126"/>
                  </a:lnTo>
                  <a:lnTo>
                    <a:pt x="174" y="13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7" name="Freeform 32"/>
            <p:cNvSpPr>
              <a:spLocks/>
            </p:cNvSpPr>
            <p:nvPr/>
          </p:nvSpPr>
          <p:spPr bwMode="auto">
            <a:xfrm>
              <a:off x="1795" y="2205"/>
              <a:ext cx="90" cy="124"/>
            </a:xfrm>
            <a:custGeom>
              <a:avLst/>
              <a:gdLst>
                <a:gd name="T0" fmla="*/ 0 w 90"/>
                <a:gd name="T1" fmla="*/ 124 h 124"/>
                <a:gd name="T2" fmla="*/ 90 w 90"/>
                <a:gd name="T3" fmla="*/ 120 h 124"/>
                <a:gd name="T4" fmla="*/ 90 w 90"/>
                <a:gd name="T5" fmla="*/ 7 h 124"/>
                <a:gd name="T6" fmla="*/ 2 w 90"/>
                <a:gd name="T7" fmla="*/ 0 h 124"/>
                <a:gd name="T8" fmla="*/ 0 w 90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4">
                  <a:moveTo>
                    <a:pt x="0" y="124"/>
                  </a:moveTo>
                  <a:lnTo>
                    <a:pt x="90" y="120"/>
                  </a:lnTo>
                  <a:lnTo>
                    <a:pt x="90" y="7"/>
                  </a:lnTo>
                  <a:lnTo>
                    <a:pt x="2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8" name="Freeform 33"/>
            <p:cNvSpPr>
              <a:spLocks/>
            </p:cNvSpPr>
            <p:nvPr/>
          </p:nvSpPr>
          <p:spPr bwMode="auto">
            <a:xfrm>
              <a:off x="1711" y="2287"/>
              <a:ext cx="174" cy="139"/>
            </a:xfrm>
            <a:custGeom>
              <a:avLst/>
              <a:gdLst>
                <a:gd name="T0" fmla="*/ 174 w 174"/>
                <a:gd name="T1" fmla="*/ 19 h 139"/>
                <a:gd name="T2" fmla="*/ 86 w 174"/>
                <a:gd name="T3" fmla="*/ 0 h 139"/>
                <a:gd name="T4" fmla="*/ 0 w 174"/>
                <a:gd name="T5" fmla="*/ 40 h 139"/>
                <a:gd name="T6" fmla="*/ 0 w 174"/>
                <a:gd name="T7" fmla="*/ 139 h 139"/>
                <a:gd name="T8" fmla="*/ 84 w 174"/>
                <a:gd name="T9" fmla="*/ 135 h 139"/>
                <a:gd name="T10" fmla="*/ 174 w 174"/>
                <a:gd name="T11" fmla="*/ 133 h 139"/>
                <a:gd name="T12" fmla="*/ 174 w 174"/>
                <a:gd name="T13" fmla="*/ 1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9">
                  <a:moveTo>
                    <a:pt x="174" y="19"/>
                  </a:moveTo>
                  <a:lnTo>
                    <a:pt x="86" y="0"/>
                  </a:lnTo>
                  <a:lnTo>
                    <a:pt x="0" y="40"/>
                  </a:lnTo>
                  <a:lnTo>
                    <a:pt x="0" y="139"/>
                  </a:lnTo>
                  <a:lnTo>
                    <a:pt x="84" y="135"/>
                  </a:lnTo>
                  <a:lnTo>
                    <a:pt x="174" y="133"/>
                  </a:lnTo>
                  <a:lnTo>
                    <a:pt x="174" y="19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69" name="Freeform 34"/>
            <p:cNvSpPr>
              <a:spLocks/>
            </p:cNvSpPr>
            <p:nvPr/>
          </p:nvSpPr>
          <p:spPr bwMode="auto">
            <a:xfrm>
              <a:off x="1795" y="2298"/>
              <a:ext cx="90" cy="124"/>
            </a:xfrm>
            <a:custGeom>
              <a:avLst/>
              <a:gdLst>
                <a:gd name="T0" fmla="*/ 0 w 90"/>
                <a:gd name="T1" fmla="*/ 124 h 124"/>
                <a:gd name="T2" fmla="*/ 90 w 90"/>
                <a:gd name="T3" fmla="*/ 122 h 124"/>
                <a:gd name="T4" fmla="*/ 90 w 90"/>
                <a:gd name="T5" fmla="*/ 8 h 124"/>
                <a:gd name="T6" fmla="*/ 2 w 90"/>
                <a:gd name="T7" fmla="*/ 0 h 124"/>
                <a:gd name="T8" fmla="*/ 0 w 90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4">
                  <a:moveTo>
                    <a:pt x="0" y="124"/>
                  </a:moveTo>
                  <a:lnTo>
                    <a:pt x="90" y="122"/>
                  </a:lnTo>
                  <a:lnTo>
                    <a:pt x="90" y="8"/>
                  </a:lnTo>
                  <a:lnTo>
                    <a:pt x="2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0" name="Freeform 35"/>
            <p:cNvSpPr>
              <a:spLocks/>
            </p:cNvSpPr>
            <p:nvPr/>
          </p:nvSpPr>
          <p:spPr bwMode="auto">
            <a:xfrm>
              <a:off x="1793" y="1864"/>
              <a:ext cx="186" cy="165"/>
            </a:xfrm>
            <a:custGeom>
              <a:avLst/>
              <a:gdLst>
                <a:gd name="T0" fmla="*/ 186 w 186"/>
                <a:gd name="T1" fmla="*/ 3 h 165"/>
                <a:gd name="T2" fmla="*/ 90 w 186"/>
                <a:gd name="T3" fmla="*/ 0 h 165"/>
                <a:gd name="T4" fmla="*/ 0 w 186"/>
                <a:gd name="T5" fmla="*/ 74 h 165"/>
                <a:gd name="T6" fmla="*/ 0 w 186"/>
                <a:gd name="T7" fmla="*/ 165 h 165"/>
                <a:gd name="T8" fmla="*/ 90 w 186"/>
                <a:gd name="T9" fmla="*/ 127 h 165"/>
                <a:gd name="T10" fmla="*/ 186 w 186"/>
                <a:gd name="T11" fmla="*/ 123 h 165"/>
                <a:gd name="T12" fmla="*/ 186 w 186"/>
                <a:gd name="T13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65">
                  <a:moveTo>
                    <a:pt x="186" y="3"/>
                  </a:moveTo>
                  <a:lnTo>
                    <a:pt x="90" y="0"/>
                  </a:lnTo>
                  <a:lnTo>
                    <a:pt x="0" y="74"/>
                  </a:lnTo>
                  <a:lnTo>
                    <a:pt x="0" y="165"/>
                  </a:lnTo>
                  <a:lnTo>
                    <a:pt x="90" y="127"/>
                  </a:lnTo>
                  <a:lnTo>
                    <a:pt x="186" y="123"/>
                  </a:lnTo>
                  <a:lnTo>
                    <a:pt x="186" y="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1" name="Freeform 36"/>
            <p:cNvSpPr>
              <a:spLocks/>
            </p:cNvSpPr>
            <p:nvPr/>
          </p:nvSpPr>
          <p:spPr bwMode="auto">
            <a:xfrm>
              <a:off x="1883" y="1864"/>
              <a:ext cx="96" cy="127"/>
            </a:xfrm>
            <a:custGeom>
              <a:avLst/>
              <a:gdLst>
                <a:gd name="T0" fmla="*/ 0 w 96"/>
                <a:gd name="T1" fmla="*/ 127 h 127"/>
                <a:gd name="T2" fmla="*/ 96 w 96"/>
                <a:gd name="T3" fmla="*/ 123 h 127"/>
                <a:gd name="T4" fmla="*/ 96 w 96"/>
                <a:gd name="T5" fmla="*/ 3 h 127"/>
                <a:gd name="T6" fmla="*/ 0 w 96"/>
                <a:gd name="T7" fmla="*/ 0 h 127"/>
                <a:gd name="T8" fmla="*/ 0 w 96"/>
                <a:gd name="T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7">
                  <a:moveTo>
                    <a:pt x="0" y="127"/>
                  </a:moveTo>
                  <a:lnTo>
                    <a:pt x="96" y="123"/>
                  </a:lnTo>
                  <a:lnTo>
                    <a:pt x="96" y="3"/>
                  </a:lnTo>
                  <a:lnTo>
                    <a:pt x="0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2" name="Freeform 37"/>
            <p:cNvSpPr>
              <a:spLocks/>
            </p:cNvSpPr>
            <p:nvPr/>
          </p:nvSpPr>
          <p:spPr bwMode="auto">
            <a:xfrm>
              <a:off x="1793" y="1953"/>
              <a:ext cx="186" cy="158"/>
            </a:xfrm>
            <a:custGeom>
              <a:avLst/>
              <a:gdLst>
                <a:gd name="T0" fmla="*/ 186 w 186"/>
                <a:gd name="T1" fmla="*/ 0 h 158"/>
                <a:gd name="T2" fmla="*/ 92 w 186"/>
                <a:gd name="T3" fmla="*/ 10 h 158"/>
                <a:gd name="T4" fmla="*/ 0 w 186"/>
                <a:gd name="T5" fmla="*/ 73 h 158"/>
                <a:gd name="T6" fmla="*/ 0 w 186"/>
                <a:gd name="T7" fmla="*/ 158 h 158"/>
                <a:gd name="T8" fmla="*/ 90 w 186"/>
                <a:gd name="T9" fmla="*/ 126 h 158"/>
                <a:gd name="T10" fmla="*/ 186 w 186"/>
                <a:gd name="T11" fmla="*/ 122 h 158"/>
                <a:gd name="T12" fmla="*/ 186 w 186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58">
                  <a:moveTo>
                    <a:pt x="186" y="0"/>
                  </a:moveTo>
                  <a:lnTo>
                    <a:pt x="92" y="10"/>
                  </a:lnTo>
                  <a:lnTo>
                    <a:pt x="0" y="73"/>
                  </a:lnTo>
                  <a:lnTo>
                    <a:pt x="0" y="158"/>
                  </a:lnTo>
                  <a:lnTo>
                    <a:pt x="90" y="126"/>
                  </a:lnTo>
                  <a:lnTo>
                    <a:pt x="186" y="122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3" name="Freeform 38"/>
            <p:cNvSpPr>
              <a:spLocks/>
            </p:cNvSpPr>
            <p:nvPr/>
          </p:nvSpPr>
          <p:spPr bwMode="auto">
            <a:xfrm>
              <a:off x="1883" y="1953"/>
              <a:ext cx="96" cy="126"/>
            </a:xfrm>
            <a:custGeom>
              <a:avLst/>
              <a:gdLst>
                <a:gd name="T0" fmla="*/ 0 w 96"/>
                <a:gd name="T1" fmla="*/ 126 h 126"/>
                <a:gd name="T2" fmla="*/ 96 w 96"/>
                <a:gd name="T3" fmla="*/ 122 h 126"/>
                <a:gd name="T4" fmla="*/ 96 w 96"/>
                <a:gd name="T5" fmla="*/ 0 h 126"/>
                <a:gd name="T6" fmla="*/ 0 w 96"/>
                <a:gd name="T7" fmla="*/ 0 h 126"/>
                <a:gd name="T8" fmla="*/ 0 w 96"/>
                <a:gd name="T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6">
                  <a:moveTo>
                    <a:pt x="0" y="126"/>
                  </a:moveTo>
                  <a:lnTo>
                    <a:pt x="96" y="122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4" name="Freeform 39"/>
            <p:cNvSpPr>
              <a:spLocks/>
            </p:cNvSpPr>
            <p:nvPr/>
          </p:nvSpPr>
          <p:spPr bwMode="auto">
            <a:xfrm>
              <a:off x="1793" y="2050"/>
              <a:ext cx="186" cy="147"/>
            </a:xfrm>
            <a:custGeom>
              <a:avLst/>
              <a:gdLst>
                <a:gd name="T0" fmla="*/ 186 w 186"/>
                <a:gd name="T1" fmla="*/ 8 h 147"/>
                <a:gd name="T2" fmla="*/ 90 w 186"/>
                <a:gd name="T3" fmla="*/ 0 h 147"/>
                <a:gd name="T4" fmla="*/ 0 w 186"/>
                <a:gd name="T5" fmla="*/ 56 h 147"/>
                <a:gd name="T6" fmla="*/ 0 w 186"/>
                <a:gd name="T7" fmla="*/ 147 h 147"/>
                <a:gd name="T8" fmla="*/ 90 w 186"/>
                <a:gd name="T9" fmla="*/ 134 h 147"/>
                <a:gd name="T10" fmla="*/ 186 w 186"/>
                <a:gd name="T11" fmla="*/ 130 h 147"/>
                <a:gd name="T12" fmla="*/ 186 w 186"/>
                <a:gd name="T13" fmla="*/ 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47">
                  <a:moveTo>
                    <a:pt x="186" y="8"/>
                  </a:moveTo>
                  <a:lnTo>
                    <a:pt x="90" y="0"/>
                  </a:lnTo>
                  <a:lnTo>
                    <a:pt x="0" y="56"/>
                  </a:lnTo>
                  <a:lnTo>
                    <a:pt x="0" y="147"/>
                  </a:lnTo>
                  <a:lnTo>
                    <a:pt x="90" y="134"/>
                  </a:lnTo>
                  <a:lnTo>
                    <a:pt x="186" y="130"/>
                  </a:lnTo>
                  <a:lnTo>
                    <a:pt x="186" y="8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5" name="Freeform 40"/>
            <p:cNvSpPr>
              <a:spLocks/>
            </p:cNvSpPr>
            <p:nvPr/>
          </p:nvSpPr>
          <p:spPr bwMode="auto">
            <a:xfrm>
              <a:off x="1883" y="2050"/>
              <a:ext cx="96" cy="134"/>
            </a:xfrm>
            <a:custGeom>
              <a:avLst/>
              <a:gdLst>
                <a:gd name="T0" fmla="*/ 0 w 96"/>
                <a:gd name="T1" fmla="*/ 134 h 134"/>
                <a:gd name="T2" fmla="*/ 96 w 96"/>
                <a:gd name="T3" fmla="*/ 130 h 134"/>
                <a:gd name="T4" fmla="*/ 96 w 96"/>
                <a:gd name="T5" fmla="*/ 8 h 134"/>
                <a:gd name="T6" fmla="*/ 0 w 96"/>
                <a:gd name="T7" fmla="*/ 0 h 134"/>
                <a:gd name="T8" fmla="*/ 0 w 96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4">
                  <a:moveTo>
                    <a:pt x="0" y="134"/>
                  </a:moveTo>
                  <a:lnTo>
                    <a:pt x="96" y="130"/>
                  </a:lnTo>
                  <a:lnTo>
                    <a:pt x="96" y="8"/>
                  </a:lnTo>
                  <a:lnTo>
                    <a:pt x="0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6" name="Freeform 41"/>
            <p:cNvSpPr>
              <a:spLocks/>
            </p:cNvSpPr>
            <p:nvPr/>
          </p:nvSpPr>
          <p:spPr bwMode="auto">
            <a:xfrm>
              <a:off x="1793" y="2148"/>
              <a:ext cx="186" cy="150"/>
            </a:xfrm>
            <a:custGeom>
              <a:avLst/>
              <a:gdLst>
                <a:gd name="T0" fmla="*/ 186 w 186"/>
                <a:gd name="T1" fmla="*/ 11 h 150"/>
                <a:gd name="T2" fmla="*/ 90 w 186"/>
                <a:gd name="T3" fmla="*/ 0 h 150"/>
                <a:gd name="T4" fmla="*/ 0 w 186"/>
                <a:gd name="T5" fmla="*/ 47 h 150"/>
                <a:gd name="T6" fmla="*/ 0 w 186"/>
                <a:gd name="T7" fmla="*/ 150 h 150"/>
                <a:gd name="T8" fmla="*/ 90 w 186"/>
                <a:gd name="T9" fmla="*/ 125 h 150"/>
                <a:gd name="T10" fmla="*/ 186 w 186"/>
                <a:gd name="T11" fmla="*/ 133 h 150"/>
                <a:gd name="T12" fmla="*/ 186 w 186"/>
                <a:gd name="T1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50">
                  <a:moveTo>
                    <a:pt x="186" y="11"/>
                  </a:moveTo>
                  <a:lnTo>
                    <a:pt x="90" y="0"/>
                  </a:lnTo>
                  <a:lnTo>
                    <a:pt x="0" y="47"/>
                  </a:lnTo>
                  <a:lnTo>
                    <a:pt x="0" y="150"/>
                  </a:lnTo>
                  <a:lnTo>
                    <a:pt x="90" y="125"/>
                  </a:lnTo>
                  <a:lnTo>
                    <a:pt x="186" y="133"/>
                  </a:lnTo>
                  <a:lnTo>
                    <a:pt x="186" y="1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7" name="Freeform 42"/>
            <p:cNvSpPr>
              <a:spLocks/>
            </p:cNvSpPr>
            <p:nvPr/>
          </p:nvSpPr>
          <p:spPr bwMode="auto">
            <a:xfrm>
              <a:off x="1883" y="2153"/>
              <a:ext cx="96" cy="132"/>
            </a:xfrm>
            <a:custGeom>
              <a:avLst/>
              <a:gdLst>
                <a:gd name="T0" fmla="*/ 0 w 96"/>
                <a:gd name="T1" fmla="*/ 132 h 132"/>
                <a:gd name="T2" fmla="*/ 96 w 96"/>
                <a:gd name="T3" fmla="*/ 128 h 132"/>
                <a:gd name="T4" fmla="*/ 96 w 96"/>
                <a:gd name="T5" fmla="*/ 6 h 132"/>
                <a:gd name="T6" fmla="*/ 0 w 96"/>
                <a:gd name="T7" fmla="*/ 0 h 132"/>
                <a:gd name="T8" fmla="*/ 0 w 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2">
                  <a:moveTo>
                    <a:pt x="0" y="132"/>
                  </a:moveTo>
                  <a:lnTo>
                    <a:pt x="96" y="128"/>
                  </a:lnTo>
                  <a:lnTo>
                    <a:pt x="96" y="6"/>
                  </a:lnTo>
                  <a:lnTo>
                    <a:pt x="0" y="0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8" name="Freeform 43"/>
            <p:cNvSpPr>
              <a:spLocks/>
            </p:cNvSpPr>
            <p:nvPr/>
          </p:nvSpPr>
          <p:spPr bwMode="auto">
            <a:xfrm>
              <a:off x="1793" y="2252"/>
              <a:ext cx="186" cy="136"/>
            </a:xfrm>
            <a:custGeom>
              <a:avLst/>
              <a:gdLst>
                <a:gd name="T0" fmla="*/ 186 w 186"/>
                <a:gd name="T1" fmla="*/ 8 h 136"/>
                <a:gd name="T2" fmla="*/ 90 w 186"/>
                <a:gd name="T3" fmla="*/ 0 h 136"/>
                <a:gd name="T4" fmla="*/ 0 w 186"/>
                <a:gd name="T5" fmla="*/ 40 h 136"/>
                <a:gd name="T6" fmla="*/ 0 w 186"/>
                <a:gd name="T7" fmla="*/ 136 h 136"/>
                <a:gd name="T8" fmla="*/ 90 w 186"/>
                <a:gd name="T9" fmla="*/ 132 h 136"/>
                <a:gd name="T10" fmla="*/ 186 w 186"/>
                <a:gd name="T11" fmla="*/ 128 h 136"/>
                <a:gd name="T12" fmla="*/ 186 w 186"/>
                <a:gd name="T13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36">
                  <a:moveTo>
                    <a:pt x="186" y="8"/>
                  </a:moveTo>
                  <a:lnTo>
                    <a:pt x="90" y="0"/>
                  </a:lnTo>
                  <a:lnTo>
                    <a:pt x="0" y="40"/>
                  </a:lnTo>
                  <a:lnTo>
                    <a:pt x="0" y="136"/>
                  </a:lnTo>
                  <a:lnTo>
                    <a:pt x="90" y="132"/>
                  </a:lnTo>
                  <a:lnTo>
                    <a:pt x="186" y="128"/>
                  </a:lnTo>
                  <a:lnTo>
                    <a:pt x="186" y="8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79" name="Freeform 44"/>
            <p:cNvSpPr>
              <a:spLocks/>
            </p:cNvSpPr>
            <p:nvPr/>
          </p:nvSpPr>
          <p:spPr bwMode="auto">
            <a:xfrm>
              <a:off x="1883" y="2252"/>
              <a:ext cx="96" cy="132"/>
            </a:xfrm>
            <a:custGeom>
              <a:avLst/>
              <a:gdLst>
                <a:gd name="T0" fmla="*/ 0 w 96"/>
                <a:gd name="T1" fmla="*/ 132 h 132"/>
                <a:gd name="T2" fmla="*/ 96 w 96"/>
                <a:gd name="T3" fmla="*/ 128 h 132"/>
                <a:gd name="T4" fmla="*/ 96 w 96"/>
                <a:gd name="T5" fmla="*/ 8 h 132"/>
                <a:gd name="T6" fmla="*/ 0 w 96"/>
                <a:gd name="T7" fmla="*/ 0 h 132"/>
                <a:gd name="T8" fmla="*/ 0 w 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2">
                  <a:moveTo>
                    <a:pt x="0" y="132"/>
                  </a:moveTo>
                  <a:lnTo>
                    <a:pt x="96" y="128"/>
                  </a:lnTo>
                  <a:lnTo>
                    <a:pt x="96" y="8"/>
                  </a:lnTo>
                  <a:lnTo>
                    <a:pt x="0" y="0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0" name="Freeform 45"/>
            <p:cNvSpPr>
              <a:spLocks/>
            </p:cNvSpPr>
            <p:nvPr/>
          </p:nvSpPr>
          <p:spPr bwMode="auto">
            <a:xfrm>
              <a:off x="1877" y="1793"/>
              <a:ext cx="199" cy="172"/>
            </a:xfrm>
            <a:custGeom>
              <a:avLst/>
              <a:gdLst>
                <a:gd name="T0" fmla="*/ 199 w 199"/>
                <a:gd name="T1" fmla="*/ 0 h 172"/>
                <a:gd name="T2" fmla="*/ 98 w 199"/>
                <a:gd name="T3" fmla="*/ 0 h 172"/>
                <a:gd name="T4" fmla="*/ 0 w 199"/>
                <a:gd name="T5" fmla="*/ 78 h 172"/>
                <a:gd name="T6" fmla="*/ 0 w 199"/>
                <a:gd name="T7" fmla="*/ 172 h 172"/>
                <a:gd name="T8" fmla="*/ 96 w 199"/>
                <a:gd name="T9" fmla="*/ 133 h 172"/>
                <a:gd name="T10" fmla="*/ 199 w 199"/>
                <a:gd name="T11" fmla="*/ 128 h 172"/>
                <a:gd name="T12" fmla="*/ 199 w 199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72">
                  <a:moveTo>
                    <a:pt x="199" y="0"/>
                  </a:moveTo>
                  <a:lnTo>
                    <a:pt x="98" y="0"/>
                  </a:lnTo>
                  <a:lnTo>
                    <a:pt x="0" y="78"/>
                  </a:lnTo>
                  <a:lnTo>
                    <a:pt x="0" y="172"/>
                  </a:lnTo>
                  <a:lnTo>
                    <a:pt x="96" y="133"/>
                  </a:lnTo>
                  <a:lnTo>
                    <a:pt x="199" y="12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1" name="Freeform 46"/>
            <p:cNvSpPr>
              <a:spLocks/>
            </p:cNvSpPr>
            <p:nvPr/>
          </p:nvSpPr>
          <p:spPr bwMode="auto">
            <a:xfrm>
              <a:off x="1973" y="1793"/>
              <a:ext cx="103" cy="133"/>
            </a:xfrm>
            <a:custGeom>
              <a:avLst/>
              <a:gdLst>
                <a:gd name="T0" fmla="*/ 0 w 103"/>
                <a:gd name="T1" fmla="*/ 133 h 133"/>
                <a:gd name="T2" fmla="*/ 103 w 103"/>
                <a:gd name="T3" fmla="*/ 128 h 133"/>
                <a:gd name="T4" fmla="*/ 103 w 103"/>
                <a:gd name="T5" fmla="*/ 0 h 133"/>
                <a:gd name="T6" fmla="*/ 2 w 103"/>
                <a:gd name="T7" fmla="*/ 0 h 133"/>
                <a:gd name="T8" fmla="*/ 0 w 10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3">
                  <a:moveTo>
                    <a:pt x="0" y="133"/>
                  </a:moveTo>
                  <a:lnTo>
                    <a:pt x="103" y="128"/>
                  </a:lnTo>
                  <a:lnTo>
                    <a:pt x="103" y="0"/>
                  </a:lnTo>
                  <a:lnTo>
                    <a:pt x="2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2" name="Freeform 47"/>
            <p:cNvSpPr>
              <a:spLocks/>
            </p:cNvSpPr>
            <p:nvPr/>
          </p:nvSpPr>
          <p:spPr bwMode="auto">
            <a:xfrm>
              <a:off x="1877" y="1888"/>
              <a:ext cx="199" cy="166"/>
            </a:xfrm>
            <a:custGeom>
              <a:avLst/>
              <a:gdLst>
                <a:gd name="T0" fmla="*/ 199 w 199"/>
                <a:gd name="T1" fmla="*/ 0 h 166"/>
                <a:gd name="T2" fmla="*/ 98 w 199"/>
                <a:gd name="T3" fmla="*/ 10 h 166"/>
                <a:gd name="T4" fmla="*/ 0 w 199"/>
                <a:gd name="T5" fmla="*/ 75 h 166"/>
                <a:gd name="T6" fmla="*/ 0 w 199"/>
                <a:gd name="T7" fmla="*/ 166 h 166"/>
                <a:gd name="T8" fmla="*/ 96 w 199"/>
                <a:gd name="T9" fmla="*/ 132 h 166"/>
                <a:gd name="T10" fmla="*/ 199 w 199"/>
                <a:gd name="T11" fmla="*/ 128 h 166"/>
                <a:gd name="T12" fmla="*/ 199 w 199"/>
                <a:gd name="T1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66">
                  <a:moveTo>
                    <a:pt x="199" y="0"/>
                  </a:moveTo>
                  <a:lnTo>
                    <a:pt x="98" y="10"/>
                  </a:lnTo>
                  <a:lnTo>
                    <a:pt x="0" y="75"/>
                  </a:lnTo>
                  <a:lnTo>
                    <a:pt x="0" y="166"/>
                  </a:lnTo>
                  <a:lnTo>
                    <a:pt x="96" y="132"/>
                  </a:lnTo>
                  <a:lnTo>
                    <a:pt x="199" y="12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3" name="Freeform 48"/>
            <p:cNvSpPr>
              <a:spLocks/>
            </p:cNvSpPr>
            <p:nvPr/>
          </p:nvSpPr>
          <p:spPr bwMode="auto">
            <a:xfrm>
              <a:off x="1973" y="1886"/>
              <a:ext cx="103" cy="134"/>
            </a:xfrm>
            <a:custGeom>
              <a:avLst/>
              <a:gdLst>
                <a:gd name="T0" fmla="*/ 0 w 103"/>
                <a:gd name="T1" fmla="*/ 134 h 134"/>
                <a:gd name="T2" fmla="*/ 103 w 103"/>
                <a:gd name="T3" fmla="*/ 130 h 134"/>
                <a:gd name="T4" fmla="*/ 103 w 103"/>
                <a:gd name="T5" fmla="*/ 2 h 134"/>
                <a:gd name="T6" fmla="*/ 2 w 103"/>
                <a:gd name="T7" fmla="*/ 0 h 134"/>
                <a:gd name="T8" fmla="*/ 0 w 103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4">
                  <a:moveTo>
                    <a:pt x="0" y="134"/>
                  </a:moveTo>
                  <a:lnTo>
                    <a:pt x="103" y="130"/>
                  </a:lnTo>
                  <a:lnTo>
                    <a:pt x="103" y="2"/>
                  </a:lnTo>
                  <a:lnTo>
                    <a:pt x="2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4" name="Freeform 49"/>
            <p:cNvSpPr>
              <a:spLocks/>
            </p:cNvSpPr>
            <p:nvPr/>
          </p:nvSpPr>
          <p:spPr bwMode="auto">
            <a:xfrm>
              <a:off x="1877" y="1989"/>
              <a:ext cx="199" cy="162"/>
            </a:xfrm>
            <a:custGeom>
              <a:avLst/>
              <a:gdLst>
                <a:gd name="T0" fmla="*/ 199 w 199"/>
                <a:gd name="T1" fmla="*/ 10 h 162"/>
                <a:gd name="T2" fmla="*/ 98 w 199"/>
                <a:gd name="T3" fmla="*/ 0 h 162"/>
                <a:gd name="T4" fmla="*/ 0 w 199"/>
                <a:gd name="T5" fmla="*/ 63 h 162"/>
                <a:gd name="T6" fmla="*/ 0 w 199"/>
                <a:gd name="T7" fmla="*/ 162 h 162"/>
                <a:gd name="T8" fmla="*/ 96 w 199"/>
                <a:gd name="T9" fmla="*/ 143 h 162"/>
                <a:gd name="T10" fmla="*/ 199 w 199"/>
                <a:gd name="T11" fmla="*/ 138 h 162"/>
                <a:gd name="T12" fmla="*/ 199 w 199"/>
                <a:gd name="T13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62">
                  <a:moveTo>
                    <a:pt x="199" y="10"/>
                  </a:moveTo>
                  <a:lnTo>
                    <a:pt x="98" y="0"/>
                  </a:lnTo>
                  <a:lnTo>
                    <a:pt x="0" y="63"/>
                  </a:lnTo>
                  <a:lnTo>
                    <a:pt x="0" y="162"/>
                  </a:lnTo>
                  <a:lnTo>
                    <a:pt x="96" y="143"/>
                  </a:lnTo>
                  <a:lnTo>
                    <a:pt x="199" y="138"/>
                  </a:lnTo>
                  <a:lnTo>
                    <a:pt x="199" y="10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5" name="Freeform 50"/>
            <p:cNvSpPr>
              <a:spLocks/>
            </p:cNvSpPr>
            <p:nvPr/>
          </p:nvSpPr>
          <p:spPr bwMode="auto">
            <a:xfrm>
              <a:off x="1973" y="1989"/>
              <a:ext cx="103" cy="143"/>
            </a:xfrm>
            <a:custGeom>
              <a:avLst/>
              <a:gdLst>
                <a:gd name="T0" fmla="*/ 0 w 103"/>
                <a:gd name="T1" fmla="*/ 143 h 143"/>
                <a:gd name="T2" fmla="*/ 103 w 103"/>
                <a:gd name="T3" fmla="*/ 138 h 143"/>
                <a:gd name="T4" fmla="*/ 103 w 103"/>
                <a:gd name="T5" fmla="*/ 10 h 143"/>
                <a:gd name="T6" fmla="*/ 2 w 103"/>
                <a:gd name="T7" fmla="*/ 0 h 143"/>
                <a:gd name="T8" fmla="*/ 0 w 103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0" y="143"/>
                  </a:moveTo>
                  <a:lnTo>
                    <a:pt x="103" y="138"/>
                  </a:lnTo>
                  <a:lnTo>
                    <a:pt x="103" y="1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6" name="Freeform 51"/>
            <p:cNvSpPr>
              <a:spLocks/>
            </p:cNvSpPr>
            <p:nvPr/>
          </p:nvSpPr>
          <p:spPr bwMode="auto">
            <a:xfrm>
              <a:off x="1877" y="2098"/>
              <a:ext cx="199" cy="151"/>
            </a:xfrm>
            <a:custGeom>
              <a:avLst/>
              <a:gdLst>
                <a:gd name="T0" fmla="*/ 199 w 199"/>
                <a:gd name="T1" fmla="*/ 8 h 151"/>
                <a:gd name="T2" fmla="*/ 98 w 199"/>
                <a:gd name="T3" fmla="*/ 0 h 151"/>
                <a:gd name="T4" fmla="*/ 0 w 199"/>
                <a:gd name="T5" fmla="*/ 53 h 151"/>
                <a:gd name="T6" fmla="*/ 0 w 199"/>
                <a:gd name="T7" fmla="*/ 151 h 151"/>
                <a:gd name="T8" fmla="*/ 96 w 199"/>
                <a:gd name="T9" fmla="*/ 143 h 151"/>
                <a:gd name="T10" fmla="*/ 199 w 199"/>
                <a:gd name="T11" fmla="*/ 139 h 151"/>
                <a:gd name="T12" fmla="*/ 199 w 199"/>
                <a:gd name="T13" fmla="*/ 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51">
                  <a:moveTo>
                    <a:pt x="199" y="8"/>
                  </a:moveTo>
                  <a:lnTo>
                    <a:pt x="98" y="0"/>
                  </a:lnTo>
                  <a:lnTo>
                    <a:pt x="0" y="53"/>
                  </a:lnTo>
                  <a:lnTo>
                    <a:pt x="0" y="151"/>
                  </a:lnTo>
                  <a:lnTo>
                    <a:pt x="96" y="143"/>
                  </a:lnTo>
                  <a:lnTo>
                    <a:pt x="199" y="139"/>
                  </a:lnTo>
                  <a:lnTo>
                    <a:pt x="199" y="8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7" name="Freeform 52"/>
            <p:cNvSpPr>
              <a:spLocks/>
            </p:cNvSpPr>
            <p:nvPr/>
          </p:nvSpPr>
          <p:spPr bwMode="auto">
            <a:xfrm>
              <a:off x="1973" y="2098"/>
              <a:ext cx="103" cy="143"/>
            </a:xfrm>
            <a:custGeom>
              <a:avLst/>
              <a:gdLst>
                <a:gd name="T0" fmla="*/ 0 w 103"/>
                <a:gd name="T1" fmla="*/ 143 h 143"/>
                <a:gd name="T2" fmla="*/ 103 w 103"/>
                <a:gd name="T3" fmla="*/ 139 h 143"/>
                <a:gd name="T4" fmla="*/ 103 w 103"/>
                <a:gd name="T5" fmla="*/ 8 h 143"/>
                <a:gd name="T6" fmla="*/ 2 w 103"/>
                <a:gd name="T7" fmla="*/ 0 h 143"/>
                <a:gd name="T8" fmla="*/ 0 w 103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0" y="143"/>
                  </a:moveTo>
                  <a:lnTo>
                    <a:pt x="103" y="139"/>
                  </a:lnTo>
                  <a:lnTo>
                    <a:pt x="103" y="8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8" name="Freeform 53"/>
            <p:cNvSpPr>
              <a:spLocks/>
            </p:cNvSpPr>
            <p:nvPr/>
          </p:nvSpPr>
          <p:spPr bwMode="auto">
            <a:xfrm>
              <a:off x="1877" y="2197"/>
              <a:ext cx="199" cy="156"/>
            </a:xfrm>
            <a:custGeom>
              <a:avLst/>
              <a:gdLst>
                <a:gd name="T0" fmla="*/ 199 w 199"/>
                <a:gd name="T1" fmla="*/ 17 h 156"/>
                <a:gd name="T2" fmla="*/ 98 w 199"/>
                <a:gd name="T3" fmla="*/ 0 h 156"/>
                <a:gd name="T4" fmla="*/ 0 w 199"/>
                <a:gd name="T5" fmla="*/ 46 h 156"/>
                <a:gd name="T6" fmla="*/ 0 w 199"/>
                <a:gd name="T7" fmla="*/ 156 h 156"/>
                <a:gd name="T8" fmla="*/ 96 w 199"/>
                <a:gd name="T9" fmla="*/ 149 h 156"/>
                <a:gd name="T10" fmla="*/ 199 w 199"/>
                <a:gd name="T11" fmla="*/ 145 h 156"/>
                <a:gd name="T12" fmla="*/ 199 w 199"/>
                <a:gd name="T13" fmla="*/ 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56">
                  <a:moveTo>
                    <a:pt x="199" y="17"/>
                  </a:moveTo>
                  <a:lnTo>
                    <a:pt x="98" y="0"/>
                  </a:lnTo>
                  <a:lnTo>
                    <a:pt x="0" y="46"/>
                  </a:lnTo>
                  <a:lnTo>
                    <a:pt x="0" y="156"/>
                  </a:lnTo>
                  <a:lnTo>
                    <a:pt x="96" y="149"/>
                  </a:lnTo>
                  <a:lnTo>
                    <a:pt x="199" y="145"/>
                  </a:lnTo>
                  <a:lnTo>
                    <a:pt x="199" y="17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89" name="Freeform 54"/>
            <p:cNvSpPr>
              <a:spLocks/>
            </p:cNvSpPr>
            <p:nvPr/>
          </p:nvSpPr>
          <p:spPr bwMode="auto">
            <a:xfrm>
              <a:off x="1973" y="2205"/>
              <a:ext cx="103" cy="141"/>
            </a:xfrm>
            <a:custGeom>
              <a:avLst/>
              <a:gdLst>
                <a:gd name="T0" fmla="*/ 0 w 103"/>
                <a:gd name="T1" fmla="*/ 141 h 141"/>
                <a:gd name="T2" fmla="*/ 103 w 103"/>
                <a:gd name="T3" fmla="*/ 137 h 141"/>
                <a:gd name="T4" fmla="*/ 103 w 103"/>
                <a:gd name="T5" fmla="*/ 9 h 141"/>
                <a:gd name="T6" fmla="*/ 2 w 103"/>
                <a:gd name="T7" fmla="*/ 0 h 141"/>
                <a:gd name="T8" fmla="*/ 0 w 103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1">
                  <a:moveTo>
                    <a:pt x="0" y="141"/>
                  </a:moveTo>
                  <a:lnTo>
                    <a:pt x="103" y="137"/>
                  </a:lnTo>
                  <a:lnTo>
                    <a:pt x="103" y="9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0" name="Freeform 55"/>
            <p:cNvSpPr>
              <a:spLocks/>
            </p:cNvSpPr>
            <p:nvPr/>
          </p:nvSpPr>
          <p:spPr bwMode="auto">
            <a:xfrm>
              <a:off x="1973" y="1705"/>
              <a:ext cx="222" cy="189"/>
            </a:xfrm>
            <a:custGeom>
              <a:avLst/>
              <a:gdLst>
                <a:gd name="T0" fmla="*/ 222 w 222"/>
                <a:gd name="T1" fmla="*/ 2 h 189"/>
                <a:gd name="T2" fmla="*/ 115 w 222"/>
                <a:gd name="T3" fmla="*/ 0 h 189"/>
                <a:gd name="T4" fmla="*/ 0 w 222"/>
                <a:gd name="T5" fmla="*/ 88 h 189"/>
                <a:gd name="T6" fmla="*/ 0 w 222"/>
                <a:gd name="T7" fmla="*/ 189 h 189"/>
                <a:gd name="T8" fmla="*/ 113 w 222"/>
                <a:gd name="T9" fmla="*/ 143 h 189"/>
                <a:gd name="T10" fmla="*/ 222 w 222"/>
                <a:gd name="T11" fmla="*/ 136 h 189"/>
                <a:gd name="T12" fmla="*/ 222 w 222"/>
                <a:gd name="T13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9">
                  <a:moveTo>
                    <a:pt x="222" y="2"/>
                  </a:moveTo>
                  <a:lnTo>
                    <a:pt x="115" y="0"/>
                  </a:lnTo>
                  <a:lnTo>
                    <a:pt x="0" y="88"/>
                  </a:lnTo>
                  <a:lnTo>
                    <a:pt x="0" y="189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1" name="Freeform 56"/>
            <p:cNvSpPr>
              <a:spLocks/>
            </p:cNvSpPr>
            <p:nvPr/>
          </p:nvSpPr>
          <p:spPr bwMode="auto">
            <a:xfrm>
              <a:off x="2086" y="170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2" name="Freeform 57"/>
            <p:cNvSpPr>
              <a:spLocks/>
            </p:cNvSpPr>
            <p:nvPr/>
          </p:nvSpPr>
          <p:spPr bwMode="auto">
            <a:xfrm>
              <a:off x="1973" y="1806"/>
              <a:ext cx="222" cy="185"/>
            </a:xfrm>
            <a:custGeom>
              <a:avLst/>
              <a:gdLst>
                <a:gd name="T0" fmla="*/ 222 w 222"/>
                <a:gd name="T1" fmla="*/ 0 h 185"/>
                <a:gd name="T2" fmla="*/ 115 w 222"/>
                <a:gd name="T3" fmla="*/ 10 h 185"/>
                <a:gd name="T4" fmla="*/ 0 w 222"/>
                <a:gd name="T5" fmla="*/ 86 h 185"/>
                <a:gd name="T6" fmla="*/ 0 w 222"/>
                <a:gd name="T7" fmla="*/ 185 h 185"/>
                <a:gd name="T8" fmla="*/ 113 w 222"/>
                <a:gd name="T9" fmla="*/ 141 h 185"/>
                <a:gd name="T10" fmla="*/ 222 w 222"/>
                <a:gd name="T11" fmla="*/ 136 h 185"/>
                <a:gd name="T12" fmla="*/ 222 w 222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5">
                  <a:moveTo>
                    <a:pt x="222" y="0"/>
                  </a:moveTo>
                  <a:lnTo>
                    <a:pt x="115" y="10"/>
                  </a:lnTo>
                  <a:lnTo>
                    <a:pt x="0" y="86"/>
                  </a:lnTo>
                  <a:lnTo>
                    <a:pt x="0" y="185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3" name="Freeform 58"/>
            <p:cNvSpPr>
              <a:spLocks/>
            </p:cNvSpPr>
            <p:nvPr/>
          </p:nvSpPr>
          <p:spPr bwMode="auto">
            <a:xfrm>
              <a:off x="2086" y="1803"/>
              <a:ext cx="109" cy="144"/>
            </a:xfrm>
            <a:custGeom>
              <a:avLst/>
              <a:gdLst>
                <a:gd name="T0" fmla="*/ 0 w 109"/>
                <a:gd name="T1" fmla="*/ 144 h 144"/>
                <a:gd name="T2" fmla="*/ 109 w 109"/>
                <a:gd name="T3" fmla="*/ 139 h 144"/>
                <a:gd name="T4" fmla="*/ 109 w 109"/>
                <a:gd name="T5" fmla="*/ 3 h 144"/>
                <a:gd name="T6" fmla="*/ 2 w 109"/>
                <a:gd name="T7" fmla="*/ 0 h 144"/>
                <a:gd name="T8" fmla="*/ 0 w 109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4">
                  <a:moveTo>
                    <a:pt x="0" y="144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2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4" name="Freeform 59"/>
            <p:cNvSpPr>
              <a:spLocks/>
            </p:cNvSpPr>
            <p:nvPr/>
          </p:nvSpPr>
          <p:spPr bwMode="auto">
            <a:xfrm>
              <a:off x="1973" y="1923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5 w 222"/>
                <a:gd name="T3" fmla="*/ 0 h 175"/>
                <a:gd name="T4" fmla="*/ 0 w 222"/>
                <a:gd name="T5" fmla="*/ 66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5" y="0"/>
                  </a:lnTo>
                  <a:lnTo>
                    <a:pt x="0" y="66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5" name="Freeform 60"/>
            <p:cNvSpPr>
              <a:spLocks/>
            </p:cNvSpPr>
            <p:nvPr/>
          </p:nvSpPr>
          <p:spPr bwMode="auto">
            <a:xfrm>
              <a:off x="2086" y="19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3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3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6" name="Freeform 61"/>
            <p:cNvSpPr>
              <a:spLocks/>
            </p:cNvSpPr>
            <p:nvPr/>
          </p:nvSpPr>
          <p:spPr bwMode="auto">
            <a:xfrm>
              <a:off x="1973" y="2039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5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7" name="Freeform 62"/>
            <p:cNvSpPr>
              <a:spLocks/>
            </p:cNvSpPr>
            <p:nvPr/>
          </p:nvSpPr>
          <p:spPr bwMode="auto">
            <a:xfrm>
              <a:off x="2086" y="203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8" name="Freeform 63"/>
            <p:cNvSpPr>
              <a:spLocks/>
            </p:cNvSpPr>
            <p:nvPr/>
          </p:nvSpPr>
          <p:spPr bwMode="auto">
            <a:xfrm>
              <a:off x="1973" y="2153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5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5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99" name="Freeform 64"/>
            <p:cNvSpPr>
              <a:spLocks/>
            </p:cNvSpPr>
            <p:nvPr/>
          </p:nvSpPr>
          <p:spPr bwMode="auto">
            <a:xfrm>
              <a:off x="2086" y="2153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0" name="Freeform 65"/>
            <p:cNvSpPr>
              <a:spLocks/>
            </p:cNvSpPr>
            <p:nvPr/>
          </p:nvSpPr>
          <p:spPr bwMode="auto">
            <a:xfrm>
              <a:off x="3781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5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1" name="Freeform 66"/>
            <p:cNvSpPr>
              <a:spLocks/>
            </p:cNvSpPr>
            <p:nvPr/>
          </p:nvSpPr>
          <p:spPr bwMode="auto">
            <a:xfrm>
              <a:off x="3894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2" name="Freeform 67"/>
            <p:cNvSpPr>
              <a:spLocks/>
            </p:cNvSpPr>
            <p:nvPr/>
          </p:nvSpPr>
          <p:spPr bwMode="auto">
            <a:xfrm>
              <a:off x="3781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3" name="Freeform 68"/>
            <p:cNvSpPr>
              <a:spLocks/>
            </p:cNvSpPr>
            <p:nvPr/>
          </p:nvSpPr>
          <p:spPr bwMode="auto">
            <a:xfrm>
              <a:off x="3894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4" name="Freeform 69"/>
            <p:cNvSpPr>
              <a:spLocks/>
            </p:cNvSpPr>
            <p:nvPr/>
          </p:nvSpPr>
          <p:spPr bwMode="auto">
            <a:xfrm>
              <a:off x="3781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5" name="Freeform 70"/>
            <p:cNvSpPr>
              <a:spLocks/>
            </p:cNvSpPr>
            <p:nvPr/>
          </p:nvSpPr>
          <p:spPr bwMode="auto">
            <a:xfrm>
              <a:off x="3894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6" name="Freeform 71"/>
            <p:cNvSpPr>
              <a:spLocks/>
            </p:cNvSpPr>
            <p:nvPr/>
          </p:nvSpPr>
          <p:spPr bwMode="auto">
            <a:xfrm>
              <a:off x="3781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5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7" name="Freeform 72"/>
            <p:cNvSpPr>
              <a:spLocks/>
            </p:cNvSpPr>
            <p:nvPr/>
          </p:nvSpPr>
          <p:spPr bwMode="auto">
            <a:xfrm>
              <a:off x="3894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8" name="Freeform 73"/>
            <p:cNvSpPr>
              <a:spLocks/>
            </p:cNvSpPr>
            <p:nvPr/>
          </p:nvSpPr>
          <p:spPr bwMode="auto">
            <a:xfrm>
              <a:off x="3781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5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5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09" name="Freeform 74"/>
            <p:cNvSpPr>
              <a:spLocks/>
            </p:cNvSpPr>
            <p:nvPr/>
          </p:nvSpPr>
          <p:spPr bwMode="auto">
            <a:xfrm>
              <a:off x="3894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0" name="Freeform 75"/>
            <p:cNvSpPr>
              <a:spLocks/>
            </p:cNvSpPr>
            <p:nvPr/>
          </p:nvSpPr>
          <p:spPr bwMode="auto">
            <a:xfrm>
              <a:off x="3674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3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1" name="Freeform 76"/>
            <p:cNvSpPr>
              <a:spLocks/>
            </p:cNvSpPr>
            <p:nvPr/>
          </p:nvSpPr>
          <p:spPr bwMode="auto">
            <a:xfrm>
              <a:off x="3787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2" name="Freeform 77"/>
            <p:cNvSpPr>
              <a:spLocks/>
            </p:cNvSpPr>
            <p:nvPr/>
          </p:nvSpPr>
          <p:spPr bwMode="auto">
            <a:xfrm>
              <a:off x="3674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3" name="Freeform 78"/>
            <p:cNvSpPr>
              <a:spLocks/>
            </p:cNvSpPr>
            <p:nvPr/>
          </p:nvSpPr>
          <p:spPr bwMode="auto">
            <a:xfrm>
              <a:off x="3787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4" name="Freeform 79"/>
            <p:cNvSpPr>
              <a:spLocks/>
            </p:cNvSpPr>
            <p:nvPr/>
          </p:nvSpPr>
          <p:spPr bwMode="auto">
            <a:xfrm>
              <a:off x="3674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5" name="Freeform 80"/>
            <p:cNvSpPr>
              <a:spLocks/>
            </p:cNvSpPr>
            <p:nvPr/>
          </p:nvSpPr>
          <p:spPr bwMode="auto">
            <a:xfrm>
              <a:off x="3787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994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6" name="Freeform 81"/>
            <p:cNvSpPr>
              <a:spLocks/>
            </p:cNvSpPr>
            <p:nvPr/>
          </p:nvSpPr>
          <p:spPr bwMode="auto">
            <a:xfrm>
              <a:off x="3674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7" name="Freeform 82"/>
            <p:cNvSpPr>
              <a:spLocks/>
            </p:cNvSpPr>
            <p:nvPr/>
          </p:nvSpPr>
          <p:spPr bwMode="auto">
            <a:xfrm>
              <a:off x="3787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8" name="Freeform 83"/>
            <p:cNvSpPr>
              <a:spLocks/>
            </p:cNvSpPr>
            <p:nvPr/>
          </p:nvSpPr>
          <p:spPr bwMode="auto">
            <a:xfrm>
              <a:off x="3674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19" name="Freeform 84"/>
            <p:cNvSpPr>
              <a:spLocks/>
            </p:cNvSpPr>
            <p:nvPr/>
          </p:nvSpPr>
          <p:spPr bwMode="auto">
            <a:xfrm>
              <a:off x="3787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0" name="Freeform 85"/>
            <p:cNvSpPr>
              <a:spLocks/>
            </p:cNvSpPr>
            <p:nvPr/>
          </p:nvSpPr>
          <p:spPr bwMode="auto">
            <a:xfrm>
              <a:off x="3567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3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11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1" name="Freeform 86"/>
            <p:cNvSpPr>
              <a:spLocks/>
            </p:cNvSpPr>
            <p:nvPr/>
          </p:nvSpPr>
          <p:spPr bwMode="auto">
            <a:xfrm>
              <a:off x="3680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2" name="Freeform 87"/>
            <p:cNvSpPr>
              <a:spLocks/>
            </p:cNvSpPr>
            <p:nvPr/>
          </p:nvSpPr>
          <p:spPr bwMode="auto">
            <a:xfrm>
              <a:off x="3567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3" name="Freeform 88"/>
            <p:cNvSpPr>
              <a:spLocks/>
            </p:cNvSpPr>
            <p:nvPr/>
          </p:nvSpPr>
          <p:spPr bwMode="auto">
            <a:xfrm>
              <a:off x="3680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4" name="Freeform 89"/>
            <p:cNvSpPr>
              <a:spLocks/>
            </p:cNvSpPr>
            <p:nvPr/>
          </p:nvSpPr>
          <p:spPr bwMode="auto">
            <a:xfrm>
              <a:off x="3567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5" name="Freeform 90"/>
            <p:cNvSpPr>
              <a:spLocks/>
            </p:cNvSpPr>
            <p:nvPr/>
          </p:nvSpPr>
          <p:spPr bwMode="auto">
            <a:xfrm>
              <a:off x="3680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6" name="Freeform 91"/>
            <p:cNvSpPr>
              <a:spLocks/>
            </p:cNvSpPr>
            <p:nvPr/>
          </p:nvSpPr>
          <p:spPr bwMode="auto">
            <a:xfrm>
              <a:off x="3567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7" name="Freeform 92"/>
            <p:cNvSpPr>
              <a:spLocks/>
            </p:cNvSpPr>
            <p:nvPr/>
          </p:nvSpPr>
          <p:spPr bwMode="auto">
            <a:xfrm>
              <a:off x="3680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8" name="Freeform 93"/>
            <p:cNvSpPr>
              <a:spLocks/>
            </p:cNvSpPr>
            <p:nvPr/>
          </p:nvSpPr>
          <p:spPr bwMode="auto">
            <a:xfrm>
              <a:off x="3567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29" name="Freeform 94"/>
            <p:cNvSpPr>
              <a:spLocks/>
            </p:cNvSpPr>
            <p:nvPr/>
          </p:nvSpPr>
          <p:spPr bwMode="auto">
            <a:xfrm>
              <a:off x="3680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0" name="Freeform 95"/>
            <p:cNvSpPr>
              <a:spLocks/>
            </p:cNvSpPr>
            <p:nvPr/>
          </p:nvSpPr>
          <p:spPr bwMode="auto">
            <a:xfrm>
              <a:off x="3366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1" name="Freeform 96"/>
            <p:cNvSpPr>
              <a:spLocks/>
            </p:cNvSpPr>
            <p:nvPr/>
          </p:nvSpPr>
          <p:spPr bwMode="auto">
            <a:xfrm>
              <a:off x="3479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2" name="Freeform 97"/>
            <p:cNvSpPr>
              <a:spLocks/>
            </p:cNvSpPr>
            <p:nvPr/>
          </p:nvSpPr>
          <p:spPr bwMode="auto">
            <a:xfrm>
              <a:off x="3366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3" name="Freeform 98"/>
            <p:cNvSpPr>
              <a:spLocks/>
            </p:cNvSpPr>
            <p:nvPr/>
          </p:nvSpPr>
          <p:spPr bwMode="auto">
            <a:xfrm>
              <a:off x="3479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4" name="Freeform 99"/>
            <p:cNvSpPr>
              <a:spLocks/>
            </p:cNvSpPr>
            <p:nvPr/>
          </p:nvSpPr>
          <p:spPr bwMode="auto">
            <a:xfrm>
              <a:off x="3366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5" name="Freeform 100"/>
            <p:cNvSpPr>
              <a:spLocks/>
            </p:cNvSpPr>
            <p:nvPr/>
          </p:nvSpPr>
          <p:spPr bwMode="auto">
            <a:xfrm>
              <a:off x="3479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6" name="Freeform 101"/>
            <p:cNvSpPr>
              <a:spLocks/>
            </p:cNvSpPr>
            <p:nvPr/>
          </p:nvSpPr>
          <p:spPr bwMode="auto">
            <a:xfrm>
              <a:off x="3366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7" name="Freeform 102"/>
            <p:cNvSpPr>
              <a:spLocks/>
            </p:cNvSpPr>
            <p:nvPr/>
          </p:nvSpPr>
          <p:spPr bwMode="auto">
            <a:xfrm>
              <a:off x="3479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8" name="Freeform 103"/>
            <p:cNvSpPr>
              <a:spLocks/>
            </p:cNvSpPr>
            <p:nvPr/>
          </p:nvSpPr>
          <p:spPr bwMode="auto">
            <a:xfrm>
              <a:off x="3366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39" name="Freeform 104"/>
            <p:cNvSpPr>
              <a:spLocks/>
            </p:cNvSpPr>
            <p:nvPr/>
          </p:nvSpPr>
          <p:spPr bwMode="auto">
            <a:xfrm>
              <a:off x="3479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0" name="Freeform 105"/>
            <p:cNvSpPr>
              <a:spLocks/>
            </p:cNvSpPr>
            <p:nvPr/>
          </p:nvSpPr>
          <p:spPr bwMode="auto">
            <a:xfrm>
              <a:off x="3259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1" name="Freeform 106"/>
            <p:cNvSpPr>
              <a:spLocks/>
            </p:cNvSpPr>
            <p:nvPr/>
          </p:nvSpPr>
          <p:spPr bwMode="auto">
            <a:xfrm>
              <a:off x="3372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2" name="Freeform 107"/>
            <p:cNvSpPr>
              <a:spLocks/>
            </p:cNvSpPr>
            <p:nvPr/>
          </p:nvSpPr>
          <p:spPr bwMode="auto">
            <a:xfrm>
              <a:off x="3259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3" name="Freeform 108"/>
            <p:cNvSpPr>
              <a:spLocks/>
            </p:cNvSpPr>
            <p:nvPr/>
          </p:nvSpPr>
          <p:spPr bwMode="auto">
            <a:xfrm>
              <a:off x="3372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4" name="Freeform 109"/>
            <p:cNvSpPr>
              <a:spLocks/>
            </p:cNvSpPr>
            <p:nvPr/>
          </p:nvSpPr>
          <p:spPr bwMode="auto">
            <a:xfrm>
              <a:off x="3259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5" name="Freeform 110"/>
            <p:cNvSpPr>
              <a:spLocks/>
            </p:cNvSpPr>
            <p:nvPr/>
          </p:nvSpPr>
          <p:spPr bwMode="auto">
            <a:xfrm>
              <a:off x="3372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6" name="Freeform 111"/>
            <p:cNvSpPr>
              <a:spLocks/>
            </p:cNvSpPr>
            <p:nvPr/>
          </p:nvSpPr>
          <p:spPr bwMode="auto">
            <a:xfrm>
              <a:off x="3259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7" name="Freeform 112"/>
            <p:cNvSpPr>
              <a:spLocks/>
            </p:cNvSpPr>
            <p:nvPr/>
          </p:nvSpPr>
          <p:spPr bwMode="auto">
            <a:xfrm>
              <a:off x="3372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8" name="Freeform 113"/>
            <p:cNvSpPr>
              <a:spLocks/>
            </p:cNvSpPr>
            <p:nvPr/>
          </p:nvSpPr>
          <p:spPr bwMode="auto">
            <a:xfrm>
              <a:off x="3259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49" name="Freeform 114"/>
            <p:cNvSpPr>
              <a:spLocks/>
            </p:cNvSpPr>
            <p:nvPr/>
          </p:nvSpPr>
          <p:spPr bwMode="auto">
            <a:xfrm>
              <a:off x="3372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0" name="Freeform 115"/>
            <p:cNvSpPr>
              <a:spLocks/>
            </p:cNvSpPr>
            <p:nvPr/>
          </p:nvSpPr>
          <p:spPr bwMode="auto">
            <a:xfrm>
              <a:off x="3152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1" name="Freeform 116"/>
            <p:cNvSpPr>
              <a:spLocks/>
            </p:cNvSpPr>
            <p:nvPr/>
          </p:nvSpPr>
          <p:spPr bwMode="auto">
            <a:xfrm>
              <a:off x="3265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94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2" name="Freeform 117"/>
            <p:cNvSpPr>
              <a:spLocks/>
            </p:cNvSpPr>
            <p:nvPr/>
          </p:nvSpPr>
          <p:spPr bwMode="auto">
            <a:xfrm>
              <a:off x="3152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3" name="Freeform 118"/>
            <p:cNvSpPr>
              <a:spLocks/>
            </p:cNvSpPr>
            <p:nvPr/>
          </p:nvSpPr>
          <p:spPr bwMode="auto">
            <a:xfrm>
              <a:off x="3265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4" name="Freeform 119"/>
            <p:cNvSpPr>
              <a:spLocks/>
            </p:cNvSpPr>
            <p:nvPr/>
          </p:nvSpPr>
          <p:spPr bwMode="auto">
            <a:xfrm>
              <a:off x="3152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5" name="Freeform 120"/>
            <p:cNvSpPr>
              <a:spLocks/>
            </p:cNvSpPr>
            <p:nvPr/>
          </p:nvSpPr>
          <p:spPr bwMode="auto">
            <a:xfrm>
              <a:off x="3265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6" name="Freeform 121"/>
            <p:cNvSpPr>
              <a:spLocks/>
            </p:cNvSpPr>
            <p:nvPr/>
          </p:nvSpPr>
          <p:spPr bwMode="auto">
            <a:xfrm>
              <a:off x="3152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7" name="Freeform 122"/>
            <p:cNvSpPr>
              <a:spLocks/>
            </p:cNvSpPr>
            <p:nvPr/>
          </p:nvSpPr>
          <p:spPr bwMode="auto">
            <a:xfrm>
              <a:off x="3265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8" name="Freeform 123"/>
            <p:cNvSpPr>
              <a:spLocks/>
            </p:cNvSpPr>
            <p:nvPr/>
          </p:nvSpPr>
          <p:spPr bwMode="auto">
            <a:xfrm>
              <a:off x="3152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59" name="Freeform 124"/>
            <p:cNvSpPr>
              <a:spLocks/>
            </p:cNvSpPr>
            <p:nvPr/>
          </p:nvSpPr>
          <p:spPr bwMode="auto">
            <a:xfrm>
              <a:off x="3265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0" name="Freeform 125"/>
            <p:cNvSpPr>
              <a:spLocks/>
            </p:cNvSpPr>
            <p:nvPr/>
          </p:nvSpPr>
          <p:spPr bwMode="auto">
            <a:xfrm>
              <a:off x="2951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1" name="Freeform 126"/>
            <p:cNvSpPr>
              <a:spLocks/>
            </p:cNvSpPr>
            <p:nvPr/>
          </p:nvSpPr>
          <p:spPr bwMode="auto">
            <a:xfrm>
              <a:off x="3064" y="1555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2" name="Freeform 127"/>
            <p:cNvSpPr>
              <a:spLocks/>
            </p:cNvSpPr>
            <p:nvPr/>
          </p:nvSpPr>
          <p:spPr bwMode="auto">
            <a:xfrm>
              <a:off x="2951" y="1654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3" name="Freeform 128"/>
            <p:cNvSpPr>
              <a:spLocks/>
            </p:cNvSpPr>
            <p:nvPr/>
          </p:nvSpPr>
          <p:spPr bwMode="auto">
            <a:xfrm>
              <a:off x="3064" y="1654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4" name="Freeform 129"/>
            <p:cNvSpPr>
              <a:spLocks/>
            </p:cNvSpPr>
            <p:nvPr/>
          </p:nvSpPr>
          <p:spPr bwMode="auto">
            <a:xfrm>
              <a:off x="2951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5" name="Freeform 130"/>
            <p:cNvSpPr>
              <a:spLocks/>
            </p:cNvSpPr>
            <p:nvPr/>
          </p:nvSpPr>
          <p:spPr bwMode="auto">
            <a:xfrm>
              <a:off x="3064" y="177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6" name="Freeform 131"/>
            <p:cNvSpPr>
              <a:spLocks/>
            </p:cNvSpPr>
            <p:nvPr/>
          </p:nvSpPr>
          <p:spPr bwMode="auto">
            <a:xfrm>
              <a:off x="2951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7" name="Freeform 132"/>
            <p:cNvSpPr>
              <a:spLocks/>
            </p:cNvSpPr>
            <p:nvPr/>
          </p:nvSpPr>
          <p:spPr bwMode="auto">
            <a:xfrm>
              <a:off x="3064" y="188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8" name="Freeform 133"/>
            <p:cNvSpPr>
              <a:spLocks/>
            </p:cNvSpPr>
            <p:nvPr/>
          </p:nvSpPr>
          <p:spPr bwMode="auto">
            <a:xfrm>
              <a:off x="2951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3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3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69" name="Freeform 134"/>
            <p:cNvSpPr>
              <a:spLocks/>
            </p:cNvSpPr>
            <p:nvPr/>
          </p:nvSpPr>
          <p:spPr bwMode="auto">
            <a:xfrm>
              <a:off x="3064" y="200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0" name="Freeform 135"/>
            <p:cNvSpPr>
              <a:spLocks/>
            </p:cNvSpPr>
            <p:nvPr/>
          </p:nvSpPr>
          <p:spPr bwMode="auto">
            <a:xfrm>
              <a:off x="2844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4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4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4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4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1" name="Freeform 136"/>
            <p:cNvSpPr>
              <a:spLocks/>
            </p:cNvSpPr>
            <p:nvPr/>
          </p:nvSpPr>
          <p:spPr bwMode="auto">
            <a:xfrm>
              <a:off x="2958" y="1555"/>
              <a:ext cx="108" cy="141"/>
            </a:xfrm>
            <a:custGeom>
              <a:avLst/>
              <a:gdLst>
                <a:gd name="T0" fmla="*/ 0 w 108"/>
                <a:gd name="T1" fmla="*/ 141 h 141"/>
                <a:gd name="T2" fmla="*/ 108 w 108"/>
                <a:gd name="T3" fmla="*/ 137 h 141"/>
                <a:gd name="T4" fmla="*/ 108 w 108"/>
                <a:gd name="T5" fmla="*/ 0 h 141"/>
                <a:gd name="T6" fmla="*/ 0 w 108"/>
                <a:gd name="T7" fmla="*/ 0 h 141"/>
                <a:gd name="T8" fmla="*/ 0 w 108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1">
                  <a:moveTo>
                    <a:pt x="0" y="141"/>
                  </a:moveTo>
                  <a:lnTo>
                    <a:pt x="108" y="137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2" name="Freeform 137"/>
            <p:cNvSpPr>
              <a:spLocks/>
            </p:cNvSpPr>
            <p:nvPr/>
          </p:nvSpPr>
          <p:spPr bwMode="auto">
            <a:xfrm>
              <a:off x="2844" y="1654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4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4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4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4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3" name="Freeform 138"/>
            <p:cNvSpPr>
              <a:spLocks/>
            </p:cNvSpPr>
            <p:nvPr/>
          </p:nvSpPr>
          <p:spPr bwMode="auto">
            <a:xfrm>
              <a:off x="2958" y="1654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9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9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4" name="Freeform 139"/>
            <p:cNvSpPr>
              <a:spLocks/>
            </p:cNvSpPr>
            <p:nvPr/>
          </p:nvSpPr>
          <p:spPr bwMode="auto">
            <a:xfrm>
              <a:off x="2844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4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4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4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4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5" name="Freeform 140"/>
            <p:cNvSpPr>
              <a:spLocks/>
            </p:cNvSpPr>
            <p:nvPr/>
          </p:nvSpPr>
          <p:spPr bwMode="auto">
            <a:xfrm>
              <a:off x="2958" y="1774"/>
              <a:ext cx="108" cy="141"/>
            </a:xfrm>
            <a:custGeom>
              <a:avLst/>
              <a:gdLst>
                <a:gd name="T0" fmla="*/ 0 w 108"/>
                <a:gd name="T1" fmla="*/ 141 h 141"/>
                <a:gd name="T2" fmla="*/ 108 w 108"/>
                <a:gd name="T3" fmla="*/ 137 h 141"/>
                <a:gd name="T4" fmla="*/ 108 w 108"/>
                <a:gd name="T5" fmla="*/ 0 h 141"/>
                <a:gd name="T6" fmla="*/ 0 w 108"/>
                <a:gd name="T7" fmla="*/ 0 h 141"/>
                <a:gd name="T8" fmla="*/ 0 w 108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1">
                  <a:moveTo>
                    <a:pt x="0" y="141"/>
                  </a:moveTo>
                  <a:lnTo>
                    <a:pt x="108" y="137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6" name="Freeform 141"/>
            <p:cNvSpPr>
              <a:spLocks/>
            </p:cNvSpPr>
            <p:nvPr/>
          </p:nvSpPr>
          <p:spPr bwMode="auto">
            <a:xfrm>
              <a:off x="2844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4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4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4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4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7" name="Freeform 142"/>
            <p:cNvSpPr>
              <a:spLocks/>
            </p:cNvSpPr>
            <p:nvPr/>
          </p:nvSpPr>
          <p:spPr bwMode="auto">
            <a:xfrm>
              <a:off x="2958" y="1888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8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8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8" name="Freeform 143"/>
            <p:cNvSpPr>
              <a:spLocks/>
            </p:cNvSpPr>
            <p:nvPr/>
          </p:nvSpPr>
          <p:spPr bwMode="auto">
            <a:xfrm>
              <a:off x="2844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4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4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4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4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79" name="Freeform 144"/>
            <p:cNvSpPr>
              <a:spLocks/>
            </p:cNvSpPr>
            <p:nvPr/>
          </p:nvSpPr>
          <p:spPr bwMode="auto">
            <a:xfrm>
              <a:off x="2958" y="2001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9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9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0" name="Freeform 145"/>
            <p:cNvSpPr>
              <a:spLocks/>
            </p:cNvSpPr>
            <p:nvPr/>
          </p:nvSpPr>
          <p:spPr bwMode="auto">
            <a:xfrm>
              <a:off x="2738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1" name="Freeform 146"/>
            <p:cNvSpPr>
              <a:spLocks/>
            </p:cNvSpPr>
            <p:nvPr/>
          </p:nvSpPr>
          <p:spPr bwMode="auto">
            <a:xfrm>
              <a:off x="2851" y="1555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2" name="Freeform 147"/>
            <p:cNvSpPr>
              <a:spLocks/>
            </p:cNvSpPr>
            <p:nvPr/>
          </p:nvSpPr>
          <p:spPr bwMode="auto">
            <a:xfrm>
              <a:off x="2738" y="1654"/>
              <a:ext cx="222" cy="181"/>
            </a:xfrm>
            <a:custGeom>
              <a:avLst/>
              <a:gdLst>
                <a:gd name="T0" fmla="*/ 222 w 222"/>
                <a:gd name="T1" fmla="*/ 2 h 181"/>
                <a:gd name="T2" fmla="*/ 113 w 222"/>
                <a:gd name="T3" fmla="*/ 0 h 181"/>
                <a:gd name="T4" fmla="*/ 0 w 222"/>
                <a:gd name="T5" fmla="*/ 74 h 181"/>
                <a:gd name="T6" fmla="*/ 0 w 222"/>
                <a:gd name="T7" fmla="*/ 181 h 181"/>
                <a:gd name="T8" fmla="*/ 113 w 222"/>
                <a:gd name="T9" fmla="*/ 143 h 181"/>
                <a:gd name="T10" fmla="*/ 222 w 222"/>
                <a:gd name="T11" fmla="*/ 139 h 181"/>
                <a:gd name="T12" fmla="*/ 222 w 222"/>
                <a:gd name="T1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1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81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3" name="Freeform 148"/>
            <p:cNvSpPr>
              <a:spLocks/>
            </p:cNvSpPr>
            <p:nvPr/>
          </p:nvSpPr>
          <p:spPr bwMode="auto">
            <a:xfrm>
              <a:off x="2851" y="1654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4" name="Freeform 149"/>
            <p:cNvSpPr>
              <a:spLocks/>
            </p:cNvSpPr>
            <p:nvPr/>
          </p:nvSpPr>
          <p:spPr bwMode="auto">
            <a:xfrm>
              <a:off x="2738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5" name="Freeform 150"/>
            <p:cNvSpPr>
              <a:spLocks/>
            </p:cNvSpPr>
            <p:nvPr/>
          </p:nvSpPr>
          <p:spPr bwMode="auto">
            <a:xfrm>
              <a:off x="2851" y="177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6" name="Freeform 151"/>
            <p:cNvSpPr>
              <a:spLocks/>
            </p:cNvSpPr>
            <p:nvPr/>
          </p:nvSpPr>
          <p:spPr bwMode="auto">
            <a:xfrm>
              <a:off x="2738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7" name="Freeform 152"/>
            <p:cNvSpPr>
              <a:spLocks/>
            </p:cNvSpPr>
            <p:nvPr/>
          </p:nvSpPr>
          <p:spPr bwMode="auto">
            <a:xfrm>
              <a:off x="2851" y="188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8" name="Freeform 153"/>
            <p:cNvSpPr>
              <a:spLocks/>
            </p:cNvSpPr>
            <p:nvPr/>
          </p:nvSpPr>
          <p:spPr bwMode="auto">
            <a:xfrm>
              <a:off x="2738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3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3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89" name="Freeform 154"/>
            <p:cNvSpPr>
              <a:spLocks/>
            </p:cNvSpPr>
            <p:nvPr/>
          </p:nvSpPr>
          <p:spPr bwMode="auto">
            <a:xfrm>
              <a:off x="2851" y="200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0" name="Freeform 155"/>
            <p:cNvSpPr>
              <a:spLocks/>
            </p:cNvSpPr>
            <p:nvPr/>
          </p:nvSpPr>
          <p:spPr bwMode="auto">
            <a:xfrm>
              <a:off x="2086" y="1635"/>
              <a:ext cx="273" cy="192"/>
            </a:xfrm>
            <a:custGeom>
              <a:avLst/>
              <a:gdLst>
                <a:gd name="T0" fmla="*/ 273 w 273"/>
                <a:gd name="T1" fmla="*/ 2 h 192"/>
                <a:gd name="T2" fmla="*/ 115 w 273"/>
                <a:gd name="T3" fmla="*/ 0 h 192"/>
                <a:gd name="T4" fmla="*/ 0 w 273"/>
                <a:gd name="T5" fmla="*/ 74 h 192"/>
                <a:gd name="T6" fmla="*/ 0 w 273"/>
                <a:gd name="T7" fmla="*/ 192 h 192"/>
                <a:gd name="T8" fmla="*/ 115 w 273"/>
                <a:gd name="T9" fmla="*/ 143 h 192"/>
                <a:gd name="T10" fmla="*/ 224 w 273"/>
                <a:gd name="T11" fmla="*/ 137 h 192"/>
                <a:gd name="T12" fmla="*/ 273 w 273"/>
                <a:gd name="T13" fmla="*/ 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" h="192">
                  <a:moveTo>
                    <a:pt x="273" y="2"/>
                  </a:moveTo>
                  <a:lnTo>
                    <a:pt x="115" y="0"/>
                  </a:lnTo>
                  <a:lnTo>
                    <a:pt x="0" y="74"/>
                  </a:lnTo>
                  <a:lnTo>
                    <a:pt x="0" y="192"/>
                  </a:lnTo>
                  <a:lnTo>
                    <a:pt x="115" y="143"/>
                  </a:lnTo>
                  <a:lnTo>
                    <a:pt x="224" y="137"/>
                  </a:lnTo>
                  <a:lnTo>
                    <a:pt x="273" y="2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1" name="Freeform 156"/>
            <p:cNvSpPr>
              <a:spLocks/>
            </p:cNvSpPr>
            <p:nvPr/>
          </p:nvSpPr>
          <p:spPr bwMode="auto">
            <a:xfrm>
              <a:off x="2201" y="1635"/>
              <a:ext cx="158" cy="143"/>
            </a:xfrm>
            <a:custGeom>
              <a:avLst/>
              <a:gdLst>
                <a:gd name="T0" fmla="*/ 0 w 158"/>
                <a:gd name="T1" fmla="*/ 143 h 143"/>
                <a:gd name="T2" fmla="*/ 109 w 158"/>
                <a:gd name="T3" fmla="*/ 137 h 143"/>
                <a:gd name="T4" fmla="*/ 158 w 158"/>
                <a:gd name="T5" fmla="*/ 70 h 143"/>
                <a:gd name="T6" fmla="*/ 158 w 158"/>
                <a:gd name="T7" fmla="*/ 2 h 143"/>
                <a:gd name="T8" fmla="*/ 0 w 158"/>
                <a:gd name="T9" fmla="*/ 0 h 143"/>
                <a:gd name="T10" fmla="*/ 0 w 158"/>
                <a:gd name="T11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43">
                  <a:moveTo>
                    <a:pt x="0" y="143"/>
                  </a:moveTo>
                  <a:lnTo>
                    <a:pt x="109" y="137"/>
                  </a:lnTo>
                  <a:lnTo>
                    <a:pt x="158" y="70"/>
                  </a:lnTo>
                  <a:lnTo>
                    <a:pt x="15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65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2" name="Freeform 157"/>
            <p:cNvSpPr>
              <a:spLocks/>
            </p:cNvSpPr>
            <p:nvPr/>
          </p:nvSpPr>
          <p:spPr bwMode="auto">
            <a:xfrm>
              <a:off x="2086" y="1749"/>
              <a:ext cx="224" cy="181"/>
            </a:xfrm>
            <a:custGeom>
              <a:avLst/>
              <a:gdLst>
                <a:gd name="T0" fmla="*/ 224 w 224"/>
                <a:gd name="T1" fmla="*/ 0 h 181"/>
                <a:gd name="T2" fmla="*/ 115 w 224"/>
                <a:gd name="T3" fmla="*/ 0 h 181"/>
                <a:gd name="T4" fmla="*/ 0 w 224"/>
                <a:gd name="T5" fmla="*/ 71 h 181"/>
                <a:gd name="T6" fmla="*/ 0 w 224"/>
                <a:gd name="T7" fmla="*/ 181 h 181"/>
                <a:gd name="T8" fmla="*/ 115 w 224"/>
                <a:gd name="T9" fmla="*/ 141 h 181"/>
                <a:gd name="T10" fmla="*/ 224 w 224"/>
                <a:gd name="T11" fmla="*/ 137 h 181"/>
                <a:gd name="T12" fmla="*/ 224 w 22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81">
                  <a:moveTo>
                    <a:pt x="224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81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3" name="Freeform 158"/>
            <p:cNvSpPr>
              <a:spLocks/>
            </p:cNvSpPr>
            <p:nvPr/>
          </p:nvSpPr>
          <p:spPr bwMode="auto">
            <a:xfrm>
              <a:off x="2201" y="17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4" name="Freeform 159"/>
            <p:cNvSpPr>
              <a:spLocks/>
            </p:cNvSpPr>
            <p:nvPr/>
          </p:nvSpPr>
          <p:spPr bwMode="auto">
            <a:xfrm>
              <a:off x="2086" y="1867"/>
              <a:ext cx="224" cy="174"/>
            </a:xfrm>
            <a:custGeom>
              <a:avLst/>
              <a:gdLst>
                <a:gd name="T0" fmla="*/ 224 w 224"/>
                <a:gd name="T1" fmla="*/ 2 h 174"/>
                <a:gd name="T2" fmla="*/ 115 w 224"/>
                <a:gd name="T3" fmla="*/ 0 h 174"/>
                <a:gd name="T4" fmla="*/ 0 w 224"/>
                <a:gd name="T5" fmla="*/ 59 h 174"/>
                <a:gd name="T6" fmla="*/ 0 w 224"/>
                <a:gd name="T7" fmla="*/ 174 h 174"/>
                <a:gd name="T8" fmla="*/ 115 w 224"/>
                <a:gd name="T9" fmla="*/ 143 h 174"/>
                <a:gd name="T10" fmla="*/ 224 w 224"/>
                <a:gd name="T11" fmla="*/ 138 h 174"/>
                <a:gd name="T12" fmla="*/ 224 w 224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74">
                  <a:moveTo>
                    <a:pt x="224" y="2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5" y="143"/>
                  </a:lnTo>
                  <a:lnTo>
                    <a:pt x="224" y="138"/>
                  </a:lnTo>
                  <a:lnTo>
                    <a:pt x="224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5" name="Freeform 160"/>
            <p:cNvSpPr>
              <a:spLocks/>
            </p:cNvSpPr>
            <p:nvPr/>
          </p:nvSpPr>
          <p:spPr bwMode="auto">
            <a:xfrm>
              <a:off x="2201" y="1867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6" name="Freeform 161"/>
            <p:cNvSpPr>
              <a:spLocks/>
            </p:cNvSpPr>
            <p:nvPr/>
          </p:nvSpPr>
          <p:spPr bwMode="auto">
            <a:xfrm>
              <a:off x="2086" y="1982"/>
              <a:ext cx="224" cy="175"/>
            </a:xfrm>
            <a:custGeom>
              <a:avLst/>
              <a:gdLst>
                <a:gd name="T0" fmla="*/ 224 w 224"/>
                <a:gd name="T1" fmla="*/ 0 h 175"/>
                <a:gd name="T2" fmla="*/ 115 w 224"/>
                <a:gd name="T3" fmla="*/ 0 h 175"/>
                <a:gd name="T4" fmla="*/ 0 w 224"/>
                <a:gd name="T5" fmla="*/ 59 h 175"/>
                <a:gd name="T6" fmla="*/ 0 w 224"/>
                <a:gd name="T7" fmla="*/ 175 h 175"/>
                <a:gd name="T8" fmla="*/ 115 w 224"/>
                <a:gd name="T9" fmla="*/ 141 h 175"/>
                <a:gd name="T10" fmla="*/ 224 w 224"/>
                <a:gd name="T11" fmla="*/ 137 h 175"/>
                <a:gd name="T12" fmla="*/ 224 w 224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75">
                  <a:moveTo>
                    <a:pt x="224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7" name="Freeform 162"/>
            <p:cNvSpPr>
              <a:spLocks/>
            </p:cNvSpPr>
            <p:nvPr/>
          </p:nvSpPr>
          <p:spPr bwMode="auto">
            <a:xfrm>
              <a:off x="2201" y="1982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8" name="Freeform 163"/>
            <p:cNvSpPr>
              <a:spLocks/>
            </p:cNvSpPr>
            <p:nvPr/>
          </p:nvSpPr>
          <p:spPr bwMode="auto">
            <a:xfrm>
              <a:off x="2086" y="2096"/>
              <a:ext cx="224" cy="151"/>
            </a:xfrm>
            <a:custGeom>
              <a:avLst/>
              <a:gdLst>
                <a:gd name="T0" fmla="*/ 224 w 224"/>
                <a:gd name="T1" fmla="*/ 0 h 151"/>
                <a:gd name="T2" fmla="*/ 115 w 224"/>
                <a:gd name="T3" fmla="*/ 0 h 151"/>
                <a:gd name="T4" fmla="*/ 0 w 224"/>
                <a:gd name="T5" fmla="*/ 52 h 151"/>
                <a:gd name="T6" fmla="*/ 0 w 224"/>
                <a:gd name="T7" fmla="*/ 151 h 151"/>
                <a:gd name="T8" fmla="*/ 115 w 224"/>
                <a:gd name="T9" fmla="*/ 141 h 151"/>
                <a:gd name="T10" fmla="*/ 224 w 224"/>
                <a:gd name="T11" fmla="*/ 137 h 151"/>
                <a:gd name="T12" fmla="*/ 224 w 224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51">
                  <a:moveTo>
                    <a:pt x="224" y="0"/>
                  </a:moveTo>
                  <a:lnTo>
                    <a:pt x="115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99" name="Freeform 164"/>
            <p:cNvSpPr>
              <a:spLocks/>
            </p:cNvSpPr>
            <p:nvPr/>
          </p:nvSpPr>
          <p:spPr bwMode="auto">
            <a:xfrm>
              <a:off x="2201" y="2096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0" name="Freeform 165"/>
            <p:cNvSpPr>
              <a:spLocks/>
            </p:cNvSpPr>
            <p:nvPr/>
          </p:nvSpPr>
          <p:spPr bwMode="auto">
            <a:xfrm>
              <a:off x="2522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5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5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1" name="Freeform 166"/>
            <p:cNvSpPr>
              <a:spLocks/>
            </p:cNvSpPr>
            <p:nvPr/>
          </p:nvSpPr>
          <p:spPr bwMode="auto">
            <a:xfrm>
              <a:off x="2635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2" name="Freeform 167"/>
            <p:cNvSpPr>
              <a:spLocks/>
            </p:cNvSpPr>
            <p:nvPr/>
          </p:nvSpPr>
          <p:spPr bwMode="auto">
            <a:xfrm>
              <a:off x="2522" y="169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5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5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3" name="Freeform 168"/>
            <p:cNvSpPr>
              <a:spLocks/>
            </p:cNvSpPr>
            <p:nvPr/>
          </p:nvSpPr>
          <p:spPr bwMode="auto">
            <a:xfrm>
              <a:off x="2635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4" name="Freeform 169"/>
            <p:cNvSpPr>
              <a:spLocks/>
            </p:cNvSpPr>
            <p:nvPr/>
          </p:nvSpPr>
          <p:spPr bwMode="auto">
            <a:xfrm>
              <a:off x="2522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5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5" name="Freeform 170"/>
            <p:cNvSpPr>
              <a:spLocks/>
            </p:cNvSpPr>
            <p:nvPr/>
          </p:nvSpPr>
          <p:spPr bwMode="auto">
            <a:xfrm>
              <a:off x="2635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6" name="Freeform 171"/>
            <p:cNvSpPr>
              <a:spLocks/>
            </p:cNvSpPr>
            <p:nvPr/>
          </p:nvSpPr>
          <p:spPr bwMode="auto">
            <a:xfrm>
              <a:off x="2522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7" name="Freeform 172"/>
            <p:cNvSpPr>
              <a:spLocks/>
            </p:cNvSpPr>
            <p:nvPr/>
          </p:nvSpPr>
          <p:spPr bwMode="auto">
            <a:xfrm>
              <a:off x="2635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8" name="Freeform 173"/>
            <p:cNvSpPr>
              <a:spLocks/>
            </p:cNvSpPr>
            <p:nvPr/>
          </p:nvSpPr>
          <p:spPr bwMode="auto">
            <a:xfrm>
              <a:off x="2522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5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5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09" name="Freeform 174"/>
            <p:cNvSpPr>
              <a:spLocks/>
            </p:cNvSpPr>
            <p:nvPr/>
          </p:nvSpPr>
          <p:spPr bwMode="auto">
            <a:xfrm>
              <a:off x="2635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0" name="Freeform 175"/>
            <p:cNvSpPr>
              <a:spLocks/>
            </p:cNvSpPr>
            <p:nvPr/>
          </p:nvSpPr>
          <p:spPr bwMode="auto">
            <a:xfrm>
              <a:off x="2415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1" name="Freeform 176"/>
            <p:cNvSpPr>
              <a:spLocks/>
            </p:cNvSpPr>
            <p:nvPr/>
          </p:nvSpPr>
          <p:spPr bwMode="auto">
            <a:xfrm>
              <a:off x="2528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2" name="Freeform 177"/>
            <p:cNvSpPr>
              <a:spLocks/>
            </p:cNvSpPr>
            <p:nvPr/>
          </p:nvSpPr>
          <p:spPr bwMode="auto">
            <a:xfrm>
              <a:off x="2415" y="169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3" name="Freeform 178"/>
            <p:cNvSpPr>
              <a:spLocks/>
            </p:cNvSpPr>
            <p:nvPr/>
          </p:nvSpPr>
          <p:spPr bwMode="auto">
            <a:xfrm>
              <a:off x="2528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4" name="Freeform 179"/>
            <p:cNvSpPr>
              <a:spLocks/>
            </p:cNvSpPr>
            <p:nvPr/>
          </p:nvSpPr>
          <p:spPr bwMode="auto">
            <a:xfrm>
              <a:off x="2415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3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5" name="Freeform 180"/>
            <p:cNvSpPr>
              <a:spLocks/>
            </p:cNvSpPr>
            <p:nvPr/>
          </p:nvSpPr>
          <p:spPr bwMode="auto">
            <a:xfrm>
              <a:off x="2528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6" name="Freeform 181"/>
            <p:cNvSpPr>
              <a:spLocks/>
            </p:cNvSpPr>
            <p:nvPr/>
          </p:nvSpPr>
          <p:spPr bwMode="auto">
            <a:xfrm>
              <a:off x="2415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7" name="Freeform 182"/>
            <p:cNvSpPr>
              <a:spLocks/>
            </p:cNvSpPr>
            <p:nvPr/>
          </p:nvSpPr>
          <p:spPr bwMode="auto">
            <a:xfrm>
              <a:off x="2528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8" name="Freeform 183"/>
            <p:cNvSpPr>
              <a:spLocks/>
            </p:cNvSpPr>
            <p:nvPr/>
          </p:nvSpPr>
          <p:spPr bwMode="auto">
            <a:xfrm>
              <a:off x="2415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3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19" name="Freeform 184"/>
            <p:cNvSpPr>
              <a:spLocks/>
            </p:cNvSpPr>
            <p:nvPr/>
          </p:nvSpPr>
          <p:spPr bwMode="auto">
            <a:xfrm>
              <a:off x="2528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0" name="Freeform 185"/>
            <p:cNvSpPr>
              <a:spLocks/>
            </p:cNvSpPr>
            <p:nvPr/>
          </p:nvSpPr>
          <p:spPr bwMode="auto">
            <a:xfrm>
              <a:off x="2308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1" name="Freeform 186"/>
            <p:cNvSpPr>
              <a:spLocks/>
            </p:cNvSpPr>
            <p:nvPr/>
          </p:nvSpPr>
          <p:spPr bwMode="auto">
            <a:xfrm>
              <a:off x="2421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2" name="Freeform 187"/>
            <p:cNvSpPr>
              <a:spLocks/>
            </p:cNvSpPr>
            <p:nvPr/>
          </p:nvSpPr>
          <p:spPr bwMode="auto">
            <a:xfrm>
              <a:off x="2308" y="1694"/>
              <a:ext cx="222" cy="179"/>
            </a:xfrm>
            <a:custGeom>
              <a:avLst/>
              <a:gdLst>
                <a:gd name="T0" fmla="*/ 222 w 222"/>
                <a:gd name="T1" fmla="*/ 0 h 179"/>
                <a:gd name="T2" fmla="*/ 113 w 222"/>
                <a:gd name="T3" fmla="*/ 0 h 179"/>
                <a:gd name="T4" fmla="*/ 0 w 222"/>
                <a:gd name="T5" fmla="*/ 72 h 179"/>
                <a:gd name="T6" fmla="*/ 0 w 222"/>
                <a:gd name="T7" fmla="*/ 179 h 179"/>
                <a:gd name="T8" fmla="*/ 113 w 222"/>
                <a:gd name="T9" fmla="*/ 141 h 179"/>
                <a:gd name="T10" fmla="*/ 222 w 222"/>
                <a:gd name="T11" fmla="*/ 137 h 179"/>
                <a:gd name="T12" fmla="*/ 222 w 222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9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9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3" name="Freeform 188"/>
            <p:cNvSpPr>
              <a:spLocks/>
            </p:cNvSpPr>
            <p:nvPr/>
          </p:nvSpPr>
          <p:spPr bwMode="auto">
            <a:xfrm>
              <a:off x="2421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4" name="Freeform 189"/>
            <p:cNvSpPr>
              <a:spLocks/>
            </p:cNvSpPr>
            <p:nvPr/>
          </p:nvSpPr>
          <p:spPr bwMode="auto">
            <a:xfrm>
              <a:off x="2308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3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5" name="Freeform 190"/>
            <p:cNvSpPr>
              <a:spLocks/>
            </p:cNvSpPr>
            <p:nvPr/>
          </p:nvSpPr>
          <p:spPr bwMode="auto">
            <a:xfrm>
              <a:off x="2421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6" name="Freeform 191"/>
            <p:cNvSpPr>
              <a:spLocks/>
            </p:cNvSpPr>
            <p:nvPr/>
          </p:nvSpPr>
          <p:spPr bwMode="auto">
            <a:xfrm>
              <a:off x="2308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7" name="Freeform 192"/>
            <p:cNvSpPr>
              <a:spLocks/>
            </p:cNvSpPr>
            <p:nvPr/>
          </p:nvSpPr>
          <p:spPr bwMode="auto">
            <a:xfrm>
              <a:off x="2421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8" name="Freeform 193"/>
            <p:cNvSpPr>
              <a:spLocks/>
            </p:cNvSpPr>
            <p:nvPr/>
          </p:nvSpPr>
          <p:spPr bwMode="auto">
            <a:xfrm>
              <a:off x="2308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3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29" name="Freeform 194"/>
            <p:cNvSpPr>
              <a:spLocks/>
            </p:cNvSpPr>
            <p:nvPr/>
          </p:nvSpPr>
          <p:spPr bwMode="auto">
            <a:xfrm>
              <a:off x="2421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30" name="Freeform 195"/>
            <p:cNvSpPr>
              <a:spLocks/>
            </p:cNvSpPr>
            <p:nvPr/>
          </p:nvSpPr>
          <p:spPr bwMode="auto">
            <a:xfrm>
              <a:off x="1397" y="1759"/>
              <a:ext cx="2966" cy="1021"/>
            </a:xfrm>
            <a:custGeom>
              <a:avLst/>
              <a:gdLst>
                <a:gd name="T0" fmla="*/ 1154 w 1416"/>
                <a:gd name="T1" fmla="*/ 479 h 485"/>
                <a:gd name="T2" fmla="*/ 1173 w 1416"/>
                <a:gd name="T3" fmla="*/ 370 h 485"/>
                <a:gd name="T4" fmla="*/ 1260 w 1416"/>
                <a:gd name="T5" fmla="*/ 246 h 485"/>
                <a:gd name="T6" fmla="*/ 1300 w 1416"/>
                <a:gd name="T7" fmla="*/ 213 h 485"/>
                <a:gd name="T8" fmla="*/ 1346 w 1416"/>
                <a:gd name="T9" fmla="*/ 170 h 485"/>
                <a:gd name="T10" fmla="*/ 1416 w 1416"/>
                <a:gd name="T11" fmla="*/ 49 h 485"/>
                <a:gd name="T12" fmla="*/ 1336 w 1416"/>
                <a:gd name="T13" fmla="*/ 16 h 485"/>
                <a:gd name="T14" fmla="*/ 974 w 1416"/>
                <a:gd name="T15" fmla="*/ 26 h 485"/>
                <a:gd name="T16" fmla="*/ 625 w 1416"/>
                <a:gd name="T17" fmla="*/ 86 h 485"/>
                <a:gd name="T18" fmla="*/ 593 w 1416"/>
                <a:gd name="T19" fmla="*/ 178 h 485"/>
                <a:gd name="T20" fmla="*/ 308 w 1416"/>
                <a:gd name="T21" fmla="*/ 237 h 485"/>
                <a:gd name="T22" fmla="*/ 0 w 1416"/>
                <a:gd name="T23" fmla="*/ 346 h 485"/>
                <a:gd name="T24" fmla="*/ 3 w 1416"/>
                <a:gd name="T25" fmla="*/ 373 h 485"/>
                <a:gd name="T26" fmla="*/ 35 w 1416"/>
                <a:gd name="T27" fmla="*/ 431 h 485"/>
                <a:gd name="T28" fmla="*/ 274 w 1416"/>
                <a:gd name="T29" fmla="*/ 457 h 485"/>
                <a:gd name="T30" fmla="*/ 1154 w 1416"/>
                <a:gd name="T31" fmla="*/ 479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16" h="485">
                  <a:moveTo>
                    <a:pt x="1154" y="479"/>
                  </a:moveTo>
                  <a:cubicBezTo>
                    <a:pt x="1152" y="442"/>
                    <a:pt x="1173" y="370"/>
                    <a:pt x="1173" y="370"/>
                  </a:cubicBezTo>
                  <a:cubicBezTo>
                    <a:pt x="1189" y="302"/>
                    <a:pt x="1260" y="246"/>
                    <a:pt x="1260" y="246"/>
                  </a:cubicBezTo>
                  <a:cubicBezTo>
                    <a:pt x="1275" y="234"/>
                    <a:pt x="1300" y="213"/>
                    <a:pt x="1300" y="213"/>
                  </a:cubicBezTo>
                  <a:cubicBezTo>
                    <a:pt x="1326" y="197"/>
                    <a:pt x="1346" y="170"/>
                    <a:pt x="1346" y="170"/>
                  </a:cubicBezTo>
                  <a:cubicBezTo>
                    <a:pt x="1416" y="49"/>
                    <a:pt x="1416" y="49"/>
                    <a:pt x="1416" y="49"/>
                  </a:cubicBezTo>
                  <a:cubicBezTo>
                    <a:pt x="1397" y="22"/>
                    <a:pt x="1336" y="16"/>
                    <a:pt x="1336" y="16"/>
                  </a:cubicBezTo>
                  <a:cubicBezTo>
                    <a:pt x="1165" y="0"/>
                    <a:pt x="974" y="26"/>
                    <a:pt x="974" y="26"/>
                  </a:cubicBezTo>
                  <a:cubicBezTo>
                    <a:pt x="821" y="47"/>
                    <a:pt x="625" y="86"/>
                    <a:pt x="625" y="86"/>
                  </a:cubicBezTo>
                  <a:cubicBezTo>
                    <a:pt x="593" y="178"/>
                    <a:pt x="593" y="178"/>
                    <a:pt x="593" y="178"/>
                  </a:cubicBezTo>
                  <a:cubicBezTo>
                    <a:pt x="415" y="204"/>
                    <a:pt x="308" y="237"/>
                    <a:pt x="308" y="237"/>
                  </a:cubicBezTo>
                  <a:cubicBezTo>
                    <a:pt x="36" y="322"/>
                    <a:pt x="0" y="346"/>
                    <a:pt x="0" y="34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35" y="431"/>
                    <a:pt x="35" y="431"/>
                    <a:pt x="35" y="431"/>
                  </a:cubicBezTo>
                  <a:cubicBezTo>
                    <a:pt x="35" y="431"/>
                    <a:pt x="91" y="451"/>
                    <a:pt x="274" y="457"/>
                  </a:cubicBezTo>
                  <a:cubicBezTo>
                    <a:pt x="274" y="457"/>
                    <a:pt x="1044" y="485"/>
                    <a:pt x="1154" y="479"/>
                  </a:cubicBezTo>
                  <a:close/>
                </a:path>
              </a:pathLst>
            </a:custGeom>
            <a:solidFill>
              <a:srgbClr val="9AA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31" name="Freeform 196"/>
            <p:cNvSpPr>
              <a:spLocks/>
            </p:cNvSpPr>
            <p:nvPr/>
          </p:nvSpPr>
          <p:spPr bwMode="auto">
            <a:xfrm>
              <a:off x="1397" y="1759"/>
              <a:ext cx="2966" cy="745"/>
            </a:xfrm>
            <a:custGeom>
              <a:avLst/>
              <a:gdLst>
                <a:gd name="T0" fmla="*/ 8 w 1416"/>
                <a:gd name="T1" fmla="*/ 352 h 354"/>
                <a:gd name="T2" fmla="*/ 318 w 1416"/>
                <a:gd name="T3" fmla="*/ 249 h 354"/>
                <a:gd name="T4" fmla="*/ 737 w 1416"/>
                <a:gd name="T5" fmla="*/ 184 h 354"/>
                <a:gd name="T6" fmla="*/ 1151 w 1416"/>
                <a:gd name="T7" fmla="*/ 149 h 354"/>
                <a:gd name="T8" fmla="*/ 1341 w 1416"/>
                <a:gd name="T9" fmla="*/ 167 h 354"/>
                <a:gd name="T10" fmla="*/ 1346 w 1416"/>
                <a:gd name="T11" fmla="*/ 170 h 354"/>
                <a:gd name="T12" fmla="*/ 1416 w 1416"/>
                <a:gd name="T13" fmla="*/ 49 h 354"/>
                <a:gd name="T14" fmla="*/ 1336 w 1416"/>
                <a:gd name="T15" fmla="*/ 16 h 354"/>
                <a:gd name="T16" fmla="*/ 974 w 1416"/>
                <a:gd name="T17" fmla="*/ 26 h 354"/>
                <a:gd name="T18" fmla="*/ 625 w 1416"/>
                <a:gd name="T19" fmla="*/ 86 h 354"/>
                <a:gd name="T20" fmla="*/ 593 w 1416"/>
                <a:gd name="T21" fmla="*/ 178 h 354"/>
                <a:gd name="T22" fmla="*/ 308 w 1416"/>
                <a:gd name="T23" fmla="*/ 237 h 354"/>
                <a:gd name="T24" fmla="*/ 0 w 1416"/>
                <a:gd name="T25" fmla="*/ 346 h 354"/>
                <a:gd name="T26" fmla="*/ 1 w 1416"/>
                <a:gd name="T27" fmla="*/ 354 h 354"/>
                <a:gd name="T28" fmla="*/ 8 w 1416"/>
                <a:gd name="T29" fmla="*/ 352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16" h="354">
                  <a:moveTo>
                    <a:pt x="8" y="352"/>
                  </a:moveTo>
                  <a:cubicBezTo>
                    <a:pt x="8" y="352"/>
                    <a:pt x="165" y="289"/>
                    <a:pt x="318" y="249"/>
                  </a:cubicBezTo>
                  <a:cubicBezTo>
                    <a:pt x="318" y="249"/>
                    <a:pt x="427" y="222"/>
                    <a:pt x="737" y="184"/>
                  </a:cubicBezTo>
                  <a:cubicBezTo>
                    <a:pt x="737" y="184"/>
                    <a:pt x="928" y="160"/>
                    <a:pt x="1151" y="149"/>
                  </a:cubicBezTo>
                  <a:cubicBezTo>
                    <a:pt x="1151" y="149"/>
                    <a:pt x="1303" y="138"/>
                    <a:pt x="1341" y="167"/>
                  </a:cubicBezTo>
                  <a:cubicBezTo>
                    <a:pt x="1346" y="170"/>
                    <a:pt x="1346" y="170"/>
                    <a:pt x="1346" y="170"/>
                  </a:cubicBezTo>
                  <a:cubicBezTo>
                    <a:pt x="1416" y="49"/>
                    <a:pt x="1416" y="49"/>
                    <a:pt x="1416" y="49"/>
                  </a:cubicBezTo>
                  <a:cubicBezTo>
                    <a:pt x="1397" y="22"/>
                    <a:pt x="1336" y="16"/>
                    <a:pt x="1336" y="16"/>
                  </a:cubicBezTo>
                  <a:cubicBezTo>
                    <a:pt x="1165" y="0"/>
                    <a:pt x="974" y="26"/>
                    <a:pt x="974" y="26"/>
                  </a:cubicBezTo>
                  <a:cubicBezTo>
                    <a:pt x="821" y="47"/>
                    <a:pt x="625" y="86"/>
                    <a:pt x="625" y="86"/>
                  </a:cubicBezTo>
                  <a:cubicBezTo>
                    <a:pt x="593" y="178"/>
                    <a:pt x="593" y="178"/>
                    <a:pt x="593" y="178"/>
                  </a:cubicBezTo>
                  <a:cubicBezTo>
                    <a:pt x="415" y="204"/>
                    <a:pt x="308" y="237"/>
                    <a:pt x="308" y="237"/>
                  </a:cubicBezTo>
                  <a:cubicBezTo>
                    <a:pt x="36" y="322"/>
                    <a:pt x="0" y="346"/>
                    <a:pt x="0" y="346"/>
                  </a:cubicBezTo>
                  <a:cubicBezTo>
                    <a:pt x="1" y="354"/>
                    <a:pt x="1" y="354"/>
                    <a:pt x="1" y="354"/>
                  </a:cubicBezTo>
                  <a:lnTo>
                    <a:pt x="8" y="3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32" name="Freeform 197"/>
            <p:cNvSpPr>
              <a:spLocks/>
            </p:cNvSpPr>
            <p:nvPr/>
          </p:nvSpPr>
          <p:spPr bwMode="auto">
            <a:xfrm>
              <a:off x="1454" y="2634"/>
              <a:ext cx="2371" cy="146"/>
            </a:xfrm>
            <a:custGeom>
              <a:avLst/>
              <a:gdLst>
                <a:gd name="T0" fmla="*/ 0 w 1132"/>
                <a:gd name="T1" fmla="*/ 0 h 69"/>
                <a:gd name="T2" fmla="*/ 8 w 1132"/>
                <a:gd name="T3" fmla="*/ 15 h 69"/>
                <a:gd name="T4" fmla="*/ 247 w 1132"/>
                <a:gd name="T5" fmla="*/ 41 h 69"/>
                <a:gd name="T6" fmla="*/ 1127 w 1132"/>
                <a:gd name="T7" fmla="*/ 63 h 69"/>
                <a:gd name="T8" fmla="*/ 1132 w 1132"/>
                <a:gd name="T9" fmla="*/ 13 h 69"/>
                <a:gd name="T10" fmla="*/ 1127 w 1132"/>
                <a:gd name="T11" fmla="*/ 14 h 69"/>
                <a:gd name="T12" fmla="*/ 972 w 1132"/>
                <a:gd name="T13" fmla="*/ 14 h 69"/>
                <a:gd name="T14" fmla="*/ 431 w 1132"/>
                <a:gd name="T15" fmla="*/ 12 h 69"/>
                <a:gd name="T16" fmla="*/ 9 w 1132"/>
                <a:gd name="T17" fmla="*/ 0 h 69"/>
                <a:gd name="T18" fmla="*/ 0 w 1132"/>
                <a:gd name="T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2" h="69">
                  <a:moveTo>
                    <a:pt x="0" y="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64" y="35"/>
                    <a:pt x="247" y="41"/>
                  </a:cubicBezTo>
                  <a:cubicBezTo>
                    <a:pt x="247" y="41"/>
                    <a:pt x="1017" y="69"/>
                    <a:pt x="1127" y="63"/>
                  </a:cubicBezTo>
                  <a:cubicBezTo>
                    <a:pt x="1126" y="49"/>
                    <a:pt x="1128" y="31"/>
                    <a:pt x="1132" y="13"/>
                  </a:cubicBezTo>
                  <a:cubicBezTo>
                    <a:pt x="1127" y="14"/>
                    <a:pt x="1127" y="14"/>
                    <a:pt x="1127" y="14"/>
                  </a:cubicBezTo>
                  <a:cubicBezTo>
                    <a:pt x="1095" y="14"/>
                    <a:pt x="972" y="14"/>
                    <a:pt x="972" y="14"/>
                  </a:cubicBezTo>
                  <a:cubicBezTo>
                    <a:pt x="864" y="11"/>
                    <a:pt x="431" y="12"/>
                    <a:pt x="431" y="12"/>
                  </a:cubicBezTo>
                  <a:cubicBezTo>
                    <a:pt x="321" y="11"/>
                    <a:pt x="9" y="0"/>
                    <a:pt x="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33" name="Freeform 198"/>
            <p:cNvSpPr>
              <a:spLocks/>
            </p:cNvSpPr>
            <p:nvPr/>
          </p:nvSpPr>
          <p:spPr bwMode="auto">
            <a:xfrm>
              <a:off x="3142" y="2212"/>
              <a:ext cx="180" cy="52"/>
            </a:xfrm>
            <a:custGeom>
              <a:avLst/>
              <a:gdLst>
                <a:gd name="T0" fmla="*/ 79 w 86"/>
                <a:gd name="T1" fmla="*/ 22 h 25"/>
                <a:gd name="T2" fmla="*/ 82 w 86"/>
                <a:gd name="T3" fmla="*/ 17 h 25"/>
                <a:gd name="T4" fmla="*/ 71 w 86"/>
                <a:gd name="T5" fmla="*/ 4 h 25"/>
                <a:gd name="T6" fmla="*/ 60 w 86"/>
                <a:gd name="T7" fmla="*/ 0 h 25"/>
                <a:gd name="T8" fmla="*/ 2 w 86"/>
                <a:gd name="T9" fmla="*/ 2 h 25"/>
                <a:gd name="T10" fmla="*/ 6 w 86"/>
                <a:gd name="T11" fmla="*/ 10 h 25"/>
                <a:gd name="T12" fmla="*/ 15 w 86"/>
                <a:gd name="T13" fmla="*/ 20 h 25"/>
                <a:gd name="T14" fmla="*/ 25 w 86"/>
                <a:gd name="T15" fmla="*/ 25 h 25"/>
                <a:gd name="T16" fmla="*/ 79 w 86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5">
                  <a:moveTo>
                    <a:pt x="79" y="22"/>
                  </a:moveTo>
                  <a:cubicBezTo>
                    <a:pt x="86" y="21"/>
                    <a:pt x="82" y="17"/>
                    <a:pt x="82" y="17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8" y="0"/>
                    <a:pt x="60" y="0"/>
                    <a:pt x="6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3"/>
                    <a:pt x="6" y="1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4"/>
                    <a:pt x="25" y="25"/>
                  </a:cubicBezTo>
                  <a:lnTo>
                    <a:pt x="79" y="22"/>
                  </a:lnTo>
                  <a:close/>
                </a:path>
              </a:pathLst>
            </a:custGeom>
            <a:solidFill>
              <a:srgbClr val="49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620663" y="2745539"/>
            <a:ext cx="382156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구  분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300239" y="2745539"/>
            <a:ext cx="588944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’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95 ~ ’11</a:t>
            </a:r>
            <a:endParaRPr lang="ko-KR" altLang="en-US" sz="1300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157589" y="2745539"/>
            <a:ext cx="596958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’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11 ~ ’30</a:t>
            </a:r>
            <a:endParaRPr lang="ko-KR" altLang="en-US" sz="1300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8264" y="2745539"/>
            <a:ext cx="656269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’</a:t>
            </a:r>
            <a:r>
              <a:rPr lang="en-US" altLang="ko-KR" sz="13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30 ~ ’60</a:t>
            </a:r>
            <a:endParaRPr lang="ko-KR" altLang="en-US" sz="1300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6338" name="그룹 6337"/>
          <p:cNvGrpSpPr/>
          <p:nvPr/>
        </p:nvGrpSpPr>
        <p:grpSpPr>
          <a:xfrm>
            <a:off x="2699792" y="2942332"/>
            <a:ext cx="3663950" cy="752388"/>
            <a:chOff x="2699792" y="2857635"/>
            <a:chExt cx="3663950" cy="752388"/>
          </a:xfrm>
        </p:grpSpPr>
        <p:cxnSp>
          <p:nvCxnSpPr>
            <p:cNvPr id="6337" name="직선 연결선 6336"/>
            <p:cNvCxnSpPr/>
            <p:nvPr/>
          </p:nvCxnSpPr>
          <p:spPr>
            <a:xfrm>
              <a:off x="2699792" y="2857635"/>
              <a:ext cx="0" cy="752388"/>
            </a:xfrm>
            <a:prstGeom prst="line">
              <a:avLst/>
            </a:prstGeom>
            <a:ln w="6350">
              <a:solidFill>
                <a:schemeClr val="tx2">
                  <a:lumMod val="40000"/>
                  <a:lumOff val="60000"/>
                  <a:alpha val="6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직선 연결선 289"/>
            <p:cNvCxnSpPr/>
            <p:nvPr/>
          </p:nvCxnSpPr>
          <p:spPr>
            <a:xfrm>
              <a:off x="4531767" y="2857635"/>
              <a:ext cx="0" cy="752388"/>
            </a:xfrm>
            <a:prstGeom prst="line">
              <a:avLst/>
            </a:prstGeom>
            <a:ln w="6350">
              <a:solidFill>
                <a:schemeClr val="tx2">
                  <a:lumMod val="40000"/>
                  <a:lumOff val="60000"/>
                  <a:alpha val="6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직선 연결선 290"/>
            <p:cNvCxnSpPr/>
            <p:nvPr/>
          </p:nvCxnSpPr>
          <p:spPr>
            <a:xfrm>
              <a:off x="6363742" y="2857635"/>
              <a:ext cx="0" cy="752388"/>
            </a:xfrm>
            <a:prstGeom prst="line">
              <a:avLst/>
            </a:prstGeom>
            <a:ln w="6350">
              <a:solidFill>
                <a:schemeClr val="tx2">
                  <a:lumMod val="40000"/>
                  <a:lumOff val="60000"/>
                  <a:alpha val="6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그룹 293"/>
          <p:cNvGrpSpPr/>
          <p:nvPr/>
        </p:nvGrpSpPr>
        <p:grpSpPr>
          <a:xfrm flipV="1">
            <a:off x="2699792" y="2751696"/>
            <a:ext cx="3663950" cy="180975"/>
            <a:chOff x="2699792" y="2857635"/>
            <a:chExt cx="3663950" cy="752388"/>
          </a:xfrm>
        </p:grpSpPr>
        <p:cxnSp>
          <p:nvCxnSpPr>
            <p:cNvPr id="295" name="직선 연결선 294"/>
            <p:cNvCxnSpPr/>
            <p:nvPr/>
          </p:nvCxnSpPr>
          <p:spPr>
            <a:xfrm>
              <a:off x="2699792" y="2857635"/>
              <a:ext cx="0" cy="75238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직선 연결선 295"/>
            <p:cNvCxnSpPr/>
            <p:nvPr/>
          </p:nvCxnSpPr>
          <p:spPr>
            <a:xfrm>
              <a:off x="4531767" y="2857635"/>
              <a:ext cx="0" cy="75238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직선 연결선 296"/>
            <p:cNvCxnSpPr/>
            <p:nvPr/>
          </p:nvCxnSpPr>
          <p:spPr>
            <a:xfrm>
              <a:off x="6363742" y="2857635"/>
              <a:ext cx="0" cy="75238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1355206" y="2946069"/>
            <a:ext cx="913070" cy="73866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60000"/>
              </a:lnSpc>
            </a:pPr>
            <a:r>
              <a:rPr lang="ko-KR" altLang="en-US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글로벌 평균성장률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OECD </a:t>
            </a:r>
            <a:r>
              <a:rPr lang="ko-KR" altLang="en-US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국가</a:t>
            </a:r>
          </a:p>
          <a:p>
            <a:pPr algn="ctr">
              <a:lnSpc>
                <a:spcPct val="160000"/>
              </a:lnSpc>
            </a:pPr>
            <a:r>
              <a:rPr lang="ko-KR" altLang="en-US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非</a:t>
            </a: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OECD </a:t>
            </a:r>
            <a:r>
              <a:rPr lang="ko-KR" altLang="en-US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국가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524019" y="2946069"/>
            <a:ext cx="141385" cy="73866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3.1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2.8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4.3</a:t>
            </a:r>
            <a:endParaRPr lang="ko-KR" altLang="en-US" sz="10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385376" y="2946069"/>
            <a:ext cx="141385" cy="73866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2.8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2.3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4.7</a:t>
            </a:r>
            <a:endParaRPr lang="ko-KR" altLang="en-US" sz="10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207309" y="2946069"/>
            <a:ext cx="138179" cy="73866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1.9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1.7</a:t>
            </a:r>
          </a:p>
          <a:p>
            <a:pPr algn="ctr">
              <a:lnSpc>
                <a:spcPct val="160000"/>
              </a:lnSpc>
            </a:pPr>
            <a:r>
              <a:rPr lang="en-US" altLang="ko-KR" sz="10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2.5</a:t>
            </a:r>
            <a:endParaRPr lang="ko-KR" altLang="en-US" sz="10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808591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다리꼴 1"/>
          <p:cNvSpPr/>
          <p:nvPr/>
        </p:nvSpPr>
        <p:spPr>
          <a:xfrm>
            <a:off x="1648710" y="2823908"/>
            <a:ext cx="5760640" cy="759266"/>
          </a:xfrm>
          <a:prstGeom prst="trapezoid">
            <a:avLst/>
          </a:prstGeom>
          <a:solidFill>
            <a:srgbClr val="3E8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28060" y="188640"/>
            <a:ext cx="8568187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현 상황을 극복하기 위해서는 우리 기업의 선제적 사업재편이 시급</a:t>
            </a:r>
          </a:p>
        </p:txBody>
      </p:sp>
      <p:grpSp>
        <p:nvGrpSpPr>
          <p:cNvPr id="31" name="그룹 30"/>
          <p:cNvGrpSpPr/>
          <p:nvPr/>
        </p:nvGrpSpPr>
        <p:grpSpPr>
          <a:xfrm>
            <a:off x="6902" y="672041"/>
            <a:ext cx="9137098" cy="156219"/>
            <a:chOff x="-2730" y="846404"/>
            <a:chExt cx="9154129" cy="0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사각형: 잘린 한쪽 모서리 33"/>
          <p:cNvSpPr/>
          <p:nvPr/>
        </p:nvSpPr>
        <p:spPr>
          <a:xfrm>
            <a:off x="380536" y="836712"/>
            <a:ext cx="772355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7307770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 지연에 따른 사후적 구조조정시 막대한 사회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경제적 비용 초래</a:t>
            </a:r>
          </a:p>
        </p:txBody>
      </p:sp>
      <p:sp>
        <p:nvSpPr>
          <p:cNvPr id="37" name="모서리가 둥근 직사각형 111"/>
          <p:cNvSpPr/>
          <p:nvPr/>
        </p:nvSpPr>
        <p:spPr>
          <a:xfrm>
            <a:off x="706582" y="3062574"/>
            <a:ext cx="7885875" cy="3161173"/>
          </a:xfrm>
          <a:prstGeom prst="roundRect">
            <a:avLst>
              <a:gd name="adj" fmla="val 3233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3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42" name="사다리꼴 41"/>
          <p:cNvSpPr/>
          <p:nvPr/>
        </p:nvSpPr>
        <p:spPr>
          <a:xfrm rot="10800000">
            <a:off x="1864162" y="2829620"/>
            <a:ext cx="5361391" cy="460914"/>
          </a:xfrm>
          <a:prstGeom prst="trapezoid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53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911223" y="2895764"/>
            <a:ext cx="3476593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일본 「산업경쟁력강화법」 운영성과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153" y="2384818"/>
            <a:ext cx="1209315" cy="1209315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1136301" y="3579608"/>
            <a:ext cx="138125" cy="138125"/>
            <a:chOff x="1" y="2780910"/>
            <a:chExt cx="251399" cy="251399"/>
          </a:xfrm>
        </p:grpSpPr>
        <p:sp>
          <p:nvSpPr>
            <p:cNvPr id="45" name="타원 4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이등변 삼각형 4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1328231" y="1789829"/>
            <a:ext cx="5757345" cy="60939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이처럼 사업재편 등을 통한 선제적 체질개선이 필요하나</a:t>
            </a:r>
            <a:r>
              <a:rPr lang="en-US" altLang="ko-KR" spc="-7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</a:t>
            </a:r>
          </a:p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현 법과 제도로는 한계가 있어 특단의 </a:t>
            </a:r>
            <a:r>
              <a:rPr lang="ko-KR" altLang="en-US" spc="-70" dirty="0" err="1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대책으로「기활법」을</a:t>
            </a:r>
            <a:r>
              <a:rPr lang="ko-KR" altLang="en-US" spc="-70" dirty="0">
                <a:solidFill>
                  <a:srgbClr val="007DD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제정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328231" y="3491322"/>
            <a:ext cx="5737148" cy="296941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일본정부는 ’</a:t>
            </a:r>
            <a:r>
              <a:rPr lang="en-US" altLang="ko-KR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99</a:t>
            </a: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년부터 현재까지 총 </a:t>
            </a:r>
            <a:r>
              <a:rPr lang="en-US" altLang="ko-KR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690</a:t>
            </a: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건의 사업재편계획 승인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328231" y="4594736"/>
            <a:ext cx="6987490" cy="55399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승인기업 </a:t>
            </a:r>
            <a:r>
              <a:rPr lang="en-US" altLang="ko-KR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170</a:t>
            </a: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개사가 </a:t>
            </a:r>
            <a:r>
              <a:rPr lang="en-US" altLang="ko-KR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70,071</a:t>
            </a: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명 신규채용</a:t>
            </a:r>
            <a:r>
              <a:rPr lang="en-US" altLang="ko-KR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상장기업 평균생산성 향상치를 웃도는</a:t>
            </a:r>
            <a:endParaRPr lang="en-US" altLang="ko-KR" b="1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r>
              <a:rPr lang="ko-KR" altLang="en-US" b="1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수준의 생산성 향상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1136301" y="4674555"/>
            <a:ext cx="138125" cy="138125"/>
            <a:chOff x="1" y="2780910"/>
            <a:chExt cx="251399" cy="251399"/>
          </a:xfrm>
        </p:grpSpPr>
        <p:sp>
          <p:nvSpPr>
            <p:cNvPr id="49" name="타원 4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이등변 삼각형 4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3" name="이등변 삼각형 52"/>
          <p:cNvSpPr/>
          <p:nvPr/>
        </p:nvSpPr>
        <p:spPr>
          <a:xfrm rot="5400000">
            <a:off x="1374333" y="3955200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504380" y="3863733"/>
            <a:ext cx="4467249" cy="24750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기업규모별 활용비율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(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중소ㆍ중견기업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48%, 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52%</a:t>
            </a:r>
            <a:endParaRPr lang="ko-KR" altLang="en-US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55" name="이등변 삼각형 54"/>
          <p:cNvSpPr/>
          <p:nvPr/>
        </p:nvSpPr>
        <p:spPr>
          <a:xfrm rot="5400000">
            <a:off x="1374333" y="4260000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504380" y="4168533"/>
            <a:ext cx="5614037" cy="24750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업종별 활용비율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제조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56.6%, 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도소매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11.7%, 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서비스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10.7%, 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9.6%</a:t>
            </a:r>
            <a:endParaRPr lang="ko-KR" altLang="en-US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60" name="Group 29"/>
          <p:cNvGrpSpPr>
            <a:grpSpLocks noChangeAspect="1"/>
          </p:cNvGrpSpPr>
          <p:nvPr/>
        </p:nvGrpSpPr>
        <p:grpSpPr bwMode="auto">
          <a:xfrm>
            <a:off x="646414" y="1878092"/>
            <a:ext cx="613823" cy="438075"/>
            <a:chOff x="1677" y="5581"/>
            <a:chExt cx="1887" cy="1729"/>
          </a:xfrm>
        </p:grpSpPr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00B0F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이등변 삼각형 62"/>
          <p:cNvSpPr/>
          <p:nvPr/>
        </p:nvSpPr>
        <p:spPr>
          <a:xfrm rot="5400000">
            <a:off x="823686" y="1467755"/>
            <a:ext cx="96168" cy="64571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953733" y="1376288"/>
            <a:ext cx="5187446" cy="24750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’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97.11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월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~’14.6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월간 부실채권매입에 직접 투입된 공적자금만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38.5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조원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06582" y="5278375"/>
            <a:ext cx="7887716" cy="781138"/>
          </a:xfrm>
          <a:prstGeom prst="rect">
            <a:avLst/>
          </a:prstGeom>
          <a:gradFill>
            <a:gsLst>
              <a:gs pos="0">
                <a:srgbClr val="92D050">
                  <a:alpha val="0"/>
                </a:srgbClr>
              </a:gs>
              <a:gs pos="31000">
                <a:srgbClr val="92D050">
                  <a:alpha val="11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57" name="Group 29"/>
          <p:cNvGrpSpPr>
            <a:grpSpLocks noChangeAspect="1"/>
          </p:cNvGrpSpPr>
          <p:nvPr/>
        </p:nvGrpSpPr>
        <p:grpSpPr bwMode="auto">
          <a:xfrm>
            <a:off x="646414" y="5443858"/>
            <a:ext cx="613823" cy="438075"/>
            <a:chOff x="1677" y="5581"/>
            <a:chExt cx="1887" cy="1729"/>
          </a:xfrm>
        </p:grpSpPr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92D05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1328231" y="5356774"/>
            <a:ext cx="6370655" cy="60939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최근 일본기업의 선전은 엔저 외에도</a:t>
            </a:r>
            <a:r>
              <a:rPr lang="en-US" altLang="ko-KR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 </a:t>
            </a:r>
            <a:r>
              <a:rPr lang="ko-KR" altLang="en-US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그간 사업재편 지원제도를 통해 </a:t>
            </a:r>
          </a:p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사업구조를 선제적으로 혁신한 결과라는 평가</a:t>
            </a:r>
            <a:r>
              <a:rPr lang="en-US" altLang="ko-KR" sz="1600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1600" spc="-70" dirty="0" err="1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경단련</a:t>
            </a:r>
            <a:r>
              <a:rPr lang="en-US" altLang="ko-KR" sz="1600" spc="-70" dirty="0">
                <a:solidFill>
                  <a:srgbClr val="3E866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  <a:endParaRPr lang="en-US" altLang="ko-KR" spc="-70" dirty="0">
              <a:solidFill>
                <a:srgbClr val="3E866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053123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6948264" y="393449"/>
            <a:ext cx="1758091" cy="417212"/>
            <a:chOff x="1304" y="1784"/>
            <a:chExt cx="3152" cy="748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4" name="모서리가 둥근 직사각형 111"/>
          <p:cNvSpPr/>
          <p:nvPr/>
        </p:nvSpPr>
        <p:spPr>
          <a:xfrm>
            <a:off x="1447459" y="2413933"/>
            <a:ext cx="6805682" cy="771602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121474" y="2559585"/>
            <a:ext cx="5693817" cy="492443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누가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어떻게 신청하고 </a:t>
            </a:r>
            <a:r>
              <a:rPr lang="ko-KR" altLang="en-US" sz="3200" spc="-100" dirty="0" err="1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승인받는지</a:t>
            </a:r>
            <a:r>
              <a:rPr lang="en-US" altLang="ko-KR" sz="3200" spc="-100" dirty="0" smtClean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?</a:t>
            </a:r>
            <a:endParaRPr lang="en-US" altLang="ko-KR" sz="3200" spc="-100" dirty="0">
              <a:gradFill>
                <a:gsLst>
                  <a:gs pos="0">
                    <a:prstClr val="black">
                      <a:lumMod val="50000"/>
                      <a:lumOff val="50000"/>
                    </a:prstClr>
                  </a:gs>
                  <a:gs pos="93000">
                    <a:srgbClr val="0F0F0F"/>
                  </a:gs>
                </a:gsLst>
                <a:lin ang="5100000" scaled="0"/>
              </a:gra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254724" y="2436530"/>
            <a:ext cx="709908" cy="730346"/>
            <a:chOff x="3148019" y="1700808"/>
            <a:chExt cx="661981" cy="608896"/>
          </a:xfrm>
        </p:grpSpPr>
        <p:sp>
          <p:nvSpPr>
            <p:cNvPr id="27" name="타원 26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3217234" y="1760498"/>
              <a:ext cx="523550" cy="4515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1379944" y="2456235"/>
            <a:ext cx="545578" cy="55399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en-US" altLang="ko-KR" sz="3600" b="1" spc="-100" dirty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Ⅱ</a:t>
            </a:r>
          </a:p>
        </p:txBody>
      </p:sp>
    </p:spTree>
    <p:extLst>
      <p:ext uri="{BB962C8B-B14F-4D97-AF65-F5344CB8AC3E}">
        <p14:creationId xmlns:p14="http://schemas.microsoft.com/office/powerpoint/2010/main" val="108560023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" b="-103"/>
          <a:stretch/>
        </p:blipFill>
        <p:spPr>
          <a:xfrm flipH="1">
            <a:off x="611560" y="4697759"/>
            <a:ext cx="8532440" cy="2160241"/>
          </a:xfrm>
          <a:prstGeom prst="rect">
            <a:avLst/>
          </a:prstGeom>
        </p:spPr>
      </p:pic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759482" y="188640"/>
            <a:ext cx="124759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지원대상</a:t>
            </a:r>
          </a:p>
        </p:txBody>
      </p:sp>
      <p:grpSp>
        <p:nvGrpSpPr>
          <p:cNvPr id="46" name="그룹 45"/>
          <p:cNvGrpSpPr/>
          <p:nvPr/>
        </p:nvGrpSpPr>
        <p:grpSpPr>
          <a:xfrm>
            <a:off x="6902" y="672041"/>
            <a:ext cx="1879048" cy="321575"/>
            <a:chOff x="-2730" y="846404"/>
            <a:chExt cx="9154129" cy="0"/>
          </a:xfrm>
        </p:grpSpPr>
        <p:cxnSp>
          <p:nvCxnSpPr>
            <p:cNvPr id="47" name="직선 연결선 46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직사각형 48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사각형: 잘린 한쪽 모서리 33"/>
          <p:cNvSpPr/>
          <p:nvPr/>
        </p:nvSpPr>
        <p:spPr>
          <a:xfrm>
            <a:off x="380536" y="1052736"/>
            <a:ext cx="834255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8964" y="1052736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24218" y="1118353"/>
            <a:ext cx="7810471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신사업 진출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 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과잉공급 해소 등을 위한 다양한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사업재편을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지원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법 제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조제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호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sp>
        <p:nvSpPr>
          <p:cNvPr id="55" name="사각형: 잘린 한쪽 모서리 33"/>
          <p:cNvSpPr/>
          <p:nvPr/>
        </p:nvSpPr>
        <p:spPr>
          <a:xfrm>
            <a:off x="380536" y="3301157"/>
            <a:ext cx="603477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8964" y="3301157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24218" y="3366774"/>
            <a:ext cx="5400517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과잉공급 업종에 속한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정상기업에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대해 적용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법 제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4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조</a:t>
            </a:r>
            <a:r>
              <a:rPr lang="en-US" altLang="ko-KR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sp>
        <p:nvSpPr>
          <p:cNvPr id="61" name="모서리가 둥근 직사각형 75"/>
          <p:cNvSpPr/>
          <p:nvPr/>
        </p:nvSpPr>
        <p:spPr>
          <a:xfrm>
            <a:off x="624218" y="3894463"/>
            <a:ext cx="7968239" cy="999005"/>
          </a:xfrm>
          <a:prstGeom prst="roundRect">
            <a:avLst>
              <a:gd name="adj" fmla="val 10162"/>
            </a:avLst>
          </a:prstGeom>
          <a:gradFill>
            <a:gsLst>
              <a:gs pos="100000">
                <a:srgbClr val="92D050">
                  <a:lumMod val="10000"/>
                  <a:lumOff val="90000"/>
                </a:srgbClr>
              </a:gs>
              <a:gs pos="0">
                <a:srgbClr val="F7FDDF">
                  <a:lumMod val="10000"/>
                  <a:lumOff val="90000"/>
                </a:srgbClr>
              </a:gs>
            </a:gsLst>
            <a:lin ang="5400000" scaled="0"/>
          </a:gradFill>
          <a:ln>
            <a:solidFill>
              <a:srgbClr val="5DB75D">
                <a:alpha val="2078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476700" y="4091831"/>
            <a:ext cx="7115757" cy="60426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해당 업종의 국내외 시장상황을 고려할 때 현재 또는 향후 상당기간 공급의 증가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수요의 감소 등으로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기업의 매출액영업이익률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상품가격의 하락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원재료 비용의 상승 등 기업의 경영상황이 대통령령이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정하는 바에 따라 지속적으로 악화될 것으로 예상되는 상태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 제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조제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호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1058312" y="4986369"/>
            <a:ext cx="5920532" cy="26391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부실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징후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기업도 고용안정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지역경제 활성화 등을 고려하여 적용 가능</a:t>
            </a:r>
          </a:p>
        </p:txBody>
      </p:sp>
      <p:sp>
        <p:nvSpPr>
          <p:cNvPr id="2" name="타원 1"/>
          <p:cNvSpPr/>
          <p:nvPr/>
        </p:nvSpPr>
        <p:spPr>
          <a:xfrm>
            <a:off x="744429" y="4062467"/>
            <a:ext cx="658588" cy="658588"/>
          </a:xfrm>
          <a:prstGeom prst="ellipse">
            <a:avLst/>
          </a:prstGeom>
          <a:solidFill>
            <a:srgbClr val="83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761234" y="4084242"/>
            <a:ext cx="624978" cy="624976"/>
          </a:xfrm>
          <a:prstGeom prst="ellipse">
            <a:avLst/>
          </a:prstGeom>
          <a:gradFill>
            <a:gsLst>
              <a:gs pos="0">
                <a:schemeClr val="bg1">
                  <a:alpha val="42000"/>
                </a:schemeClr>
              </a:gs>
              <a:gs pos="56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943313" y="4215354"/>
            <a:ext cx="258404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과잉</a:t>
            </a:r>
            <a:endParaRPr lang="en-US" altLang="ko-KR" sz="1200" b="1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r>
              <a:rPr lang="ko-KR" altLang="en-US" sz="12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공급</a:t>
            </a:r>
          </a:p>
        </p:txBody>
      </p:sp>
      <p:sp>
        <p:nvSpPr>
          <p:cNvPr id="6" name="현 5"/>
          <p:cNvSpPr/>
          <p:nvPr/>
        </p:nvSpPr>
        <p:spPr>
          <a:xfrm>
            <a:off x="952964" y="1845138"/>
            <a:ext cx="7322316" cy="1184303"/>
          </a:xfrm>
          <a:prstGeom prst="chord">
            <a:avLst>
              <a:gd name="adj1" fmla="val 10798351"/>
              <a:gd name="adj2" fmla="val 21597165"/>
            </a:avLst>
          </a:prstGeom>
          <a:gradFill>
            <a:gsLst>
              <a:gs pos="32000">
                <a:srgbClr val="ABC3DF">
                  <a:alpha val="38000"/>
                </a:srgbClr>
              </a:gs>
              <a:gs pos="100000">
                <a:srgbClr val="F7FDDF">
                  <a:lumMod val="10000"/>
                  <a:lumOff val="90000"/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3324225" y="1699851"/>
            <a:ext cx="2524125" cy="346670"/>
            <a:chOff x="1026153" y="1311798"/>
            <a:chExt cx="3061585" cy="1009676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>
              <a:off x="1026153" y="1558487"/>
              <a:ext cx="3061585" cy="762987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43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1035442" y="1311798"/>
              <a:ext cx="3043007" cy="720202"/>
            </a:xfrm>
            <a:prstGeom prst="roundRect">
              <a:avLst>
                <a:gd name="adj" fmla="val 50000"/>
              </a:avLst>
            </a:prstGeom>
            <a:solidFill>
              <a:srgbClr val="5C6B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모서리가 둥근 직사각형 378"/>
            <p:cNvSpPr/>
            <p:nvPr/>
          </p:nvSpPr>
          <p:spPr>
            <a:xfrm>
              <a:off x="1085128" y="1350645"/>
              <a:ext cx="2978664" cy="653517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chemeClr val="bg1">
                    <a:alpha val="11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79" name="직사각형 78"/>
          <p:cNvSpPr/>
          <p:nvPr/>
        </p:nvSpPr>
        <p:spPr>
          <a:xfrm>
            <a:off x="3837204" y="1723487"/>
            <a:ext cx="1498167" cy="2154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400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사업재편의</a:t>
            </a:r>
            <a:r>
              <a:rPr lang="ko-KR" altLang="en-US" sz="1400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유형 예시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682171" y="2200817"/>
            <a:ext cx="1833799" cy="749976"/>
          </a:xfrm>
          <a:prstGeom prst="roundRect">
            <a:avLst>
              <a:gd name="adj" fmla="val 7379"/>
            </a:avLst>
          </a:prstGeom>
          <a:solidFill>
            <a:schemeClr val="bg1"/>
          </a:solidFill>
          <a:ln w="8255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2688302" y="2200817"/>
            <a:ext cx="1833799" cy="749976"/>
          </a:xfrm>
          <a:prstGeom prst="roundRect">
            <a:avLst>
              <a:gd name="adj" fmla="val 7379"/>
            </a:avLst>
          </a:prstGeom>
          <a:solidFill>
            <a:schemeClr val="bg1"/>
          </a:solidFill>
          <a:ln w="8255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4694433" y="2200817"/>
            <a:ext cx="1833799" cy="749976"/>
          </a:xfrm>
          <a:prstGeom prst="roundRect">
            <a:avLst>
              <a:gd name="adj" fmla="val 7379"/>
            </a:avLst>
          </a:prstGeom>
          <a:solidFill>
            <a:schemeClr val="bg1"/>
          </a:solidFill>
          <a:ln w="8255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6700563" y="2200817"/>
            <a:ext cx="1833799" cy="749976"/>
          </a:xfrm>
          <a:prstGeom prst="roundRect">
            <a:avLst>
              <a:gd name="adj" fmla="val 7379"/>
            </a:avLst>
          </a:prstGeom>
          <a:solidFill>
            <a:schemeClr val="bg1"/>
          </a:solidFill>
          <a:ln w="8255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387313" y="2440384"/>
            <a:ext cx="423514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04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합 병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393444" y="2440384"/>
            <a:ext cx="423514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04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분 할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160888" y="2440384"/>
            <a:ext cx="900888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04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영업양수도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045351" y="2329584"/>
            <a:ext cx="1144223" cy="4924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600" spc="-70" dirty="0">
                <a:solidFill>
                  <a:srgbClr val="004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주식의 포괄적</a:t>
            </a:r>
          </a:p>
          <a:p>
            <a:pPr algn="ctr"/>
            <a:r>
              <a:rPr lang="ko-KR" altLang="en-US" sz="1600" spc="-70" dirty="0">
                <a:solidFill>
                  <a:srgbClr val="004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교환ㆍ이전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5" b="-81"/>
          <a:stretch/>
        </p:blipFill>
        <p:spPr>
          <a:xfrm>
            <a:off x="7318071" y="5589351"/>
            <a:ext cx="1825929" cy="1268649"/>
          </a:xfrm>
          <a:prstGeom prst="rect">
            <a:avLst/>
          </a:prstGeom>
        </p:spPr>
      </p:pic>
      <p:sp>
        <p:nvSpPr>
          <p:cNvPr id="32" name="이등변 삼각형 31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5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58" name="사각형: 잘린 한쪽 모서리 33"/>
          <p:cNvSpPr/>
          <p:nvPr/>
        </p:nvSpPr>
        <p:spPr>
          <a:xfrm>
            <a:off x="380536" y="5583357"/>
            <a:ext cx="7515235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C6704A">
                  <a:lumMod val="87000"/>
                  <a:lumOff val="13000"/>
                </a:srgbClr>
              </a:gs>
              <a:gs pos="60000">
                <a:srgbClr val="C6704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68964" y="5583357"/>
            <a:ext cx="70307" cy="4390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624218" y="5648974"/>
            <a:ext cx="6960560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제조ㆍ금융ㆍ건설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등 업종 구분 없이 과잉공급 분야 모든 업종에 적용</a:t>
            </a:r>
          </a:p>
        </p:txBody>
      </p:sp>
      <p:grpSp>
        <p:nvGrpSpPr>
          <p:cNvPr id="64" name="그룹 63"/>
          <p:cNvGrpSpPr/>
          <p:nvPr/>
        </p:nvGrpSpPr>
        <p:grpSpPr>
          <a:xfrm>
            <a:off x="887012" y="5066896"/>
            <a:ext cx="118979" cy="118979"/>
            <a:chOff x="1" y="2780910"/>
            <a:chExt cx="251399" cy="251399"/>
          </a:xfrm>
        </p:grpSpPr>
        <p:sp>
          <p:nvSpPr>
            <p:cNvPr id="65" name="타원 6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67C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이등변 삼각형 6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293863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-12700" y="808581"/>
            <a:ext cx="3875602" cy="453394"/>
            <a:chOff x="-32524" y="1032285"/>
            <a:chExt cx="7674294" cy="61439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-19781" y="1032285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solidFill>
              <a:srgbClr val="007DD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-32524" y="1071074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746367" y="881390"/>
            <a:ext cx="245748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000" dirty="0" err="1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업종범위의</a:t>
            </a:r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 획정</a:t>
            </a:r>
          </a:p>
        </p:txBody>
      </p:sp>
      <p:sp>
        <p:nvSpPr>
          <p:cNvPr id="35" name="사각형: 둥근 모서리 94"/>
          <p:cNvSpPr/>
          <p:nvPr/>
        </p:nvSpPr>
        <p:spPr>
          <a:xfrm>
            <a:off x="297855" y="864109"/>
            <a:ext cx="308474" cy="313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59482" y="188640"/>
            <a:ext cx="124759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지원대상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902" y="672041"/>
            <a:ext cx="1879048" cy="321575"/>
            <a:chOff x="-2730" y="846404"/>
            <a:chExt cx="9154129" cy="0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직사각형 15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이등변 삼각형 29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6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35958" y="871865"/>
            <a:ext cx="21845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000" spc="-100" dirty="0">
                <a:solidFill>
                  <a:srgbClr val="26689A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  <a:endParaRPr lang="ko-KR" altLang="en-US" sz="2000" spc="-100" dirty="0">
              <a:solidFill>
                <a:srgbClr val="26689A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35691" y="1338120"/>
            <a:ext cx="8508309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「통계법」 제</a:t>
            </a: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22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조에 따라 통계청장이 고시하는 표준산업분류</a:t>
            </a:r>
            <a:r>
              <a:rPr lang="en-US" altLang="ko-KR" sz="14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</a:t>
            </a:r>
            <a:r>
              <a:rPr lang="ko-KR" altLang="en-US" sz="14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단위 </a:t>
            </a:r>
            <a:r>
              <a:rPr lang="ko-KR" altLang="en-US" sz="14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또는 그 보다 상세한 단위</a:t>
            </a:r>
            <a:r>
              <a:rPr lang="en-US" altLang="ko-KR" sz="14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600" spc="-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를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기준으로 판단</a:t>
            </a:r>
          </a:p>
        </p:txBody>
      </p:sp>
      <p:grpSp>
        <p:nvGrpSpPr>
          <p:cNvPr id="41" name="그룹 40"/>
          <p:cNvGrpSpPr/>
          <p:nvPr/>
        </p:nvGrpSpPr>
        <p:grpSpPr>
          <a:xfrm>
            <a:off x="454866" y="1418647"/>
            <a:ext cx="118979" cy="118979"/>
            <a:chOff x="1" y="2780910"/>
            <a:chExt cx="251399" cy="251399"/>
          </a:xfrm>
        </p:grpSpPr>
        <p:sp>
          <p:nvSpPr>
            <p:cNvPr id="42" name="타원 4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이등변 삼각형 4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635691" y="1653627"/>
            <a:ext cx="5438384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예외적으로 다음 사항들을 고려하여 이와 다르게 획정 </a:t>
            </a:r>
            <a:r>
              <a:rPr lang="ko-KR" altLang="en-US" sz="1600" spc="-7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가능</a:t>
            </a:r>
            <a:endParaRPr lang="ko-KR" altLang="en-US" sz="16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454866" y="1729559"/>
            <a:ext cx="118979" cy="118979"/>
            <a:chOff x="1" y="2780910"/>
            <a:chExt cx="251399" cy="251399"/>
          </a:xfrm>
        </p:grpSpPr>
        <p:sp>
          <p:nvSpPr>
            <p:cNvPr id="46" name="타원 4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이등변 삼각형 4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794010" y="1968592"/>
            <a:ext cx="2328201" cy="1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제품 등의 기능 및 효용</a:t>
            </a:r>
            <a:r>
              <a:rPr lang="en-US" altLang="ko-KR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가격의 </a:t>
            </a:r>
            <a:r>
              <a:rPr lang="ko-KR" altLang="en-US" sz="1200" spc="-80" dirty="0" smtClean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유사성</a:t>
            </a:r>
            <a:endParaRPr lang="ko-KR" altLang="en-US" sz="1200" spc="-80" dirty="0">
              <a:solidFill>
                <a:srgbClr val="007DDA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94010" y="2194272"/>
            <a:ext cx="1615827" cy="1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제품 등의 상호대체 가능성 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794010" y="2419952"/>
            <a:ext cx="3430426" cy="1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구매자 또는 </a:t>
            </a:r>
            <a:r>
              <a:rPr lang="ko-KR" altLang="en-US" sz="1200" spc="-80" dirty="0" err="1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생산ㆍ판매ㆍ제공하는</a:t>
            </a:r>
            <a:r>
              <a:rPr lang="ko-KR" altLang="en-US" sz="1200" spc="-80" dirty="0">
                <a:solidFill>
                  <a:srgbClr val="007DD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자들의 행태적 유사성 </a:t>
            </a:r>
          </a:p>
        </p:txBody>
      </p:sp>
      <p:sp>
        <p:nvSpPr>
          <p:cNvPr id="54" name="이등변 삼각형 53"/>
          <p:cNvSpPr/>
          <p:nvPr/>
        </p:nvSpPr>
        <p:spPr>
          <a:xfrm rot="5400000">
            <a:off x="678843" y="2033216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5" name="이등변 삼각형 54"/>
          <p:cNvSpPr/>
          <p:nvPr/>
        </p:nvSpPr>
        <p:spPr>
          <a:xfrm rot="5400000">
            <a:off x="678843" y="2258795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6" name="이등변 삼각형 55"/>
          <p:cNvSpPr/>
          <p:nvPr/>
        </p:nvSpPr>
        <p:spPr>
          <a:xfrm rot="5400000">
            <a:off x="678843" y="2484475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627017" y="3570510"/>
            <a:ext cx="2504823" cy="216024"/>
          </a:xfrm>
          <a:prstGeom prst="roundRect">
            <a:avLst/>
          </a:prstGeom>
          <a:gradFill>
            <a:gsLst>
              <a:gs pos="56000">
                <a:srgbClr val="92D050">
                  <a:lumMod val="85000"/>
                </a:srgbClr>
              </a:gs>
              <a:gs pos="60000">
                <a:srgbClr val="83C937">
                  <a:lumMod val="90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3143758" y="3570510"/>
            <a:ext cx="5451601" cy="216024"/>
          </a:xfrm>
          <a:prstGeom prst="roundRect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0" name="모서리가 둥근 직사각형 111"/>
          <p:cNvSpPr/>
          <p:nvPr/>
        </p:nvSpPr>
        <p:spPr>
          <a:xfrm>
            <a:off x="609600" y="3821206"/>
            <a:ext cx="7982857" cy="2426054"/>
          </a:xfrm>
          <a:prstGeom prst="roundRect">
            <a:avLst>
              <a:gd name="adj" fmla="val 1856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-6265" y="2772318"/>
            <a:ext cx="3875602" cy="453394"/>
            <a:chOff x="-32524" y="1032285"/>
            <a:chExt cx="7674294" cy="614394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-19781" y="1032285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solidFill>
              <a:srgbClr val="4698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-32524" y="1071074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746367" y="2845598"/>
            <a:ext cx="245748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과잉공급 판단기준</a:t>
            </a:r>
          </a:p>
        </p:txBody>
      </p:sp>
      <p:sp>
        <p:nvSpPr>
          <p:cNvPr id="37" name="사각형: 둥근 모서리 94"/>
          <p:cNvSpPr/>
          <p:nvPr/>
        </p:nvSpPr>
        <p:spPr>
          <a:xfrm>
            <a:off x="297855" y="2828317"/>
            <a:ext cx="308474" cy="313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35958" y="2836073"/>
            <a:ext cx="21845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000" spc="-100" dirty="0">
                <a:solidFill>
                  <a:srgbClr val="007A37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  <a:endParaRPr lang="ko-KR" altLang="en-US" sz="2000" spc="-100" dirty="0">
              <a:solidFill>
                <a:srgbClr val="007A37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454866" y="3280052"/>
            <a:ext cx="5015569" cy="270843"/>
            <a:chOff x="454866" y="3288290"/>
            <a:chExt cx="5015569" cy="270843"/>
          </a:xfrm>
        </p:grpSpPr>
        <p:sp>
          <p:nvSpPr>
            <p:cNvPr id="61" name="직사각형 60"/>
            <p:cNvSpPr/>
            <p:nvPr/>
          </p:nvSpPr>
          <p:spPr>
            <a:xfrm>
              <a:off x="635691" y="3288290"/>
              <a:ext cx="4834744" cy="270843"/>
            </a:xfrm>
            <a:prstGeom prst="rect">
              <a:avLst/>
            </a:prstGeom>
          </p:spPr>
          <p:txBody>
            <a:bodyPr wrap="square" lIns="0" tIns="0" rIns="0" bIns="0">
              <a:spAutoFit/>
              <a:sp3d extrusionH="6350"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1600" spc="-100" dirty="0" smtClean="0">
                  <a:solidFill>
                    <a:srgbClr val="0B1827"/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rPr>
                <a:t>1</a:t>
              </a:r>
              <a:r>
                <a:rPr lang="ko-KR" altLang="en-US" sz="1600" spc="-100" dirty="0" smtClean="0">
                  <a:solidFill>
                    <a:srgbClr val="0B1827"/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rPr>
                <a:t>차적으로 아래 </a:t>
              </a:r>
              <a:r>
                <a:rPr lang="ko-KR" altLang="en-US" sz="1600" spc="-100" dirty="0">
                  <a:solidFill>
                    <a:srgbClr val="0B1827"/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rPr>
                <a:t>조건을 모두 </a:t>
              </a:r>
              <a:r>
                <a:rPr lang="ko-KR" altLang="en-US" sz="1600" spc="-100" dirty="0" err="1">
                  <a:solidFill>
                    <a:srgbClr val="0B1827"/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rPr>
                <a:t>만족시</a:t>
              </a:r>
              <a:r>
                <a:rPr lang="ko-KR" altLang="en-US" sz="1600" spc="-100" dirty="0">
                  <a:solidFill>
                    <a:srgbClr val="0B1827"/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rPr>
                <a:t> 과잉공급으로 인정</a:t>
              </a:r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454866" y="3368817"/>
              <a:ext cx="118979" cy="118979"/>
              <a:chOff x="1" y="2780910"/>
              <a:chExt cx="251399" cy="251399"/>
            </a:xfrm>
          </p:grpSpPr>
          <p:sp>
            <p:nvSpPr>
              <p:cNvPr id="63" name="타원 62"/>
              <p:cNvSpPr/>
              <p:nvPr/>
            </p:nvSpPr>
            <p:spPr>
              <a:xfrm>
                <a:off x="1" y="2780910"/>
                <a:ext cx="251399" cy="251399"/>
              </a:xfrm>
              <a:prstGeom prst="ellipse">
                <a:avLst/>
              </a:prstGeom>
              <a:solidFill>
                <a:srgbClr val="50B6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이등변 삼각형 63"/>
              <p:cNvSpPr/>
              <p:nvPr/>
            </p:nvSpPr>
            <p:spPr>
              <a:xfrm rot="5400000">
                <a:off x="51841" y="2846569"/>
                <a:ext cx="175033" cy="11752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71" name="직선 연결선 70"/>
          <p:cNvCxnSpPr/>
          <p:nvPr/>
        </p:nvCxnSpPr>
        <p:spPr>
          <a:xfrm>
            <a:off x="3131840" y="3786534"/>
            <a:ext cx="0" cy="2460726"/>
          </a:xfrm>
          <a:prstGeom prst="line">
            <a:avLst/>
          </a:prstGeom>
          <a:ln>
            <a:solidFill>
              <a:srgbClr val="87C7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609600" y="4057148"/>
            <a:ext cx="7991513" cy="0"/>
          </a:xfrm>
          <a:prstGeom prst="line">
            <a:avLst/>
          </a:prstGeom>
          <a:ln>
            <a:solidFill>
              <a:srgbClr val="87C7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609600" y="4318405"/>
            <a:ext cx="7991513" cy="0"/>
          </a:xfrm>
          <a:prstGeom prst="line">
            <a:avLst/>
          </a:prstGeom>
          <a:ln>
            <a:solidFill>
              <a:srgbClr val="87C7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609600" y="5659525"/>
            <a:ext cx="7991513" cy="0"/>
          </a:xfrm>
          <a:prstGeom prst="line">
            <a:avLst/>
          </a:prstGeom>
          <a:ln>
            <a:solidFill>
              <a:srgbClr val="87C7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>
            <a:off x="609600" y="5398268"/>
            <a:ext cx="7991513" cy="0"/>
          </a:xfrm>
          <a:prstGeom prst="line">
            <a:avLst/>
          </a:prstGeom>
          <a:ln>
            <a:solidFill>
              <a:srgbClr val="4BA379">
                <a:alpha val="6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609600" y="5128302"/>
            <a:ext cx="7991513" cy="0"/>
          </a:xfrm>
          <a:prstGeom prst="line">
            <a:avLst/>
          </a:prstGeom>
          <a:ln>
            <a:solidFill>
              <a:srgbClr val="4BA379">
                <a:alpha val="6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609600" y="4832210"/>
            <a:ext cx="2483344" cy="0"/>
          </a:xfrm>
          <a:prstGeom prst="line">
            <a:avLst/>
          </a:prstGeom>
          <a:ln>
            <a:solidFill>
              <a:srgbClr val="4BA379">
                <a:alpha val="6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609600" y="4562244"/>
            <a:ext cx="2483344" cy="0"/>
          </a:xfrm>
          <a:prstGeom prst="line">
            <a:avLst/>
          </a:prstGeom>
          <a:ln>
            <a:solidFill>
              <a:srgbClr val="4BA379">
                <a:alpha val="6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1480305" y="3570800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지표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5470435" y="3570800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기준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3294906" y="3819660"/>
            <a:ext cx="3684991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최근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평균이 과거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평균보다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15% 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감소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1222838" y="3819659"/>
            <a:ext cx="1313180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07A3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매출액영업이익률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1504967" y="4075612"/>
            <a:ext cx="748923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07A3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보조지표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1575499" y="5815649"/>
            <a:ext cx="60785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07A3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지속성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3294905" y="4097181"/>
            <a:ext cx="3684991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b="1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제조업</a:t>
            </a:r>
            <a:r>
              <a:rPr lang="en-US" altLang="ko-KR" sz="1200" b="1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200" b="1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</a:t>
            </a:r>
            <a:r>
              <a:rPr lang="ko-KR" altLang="en-US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개중 </a:t>
            </a:r>
            <a:r>
              <a:rPr lang="en-US" altLang="ko-KR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 이상 만족</a:t>
            </a:r>
            <a:r>
              <a:rPr lang="en-US" altLang="ko-KR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en-US" altLang="ko-KR" sz="1200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서비스업</a:t>
            </a:r>
            <a:r>
              <a:rPr lang="en-US" altLang="ko-KR" sz="1200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200" dirty="0" smtClean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</a:t>
            </a:r>
            <a:r>
              <a:rPr lang="ko-KR" altLang="en-US" sz="12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 이상 만족 </a:t>
            </a:r>
            <a:endParaRPr lang="ko-KR" altLang="en-US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3294905" y="5725302"/>
            <a:ext cx="4481487" cy="40626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수요회복이 예상되지 않거나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수요변화에 쉽게 대응하기 어려워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과잉공급이 지속될 것으로 예상되는 상태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3294906" y="4494316"/>
            <a:ext cx="4229422" cy="40626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해당 업종의 과거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평균에 비해 과거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평균이 악화된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정도가 제조업 또는 서비스업의 악화 정도보다 더 큰 상태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3294906" y="5170179"/>
            <a:ext cx="397918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최근 </a:t>
            </a:r>
            <a:r>
              <a:rPr lang="en-US" altLang="ko-KR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년의 가격이 비용을 충분히 반영하지 못하는 상태</a:t>
            </a:r>
          </a:p>
        </p:txBody>
      </p:sp>
      <p:sp>
        <p:nvSpPr>
          <p:cNvPr id="95" name="직사각형 94"/>
          <p:cNvSpPr/>
          <p:nvPr/>
        </p:nvSpPr>
        <p:spPr>
          <a:xfrm>
            <a:off x="3294906" y="5431435"/>
            <a:ext cx="410851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전문기관ㆍ업종단체</a:t>
            </a: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등에서 활용되는 지표가 현저히 악화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1575499" y="4332986"/>
            <a:ext cx="60785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가동률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1575499" y="4582126"/>
            <a:ext cx="60785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재고율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1125055" y="4875992"/>
            <a:ext cx="1508746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고용대비 서비스생산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1216426" y="5157364"/>
            <a:ext cx="1326004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가격ㆍ비용변화율</a:t>
            </a:r>
            <a:endParaRPr lang="ko-KR" altLang="en-US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1407184" y="5431435"/>
            <a:ext cx="94448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업종별 지표</a:t>
            </a:r>
          </a:p>
        </p:txBody>
      </p:sp>
      <p:sp>
        <p:nvSpPr>
          <p:cNvPr id="101" name="굽은 화살표 100"/>
          <p:cNvSpPr/>
          <p:nvPr/>
        </p:nvSpPr>
        <p:spPr>
          <a:xfrm rot="10800000" flipH="1">
            <a:off x="1510210" y="4372125"/>
            <a:ext cx="106743" cy="100976"/>
          </a:xfrm>
          <a:prstGeom prst="bentArrow">
            <a:avLst>
              <a:gd name="adj1" fmla="val 9957"/>
              <a:gd name="adj2" fmla="val 25000"/>
              <a:gd name="adj3" fmla="val 25000"/>
              <a:gd name="adj4" fmla="val 24195"/>
            </a:avLst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2" name="굽은 화살표 101"/>
          <p:cNvSpPr/>
          <p:nvPr/>
        </p:nvSpPr>
        <p:spPr>
          <a:xfrm rot="10800000" flipH="1">
            <a:off x="1510210" y="4610668"/>
            <a:ext cx="106743" cy="100976"/>
          </a:xfrm>
          <a:prstGeom prst="bentArrow">
            <a:avLst>
              <a:gd name="adj1" fmla="val 9957"/>
              <a:gd name="adj2" fmla="val 25000"/>
              <a:gd name="adj3" fmla="val 25000"/>
              <a:gd name="adj4" fmla="val 24195"/>
            </a:avLst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3" name="굽은 화살표 102"/>
          <p:cNvSpPr/>
          <p:nvPr/>
        </p:nvSpPr>
        <p:spPr>
          <a:xfrm rot="10800000" flipH="1">
            <a:off x="1082637" y="4898382"/>
            <a:ext cx="106743" cy="100976"/>
          </a:xfrm>
          <a:prstGeom prst="bentArrow">
            <a:avLst>
              <a:gd name="adj1" fmla="val 9957"/>
              <a:gd name="adj2" fmla="val 25000"/>
              <a:gd name="adj3" fmla="val 25000"/>
              <a:gd name="adj4" fmla="val 24195"/>
            </a:avLst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4" name="굽은 화살표 103"/>
          <p:cNvSpPr/>
          <p:nvPr/>
        </p:nvSpPr>
        <p:spPr>
          <a:xfrm rot="10800000" flipH="1">
            <a:off x="1180268" y="5191275"/>
            <a:ext cx="106743" cy="100976"/>
          </a:xfrm>
          <a:prstGeom prst="bentArrow">
            <a:avLst>
              <a:gd name="adj1" fmla="val 9957"/>
              <a:gd name="adj2" fmla="val 25000"/>
              <a:gd name="adj3" fmla="val 25000"/>
              <a:gd name="adj4" fmla="val 24195"/>
            </a:avLst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5" name="굽은 화살표 104"/>
          <p:cNvSpPr/>
          <p:nvPr/>
        </p:nvSpPr>
        <p:spPr>
          <a:xfrm rot="10800000" flipH="1">
            <a:off x="1373149" y="5457975"/>
            <a:ext cx="106743" cy="100976"/>
          </a:xfrm>
          <a:prstGeom prst="bentArrow">
            <a:avLst>
              <a:gd name="adj1" fmla="val 9957"/>
              <a:gd name="adj2" fmla="val 25000"/>
              <a:gd name="adj3" fmla="val 25000"/>
              <a:gd name="adj4" fmla="val 24195"/>
            </a:avLst>
          </a:prstGeom>
          <a:solidFill>
            <a:srgbClr val="76B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585919" y="6306371"/>
            <a:ext cx="8009440" cy="534762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업종의 특성</a:t>
            </a:r>
            <a:r>
              <a:rPr lang="en-US" altLang="ko-KR" sz="16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산업주기</a:t>
            </a:r>
            <a:r>
              <a:rPr lang="en-US" altLang="ko-KR" sz="16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1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경쟁국 투자확대 등으로 과잉공급에 직면할 것이 명확하거나 업종이력이 짧아 과거통계가 업는 업종      심의위원회 심의의결을 거친 경우 예외적으로 과잉공급 인정</a:t>
            </a:r>
            <a:endParaRPr lang="ko-KR" altLang="en-US" sz="16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405094" y="6386898"/>
            <a:ext cx="118979" cy="118979"/>
            <a:chOff x="1" y="2780910"/>
            <a:chExt cx="251399" cy="251399"/>
          </a:xfrm>
        </p:grpSpPr>
        <p:sp>
          <p:nvSpPr>
            <p:cNvPr id="109" name="타원 10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이등변 삼각형 10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" name="오른쪽 화살표 22"/>
          <p:cNvSpPr/>
          <p:nvPr/>
        </p:nvSpPr>
        <p:spPr>
          <a:xfrm>
            <a:off x="2399825" y="6665822"/>
            <a:ext cx="159691" cy="94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55406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9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718" y="2909374"/>
            <a:ext cx="4358282" cy="3948626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759482" y="188640"/>
            <a:ext cx="124759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지원대상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902" y="672041"/>
            <a:ext cx="1879048" cy="321575"/>
            <a:chOff x="-2730" y="846404"/>
            <a:chExt cx="9154129" cy="0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이등변 삼각형 19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1" name="이등변 삼각형 20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7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-12700" y="808581"/>
            <a:ext cx="4440684" cy="453394"/>
            <a:chOff x="-32524" y="1032285"/>
            <a:chExt cx="7674294" cy="614394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9781" y="1032285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solidFill>
              <a:srgbClr val="007DD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-32524" y="1071074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746367" y="881390"/>
            <a:ext cx="3110100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생산성</a:t>
            </a:r>
            <a:r>
              <a:rPr lang="en-US" altLang="ko-KR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재무건전성 향상 목표</a:t>
            </a:r>
          </a:p>
        </p:txBody>
      </p:sp>
      <p:sp>
        <p:nvSpPr>
          <p:cNvPr id="27" name="사각형: 둥근 모서리 94"/>
          <p:cNvSpPr/>
          <p:nvPr/>
        </p:nvSpPr>
        <p:spPr>
          <a:xfrm>
            <a:off x="297855" y="864109"/>
            <a:ext cx="308474" cy="313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35958" y="871865"/>
            <a:ext cx="21845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000" spc="-100" dirty="0">
                <a:solidFill>
                  <a:srgbClr val="26689A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</a:t>
            </a:r>
            <a:endParaRPr lang="ko-KR" altLang="en-US" sz="2000" spc="-100" dirty="0">
              <a:solidFill>
                <a:srgbClr val="26689A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56" y="1436573"/>
            <a:ext cx="234120" cy="253904"/>
          </a:xfrm>
          <a:prstGeom prst="rect">
            <a:avLst/>
          </a:prstGeom>
        </p:spPr>
      </p:pic>
      <p:sp>
        <p:nvSpPr>
          <p:cNvPr id="31" name="모서리가 둥근 직사각형 30"/>
          <p:cNvSpPr/>
          <p:nvPr/>
        </p:nvSpPr>
        <p:spPr>
          <a:xfrm>
            <a:off x="627017" y="1842148"/>
            <a:ext cx="2504823" cy="300626"/>
          </a:xfrm>
          <a:prstGeom prst="roundRect">
            <a:avLst/>
          </a:prstGeom>
          <a:gradFill>
            <a:gsLst>
              <a:gs pos="56000">
                <a:srgbClr val="71ADBD"/>
              </a:gs>
              <a:gs pos="60000">
                <a:srgbClr val="4C93A6">
                  <a:lumMod val="88000"/>
                  <a:lumOff val="12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3143758" y="1842148"/>
            <a:ext cx="5451601" cy="300626"/>
          </a:xfrm>
          <a:prstGeom prst="roundRect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3" name="모서리가 둥근 직사각형 111"/>
          <p:cNvSpPr/>
          <p:nvPr/>
        </p:nvSpPr>
        <p:spPr>
          <a:xfrm>
            <a:off x="609600" y="2200940"/>
            <a:ext cx="2510971" cy="1975757"/>
          </a:xfrm>
          <a:prstGeom prst="roundRect">
            <a:avLst>
              <a:gd name="adj" fmla="val 2916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모서리가 둥근 직사각형 111"/>
          <p:cNvSpPr/>
          <p:nvPr/>
        </p:nvSpPr>
        <p:spPr>
          <a:xfrm>
            <a:off x="3162644" y="2200940"/>
            <a:ext cx="5413829" cy="1975757"/>
          </a:xfrm>
          <a:prstGeom prst="roundRect">
            <a:avLst>
              <a:gd name="adj" fmla="val 2957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627017" y="4928248"/>
            <a:ext cx="2504823" cy="300626"/>
          </a:xfrm>
          <a:prstGeom prst="roundRect">
            <a:avLst/>
          </a:prstGeom>
          <a:gradFill>
            <a:gsLst>
              <a:gs pos="56000">
                <a:srgbClr val="71ADBD"/>
              </a:gs>
              <a:gs pos="60000">
                <a:srgbClr val="4C93A6">
                  <a:lumMod val="88000"/>
                  <a:lumOff val="12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143758" y="4928248"/>
            <a:ext cx="5451601" cy="300626"/>
          </a:xfrm>
          <a:prstGeom prst="roundRect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8" name="모서리가 둥근 직사각형 111"/>
          <p:cNvSpPr/>
          <p:nvPr/>
        </p:nvSpPr>
        <p:spPr>
          <a:xfrm>
            <a:off x="609600" y="5287041"/>
            <a:ext cx="2510971" cy="942310"/>
          </a:xfrm>
          <a:prstGeom prst="roundRect">
            <a:avLst>
              <a:gd name="adj" fmla="val 5466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모서리가 둥근 직사각형 111"/>
          <p:cNvSpPr/>
          <p:nvPr/>
        </p:nvSpPr>
        <p:spPr>
          <a:xfrm>
            <a:off x="3162644" y="5287041"/>
            <a:ext cx="5413829" cy="942310"/>
          </a:xfrm>
          <a:prstGeom prst="roundRect">
            <a:avLst>
              <a:gd name="adj" fmla="val 6565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00922" y="1408335"/>
            <a:ext cx="1816174" cy="287452"/>
          </a:xfrm>
          <a:prstGeom prst="roundRect">
            <a:avLst/>
          </a:prstGeom>
          <a:pattFill prst="dkDnDiag">
            <a:fgClr>
              <a:srgbClr val="4C93A6"/>
            </a:fgClr>
            <a:bgClr>
              <a:srgbClr val="498B9D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681986" y="1390683"/>
            <a:ext cx="2190664" cy="297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아래 조건 중 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개를 만족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924870" y="1390683"/>
            <a:ext cx="1579920" cy="3046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생산성 향상 목표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3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56" y="4571659"/>
            <a:ext cx="234120" cy="253904"/>
          </a:xfrm>
          <a:prstGeom prst="rect">
            <a:avLst/>
          </a:prstGeom>
        </p:spPr>
      </p:pic>
      <p:sp>
        <p:nvSpPr>
          <p:cNvPr id="44" name="모서리가 둥근 직사각형 43"/>
          <p:cNvSpPr/>
          <p:nvPr/>
        </p:nvSpPr>
        <p:spPr>
          <a:xfrm>
            <a:off x="800922" y="4543421"/>
            <a:ext cx="2189928" cy="287452"/>
          </a:xfrm>
          <a:prstGeom prst="roundRect">
            <a:avLst/>
          </a:prstGeom>
          <a:pattFill prst="dkDnDiag">
            <a:fgClr>
              <a:srgbClr val="4C93A6"/>
            </a:fgClr>
            <a:bgClr>
              <a:srgbClr val="498B9D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040327" y="4525769"/>
            <a:ext cx="2190664" cy="297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아래 조건 중 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개를 만족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924870" y="4525769"/>
            <a:ext cx="1985159" cy="3046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재무건전성 향상 목표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531696" y="1884739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지표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5470435" y="1884739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목표 기준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480305" y="4970839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지표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5470435" y="4970839"/>
            <a:ext cx="79824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목표 기준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3171825" y="2702016"/>
            <a:ext cx="5372100" cy="981076"/>
            <a:chOff x="609600" y="2702016"/>
            <a:chExt cx="7991513" cy="981076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609600" y="27020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609600" y="3192554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09600" y="3683092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그룹 56"/>
          <p:cNvGrpSpPr/>
          <p:nvPr/>
        </p:nvGrpSpPr>
        <p:grpSpPr>
          <a:xfrm>
            <a:off x="647700" y="2702016"/>
            <a:ext cx="2457450" cy="981076"/>
            <a:chOff x="609600" y="2702016"/>
            <a:chExt cx="7991513" cy="981076"/>
          </a:xfrm>
        </p:grpSpPr>
        <p:cxnSp>
          <p:nvCxnSpPr>
            <p:cNvPr id="58" name="직선 연결선 57"/>
            <p:cNvCxnSpPr/>
            <p:nvPr/>
          </p:nvCxnSpPr>
          <p:spPr>
            <a:xfrm>
              <a:off x="609600" y="2702016"/>
              <a:ext cx="7991513" cy="0"/>
            </a:xfrm>
            <a:prstGeom prst="line">
              <a:avLst/>
            </a:prstGeom>
            <a:ln>
              <a:solidFill>
                <a:srgbClr val="BED9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609600" y="3192554"/>
              <a:ext cx="7991513" cy="0"/>
            </a:xfrm>
            <a:prstGeom prst="line">
              <a:avLst/>
            </a:prstGeom>
            <a:ln>
              <a:solidFill>
                <a:srgbClr val="BED9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609600" y="3683092"/>
              <a:ext cx="7991513" cy="0"/>
            </a:xfrm>
            <a:prstGeom prst="line">
              <a:avLst/>
            </a:prstGeom>
            <a:ln>
              <a:solidFill>
                <a:srgbClr val="BED9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직선 연결선 61"/>
          <p:cNvCxnSpPr/>
          <p:nvPr/>
        </p:nvCxnSpPr>
        <p:spPr>
          <a:xfrm>
            <a:off x="3171825" y="5721441"/>
            <a:ext cx="5372100" cy="0"/>
          </a:xfrm>
          <a:prstGeom prst="line">
            <a:avLst/>
          </a:prstGeom>
          <a:ln>
            <a:solidFill>
              <a:srgbClr val="9BD1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647700" y="5721441"/>
            <a:ext cx="2457450" cy="0"/>
          </a:xfrm>
          <a:prstGeom prst="line">
            <a:avLst/>
          </a:prstGeom>
          <a:ln>
            <a:solidFill>
              <a:srgbClr val="BED9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3575543" y="2316057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2%p 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상승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3394718" y="2391989"/>
            <a:ext cx="118979" cy="118979"/>
            <a:chOff x="1" y="2780910"/>
            <a:chExt cx="251399" cy="251399"/>
          </a:xfrm>
        </p:grpSpPr>
        <p:sp>
          <p:nvSpPr>
            <p:cNvPr id="71" name="타원 7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이등변 삼각형 7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3" name="직사각형 72"/>
          <p:cNvSpPr/>
          <p:nvPr/>
        </p:nvSpPr>
        <p:spPr>
          <a:xfrm>
            <a:off x="3575543" y="2801832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5% 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상승</a:t>
            </a:r>
          </a:p>
        </p:txBody>
      </p:sp>
      <p:grpSp>
        <p:nvGrpSpPr>
          <p:cNvPr id="74" name="그룹 73"/>
          <p:cNvGrpSpPr/>
          <p:nvPr/>
        </p:nvGrpSpPr>
        <p:grpSpPr>
          <a:xfrm>
            <a:off x="3394718" y="2877764"/>
            <a:ext cx="118979" cy="118979"/>
            <a:chOff x="1" y="2780910"/>
            <a:chExt cx="251399" cy="251399"/>
          </a:xfrm>
        </p:grpSpPr>
        <p:sp>
          <p:nvSpPr>
            <p:cNvPr id="75" name="타원 7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이등변 삼각형 7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3575543" y="3292370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7% 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상승</a:t>
            </a:r>
          </a:p>
        </p:txBody>
      </p:sp>
      <p:grpSp>
        <p:nvGrpSpPr>
          <p:cNvPr id="78" name="그룹 77"/>
          <p:cNvGrpSpPr/>
          <p:nvPr/>
        </p:nvGrpSpPr>
        <p:grpSpPr>
          <a:xfrm>
            <a:off x="3394718" y="3368302"/>
            <a:ext cx="118979" cy="118979"/>
            <a:chOff x="1" y="2780910"/>
            <a:chExt cx="251399" cy="251399"/>
          </a:xfrm>
        </p:grpSpPr>
        <p:sp>
          <p:nvSpPr>
            <p:cNvPr id="79" name="타원 7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이등변 삼각형 7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직사각형 80"/>
          <p:cNvSpPr/>
          <p:nvPr/>
        </p:nvSpPr>
        <p:spPr>
          <a:xfrm>
            <a:off x="3575543" y="3778145"/>
            <a:ext cx="3657795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1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상기 기준에 상당하는 다른 지표의 개선</a:t>
            </a:r>
            <a:endParaRPr lang="ko-KR" altLang="en-US" sz="16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3394718" y="3854077"/>
            <a:ext cx="118979" cy="118979"/>
            <a:chOff x="1" y="2780910"/>
            <a:chExt cx="251399" cy="251399"/>
          </a:xfrm>
        </p:grpSpPr>
        <p:sp>
          <p:nvSpPr>
            <p:cNvPr id="83" name="타원 82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이등변 삼각형 83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>
            <a:off x="1165718" y="2316057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총자산수익률</a:t>
            </a:r>
            <a:endParaRPr lang="ko-KR" altLang="en-US" sz="16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165718" y="2801832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유형자산회전율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1165718" y="3292370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부가가치율</a:t>
            </a:r>
            <a:endParaRPr lang="ko-KR" altLang="en-US" sz="16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165718" y="3778145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기타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3575543" y="5364057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10% 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상승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3394718" y="5439989"/>
            <a:ext cx="118979" cy="118979"/>
            <a:chOff x="1" y="2780910"/>
            <a:chExt cx="251399" cy="251399"/>
          </a:xfrm>
        </p:grpSpPr>
        <p:sp>
          <p:nvSpPr>
            <p:cNvPr id="91" name="타원 9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이등변 삼각형 9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3" name="직사각형 92"/>
          <p:cNvSpPr/>
          <p:nvPr/>
        </p:nvSpPr>
        <p:spPr>
          <a:xfrm>
            <a:off x="3575543" y="5849832"/>
            <a:ext cx="2364609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영업이익     이자비용</a:t>
            </a:r>
          </a:p>
        </p:txBody>
      </p:sp>
      <p:grpSp>
        <p:nvGrpSpPr>
          <p:cNvPr id="94" name="그룹 93"/>
          <p:cNvGrpSpPr/>
          <p:nvPr/>
        </p:nvGrpSpPr>
        <p:grpSpPr>
          <a:xfrm>
            <a:off x="3394718" y="5925764"/>
            <a:ext cx="118979" cy="118979"/>
            <a:chOff x="1" y="2780910"/>
            <a:chExt cx="251399" cy="251399"/>
          </a:xfrm>
        </p:grpSpPr>
        <p:sp>
          <p:nvSpPr>
            <p:cNvPr id="95" name="타원 9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이등변 삼각형 9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7" name="직사각형 96"/>
          <p:cNvSpPr/>
          <p:nvPr/>
        </p:nvSpPr>
        <p:spPr>
          <a:xfrm>
            <a:off x="1165718" y="5364057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이자보상배율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1165718" y="5849832"/>
            <a:ext cx="1530203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수익지표</a:t>
            </a:r>
            <a:endParaRPr lang="ko-KR" altLang="en-US" sz="16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99" name="L 도형 98"/>
          <p:cNvSpPr/>
          <p:nvPr/>
        </p:nvSpPr>
        <p:spPr>
          <a:xfrm rot="13500000">
            <a:off x="4343121" y="5923213"/>
            <a:ext cx="122870" cy="122870"/>
          </a:xfrm>
          <a:prstGeom prst="corner">
            <a:avLst>
              <a:gd name="adj1" fmla="val 17666"/>
              <a:gd name="adj2" fmla="val 19136"/>
            </a:avLst>
          </a:prstGeom>
          <a:solidFill>
            <a:srgbClr val="57B2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5040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사다리꼴 40"/>
          <p:cNvSpPr/>
          <p:nvPr/>
        </p:nvSpPr>
        <p:spPr>
          <a:xfrm>
            <a:off x="2636249" y="1448867"/>
            <a:ext cx="3929559" cy="397695"/>
          </a:xfrm>
          <a:prstGeom prst="trapezoid">
            <a:avLst/>
          </a:prstGeom>
          <a:solidFill>
            <a:srgbClr val="1565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" b="-103"/>
          <a:stretch/>
        </p:blipFill>
        <p:spPr>
          <a:xfrm flipH="1">
            <a:off x="611560" y="4697759"/>
            <a:ext cx="8532440" cy="2160241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759482" y="188640"/>
            <a:ext cx="124759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지원대상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902" y="672041"/>
            <a:ext cx="1879048" cy="321575"/>
            <a:chOff x="-2730" y="846404"/>
            <a:chExt cx="9154129" cy="0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이등변 삼각형 19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1" name="이등변 삼각형 20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8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-12700" y="808581"/>
            <a:ext cx="3648596" cy="453394"/>
            <a:chOff x="-32524" y="1032285"/>
            <a:chExt cx="7674294" cy="614394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9781" y="1032285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solidFill>
              <a:srgbClr val="4698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-32524" y="1071074"/>
              <a:ext cx="7661551" cy="575605"/>
            </a:xfrm>
            <a:custGeom>
              <a:avLst/>
              <a:gdLst>
                <a:gd name="T0" fmla="*/ 9033 w 9092"/>
                <a:gd name="T1" fmla="*/ 713 h 893"/>
                <a:gd name="T2" fmla="*/ 8685 w 9092"/>
                <a:gd name="T3" fmla="*/ 122 h 893"/>
                <a:gd name="T4" fmla="*/ 8429 w 9092"/>
                <a:gd name="T5" fmla="*/ 0 h 893"/>
                <a:gd name="T6" fmla="*/ 0 w 9092"/>
                <a:gd name="T7" fmla="*/ 0 h 893"/>
                <a:gd name="T8" fmla="*/ 0 w 9092"/>
                <a:gd name="T9" fmla="*/ 893 h 893"/>
                <a:gd name="T10" fmla="*/ 8959 w 9092"/>
                <a:gd name="T11" fmla="*/ 893 h 893"/>
                <a:gd name="T12" fmla="*/ 9033 w 9092"/>
                <a:gd name="T13" fmla="*/ 71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2" h="893">
                  <a:moveTo>
                    <a:pt x="9033" y="713"/>
                  </a:moveTo>
                  <a:cubicBezTo>
                    <a:pt x="8685" y="122"/>
                    <a:pt x="8685" y="122"/>
                    <a:pt x="8685" y="122"/>
                  </a:cubicBezTo>
                  <a:cubicBezTo>
                    <a:pt x="8626" y="23"/>
                    <a:pt x="8529" y="0"/>
                    <a:pt x="8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8959" y="893"/>
                    <a:pt x="8959" y="893"/>
                    <a:pt x="8959" y="893"/>
                  </a:cubicBezTo>
                  <a:cubicBezTo>
                    <a:pt x="9059" y="893"/>
                    <a:pt x="9092" y="812"/>
                    <a:pt x="9033" y="713"/>
                  </a:cubicBezTo>
                  <a:close/>
                </a:path>
              </a:pathLst>
            </a:cu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746367" y="881390"/>
            <a:ext cx="3110100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사업재편의 인정범위</a:t>
            </a:r>
          </a:p>
        </p:txBody>
      </p:sp>
      <p:sp>
        <p:nvSpPr>
          <p:cNvPr id="27" name="사각형: 둥근 모서리 94"/>
          <p:cNvSpPr/>
          <p:nvPr/>
        </p:nvSpPr>
        <p:spPr>
          <a:xfrm>
            <a:off x="297855" y="864109"/>
            <a:ext cx="308474" cy="313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35958" y="871865"/>
            <a:ext cx="218452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000" spc="-100" dirty="0">
                <a:solidFill>
                  <a:srgbClr val="007A37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4</a:t>
            </a:r>
            <a:endParaRPr lang="ko-KR" altLang="en-US" sz="2000" spc="-100" dirty="0">
              <a:solidFill>
                <a:srgbClr val="007A37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40" name="모서리가 둥근 직사각형 111"/>
          <p:cNvSpPr/>
          <p:nvPr/>
        </p:nvSpPr>
        <p:spPr>
          <a:xfrm>
            <a:off x="609600" y="1604502"/>
            <a:ext cx="7982857" cy="3054584"/>
          </a:xfrm>
          <a:prstGeom prst="roundRect">
            <a:avLst>
              <a:gd name="adj" fmla="val 372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2" name="사다리꼴 41"/>
          <p:cNvSpPr/>
          <p:nvPr/>
        </p:nvSpPr>
        <p:spPr>
          <a:xfrm rot="10800000">
            <a:off x="2743200" y="1455495"/>
            <a:ext cx="3715656" cy="358558"/>
          </a:xfrm>
          <a:prstGeom prst="trapezoid">
            <a:avLst/>
          </a:prstGeom>
          <a:gradFill>
            <a:gsLst>
              <a:gs pos="57000">
                <a:srgbClr val="1D8F8A"/>
              </a:gs>
              <a:gs pos="60000">
                <a:srgbClr val="1D8F8A">
                  <a:lumMod val="94000"/>
                  <a:lumOff val="6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478892" y="1532614"/>
            <a:ext cx="2244273" cy="27699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구조변경</a:t>
            </a:r>
          </a:p>
        </p:txBody>
      </p:sp>
      <p:sp>
        <p:nvSpPr>
          <p:cNvPr id="44" name="사다리꼴 43"/>
          <p:cNvSpPr/>
          <p:nvPr/>
        </p:nvSpPr>
        <p:spPr>
          <a:xfrm>
            <a:off x="2636249" y="4780911"/>
            <a:ext cx="3929559" cy="397695"/>
          </a:xfrm>
          <a:prstGeom prst="trapezoid">
            <a:avLst/>
          </a:prstGeom>
          <a:solidFill>
            <a:srgbClr val="2983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5" name="모서리가 둥근 직사각형 111"/>
          <p:cNvSpPr/>
          <p:nvPr/>
        </p:nvSpPr>
        <p:spPr>
          <a:xfrm>
            <a:off x="609600" y="4936549"/>
            <a:ext cx="7982857" cy="1248900"/>
          </a:xfrm>
          <a:prstGeom prst="roundRect">
            <a:avLst>
              <a:gd name="adj" fmla="val 5174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6" name="사다리꼴 45"/>
          <p:cNvSpPr/>
          <p:nvPr/>
        </p:nvSpPr>
        <p:spPr>
          <a:xfrm rot="10800000">
            <a:off x="2743200" y="4787539"/>
            <a:ext cx="3715656" cy="358558"/>
          </a:xfrm>
          <a:prstGeom prst="trapezoid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478892" y="4821116"/>
            <a:ext cx="2244273" cy="27699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사업혁신</a:t>
            </a:r>
            <a:r>
              <a:rPr lang="ko-KR" altLang="en-US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활동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942200" y="2024797"/>
            <a:ext cx="5814605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합병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174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30" dirty="0" err="1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간이합병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527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2)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30" dirty="0" err="1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간이합병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527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3)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770900" y="2100729"/>
            <a:ext cx="118979" cy="118979"/>
            <a:chOff x="1" y="2780910"/>
            <a:chExt cx="251399" cy="251399"/>
          </a:xfrm>
        </p:grpSpPr>
        <p:sp>
          <p:nvSpPr>
            <p:cNvPr id="50" name="타원 4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이등변 삼각형 5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942200" y="2392927"/>
            <a:ext cx="6436057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분할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분할합병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530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2)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간이 및 소규모 형태의 분할합병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530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11)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770900" y="2468859"/>
            <a:ext cx="118979" cy="118979"/>
            <a:chOff x="1" y="2780910"/>
            <a:chExt cx="251399" cy="251399"/>
          </a:xfrm>
        </p:grpSpPr>
        <p:sp>
          <p:nvSpPr>
            <p:cNvPr id="54" name="타원 5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이등변 삼각형 5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942200" y="2761057"/>
            <a:ext cx="5402441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간이주식교환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360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9)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소규모주식교환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360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10)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770900" y="2836989"/>
            <a:ext cx="118979" cy="118979"/>
            <a:chOff x="1" y="2780910"/>
            <a:chExt cx="251399" cy="251399"/>
          </a:xfrm>
        </p:grpSpPr>
        <p:sp>
          <p:nvSpPr>
            <p:cNvPr id="58" name="타원 5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이등변 삼각형 5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942200" y="3129187"/>
            <a:ext cx="7576113" cy="534762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주식의 포괄적 교환에 따른 완전모회사의 설립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360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2)·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주식의 포괄적 이전에 따른</a:t>
            </a:r>
            <a:endParaRPr lang="en-US" altLang="ko-KR" sz="16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완전 모회사의 설립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360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15)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770900" y="3218024"/>
            <a:ext cx="118979" cy="118979"/>
            <a:chOff x="1" y="2780910"/>
            <a:chExt cx="251399" cy="251399"/>
          </a:xfrm>
        </p:grpSpPr>
        <p:sp>
          <p:nvSpPr>
            <p:cNvPr id="62" name="타원 6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이등변 삼각형 6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942200" y="3761236"/>
            <a:ext cx="5463483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영업 양수도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374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간이영업양도</a:t>
            </a:r>
            <a:r>
              <a:rPr lang="en-US" altLang="ko-KR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양수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임대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상법 제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374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조의 </a:t>
            </a:r>
            <a:r>
              <a:rPr lang="en-US" altLang="ko-KR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3)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770900" y="3837168"/>
            <a:ext cx="118979" cy="118979"/>
            <a:chOff x="1" y="2780910"/>
            <a:chExt cx="251399" cy="251399"/>
          </a:xfrm>
        </p:grpSpPr>
        <p:sp>
          <p:nvSpPr>
            <p:cNvPr id="66" name="타원 6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이등변 삼각형 6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942200" y="4129368"/>
            <a:ext cx="3575979" cy="27084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생산설비 및 기타 영업용 자산의 양수도 등</a:t>
            </a:r>
            <a:endParaRPr lang="ko-KR" altLang="en-US" sz="1400" spc="-30" dirty="0">
              <a:solidFill>
                <a:prstClr val="black">
                  <a:lumMod val="85000"/>
                  <a:lumOff val="15000"/>
                </a:prstClr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770900" y="4205300"/>
            <a:ext cx="118979" cy="118979"/>
            <a:chOff x="1" y="2780910"/>
            <a:chExt cx="251399" cy="251399"/>
          </a:xfrm>
        </p:grpSpPr>
        <p:sp>
          <p:nvSpPr>
            <p:cNvPr id="70" name="타원 6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이등변 삼각형 7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2" name="모서리가 둥근 직사각형 71"/>
          <p:cNvSpPr/>
          <p:nvPr/>
        </p:nvSpPr>
        <p:spPr>
          <a:xfrm>
            <a:off x="778904" y="5281839"/>
            <a:ext cx="1863444" cy="732487"/>
          </a:xfrm>
          <a:prstGeom prst="roundRect">
            <a:avLst>
              <a:gd name="adj" fmla="val 9338"/>
            </a:avLst>
          </a:prstGeom>
          <a:solidFill>
            <a:schemeClr val="bg1"/>
          </a:solidFill>
          <a:ln w="6350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2728456" y="5281839"/>
            <a:ext cx="1863444" cy="732487"/>
          </a:xfrm>
          <a:prstGeom prst="roundRect">
            <a:avLst>
              <a:gd name="adj" fmla="val 9338"/>
            </a:avLst>
          </a:prstGeom>
          <a:solidFill>
            <a:schemeClr val="bg1"/>
          </a:solidFill>
          <a:ln w="6350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4663348" y="5281839"/>
            <a:ext cx="1863444" cy="732487"/>
          </a:xfrm>
          <a:prstGeom prst="roundRect">
            <a:avLst>
              <a:gd name="adj" fmla="val 9338"/>
            </a:avLst>
          </a:prstGeom>
          <a:solidFill>
            <a:schemeClr val="bg1"/>
          </a:solidFill>
          <a:ln w="6350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5" name="모서리가 둥근 직사각형 74"/>
          <p:cNvSpPr/>
          <p:nvPr/>
        </p:nvSpPr>
        <p:spPr>
          <a:xfrm>
            <a:off x="6612900" y="5281839"/>
            <a:ext cx="1863444" cy="732487"/>
          </a:xfrm>
          <a:prstGeom prst="roundRect">
            <a:avLst>
              <a:gd name="adj" fmla="val 9338"/>
            </a:avLst>
          </a:prstGeom>
          <a:solidFill>
            <a:schemeClr val="bg1"/>
          </a:solidFill>
          <a:ln w="63500">
            <a:gradFill>
              <a:gsLst>
                <a:gs pos="48000">
                  <a:srgbClr val="ABC3DF">
                    <a:lumMod val="71000"/>
                    <a:lumOff val="29000"/>
                  </a:srgbClr>
                </a:gs>
                <a:gs pos="50000">
                  <a:srgbClr val="ABC3D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912773" y="5396580"/>
            <a:ext cx="1568698" cy="473976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새로운 제품</a:t>
            </a:r>
            <a:r>
              <a:rPr lang="en-US" altLang="ko-KR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</a:p>
          <a:p>
            <a:pPr algn="ctr">
              <a:lnSpc>
                <a:spcPct val="110000"/>
              </a:lnSpc>
            </a:pP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서비스 등의 개발활동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3334025" y="5396580"/>
            <a:ext cx="645048" cy="473976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생산비용</a:t>
            </a:r>
            <a:endParaRPr lang="en-US" altLang="ko-KR" sz="1400" spc="-30" dirty="0">
              <a:solidFill>
                <a:srgbClr val="1D8F8A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400" spc="-30" dirty="0" err="1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저감활동</a:t>
            </a:r>
            <a:endParaRPr lang="ko-KR" altLang="en-US" sz="1400" spc="-30" dirty="0">
              <a:solidFill>
                <a:srgbClr val="1D8F8A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4699333" y="5396580"/>
            <a:ext cx="1759523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생산</a:t>
            </a:r>
            <a:r>
              <a:rPr lang="en-US" altLang="ko-KR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판매</a:t>
            </a:r>
            <a:r>
              <a:rPr lang="en-US" altLang="ko-KR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1400" spc="-30" dirty="0" err="1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제공방식의</a:t>
            </a:r>
            <a:endParaRPr lang="en-US" altLang="ko-KR" sz="1400" spc="-30" dirty="0">
              <a:solidFill>
                <a:srgbClr val="1D8F8A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400" spc="-30" dirty="0" err="1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효율화활동</a:t>
            </a:r>
            <a:endParaRPr lang="ko-KR" altLang="en-US" sz="1400" spc="-30" dirty="0">
              <a:solidFill>
                <a:srgbClr val="1D8F8A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6644247" y="5396580"/>
            <a:ext cx="1759523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30" dirty="0" err="1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그밖의</a:t>
            </a: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준하는</a:t>
            </a:r>
            <a:endParaRPr lang="en-US" altLang="ko-KR" sz="1400" spc="-30" dirty="0">
              <a:solidFill>
                <a:srgbClr val="1D8F8A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400" spc="-30" dirty="0">
                <a:solidFill>
                  <a:srgbClr val="1D8F8A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산업혁신활동 등</a:t>
            </a:r>
          </a:p>
        </p:txBody>
      </p:sp>
    </p:spTree>
    <p:extLst>
      <p:ext uri="{BB962C8B-B14F-4D97-AF65-F5344CB8AC3E}">
        <p14:creationId xmlns:p14="http://schemas.microsoft.com/office/powerpoint/2010/main" val="333787840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11"/>
          <p:cNvSpPr/>
          <p:nvPr/>
        </p:nvSpPr>
        <p:spPr>
          <a:xfrm>
            <a:off x="914400" y="2237631"/>
            <a:ext cx="7622792" cy="3095972"/>
          </a:xfrm>
          <a:prstGeom prst="roundRect">
            <a:avLst>
              <a:gd name="adj" fmla="val 242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72" name="Group 29"/>
          <p:cNvGrpSpPr>
            <a:grpSpLocks noChangeAspect="1"/>
          </p:cNvGrpSpPr>
          <p:nvPr/>
        </p:nvGrpSpPr>
        <p:grpSpPr bwMode="auto">
          <a:xfrm>
            <a:off x="2826534" y="3578042"/>
            <a:ext cx="559250" cy="438075"/>
            <a:chOff x="1677" y="5581"/>
            <a:chExt cx="1887" cy="1729"/>
          </a:xfrm>
        </p:grpSpPr>
        <p:sp>
          <p:nvSpPr>
            <p:cNvPr id="73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0000">
                  <a:srgbClr val="77CEED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Group 29"/>
          <p:cNvGrpSpPr>
            <a:grpSpLocks noChangeAspect="1"/>
          </p:cNvGrpSpPr>
          <p:nvPr/>
        </p:nvGrpSpPr>
        <p:grpSpPr bwMode="auto">
          <a:xfrm>
            <a:off x="2826534" y="4332422"/>
            <a:ext cx="559250" cy="438075"/>
            <a:chOff x="1677" y="5581"/>
            <a:chExt cx="1887" cy="1729"/>
          </a:xfrm>
        </p:grpSpPr>
        <p:sp>
          <p:nvSpPr>
            <p:cNvPr id="82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0000">
                  <a:srgbClr val="77CEED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모서리가 둥근 직사각형 111"/>
          <p:cNvSpPr/>
          <p:nvPr/>
        </p:nvSpPr>
        <p:spPr>
          <a:xfrm>
            <a:off x="914400" y="961678"/>
            <a:ext cx="7622792" cy="1162397"/>
          </a:xfrm>
          <a:prstGeom prst="roundRect">
            <a:avLst>
              <a:gd name="adj" fmla="val 6309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59482" y="188640"/>
            <a:ext cx="2516374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심의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·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승인절차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901" y="672041"/>
            <a:ext cx="2574373" cy="321575"/>
            <a:chOff x="-2730" y="846404"/>
            <a:chExt cx="9154129" cy="0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직사각형 15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모서리가 둥근 직사각형 111"/>
          <p:cNvSpPr/>
          <p:nvPr/>
        </p:nvSpPr>
        <p:spPr>
          <a:xfrm>
            <a:off x="914400" y="5590828"/>
            <a:ext cx="7622792" cy="809972"/>
          </a:xfrm>
          <a:prstGeom prst="roundRect">
            <a:avLst>
              <a:gd name="adj" fmla="val 6309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87969" y="5413772"/>
            <a:ext cx="1200242" cy="1196919"/>
            <a:chOff x="3148019" y="1700808"/>
            <a:chExt cx="661981" cy="608896"/>
          </a:xfrm>
        </p:grpSpPr>
        <p:sp>
          <p:nvSpPr>
            <p:cNvPr id="23" name="타원 22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87969" y="905550"/>
            <a:ext cx="1200242" cy="1196919"/>
            <a:chOff x="3148019" y="1700808"/>
            <a:chExt cx="661981" cy="608896"/>
          </a:xfrm>
        </p:grpSpPr>
        <p:sp>
          <p:nvSpPr>
            <p:cNvPr id="27" name="타원 26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87969" y="3012884"/>
            <a:ext cx="1200242" cy="1196919"/>
            <a:chOff x="3148019" y="1700808"/>
            <a:chExt cx="661981" cy="608896"/>
          </a:xfrm>
        </p:grpSpPr>
        <p:sp>
          <p:nvSpPr>
            <p:cNvPr id="31" name="타원 30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51000">
                  <a:srgbClr val="42E2DA"/>
                </a:gs>
                <a:gs pos="100000">
                  <a:srgbClr val="42E2DA">
                    <a:lumMod val="70000"/>
                  </a:srgbClr>
                </a:gs>
                <a:gs pos="7000">
                  <a:srgbClr val="42E2DA">
                    <a:lumMod val="70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60E6E0"/>
                </a:gs>
                <a:gs pos="100000">
                  <a:srgbClr val="5CE6DF">
                    <a:lumMod val="52000"/>
                    <a:lumOff val="4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34" name="이등변 삼각형 33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5" name="이등변 삼각형 34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9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20" y="1177702"/>
            <a:ext cx="219964" cy="242525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20" y="5871634"/>
            <a:ext cx="219964" cy="242524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20" y="2461798"/>
            <a:ext cx="219964" cy="242525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1776125" y="4984175"/>
            <a:ext cx="5339282" cy="1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spc="-8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일정규모 이하 중소기업은 주무부처 장과 중소기업청장이 협의하여 심의위원회 심의 생략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2014912" y="1120930"/>
            <a:ext cx="4610878" cy="297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공정한 심의를 위해 사업재편계획 심의위원회 설치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014913" y="1486199"/>
            <a:ext cx="4717327" cy="484684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위원장 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450" spc="-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산업부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450" spc="-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차관ㆍ민간위원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포함하여 정부위원 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명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</a:t>
            </a:r>
          </a:p>
          <a:p>
            <a:pPr>
              <a:lnSpc>
                <a:spcPct val="110000"/>
              </a:lnSpc>
            </a:pP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민간 경제전문가 </a:t>
            </a:r>
            <a:r>
              <a:rPr lang="en-US" altLang="ko-KR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16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명 내외로 구성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1834087" y="1566726"/>
            <a:ext cx="118979" cy="118979"/>
            <a:chOff x="1" y="2780910"/>
            <a:chExt cx="251399" cy="251399"/>
          </a:xfrm>
        </p:grpSpPr>
        <p:sp>
          <p:nvSpPr>
            <p:cNvPr id="49" name="타원 4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이등변 삼각형 4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2014912" y="2414342"/>
            <a:ext cx="6161943" cy="553998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주무부처와 심의위원회가 </a:t>
            </a:r>
            <a:r>
              <a:rPr lang="ko-KR" altLang="en-US" spc="-70" dirty="0" err="1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생산성ㆍ재무건전성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목표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 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과잉공급 여부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</a:t>
            </a:r>
          </a:p>
          <a:p>
            <a:r>
              <a:rPr lang="ko-KR" altLang="en-US" spc="-70" dirty="0" err="1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악용가능성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등을 검토하여 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60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 내 승인 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2014913" y="3038895"/>
            <a:ext cx="5709521" cy="2392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50" spc="-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승인기간</a:t>
            </a:r>
            <a:r>
              <a:rPr lang="ko-KR" altLang="en-US" sz="145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단축을 위해 공정거래위원회의 기업결합심사를 동시에 진행</a:t>
            </a:r>
          </a:p>
        </p:txBody>
      </p:sp>
      <p:grpSp>
        <p:nvGrpSpPr>
          <p:cNvPr id="53" name="그룹 52"/>
          <p:cNvGrpSpPr/>
          <p:nvPr/>
        </p:nvGrpSpPr>
        <p:grpSpPr>
          <a:xfrm>
            <a:off x="1834087" y="3099022"/>
            <a:ext cx="118979" cy="118979"/>
            <a:chOff x="1" y="2780910"/>
            <a:chExt cx="251399" cy="251399"/>
          </a:xfrm>
        </p:grpSpPr>
        <p:sp>
          <p:nvSpPr>
            <p:cNvPr id="54" name="타원 5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27C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이등변 삼각형 5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2014912" y="5854397"/>
            <a:ext cx="4726935" cy="2769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pc="-70" dirty="0" err="1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승인받은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사업재편계획에 대한 지원기간은 </a:t>
            </a:r>
            <a:r>
              <a:rPr lang="en-US" altLang="ko-KR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3</a:t>
            </a:r>
            <a:r>
              <a:rPr lang="ko-KR" altLang="en-US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 이내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803518" y="3421393"/>
            <a:ext cx="1290549" cy="1455942"/>
            <a:chOff x="2783172" y="3371850"/>
            <a:chExt cx="3577656" cy="788265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2783172" y="3430310"/>
              <a:ext cx="3566067" cy="729805"/>
            </a:xfrm>
            <a:prstGeom prst="roundRect">
              <a:avLst>
                <a:gd name="adj" fmla="val 2196"/>
              </a:avLst>
            </a:prstGeom>
            <a:solidFill>
              <a:srgbClr val="E0F5FD"/>
            </a:solidFill>
            <a:ln w="3175">
              <a:solidFill>
                <a:srgbClr val="2CC6BF">
                  <a:alpha val="39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양쪽 모서리가 둥근 사각형 38"/>
            <p:cNvSpPr/>
            <p:nvPr/>
          </p:nvSpPr>
          <p:spPr>
            <a:xfrm>
              <a:off x="2783172" y="3371850"/>
              <a:ext cx="3577656" cy="168565"/>
            </a:xfrm>
            <a:prstGeom prst="round2SameRect">
              <a:avLst>
                <a:gd name="adj1" fmla="val 17322"/>
                <a:gd name="adj2" fmla="val 0"/>
              </a:avLst>
            </a:prstGeom>
            <a:gradFill>
              <a:gsLst>
                <a:gs pos="56000">
                  <a:srgbClr val="2CC6BF"/>
                </a:gs>
                <a:gs pos="60000">
                  <a:srgbClr val="27C0B9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7049541" y="3421393"/>
            <a:ext cx="1290549" cy="1455942"/>
            <a:chOff x="2783172" y="3371850"/>
            <a:chExt cx="3577656" cy="788265"/>
          </a:xfrm>
        </p:grpSpPr>
        <p:sp>
          <p:nvSpPr>
            <p:cNvPr id="66" name="모서리가 둥근 직사각형 65"/>
            <p:cNvSpPr/>
            <p:nvPr/>
          </p:nvSpPr>
          <p:spPr>
            <a:xfrm>
              <a:off x="2783172" y="3430310"/>
              <a:ext cx="3566067" cy="729805"/>
            </a:xfrm>
            <a:prstGeom prst="roundRect">
              <a:avLst>
                <a:gd name="adj" fmla="val 2196"/>
              </a:avLst>
            </a:prstGeom>
            <a:solidFill>
              <a:srgbClr val="E0F5FD"/>
            </a:solidFill>
            <a:ln w="3175">
              <a:solidFill>
                <a:srgbClr val="2CC6BF">
                  <a:alpha val="39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양쪽 모서리가 둥근 사각형 66"/>
            <p:cNvSpPr/>
            <p:nvPr/>
          </p:nvSpPr>
          <p:spPr>
            <a:xfrm>
              <a:off x="2783172" y="3371850"/>
              <a:ext cx="3577656" cy="168565"/>
            </a:xfrm>
            <a:prstGeom prst="round2SameRect">
              <a:avLst>
                <a:gd name="adj1" fmla="val 17322"/>
                <a:gd name="adj2" fmla="val 0"/>
              </a:avLst>
            </a:prstGeom>
            <a:gradFill>
              <a:gsLst>
                <a:gs pos="56000">
                  <a:srgbClr val="1D8F8A">
                    <a:lumMod val="97000"/>
                    <a:lumOff val="3000"/>
                  </a:srgbClr>
                </a:gs>
                <a:gs pos="60000">
                  <a:srgbClr val="1D8F8A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29"/>
          <p:cNvGrpSpPr>
            <a:grpSpLocks noChangeAspect="1"/>
          </p:cNvGrpSpPr>
          <p:nvPr/>
        </p:nvGrpSpPr>
        <p:grpSpPr bwMode="auto">
          <a:xfrm>
            <a:off x="4646585" y="3578042"/>
            <a:ext cx="559250" cy="438075"/>
            <a:chOff x="1677" y="5581"/>
            <a:chExt cx="1887" cy="1729"/>
          </a:xfrm>
        </p:grpSpPr>
        <p:sp>
          <p:nvSpPr>
            <p:cNvPr id="76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0000">
                  <a:srgbClr val="77CEED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Group 29"/>
          <p:cNvGrpSpPr>
            <a:grpSpLocks noChangeAspect="1"/>
          </p:cNvGrpSpPr>
          <p:nvPr/>
        </p:nvGrpSpPr>
        <p:grpSpPr bwMode="auto">
          <a:xfrm>
            <a:off x="6452615" y="3578042"/>
            <a:ext cx="559250" cy="438075"/>
            <a:chOff x="1677" y="5581"/>
            <a:chExt cx="1887" cy="1729"/>
          </a:xfrm>
        </p:grpSpPr>
        <p:sp>
          <p:nvSpPr>
            <p:cNvPr id="79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0000">
                  <a:srgbClr val="77CEED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Group 29"/>
          <p:cNvGrpSpPr>
            <a:grpSpLocks noChangeAspect="1"/>
          </p:cNvGrpSpPr>
          <p:nvPr/>
        </p:nvGrpSpPr>
        <p:grpSpPr bwMode="auto">
          <a:xfrm>
            <a:off x="6452615" y="4332422"/>
            <a:ext cx="559250" cy="438075"/>
            <a:chOff x="1677" y="5581"/>
            <a:chExt cx="1887" cy="1729"/>
          </a:xfrm>
        </p:grpSpPr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0000">
                  <a:srgbClr val="77CEED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3446829" y="3421380"/>
            <a:ext cx="1482091" cy="788304"/>
            <a:chOff x="2783172" y="3371850"/>
            <a:chExt cx="3577656" cy="426798"/>
          </a:xfrm>
        </p:grpSpPr>
        <p:sp>
          <p:nvSpPr>
            <p:cNvPr id="60" name="모서리가 둥근 직사각형 59"/>
            <p:cNvSpPr/>
            <p:nvPr/>
          </p:nvSpPr>
          <p:spPr>
            <a:xfrm>
              <a:off x="2783172" y="3445286"/>
              <a:ext cx="3566068" cy="353362"/>
            </a:xfrm>
            <a:prstGeom prst="roundRect">
              <a:avLst>
                <a:gd name="adj" fmla="val 5374"/>
              </a:avLst>
            </a:prstGeom>
            <a:solidFill>
              <a:srgbClr val="E0F5FD"/>
            </a:solidFill>
            <a:ln w="3175">
              <a:solidFill>
                <a:srgbClr val="2CC6BF">
                  <a:alpha val="39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양쪽 모서리가 둥근 사각형 60"/>
            <p:cNvSpPr/>
            <p:nvPr/>
          </p:nvSpPr>
          <p:spPr>
            <a:xfrm>
              <a:off x="2783172" y="3371850"/>
              <a:ext cx="3577656" cy="168565"/>
            </a:xfrm>
            <a:prstGeom prst="round2SameRect">
              <a:avLst>
                <a:gd name="adj1" fmla="val 17322"/>
                <a:gd name="adj2" fmla="val 0"/>
              </a:avLst>
            </a:prstGeom>
            <a:gradFill>
              <a:gsLst>
                <a:gs pos="56000">
                  <a:srgbClr val="2CC6BF"/>
                </a:gs>
                <a:gs pos="60000">
                  <a:srgbClr val="27C0B9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5252215" y="3421380"/>
            <a:ext cx="1482091" cy="788304"/>
            <a:chOff x="2783172" y="3371850"/>
            <a:chExt cx="3577656" cy="426798"/>
          </a:xfrm>
        </p:grpSpPr>
        <p:sp>
          <p:nvSpPr>
            <p:cNvPr id="63" name="모서리가 둥근 직사각형 62"/>
            <p:cNvSpPr/>
            <p:nvPr/>
          </p:nvSpPr>
          <p:spPr>
            <a:xfrm>
              <a:off x="2783172" y="3445286"/>
              <a:ext cx="3566068" cy="353362"/>
            </a:xfrm>
            <a:prstGeom prst="roundRect">
              <a:avLst>
                <a:gd name="adj" fmla="val 5374"/>
              </a:avLst>
            </a:prstGeom>
            <a:solidFill>
              <a:srgbClr val="E0F5FD"/>
            </a:solidFill>
            <a:ln w="3175">
              <a:solidFill>
                <a:srgbClr val="2CC6BF">
                  <a:alpha val="39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양쪽 모서리가 둥근 사각형 63"/>
            <p:cNvSpPr/>
            <p:nvPr/>
          </p:nvSpPr>
          <p:spPr>
            <a:xfrm>
              <a:off x="2783172" y="3371850"/>
              <a:ext cx="3577656" cy="168565"/>
            </a:xfrm>
            <a:prstGeom prst="round2SameRect">
              <a:avLst>
                <a:gd name="adj1" fmla="val 17322"/>
                <a:gd name="adj2" fmla="val 0"/>
              </a:avLst>
            </a:prstGeom>
            <a:gradFill>
              <a:gsLst>
                <a:gs pos="56000">
                  <a:srgbClr val="2CC6BF"/>
                </a:gs>
                <a:gs pos="60000">
                  <a:srgbClr val="27C0B9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3444240" y="4271252"/>
            <a:ext cx="3309115" cy="602264"/>
            <a:chOff x="2783172" y="3472574"/>
            <a:chExt cx="3577656" cy="326074"/>
          </a:xfrm>
        </p:grpSpPr>
        <p:sp>
          <p:nvSpPr>
            <p:cNvPr id="69" name="모서리가 둥근 직사각형 68"/>
            <p:cNvSpPr/>
            <p:nvPr/>
          </p:nvSpPr>
          <p:spPr>
            <a:xfrm>
              <a:off x="2783172" y="3541266"/>
              <a:ext cx="3566068" cy="257382"/>
            </a:xfrm>
            <a:prstGeom prst="roundRect">
              <a:avLst>
                <a:gd name="adj" fmla="val 5374"/>
              </a:avLst>
            </a:prstGeom>
            <a:solidFill>
              <a:srgbClr val="E0F5FD"/>
            </a:solidFill>
            <a:ln w="3175">
              <a:solidFill>
                <a:srgbClr val="2CC6BF">
                  <a:alpha val="39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양쪽 모서리가 둥근 사각형 69"/>
            <p:cNvSpPr/>
            <p:nvPr/>
          </p:nvSpPr>
          <p:spPr>
            <a:xfrm>
              <a:off x="2783172" y="3472574"/>
              <a:ext cx="3577656" cy="168565"/>
            </a:xfrm>
            <a:prstGeom prst="round2SameRect">
              <a:avLst>
                <a:gd name="adj1" fmla="val 17322"/>
                <a:gd name="adj2" fmla="val 0"/>
              </a:avLst>
            </a:prstGeom>
            <a:gradFill>
              <a:gsLst>
                <a:gs pos="56000">
                  <a:srgbClr val="2CC6BF"/>
                </a:gs>
                <a:gs pos="60000">
                  <a:srgbClr val="27C0B9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7" name="직사각형 86"/>
          <p:cNvSpPr/>
          <p:nvPr/>
        </p:nvSpPr>
        <p:spPr>
          <a:xfrm>
            <a:off x="1695220" y="4018934"/>
            <a:ext cx="1507144" cy="372410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사업재편계획 신청</a:t>
            </a:r>
          </a:p>
          <a:p>
            <a:pPr algn="ctr">
              <a:lnSpc>
                <a:spcPct val="110000"/>
              </a:lnSpc>
            </a:pPr>
            <a:r>
              <a:rPr lang="en-US" altLang="ko-KR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필요시 사전상담</a:t>
            </a:r>
            <a:r>
              <a:rPr lang="en-US" altLang="ko-KR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ko-KR" altLang="en-US" sz="1100" spc="-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3429188" y="3784555"/>
            <a:ext cx="1510350" cy="372410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관계부처와 함께</a:t>
            </a:r>
          </a:p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사업재편계획 검토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5231548" y="3784555"/>
            <a:ext cx="1530991" cy="372410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주무부처의 사업재편계획</a:t>
            </a:r>
          </a:p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검토결과 심의</a:t>
            </a:r>
          </a:p>
        </p:txBody>
      </p:sp>
      <p:sp>
        <p:nvSpPr>
          <p:cNvPr id="90" name="직사각형 89"/>
          <p:cNvSpPr/>
          <p:nvPr/>
        </p:nvSpPr>
        <p:spPr>
          <a:xfrm>
            <a:off x="7180091" y="3958349"/>
            <a:ext cx="1029448" cy="558614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승인여부</a:t>
            </a:r>
            <a:r>
              <a:rPr lang="en-US" altLang="ko-KR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</a:t>
            </a:r>
          </a:p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지원특례 등</a:t>
            </a:r>
          </a:p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통보ㆍ공포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4343622" y="4636627"/>
            <a:ext cx="1510350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기업결합심사 진행</a:t>
            </a:r>
          </a:p>
        </p:txBody>
      </p:sp>
      <p:sp>
        <p:nvSpPr>
          <p:cNvPr id="92" name="직사각형 91"/>
          <p:cNvSpPr/>
          <p:nvPr/>
        </p:nvSpPr>
        <p:spPr>
          <a:xfrm>
            <a:off x="2160091" y="3464679"/>
            <a:ext cx="577402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 업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3615717" y="3472602"/>
            <a:ext cx="1172117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(30</a:t>
            </a:r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  <a:endParaRPr lang="ko-KR" altLang="en-US" sz="14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5330358" y="3472602"/>
            <a:ext cx="1332416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심의위원회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(30</a:t>
            </a:r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  <a:endParaRPr lang="ko-KR" altLang="en-US" sz="14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7281882" y="3477712"/>
            <a:ext cx="825867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4249847" y="4317744"/>
            <a:ext cx="1697901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공정거래위원회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(30</a:t>
            </a:r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</a:t>
            </a:r>
            <a:r>
              <a:rPr lang="en-US" altLang="ko-KR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  <a:endParaRPr lang="ko-KR" altLang="en-US" sz="14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749884" y="1122815"/>
            <a:ext cx="476412" cy="3046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srgbClr val="0070C0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심 의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749884" y="3224671"/>
            <a:ext cx="476412" cy="3046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srgbClr val="1D8F8A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승 인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582851" y="5663947"/>
            <a:ext cx="810478" cy="304699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srgbClr val="5A8A26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지원기간</a:t>
            </a:r>
          </a:p>
        </p:txBody>
      </p:sp>
      <p:pic>
        <p:nvPicPr>
          <p:cNvPr id="101" name="그림 10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67" y="5871634"/>
            <a:ext cx="773441" cy="773441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6" y="3558465"/>
            <a:ext cx="622323" cy="622323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68" y="1419395"/>
            <a:ext cx="664473" cy="6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2965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/>
          <p:nvPr/>
        </p:nvGrpSpPr>
        <p:grpSpPr>
          <a:xfrm>
            <a:off x="-10789" y="939341"/>
            <a:ext cx="9154788" cy="775159"/>
            <a:chOff x="-10789" y="901241"/>
            <a:chExt cx="9154788" cy="852525"/>
          </a:xfrm>
        </p:grpSpPr>
        <p:sp>
          <p:nvSpPr>
            <p:cNvPr id="121" name="직사각형 120"/>
            <p:cNvSpPr/>
            <p:nvPr/>
          </p:nvSpPr>
          <p:spPr>
            <a:xfrm>
              <a:off x="0" y="901241"/>
              <a:ext cx="9143999" cy="852525"/>
            </a:xfrm>
            <a:prstGeom prst="rect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980728"/>
              <a:ext cx="9143999" cy="708372"/>
            </a:xfrm>
            <a:prstGeom prst="rect">
              <a:avLst/>
            </a:prstGeom>
            <a:gradFill>
              <a:gsLst>
                <a:gs pos="57000">
                  <a:srgbClr val="1D8F8A">
                    <a:lumMod val="84000"/>
                  </a:srgbClr>
                </a:gs>
                <a:gs pos="55000">
                  <a:srgbClr val="1D8F8A">
                    <a:lumMod val="10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-10789" y="901241"/>
              <a:ext cx="9144000" cy="0"/>
            </a:xfrm>
            <a:prstGeom prst="line">
              <a:avLst/>
            </a:prstGeom>
            <a:ln>
              <a:solidFill>
                <a:srgbClr val="2CC6BF">
                  <a:alpha val="4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/>
            <p:cNvCxnSpPr/>
            <p:nvPr/>
          </p:nvCxnSpPr>
          <p:spPr>
            <a:xfrm>
              <a:off x="-10789" y="1748966"/>
              <a:ext cx="9144000" cy="0"/>
            </a:xfrm>
            <a:prstGeom prst="line">
              <a:avLst/>
            </a:prstGeom>
            <a:ln>
              <a:solidFill>
                <a:srgbClr val="2CC6BF">
                  <a:alpha val="4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7"/>
          <a:stretch/>
        </p:blipFill>
        <p:spPr>
          <a:xfrm>
            <a:off x="3236857" y="2397757"/>
            <a:ext cx="5907144" cy="4460243"/>
          </a:xfrm>
          <a:prstGeom prst="rect">
            <a:avLst/>
          </a:prstGeom>
        </p:spPr>
      </p:pic>
      <p:sp>
        <p:nvSpPr>
          <p:cNvPr id="2" name="사다리꼴 1"/>
          <p:cNvSpPr/>
          <p:nvPr/>
        </p:nvSpPr>
        <p:spPr>
          <a:xfrm>
            <a:off x="2636249" y="2437779"/>
            <a:ext cx="3929559" cy="397695"/>
          </a:xfrm>
          <a:prstGeom prst="trapezoid">
            <a:avLst/>
          </a:prstGeom>
          <a:solidFill>
            <a:srgbClr val="2983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021612" y="188640"/>
            <a:ext cx="3694403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주무부처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법 제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조제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5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호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</a:p>
        </p:txBody>
      </p:sp>
      <p:grpSp>
        <p:nvGrpSpPr>
          <p:cNvPr id="66" name="그룹 65"/>
          <p:cNvGrpSpPr/>
          <p:nvPr/>
        </p:nvGrpSpPr>
        <p:grpSpPr>
          <a:xfrm>
            <a:off x="6902" y="672041"/>
            <a:ext cx="4171398" cy="321575"/>
            <a:chOff x="-2730" y="846404"/>
            <a:chExt cx="9154129" cy="0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직사각형 68"/>
          <p:cNvSpPr/>
          <p:nvPr/>
        </p:nvSpPr>
        <p:spPr>
          <a:xfrm>
            <a:off x="0" y="0"/>
            <a:ext cx="849441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146345" y="227112"/>
            <a:ext cx="634705" cy="30777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2000" dirty="0">
                <a:solidFill>
                  <a:prstClr val="white"/>
                </a:solidFill>
                <a:effectLst>
                  <a:glow rad="63500">
                    <a:prstClr val="black">
                      <a:lumMod val="95000"/>
                      <a:lumOff val="5000"/>
                      <a:alpha val="16000"/>
                    </a:prstClr>
                  </a:glow>
                </a:effectLst>
                <a:latin typeface="-웹윤고딕130" panose="02030504000101010101" pitchFamily="18" charset="-127"/>
                <a:ea typeface="-웹윤고딕130" panose="02030504000101010101" pitchFamily="18" charset="-127"/>
              </a:rPr>
              <a:t>참고</a:t>
            </a:r>
          </a:p>
        </p:txBody>
      </p: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이등변 삼각형 80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10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84" name="모서리가 둥근 직사각형 111"/>
          <p:cNvSpPr/>
          <p:nvPr/>
        </p:nvSpPr>
        <p:spPr>
          <a:xfrm>
            <a:off x="609600" y="2686957"/>
            <a:ext cx="7982857" cy="3583848"/>
          </a:xfrm>
          <a:prstGeom prst="roundRect">
            <a:avLst>
              <a:gd name="adj" fmla="val 3602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523502" y="6398220"/>
            <a:ext cx="5339282" cy="1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1200" spc="-8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일정규모 이하 중소기업은 주무부처 장과 중소기업청장이 협의하여 심의위원회 심의 생략</a:t>
            </a:r>
          </a:p>
        </p:txBody>
      </p:sp>
      <p:sp>
        <p:nvSpPr>
          <p:cNvPr id="86" name="사다리꼴 85"/>
          <p:cNvSpPr/>
          <p:nvPr/>
        </p:nvSpPr>
        <p:spPr>
          <a:xfrm rot="10800000">
            <a:off x="2743200" y="2444407"/>
            <a:ext cx="3715656" cy="431236"/>
          </a:xfrm>
          <a:prstGeom prst="trapezoid">
            <a:avLst/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3478892" y="2521526"/>
            <a:ext cx="2244273" cy="27699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산업별 주무부처 예시</a:t>
            </a:r>
          </a:p>
        </p:txBody>
      </p:sp>
      <p:sp>
        <p:nvSpPr>
          <p:cNvPr id="88" name="모서리가 둥근 직사각형 87"/>
          <p:cNvSpPr/>
          <p:nvPr/>
        </p:nvSpPr>
        <p:spPr>
          <a:xfrm>
            <a:off x="800100" y="3078024"/>
            <a:ext cx="2418050" cy="291105"/>
          </a:xfrm>
          <a:prstGeom prst="roundRect">
            <a:avLst/>
          </a:prstGeom>
          <a:gradFill>
            <a:gsLst>
              <a:gs pos="56000">
                <a:srgbClr val="92D050">
                  <a:lumMod val="85000"/>
                </a:srgbClr>
              </a:gs>
              <a:gs pos="60000">
                <a:srgbClr val="83C937">
                  <a:lumMod val="90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3371850" y="3078024"/>
            <a:ext cx="2404473" cy="291105"/>
          </a:xfrm>
          <a:prstGeom prst="roundRect">
            <a:avLst/>
          </a:prstGeom>
          <a:gradFill>
            <a:gsLst>
              <a:gs pos="56000">
                <a:srgbClr val="92D050">
                  <a:lumMod val="85000"/>
                </a:srgbClr>
              </a:gs>
              <a:gs pos="60000">
                <a:srgbClr val="83C937">
                  <a:lumMod val="90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5934075" y="3078024"/>
            <a:ext cx="2400419" cy="291105"/>
          </a:xfrm>
          <a:prstGeom prst="roundRect">
            <a:avLst/>
          </a:prstGeom>
          <a:gradFill>
            <a:gsLst>
              <a:gs pos="56000">
                <a:srgbClr val="92D050">
                  <a:lumMod val="85000"/>
                </a:srgbClr>
              </a:gs>
              <a:gs pos="60000">
                <a:srgbClr val="83C937">
                  <a:lumMod val="90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1" name="모서리가 둥근 직사각형 111"/>
          <p:cNvSpPr/>
          <p:nvPr/>
        </p:nvSpPr>
        <p:spPr>
          <a:xfrm>
            <a:off x="800100" y="3403600"/>
            <a:ext cx="2393043" cy="2714625"/>
          </a:xfrm>
          <a:prstGeom prst="roundRect">
            <a:avLst>
              <a:gd name="adj" fmla="val 1691"/>
            </a:avLst>
          </a:prstGeom>
          <a:gradFill flip="none" rotWithShape="0">
            <a:gsLst>
              <a:gs pos="42000">
                <a:srgbClr val="76B531">
                  <a:lumMod val="15000"/>
                  <a:lumOff val="85000"/>
                </a:srgbClr>
              </a:gs>
              <a:gs pos="42000">
                <a:srgbClr val="EBF7FF">
                  <a:lumMod val="3000"/>
                  <a:lumOff val="97000"/>
                </a:srgbClr>
              </a:gs>
            </a:gsLst>
            <a:lin ang="0" scaled="0"/>
            <a:tileRect/>
          </a:gradFill>
          <a:ln w="6350">
            <a:solidFill>
              <a:srgbClr val="92D05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800100" y="3833877"/>
            <a:ext cx="2395861" cy="1735910"/>
            <a:chOff x="609600" y="3098866"/>
            <a:chExt cx="7991513" cy="1587402"/>
          </a:xfrm>
        </p:grpSpPr>
        <p:cxnSp>
          <p:nvCxnSpPr>
            <p:cNvPr id="94" name="직선 연결선 93"/>
            <p:cNvCxnSpPr/>
            <p:nvPr/>
          </p:nvCxnSpPr>
          <p:spPr>
            <a:xfrm>
              <a:off x="609600" y="30988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직선 연결선 94"/>
            <p:cNvCxnSpPr/>
            <p:nvPr/>
          </p:nvCxnSpPr>
          <p:spPr>
            <a:xfrm>
              <a:off x="609600" y="34957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609600" y="38925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>
              <a:off x="609600" y="42894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609600" y="4686268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모서리가 둥근 직사각형 111"/>
          <p:cNvSpPr/>
          <p:nvPr/>
        </p:nvSpPr>
        <p:spPr>
          <a:xfrm>
            <a:off x="3365746" y="3403600"/>
            <a:ext cx="2393043" cy="2714625"/>
          </a:xfrm>
          <a:prstGeom prst="roundRect">
            <a:avLst>
              <a:gd name="adj" fmla="val 1691"/>
            </a:avLst>
          </a:prstGeom>
          <a:gradFill flip="none" rotWithShape="0">
            <a:gsLst>
              <a:gs pos="42000">
                <a:srgbClr val="76B531">
                  <a:lumMod val="15000"/>
                  <a:lumOff val="85000"/>
                </a:srgbClr>
              </a:gs>
              <a:gs pos="42000">
                <a:srgbClr val="EBF7FF">
                  <a:lumMod val="3000"/>
                  <a:lumOff val="97000"/>
                </a:srgbClr>
              </a:gs>
            </a:gsLst>
            <a:lin ang="0" scaled="0"/>
            <a:tileRect/>
          </a:gradFill>
          <a:ln w="6350">
            <a:solidFill>
              <a:srgbClr val="92D05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3365746" y="3833877"/>
            <a:ext cx="2395861" cy="1735910"/>
            <a:chOff x="609600" y="3098866"/>
            <a:chExt cx="7991513" cy="1587402"/>
          </a:xfrm>
        </p:grpSpPr>
        <p:cxnSp>
          <p:nvCxnSpPr>
            <p:cNvPr id="101" name="직선 연결선 100"/>
            <p:cNvCxnSpPr/>
            <p:nvPr/>
          </p:nvCxnSpPr>
          <p:spPr>
            <a:xfrm>
              <a:off x="609600" y="30988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609600" y="34957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609600" y="38925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>
              <a:off x="609600" y="42894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>
              <a:off x="609600" y="4686268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모서리가 둥근 직사각형 111"/>
          <p:cNvSpPr/>
          <p:nvPr/>
        </p:nvSpPr>
        <p:spPr>
          <a:xfrm>
            <a:off x="5922515" y="3403600"/>
            <a:ext cx="2393043" cy="2714625"/>
          </a:xfrm>
          <a:prstGeom prst="roundRect">
            <a:avLst>
              <a:gd name="adj" fmla="val 1691"/>
            </a:avLst>
          </a:prstGeom>
          <a:gradFill flip="none" rotWithShape="0">
            <a:gsLst>
              <a:gs pos="42000">
                <a:srgbClr val="76B531">
                  <a:lumMod val="15000"/>
                  <a:lumOff val="85000"/>
                </a:srgbClr>
              </a:gs>
              <a:gs pos="42000">
                <a:srgbClr val="EBF7FF">
                  <a:lumMod val="3000"/>
                  <a:lumOff val="97000"/>
                </a:srgbClr>
              </a:gs>
            </a:gsLst>
            <a:lin ang="0" scaled="0"/>
            <a:tileRect/>
          </a:gradFill>
          <a:ln w="6350">
            <a:solidFill>
              <a:srgbClr val="92D050">
                <a:alpha val="5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07" name="그룹 106"/>
          <p:cNvGrpSpPr/>
          <p:nvPr/>
        </p:nvGrpSpPr>
        <p:grpSpPr>
          <a:xfrm>
            <a:off x="5922515" y="3833877"/>
            <a:ext cx="2395861" cy="1735910"/>
            <a:chOff x="609600" y="3098866"/>
            <a:chExt cx="7991513" cy="1587402"/>
          </a:xfrm>
        </p:grpSpPr>
        <p:cxnSp>
          <p:nvCxnSpPr>
            <p:cNvPr id="108" name="직선 연결선 107"/>
            <p:cNvCxnSpPr/>
            <p:nvPr/>
          </p:nvCxnSpPr>
          <p:spPr>
            <a:xfrm>
              <a:off x="609600" y="30988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609600" y="34957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/>
            <p:cNvCxnSpPr/>
            <p:nvPr/>
          </p:nvCxnSpPr>
          <p:spPr>
            <a:xfrm>
              <a:off x="609600" y="389256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609600" y="4289416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/>
            <p:cNvCxnSpPr/>
            <p:nvPr/>
          </p:nvCxnSpPr>
          <p:spPr>
            <a:xfrm>
              <a:off x="609600" y="4686268"/>
              <a:ext cx="7991513" cy="0"/>
            </a:xfrm>
            <a:prstGeom prst="line">
              <a:avLst/>
            </a:prstGeom>
            <a:ln>
              <a:solidFill>
                <a:srgbClr val="9BD1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직사각형 12"/>
          <p:cNvSpPr/>
          <p:nvPr/>
        </p:nvSpPr>
        <p:spPr>
          <a:xfrm>
            <a:off x="908328" y="3107759"/>
            <a:ext cx="845103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산업구분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2060319" y="3107759"/>
            <a:ext cx="851515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3476976" y="3107759"/>
            <a:ext cx="851515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산업구분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4623939" y="3107759"/>
            <a:ext cx="851515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6011023" y="3107759"/>
            <a:ext cx="851515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산업구분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186163" y="3107759"/>
            <a:ext cx="851515" cy="21544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4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주무부처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989153" y="3528370"/>
            <a:ext cx="623492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농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임업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76406" y="3962323"/>
            <a:ext cx="44898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어 업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076406" y="4389043"/>
            <a:ext cx="44898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광 업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66103" y="4804919"/>
            <a:ext cx="1069593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음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식료제조업</a:t>
            </a:r>
            <a:endParaRPr lang="ko-KR" altLang="en-US" sz="1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97309" y="5265343"/>
            <a:ext cx="807180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담배제조업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66103" y="5729715"/>
            <a:ext cx="1069593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전기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가스사업</a:t>
            </a:r>
            <a:endParaRPr lang="ko-KR" altLang="en-US" sz="1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32692" y="3519906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농림축산식품부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992993" y="395385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해양수산부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832692" y="4380579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산업통상자원부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832692" y="4796455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농림축산식품부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992993" y="525687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기획재정부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832692" y="5721251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산업통상자원부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464155" y="3528370"/>
            <a:ext cx="82586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수도사업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3544305" y="3962323"/>
            <a:ext cx="66556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건설업</a:t>
            </a:r>
            <a:endParaRPr lang="en-US" altLang="ko-KR" sz="1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384004" y="4389043"/>
            <a:ext cx="986168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도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소매업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3223704" y="4804919"/>
            <a:ext cx="1306768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숙박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음식점업</a:t>
            </a:r>
            <a:endParaRPr lang="ko-KR" altLang="en-US" sz="1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544305" y="5265343"/>
            <a:ext cx="66556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운수업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3544305" y="5729715"/>
            <a:ext cx="665567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통신업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4556613" y="3519906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국토교통부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4556613" y="395385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국토교통부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396312" y="4380579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산업통상자원부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396312" y="4796455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문화체육관광부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56613" y="525687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국토교통부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4396312" y="5721251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미래창조과학부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853777" y="3528370"/>
            <a:ext cx="1146469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사업서비스업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853778" y="3962323"/>
            <a:ext cx="1146468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보험업</a:t>
            </a:r>
            <a:endParaRPr lang="en-US" altLang="ko-KR" sz="11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773628" y="4389043"/>
            <a:ext cx="1306769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부동산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임대업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853777" y="4804919"/>
            <a:ext cx="1146468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교육서비스업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5773627" y="5265343"/>
            <a:ext cx="1306768" cy="18620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보건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복지사업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5693477" y="5636612"/>
            <a:ext cx="1467068" cy="372410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오락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문화</a:t>
            </a:r>
            <a:r>
              <a:rPr lang="en-US" altLang="ko-KR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운동</a:t>
            </a:r>
          </a:p>
          <a:p>
            <a:pPr algn="ctr">
              <a:lnSpc>
                <a:spcPct val="110000"/>
              </a:lnSpc>
            </a:pPr>
            <a:r>
              <a:rPr lang="ko-KR" altLang="en-US" sz="1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관련 서비스업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6958536" y="3519906"/>
            <a:ext cx="1306769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산업통상자원부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7118837" y="395385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금융위원회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118837" y="438057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국토교통부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7279137" y="4796455"/>
            <a:ext cx="6655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교육부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7118837" y="5256879"/>
            <a:ext cx="986167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보건복지부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6958536" y="5721251"/>
            <a:ext cx="130676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문화체육관광부</a:t>
            </a:r>
            <a:endParaRPr lang="en-US" altLang="ko-KR" sz="12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6925404" y="3115379"/>
            <a:ext cx="0" cy="216024"/>
          </a:xfrm>
          <a:prstGeom prst="line">
            <a:avLst/>
          </a:prstGeom>
          <a:ln w="63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4387944" y="3115379"/>
            <a:ext cx="0" cy="216024"/>
          </a:xfrm>
          <a:prstGeom prst="line">
            <a:avLst/>
          </a:prstGeom>
          <a:ln w="63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1797144" y="3115379"/>
            <a:ext cx="0" cy="216024"/>
          </a:xfrm>
          <a:prstGeom prst="line">
            <a:avLst/>
          </a:prstGeom>
          <a:ln w="63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635691" y="1843010"/>
            <a:ext cx="6960645" cy="276367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소관이 불분명한 경우</a:t>
            </a:r>
            <a:r>
              <a:rPr lang="en-US" altLang="ko-KR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100" dirty="0">
                <a:solidFill>
                  <a:srgbClr val="C40C52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산업통상자원부 장관이 관계 중앙행정기관 장과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</a:t>
            </a:r>
            <a:r>
              <a:rPr lang="ko-KR" altLang="en-US" sz="1600" spc="-100" dirty="0">
                <a:solidFill>
                  <a:srgbClr val="C40C52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협의</a:t>
            </a:r>
            <a:r>
              <a:rPr lang="ko-KR" altLang="en-US" sz="1600" spc="-1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하여 결정</a:t>
            </a:r>
          </a:p>
        </p:txBody>
      </p:sp>
      <p:grpSp>
        <p:nvGrpSpPr>
          <p:cNvPr id="116" name="그룹 115"/>
          <p:cNvGrpSpPr/>
          <p:nvPr/>
        </p:nvGrpSpPr>
        <p:grpSpPr>
          <a:xfrm>
            <a:off x="454866" y="1923537"/>
            <a:ext cx="118979" cy="118979"/>
            <a:chOff x="1" y="2780910"/>
            <a:chExt cx="251399" cy="251399"/>
          </a:xfrm>
        </p:grpSpPr>
        <p:sp>
          <p:nvSpPr>
            <p:cNvPr id="117" name="타원 11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이등변 삼각형 11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9" name="직사각형 118"/>
          <p:cNvSpPr/>
          <p:nvPr/>
        </p:nvSpPr>
        <p:spPr>
          <a:xfrm>
            <a:off x="401532" y="1199982"/>
            <a:ext cx="8340936" cy="30777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20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사업재편계획 대상이 되는 사업 분야의 </a:t>
            </a:r>
            <a:r>
              <a:rPr lang="ko-KR" altLang="en-US" sz="200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진흥업무를</a:t>
            </a:r>
            <a:r>
              <a:rPr lang="ko-KR" altLang="en-US" sz="20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수행하는 중앙행정기관</a:t>
            </a:r>
          </a:p>
        </p:txBody>
      </p:sp>
    </p:spTree>
    <p:extLst>
      <p:ext uri="{BB962C8B-B14F-4D97-AF65-F5344CB8AC3E}">
        <p14:creationId xmlns:p14="http://schemas.microsoft.com/office/powerpoint/2010/main" val="397458833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6948264" y="393449"/>
            <a:ext cx="1758091" cy="417212"/>
            <a:chOff x="1304" y="1784"/>
            <a:chExt cx="3152" cy="748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066583" y="2516541"/>
            <a:ext cx="7379293" cy="917312"/>
            <a:chOff x="1561507" y="2348880"/>
            <a:chExt cx="6511771" cy="845304"/>
          </a:xfrm>
        </p:grpSpPr>
        <p:sp>
          <p:nvSpPr>
            <p:cNvPr id="17" name="모서리가 둥근 직사각형 111"/>
            <p:cNvSpPr/>
            <p:nvPr/>
          </p:nvSpPr>
          <p:spPr>
            <a:xfrm>
              <a:off x="1754244" y="2348880"/>
              <a:ext cx="6319034" cy="845304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100000">
                  <a:srgbClr val="4B9FC9">
                    <a:lumMod val="14000"/>
                    <a:lumOff val="86000"/>
                  </a:srgbClr>
                </a:gs>
                <a:gs pos="6000">
                  <a:srgbClr val="EBF7FF">
                    <a:lumMod val="3000"/>
                    <a:lumOff val="97000"/>
                  </a:srgbClr>
                </a:gs>
              </a:gsLst>
              <a:lin ang="5400000" scaled="0"/>
              <a:tileRect/>
            </a:gradFill>
            <a:ln>
              <a:solidFill>
                <a:srgbClr val="0070C0">
                  <a:alpha val="1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422096" y="2494533"/>
              <a:ext cx="5579759" cy="4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6350">
              <a:bevelT w="0" h="63500"/>
            </a:sp3d>
          </p:spPr>
          <p:txBody>
            <a:bodyPr wrap="square" lIns="0" tIns="0" rIns="0" bIns="0">
              <a:spAutoFit/>
              <a:sp3d extrusionH="6350">
                <a:contourClr>
                  <a:schemeClr val="bg1"/>
                </a:contourClr>
              </a:sp3d>
            </a:bodyPr>
            <a:lstStyle/>
            <a:p>
              <a:r>
                <a:rPr lang="ko-KR" altLang="en-US" sz="3400" spc="-100" dirty="0">
                  <a:gradFill>
                    <a:gsLst>
                      <a:gs pos="0">
                        <a:prstClr val="black">
                          <a:lumMod val="50000"/>
                          <a:lumOff val="50000"/>
                        </a:prstClr>
                      </a:gs>
                      <a:gs pos="93000">
                        <a:srgbClr val="0F0F0F"/>
                      </a:gs>
                    </a:gsLst>
                    <a:lin ang="5100000" scaled="0"/>
                  </a:gra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사업재편 기업이 받는 특별 혜택은</a:t>
              </a:r>
              <a:r>
                <a:rPr lang="en-US" altLang="ko-KR" sz="3400" spc="-100" dirty="0">
                  <a:gradFill>
                    <a:gsLst>
                      <a:gs pos="0">
                        <a:prstClr val="black">
                          <a:lumMod val="50000"/>
                          <a:lumOff val="50000"/>
                        </a:prstClr>
                      </a:gs>
                      <a:gs pos="93000">
                        <a:srgbClr val="0F0F0F"/>
                      </a:gs>
                    </a:gsLst>
                    <a:lin ang="5100000" scaled="0"/>
                  </a:gra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?</a:t>
              </a: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1561507" y="2371478"/>
              <a:ext cx="802329" cy="800108"/>
              <a:chOff x="3148019" y="1700808"/>
              <a:chExt cx="661981" cy="608896"/>
            </a:xfrm>
          </p:grpSpPr>
          <p:sp>
            <p:nvSpPr>
              <p:cNvPr id="21" name="타원 20"/>
              <p:cNvSpPr/>
              <p:nvPr/>
            </p:nvSpPr>
            <p:spPr>
              <a:xfrm>
                <a:off x="3148019" y="1712316"/>
                <a:ext cx="661981" cy="597388"/>
              </a:xfrm>
              <a:prstGeom prst="ellipse">
                <a:avLst/>
              </a:prstGeom>
              <a:gradFill>
                <a:gsLst>
                  <a:gs pos="44000">
                    <a:srgbClr val="3EC5F6"/>
                  </a:gs>
                  <a:gs pos="0">
                    <a:srgbClr val="0070C0"/>
                  </a:gs>
                  <a:gs pos="100000">
                    <a:srgbClr val="048EEC"/>
                  </a:gs>
                </a:gsLst>
                <a:lin ang="0" scaled="0"/>
              </a:gradFill>
              <a:ln>
                <a:noFill/>
              </a:ln>
              <a:effectLst>
                <a:outerShdw blurRad="635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3148019" y="1700808"/>
                <a:ext cx="661981" cy="570880"/>
              </a:xfrm>
              <a:prstGeom prst="ellipse">
                <a:avLst/>
              </a:prstGeom>
              <a:gradFill>
                <a:gsLst>
                  <a:gs pos="0">
                    <a:srgbClr val="00B0F0"/>
                  </a:gs>
                  <a:gs pos="100000">
                    <a:srgbClr val="00B0F0">
                      <a:lumMod val="39000"/>
                      <a:lumOff val="61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3217234" y="1760498"/>
                <a:ext cx="523550" cy="4515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1728767" y="2454244"/>
              <a:ext cx="499657" cy="51051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6350">
              <a:bevelT w="0" h="63500"/>
            </a:sp3d>
          </p:spPr>
          <p:txBody>
            <a:bodyPr wrap="square" lIns="0" tIns="0" rIns="0" bIns="0">
              <a:spAutoFit/>
              <a:sp3d extrusionH="6350">
                <a:contourClr>
                  <a:schemeClr val="bg1"/>
                </a:contourClr>
              </a:sp3d>
            </a:bodyPr>
            <a:lstStyle/>
            <a:p>
              <a:r>
                <a:rPr lang="en-US" altLang="ko-KR" sz="3600" b="1" spc="-100" dirty="0" smtClean="0">
                  <a:solidFill>
                    <a:srgbClr val="002060"/>
                  </a:solidFill>
                  <a:latin typeface="바탕체" panose="02030609000101010101" pitchFamily="17" charset="-127"/>
                  <a:ea typeface="바탕체" panose="02030609000101010101" pitchFamily="17" charset="-127"/>
                </a:rPr>
                <a:t>Ⅲ</a:t>
              </a:r>
              <a:endParaRPr lang="ko-KR" altLang="en-US" sz="3600" b="1" spc="-100" dirty="0">
                <a:solidFill>
                  <a:srgbClr val="002060"/>
                </a:solidFill>
                <a:latin typeface="바탕체" panose="02030609000101010101" pitchFamily="17" charset="-127"/>
                <a:ea typeface="바탕체" panose="02030609000101010101" pitchFamily="17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71049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3139" y="1958009"/>
            <a:ext cx="6390860" cy="4899991"/>
          </a:xfrm>
          <a:prstGeom prst="rect">
            <a:avLst/>
          </a:prstGeom>
        </p:spPr>
      </p:pic>
      <p:sp>
        <p:nvSpPr>
          <p:cNvPr id="34" name="사각형: 잘린 한쪽 모서리 33"/>
          <p:cNvSpPr/>
          <p:nvPr/>
        </p:nvSpPr>
        <p:spPr>
          <a:xfrm>
            <a:off x="380536" y="836712"/>
            <a:ext cx="433548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3644267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주총 특별결의를 이사회 결의로 대체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11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823686" y="1404255"/>
            <a:ext cx="96168" cy="64571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3" name="모서리가 둥근 직사각형 1097"/>
          <p:cNvSpPr/>
          <p:nvPr/>
        </p:nvSpPr>
        <p:spPr>
          <a:xfrm>
            <a:off x="706582" y="1373400"/>
            <a:ext cx="2543768" cy="1767567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1" name="모서리가 둥근 직사각형 1097"/>
          <p:cNvSpPr/>
          <p:nvPr/>
        </p:nvSpPr>
        <p:spPr>
          <a:xfrm>
            <a:off x="3377636" y="1373400"/>
            <a:ext cx="2543768" cy="1767567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2" name="모서리가 둥근 직사각형 1097"/>
          <p:cNvSpPr/>
          <p:nvPr/>
        </p:nvSpPr>
        <p:spPr>
          <a:xfrm>
            <a:off x="6048690" y="1373400"/>
            <a:ext cx="2543768" cy="1767567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0" name="양쪽 모서리가 둥근 사각형 69"/>
          <p:cNvSpPr/>
          <p:nvPr/>
        </p:nvSpPr>
        <p:spPr>
          <a:xfrm>
            <a:off x="703508" y="1360059"/>
            <a:ext cx="2555258" cy="379841"/>
          </a:xfrm>
          <a:prstGeom prst="round2SameRect">
            <a:avLst/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1" name="양쪽 모서리가 둥근 사각형 70"/>
          <p:cNvSpPr/>
          <p:nvPr/>
        </p:nvSpPr>
        <p:spPr>
          <a:xfrm>
            <a:off x="737718" y="1381680"/>
            <a:ext cx="2498039" cy="383620"/>
          </a:xfrm>
          <a:prstGeom prst="round2SameRect">
            <a:avLst/>
          </a:prstGeom>
          <a:gradFill>
            <a:gsLst>
              <a:gs pos="51000">
                <a:schemeClr val="bg1">
                  <a:alpha val="16000"/>
                </a:schemeClr>
              </a:gs>
              <a:gs pos="51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304809" y="1432112"/>
            <a:ext cx="1396216" cy="246221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소규모분할 신설</a:t>
            </a:r>
          </a:p>
        </p:txBody>
      </p:sp>
      <p:sp>
        <p:nvSpPr>
          <p:cNvPr id="64" name="직사각형 63"/>
          <p:cNvSpPr/>
          <p:nvPr/>
        </p:nvSpPr>
        <p:spPr>
          <a:xfrm>
            <a:off x="1001896" y="1827587"/>
            <a:ext cx="1841851" cy="947952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분할신설회사 총자산이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분할회사 </a:t>
            </a:r>
            <a:r>
              <a:rPr lang="ko-KR" altLang="en-US" sz="1400" spc="-2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총자산액의</a:t>
            </a: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10% </a:t>
            </a: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미만일 경우 주총을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이사회로 갈음</a:t>
            </a:r>
          </a:p>
        </p:txBody>
      </p:sp>
      <p:sp>
        <p:nvSpPr>
          <p:cNvPr id="73" name="양쪽 모서리가 둥근 사각형 72"/>
          <p:cNvSpPr/>
          <p:nvPr/>
        </p:nvSpPr>
        <p:spPr>
          <a:xfrm>
            <a:off x="6053721" y="1360059"/>
            <a:ext cx="2555258" cy="379841"/>
          </a:xfrm>
          <a:prstGeom prst="round2SameRect">
            <a:avLst/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4" name="양쪽 모서리가 둥근 사각형 73"/>
          <p:cNvSpPr/>
          <p:nvPr/>
        </p:nvSpPr>
        <p:spPr>
          <a:xfrm>
            <a:off x="6087931" y="1381680"/>
            <a:ext cx="2498039" cy="383620"/>
          </a:xfrm>
          <a:prstGeom prst="round2SameRect">
            <a:avLst/>
          </a:prstGeom>
          <a:gradFill>
            <a:gsLst>
              <a:gs pos="51000">
                <a:schemeClr val="bg1">
                  <a:alpha val="16000"/>
                </a:schemeClr>
              </a:gs>
              <a:gs pos="51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6560446" y="1432112"/>
            <a:ext cx="1585369" cy="246221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간이합병 범위확대</a:t>
            </a:r>
          </a:p>
        </p:txBody>
      </p:sp>
      <p:sp>
        <p:nvSpPr>
          <p:cNvPr id="76" name="양쪽 모서리가 둥근 사각형 75"/>
          <p:cNvSpPr/>
          <p:nvPr/>
        </p:nvSpPr>
        <p:spPr>
          <a:xfrm>
            <a:off x="3388343" y="1360059"/>
            <a:ext cx="2555258" cy="379841"/>
          </a:xfrm>
          <a:prstGeom prst="round2SameRect">
            <a:avLst/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7" name="양쪽 모서리가 둥근 사각형 76"/>
          <p:cNvSpPr/>
          <p:nvPr/>
        </p:nvSpPr>
        <p:spPr>
          <a:xfrm>
            <a:off x="3422553" y="1381680"/>
            <a:ext cx="2498039" cy="383620"/>
          </a:xfrm>
          <a:prstGeom prst="round2SameRect">
            <a:avLst/>
          </a:prstGeom>
          <a:gradFill>
            <a:gsLst>
              <a:gs pos="51000">
                <a:schemeClr val="bg1">
                  <a:alpha val="16000"/>
                </a:schemeClr>
              </a:gs>
              <a:gs pos="51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800490" y="1432112"/>
            <a:ext cx="1774524" cy="246221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소규모합병 범위확대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3677562" y="1827587"/>
            <a:ext cx="2034211" cy="1184940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소멸회사 주주에게 지급하는 </a:t>
            </a:r>
            <a:endParaRPr lang="en-US" altLang="ko-KR" sz="14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신주 및 자기주식 규모가 </a:t>
            </a:r>
            <a:endParaRPr lang="en-US" altLang="ko-KR" sz="14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인수회사 주식총수의 </a:t>
            </a:r>
            <a:endParaRPr lang="en-US" altLang="ko-KR" sz="14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20% </a:t>
            </a:r>
            <a:r>
              <a:rPr lang="ko-KR" altLang="en-US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이하인 경우 인수회사 </a:t>
            </a:r>
            <a:endParaRPr lang="en-US" altLang="ko-KR" sz="14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주총을 이사회로 갈음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6352108" y="1827587"/>
            <a:ext cx="1651414" cy="947952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인수회사가 소멸회사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 </a:t>
            </a:r>
            <a:r>
              <a:rPr lang="en-US" altLang="ko-KR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80%</a:t>
            </a: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</a:t>
            </a:r>
            <a:r>
              <a:rPr lang="ko-KR" altLang="en-US" sz="1400" spc="-2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소유시</a:t>
            </a: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소멸회사 주총을 </a:t>
            </a:r>
            <a:endParaRPr lang="en-US" altLang="ko-KR" sz="1400" spc="-2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4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이사회로 갈음</a:t>
            </a:r>
          </a:p>
        </p:txBody>
      </p:sp>
      <p:sp>
        <p:nvSpPr>
          <p:cNvPr id="96" name="사각형: 잘린 한쪽 모서리 33"/>
          <p:cNvSpPr/>
          <p:nvPr/>
        </p:nvSpPr>
        <p:spPr>
          <a:xfrm>
            <a:off x="380538" y="3223087"/>
            <a:ext cx="2391264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368966" y="3223087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624220" y="3296050"/>
            <a:ext cx="1855316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사업재편기간 단축</a:t>
            </a:r>
          </a:p>
        </p:txBody>
      </p:sp>
      <p:sp>
        <p:nvSpPr>
          <p:cNvPr id="99" name="모서리가 둥근 직사각형 98"/>
          <p:cNvSpPr/>
          <p:nvPr/>
        </p:nvSpPr>
        <p:spPr>
          <a:xfrm rot="16200000">
            <a:off x="4930719" y="764545"/>
            <a:ext cx="699558" cy="6711005"/>
          </a:xfrm>
          <a:prstGeom prst="roundRect">
            <a:avLst>
              <a:gd name="adj" fmla="val 4850"/>
            </a:avLst>
          </a:prstGeom>
          <a:solidFill>
            <a:srgbClr val="7ABC3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700816" y="3777379"/>
            <a:ext cx="1578437" cy="693281"/>
            <a:chOff x="1547357" y="2600815"/>
            <a:chExt cx="539519" cy="2503995"/>
          </a:xfrm>
        </p:grpSpPr>
        <p:sp>
          <p:nvSpPr>
            <p:cNvPr id="100" name="양쪽 모서리가 둥근 사각형 99"/>
            <p:cNvSpPr/>
            <p:nvPr/>
          </p:nvSpPr>
          <p:spPr>
            <a:xfrm rot="16200000">
              <a:off x="565119" y="3583053"/>
              <a:ext cx="2503995" cy="539519"/>
            </a:xfrm>
            <a:prstGeom prst="round2SameRect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양쪽 모서리가 둥근 사각형 100"/>
            <p:cNvSpPr/>
            <p:nvPr/>
          </p:nvSpPr>
          <p:spPr>
            <a:xfrm rot="16200000">
              <a:off x="593796" y="3598447"/>
              <a:ext cx="2447925" cy="524848"/>
            </a:xfrm>
            <a:prstGeom prst="round2SameRect">
              <a:avLst/>
            </a:pr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02" name="직사각형 101"/>
          <p:cNvSpPr/>
          <p:nvPr/>
        </p:nvSpPr>
        <p:spPr>
          <a:xfrm>
            <a:off x="1131690" y="4018208"/>
            <a:ext cx="722313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900" spc="-7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주총 전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 rot="16200000">
            <a:off x="4942580" y="1506813"/>
            <a:ext cx="675837" cy="6711007"/>
          </a:xfrm>
          <a:prstGeom prst="roundRect">
            <a:avLst>
              <a:gd name="adj" fmla="val 4850"/>
            </a:avLst>
          </a:prstGeom>
          <a:solidFill>
            <a:srgbClr val="7ABC3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104" name="그룹 103"/>
          <p:cNvGrpSpPr/>
          <p:nvPr/>
        </p:nvGrpSpPr>
        <p:grpSpPr>
          <a:xfrm>
            <a:off x="700816" y="4506954"/>
            <a:ext cx="1578437" cy="693281"/>
            <a:chOff x="1547356" y="2600815"/>
            <a:chExt cx="539519" cy="2503996"/>
          </a:xfrm>
        </p:grpSpPr>
        <p:sp>
          <p:nvSpPr>
            <p:cNvPr id="105" name="양쪽 모서리가 둥근 사각형 104"/>
            <p:cNvSpPr/>
            <p:nvPr/>
          </p:nvSpPr>
          <p:spPr>
            <a:xfrm rot="16200000">
              <a:off x="565118" y="3583053"/>
              <a:ext cx="2503996" cy="539519"/>
            </a:xfrm>
            <a:prstGeom prst="round2SameRect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양쪽 모서리가 둥근 사각형 105"/>
            <p:cNvSpPr/>
            <p:nvPr/>
          </p:nvSpPr>
          <p:spPr>
            <a:xfrm rot="16200000">
              <a:off x="593796" y="3598447"/>
              <a:ext cx="2447925" cy="524848"/>
            </a:xfrm>
            <a:prstGeom prst="round2SameRect">
              <a:avLst/>
            </a:prstGeom>
            <a:gradFill>
              <a:gsLst>
                <a:gs pos="51000">
                  <a:schemeClr val="bg1">
                    <a:alpha val="16000"/>
                  </a:schemeClr>
                </a:gs>
                <a:gs pos="51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07" name="직사각형 106"/>
          <p:cNvSpPr/>
          <p:nvPr/>
        </p:nvSpPr>
        <p:spPr>
          <a:xfrm>
            <a:off x="1122072" y="4689417"/>
            <a:ext cx="741550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pPr algn="ctr"/>
            <a:r>
              <a:rPr lang="ko-KR" altLang="en-US" sz="1900" spc="-7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주총 후</a:t>
            </a:r>
          </a:p>
        </p:txBody>
      </p:sp>
      <p:sp>
        <p:nvSpPr>
          <p:cNvPr id="113" name="이등변 삼각형 112"/>
          <p:cNvSpPr/>
          <p:nvPr/>
        </p:nvSpPr>
        <p:spPr>
          <a:xfrm rot="5400000">
            <a:off x="2501836" y="3961185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2631883" y="3869718"/>
            <a:ext cx="359630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주총소집기간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(2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     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영업일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단축</a:t>
            </a:r>
          </a:p>
        </p:txBody>
      </p:sp>
      <p:grpSp>
        <p:nvGrpSpPr>
          <p:cNvPr id="121" name="Group 29"/>
          <p:cNvGrpSpPr>
            <a:grpSpLocks noChangeAspect="1"/>
          </p:cNvGrpSpPr>
          <p:nvPr/>
        </p:nvGrpSpPr>
        <p:grpSpPr bwMode="auto">
          <a:xfrm>
            <a:off x="3968561" y="3901974"/>
            <a:ext cx="257018" cy="183429"/>
            <a:chOff x="1677" y="5581"/>
            <a:chExt cx="1887" cy="1729"/>
          </a:xfrm>
        </p:grpSpPr>
        <p:sp>
          <p:nvSpPr>
            <p:cNvPr id="122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92D05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4" name="이등변 삼각형 123"/>
          <p:cNvSpPr/>
          <p:nvPr/>
        </p:nvSpPr>
        <p:spPr>
          <a:xfrm rot="5400000">
            <a:off x="2501836" y="4223832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2631883" y="4132365"/>
            <a:ext cx="4281621" cy="253916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주주명부 폐쇄와 기준일 공고기간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(2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     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영업일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단축</a:t>
            </a:r>
          </a:p>
        </p:txBody>
      </p:sp>
      <p:grpSp>
        <p:nvGrpSpPr>
          <p:cNvPr id="126" name="Group 29"/>
          <p:cNvGrpSpPr>
            <a:grpSpLocks noChangeAspect="1"/>
          </p:cNvGrpSpPr>
          <p:nvPr/>
        </p:nvGrpSpPr>
        <p:grpSpPr bwMode="auto">
          <a:xfrm>
            <a:off x="5475735" y="4162985"/>
            <a:ext cx="257018" cy="183429"/>
            <a:chOff x="1677" y="5581"/>
            <a:chExt cx="1887" cy="1729"/>
          </a:xfrm>
        </p:grpSpPr>
        <p:sp>
          <p:nvSpPr>
            <p:cNvPr id="127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92D05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9" name="이등변 삼각형 128"/>
          <p:cNvSpPr/>
          <p:nvPr/>
        </p:nvSpPr>
        <p:spPr>
          <a:xfrm rot="5400000">
            <a:off x="2501836" y="4671304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2631883" y="4579837"/>
            <a:ext cx="4308872" cy="253916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채권자 이의제출 생략 또는 기간단축 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(30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   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영업일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131" name="이등변 삼각형 130"/>
          <p:cNvSpPr/>
          <p:nvPr/>
        </p:nvSpPr>
        <p:spPr>
          <a:xfrm rot="5400000">
            <a:off x="2501836" y="4943679"/>
            <a:ext cx="96168" cy="64571"/>
          </a:xfrm>
          <a:prstGeom prst="triangle">
            <a:avLst/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2631883" y="4852212"/>
            <a:ext cx="3563476" cy="253916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주식매수청구권 행사기간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( 20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    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</a:t>
            </a:r>
            <a:r>
              <a:rPr lang="en-US" altLang="ko-KR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 </a:t>
            </a:r>
            <a:r>
              <a:rPr lang="ko-KR" altLang="en-US" sz="1500" spc="-5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단축</a:t>
            </a:r>
          </a:p>
        </p:txBody>
      </p:sp>
      <p:grpSp>
        <p:nvGrpSpPr>
          <p:cNvPr id="133" name="Group 29"/>
          <p:cNvGrpSpPr>
            <a:grpSpLocks noChangeAspect="1"/>
          </p:cNvGrpSpPr>
          <p:nvPr/>
        </p:nvGrpSpPr>
        <p:grpSpPr bwMode="auto">
          <a:xfrm>
            <a:off x="5834774" y="4625209"/>
            <a:ext cx="257018" cy="183429"/>
            <a:chOff x="1677" y="5581"/>
            <a:chExt cx="1887" cy="1729"/>
          </a:xfrm>
        </p:grpSpPr>
        <p:sp>
          <p:nvSpPr>
            <p:cNvPr id="134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92D05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6" name="Group 29"/>
          <p:cNvGrpSpPr>
            <a:grpSpLocks noChangeAspect="1"/>
          </p:cNvGrpSpPr>
          <p:nvPr/>
        </p:nvGrpSpPr>
        <p:grpSpPr bwMode="auto">
          <a:xfrm>
            <a:off x="4974529" y="4896515"/>
            <a:ext cx="257018" cy="183429"/>
            <a:chOff x="1677" y="5581"/>
            <a:chExt cx="1887" cy="1729"/>
          </a:xfrm>
        </p:grpSpPr>
        <p:sp>
          <p:nvSpPr>
            <p:cNvPr id="137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92D050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9" name="사각형: 잘린 한쪽 모서리 33"/>
          <p:cNvSpPr/>
          <p:nvPr/>
        </p:nvSpPr>
        <p:spPr>
          <a:xfrm>
            <a:off x="380535" y="5533247"/>
            <a:ext cx="5271585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C6704A">
                  <a:lumMod val="87000"/>
                  <a:lumOff val="13000"/>
                </a:srgbClr>
              </a:gs>
              <a:gs pos="60000">
                <a:srgbClr val="C6704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68964" y="5533247"/>
            <a:ext cx="70307" cy="4390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624218" y="5606210"/>
            <a:ext cx="4642296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200" dirty="0">
                <a:solidFill>
                  <a:prstClr val="white"/>
                </a:solidFill>
              </a:rPr>
              <a:t>주식매수청구에 따른 주식매수 의무기간 연장</a:t>
            </a:r>
          </a:p>
        </p:txBody>
      </p:sp>
      <p:sp>
        <p:nvSpPr>
          <p:cNvPr id="142" name="모서리가 둥근 직사각형 1097"/>
          <p:cNvSpPr/>
          <p:nvPr/>
        </p:nvSpPr>
        <p:spPr>
          <a:xfrm>
            <a:off x="716629" y="6045579"/>
            <a:ext cx="3733115" cy="521719"/>
          </a:xfrm>
          <a:prstGeom prst="roundRect">
            <a:avLst>
              <a:gd name="adj" fmla="val 187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43" name="그룹 142"/>
          <p:cNvGrpSpPr/>
          <p:nvPr/>
        </p:nvGrpSpPr>
        <p:grpSpPr>
          <a:xfrm>
            <a:off x="761760" y="6098344"/>
            <a:ext cx="1318249" cy="429557"/>
            <a:chOff x="1035442" y="1311798"/>
            <a:chExt cx="3043007" cy="720201"/>
          </a:xfrm>
        </p:grpSpPr>
        <p:sp>
          <p:nvSpPr>
            <p:cNvPr id="144" name="모서리가 둥근 직사각형 143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BEAA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모서리가 둥근 직사각형 144"/>
            <p:cNvSpPr/>
            <p:nvPr/>
          </p:nvSpPr>
          <p:spPr>
            <a:xfrm>
              <a:off x="1067614" y="1350647"/>
              <a:ext cx="2978663" cy="681352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46" name="직사각형 145"/>
          <p:cNvSpPr/>
          <p:nvPr/>
        </p:nvSpPr>
        <p:spPr>
          <a:xfrm>
            <a:off x="945340" y="6166928"/>
            <a:ext cx="951088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/>
            <a:r>
              <a:rPr lang="ko-KR" altLang="en-US" sz="1900" spc="-7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상장기업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2498471" y="6172601"/>
            <a:ext cx="1281441" cy="287771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</a:t>
            </a:r>
            <a:r>
              <a:rPr lang="ko-KR" altLang="en-US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개월     </a:t>
            </a:r>
            <a:r>
              <a:rPr lang="en-US" altLang="ko-KR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개월</a:t>
            </a:r>
          </a:p>
        </p:txBody>
      </p:sp>
      <p:grpSp>
        <p:nvGrpSpPr>
          <p:cNvPr id="152" name="Group 29"/>
          <p:cNvGrpSpPr>
            <a:grpSpLocks noChangeAspect="1"/>
          </p:cNvGrpSpPr>
          <p:nvPr/>
        </p:nvGrpSpPr>
        <p:grpSpPr bwMode="auto">
          <a:xfrm>
            <a:off x="2897606" y="6205506"/>
            <a:ext cx="339098" cy="242008"/>
            <a:chOff x="1677" y="5581"/>
            <a:chExt cx="1887" cy="1729"/>
          </a:xfrm>
        </p:grpSpPr>
        <p:sp>
          <p:nvSpPr>
            <p:cNvPr id="153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C8B889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5" name="모서리가 둥근 직사각형 1097"/>
          <p:cNvSpPr/>
          <p:nvPr/>
        </p:nvSpPr>
        <p:spPr>
          <a:xfrm>
            <a:off x="4829407" y="6045579"/>
            <a:ext cx="3733115" cy="521719"/>
          </a:xfrm>
          <a:prstGeom prst="roundRect">
            <a:avLst>
              <a:gd name="adj" fmla="val 187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56" name="그룹 155"/>
          <p:cNvGrpSpPr/>
          <p:nvPr/>
        </p:nvGrpSpPr>
        <p:grpSpPr>
          <a:xfrm>
            <a:off x="4874538" y="6098344"/>
            <a:ext cx="1318249" cy="429557"/>
            <a:chOff x="1035442" y="1311798"/>
            <a:chExt cx="3043007" cy="720201"/>
          </a:xfrm>
        </p:grpSpPr>
        <p:sp>
          <p:nvSpPr>
            <p:cNvPr id="157" name="모서리가 둥근 직사각형 156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BEAA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모서리가 둥근 직사각형 157"/>
            <p:cNvSpPr/>
            <p:nvPr/>
          </p:nvSpPr>
          <p:spPr>
            <a:xfrm>
              <a:off x="1067614" y="1350647"/>
              <a:ext cx="2978663" cy="681352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59" name="직사각형 158"/>
          <p:cNvSpPr/>
          <p:nvPr/>
        </p:nvSpPr>
        <p:spPr>
          <a:xfrm>
            <a:off x="4985315" y="6166928"/>
            <a:ext cx="1096694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/>
            <a:r>
              <a:rPr lang="ko-KR" altLang="en-US" sz="1900" spc="-7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비상장기업</a:t>
            </a:r>
          </a:p>
        </p:txBody>
      </p:sp>
      <p:sp>
        <p:nvSpPr>
          <p:cNvPr id="160" name="직사각형 159"/>
          <p:cNvSpPr/>
          <p:nvPr/>
        </p:nvSpPr>
        <p:spPr>
          <a:xfrm>
            <a:off x="6569264" y="6172601"/>
            <a:ext cx="1315104" cy="287771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개월     </a:t>
            </a:r>
            <a:r>
              <a:rPr lang="en-US" altLang="ko-KR" sz="17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6</a:t>
            </a:r>
            <a:r>
              <a:rPr lang="ko-KR" altLang="en-US" sz="1700" spc="-7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개월</a:t>
            </a:r>
            <a:endParaRPr lang="ko-KR" altLang="en-US" sz="17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161" name="Group 29"/>
          <p:cNvGrpSpPr>
            <a:grpSpLocks noChangeAspect="1"/>
          </p:cNvGrpSpPr>
          <p:nvPr/>
        </p:nvGrpSpPr>
        <p:grpSpPr bwMode="auto">
          <a:xfrm>
            <a:off x="6968399" y="6205506"/>
            <a:ext cx="339098" cy="242008"/>
            <a:chOff x="1677" y="5581"/>
            <a:chExt cx="1887" cy="1729"/>
          </a:xfrm>
        </p:grpSpPr>
        <p:sp>
          <p:nvSpPr>
            <p:cNvPr id="162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31169">
                  <a:srgbClr val="C8B889"/>
                </a:gs>
                <a:gs pos="77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844566" y="1884381"/>
            <a:ext cx="118979" cy="118979"/>
            <a:chOff x="1" y="2780910"/>
            <a:chExt cx="251399" cy="251399"/>
          </a:xfrm>
        </p:grpSpPr>
        <p:sp>
          <p:nvSpPr>
            <p:cNvPr id="182" name="타원 18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이등변 삼각형 18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3526018" y="1884381"/>
            <a:ext cx="118979" cy="118979"/>
            <a:chOff x="1" y="2780910"/>
            <a:chExt cx="251399" cy="251399"/>
          </a:xfrm>
        </p:grpSpPr>
        <p:sp>
          <p:nvSpPr>
            <p:cNvPr id="185" name="타원 18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이등변 삼각형 18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6193018" y="1884381"/>
            <a:ext cx="118979" cy="118979"/>
            <a:chOff x="1" y="2780910"/>
            <a:chExt cx="251399" cy="251399"/>
          </a:xfrm>
        </p:grpSpPr>
        <p:sp>
          <p:nvSpPr>
            <p:cNvPr id="188" name="타원 18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이등변 삼각형 18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194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3" name="직사각형 202"/>
          <p:cNvSpPr/>
          <p:nvPr/>
        </p:nvSpPr>
        <p:spPr>
          <a:xfrm>
            <a:off x="759482" y="188640"/>
            <a:ext cx="330846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상법상 특례</a:t>
            </a:r>
          </a:p>
        </p:txBody>
      </p:sp>
      <p:grpSp>
        <p:nvGrpSpPr>
          <p:cNvPr id="204" name="그룹 203"/>
          <p:cNvGrpSpPr/>
          <p:nvPr/>
        </p:nvGrpSpPr>
        <p:grpSpPr>
          <a:xfrm>
            <a:off x="6901" y="672041"/>
            <a:ext cx="3701003" cy="321575"/>
            <a:chOff x="-2730" y="846404"/>
            <a:chExt cx="9154129" cy="0"/>
          </a:xfrm>
        </p:grpSpPr>
        <p:cxnSp>
          <p:nvCxnSpPr>
            <p:cNvPr id="205" name="직선 연결선 204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직선 연결선 205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직사각형 206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7578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모서리가 둥근 직사각형 219"/>
          <p:cNvSpPr/>
          <p:nvPr/>
        </p:nvSpPr>
        <p:spPr>
          <a:xfrm>
            <a:off x="683568" y="6159640"/>
            <a:ext cx="7907773" cy="513698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3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95" name="모서리가 둥근 직사각형 1097"/>
          <p:cNvSpPr/>
          <p:nvPr/>
        </p:nvSpPr>
        <p:spPr>
          <a:xfrm>
            <a:off x="706581" y="2112059"/>
            <a:ext cx="7882941" cy="1201320"/>
          </a:xfrm>
          <a:prstGeom prst="roundRect">
            <a:avLst>
              <a:gd name="adj" fmla="val 11881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96" name="모서리가 둥근 직사각형 1097"/>
          <p:cNvSpPr/>
          <p:nvPr/>
        </p:nvSpPr>
        <p:spPr>
          <a:xfrm>
            <a:off x="706581" y="3364568"/>
            <a:ext cx="7882941" cy="622570"/>
          </a:xfrm>
          <a:prstGeom prst="roundRect">
            <a:avLst>
              <a:gd name="adj" fmla="val 15946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91" name="모서리가 둥근 직사각형 1097"/>
          <p:cNvSpPr/>
          <p:nvPr/>
        </p:nvSpPr>
        <p:spPr>
          <a:xfrm>
            <a:off x="706581" y="1344763"/>
            <a:ext cx="7882941" cy="725198"/>
          </a:xfrm>
          <a:prstGeom prst="roundRect">
            <a:avLst>
              <a:gd name="adj" fmla="val 20788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사각형: 잘린 한쪽 모서리 33"/>
          <p:cNvSpPr/>
          <p:nvPr/>
        </p:nvSpPr>
        <p:spPr>
          <a:xfrm>
            <a:off x="380536" y="836712"/>
            <a:ext cx="260728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1933222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지주회사 규제 유예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12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139" name="사각형: 잘린 한쪽 모서리 33"/>
          <p:cNvSpPr/>
          <p:nvPr/>
        </p:nvSpPr>
        <p:spPr>
          <a:xfrm>
            <a:off x="380535" y="4277015"/>
            <a:ext cx="5271585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368964" y="4277015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624218" y="4349978"/>
            <a:ext cx="4642296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200" dirty="0">
                <a:solidFill>
                  <a:prstClr val="white"/>
                </a:solidFill>
              </a:rPr>
              <a:t>주식매수청구에 따른 주식매수 의무기간 연장</a:t>
            </a:r>
          </a:p>
        </p:txBody>
      </p:sp>
      <p:sp>
        <p:nvSpPr>
          <p:cNvPr id="90" name="모서리가 둥근 직사각형 1097"/>
          <p:cNvSpPr/>
          <p:nvPr/>
        </p:nvSpPr>
        <p:spPr>
          <a:xfrm>
            <a:off x="692802" y="4925743"/>
            <a:ext cx="3879198" cy="1195657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91" name="모서리가 둥근 직사각형 1097"/>
          <p:cNvSpPr/>
          <p:nvPr/>
        </p:nvSpPr>
        <p:spPr>
          <a:xfrm>
            <a:off x="4716016" y="4925743"/>
            <a:ext cx="3879198" cy="1195657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934026" y="5296757"/>
            <a:ext cx="3396750" cy="761747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「공정거래법」상 상호</a:t>
            </a:r>
            <a:r>
              <a:rPr lang="en-US" altLang="ko-KR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1500" spc="-7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순환출자</a:t>
            </a:r>
            <a:endParaRPr lang="en-US" altLang="ko-KR" sz="1500" spc="-70" dirty="0">
              <a:solidFill>
                <a:srgbClr val="0B1827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규제 유예기간을 기존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6</a:t>
            </a: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개월에서</a:t>
            </a:r>
            <a:endParaRPr lang="en-US" altLang="ko-KR" sz="1500" spc="-70" dirty="0">
              <a:solidFill>
                <a:srgbClr val="0B1827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</a:t>
            </a: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년으로 연장</a:t>
            </a:r>
          </a:p>
        </p:txBody>
      </p:sp>
      <p:grpSp>
        <p:nvGrpSpPr>
          <p:cNvPr id="166" name="그룹 165"/>
          <p:cNvGrpSpPr/>
          <p:nvPr/>
        </p:nvGrpSpPr>
        <p:grpSpPr>
          <a:xfrm>
            <a:off x="967493" y="4804099"/>
            <a:ext cx="3329817" cy="540645"/>
            <a:chOff x="1026153" y="1311798"/>
            <a:chExt cx="3061585" cy="914547"/>
          </a:xfrm>
        </p:grpSpPr>
        <p:sp>
          <p:nvSpPr>
            <p:cNvPr id="167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모서리가 둥근 직사각형 167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358B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모서리가 둥근 직사각형 168"/>
            <p:cNvSpPr/>
            <p:nvPr/>
          </p:nvSpPr>
          <p:spPr>
            <a:xfrm>
              <a:off x="1067613" y="1350646"/>
              <a:ext cx="2978664" cy="653518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grpSp>
        <p:nvGrpSpPr>
          <p:cNvPr id="170" name="그룹 169"/>
          <p:cNvGrpSpPr/>
          <p:nvPr/>
        </p:nvGrpSpPr>
        <p:grpSpPr>
          <a:xfrm>
            <a:off x="4990707" y="4804099"/>
            <a:ext cx="3329817" cy="540645"/>
            <a:chOff x="1026153" y="1311798"/>
            <a:chExt cx="3061585" cy="914547"/>
          </a:xfrm>
        </p:grpSpPr>
        <p:sp>
          <p:nvSpPr>
            <p:cNvPr id="171" name="Freeform 5"/>
            <p:cNvSpPr>
              <a:spLocks/>
            </p:cNvSpPr>
            <p:nvPr/>
          </p:nvSpPr>
          <p:spPr bwMode="auto">
            <a:xfrm>
              <a:off x="1026153" y="1659346"/>
              <a:ext cx="3061585" cy="566999"/>
            </a:xfrm>
            <a:custGeom>
              <a:avLst/>
              <a:gdLst>
                <a:gd name="T0" fmla="*/ 0 w 3688"/>
                <a:gd name="T1" fmla="*/ 0 h 384"/>
                <a:gd name="T2" fmla="*/ 0 w 3688"/>
                <a:gd name="T3" fmla="*/ 384 h 384"/>
                <a:gd name="T4" fmla="*/ 1844 w 3688"/>
                <a:gd name="T5" fmla="*/ 255 h 384"/>
                <a:gd name="T6" fmla="*/ 3688 w 3688"/>
                <a:gd name="T7" fmla="*/ 384 h 384"/>
                <a:gd name="T8" fmla="*/ 3688 w 3688"/>
                <a:gd name="T9" fmla="*/ 0 h 384"/>
                <a:gd name="T10" fmla="*/ 0 w 3688"/>
                <a:gd name="T1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8" h="384">
                  <a:moveTo>
                    <a:pt x="0" y="0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84"/>
                    <a:pt x="811" y="255"/>
                    <a:pt x="1844" y="255"/>
                  </a:cubicBezTo>
                  <a:cubicBezTo>
                    <a:pt x="2908" y="255"/>
                    <a:pt x="3688" y="384"/>
                    <a:pt x="3688" y="384"/>
                  </a:cubicBezTo>
                  <a:cubicBezTo>
                    <a:pt x="3688" y="0"/>
                    <a:pt x="3688" y="0"/>
                    <a:pt x="368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000">
                  <a:schemeClr val="accent1">
                    <a:lumMod val="50000"/>
                    <a:alpha val="80000"/>
                  </a:schemeClr>
                </a:gs>
                <a:gs pos="98190">
                  <a:schemeClr val="accent1">
                    <a:lumMod val="50000"/>
                    <a:alpha val="0"/>
                  </a:schemeClr>
                </a:gs>
                <a:gs pos="0">
                  <a:schemeClr val="tx2">
                    <a:lumMod val="7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모서리가 둥근 직사각형 171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3189"/>
              </a:avLst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모서리가 둥근 직사각형 172"/>
            <p:cNvSpPr/>
            <p:nvPr/>
          </p:nvSpPr>
          <p:spPr>
            <a:xfrm>
              <a:off x="1067613" y="1350646"/>
              <a:ext cx="2978664" cy="653518"/>
            </a:xfrm>
            <a:prstGeom prst="roundRect">
              <a:avLst>
                <a:gd name="adj" fmla="val 1318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09" name="직사각형 108"/>
          <p:cNvSpPr/>
          <p:nvPr/>
        </p:nvSpPr>
        <p:spPr>
          <a:xfrm>
            <a:off x="5304226" y="4867710"/>
            <a:ext cx="2702779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/>
            <a:r>
              <a:rPr lang="ko-KR" altLang="en-US" sz="190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채무보증제한기업집단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1119721" y="4867710"/>
            <a:ext cx="3025361" cy="29238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/>
            <a:r>
              <a:rPr lang="ko-KR" altLang="en-US" sz="1900" dirty="0">
                <a:solidFill>
                  <a:prstClr val="white"/>
                </a:solidFill>
                <a:effectLst>
                  <a:outerShdw blurRad="762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-웹윤고딕140" panose="02030504000101010101" pitchFamily="18" charset="-127"/>
                <a:ea typeface="-웹윤고딕140" panose="02030504000101010101" pitchFamily="18" charset="-127"/>
              </a:rPr>
              <a:t>상호출자제한기업집단</a:t>
            </a:r>
          </a:p>
        </p:txBody>
      </p:sp>
      <p:sp>
        <p:nvSpPr>
          <p:cNvPr id="174" name="직사각형 173"/>
          <p:cNvSpPr/>
          <p:nvPr/>
        </p:nvSpPr>
        <p:spPr>
          <a:xfrm>
            <a:off x="4957240" y="5296757"/>
            <a:ext cx="3396750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「공정거래법」상 채무보증 규제를</a:t>
            </a:r>
            <a:endParaRPr lang="en-US" altLang="ko-KR" sz="1500" spc="-70" dirty="0">
              <a:solidFill>
                <a:srgbClr val="0B1827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en-US" altLang="ko-KR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년간 유예</a:t>
            </a:r>
          </a:p>
        </p:txBody>
      </p:sp>
      <p:sp>
        <p:nvSpPr>
          <p:cNvPr id="175" name="직사각형 174"/>
          <p:cNvSpPr/>
          <p:nvPr/>
        </p:nvSpPr>
        <p:spPr>
          <a:xfrm>
            <a:off x="4957240" y="5819504"/>
            <a:ext cx="3396750" cy="200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 defTabSz="457200" latinLnBrk="0"/>
            <a:r>
              <a:rPr lang="ko-KR" altLang="en-US" sz="1300" spc="-70" dirty="0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단</a:t>
            </a:r>
            <a:r>
              <a:rPr lang="en-US" altLang="ko-KR" sz="1300" spc="-70" dirty="0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300" spc="-70" dirty="0" err="1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부채액이</a:t>
            </a:r>
            <a:r>
              <a:rPr lang="ko-KR" altLang="en-US" sz="1300" spc="-70" dirty="0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자본액 </a:t>
            </a:r>
            <a:r>
              <a:rPr lang="en-US" altLang="ko-KR" sz="1300" spc="-70" dirty="0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300" spc="-70" dirty="0">
                <a:solidFill>
                  <a:srgbClr val="2F894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배 이상인 기업 적용 제외</a:t>
            </a:r>
          </a:p>
        </p:txBody>
      </p:sp>
      <p:sp>
        <p:nvSpPr>
          <p:cNvPr id="194" name="직사각형 193"/>
          <p:cNvSpPr/>
          <p:nvPr/>
        </p:nvSpPr>
        <p:spPr>
          <a:xfrm>
            <a:off x="2813664" y="1467096"/>
            <a:ext cx="5046588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지주회사가 자본총액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배 이상의 부채를 보유할 수 없도록 한</a:t>
            </a: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「공정거래법」규제를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유예</a:t>
            </a:r>
          </a:p>
        </p:txBody>
      </p:sp>
      <p:grpSp>
        <p:nvGrpSpPr>
          <p:cNvPr id="199" name="그룹 198"/>
          <p:cNvGrpSpPr/>
          <p:nvPr/>
        </p:nvGrpSpPr>
        <p:grpSpPr>
          <a:xfrm>
            <a:off x="767550" y="1398219"/>
            <a:ext cx="1735926" cy="611452"/>
            <a:chOff x="1035442" y="1311798"/>
            <a:chExt cx="3043007" cy="763750"/>
          </a:xfrm>
        </p:grpSpPr>
        <p:sp>
          <p:nvSpPr>
            <p:cNvPr id="203" name="모서리가 둥근 직사각형 202"/>
            <p:cNvSpPr/>
            <p:nvPr/>
          </p:nvSpPr>
          <p:spPr>
            <a:xfrm>
              <a:off x="1035442" y="1355346"/>
              <a:ext cx="3043007" cy="720202"/>
            </a:xfrm>
            <a:prstGeom prst="roundRect">
              <a:avLst>
                <a:gd name="adj" fmla="val 20748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모서리가 둥근 직사각형 200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20748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모서리가 둥근 직사각형 201"/>
            <p:cNvSpPr/>
            <p:nvPr/>
          </p:nvSpPr>
          <p:spPr>
            <a:xfrm>
              <a:off x="1067614" y="1339758"/>
              <a:ext cx="2951916" cy="636173"/>
            </a:xfrm>
            <a:prstGeom prst="roundRect">
              <a:avLst>
                <a:gd name="adj" fmla="val 2516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88" name="직사각형 187"/>
          <p:cNvSpPr/>
          <p:nvPr/>
        </p:nvSpPr>
        <p:spPr>
          <a:xfrm>
            <a:off x="858074" y="1578473"/>
            <a:ext cx="1554878" cy="2354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b="1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부채비율 규제</a:t>
            </a:r>
          </a:p>
        </p:txBody>
      </p:sp>
      <p:sp>
        <p:nvSpPr>
          <p:cNvPr id="205" name="직사각형 204"/>
          <p:cNvSpPr/>
          <p:nvPr/>
        </p:nvSpPr>
        <p:spPr>
          <a:xfrm>
            <a:off x="2813664" y="2214940"/>
            <a:ext cx="5341206" cy="507831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지주회사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자회사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손자회사 지분규제* 및 증손회사 지분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100%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보유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하도록 한 「공정거래법」규제를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유예</a:t>
            </a:r>
          </a:p>
        </p:txBody>
      </p:sp>
      <p:sp>
        <p:nvSpPr>
          <p:cNvPr id="206" name="직사각형 205"/>
          <p:cNvSpPr/>
          <p:nvPr/>
        </p:nvSpPr>
        <p:spPr>
          <a:xfrm>
            <a:off x="2813664" y="2758406"/>
            <a:ext cx="774571" cy="220060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3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지분규제 </a:t>
            </a:r>
            <a:r>
              <a:rPr lang="en-US" altLang="ko-KR" sz="13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</a:t>
            </a:r>
            <a:endParaRPr lang="ko-KR" altLang="en-US" sz="1300" spc="-7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207" name="직사각형 206"/>
          <p:cNvSpPr/>
          <p:nvPr/>
        </p:nvSpPr>
        <p:spPr>
          <a:xfrm>
            <a:off x="3661003" y="2764998"/>
            <a:ext cx="4732706" cy="40113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지주회사는 자회사 지분을</a:t>
            </a:r>
            <a:r>
              <a:rPr lang="en-US" altLang="ko-KR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자회사는 손자회사 지분을 </a:t>
            </a:r>
            <a:r>
              <a:rPr lang="en-US" altLang="ko-KR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40%(</a:t>
            </a: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상장회사 </a:t>
            </a:r>
            <a:r>
              <a:rPr lang="en-US" altLang="ko-KR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20%) </a:t>
            </a: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</a:t>
            </a:r>
            <a:endParaRPr lang="en-US" altLang="ko-KR" sz="1200" spc="-7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보유</a:t>
            </a:r>
            <a:r>
              <a:rPr lang="en-US" altLang="ko-KR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지주회사는 비계열사 지분의 </a:t>
            </a:r>
            <a:r>
              <a:rPr lang="en-US" altLang="ko-KR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5% </a:t>
            </a:r>
            <a:r>
              <a:rPr lang="ko-KR" altLang="en-US" sz="1200" spc="-7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 보유 금지</a:t>
            </a:r>
          </a:p>
        </p:txBody>
      </p:sp>
      <p:grpSp>
        <p:nvGrpSpPr>
          <p:cNvPr id="209" name="그룹 208"/>
          <p:cNvGrpSpPr/>
          <p:nvPr/>
        </p:nvGrpSpPr>
        <p:grpSpPr>
          <a:xfrm>
            <a:off x="767550" y="2174282"/>
            <a:ext cx="1735926" cy="1073676"/>
            <a:chOff x="1035442" y="1311798"/>
            <a:chExt cx="3043007" cy="763750"/>
          </a:xfrm>
        </p:grpSpPr>
        <p:sp>
          <p:nvSpPr>
            <p:cNvPr id="210" name="모서리가 둥근 직사각형 209"/>
            <p:cNvSpPr/>
            <p:nvPr/>
          </p:nvSpPr>
          <p:spPr>
            <a:xfrm>
              <a:off x="1035442" y="1355346"/>
              <a:ext cx="3043007" cy="720202"/>
            </a:xfrm>
            <a:prstGeom prst="roundRect">
              <a:avLst>
                <a:gd name="adj" fmla="val 9831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모서리가 둥근 직사각형 210"/>
            <p:cNvSpPr/>
            <p:nvPr/>
          </p:nvSpPr>
          <p:spPr>
            <a:xfrm>
              <a:off x="1035442" y="1311798"/>
              <a:ext cx="3043007" cy="735159"/>
            </a:xfrm>
            <a:prstGeom prst="roundRect">
              <a:avLst>
                <a:gd name="adj" fmla="val 10823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모서리가 둥근 직사각형 211"/>
            <p:cNvSpPr/>
            <p:nvPr/>
          </p:nvSpPr>
          <p:spPr>
            <a:xfrm>
              <a:off x="1067614" y="1339758"/>
              <a:ext cx="2951916" cy="636173"/>
            </a:xfrm>
            <a:prstGeom prst="roundRect">
              <a:avLst>
                <a:gd name="adj" fmla="val 1056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213" name="직사각형 212"/>
          <p:cNvSpPr/>
          <p:nvPr/>
        </p:nvSpPr>
        <p:spPr>
          <a:xfrm>
            <a:off x="858074" y="2565552"/>
            <a:ext cx="1554878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b="1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지분비율 규제</a:t>
            </a:r>
          </a:p>
        </p:txBody>
      </p:sp>
      <p:grpSp>
        <p:nvGrpSpPr>
          <p:cNvPr id="214" name="그룹 213"/>
          <p:cNvGrpSpPr/>
          <p:nvPr/>
        </p:nvGrpSpPr>
        <p:grpSpPr>
          <a:xfrm>
            <a:off x="767550" y="3413742"/>
            <a:ext cx="1735926" cy="531064"/>
            <a:chOff x="1035442" y="1311797"/>
            <a:chExt cx="3043007" cy="763751"/>
          </a:xfrm>
        </p:grpSpPr>
        <p:sp>
          <p:nvSpPr>
            <p:cNvPr id="215" name="모서리가 둥근 직사각형 214"/>
            <p:cNvSpPr/>
            <p:nvPr/>
          </p:nvSpPr>
          <p:spPr>
            <a:xfrm>
              <a:off x="1035442" y="1355346"/>
              <a:ext cx="3043007" cy="720202"/>
            </a:xfrm>
            <a:prstGeom prst="roundRect">
              <a:avLst>
                <a:gd name="adj" fmla="val 20748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모서리가 둥근 직사각형 215"/>
            <p:cNvSpPr/>
            <p:nvPr/>
          </p:nvSpPr>
          <p:spPr>
            <a:xfrm>
              <a:off x="1035442" y="1311797"/>
              <a:ext cx="3043007" cy="720201"/>
            </a:xfrm>
            <a:prstGeom prst="roundRect">
              <a:avLst>
                <a:gd name="adj" fmla="val 20748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모서리가 둥근 직사각형 216"/>
            <p:cNvSpPr/>
            <p:nvPr/>
          </p:nvSpPr>
          <p:spPr>
            <a:xfrm>
              <a:off x="1067614" y="1339758"/>
              <a:ext cx="2951916" cy="636173"/>
            </a:xfrm>
            <a:prstGeom prst="roundRect">
              <a:avLst>
                <a:gd name="adj" fmla="val 25169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218" name="직사각형 217"/>
          <p:cNvSpPr/>
          <p:nvPr/>
        </p:nvSpPr>
        <p:spPr>
          <a:xfrm>
            <a:off x="858074" y="3583947"/>
            <a:ext cx="1554878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b="1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공동출자 규제</a:t>
            </a:r>
          </a:p>
        </p:txBody>
      </p:sp>
      <p:sp>
        <p:nvSpPr>
          <p:cNvPr id="219" name="직사각형 218"/>
          <p:cNvSpPr/>
          <p:nvPr/>
        </p:nvSpPr>
        <p:spPr>
          <a:xfrm>
            <a:off x="954123" y="6262910"/>
            <a:ext cx="7670422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600" b="1" spc="-7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기업결합심사 합리화  </a:t>
            </a:r>
            <a:r>
              <a:rPr lang="en-US" altLang="ko-KR" sz="1600" b="1" spc="-7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기업결합신고창구 단일화</a:t>
            </a:r>
            <a:r>
              <a:rPr lang="en-US" altLang="ko-KR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6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기업결합심사시</a:t>
            </a:r>
            <a:r>
              <a:rPr lang="ko-KR" altLang="en-US" sz="16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부처의견 고려 가능</a:t>
            </a:r>
          </a:p>
        </p:txBody>
      </p:sp>
      <p:grpSp>
        <p:nvGrpSpPr>
          <p:cNvPr id="60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공정거래법상 특례</a:t>
            </a:r>
          </a:p>
        </p:txBody>
      </p:sp>
      <p:grpSp>
        <p:nvGrpSpPr>
          <p:cNvPr id="71" name="그룹 70"/>
          <p:cNvGrpSpPr/>
          <p:nvPr/>
        </p:nvGrpSpPr>
        <p:grpSpPr>
          <a:xfrm>
            <a:off x="6901" y="672041"/>
            <a:ext cx="4486722" cy="321575"/>
            <a:chOff x="-2730" y="846404"/>
            <a:chExt cx="9154129" cy="0"/>
          </a:xfrm>
        </p:grpSpPr>
        <p:cxnSp>
          <p:nvCxnSpPr>
            <p:cNvPr id="72" name="직선 연결선 71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직사각형 73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5" name="그룹 84"/>
          <p:cNvGrpSpPr/>
          <p:nvPr/>
        </p:nvGrpSpPr>
        <p:grpSpPr>
          <a:xfrm>
            <a:off x="2645215" y="1531956"/>
            <a:ext cx="118979" cy="118979"/>
            <a:chOff x="1" y="2780910"/>
            <a:chExt cx="251399" cy="251399"/>
          </a:xfrm>
        </p:grpSpPr>
        <p:sp>
          <p:nvSpPr>
            <p:cNvPr id="86" name="타원 8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이등변 삼각형 8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2645215" y="2276200"/>
            <a:ext cx="118979" cy="118979"/>
            <a:chOff x="1" y="2780910"/>
            <a:chExt cx="251399" cy="251399"/>
          </a:xfrm>
        </p:grpSpPr>
        <p:sp>
          <p:nvSpPr>
            <p:cNvPr id="89" name="타원 8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이등변 삼각형 9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8" name="직사각형 197"/>
          <p:cNvSpPr/>
          <p:nvPr/>
        </p:nvSpPr>
        <p:spPr>
          <a:xfrm>
            <a:off x="2797416" y="3546075"/>
            <a:ext cx="5622693" cy="247504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자회사 또는 손자회사간 공동출자를 금지한「공정거래법」규제를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유예</a:t>
            </a:r>
          </a:p>
        </p:txBody>
      </p:sp>
      <p:grpSp>
        <p:nvGrpSpPr>
          <p:cNvPr id="105" name="그룹 104"/>
          <p:cNvGrpSpPr/>
          <p:nvPr/>
        </p:nvGrpSpPr>
        <p:grpSpPr>
          <a:xfrm>
            <a:off x="2645215" y="3610338"/>
            <a:ext cx="118979" cy="118979"/>
            <a:chOff x="1" y="2780910"/>
            <a:chExt cx="251399" cy="251399"/>
          </a:xfrm>
        </p:grpSpPr>
        <p:sp>
          <p:nvSpPr>
            <p:cNvPr id="106" name="타원 10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이등변 삼각형 10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04444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2714" y="2246243"/>
            <a:ext cx="6321286" cy="4611757"/>
          </a:xfrm>
          <a:prstGeom prst="rect">
            <a:avLst/>
          </a:prstGeom>
        </p:spPr>
      </p:pic>
      <p:sp>
        <p:nvSpPr>
          <p:cNvPr id="34" name="사각형: 잘린 한쪽 모서리 33"/>
          <p:cNvSpPr/>
          <p:nvPr/>
        </p:nvSpPr>
        <p:spPr>
          <a:xfrm>
            <a:off x="380536" y="836712"/>
            <a:ext cx="260728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1855316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양도차익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과세이연</a:t>
            </a:r>
            <a:endParaRPr lang="ko-KR" altLang="en-US" sz="2000" b="1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13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3" y="1427222"/>
            <a:ext cx="7883236" cy="1789703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706583" y="3423457"/>
            <a:ext cx="7883236" cy="1363464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3" name="양쪽 모서리가 둥근 사각형 82"/>
          <p:cNvSpPr/>
          <p:nvPr/>
        </p:nvSpPr>
        <p:spPr>
          <a:xfrm rot="5400000">
            <a:off x="4352948" y="-107033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4" name="양쪽 모서리가 둥근 사각형 83"/>
          <p:cNvSpPr/>
          <p:nvPr/>
        </p:nvSpPr>
        <p:spPr>
          <a:xfrm rot="5400000">
            <a:off x="4503152" y="-260238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342657" y="3667320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합병에 따른 중복자산 양도차익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과세이연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 121-31)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1490722" y="4145363"/>
            <a:ext cx="6969710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합병 후 중복자산 처분 이후 매각대금으로 고정자산을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취득시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매각대금 중 고정자산 취득금액 비율만큼 중복자산 양도차익에 대한 법인세를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이연 후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분할납부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577335" y="3471621"/>
            <a:ext cx="601469" cy="599804"/>
            <a:chOff x="3148019" y="1700808"/>
            <a:chExt cx="661981" cy="608896"/>
          </a:xfrm>
        </p:grpSpPr>
        <p:sp>
          <p:nvSpPr>
            <p:cNvPr id="66" name="타원 65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710821" y="3607983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706583" y="4977215"/>
            <a:ext cx="7883236" cy="1404113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01" name="양쪽 모서리가 둥근 사각형 100"/>
          <p:cNvSpPr/>
          <p:nvPr/>
        </p:nvSpPr>
        <p:spPr>
          <a:xfrm rot="5400000">
            <a:off x="4352948" y="1446725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2" name="양쪽 모서리가 둥근 사각형 101"/>
          <p:cNvSpPr/>
          <p:nvPr/>
        </p:nvSpPr>
        <p:spPr>
          <a:xfrm rot="5400000">
            <a:off x="4503152" y="1293520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1342657" y="5221078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금융채무 상환을 위한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자산매각시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양도차익 과세특례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</a:t>
            </a:r>
            <a:r>
              <a:rPr lang="en-US" altLang="ko-KR" sz="1700" spc="-7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121-26)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1490722" y="5678101"/>
            <a:ext cx="6969710" cy="501419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재무건전성 향상을 위해 자산을 양도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매각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하여 금융채무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상환시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자산양도차익에 대한 </a:t>
            </a:r>
          </a:p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 과세를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이연 후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분할납부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577335" y="5025379"/>
            <a:ext cx="601469" cy="599804"/>
            <a:chOff x="3148019" y="1700808"/>
            <a:chExt cx="661981" cy="608896"/>
          </a:xfrm>
        </p:grpSpPr>
        <p:sp>
          <p:nvSpPr>
            <p:cNvPr id="74" name="타원 73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51000">
                  <a:srgbClr val="42E2DA"/>
                </a:gs>
                <a:gs pos="100000">
                  <a:srgbClr val="42E2DA">
                    <a:lumMod val="70000"/>
                  </a:srgbClr>
                </a:gs>
                <a:gs pos="7000">
                  <a:srgbClr val="42E2DA">
                    <a:lumMod val="70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60E6E0"/>
                </a:gs>
                <a:gs pos="100000">
                  <a:srgbClr val="5CE6DF">
                    <a:lumMod val="52000"/>
                    <a:lumOff val="4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11" name="직사각형 110"/>
          <p:cNvSpPr/>
          <p:nvPr/>
        </p:nvSpPr>
        <p:spPr>
          <a:xfrm>
            <a:off x="710821" y="5161741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590B5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9225" y="1524000"/>
            <a:ext cx="3381376" cy="1714500"/>
          </a:xfrm>
          <a:prstGeom prst="rect">
            <a:avLst/>
          </a:prstGeom>
        </p:spPr>
      </p:pic>
      <p:sp>
        <p:nvSpPr>
          <p:cNvPr id="61" name="양쪽 모서리가 둥근 사각형 60"/>
          <p:cNvSpPr/>
          <p:nvPr/>
        </p:nvSpPr>
        <p:spPr>
          <a:xfrm rot="5400000">
            <a:off x="4352948" y="-2103268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2" name="양쪽 모서리가 둥근 사각형 61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42657" y="1671085"/>
            <a:ext cx="7003432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기업간 </a:t>
            </a:r>
            <a:r>
              <a:rPr lang="ko-KR" altLang="en-US" sz="1900" spc="-9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주식교환시</a:t>
            </a:r>
            <a:r>
              <a:rPr lang="ko-KR" altLang="en-US" sz="19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양도차익 </a:t>
            </a:r>
            <a:r>
              <a:rPr lang="ko-KR" altLang="en-US" sz="1900" spc="-9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과세이연</a:t>
            </a:r>
            <a:r>
              <a:rPr lang="ko-KR" altLang="en-US" sz="19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및 증권거래세 면제</a:t>
            </a:r>
            <a:r>
              <a:rPr lang="en-US" altLang="ko-KR" sz="17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9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9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 121-30)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577335" y="1475386"/>
            <a:ext cx="601469" cy="599804"/>
            <a:chOff x="3148019" y="1700808"/>
            <a:chExt cx="661981" cy="608896"/>
          </a:xfrm>
        </p:grpSpPr>
        <p:sp>
          <p:nvSpPr>
            <p:cNvPr id="70" name="타원 69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710821" y="1611748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1490722" y="2128108"/>
            <a:ext cx="6969710" cy="501419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기업간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주식교환시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계열사간 주식교환 포함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 양도차익에 대한 </a:t>
            </a:r>
            <a:endParaRPr lang="en-US" altLang="ko-KR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 과세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(24.2%)</a:t>
            </a:r>
            <a:r>
              <a:rPr lang="ko-KR" altLang="en-US" sz="1500" spc="-7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를 교환주식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처분시까지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이연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1490722" y="2800136"/>
            <a:ext cx="4017712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해당 주식교환에 대한 증권거래세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(0.5%)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면제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3171" y="2420888"/>
            <a:ext cx="2143125" cy="962026"/>
          </a:xfrm>
          <a:prstGeom prst="rect">
            <a:avLst/>
          </a:prstGeom>
        </p:spPr>
      </p:pic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7" name="직사각형 86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세제 특례</a:t>
            </a:r>
          </a:p>
        </p:txBody>
      </p:sp>
      <p:grpSp>
        <p:nvGrpSpPr>
          <p:cNvPr id="88" name="그룹 87"/>
          <p:cNvGrpSpPr/>
          <p:nvPr/>
        </p:nvGrpSpPr>
        <p:grpSpPr>
          <a:xfrm>
            <a:off x="6901" y="672041"/>
            <a:ext cx="3279224" cy="321575"/>
            <a:chOff x="-2730" y="846404"/>
            <a:chExt cx="9154129" cy="0"/>
          </a:xfrm>
        </p:grpSpPr>
        <p:cxnSp>
          <p:nvCxnSpPr>
            <p:cNvPr id="89" name="직선 연결선 88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직사각형 90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1332107" y="2205685"/>
            <a:ext cx="118979" cy="118979"/>
            <a:chOff x="1" y="2780910"/>
            <a:chExt cx="251399" cy="251399"/>
          </a:xfrm>
        </p:grpSpPr>
        <p:sp>
          <p:nvSpPr>
            <p:cNvPr id="106" name="타원 10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이등변 삼각형 10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1332107" y="2866085"/>
            <a:ext cx="118979" cy="118979"/>
            <a:chOff x="1" y="2780910"/>
            <a:chExt cx="251399" cy="251399"/>
          </a:xfrm>
        </p:grpSpPr>
        <p:sp>
          <p:nvSpPr>
            <p:cNvPr id="109" name="타원 10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이등변 삼각형 10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1332107" y="4209626"/>
            <a:ext cx="118979" cy="118979"/>
            <a:chOff x="1" y="2780910"/>
            <a:chExt cx="251399" cy="251399"/>
          </a:xfrm>
        </p:grpSpPr>
        <p:sp>
          <p:nvSpPr>
            <p:cNvPr id="113" name="타원 112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이등변 삼각형 113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5" name="그룹 114"/>
          <p:cNvGrpSpPr/>
          <p:nvPr/>
        </p:nvGrpSpPr>
        <p:grpSpPr>
          <a:xfrm>
            <a:off x="1332107" y="5759151"/>
            <a:ext cx="118979" cy="118979"/>
            <a:chOff x="1" y="2780910"/>
            <a:chExt cx="251399" cy="251399"/>
          </a:xfrm>
        </p:grpSpPr>
        <p:sp>
          <p:nvSpPr>
            <p:cNvPr id="116" name="타원 11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이등변 삼각형 11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88831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6322" y="1361660"/>
            <a:ext cx="5277677" cy="5496339"/>
          </a:xfrm>
          <a:prstGeom prst="rect">
            <a:avLst/>
          </a:prstGeom>
        </p:spPr>
      </p:pic>
      <p:sp>
        <p:nvSpPr>
          <p:cNvPr id="34" name="사각형: 잘린 한쪽 모서리 33"/>
          <p:cNvSpPr/>
          <p:nvPr/>
        </p:nvSpPr>
        <p:spPr>
          <a:xfrm>
            <a:off x="380536" y="836712"/>
            <a:ext cx="296732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2299669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채무면제이익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과세이연</a:t>
            </a:r>
            <a:endParaRPr lang="ko-KR" altLang="en-US" sz="2000" b="1" spc="-8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14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3" y="1427222"/>
            <a:ext cx="7883236" cy="1936088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61" name="양쪽 모서리가 둥근 사각형 60"/>
          <p:cNvSpPr/>
          <p:nvPr/>
        </p:nvSpPr>
        <p:spPr>
          <a:xfrm rot="5400000">
            <a:off x="4279852" y="-2030173"/>
            <a:ext cx="665109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2" name="양쪽 모서리가 둥근 사각형 61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42657" y="1629045"/>
            <a:ext cx="7003432" cy="498598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모회사의 자회사 금융채무 인수</a:t>
            </a:r>
            <a:r>
              <a:rPr lang="en-US" altLang="ko-KR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·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변제시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과세이연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§121-27)</a:t>
            </a:r>
          </a:p>
          <a:p>
            <a:pPr>
              <a:lnSpc>
                <a:spcPct val="90000"/>
              </a:lnSpc>
            </a:pP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    </a:t>
            </a:r>
            <a:r>
              <a:rPr lang="en-US" altLang="ko-KR" sz="1300" spc="-70" dirty="0">
                <a:solidFill>
                  <a:srgbClr val="FFFFC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ko-KR" altLang="en-US" sz="1300" spc="-70" dirty="0">
                <a:solidFill>
                  <a:srgbClr val="FFFFC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채무 인수 변제 이후 자회사의 지분을 특수관계인이 아닌 자에게 전부 양도할 경우</a:t>
            </a:r>
            <a:endParaRPr lang="en-US" altLang="ko-KR" sz="1300" spc="-70" dirty="0">
              <a:solidFill>
                <a:srgbClr val="FFFFC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577335" y="1475386"/>
            <a:ext cx="601469" cy="599804"/>
            <a:chOff x="3148019" y="1700808"/>
            <a:chExt cx="661981" cy="608896"/>
          </a:xfrm>
        </p:grpSpPr>
        <p:sp>
          <p:nvSpPr>
            <p:cNvPr id="70" name="타원 69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710821" y="1611748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2308945" y="2296378"/>
            <a:ext cx="6440901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채무면제이익에 대한 법인세 과세를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이연 후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분할납부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증여세</a:t>
            </a:r>
            <a:r>
              <a:rPr lang="en-US" altLang="ko-KR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비과세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2308944" y="2905775"/>
            <a:ext cx="5327147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자회사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채무변제액을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손금에 산입하여 모회사 법인세 감면</a:t>
            </a:r>
          </a:p>
        </p:txBody>
      </p:sp>
      <p:sp>
        <p:nvSpPr>
          <p:cNvPr id="82" name="모서리가 둥근 직사각형 81"/>
          <p:cNvSpPr/>
          <p:nvPr/>
        </p:nvSpPr>
        <p:spPr>
          <a:xfrm>
            <a:off x="706583" y="3480221"/>
            <a:ext cx="7883236" cy="1556538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3" name="양쪽 모서리가 둥근 사각형 82"/>
          <p:cNvSpPr/>
          <p:nvPr/>
        </p:nvSpPr>
        <p:spPr>
          <a:xfrm rot="5400000">
            <a:off x="4352948" y="-50269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4" name="양쪽 모서리가 둥근 사각형 83"/>
          <p:cNvSpPr/>
          <p:nvPr/>
        </p:nvSpPr>
        <p:spPr>
          <a:xfrm rot="5400000">
            <a:off x="4503152" y="-203474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342657" y="3724084"/>
            <a:ext cx="7003432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주주 등의 자산 무상양도로 금융채무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상환시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과세이연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§121-28)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577335" y="3528385"/>
            <a:ext cx="601469" cy="599804"/>
            <a:chOff x="3148019" y="1700808"/>
            <a:chExt cx="661981" cy="608896"/>
          </a:xfrm>
        </p:grpSpPr>
        <p:sp>
          <p:nvSpPr>
            <p:cNvPr id="66" name="타원 65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710821" y="3664747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706583" y="5163991"/>
            <a:ext cx="7883236" cy="1404113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01" name="양쪽 모서리가 둥근 사각형 100"/>
          <p:cNvSpPr/>
          <p:nvPr/>
        </p:nvSpPr>
        <p:spPr>
          <a:xfrm rot="5400000">
            <a:off x="4352948" y="1633501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2" name="양쪽 모서리가 둥근 사각형 101"/>
          <p:cNvSpPr/>
          <p:nvPr/>
        </p:nvSpPr>
        <p:spPr>
          <a:xfrm rot="5400000">
            <a:off x="4503152" y="1480296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1342657" y="5407854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금융기관에 의한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채무면제시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과세이연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</a:t>
            </a:r>
            <a:r>
              <a:rPr lang="ko-KR" altLang="en-US" sz="17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조특법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§121-29)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577335" y="5212155"/>
            <a:ext cx="601469" cy="599804"/>
            <a:chOff x="3148019" y="1700808"/>
            <a:chExt cx="661981" cy="608896"/>
          </a:xfrm>
        </p:grpSpPr>
        <p:sp>
          <p:nvSpPr>
            <p:cNvPr id="74" name="타원 73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51000">
                  <a:srgbClr val="42E2DA"/>
                </a:gs>
                <a:gs pos="100000">
                  <a:srgbClr val="42E2DA">
                    <a:lumMod val="70000"/>
                  </a:srgbClr>
                </a:gs>
                <a:gs pos="7000">
                  <a:srgbClr val="42E2DA">
                    <a:lumMod val="70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60E6E0"/>
                </a:gs>
                <a:gs pos="100000">
                  <a:srgbClr val="5CE6DF">
                    <a:lumMod val="52000"/>
                    <a:lumOff val="4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타원 75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11" name="직사각형 110"/>
          <p:cNvSpPr/>
          <p:nvPr/>
        </p:nvSpPr>
        <p:spPr>
          <a:xfrm>
            <a:off x="710821" y="5348517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590B5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</a:t>
            </a:r>
          </a:p>
        </p:txBody>
      </p:sp>
      <p:sp>
        <p:nvSpPr>
          <p:cNvPr id="2" name="모서리가 둥근 직사각형 1"/>
          <p:cNvSpPr/>
          <p:nvPr/>
        </p:nvSpPr>
        <p:spPr>
          <a:xfrm>
            <a:off x="1479351" y="2314838"/>
            <a:ext cx="735218" cy="239287"/>
          </a:xfrm>
          <a:prstGeom prst="roundRect">
            <a:avLst>
              <a:gd name="adj" fmla="val 50000"/>
            </a:avLst>
          </a:prstGeom>
          <a:solidFill>
            <a:srgbClr val="006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576168" y="2314838"/>
            <a:ext cx="576064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자회사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479351" y="2913388"/>
            <a:ext cx="735218" cy="239287"/>
          </a:xfrm>
          <a:prstGeom prst="roundRect">
            <a:avLst>
              <a:gd name="adj" fmla="val 50000"/>
            </a:avLst>
          </a:prstGeom>
          <a:solidFill>
            <a:srgbClr val="006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558069" y="2899015"/>
            <a:ext cx="576064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모회사</a:t>
            </a: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463807" y="4202132"/>
            <a:ext cx="784466" cy="239287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486061" y="4187759"/>
            <a:ext cx="72008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수증법인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2308945" y="4183672"/>
            <a:ext cx="611923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자산수증이익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이연 후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분할납부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1463807" y="4586595"/>
            <a:ext cx="784466" cy="239287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308945" y="4568135"/>
            <a:ext cx="611923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증여재산가액을 손금에 산입하여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</a:t>
            </a:r>
            <a:r>
              <a:rPr lang="en-US" altLang="ko-KR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감면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1486061" y="4577418"/>
            <a:ext cx="72008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주주 등</a:t>
            </a:r>
          </a:p>
        </p:txBody>
      </p:sp>
      <p:sp>
        <p:nvSpPr>
          <p:cNvPr id="87" name="모서리가 둥근 직사각형 86"/>
          <p:cNvSpPr/>
          <p:nvPr/>
        </p:nvSpPr>
        <p:spPr>
          <a:xfrm>
            <a:off x="1463807" y="5861966"/>
            <a:ext cx="784466" cy="239287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1486061" y="5847593"/>
            <a:ext cx="72008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면제법인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2308945" y="5843506"/>
            <a:ext cx="611923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채무면제이익에 대한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</a:t>
            </a:r>
            <a:r>
              <a:rPr lang="en-US" altLang="ko-KR" sz="13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과세를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이연 후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분할납부</a:t>
            </a:r>
          </a:p>
        </p:txBody>
      </p:sp>
      <p:sp>
        <p:nvSpPr>
          <p:cNvPr id="90" name="모서리가 둥근 직사각형 89"/>
          <p:cNvSpPr/>
          <p:nvPr/>
        </p:nvSpPr>
        <p:spPr>
          <a:xfrm>
            <a:off x="1463807" y="6246429"/>
            <a:ext cx="784466" cy="239287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2308945" y="6227969"/>
            <a:ext cx="611923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면제한 채무금액을 손금에 산입하여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법인세</a:t>
            </a:r>
            <a:r>
              <a:rPr lang="en-US" altLang="ko-KR" sz="13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감면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1486061" y="6237252"/>
            <a:ext cx="72008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spc="-7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금융기관</a:t>
            </a:r>
          </a:p>
        </p:txBody>
      </p:sp>
      <p:grpSp>
        <p:nvGrpSpPr>
          <p:cNvPr id="12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122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직사각형 130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세제 특례</a:t>
            </a:r>
          </a:p>
        </p:txBody>
      </p:sp>
      <p:grpSp>
        <p:nvGrpSpPr>
          <p:cNvPr id="132" name="그룹 131"/>
          <p:cNvGrpSpPr/>
          <p:nvPr/>
        </p:nvGrpSpPr>
        <p:grpSpPr>
          <a:xfrm>
            <a:off x="6901" y="672041"/>
            <a:ext cx="3279224" cy="321575"/>
            <a:chOff x="-2730" y="846404"/>
            <a:chExt cx="9154129" cy="0"/>
          </a:xfrm>
        </p:grpSpPr>
        <p:cxnSp>
          <p:nvCxnSpPr>
            <p:cNvPr id="133" name="직선 연결선 132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연결선 133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직사각형 134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7" name="그룹 136"/>
          <p:cNvGrpSpPr/>
          <p:nvPr/>
        </p:nvGrpSpPr>
        <p:grpSpPr>
          <a:xfrm>
            <a:off x="1332107" y="2373955"/>
            <a:ext cx="118979" cy="118979"/>
            <a:chOff x="1" y="2780910"/>
            <a:chExt cx="251399" cy="251399"/>
          </a:xfrm>
        </p:grpSpPr>
        <p:sp>
          <p:nvSpPr>
            <p:cNvPr id="138" name="타원 13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이등변 삼각형 13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0" name="그룹 139"/>
          <p:cNvGrpSpPr/>
          <p:nvPr/>
        </p:nvGrpSpPr>
        <p:grpSpPr>
          <a:xfrm>
            <a:off x="1332107" y="4264276"/>
            <a:ext cx="118979" cy="118979"/>
            <a:chOff x="1" y="2780910"/>
            <a:chExt cx="251399" cy="251399"/>
          </a:xfrm>
        </p:grpSpPr>
        <p:sp>
          <p:nvSpPr>
            <p:cNvPr id="141" name="타원 14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이등변 삼각형 14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3" name="그룹 142"/>
          <p:cNvGrpSpPr/>
          <p:nvPr/>
        </p:nvGrpSpPr>
        <p:grpSpPr>
          <a:xfrm>
            <a:off x="1332107" y="5926024"/>
            <a:ext cx="118979" cy="118979"/>
            <a:chOff x="1" y="2780910"/>
            <a:chExt cx="251399" cy="251399"/>
          </a:xfrm>
        </p:grpSpPr>
        <p:sp>
          <p:nvSpPr>
            <p:cNvPr id="144" name="타원 14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이등변 삼각형 14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1332107" y="4647453"/>
            <a:ext cx="118979" cy="118979"/>
            <a:chOff x="1" y="2780910"/>
            <a:chExt cx="251399" cy="251399"/>
          </a:xfrm>
        </p:grpSpPr>
        <p:sp>
          <p:nvSpPr>
            <p:cNvPr id="147" name="타원 14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이등변 삼각형 14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9" name="그룹 148"/>
          <p:cNvGrpSpPr/>
          <p:nvPr/>
        </p:nvGrpSpPr>
        <p:grpSpPr>
          <a:xfrm>
            <a:off x="1332107" y="6317910"/>
            <a:ext cx="118979" cy="118979"/>
            <a:chOff x="1" y="2780910"/>
            <a:chExt cx="251399" cy="251399"/>
          </a:xfrm>
        </p:grpSpPr>
        <p:sp>
          <p:nvSpPr>
            <p:cNvPr id="150" name="타원 14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이등변 삼각형 15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2" name="그룹 151"/>
          <p:cNvGrpSpPr/>
          <p:nvPr/>
        </p:nvGrpSpPr>
        <p:grpSpPr>
          <a:xfrm>
            <a:off x="1332107" y="2969898"/>
            <a:ext cx="118979" cy="118979"/>
            <a:chOff x="1" y="2780910"/>
            <a:chExt cx="251399" cy="251399"/>
          </a:xfrm>
        </p:grpSpPr>
        <p:sp>
          <p:nvSpPr>
            <p:cNvPr id="153" name="타원 152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이등변 삼각형 153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75016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6426" y="620688"/>
            <a:ext cx="6927573" cy="6244569"/>
          </a:xfrm>
          <a:prstGeom prst="rect">
            <a:avLst/>
          </a:prstGeom>
        </p:spPr>
      </p:pic>
      <p:sp>
        <p:nvSpPr>
          <p:cNvPr id="100" name="모서리가 둥근 직사각형 99"/>
          <p:cNvSpPr/>
          <p:nvPr/>
        </p:nvSpPr>
        <p:spPr>
          <a:xfrm>
            <a:off x="706583" y="904461"/>
            <a:ext cx="7883236" cy="1063487"/>
          </a:xfrm>
          <a:prstGeom prst="roundRect">
            <a:avLst>
              <a:gd name="adj" fmla="val 7893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사각형: 잘린 한쪽 모서리 33"/>
          <p:cNvSpPr/>
          <p:nvPr/>
        </p:nvSpPr>
        <p:spPr>
          <a:xfrm>
            <a:off x="380536" y="836712"/>
            <a:ext cx="2319256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1633139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등록면허세 감면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15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5" y="2626412"/>
            <a:ext cx="7883236" cy="1405430"/>
          </a:xfrm>
          <a:prstGeom prst="roundRect">
            <a:avLst>
              <a:gd name="adj" fmla="val 7893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61" name="양쪽 모서리가 둥근 사각형 60"/>
          <p:cNvSpPr/>
          <p:nvPr/>
        </p:nvSpPr>
        <p:spPr>
          <a:xfrm rot="5400000">
            <a:off x="4352950" y="-904079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2" name="양쪽 모서리가 둥근 사각형 61"/>
          <p:cNvSpPr/>
          <p:nvPr/>
        </p:nvSpPr>
        <p:spPr>
          <a:xfrm rot="5400000">
            <a:off x="4503154" y="-1057284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42659" y="2870274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매각시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인수대금 중 주식비중 기준을 기존 </a:t>
            </a:r>
            <a:r>
              <a:rPr lang="en-US" altLang="ko-KR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80%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에서 </a:t>
            </a:r>
            <a:r>
              <a:rPr lang="en-US" altLang="ko-KR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70%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로 완화</a:t>
            </a:r>
          </a:p>
        </p:txBody>
      </p:sp>
      <p:sp>
        <p:nvSpPr>
          <p:cNvPr id="83" name="양쪽 모서리가 둥근 사각형 82"/>
          <p:cNvSpPr/>
          <p:nvPr/>
        </p:nvSpPr>
        <p:spPr>
          <a:xfrm rot="5400000">
            <a:off x="4352950" y="-231784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4" name="양쪽 모서리가 둥근 사각형 83"/>
          <p:cNvSpPr/>
          <p:nvPr/>
        </p:nvSpPr>
        <p:spPr>
          <a:xfrm rot="5400000">
            <a:off x="4503154" y="-384989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342659" y="3542569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피합병회사로부터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승계한 고정자산에서 합병으로 인한 중복자산 제외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577337" y="3346870"/>
            <a:ext cx="601469" cy="599804"/>
            <a:chOff x="3148019" y="1700808"/>
            <a:chExt cx="661981" cy="608896"/>
          </a:xfrm>
        </p:grpSpPr>
        <p:sp>
          <p:nvSpPr>
            <p:cNvPr id="66" name="타원 65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타원 67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92" name="직사각형 91"/>
          <p:cNvSpPr/>
          <p:nvPr/>
        </p:nvSpPr>
        <p:spPr>
          <a:xfrm>
            <a:off x="710823" y="3483232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sp>
        <p:nvSpPr>
          <p:cNvPr id="106" name="사각형: 잘린 한쪽 모서리 33"/>
          <p:cNvSpPr/>
          <p:nvPr/>
        </p:nvSpPr>
        <p:spPr>
          <a:xfrm>
            <a:off x="380536" y="2105473"/>
            <a:ext cx="260728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368964" y="2105473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624218" y="2178436"/>
            <a:ext cx="1933222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적격합병 기준 완화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706583" y="4263887"/>
            <a:ext cx="7883236" cy="1063487"/>
          </a:xfrm>
          <a:prstGeom prst="roundRect">
            <a:avLst>
              <a:gd name="adj" fmla="val 7893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0" name="사각형: 잘린 한쪽 모서리 33"/>
          <p:cNvSpPr/>
          <p:nvPr/>
        </p:nvSpPr>
        <p:spPr>
          <a:xfrm>
            <a:off x="380536" y="4196138"/>
            <a:ext cx="2607288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C6704A">
                  <a:lumMod val="87000"/>
                  <a:lumOff val="13000"/>
                </a:srgbClr>
              </a:gs>
              <a:gs pos="60000">
                <a:srgbClr val="C6704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368964" y="4196138"/>
            <a:ext cx="70307" cy="4390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624218" y="4269101"/>
            <a:ext cx="1933222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관세 납부부담 완화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1490722" y="4702342"/>
            <a:ext cx="6969710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승인기업의 전년 관세 납세액의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50%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범위에서 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6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개월 이내 납기연장 및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분할납부 지원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관세 체납기록이 없을 경우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ko-KR" altLang="en-US" sz="13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706583" y="5536097"/>
            <a:ext cx="7883236" cy="864704"/>
          </a:xfrm>
          <a:prstGeom prst="roundRect">
            <a:avLst>
              <a:gd name="adj" fmla="val 7893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7" name="사각형: 잘린 한쪽 모서리 33"/>
          <p:cNvSpPr/>
          <p:nvPr/>
        </p:nvSpPr>
        <p:spPr>
          <a:xfrm>
            <a:off x="380536" y="5468347"/>
            <a:ext cx="286956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F9DB5">
                  <a:lumMod val="93000"/>
                </a:srgbClr>
              </a:gs>
              <a:gs pos="60000">
                <a:schemeClr val="accent5">
                  <a:lumMod val="75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368964" y="5468347"/>
            <a:ext cx="70307" cy="439010"/>
          </a:xfrm>
          <a:prstGeom prst="rect">
            <a:avLst/>
          </a:prstGeom>
          <a:solidFill>
            <a:srgbClr val="14CD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624218" y="5541310"/>
            <a:ext cx="2377574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계열사 </a:t>
            </a:r>
            <a:r>
              <a:rPr lang="ko-KR" altLang="en-US" sz="2000" b="1" spc="-8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주식교환시</a:t>
            </a:r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특례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1490722" y="5974551"/>
            <a:ext cx="6969710" cy="247504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계열사간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주식교환시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계열사를 특수관계인에서 제외토록 명문화하여 양도차익 과세 이연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486" y="866007"/>
            <a:ext cx="2971799" cy="1120516"/>
          </a:xfrm>
          <a:prstGeom prst="rect">
            <a:avLst/>
          </a:prstGeom>
        </p:spPr>
      </p:pic>
      <p:sp>
        <p:nvSpPr>
          <p:cNvPr id="97" name="직사각형 96"/>
          <p:cNvSpPr/>
          <p:nvPr/>
        </p:nvSpPr>
        <p:spPr>
          <a:xfrm>
            <a:off x="1490722" y="1342916"/>
            <a:ext cx="7113726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설립등기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합병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증자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회사설립 등으로 자본금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증가시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부과되는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등록면허세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자본증가분의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0.4%)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를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50%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감면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지특법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§57 - 2)</a:t>
            </a:r>
          </a:p>
        </p:txBody>
      </p:sp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3" name="직사각형 72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세제 특례</a:t>
            </a:r>
          </a:p>
        </p:txBody>
      </p:sp>
      <p:grpSp>
        <p:nvGrpSpPr>
          <p:cNvPr id="74" name="그룹 73"/>
          <p:cNvGrpSpPr/>
          <p:nvPr/>
        </p:nvGrpSpPr>
        <p:grpSpPr>
          <a:xfrm>
            <a:off x="6901" y="672041"/>
            <a:ext cx="3279224" cy="321575"/>
            <a:chOff x="-2730" y="846404"/>
            <a:chExt cx="9154129" cy="0"/>
          </a:xfrm>
        </p:grpSpPr>
        <p:cxnSp>
          <p:nvCxnSpPr>
            <p:cNvPr id="75" name="직선 연결선 74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직사각형 77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그룹 79"/>
          <p:cNvGrpSpPr/>
          <p:nvPr/>
        </p:nvGrpSpPr>
        <p:grpSpPr>
          <a:xfrm>
            <a:off x="577337" y="2673770"/>
            <a:ext cx="601469" cy="599804"/>
            <a:chOff x="3148019" y="1700808"/>
            <a:chExt cx="661981" cy="608896"/>
          </a:xfrm>
        </p:grpSpPr>
        <p:sp>
          <p:nvSpPr>
            <p:cNvPr id="81" name="타원 80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6" name="타원 85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87" name="직사각형 86"/>
          <p:cNvSpPr/>
          <p:nvPr/>
        </p:nvSpPr>
        <p:spPr>
          <a:xfrm>
            <a:off x="710823" y="2784732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grpSp>
        <p:nvGrpSpPr>
          <p:cNvPr id="96" name="그룹 95"/>
          <p:cNvGrpSpPr/>
          <p:nvPr/>
        </p:nvGrpSpPr>
        <p:grpSpPr>
          <a:xfrm>
            <a:off x="1332107" y="1405433"/>
            <a:ext cx="118979" cy="118979"/>
            <a:chOff x="1" y="2780910"/>
            <a:chExt cx="251399" cy="251399"/>
          </a:xfrm>
        </p:grpSpPr>
        <p:sp>
          <p:nvSpPr>
            <p:cNvPr id="98" name="타원 9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이등변 삼각형 9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1332107" y="4762890"/>
            <a:ext cx="118979" cy="118979"/>
            <a:chOff x="1" y="2780910"/>
            <a:chExt cx="251399" cy="251399"/>
          </a:xfrm>
        </p:grpSpPr>
        <p:sp>
          <p:nvSpPr>
            <p:cNvPr id="102" name="타원 10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이등변 삼각형 10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1332107" y="6043808"/>
            <a:ext cx="118979" cy="118979"/>
            <a:chOff x="1" y="2780910"/>
            <a:chExt cx="251399" cy="251399"/>
          </a:xfrm>
        </p:grpSpPr>
        <p:sp>
          <p:nvSpPr>
            <p:cNvPr id="111" name="타원 11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이등변 삼각형 12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752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그림 13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39862"/>
            <a:ext cx="9143999" cy="1918138"/>
          </a:xfrm>
          <a:prstGeom prst="rect">
            <a:avLst/>
          </a:prstGeom>
        </p:spPr>
      </p:pic>
      <p:sp>
        <p:nvSpPr>
          <p:cNvPr id="55" name="모서리가 둥근 직사각형 54"/>
          <p:cNvSpPr/>
          <p:nvPr/>
        </p:nvSpPr>
        <p:spPr>
          <a:xfrm>
            <a:off x="706583" y="3705594"/>
            <a:ext cx="7883236" cy="2348364"/>
          </a:xfrm>
          <a:prstGeom prst="roundRect">
            <a:avLst>
              <a:gd name="adj" fmla="val 6205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759482" y="188640"/>
            <a:ext cx="4100550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규제애로 해소 특례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사각형: 잘린 한쪽 모서리 33"/>
          <p:cNvSpPr/>
          <p:nvPr/>
        </p:nvSpPr>
        <p:spPr>
          <a:xfrm>
            <a:off x="380536" y="836712"/>
            <a:ext cx="2032464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4BA379">
                  <a:lumMod val="90000"/>
                  <a:lumOff val="10000"/>
                </a:srgbClr>
              </a:gs>
              <a:gs pos="60000">
                <a:srgbClr val="4BA379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BBE23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624218" y="902329"/>
            <a:ext cx="1410964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규제 특례제도</a:t>
            </a:r>
          </a:p>
        </p:txBody>
      </p:sp>
      <p:sp>
        <p:nvSpPr>
          <p:cNvPr id="84" name="모서리가 둥근 직사각형 83"/>
          <p:cNvSpPr/>
          <p:nvPr/>
        </p:nvSpPr>
        <p:spPr>
          <a:xfrm>
            <a:off x="706583" y="1403830"/>
            <a:ext cx="7883236" cy="2088232"/>
          </a:xfrm>
          <a:prstGeom prst="roundRect">
            <a:avLst>
              <a:gd name="adj" fmla="val 6205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8" name="이등변 삼각형 87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9" name="이등변 삼각형 88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16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6900" y="672041"/>
            <a:ext cx="4637107" cy="321575"/>
            <a:chOff x="-2730" y="846404"/>
            <a:chExt cx="9154129" cy="0"/>
          </a:xfrm>
        </p:grpSpPr>
        <p:cxnSp>
          <p:nvCxnSpPr>
            <p:cNvPr id="46" name="직선 연결선 45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2737846" y="2345233"/>
            <a:ext cx="5714542" cy="981807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기업이 사업재편 및 관련 사업활동에 적용되는 법령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지방자치법규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행정규칙 등의 해석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적용 여부에 관한 확인을 요청하면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주무부처에서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30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이내 결과 회신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방대하거나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복잡할 경우 최대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60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이내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2737846" y="5395998"/>
            <a:ext cx="5714542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주무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관계 부처는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규제 개선 결정시 행정규제 개선 내용을 공표하고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ko-KR" altLang="en-US" sz="1500" spc="-7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필요한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조치를 강구</a:t>
            </a:r>
            <a:endParaRPr lang="en-US" altLang="ko-KR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737846" y="4624050"/>
            <a:ext cx="5714542" cy="722314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기업이 규제개선이 필요한 사항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이유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취지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개선시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부작용에 대한 </a:t>
            </a:r>
            <a:endParaRPr lang="en-US" altLang="ko-KR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spc="-7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보완방안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등을 제출하면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주무부처에서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30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이내 결과 회신</a:t>
            </a:r>
            <a:endParaRPr lang="en-US" altLang="ko-KR" sz="1500" spc="-7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방대하거나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복잡할 경우 최대 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60</a:t>
            </a:r>
            <a:r>
              <a:rPr lang="ko-KR" altLang="en-US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이내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2576024" y="5455905"/>
            <a:ext cx="118979" cy="118979"/>
            <a:chOff x="1" y="2780910"/>
            <a:chExt cx="251399" cy="251399"/>
          </a:xfrm>
        </p:grpSpPr>
        <p:sp>
          <p:nvSpPr>
            <p:cNvPr id="57" name="타원 5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이등변 삼각형 5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9" name="양쪽 모서리가 둥근 사각형 58"/>
          <p:cNvSpPr/>
          <p:nvPr/>
        </p:nvSpPr>
        <p:spPr>
          <a:xfrm rot="5400000">
            <a:off x="4458444" y="-1857468"/>
            <a:ext cx="695667" cy="7400823"/>
          </a:xfrm>
          <a:prstGeom prst="round2SameRect">
            <a:avLst>
              <a:gd name="adj1" fmla="val 10699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0" name="양쪽 모서리가 둥근 사각형 69"/>
          <p:cNvSpPr/>
          <p:nvPr/>
        </p:nvSpPr>
        <p:spPr>
          <a:xfrm rot="5400000">
            <a:off x="4656796" y="-2057352"/>
            <a:ext cx="322433" cy="7428856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2438400" y="1556955"/>
            <a:ext cx="6053959" cy="575542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진출하고자 하는 신사업 분야에 어떤 법령이나 </a:t>
            </a:r>
            <a:endParaRPr lang="en-US" altLang="ko-KR" sz="17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규제가 적용되는지 사전에 주무부처에 확인 가능</a:t>
            </a:r>
            <a:endParaRPr lang="en-US" altLang="ko-KR" sz="17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140" name="그룹 139"/>
          <p:cNvGrpSpPr/>
          <p:nvPr/>
        </p:nvGrpSpPr>
        <p:grpSpPr>
          <a:xfrm>
            <a:off x="799081" y="1484315"/>
            <a:ext cx="1645450" cy="1889506"/>
            <a:chOff x="1035442" y="1311798"/>
            <a:chExt cx="3043007" cy="763750"/>
          </a:xfrm>
        </p:grpSpPr>
        <p:sp>
          <p:nvSpPr>
            <p:cNvPr id="141" name="모서리가 둥근 직사각형 140"/>
            <p:cNvSpPr/>
            <p:nvPr/>
          </p:nvSpPr>
          <p:spPr>
            <a:xfrm>
              <a:off x="1035442" y="1355346"/>
              <a:ext cx="3043007" cy="720202"/>
            </a:xfrm>
            <a:prstGeom prst="roundRect">
              <a:avLst>
                <a:gd name="adj" fmla="val 9889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모서리가 둥근 직사각형 141"/>
            <p:cNvSpPr/>
            <p:nvPr/>
          </p:nvSpPr>
          <p:spPr>
            <a:xfrm>
              <a:off x="1035442" y="1311798"/>
              <a:ext cx="3043007" cy="738260"/>
            </a:xfrm>
            <a:prstGeom prst="roundRect">
              <a:avLst>
                <a:gd name="adj" fmla="val 8612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모서리가 둥근 직사각형 142"/>
            <p:cNvSpPr/>
            <p:nvPr/>
          </p:nvSpPr>
          <p:spPr>
            <a:xfrm>
              <a:off x="1067613" y="1322766"/>
              <a:ext cx="2951916" cy="636173"/>
            </a:xfrm>
            <a:prstGeom prst="roundRect">
              <a:avLst>
                <a:gd name="adj" fmla="val 6471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44" name="직사각형 143"/>
          <p:cNvSpPr/>
          <p:nvPr/>
        </p:nvSpPr>
        <p:spPr>
          <a:xfrm>
            <a:off x="884887" y="1856705"/>
            <a:ext cx="1473838" cy="5329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규제불확실성</a:t>
            </a: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해소</a:t>
            </a:r>
          </a:p>
        </p:txBody>
      </p:sp>
      <p:grpSp>
        <p:nvGrpSpPr>
          <p:cNvPr id="151" name="그룹 150"/>
          <p:cNvGrpSpPr/>
          <p:nvPr/>
        </p:nvGrpSpPr>
        <p:grpSpPr>
          <a:xfrm>
            <a:off x="2560554" y="2401788"/>
            <a:ext cx="118979" cy="118979"/>
            <a:chOff x="1" y="2780910"/>
            <a:chExt cx="251399" cy="251399"/>
          </a:xfrm>
        </p:grpSpPr>
        <p:sp>
          <p:nvSpPr>
            <p:cNvPr id="152" name="타원 15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이등변 삼각형 15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1" name="양쪽 모서리가 둥근 사각형 70"/>
          <p:cNvSpPr/>
          <p:nvPr/>
        </p:nvSpPr>
        <p:spPr>
          <a:xfrm rot="5400000">
            <a:off x="4458445" y="444298"/>
            <a:ext cx="695667" cy="7400823"/>
          </a:xfrm>
          <a:prstGeom prst="round2SameRect">
            <a:avLst>
              <a:gd name="adj1" fmla="val 10699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2" name="양쪽 모서리가 둥근 사각형 71"/>
          <p:cNvSpPr/>
          <p:nvPr/>
        </p:nvSpPr>
        <p:spPr>
          <a:xfrm rot="5400000">
            <a:off x="4656797" y="244414"/>
            <a:ext cx="322433" cy="7428856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2438400" y="3855670"/>
            <a:ext cx="6053959" cy="575542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기업이 규제개선을 요청하는 경우 </a:t>
            </a:r>
            <a:endParaRPr lang="en-US" altLang="ko-KR" sz="17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해당 규제를 철폐</a:t>
            </a:r>
            <a:r>
              <a:rPr lang="en-US" altLang="ko-KR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완화 가능</a:t>
            </a:r>
            <a:endParaRPr lang="en-US" altLang="ko-KR" sz="17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155" name="그룹 154"/>
          <p:cNvGrpSpPr/>
          <p:nvPr/>
        </p:nvGrpSpPr>
        <p:grpSpPr>
          <a:xfrm>
            <a:off x="2576024" y="4699159"/>
            <a:ext cx="118979" cy="118979"/>
            <a:chOff x="1" y="2780910"/>
            <a:chExt cx="251399" cy="251399"/>
          </a:xfrm>
        </p:grpSpPr>
        <p:sp>
          <p:nvSpPr>
            <p:cNvPr id="156" name="타원 155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이등변 삼각형 156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99081" y="3786081"/>
            <a:ext cx="1645450" cy="2036650"/>
            <a:chOff x="1035442" y="1311798"/>
            <a:chExt cx="3043007" cy="763750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1035442" y="1355346"/>
              <a:ext cx="3043007" cy="720202"/>
            </a:xfrm>
            <a:prstGeom prst="roundRect">
              <a:avLst>
                <a:gd name="adj" fmla="val 9889"/>
              </a:avLst>
            </a:prstGeom>
            <a:solidFill>
              <a:srgbClr val="3C8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1035442" y="1311798"/>
              <a:ext cx="3043007" cy="738260"/>
            </a:xfrm>
            <a:prstGeom prst="roundRect">
              <a:avLst>
                <a:gd name="adj" fmla="val 8612"/>
              </a:avLst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1067613" y="1322766"/>
              <a:ext cx="2951916" cy="636173"/>
            </a:xfrm>
            <a:prstGeom prst="roundRect">
              <a:avLst>
                <a:gd name="adj" fmla="val 6471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49" name="직사각형 148"/>
          <p:cNvSpPr/>
          <p:nvPr/>
        </p:nvSpPr>
        <p:spPr>
          <a:xfrm>
            <a:off x="884887" y="4253739"/>
            <a:ext cx="1473838" cy="5329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기업제안방식</a:t>
            </a: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규제개선</a:t>
            </a:r>
          </a:p>
        </p:txBody>
      </p:sp>
      <p:pic>
        <p:nvPicPr>
          <p:cNvPr id="133" name="그림 1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475" y="2493351"/>
            <a:ext cx="1077686" cy="773723"/>
          </a:xfrm>
          <a:prstGeom prst="rect">
            <a:avLst/>
          </a:prstGeom>
        </p:spPr>
      </p:pic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158767" y="4886795"/>
            <a:ext cx="904338" cy="771055"/>
          </a:xfrm>
          <a:prstGeom prst="rect">
            <a:avLst/>
          </a:prstGeom>
        </p:spPr>
      </p:pic>
      <p:sp>
        <p:nvSpPr>
          <p:cNvPr id="87" name="Freeform 51"/>
          <p:cNvSpPr>
            <a:spLocks/>
          </p:cNvSpPr>
          <p:nvPr/>
        </p:nvSpPr>
        <p:spPr bwMode="auto">
          <a:xfrm>
            <a:off x="1672630" y="4962525"/>
            <a:ext cx="610920" cy="495073"/>
          </a:xfrm>
          <a:custGeom>
            <a:avLst/>
            <a:gdLst>
              <a:gd name="T0" fmla="*/ 30 w 519"/>
              <a:gd name="T1" fmla="*/ 206 h 420"/>
              <a:gd name="T2" fmla="*/ 101 w 519"/>
              <a:gd name="T3" fmla="*/ 160 h 420"/>
              <a:gd name="T4" fmla="*/ 192 w 519"/>
              <a:gd name="T5" fmla="*/ 300 h 420"/>
              <a:gd name="T6" fmla="*/ 415 w 519"/>
              <a:gd name="T7" fmla="*/ 43 h 420"/>
              <a:gd name="T8" fmla="*/ 483 w 519"/>
              <a:gd name="T9" fmla="*/ 99 h 420"/>
              <a:gd name="T10" fmla="*/ 227 w 519"/>
              <a:gd name="T11" fmla="*/ 397 h 420"/>
              <a:gd name="T12" fmla="*/ 158 w 519"/>
              <a:gd name="T13" fmla="*/ 393 h 420"/>
              <a:gd name="T14" fmla="*/ 30 w 519"/>
              <a:gd name="T15" fmla="*/ 206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9" h="420">
                <a:moveTo>
                  <a:pt x="30" y="206"/>
                </a:moveTo>
                <a:cubicBezTo>
                  <a:pt x="0" y="159"/>
                  <a:pt x="70" y="113"/>
                  <a:pt x="101" y="160"/>
                </a:cubicBezTo>
                <a:cubicBezTo>
                  <a:pt x="192" y="300"/>
                  <a:pt x="192" y="300"/>
                  <a:pt x="192" y="300"/>
                </a:cubicBezTo>
                <a:cubicBezTo>
                  <a:pt x="415" y="43"/>
                  <a:pt x="415" y="43"/>
                  <a:pt x="415" y="43"/>
                </a:cubicBezTo>
                <a:cubicBezTo>
                  <a:pt x="452" y="0"/>
                  <a:pt x="519" y="56"/>
                  <a:pt x="483" y="99"/>
                </a:cubicBezTo>
                <a:cubicBezTo>
                  <a:pt x="227" y="397"/>
                  <a:pt x="227" y="397"/>
                  <a:pt x="227" y="397"/>
                </a:cubicBezTo>
                <a:cubicBezTo>
                  <a:pt x="209" y="420"/>
                  <a:pt x="175" y="418"/>
                  <a:pt x="158" y="393"/>
                </a:cubicBezTo>
                <a:cubicBezTo>
                  <a:pt x="30" y="206"/>
                  <a:pt x="30" y="206"/>
                  <a:pt x="30" y="206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4850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371475"/>
            <a:ext cx="9143999" cy="6486524"/>
            <a:chOff x="0" y="371475"/>
            <a:chExt cx="9143999" cy="6486524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3286124"/>
              <a:ext cx="9143999" cy="3571875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95725" y="371475"/>
              <a:ext cx="5248274" cy="4505326"/>
            </a:xfrm>
            <a:prstGeom prst="rect">
              <a:avLst/>
            </a:prstGeom>
          </p:spPr>
        </p:pic>
      </p:grpSp>
      <p:sp>
        <p:nvSpPr>
          <p:cNvPr id="34" name="사각형: 잘린 한쪽 모서리 33"/>
          <p:cNvSpPr/>
          <p:nvPr/>
        </p:nvSpPr>
        <p:spPr>
          <a:xfrm>
            <a:off x="380536" y="836712"/>
            <a:ext cx="181520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966611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금융 지원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17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3" y="1427221"/>
            <a:ext cx="7883236" cy="2582804"/>
          </a:xfrm>
          <a:prstGeom prst="roundRect">
            <a:avLst>
              <a:gd name="adj" fmla="val 6787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61" name="양쪽 모서리가 둥근 사각형 60"/>
          <p:cNvSpPr/>
          <p:nvPr/>
        </p:nvSpPr>
        <p:spPr>
          <a:xfrm rot="5400000">
            <a:off x="4352948" y="-2103268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2" name="양쪽 모서리가 둥근 사각형 61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42656" y="1671085"/>
            <a:ext cx="7189784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사업재편 지원자금 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(2.5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조원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산업은행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  <a:endParaRPr lang="ko-KR" altLang="en-US" sz="1900" spc="-11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577335" y="1475386"/>
            <a:ext cx="601469" cy="599804"/>
            <a:chOff x="3148019" y="1700808"/>
            <a:chExt cx="661981" cy="608896"/>
          </a:xfrm>
        </p:grpSpPr>
        <p:sp>
          <p:nvSpPr>
            <p:cNvPr id="70" name="타원 69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710821" y="1611748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grpSp>
        <p:nvGrpSpPr>
          <p:cNvPr id="49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금융 지원</a:t>
            </a:r>
          </a:p>
        </p:txBody>
      </p:sp>
      <p:grpSp>
        <p:nvGrpSpPr>
          <p:cNvPr id="64" name="그룹 63"/>
          <p:cNvGrpSpPr/>
          <p:nvPr/>
        </p:nvGrpSpPr>
        <p:grpSpPr>
          <a:xfrm>
            <a:off x="6901" y="672041"/>
            <a:ext cx="3412972" cy="321575"/>
            <a:chOff x="-2730" y="846404"/>
            <a:chExt cx="9154129" cy="0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직사각형 79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706583" y="4161349"/>
            <a:ext cx="7883236" cy="2277551"/>
          </a:xfrm>
          <a:prstGeom prst="roundRect">
            <a:avLst>
              <a:gd name="adj" fmla="val 7042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498073" y="2140399"/>
            <a:ext cx="5178258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M&amp;A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자금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설비 증설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운영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연구개발 등 사업재편에 수반되는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모든 자금에 투자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융자 지원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endParaRPr lang="ko-KR" altLang="en-US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2469679" y="2745824"/>
            <a:ext cx="3830513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시설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투자자금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은 모든 기업 대상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운영자금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5,000</a:t>
            </a:r>
            <a:r>
              <a:rPr lang="ko-KR" altLang="en-US" sz="13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은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중견기업 대상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2469679" y="3670384"/>
            <a:ext cx="3234860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금리우대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중견기업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0.5%p,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0.2%p</a:t>
            </a:r>
            <a:endParaRPr lang="ko-KR" altLang="en-US" sz="120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2469679" y="4897606"/>
            <a:ext cx="466825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중소기업의 시설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운전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자금에 우대 보증 지원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2469679" y="5358719"/>
            <a:ext cx="466825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사업재편계획 승인을 받은 중소기업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2469679" y="5813728"/>
            <a:ext cx="482453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기업당 설비자금 최대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100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운전자금 최대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30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</a:t>
            </a:r>
          </a:p>
        </p:txBody>
      </p:sp>
      <p:sp>
        <p:nvSpPr>
          <p:cNvPr id="73" name="양쪽 모서리가 둥근 사각형 72"/>
          <p:cNvSpPr/>
          <p:nvPr/>
        </p:nvSpPr>
        <p:spPr>
          <a:xfrm rot="5400000">
            <a:off x="4352948" y="650972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1" name="양쪽 모서리가 둥근 사각형 90"/>
          <p:cNvSpPr/>
          <p:nvPr/>
        </p:nvSpPr>
        <p:spPr>
          <a:xfrm rot="5400000">
            <a:off x="4503152" y="497767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577336" y="4229625"/>
            <a:ext cx="601469" cy="599804"/>
            <a:chOff x="3148019" y="1700808"/>
            <a:chExt cx="661981" cy="608896"/>
          </a:xfrm>
        </p:grpSpPr>
        <p:sp>
          <p:nvSpPr>
            <p:cNvPr id="93" name="타원 92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96" name="직사각형 95"/>
          <p:cNvSpPr/>
          <p:nvPr/>
        </p:nvSpPr>
        <p:spPr>
          <a:xfrm>
            <a:off x="710822" y="4365987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270647" y="4431468"/>
            <a:ext cx="7189784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사업재편 우대보증 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(2</a:t>
            </a:r>
            <a:r>
              <a:rPr lang="ko-KR" altLang="en-US" sz="1700" spc="-11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천억원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신보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  <a:endParaRPr lang="ko-KR" altLang="en-US" sz="1900" spc="-11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97" name="그룹 96"/>
          <p:cNvGrpSpPr/>
          <p:nvPr/>
        </p:nvGrpSpPr>
        <p:grpSpPr>
          <a:xfrm>
            <a:off x="1332107" y="2223269"/>
            <a:ext cx="118979" cy="118979"/>
            <a:chOff x="1" y="2780910"/>
            <a:chExt cx="251399" cy="251399"/>
          </a:xfrm>
        </p:grpSpPr>
        <p:sp>
          <p:nvSpPr>
            <p:cNvPr id="98" name="타원 9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이등변 삼각형 9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모서리가 둥근 직사각형 1"/>
          <p:cNvSpPr/>
          <p:nvPr/>
        </p:nvSpPr>
        <p:spPr>
          <a:xfrm>
            <a:off x="1475655" y="2132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1697199" y="21507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grpSp>
        <p:nvGrpSpPr>
          <p:cNvPr id="101" name="그룹 100"/>
          <p:cNvGrpSpPr/>
          <p:nvPr/>
        </p:nvGrpSpPr>
        <p:grpSpPr>
          <a:xfrm>
            <a:off x="1332107" y="2843530"/>
            <a:ext cx="118979" cy="118979"/>
            <a:chOff x="1" y="2780910"/>
            <a:chExt cx="251399" cy="251399"/>
          </a:xfrm>
        </p:grpSpPr>
        <p:sp>
          <p:nvSpPr>
            <p:cNvPr id="102" name="타원 10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이등변 삼각형 10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모서리가 둥근 직사각형 104"/>
          <p:cNvSpPr/>
          <p:nvPr/>
        </p:nvSpPr>
        <p:spPr>
          <a:xfrm>
            <a:off x="1475655" y="276150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1517179" y="2764874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2469679" y="3390116"/>
            <a:ext cx="570272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업체별 한도 제한 없음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소요자금의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100%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이내에서 탄력적으로 적용</a:t>
            </a:r>
          </a:p>
        </p:txBody>
      </p:sp>
      <p:grpSp>
        <p:nvGrpSpPr>
          <p:cNvPr id="120" name="그룹 119"/>
          <p:cNvGrpSpPr/>
          <p:nvPr/>
        </p:nvGrpSpPr>
        <p:grpSpPr>
          <a:xfrm>
            <a:off x="1332107" y="3429099"/>
            <a:ext cx="118979" cy="118979"/>
            <a:chOff x="1" y="2780910"/>
            <a:chExt cx="251399" cy="251399"/>
          </a:xfrm>
        </p:grpSpPr>
        <p:sp>
          <p:nvSpPr>
            <p:cNvPr id="121" name="타원 12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이등변 삼각형 12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모서리가 둥근 직사각형 122"/>
          <p:cNvSpPr/>
          <p:nvPr/>
        </p:nvSpPr>
        <p:spPr>
          <a:xfrm>
            <a:off x="1475655" y="338063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1517179" y="3392388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125" name="직사각형 124"/>
          <p:cNvSpPr/>
          <p:nvPr/>
        </p:nvSpPr>
        <p:spPr>
          <a:xfrm>
            <a:off x="2469679" y="6099478"/>
            <a:ext cx="2662267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</a:t>
            </a:r>
            <a:r>
              <a:rPr lang="en-US" altLang="ko-KR" sz="1200" dirty="0" smtClean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200" dirty="0" err="1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보증료율</a:t>
            </a:r>
            <a:r>
              <a:rPr lang="ko-KR" altLang="en-US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0.2%p </a:t>
            </a:r>
            <a:r>
              <a:rPr lang="ko-KR" altLang="en-US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및 보증비율 </a:t>
            </a:r>
            <a:r>
              <a:rPr lang="en-US" altLang="ko-KR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90% </a:t>
            </a:r>
            <a:r>
              <a:rPr lang="ko-KR" altLang="en-US" sz="1200" dirty="0">
                <a:solidFill>
                  <a:srgbClr val="2C9C8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우대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475655" y="488558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1637928" y="4903490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475655" y="53332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1517179" y="5345013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475655" y="579998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1517179" y="5811738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grpSp>
        <p:nvGrpSpPr>
          <p:cNvPr id="141" name="그룹 140"/>
          <p:cNvGrpSpPr/>
          <p:nvPr/>
        </p:nvGrpSpPr>
        <p:grpSpPr>
          <a:xfrm>
            <a:off x="1332107" y="4988176"/>
            <a:ext cx="118979" cy="118979"/>
            <a:chOff x="1" y="2780910"/>
            <a:chExt cx="251399" cy="251399"/>
          </a:xfrm>
        </p:grpSpPr>
        <p:sp>
          <p:nvSpPr>
            <p:cNvPr id="142" name="타원 14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이등변 삼각형 14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4" name="그룹 143"/>
          <p:cNvGrpSpPr/>
          <p:nvPr/>
        </p:nvGrpSpPr>
        <p:grpSpPr>
          <a:xfrm>
            <a:off x="1332107" y="5371353"/>
            <a:ext cx="118979" cy="118979"/>
            <a:chOff x="1" y="2780910"/>
            <a:chExt cx="251399" cy="251399"/>
          </a:xfrm>
        </p:grpSpPr>
        <p:sp>
          <p:nvSpPr>
            <p:cNvPr id="145" name="타원 14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이등변 삼각형 14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7" name="그룹 146"/>
          <p:cNvGrpSpPr/>
          <p:nvPr/>
        </p:nvGrpSpPr>
        <p:grpSpPr>
          <a:xfrm>
            <a:off x="1332107" y="5904753"/>
            <a:ext cx="118979" cy="118979"/>
            <a:chOff x="1" y="2780910"/>
            <a:chExt cx="251399" cy="251399"/>
          </a:xfrm>
        </p:grpSpPr>
        <p:sp>
          <p:nvSpPr>
            <p:cNvPr id="148" name="타원 14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이등변 삼각형 14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293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70" y="1047750"/>
            <a:ext cx="9143999" cy="58102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395" y="3600450"/>
            <a:ext cx="6467475" cy="3257550"/>
          </a:xfrm>
          <a:prstGeom prst="rect">
            <a:avLst/>
          </a:prstGeom>
        </p:spPr>
      </p:pic>
      <p:sp>
        <p:nvSpPr>
          <p:cNvPr id="34" name="사각형: 잘린 한쪽 모서리 33"/>
          <p:cNvSpPr/>
          <p:nvPr/>
        </p:nvSpPr>
        <p:spPr>
          <a:xfrm>
            <a:off x="380536" y="836712"/>
            <a:ext cx="181520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966611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금융 지원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18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3" y="1427221"/>
            <a:ext cx="7883236" cy="2544703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49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901" y="672041"/>
            <a:ext cx="3412972" cy="321575"/>
            <a:chOff x="-2730" y="846404"/>
            <a:chExt cx="9154129" cy="0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직사각형 79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706583" y="4114800"/>
            <a:ext cx="7883236" cy="2228850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498073" y="2159175"/>
            <a:ext cx="596235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기업의 설비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투자와 연계된 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M&amp;A,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분사시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소요자금 지원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2498073" y="2621371"/>
            <a:ext cx="517027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계획을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승인받은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모두 지원 가능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2498073" y="3066360"/>
            <a:ext cx="6034367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업체별 한도 제한 없음</a:t>
            </a:r>
            <a:r>
              <a:rPr lang="en-US" altLang="ko-KR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소요자금의 </a:t>
            </a:r>
            <a:r>
              <a:rPr lang="en-US" altLang="ko-KR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50% </a:t>
            </a:r>
            <a:r>
              <a:rPr lang="ko-KR" altLang="en-US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이내</a:t>
            </a:r>
            <a:r>
              <a:rPr lang="en-US" altLang="ko-KR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원칙</a:t>
            </a:r>
            <a:r>
              <a:rPr lang="en-US" altLang="ko-KR" sz="13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spc="-2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신성장산업은</a:t>
            </a:r>
            <a:r>
              <a:rPr lang="ko-KR" altLang="en-US" sz="13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3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70% </a:t>
            </a:r>
            <a:r>
              <a:rPr lang="ko-KR" altLang="en-US" sz="13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이내</a:t>
            </a:r>
            <a:r>
              <a:rPr lang="en-US" altLang="ko-KR" sz="1300" spc="-2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2498073" y="4849980"/>
            <a:ext cx="5962359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사업장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부지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구입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건물 신축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기계 구입자금 등 신규 시설투자에 대한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자금 지원</a:t>
            </a:r>
          </a:p>
        </p:txBody>
      </p:sp>
      <p:grpSp>
        <p:nvGrpSpPr>
          <p:cNvPr id="106" name="그룹 105"/>
          <p:cNvGrpSpPr/>
          <p:nvPr/>
        </p:nvGrpSpPr>
        <p:grpSpPr>
          <a:xfrm>
            <a:off x="1332107" y="4891478"/>
            <a:ext cx="118979" cy="118979"/>
            <a:chOff x="1" y="2780910"/>
            <a:chExt cx="251399" cy="251399"/>
          </a:xfrm>
        </p:grpSpPr>
        <p:sp>
          <p:nvSpPr>
            <p:cNvPr id="107" name="타원 10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이등변 삼각형 10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9" name="직사각형 108"/>
          <p:cNvSpPr/>
          <p:nvPr/>
        </p:nvSpPr>
        <p:spPr>
          <a:xfrm>
            <a:off x="2498073" y="5482543"/>
            <a:ext cx="589035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사업재편계획 승인을 받은 중소기업</a:t>
            </a:r>
          </a:p>
        </p:txBody>
      </p:sp>
      <p:grpSp>
        <p:nvGrpSpPr>
          <p:cNvPr id="110" name="그룹 109"/>
          <p:cNvGrpSpPr/>
          <p:nvPr/>
        </p:nvGrpSpPr>
        <p:grpSpPr>
          <a:xfrm>
            <a:off x="1332107" y="5525751"/>
            <a:ext cx="118979" cy="118979"/>
            <a:chOff x="1" y="2780910"/>
            <a:chExt cx="251399" cy="251399"/>
          </a:xfrm>
        </p:grpSpPr>
        <p:sp>
          <p:nvSpPr>
            <p:cNvPr id="111" name="타원 11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이등변 삼각형 11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3" name="직사각형 112"/>
          <p:cNvSpPr/>
          <p:nvPr/>
        </p:nvSpPr>
        <p:spPr>
          <a:xfrm>
            <a:off x="2498073" y="5918502"/>
            <a:ext cx="589035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기업당 설비자금 최대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150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한도 대출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또는 투자로 지원</a:t>
            </a:r>
          </a:p>
        </p:txBody>
      </p:sp>
      <p:grpSp>
        <p:nvGrpSpPr>
          <p:cNvPr id="114" name="그룹 113"/>
          <p:cNvGrpSpPr/>
          <p:nvPr/>
        </p:nvGrpSpPr>
        <p:grpSpPr>
          <a:xfrm>
            <a:off x="1332107" y="5979050"/>
            <a:ext cx="118979" cy="118979"/>
            <a:chOff x="1" y="2780910"/>
            <a:chExt cx="251399" cy="251399"/>
          </a:xfrm>
        </p:grpSpPr>
        <p:sp>
          <p:nvSpPr>
            <p:cNvPr id="115" name="타원 11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이등변 삼각형 11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3" name="직사각형 72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금융 지원</a:t>
            </a:r>
          </a:p>
        </p:txBody>
      </p:sp>
      <p:sp>
        <p:nvSpPr>
          <p:cNvPr id="91" name="양쪽 모서리가 둥근 사각형 90"/>
          <p:cNvSpPr/>
          <p:nvPr/>
        </p:nvSpPr>
        <p:spPr>
          <a:xfrm rot="5400000">
            <a:off x="4354109" y="-2118879"/>
            <a:ext cx="516592" cy="7788565"/>
          </a:xfrm>
          <a:prstGeom prst="round2SameRect">
            <a:avLst>
              <a:gd name="adj1" fmla="val 19352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" name="양쪽 모서리가 둥근 사각형 91"/>
          <p:cNvSpPr/>
          <p:nvPr/>
        </p:nvSpPr>
        <p:spPr>
          <a:xfrm rot="5400000">
            <a:off x="4503152" y="-2270920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94" name="그룹 93"/>
          <p:cNvGrpSpPr/>
          <p:nvPr/>
        </p:nvGrpSpPr>
        <p:grpSpPr>
          <a:xfrm>
            <a:off x="577335" y="1480817"/>
            <a:ext cx="601469" cy="599804"/>
            <a:chOff x="3148019" y="1700808"/>
            <a:chExt cx="661981" cy="608896"/>
          </a:xfrm>
        </p:grpSpPr>
        <p:sp>
          <p:nvSpPr>
            <p:cNvPr id="95" name="타원 94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51000">
                  <a:srgbClr val="42E2DA"/>
                </a:gs>
                <a:gs pos="100000">
                  <a:srgbClr val="42E2DA">
                    <a:lumMod val="70000"/>
                  </a:srgbClr>
                </a:gs>
                <a:gs pos="7000">
                  <a:srgbClr val="42E2DA">
                    <a:lumMod val="70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60E6E0"/>
                </a:gs>
                <a:gs pos="100000">
                  <a:srgbClr val="5CE6DF">
                    <a:lumMod val="52000"/>
                    <a:lumOff val="4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타원 96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98" name="직사각형 97"/>
          <p:cNvSpPr/>
          <p:nvPr/>
        </p:nvSpPr>
        <p:spPr>
          <a:xfrm>
            <a:off x="710821" y="1617179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590B5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</a:t>
            </a:r>
          </a:p>
        </p:txBody>
      </p:sp>
      <p:sp>
        <p:nvSpPr>
          <p:cNvPr id="99" name="양쪽 모서리가 둥근 사각형 98"/>
          <p:cNvSpPr/>
          <p:nvPr/>
        </p:nvSpPr>
        <p:spPr>
          <a:xfrm rot="5400000">
            <a:off x="4352946" y="566643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C6704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00" name="양쪽 모서리가 둥근 사각형 99"/>
          <p:cNvSpPr/>
          <p:nvPr/>
        </p:nvSpPr>
        <p:spPr>
          <a:xfrm rot="5400000">
            <a:off x="4503152" y="413438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102" name="그룹 101"/>
          <p:cNvGrpSpPr/>
          <p:nvPr/>
        </p:nvGrpSpPr>
        <p:grpSpPr>
          <a:xfrm>
            <a:off x="436957" y="4145297"/>
            <a:ext cx="601469" cy="599804"/>
            <a:chOff x="3148019" y="1700808"/>
            <a:chExt cx="661981" cy="608896"/>
          </a:xfrm>
        </p:grpSpPr>
        <p:sp>
          <p:nvSpPr>
            <p:cNvPr id="103" name="타원 102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D09F48"/>
                </a:gs>
                <a:gs pos="0">
                  <a:srgbClr val="D09F48">
                    <a:lumMod val="21000"/>
                  </a:srgbClr>
                </a:gs>
                <a:gs pos="100000">
                  <a:srgbClr val="E0B674">
                    <a:lumMod val="52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5" name="타원 104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D2B56E"/>
                </a:gs>
                <a:gs pos="100000">
                  <a:srgbClr val="E5B67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타원 116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18" name="직사각형 117"/>
          <p:cNvSpPr/>
          <p:nvPr/>
        </p:nvSpPr>
        <p:spPr>
          <a:xfrm>
            <a:off x="570443" y="4281659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C6704A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4</a:t>
            </a:r>
          </a:p>
        </p:txBody>
      </p:sp>
      <p:sp>
        <p:nvSpPr>
          <p:cNvPr id="63" name="직사각형 62"/>
          <p:cNvSpPr/>
          <p:nvPr/>
        </p:nvSpPr>
        <p:spPr>
          <a:xfrm>
            <a:off x="1342656" y="1659125"/>
            <a:ext cx="7189784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기업투자 촉진 프로그램 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(1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조원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산업은행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  <a:endParaRPr lang="ko-KR" altLang="en-US" sz="1900" spc="-11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270647" y="4349500"/>
            <a:ext cx="7189784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시설투자 촉진펀드 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(1.5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조원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기업은행</a:t>
            </a:r>
            <a:r>
              <a:rPr lang="en-US" altLang="ko-KR" sz="17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  <a:endParaRPr lang="ko-KR" altLang="en-US" sz="1900" spc="-11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123" name="그룹 122"/>
          <p:cNvGrpSpPr/>
          <p:nvPr/>
        </p:nvGrpSpPr>
        <p:grpSpPr>
          <a:xfrm>
            <a:off x="1332107" y="2229514"/>
            <a:ext cx="118979" cy="118979"/>
            <a:chOff x="1" y="2780910"/>
            <a:chExt cx="251399" cy="251399"/>
          </a:xfrm>
        </p:grpSpPr>
        <p:sp>
          <p:nvSpPr>
            <p:cNvPr id="124" name="타원 12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이등변 삼각형 12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1332107" y="2673513"/>
            <a:ext cx="118979" cy="118979"/>
            <a:chOff x="1" y="2780910"/>
            <a:chExt cx="251399" cy="251399"/>
          </a:xfrm>
        </p:grpSpPr>
        <p:sp>
          <p:nvSpPr>
            <p:cNvPr id="127" name="타원 12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이등변 삼각형 12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1" name="그룹 130"/>
          <p:cNvGrpSpPr/>
          <p:nvPr/>
        </p:nvGrpSpPr>
        <p:grpSpPr>
          <a:xfrm>
            <a:off x="1332107" y="3117512"/>
            <a:ext cx="118979" cy="118979"/>
            <a:chOff x="1" y="2780910"/>
            <a:chExt cx="251399" cy="251399"/>
          </a:xfrm>
        </p:grpSpPr>
        <p:sp>
          <p:nvSpPr>
            <p:cNvPr id="132" name="타원 13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이등변 삼각형 13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4" name="모서리가 둥근 직사각형 133"/>
          <p:cNvSpPr/>
          <p:nvPr/>
        </p:nvSpPr>
        <p:spPr>
          <a:xfrm>
            <a:off x="1475655" y="2132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1697199" y="21507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475655" y="2586409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1517179" y="2598166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475655" y="3040163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1517179" y="3051920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140" name="직사각형 139"/>
          <p:cNvSpPr/>
          <p:nvPr/>
        </p:nvSpPr>
        <p:spPr>
          <a:xfrm>
            <a:off x="2498073" y="3393032"/>
            <a:ext cx="5745163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</a:t>
            </a:r>
            <a:r>
              <a:rPr lang="en-US" altLang="ko-KR" sz="1200" dirty="0" smtClean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</a:t>
            </a:r>
            <a:r>
              <a:rPr lang="en-US" altLang="ko-KR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200" dirty="0" err="1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주식관련채</a:t>
            </a:r>
            <a:r>
              <a:rPr lang="en-US" altLang="ko-KR" sz="10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0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전환사채 등</a:t>
            </a:r>
            <a:r>
              <a:rPr lang="en-US" altLang="ko-KR" sz="10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위주로 운용하되 기업 수요에 따라 회사채</a:t>
            </a:r>
            <a:r>
              <a:rPr lang="en-US" altLang="ko-KR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대출 등도 지원</a:t>
            </a:r>
          </a:p>
        </p:txBody>
      </p:sp>
      <p:sp>
        <p:nvSpPr>
          <p:cNvPr id="142" name="모서리가 둥근 직사각형 141"/>
          <p:cNvSpPr/>
          <p:nvPr/>
        </p:nvSpPr>
        <p:spPr>
          <a:xfrm>
            <a:off x="1475655" y="481890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1700236" y="483681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44" name="모서리가 둥근 직사각형 143"/>
          <p:cNvSpPr/>
          <p:nvPr/>
        </p:nvSpPr>
        <p:spPr>
          <a:xfrm>
            <a:off x="1475655" y="5453434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1517179" y="5465191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475655" y="5907188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517179" y="5918945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</p:spTree>
    <p:extLst>
      <p:ext uri="{BB962C8B-B14F-4D97-AF65-F5344CB8AC3E}">
        <p14:creationId xmlns:p14="http://schemas.microsoft.com/office/powerpoint/2010/main" val="771569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모서리가 둥근 직사각형 59"/>
          <p:cNvSpPr/>
          <p:nvPr/>
        </p:nvSpPr>
        <p:spPr>
          <a:xfrm>
            <a:off x="706583" y="1427221"/>
            <a:ext cx="7883236" cy="5040253"/>
          </a:xfrm>
          <a:prstGeom prst="roundRect">
            <a:avLst>
              <a:gd name="adj" fmla="val 2899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사각형: 잘린 한쪽 모서리 33"/>
          <p:cNvSpPr/>
          <p:nvPr/>
        </p:nvSpPr>
        <p:spPr>
          <a:xfrm>
            <a:off x="380536" y="836712"/>
            <a:ext cx="2034673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1410964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연구개발 지원</a:t>
            </a:r>
          </a:p>
        </p:txBody>
      </p:sp>
      <p:sp>
        <p:nvSpPr>
          <p:cNvPr id="61" name="양쪽 모서리가 둥근 사각형 60"/>
          <p:cNvSpPr/>
          <p:nvPr/>
        </p:nvSpPr>
        <p:spPr>
          <a:xfrm rot="5400000">
            <a:off x="4352948" y="-2103268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2" name="양쪽 모서리가 둥근 사각형 61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69" name="그룹 68"/>
          <p:cNvGrpSpPr/>
          <p:nvPr/>
        </p:nvGrpSpPr>
        <p:grpSpPr>
          <a:xfrm>
            <a:off x="577334" y="1475385"/>
            <a:ext cx="601470" cy="599803"/>
            <a:chOff x="3148018" y="1700810"/>
            <a:chExt cx="661982" cy="608896"/>
          </a:xfrm>
        </p:grpSpPr>
        <p:sp>
          <p:nvSpPr>
            <p:cNvPr id="70" name="타원 69"/>
            <p:cNvSpPr/>
            <p:nvPr/>
          </p:nvSpPr>
          <p:spPr>
            <a:xfrm>
              <a:off x="3148019" y="1712317"/>
              <a:ext cx="661981" cy="597389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>
              <a:off x="3148018" y="1700810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타원 71"/>
            <p:cNvSpPr/>
            <p:nvPr/>
          </p:nvSpPr>
          <p:spPr>
            <a:xfrm>
              <a:off x="3203023" y="1748246"/>
              <a:ext cx="551972" cy="476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710821" y="1611748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grpSp>
        <p:nvGrpSpPr>
          <p:cNvPr id="87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88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직사각형 104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연구개발 지원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이등변 삼각형 77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79" name="이등변 삼각형 78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8884967" y="6533753"/>
            <a:ext cx="248244" cy="291939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19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27001" y="3637409"/>
            <a:ext cx="7864549" cy="0"/>
          </a:xfrm>
          <a:prstGeom prst="line">
            <a:avLst/>
          </a:prstGeom>
          <a:ln>
            <a:solidFill>
              <a:srgbClr val="00B0F0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727001" y="4923284"/>
            <a:ext cx="7864549" cy="0"/>
          </a:xfrm>
          <a:prstGeom prst="line">
            <a:avLst/>
          </a:prstGeom>
          <a:ln>
            <a:solidFill>
              <a:srgbClr val="00B0F0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75" y="3667125"/>
            <a:ext cx="6524626" cy="1247775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75" y="4933951"/>
            <a:ext cx="6524626" cy="1524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25" y="2066925"/>
            <a:ext cx="6105526" cy="1571625"/>
          </a:xfrm>
          <a:prstGeom prst="rect">
            <a:avLst/>
          </a:prstGeom>
        </p:spPr>
      </p:pic>
      <p:sp>
        <p:nvSpPr>
          <p:cNvPr id="63" name="직사각형 62"/>
          <p:cNvSpPr/>
          <p:nvPr/>
        </p:nvSpPr>
        <p:spPr>
          <a:xfrm>
            <a:off x="1342656" y="1671085"/>
            <a:ext cx="7189784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정부 </a:t>
            </a:r>
            <a:r>
              <a:rPr lang="en-US" altLang="ko-KR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R&amp;D </a:t>
            </a: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사업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975" y="2171700"/>
            <a:ext cx="2219326" cy="1457325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2699" y="4038600"/>
            <a:ext cx="2133601" cy="876300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4599" y="5048250"/>
            <a:ext cx="2171701" cy="1428750"/>
          </a:xfrm>
          <a:prstGeom prst="rect">
            <a:avLst/>
          </a:prstGeom>
        </p:spPr>
      </p:pic>
      <p:sp>
        <p:nvSpPr>
          <p:cNvPr id="56" name="직사각형 55"/>
          <p:cNvSpPr/>
          <p:nvPr/>
        </p:nvSpPr>
        <p:spPr>
          <a:xfrm>
            <a:off x="2498073" y="3816525"/>
            <a:ext cx="560231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8,500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규모의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사업에 우대지원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선정시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평가항목에 포함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475655" y="379020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1547664" y="3808115"/>
            <a:ext cx="80312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 err="1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중기청</a:t>
            </a:r>
            <a:endParaRPr lang="ko-KR" altLang="en-US" sz="1500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1332107" y="3880619"/>
            <a:ext cx="118979" cy="118979"/>
            <a:chOff x="1" y="2780910"/>
            <a:chExt cx="251399" cy="251399"/>
          </a:xfrm>
        </p:grpSpPr>
        <p:sp>
          <p:nvSpPr>
            <p:cNvPr id="64" name="타원 6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이등변 삼각형 6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직사각형 65"/>
          <p:cNvSpPr/>
          <p:nvPr/>
        </p:nvSpPr>
        <p:spPr>
          <a:xfrm>
            <a:off x="2498073" y="4149477"/>
            <a:ext cx="1218282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</a:t>
            </a: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기술료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납부 유예</a:t>
            </a:r>
          </a:p>
        </p:txBody>
      </p:sp>
      <p:sp>
        <p:nvSpPr>
          <p:cNvPr id="67" name="모서리가 둥근 직사각형 66"/>
          <p:cNvSpPr/>
          <p:nvPr/>
        </p:nvSpPr>
        <p:spPr>
          <a:xfrm>
            <a:off x="1475655" y="504750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547664" y="5065415"/>
            <a:ext cx="80312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기타 업종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1332107" y="5137919"/>
            <a:ext cx="118979" cy="118979"/>
            <a:chOff x="1" y="2780910"/>
            <a:chExt cx="251399" cy="251399"/>
          </a:xfrm>
        </p:grpSpPr>
        <p:sp>
          <p:nvSpPr>
            <p:cNvPr id="74" name="타원 7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이등변 삼각형 7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6" name="직사각형 75"/>
          <p:cNvSpPr/>
          <p:nvPr/>
        </p:nvSpPr>
        <p:spPr>
          <a:xfrm>
            <a:off x="2498073" y="5064300"/>
            <a:ext cx="5602319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농림부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복지부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해수부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문체부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등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업종별 주요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사업에 가점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부처별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2~3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부여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2498073" y="2939802"/>
            <a:ext cx="1272784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기술료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납부 유예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2498073" y="2159175"/>
            <a:ext cx="3658103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총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조원 규모의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사업에 가점 부여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(5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점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475655" y="2132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547664" y="2150765"/>
            <a:ext cx="80312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산업부</a:t>
            </a:r>
            <a:endParaRPr lang="ko-KR" altLang="en-US" sz="1500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1332107" y="2223269"/>
            <a:ext cx="118979" cy="118979"/>
            <a:chOff x="1" y="2780910"/>
            <a:chExt cx="251399" cy="251399"/>
          </a:xfrm>
        </p:grpSpPr>
        <p:sp>
          <p:nvSpPr>
            <p:cNvPr id="51" name="타원 5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이등변 삼각형 5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2498073" y="2512006"/>
            <a:ext cx="3456074" cy="40626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 </a:t>
            </a:r>
            <a:r>
              <a:rPr lang="ko-KR" altLang="en-US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․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중견기업 과제수행 한도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(3~5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및 </a:t>
            </a:r>
            <a:endParaRPr lang="en-US" altLang="ko-KR" sz="120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 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참여제한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((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現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高위험형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등에만 </a:t>
            </a:r>
            <a:r>
              <a:rPr lang="ko-KR" altLang="en-US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참여可</a:t>
            </a: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폐지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6901" y="672041"/>
            <a:ext cx="3989036" cy="321575"/>
            <a:chOff x="-2730" y="846404"/>
            <a:chExt cx="9154129" cy="0"/>
          </a:xfrm>
        </p:grpSpPr>
        <p:cxnSp>
          <p:nvCxnSpPr>
            <p:cNvPr id="92" name="직선 연결선 91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6147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4500"/>
            <a:ext cx="9143999" cy="5143500"/>
          </a:xfrm>
          <a:prstGeom prst="rect">
            <a:avLst/>
          </a:prstGeom>
        </p:spPr>
      </p:pic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20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06583" y="1427221"/>
            <a:ext cx="7883236" cy="2163703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49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706583" y="3827973"/>
            <a:ext cx="7883236" cy="2525201"/>
          </a:xfrm>
          <a:prstGeom prst="roundRect">
            <a:avLst>
              <a:gd name="adj" fmla="val 525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2498073" y="2159175"/>
            <a:ext cx="596235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기업의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신산업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분야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기술혁신형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M&amp;A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등 프로젝트 투자 지원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2498073" y="2559526"/>
            <a:ext cx="596235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계획을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승인받은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모두 지원 가능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2498073" y="2936133"/>
            <a:ext cx="5962359" cy="45704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Blind Fund*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방식으로 운영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기업의 프로젝트에 일정 비율 투자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ko-KR" altLang="en-US" sz="120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투자대상을 정하지 않고 펀드를 조성한 이후 투자대상을 모색</a:t>
            </a:r>
            <a:r>
              <a:rPr lang="en-US" altLang="ko-KR" sz="120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투자하는 방식의 펀드</a:t>
            </a:r>
            <a:endParaRPr lang="en-US" altLang="ko-KR" sz="1200" dirty="0">
              <a:solidFill>
                <a:srgbClr val="1D8F8A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2498073" y="4549709"/>
            <a:ext cx="6034367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에너지신산업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분야內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사업재편과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타 업종에서 에너지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신산업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진출 기업 투자 지원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2498073" y="5244418"/>
            <a:ext cx="596235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계획을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승인받은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모두 지원 가능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2498073" y="5708952"/>
            <a:ext cx="553031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M&amp;A, 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등 투자 프로젝트 지원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기업에 가점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연구개발 지원</a:t>
            </a:r>
          </a:p>
        </p:txBody>
      </p:sp>
      <p:sp>
        <p:nvSpPr>
          <p:cNvPr id="91" name="사각형: 잘린 한쪽 모서리 33"/>
          <p:cNvSpPr/>
          <p:nvPr/>
        </p:nvSpPr>
        <p:spPr>
          <a:xfrm>
            <a:off x="380536" y="836712"/>
            <a:ext cx="2034673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624218" y="909675"/>
            <a:ext cx="1410964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연구개발 지원</a:t>
            </a:r>
          </a:p>
        </p:txBody>
      </p:sp>
      <p:sp>
        <p:nvSpPr>
          <p:cNvPr id="118" name="양쪽 모서리가 둥근 사각형 117"/>
          <p:cNvSpPr/>
          <p:nvPr/>
        </p:nvSpPr>
        <p:spPr>
          <a:xfrm rot="5400000">
            <a:off x="4352948" y="-2103268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120" name="그룹 119"/>
          <p:cNvGrpSpPr/>
          <p:nvPr/>
        </p:nvGrpSpPr>
        <p:grpSpPr>
          <a:xfrm>
            <a:off x="577336" y="1475386"/>
            <a:ext cx="601469" cy="599804"/>
            <a:chOff x="3148019" y="1700808"/>
            <a:chExt cx="661981" cy="608896"/>
          </a:xfrm>
        </p:grpSpPr>
        <p:sp>
          <p:nvSpPr>
            <p:cNvPr id="121" name="타원 120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2" name="타원 121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3" name="타원 122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24" name="직사각형 123"/>
          <p:cNvSpPr/>
          <p:nvPr/>
        </p:nvSpPr>
        <p:spPr>
          <a:xfrm>
            <a:off x="710822" y="1606596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1475655" y="2132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1700236" y="21507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grpSp>
        <p:nvGrpSpPr>
          <p:cNvPr id="127" name="그룹 126"/>
          <p:cNvGrpSpPr/>
          <p:nvPr/>
        </p:nvGrpSpPr>
        <p:grpSpPr>
          <a:xfrm>
            <a:off x="1332107" y="2235451"/>
            <a:ext cx="118979" cy="118979"/>
            <a:chOff x="1" y="2780910"/>
            <a:chExt cx="251399" cy="251399"/>
          </a:xfrm>
        </p:grpSpPr>
        <p:sp>
          <p:nvSpPr>
            <p:cNvPr id="128" name="타원 12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이등변 삼각형 12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2" name="양쪽 모서리가 둥근 사각형 61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42656" y="1668650"/>
            <a:ext cx="7189784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 err="1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신산업육성펀드</a:t>
            </a:r>
            <a:r>
              <a:rPr lang="ko-KR" altLang="en-US" sz="19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(’16</a:t>
            </a:r>
            <a:r>
              <a:rPr lang="ko-KR" altLang="en-US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년</a:t>
            </a:r>
            <a:r>
              <a:rPr lang="ko-KR" altLang="en-US" sz="19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3,000</a:t>
            </a:r>
            <a:r>
              <a:rPr lang="ko-KR" altLang="en-US" sz="1700" spc="-110" dirty="0" err="1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억원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 </a:t>
            </a:r>
            <a:endParaRPr lang="ko-KR" altLang="en-US" sz="1900" spc="-110" dirty="0">
              <a:solidFill>
                <a:schemeClr val="bg1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1475655" y="253099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1547664" y="2548905"/>
            <a:ext cx="80920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  <a:endParaRPr lang="ko-KR" altLang="en-US" sz="1500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32" name="모서리가 둥근 직사각형 131"/>
          <p:cNvSpPr/>
          <p:nvPr/>
        </p:nvSpPr>
        <p:spPr>
          <a:xfrm>
            <a:off x="1475655" y="2944050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1547664" y="2951911"/>
            <a:ext cx="80920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grpSp>
        <p:nvGrpSpPr>
          <p:cNvPr id="137" name="그룹 136"/>
          <p:cNvGrpSpPr/>
          <p:nvPr/>
        </p:nvGrpSpPr>
        <p:grpSpPr>
          <a:xfrm>
            <a:off x="1332107" y="2625976"/>
            <a:ext cx="118979" cy="118979"/>
            <a:chOff x="1" y="2780910"/>
            <a:chExt cx="251399" cy="251399"/>
          </a:xfrm>
        </p:grpSpPr>
        <p:sp>
          <p:nvSpPr>
            <p:cNvPr id="138" name="타원 13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이등변 삼각형 13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0" name="그룹 139"/>
          <p:cNvGrpSpPr/>
          <p:nvPr/>
        </p:nvGrpSpPr>
        <p:grpSpPr>
          <a:xfrm>
            <a:off x="1332107" y="3047168"/>
            <a:ext cx="118979" cy="118979"/>
            <a:chOff x="1" y="2780910"/>
            <a:chExt cx="251399" cy="251399"/>
          </a:xfrm>
        </p:grpSpPr>
        <p:sp>
          <p:nvSpPr>
            <p:cNvPr id="141" name="타원 14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이등변 삼각형 14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3" name="양쪽 모서리가 둥근 사각형 142"/>
          <p:cNvSpPr/>
          <p:nvPr/>
        </p:nvSpPr>
        <p:spPr>
          <a:xfrm rot="5400000">
            <a:off x="4354110" y="271897"/>
            <a:ext cx="516592" cy="7788565"/>
          </a:xfrm>
          <a:prstGeom prst="round2SameRect">
            <a:avLst>
              <a:gd name="adj1" fmla="val 19352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145" name="그룹 144"/>
          <p:cNvGrpSpPr/>
          <p:nvPr/>
        </p:nvGrpSpPr>
        <p:grpSpPr>
          <a:xfrm>
            <a:off x="577336" y="3871593"/>
            <a:ext cx="601469" cy="599804"/>
            <a:chOff x="3148019" y="1700808"/>
            <a:chExt cx="661981" cy="608896"/>
          </a:xfrm>
        </p:grpSpPr>
        <p:sp>
          <p:nvSpPr>
            <p:cNvPr id="146" name="타원 145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51000">
                  <a:srgbClr val="42E2DA"/>
                </a:gs>
                <a:gs pos="100000">
                  <a:srgbClr val="42E2DA">
                    <a:lumMod val="70000"/>
                  </a:srgbClr>
                </a:gs>
                <a:gs pos="7000">
                  <a:srgbClr val="42E2DA">
                    <a:lumMod val="70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7" name="타원 146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60E6E0"/>
                </a:gs>
                <a:gs pos="100000">
                  <a:srgbClr val="5CE6DF">
                    <a:lumMod val="52000"/>
                    <a:lumOff val="4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8" name="타원 147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49" name="직사각형 148"/>
          <p:cNvSpPr/>
          <p:nvPr/>
        </p:nvSpPr>
        <p:spPr>
          <a:xfrm>
            <a:off x="710822" y="4007955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590B5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3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270647" y="4067172"/>
            <a:ext cx="7189784" cy="241092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700" spc="-110" dirty="0" err="1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전력신산업펀드</a:t>
            </a:r>
            <a:r>
              <a:rPr lang="ko-KR" altLang="en-US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(2</a:t>
            </a:r>
            <a:r>
              <a:rPr lang="ko-KR" altLang="en-US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조원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, </a:t>
            </a:r>
            <a:r>
              <a:rPr lang="ko-KR" altLang="en-US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한전</a:t>
            </a:r>
            <a:r>
              <a:rPr lang="en-US" altLang="ko-KR" sz="1700" spc="-110" dirty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)</a:t>
            </a:r>
            <a:endParaRPr lang="ko-KR" altLang="en-US" sz="1900" spc="-110" dirty="0">
              <a:solidFill>
                <a:schemeClr val="bg1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grpSp>
        <p:nvGrpSpPr>
          <p:cNvPr id="151" name="그룹 150"/>
          <p:cNvGrpSpPr/>
          <p:nvPr/>
        </p:nvGrpSpPr>
        <p:grpSpPr>
          <a:xfrm>
            <a:off x="1332107" y="4658389"/>
            <a:ext cx="118979" cy="118979"/>
            <a:chOff x="1" y="2780910"/>
            <a:chExt cx="251399" cy="251399"/>
          </a:xfrm>
        </p:grpSpPr>
        <p:sp>
          <p:nvSpPr>
            <p:cNvPr id="152" name="타원 15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이등변 삼각형 15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4" name="그룹 153"/>
          <p:cNvGrpSpPr/>
          <p:nvPr/>
        </p:nvGrpSpPr>
        <p:grpSpPr>
          <a:xfrm>
            <a:off x="1332107" y="5302413"/>
            <a:ext cx="118979" cy="118979"/>
            <a:chOff x="1" y="2780910"/>
            <a:chExt cx="251399" cy="251399"/>
          </a:xfrm>
        </p:grpSpPr>
        <p:sp>
          <p:nvSpPr>
            <p:cNvPr id="155" name="타원 15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이등변 삼각형 15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7" name="그룹 156"/>
          <p:cNvGrpSpPr/>
          <p:nvPr/>
        </p:nvGrpSpPr>
        <p:grpSpPr>
          <a:xfrm>
            <a:off x="1332107" y="5746412"/>
            <a:ext cx="118979" cy="118979"/>
            <a:chOff x="1" y="2780910"/>
            <a:chExt cx="251399" cy="251399"/>
          </a:xfrm>
        </p:grpSpPr>
        <p:sp>
          <p:nvSpPr>
            <p:cNvPr id="158" name="타원 15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F9D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이등변 삼각형 15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0" name="모서리가 둥근 직사각형 159"/>
          <p:cNvSpPr/>
          <p:nvPr/>
        </p:nvSpPr>
        <p:spPr>
          <a:xfrm>
            <a:off x="1475655" y="456173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1" name="직사각형 160"/>
          <p:cNvSpPr/>
          <p:nvPr/>
        </p:nvSpPr>
        <p:spPr>
          <a:xfrm>
            <a:off x="1697199" y="4579640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62" name="모서리가 둥근 직사각형 161"/>
          <p:cNvSpPr/>
          <p:nvPr/>
        </p:nvSpPr>
        <p:spPr>
          <a:xfrm>
            <a:off x="1475655" y="5215309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1517179" y="5227066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64" name="모서리가 둥근 직사각형 163"/>
          <p:cNvSpPr/>
          <p:nvPr/>
        </p:nvSpPr>
        <p:spPr>
          <a:xfrm>
            <a:off x="1475655" y="5669063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1517179" y="5680820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167" name="직사각형 166"/>
          <p:cNvSpPr/>
          <p:nvPr/>
        </p:nvSpPr>
        <p:spPr>
          <a:xfrm>
            <a:off x="2498073" y="5985177"/>
            <a:ext cx="2651367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’16.11</a:t>
            </a:r>
            <a:r>
              <a:rPr lang="ko-KR" altLang="en-US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월 투자지침서에 </a:t>
            </a:r>
            <a:r>
              <a:rPr lang="ko-KR" altLang="en-US" sz="1200" dirty="0" err="1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가점제</a:t>
            </a:r>
            <a:r>
              <a:rPr lang="ko-KR" altLang="en-US" sz="1200" dirty="0">
                <a:solidFill>
                  <a:srgbClr val="2DACBD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도입 예정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7022579" y="4118953"/>
            <a:ext cx="1908216" cy="1052213"/>
            <a:chOff x="7089254" y="2500612"/>
            <a:chExt cx="1908216" cy="1052213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41096" y="2500612"/>
              <a:ext cx="1456374" cy="1052213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89254" y="2705956"/>
              <a:ext cx="797446" cy="818294"/>
            </a:xfrm>
            <a:prstGeom prst="rect">
              <a:avLst/>
            </a:prstGeom>
          </p:spPr>
        </p:pic>
      </p:grpSp>
      <p:grpSp>
        <p:nvGrpSpPr>
          <p:cNvPr id="84" name="그룹 83"/>
          <p:cNvGrpSpPr/>
          <p:nvPr/>
        </p:nvGrpSpPr>
        <p:grpSpPr>
          <a:xfrm>
            <a:off x="6901" y="672041"/>
            <a:ext cx="3989036" cy="321575"/>
            <a:chOff x="-2730" y="846404"/>
            <a:chExt cx="9154129" cy="0"/>
          </a:xfrm>
        </p:grpSpPr>
        <p:cxnSp>
          <p:nvCxnSpPr>
            <p:cNvPr id="85" name="직선 연결선 84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69681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8850" y="1809750"/>
            <a:ext cx="6915149" cy="5048250"/>
          </a:xfrm>
          <a:prstGeom prst="rect">
            <a:avLst/>
          </a:prstGeom>
        </p:spPr>
      </p:pic>
      <p:sp>
        <p:nvSpPr>
          <p:cNvPr id="113" name="모서리가 둥근 직사각형 112"/>
          <p:cNvSpPr/>
          <p:nvPr/>
        </p:nvSpPr>
        <p:spPr>
          <a:xfrm>
            <a:off x="706583" y="1427221"/>
            <a:ext cx="7883236" cy="2494852"/>
          </a:xfrm>
          <a:prstGeom prst="roundRect">
            <a:avLst>
              <a:gd name="adj" fmla="val 6680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4" name="사각형: 잘린 한쪽 모서리 33"/>
          <p:cNvSpPr/>
          <p:nvPr/>
        </p:nvSpPr>
        <p:spPr>
          <a:xfrm>
            <a:off x="380536" y="836712"/>
            <a:ext cx="2034673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4218" y="909675"/>
            <a:ext cx="1410964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연구개발 지원</a:t>
            </a:r>
          </a:p>
        </p:txBody>
      </p:sp>
      <p:sp>
        <p:nvSpPr>
          <p:cNvPr id="39" name="이등변 삼각형 38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40" name="이등변 삼각형 39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21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706583" y="4116099"/>
            <a:ext cx="7883236" cy="2256126"/>
          </a:xfrm>
          <a:prstGeom prst="roundRect">
            <a:avLst>
              <a:gd name="adj" fmla="val 7893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4" name="양쪽 모서리가 둥근 사각형 43"/>
          <p:cNvSpPr/>
          <p:nvPr/>
        </p:nvSpPr>
        <p:spPr>
          <a:xfrm rot="5400000">
            <a:off x="4352949" y="-2100356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C6704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5" name="양쪽 모서리가 둥근 사각형 44"/>
          <p:cNvSpPr/>
          <p:nvPr/>
        </p:nvSpPr>
        <p:spPr>
          <a:xfrm rot="5400000">
            <a:off x="4503153" y="-2253561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577336" y="1478298"/>
            <a:ext cx="601469" cy="599804"/>
            <a:chOff x="3148019" y="1700808"/>
            <a:chExt cx="661981" cy="608896"/>
          </a:xfrm>
        </p:grpSpPr>
        <p:sp>
          <p:nvSpPr>
            <p:cNvPr id="48" name="타원 47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D09F48"/>
                </a:gs>
                <a:gs pos="0">
                  <a:srgbClr val="D09F48">
                    <a:lumMod val="21000"/>
                  </a:srgbClr>
                </a:gs>
                <a:gs pos="100000">
                  <a:srgbClr val="E0B674">
                    <a:lumMod val="52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타원 48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D2B56E"/>
                </a:gs>
                <a:gs pos="100000">
                  <a:srgbClr val="E5B67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타원 49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703793" y="1614660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C6704A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4</a:t>
            </a:r>
          </a:p>
        </p:txBody>
      </p:sp>
      <p:grpSp>
        <p:nvGrpSpPr>
          <p:cNvPr id="87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88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직사각형 104"/>
          <p:cNvSpPr/>
          <p:nvPr/>
        </p:nvSpPr>
        <p:spPr>
          <a:xfrm>
            <a:off x="759482" y="188640"/>
            <a:ext cx="4507032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연구개발 지원</a:t>
            </a:r>
          </a:p>
        </p:txBody>
      </p:sp>
      <p:grpSp>
        <p:nvGrpSpPr>
          <p:cNvPr id="106" name="그룹 105"/>
          <p:cNvGrpSpPr/>
          <p:nvPr/>
        </p:nvGrpSpPr>
        <p:grpSpPr>
          <a:xfrm>
            <a:off x="6901" y="672041"/>
            <a:ext cx="3989036" cy="321575"/>
            <a:chOff x="-2730" y="846404"/>
            <a:chExt cx="9154129" cy="0"/>
          </a:xfrm>
        </p:grpSpPr>
        <p:cxnSp>
          <p:nvCxnSpPr>
            <p:cNvPr id="107" name="직선 연결선 106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직사각형 108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498073" y="2204864"/>
            <a:ext cx="5890351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공정혁신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신제품 개발 또는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신사업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진출에 필요한 고급 연구인력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채용시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인건비 보조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50% 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수준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ko-KR" altLang="en-US" sz="13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498073" y="2810051"/>
            <a:ext cx="6034367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계획을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승인받은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중견기업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연구소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및 연구전담부서 보유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ko-KR" altLang="en-US" sz="13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498073" y="3225856"/>
            <a:ext cx="6034367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국책 연구기관 연구인력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학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연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고경력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연구인력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신진 석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박사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 분야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498073" y="4935200"/>
            <a:ext cx="529382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R&amp;D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 성공 이후 사업화 프로젝트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추진시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저리 융자 지원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2498073" y="5360466"/>
            <a:ext cx="5223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계획을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승인받은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 모두 지원 가능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2498072" y="5789153"/>
            <a:ext cx="5627883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산업부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R&amp;D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전담 은행을 통해 저리융자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기업별 상이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 대상에 포함</a:t>
            </a:r>
          </a:p>
        </p:txBody>
      </p:sp>
      <p:sp>
        <p:nvSpPr>
          <p:cNvPr id="84" name="양쪽 모서리가 둥근 사각형 83"/>
          <p:cNvSpPr/>
          <p:nvPr/>
        </p:nvSpPr>
        <p:spPr>
          <a:xfrm rot="5400000">
            <a:off x="4352949" y="574349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5" name="양쪽 모서리가 둥근 사각형 84"/>
          <p:cNvSpPr/>
          <p:nvPr/>
        </p:nvSpPr>
        <p:spPr>
          <a:xfrm rot="5400000">
            <a:off x="4503153" y="421144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577335" y="4153002"/>
            <a:ext cx="601470" cy="599803"/>
            <a:chOff x="3148018" y="1700810"/>
            <a:chExt cx="661982" cy="608896"/>
          </a:xfrm>
        </p:grpSpPr>
        <p:sp>
          <p:nvSpPr>
            <p:cNvPr id="93" name="타원 92"/>
            <p:cNvSpPr/>
            <p:nvPr/>
          </p:nvSpPr>
          <p:spPr>
            <a:xfrm>
              <a:off x="3148019" y="1712317"/>
              <a:ext cx="661981" cy="597389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3148018" y="1700810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3203023" y="1748246"/>
              <a:ext cx="551972" cy="476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12" name="직사각형 111"/>
          <p:cNvSpPr/>
          <p:nvPr/>
        </p:nvSpPr>
        <p:spPr>
          <a:xfrm>
            <a:off x="710822" y="4289365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5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342657" y="4348702"/>
            <a:ext cx="2077215" cy="263149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사업화융자</a:t>
            </a: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지원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1342657" y="1684558"/>
            <a:ext cx="7003432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중소</a:t>
            </a:r>
            <a:r>
              <a:rPr lang="en-US" altLang="ko-KR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·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중견기업이 고급연구인력 채용</a:t>
            </a:r>
            <a:r>
              <a:rPr lang="en-US" altLang="ko-KR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 </a:t>
            </a:r>
            <a:r>
              <a:rPr lang="ko-KR" altLang="en-US" sz="1900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</a:t>
            </a:r>
          </a:p>
        </p:txBody>
      </p:sp>
      <p:grpSp>
        <p:nvGrpSpPr>
          <p:cNvPr id="114" name="그룹 113"/>
          <p:cNvGrpSpPr/>
          <p:nvPr/>
        </p:nvGrpSpPr>
        <p:grpSpPr>
          <a:xfrm>
            <a:off x="1332107" y="2273319"/>
            <a:ext cx="118979" cy="118979"/>
            <a:chOff x="1" y="2780910"/>
            <a:chExt cx="251399" cy="251399"/>
          </a:xfrm>
        </p:grpSpPr>
        <p:sp>
          <p:nvSpPr>
            <p:cNvPr id="115" name="타원 11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이등변 삼각형 11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그룹 116"/>
          <p:cNvGrpSpPr/>
          <p:nvPr/>
        </p:nvGrpSpPr>
        <p:grpSpPr>
          <a:xfrm>
            <a:off x="1332107" y="2851530"/>
            <a:ext cx="118979" cy="118979"/>
            <a:chOff x="1" y="2780910"/>
            <a:chExt cx="251399" cy="251399"/>
          </a:xfrm>
        </p:grpSpPr>
        <p:sp>
          <p:nvSpPr>
            <p:cNvPr id="118" name="타원 11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이등변 삼각형 11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1332107" y="3265919"/>
            <a:ext cx="118979" cy="118979"/>
            <a:chOff x="1" y="2780910"/>
            <a:chExt cx="251399" cy="251399"/>
          </a:xfrm>
        </p:grpSpPr>
        <p:sp>
          <p:nvSpPr>
            <p:cNvPr id="121" name="타원 12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이등변 삼각형 12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모서리가 둥근 직사각형 122"/>
          <p:cNvSpPr/>
          <p:nvPr/>
        </p:nvSpPr>
        <p:spPr>
          <a:xfrm>
            <a:off x="1475655" y="2200747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1700236" y="2218656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25" name="모서리가 둥근 직사각형 124"/>
          <p:cNvSpPr/>
          <p:nvPr/>
        </p:nvSpPr>
        <p:spPr>
          <a:xfrm>
            <a:off x="1475655" y="2779213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1517179" y="2790970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1475655" y="3194057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1517179" y="3205814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129" name="직사각형 128"/>
          <p:cNvSpPr/>
          <p:nvPr/>
        </p:nvSpPr>
        <p:spPr>
          <a:xfrm>
            <a:off x="2498073" y="3536410"/>
            <a:ext cx="3403176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</a:t>
            </a: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인력 채용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이후 기업이 지원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신청시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가점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점 부여 </a:t>
            </a:r>
            <a:endParaRPr lang="en-US" altLang="ko-KR" sz="120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133" name="그룹 132"/>
          <p:cNvGrpSpPr/>
          <p:nvPr/>
        </p:nvGrpSpPr>
        <p:grpSpPr>
          <a:xfrm>
            <a:off x="1332107" y="4980926"/>
            <a:ext cx="118979" cy="118979"/>
            <a:chOff x="1" y="2780910"/>
            <a:chExt cx="251399" cy="251399"/>
          </a:xfrm>
        </p:grpSpPr>
        <p:sp>
          <p:nvSpPr>
            <p:cNvPr id="134" name="타원 13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이등변 삼각형 13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6" name="모서리가 둥근 직사각형 135"/>
          <p:cNvSpPr/>
          <p:nvPr/>
        </p:nvSpPr>
        <p:spPr>
          <a:xfrm>
            <a:off x="1475655" y="4890513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1697199" y="4908422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grpSp>
        <p:nvGrpSpPr>
          <p:cNvPr id="138" name="그룹 137"/>
          <p:cNvGrpSpPr/>
          <p:nvPr/>
        </p:nvGrpSpPr>
        <p:grpSpPr>
          <a:xfrm>
            <a:off x="1332107" y="5421329"/>
            <a:ext cx="118979" cy="118979"/>
            <a:chOff x="1" y="2780910"/>
            <a:chExt cx="251399" cy="251399"/>
          </a:xfrm>
        </p:grpSpPr>
        <p:sp>
          <p:nvSpPr>
            <p:cNvPr id="139" name="타원 13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이등변 삼각형 13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1" name="모서리가 둥근 직사각형 140"/>
          <p:cNvSpPr/>
          <p:nvPr/>
        </p:nvSpPr>
        <p:spPr>
          <a:xfrm>
            <a:off x="1475655" y="533091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1517179" y="5342673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grpSp>
        <p:nvGrpSpPr>
          <p:cNvPr id="143" name="그룹 142"/>
          <p:cNvGrpSpPr/>
          <p:nvPr/>
        </p:nvGrpSpPr>
        <p:grpSpPr>
          <a:xfrm>
            <a:off x="1332107" y="5861732"/>
            <a:ext cx="118979" cy="118979"/>
            <a:chOff x="1" y="2780910"/>
            <a:chExt cx="251399" cy="251399"/>
          </a:xfrm>
        </p:grpSpPr>
        <p:sp>
          <p:nvSpPr>
            <p:cNvPr id="144" name="타원 14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이등변 삼각형 14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6" name="모서리가 둥근 직사각형 145"/>
          <p:cNvSpPr/>
          <p:nvPr/>
        </p:nvSpPr>
        <p:spPr>
          <a:xfrm>
            <a:off x="1475655" y="5771319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517179" y="5783076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</p:spTree>
    <p:extLst>
      <p:ext uri="{BB962C8B-B14F-4D97-AF65-F5344CB8AC3E}">
        <p14:creationId xmlns:p14="http://schemas.microsoft.com/office/powerpoint/2010/main" val="31226629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4500"/>
            <a:ext cx="9143999" cy="5143500"/>
          </a:xfrm>
          <a:prstGeom prst="rect">
            <a:avLst/>
          </a:prstGeom>
        </p:spPr>
      </p:pic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759482" y="188640"/>
            <a:ext cx="604476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고용안정 지원</a:t>
            </a:r>
          </a:p>
        </p:txBody>
      </p:sp>
      <p:grpSp>
        <p:nvGrpSpPr>
          <p:cNvPr id="70" name="그룹 69"/>
          <p:cNvGrpSpPr/>
          <p:nvPr/>
        </p:nvGrpSpPr>
        <p:grpSpPr>
          <a:xfrm>
            <a:off x="6901" y="672041"/>
            <a:ext cx="3989036" cy="321575"/>
            <a:chOff x="-2730" y="846404"/>
            <a:chExt cx="9154129" cy="0"/>
          </a:xfrm>
        </p:grpSpPr>
        <p:cxnSp>
          <p:nvCxnSpPr>
            <p:cNvPr id="71" name="직선 연결선 70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직사각형 72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사각형: 잘린 한쪽 모서리 33"/>
          <p:cNvSpPr/>
          <p:nvPr/>
        </p:nvSpPr>
        <p:spPr>
          <a:xfrm>
            <a:off x="380536" y="836712"/>
            <a:ext cx="181520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24218" y="909675"/>
            <a:ext cx="985847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고용 안정</a:t>
            </a:r>
          </a:p>
        </p:txBody>
      </p:sp>
      <p:sp>
        <p:nvSpPr>
          <p:cNvPr id="88" name="이등변 삼각형 87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9" name="이등변 삼각형 88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22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06583" y="1427222"/>
            <a:ext cx="7883236" cy="2458978"/>
          </a:xfrm>
          <a:prstGeom prst="roundRect">
            <a:avLst>
              <a:gd name="adj" fmla="val 7506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706583" y="4180398"/>
            <a:ext cx="7883236" cy="2029901"/>
          </a:xfrm>
          <a:prstGeom prst="roundRect">
            <a:avLst>
              <a:gd name="adj" fmla="val 7893"/>
            </a:avLst>
          </a:prstGeom>
          <a:solidFill>
            <a:schemeClr val="bg1">
              <a:alpha val="8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469679" y="2128575"/>
            <a:ext cx="6062761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고용조정이 불가피한 사업재편기업이 근로자를 감원하지 않고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휴업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휴직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훈련 등 고용유지조치를 실시하는 경우 지원금 지급 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2469679" y="2786055"/>
            <a:ext cx="6062761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고용조정이 불가피한 사업주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사전에 고용유지계획서를 고용센터에 제출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ko-KR" altLang="en-US" sz="13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2469679" y="3257389"/>
            <a:ext cx="447858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휴업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휴직 기준 수당의 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2/3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대기업의 경우 </a:t>
            </a:r>
            <a:r>
              <a:rPr lang="en-US" altLang="ko-KR" sz="13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1/2~2/3)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1072637" y="4564230"/>
            <a:ext cx="730306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 </a:t>
            </a:r>
            <a:r>
              <a:rPr lang="en-US" altLang="ko-KR" sz="1500" dirty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</a:t>
            </a:r>
            <a:r>
              <a:rPr lang="ko-KR" altLang="en-US" sz="1500" dirty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 근로자의 </a:t>
            </a:r>
            <a:r>
              <a:rPr lang="ko-KR" altLang="en-US" sz="1500" dirty="0" err="1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전직</a:t>
            </a:r>
            <a:r>
              <a:rPr lang="ko-KR" altLang="en-US" sz="1500" spc="-70" dirty="0" err="1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ㆍ재배치</a:t>
            </a:r>
            <a:r>
              <a:rPr lang="ko-KR" altLang="en-US" sz="1500" spc="-70" dirty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훈련에 대한 직업능력 훈련 지원</a:t>
            </a:r>
            <a:endParaRPr lang="ko-KR" altLang="en-US" sz="1500" dirty="0">
              <a:solidFill>
                <a:srgbClr val="FF0000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2469679" y="5011274"/>
            <a:ext cx="5908503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 </a:t>
            </a:r>
            <a:r>
              <a:rPr lang="ko-KR" altLang="en-US"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 </a:t>
            </a:r>
            <a:r>
              <a:rPr lang="ko-KR" altLang="en-US" sz="150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고용보험 가입 사업주</a:t>
            </a:r>
            <a:endParaRPr lang="ko-KR" altLang="en-US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469679" y="5736307"/>
            <a:ext cx="4893968" cy="40626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중소기업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現 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90~100%     </a:t>
            </a: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改 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100%, (1,000</a:t>
            </a: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 미만 기업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60%     80%, </a:t>
            </a:r>
          </a:p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FF000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 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(1,000</a:t>
            </a:r>
            <a:r>
              <a:rPr lang="ko-KR" altLang="en-US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 이상 기업</a:t>
            </a:r>
            <a:r>
              <a:rPr lang="en-US" altLang="ko-KR" sz="1200" dirty="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40%     60%</a:t>
            </a:r>
          </a:p>
        </p:txBody>
      </p:sp>
      <p:grpSp>
        <p:nvGrpSpPr>
          <p:cNvPr id="103" name="Group 29"/>
          <p:cNvGrpSpPr>
            <a:grpSpLocks noChangeAspect="1"/>
          </p:cNvGrpSpPr>
          <p:nvPr/>
        </p:nvGrpSpPr>
        <p:grpSpPr bwMode="auto">
          <a:xfrm>
            <a:off x="4194051" y="6002487"/>
            <a:ext cx="160828" cy="93726"/>
            <a:chOff x="1677" y="5581"/>
            <a:chExt cx="1887" cy="1729"/>
          </a:xfrm>
        </p:grpSpPr>
        <p:sp>
          <p:nvSpPr>
            <p:cNvPr id="104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05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06" name="Group 29"/>
          <p:cNvGrpSpPr>
            <a:grpSpLocks noChangeAspect="1"/>
          </p:cNvGrpSpPr>
          <p:nvPr/>
        </p:nvGrpSpPr>
        <p:grpSpPr bwMode="auto">
          <a:xfrm>
            <a:off x="6680423" y="5798790"/>
            <a:ext cx="160828" cy="93726"/>
            <a:chOff x="1677" y="5581"/>
            <a:chExt cx="1887" cy="1729"/>
          </a:xfrm>
        </p:grpSpPr>
        <p:sp>
          <p:nvSpPr>
            <p:cNvPr id="107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08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29"/>
          <p:cNvGrpSpPr>
            <a:grpSpLocks noChangeAspect="1"/>
          </p:cNvGrpSpPr>
          <p:nvPr/>
        </p:nvGrpSpPr>
        <p:grpSpPr bwMode="auto">
          <a:xfrm>
            <a:off x="4194051" y="5798790"/>
            <a:ext cx="160828" cy="93726"/>
            <a:chOff x="1677" y="5581"/>
            <a:chExt cx="1887" cy="1729"/>
          </a:xfrm>
        </p:grpSpPr>
        <p:sp>
          <p:nvSpPr>
            <p:cNvPr id="110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11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115" name="양쪽 모서리가 둥근 사각형 114"/>
          <p:cNvSpPr/>
          <p:nvPr/>
        </p:nvSpPr>
        <p:spPr>
          <a:xfrm rot="5400000">
            <a:off x="4352948" y="-2103268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007D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6" name="양쪽 모서리가 둥근 사각형 115"/>
          <p:cNvSpPr/>
          <p:nvPr/>
        </p:nvSpPr>
        <p:spPr>
          <a:xfrm rot="5400000">
            <a:off x="4503152" y="-2256473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118" name="그룹 117"/>
          <p:cNvGrpSpPr/>
          <p:nvPr/>
        </p:nvGrpSpPr>
        <p:grpSpPr>
          <a:xfrm>
            <a:off x="577335" y="1475386"/>
            <a:ext cx="601469" cy="599804"/>
            <a:chOff x="3148019" y="1700808"/>
            <a:chExt cx="661981" cy="608896"/>
          </a:xfrm>
        </p:grpSpPr>
        <p:sp>
          <p:nvSpPr>
            <p:cNvPr id="119" name="타원 118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4000">
                  <a:srgbClr val="3EC5F6"/>
                </a:gs>
                <a:gs pos="0">
                  <a:srgbClr val="0070C0"/>
                </a:gs>
                <a:gs pos="100000">
                  <a:srgbClr val="048EEC"/>
                </a:gs>
              </a:gsLst>
              <a:lin ang="0" scaled="0"/>
            </a:gradFill>
            <a:ln>
              <a:noFill/>
            </a:ln>
            <a:effectLst>
              <a:outerShdw blurRad="63500" dist="38100" dir="5400000" algn="t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0" name="타원 119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B0F0">
                    <a:lumMod val="39000"/>
                    <a:lumOff val="61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1" name="타원 120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22" name="직사각형 121"/>
          <p:cNvSpPr/>
          <p:nvPr/>
        </p:nvSpPr>
        <p:spPr>
          <a:xfrm>
            <a:off x="710821" y="1611748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224B7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1</a:t>
            </a:r>
          </a:p>
        </p:txBody>
      </p:sp>
      <p:sp>
        <p:nvSpPr>
          <p:cNvPr id="124" name="양쪽 모서리가 둥근 사각형 123"/>
          <p:cNvSpPr/>
          <p:nvPr/>
        </p:nvSpPr>
        <p:spPr>
          <a:xfrm rot="5400000">
            <a:off x="4352948" y="650972"/>
            <a:ext cx="518918" cy="7788565"/>
          </a:xfrm>
          <a:prstGeom prst="round2SameRect">
            <a:avLst>
              <a:gd name="adj1" fmla="val 21275"/>
              <a:gd name="adj2" fmla="val 0"/>
            </a:avLst>
          </a:prstGeom>
          <a:solidFill>
            <a:srgbClr val="50B6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5" name="양쪽 모서리가 둥근 사각형 124"/>
          <p:cNvSpPr/>
          <p:nvPr/>
        </p:nvSpPr>
        <p:spPr>
          <a:xfrm rot="5400000">
            <a:off x="4503152" y="497767"/>
            <a:ext cx="240512" cy="7818067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126" name="그룹 125"/>
          <p:cNvGrpSpPr/>
          <p:nvPr/>
        </p:nvGrpSpPr>
        <p:grpSpPr>
          <a:xfrm>
            <a:off x="577336" y="4229625"/>
            <a:ext cx="601469" cy="599804"/>
            <a:chOff x="3148019" y="1700808"/>
            <a:chExt cx="661981" cy="608896"/>
          </a:xfrm>
        </p:grpSpPr>
        <p:sp>
          <p:nvSpPr>
            <p:cNvPr id="127" name="타원 126"/>
            <p:cNvSpPr/>
            <p:nvPr/>
          </p:nvSpPr>
          <p:spPr>
            <a:xfrm>
              <a:off x="3148019" y="1712316"/>
              <a:ext cx="661981" cy="597388"/>
            </a:xfrm>
            <a:prstGeom prst="ellipse">
              <a:avLst/>
            </a:prstGeom>
            <a:gradFill>
              <a:gsLst>
                <a:gs pos="49000">
                  <a:srgbClr val="8FDE40"/>
                </a:gs>
                <a:gs pos="0">
                  <a:srgbClr val="436D0B">
                    <a:lumMod val="82000"/>
                    <a:lumOff val="18000"/>
                  </a:srgbClr>
                </a:gs>
                <a:gs pos="91000">
                  <a:srgbClr val="436D0B">
                    <a:lumMod val="82000"/>
                    <a:lumOff val="18000"/>
                  </a:srgbClr>
                </a:gs>
              </a:gsLst>
              <a:lin ang="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5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타원 127"/>
            <p:cNvSpPr/>
            <p:nvPr/>
          </p:nvSpPr>
          <p:spPr>
            <a:xfrm>
              <a:off x="3148019" y="1700808"/>
              <a:ext cx="661981" cy="570880"/>
            </a:xfrm>
            <a:prstGeom prst="ellipse">
              <a:avLst/>
            </a:prstGeom>
            <a:gradFill>
              <a:gsLst>
                <a:gs pos="0">
                  <a:srgbClr val="B2DB57"/>
                </a:gs>
                <a:gs pos="100000">
                  <a:srgbClr val="D7EB97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타원 128"/>
            <p:cNvSpPr/>
            <p:nvPr/>
          </p:nvSpPr>
          <p:spPr>
            <a:xfrm>
              <a:off x="3203023" y="1748243"/>
              <a:ext cx="551972" cy="476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30" name="직사각형 129"/>
          <p:cNvSpPr/>
          <p:nvPr/>
        </p:nvSpPr>
        <p:spPr>
          <a:xfrm>
            <a:off x="710822" y="4365987"/>
            <a:ext cx="297950" cy="3261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en-US" altLang="ko-KR" sz="2300" b="1" spc="-70" dirty="0">
                <a:solidFill>
                  <a:srgbClr val="398028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2</a:t>
            </a:r>
          </a:p>
        </p:txBody>
      </p:sp>
      <p:grpSp>
        <p:nvGrpSpPr>
          <p:cNvPr id="132" name="그룹 131"/>
          <p:cNvGrpSpPr/>
          <p:nvPr/>
        </p:nvGrpSpPr>
        <p:grpSpPr>
          <a:xfrm>
            <a:off x="1332107" y="2223269"/>
            <a:ext cx="118979" cy="118979"/>
            <a:chOff x="1" y="2780910"/>
            <a:chExt cx="251399" cy="251399"/>
          </a:xfrm>
        </p:grpSpPr>
        <p:sp>
          <p:nvSpPr>
            <p:cNvPr id="133" name="타원 132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이등변 삼각형 133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모서리가 둥근 직사각형 134"/>
          <p:cNvSpPr/>
          <p:nvPr/>
        </p:nvSpPr>
        <p:spPr>
          <a:xfrm>
            <a:off x="1475655" y="2132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1697199" y="21507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grpSp>
        <p:nvGrpSpPr>
          <p:cNvPr id="137" name="그룹 136"/>
          <p:cNvGrpSpPr/>
          <p:nvPr/>
        </p:nvGrpSpPr>
        <p:grpSpPr>
          <a:xfrm>
            <a:off x="1332107" y="2851919"/>
            <a:ext cx="118979" cy="118979"/>
            <a:chOff x="1" y="2780910"/>
            <a:chExt cx="251399" cy="251399"/>
          </a:xfrm>
        </p:grpSpPr>
        <p:sp>
          <p:nvSpPr>
            <p:cNvPr id="138" name="타원 13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이등변 삼각형 13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0" name="모서리가 둥근 직사각형 139"/>
          <p:cNvSpPr/>
          <p:nvPr/>
        </p:nvSpPr>
        <p:spPr>
          <a:xfrm>
            <a:off x="1475655" y="276150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517179" y="2773263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grpSp>
        <p:nvGrpSpPr>
          <p:cNvPr id="143" name="그룹 142"/>
          <p:cNvGrpSpPr/>
          <p:nvPr/>
        </p:nvGrpSpPr>
        <p:grpSpPr>
          <a:xfrm>
            <a:off x="1332107" y="3337694"/>
            <a:ext cx="118979" cy="118979"/>
            <a:chOff x="1" y="2780910"/>
            <a:chExt cx="251399" cy="251399"/>
          </a:xfrm>
        </p:grpSpPr>
        <p:sp>
          <p:nvSpPr>
            <p:cNvPr id="144" name="타원 143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이등변 삼각형 144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6" name="모서리가 둥근 직사각형 145"/>
          <p:cNvSpPr/>
          <p:nvPr/>
        </p:nvSpPr>
        <p:spPr>
          <a:xfrm>
            <a:off x="1475655" y="324728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517179" y="3259038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1475655" y="4999881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1517179" y="5011638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1475655" y="5438730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9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1517179" y="5442098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grpSp>
        <p:nvGrpSpPr>
          <p:cNvPr id="158" name="그룹 157"/>
          <p:cNvGrpSpPr/>
          <p:nvPr/>
        </p:nvGrpSpPr>
        <p:grpSpPr>
          <a:xfrm>
            <a:off x="1332107" y="5037978"/>
            <a:ext cx="118979" cy="118979"/>
            <a:chOff x="1" y="2780910"/>
            <a:chExt cx="251399" cy="251399"/>
          </a:xfrm>
        </p:grpSpPr>
        <p:sp>
          <p:nvSpPr>
            <p:cNvPr id="159" name="타원 15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이등변 삼각형 15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1332107" y="5535113"/>
            <a:ext cx="118979" cy="118979"/>
            <a:chOff x="1" y="2780910"/>
            <a:chExt cx="251399" cy="251399"/>
          </a:xfrm>
        </p:grpSpPr>
        <p:sp>
          <p:nvSpPr>
            <p:cNvPr id="162" name="타원 16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50B6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이등변 삼각형 16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" name="직사각형 163"/>
          <p:cNvSpPr/>
          <p:nvPr/>
        </p:nvSpPr>
        <p:spPr>
          <a:xfrm>
            <a:off x="2469679" y="3526532"/>
            <a:ext cx="2329164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1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4.3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만원 한도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연간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180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일까지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342656" y="1656234"/>
            <a:ext cx="7189784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고용유지지원금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270647" y="4418233"/>
            <a:ext cx="7189784" cy="269433"/>
          </a:xfrm>
          <a:prstGeom prst="rect">
            <a:avLst/>
          </a:prstGeom>
          <a:effectLst>
            <a:glow rad="419100">
              <a:schemeClr val="tx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90000"/>
              </a:lnSpc>
            </a:pPr>
            <a:r>
              <a:rPr lang="ko-KR" altLang="en-US" sz="1900" spc="-11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직업능력훈련 지원</a:t>
            </a:r>
          </a:p>
        </p:txBody>
      </p:sp>
      <p:sp>
        <p:nvSpPr>
          <p:cNvPr id="214" name="직사각형 213"/>
          <p:cNvSpPr/>
          <p:nvPr/>
        </p:nvSpPr>
        <p:spPr>
          <a:xfrm>
            <a:off x="2469679" y="5450557"/>
            <a:ext cx="5775477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기존 훈련비 지원 대비 지원비율 상향 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</a:t>
            </a:r>
            <a:r>
              <a:rPr lang="en-US" altLang="ko-KR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자체 및 위탁교육</a:t>
            </a:r>
            <a:r>
              <a:rPr lang="en-US" altLang="ko-KR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4054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그림 16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39862"/>
            <a:ext cx="9143999" cy="19181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1800" y="1419225"/>
            <a:ext cx="6172199" cy="5191126"/>
          </a:xfrm>
          <a:prstGeom prst="rect">
            <a:avLst/>
          </a:prstGeom>
        </p:spPr>
      </p:pic>
      <p:sp>
        <p:nvSpPr>
          <p:cNvPr id="151" name="모서리가 둥근 직사각형 150"/>
          <p:cNvSpPr/>
          <p:nvPr/>
        </p:nvSpPr>
        <p:spPr>
          <a:xfrm>
            <a:off x="571500" y="3782978"/>
            <a:ext cx="8018319" cy="1998698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2" name="양쪽 모서리가 둥근 사각형 151"/>
          <p:cNvSpPr/>
          <p:nvPr/>
        </p:nvSpPr>
        <p:spPr>
          <a:xfrm rot="5400000">
            <a:off x="4585057" y="374143"/>
            <a:ext cx="442442" cy="7400823"/>
          </a:xfrm>
          <a:prstGeom prst="round2SameRect">
            <a:avLst>
              <a:gd name="adj1" fmla="val 10699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53" name="양쪽 모서리가 둥근 사각형 152"/>
          <p:cNvSpPr/>
          <p:nvPr/>
        </p:nvSpPr>
        <p:spPr>
          <a:xfrm rot="5400000">
            <a:off x="4656797" y="300871"/>
            <a:ext cx="322433" cy="7428856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6900" y="672041"/>
            <a:ext cx="5546175" cy="321575"/>
            <a:chOff x="-2730" y="846404"/>
            <a:chExt cx="9154129" cy="0"/>
          </a:xfrm>
        </p:grpSpPr>
        <p:cxnSp>
          <p:nvCxnSpPr>
            <p:cNvPr id="71" name="직선 연결선 70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직사각형 72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사각형: 잘린 한쪽 모서리 33"/>
          <p:cNvSpPr/>
          <p:nvPr/>
        </p:nvSpPr>
        <p:spPr>
          <a:xfrm>
            <a:off x="380536" y="836712"/>
            <a:ext cx="1815200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24218" y="909675"/>
            <a:ext cx="985847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ko-KR" altLang="en-US" sz="2000" b="1" spc="-8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고용 안정</a:t>
            </a:r>
          </a:p>
        </p:txBody>
      </p:sp>
      <p:sp>
        <p:nvSpPr>
          <p:cNvPr id="80" name="모서리가 둥근 직사각형 79"/>
          <p:cNvSpPr/>
          <p:nvPr/>
        </p:nvSpPr>
        <p:spPr>
          <a:xfrm>
            <a:off x="571500" y="1535078"/>
            <a:ext cx="8018319" cy="1855716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8" name="이등변 삼각형 87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9" name="이등변 삼각형 88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23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2737846" y="5113258"/>
            <a:ext cx="5714542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 이상 종사한 실직자는 실직 이후 최대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건강보험 임의가입자 자격을 유지하고 보험료의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50%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3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본인부담분</a:t>
            </a:r>
            <a:r>
              <a:rPr lang="en-US" altLang="ko-KR" sz="13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만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납부</a:t>
            </a:r>
          </a:p>
        </p:txBody>
      </p:sp>
      <p:grpSp>
        <p:nvGrpSpPr>
          <p:cNvPr id="91" name="그룹 90"/>
          <p:cNvGrpSpPr/>
          <p:nvPr/>
        </p:nvGrpSpPr>
        <p:grpSpPr>
          <a:xfrm>
            <a:off x="633165" y="3857384"/>
            <a:ext cx="1645450" cy="1857616"/>
            <a:chOff x="1035442" y="1311798"/>
            <a:chExt cx="3043007" cy="751046"/>
          </a:xfrm>
        </p:grpSpPr>
        <p:sp>
          <p:nvSpPr>
            <p:cNvPr id="92" name="모서리가 둥근 직사각형 91"/>
            <p:cNvSpPr/>
            <p:nvPr/>
          </p:nvSpPr>
          <p:spPr>
            <a:xfrm>
              <a:off x="1035442" y="1342642"/>
              <a:ext cx="3043007" cy="720202"/>
            </a:xfrm>
            <a:prstGeom prst="roundRect">
              <a:avLst>
                <a:gd name="adj" fmla="val 7627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모서리가 둥근 직사각형 92"/>
            <p:cNvSpPr/>
            <p:nvPr/>
          </p:nvSpPr>
          <p:spPr>
            <a:xfrm>
              <a:off x="1035442" y="1311798"/>
              <a:ext cx="3043007" cy="733178"/>
            </a:xfrm>
            <a:prstGeom prst="roundRect">
              <a:avLst>
                <a:gd name="adj" fmla="val 4540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모서리가 둥근 직사각형 93"/>
            <p:cNvSpPr/>
            <p:nvPr/>
          </p:nvSpPr>
          <p:spPr>
            <a:xfrm>
              <a:off x="1067613" y="1323770"/>
              <a:ext cx="2951916" cy="636173"/>
            </a:xfrm>
            <a:prstGeom prst="roundRect">
              <a:avLst>
                <a:gd name="adj" fmla="val 507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95" name="직사각형 94"/>
          <p:cNvSpPr/>
          <p:nvPr/>
        </p:nvSpPr>
        <p:spPr>
          <a:xfrm>
            <a:off x="718971" y="4065963"/>
            <a:ext cx="1473838" cy="5325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실직자 생계</a:t>
            </a:r>
            <a:endParaRPr lang="en-US" altLang="ko-KR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안정 지원</a:t>
            </a:r>
          </a:p>
        </p:txBody>
      </p:sp>
      <p:sp>
        <p:nvSpPr>
          <p:cNvPr id="54" name="양쪽 모서리가 둥근 사각형 53"/>
          <p:cNvSpPr/>
          <p:nvPr/>
        </p:nvSpPr>
        <p:spPr>
          <a:xfrm rot="5400000">
            <a:off x="4585057" y="-1873757"/>
            <a:ext cx="442442" cy="7400823"/>
          </a:xfrm>
          <a:prstGeom prst="round2SameRect">
            <a:avLst>
              <a:gd name="adj1" fmla="val 10699"/>
              <a:gd name="adj2" fmla="val 0"/>
            </a:avLst>
          </a:prstGeom>
          <a:solidFill>
            <a:srgbClr val="0F9DB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5" name="양쪽 모서리가 둥근 사각형 54"/>
          <p:cNvSpPr/>
          <p:nvPr/>
        </p:nvSpPr>
        <p:spPr>
          <a:xfrm rot="5400000">
            <a:off x="4656797" y="-1947029"/>
            <a:ext cx="322433" cy="7428856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38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solidFill>
                <a:prstClr val="white"/>
              </a:solidFill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2737846" y="2973710"/>
            <a:ext cx="5040560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구직상담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직업훈련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인턴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취업알선 등 패키지 프로그램 지원</a:t>
            </a:r>
          </a:p>
        </p:txBody>
      </p:sp>
      <p:sp>
        <p:nvSpPr>
          <p:cNvPr id="146" name="직사각형 145"/>
          <p:cNvSpPr/>
          <p:nvPr/>
        </p:nvSpPr>
        <p:spPr>
          <a:xfrm>
            <a:off x="2737846" y="2112867"/>
            <a:ext cx="5112568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취업성공패키지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2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지원사업에 사업재편 기업 실직자에 대해서는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소득제한 요건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미적용</a:t>
            </a:r>
            <a:endParaRPr lang="ko-KR" altLang="en-US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2833792" y="2638278"/>
            <a:ext cx="5354030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現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청년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중위소득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100%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이하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중장년층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    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改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청년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중위소득 </a:t>
            </a:r>
            <a:r>
              <a:rPr lang="en-US" altLang="ko-KR" sz="1200" dirty="0" smtClean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150</a:t>
            </a:r>
            <a:r>
              <a:rPr lang="en-US" altLang="ko-KR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%</a:t>
            </a:r>
            <a:r>
              <a:rPr lang="ko-KR" altLang="en-US" sz="1200" dirty="0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이하 </a:t>
            </a:r>
            <a:r>
              <a:rPr lang="ko-KR" altLang="en-US" sz="1200" dirty="0" err="1">
                <a:solidFill>
                  <a:srgbClr val="3590B5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중장년층</a:t>
            </a:r>
            <a:endParaRPr lang="ko-KR" altLang="en-US" sz="1200" dirty="0">
              <a:solidFill>
                <a:srgbClr val="3590B5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grpSp>
        <p:nvGrpSpPr>
          <p:cNvPr id="111" name="Group 29"/>
          <p:cNvGrpSpPr>
            <a:grpSpLocks noChangeAspect="1"/>
          </p:cNvGrpSpPr>
          <p:nvPr/>
        </p:nvGrpSpPr>
        <p:grpSpPr bwMode="auto">
          <a:xfrm>
            <a:off x="5391337" y="2700809"/>
            <a:ext cx="160828" cy="93726"/>
            <a:chOff x="1677" y="5581"/>
            <a:chExt cx="1887" cy="1729"/>
          </a:xfrm>
        </p:grpSpPr>
        <p:sp>
          <p:nvSpPr>
            <p:cNvPr id="112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13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2529023" y="2162280"/>
            <a:ext cx="118979" cy="118979"/>
            <a:chOff x="1" y="2780910"/>
            <a:chExt cx="251399" cy="251399"/>
          </a:xfrm>
        </p:grpSpPr>
        <p:sp>
          <p:nvSpPr>
            <p:cNvPr id="101" name="타원 10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이등변 삼각형 10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1" name="그룹 130"/>
          <p:cNvGrpSpPr/>
          <p:nvPr/>
        </p:nvGrpSpPr>
        <p:grpSpPr>
          <a:xfrm>
            <a:off x="633165" y="1603422"/>
            <a:ext cx="1645450" cy="1716005"/>
            <a:chOff x="1035442" y="1311798"/>
            <a:chExt cx="3043007" cy="751046"/>
          </a:xfrm>
        </p:grpSpPr>
        <p:sp>
          <p:nvSpPr>
            <p:cNvPr id="132" name="모서리가 둥근 직사각형 131"/>
            <p:cNvSpPr/>
            <p:nvPr/>
          </p:nvSpPr>
          <p:spPr>
            <a:xfrm>
              <a:off x="1035442" y="1342642"/>
              <a:ext cx="3043007" cy="720202"/>
            </a:xfrm>
            <a:prstGeom prst="roundRect">
              <a:avLst>
                <a:gd name="adj" fmla="val 7627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모서리가 둥근 직사각형 132"/>
            <p:cNvSpPr/>
            <p:nvPr/>
          </p:nvSpPr>
          <p:spPr>
            <a:xfrm>
              <a:off x="1035442" y="1311798"/>
              <a:ext cx="3043007" cy="733178"/>
            </a:xfrm>
            <a:prstGeom prst="roundRect">
              <a:avLst>
                <a:gd name="adj" fmla="val 4540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1067613" y="1323770"/>
              <a:ext cx="2951916" cy="636173"/>
            </a:xfrm>
            <a:prstGeom prst="roundRect">
              <a:avLst>
                <a:gd name="adj" fmla="val 507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35" name="직사각형 134"/>
          <p:cNvSpPr/>
          <p:nvPr/>
        </p:nvSpPr>
        <p:spPr>
          <a:xfrm>
            <a:off x="718971" y="1840576"/>
            <a:ext cx="1473838" cy="5325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실직자 재취업</a:t>
            </a:r>
            <a:endParaRPr lang="en-US" altLang="ko-KR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</a:t>
            </a:r>
          </a:p>
        </p:txBody>
      </p:sp>
      <p:grpSp>
        <p:nvGrpSpPr>
          <p:cNvPr id="148" name="그룹 147"/>
          <p:cNvGrpSpPr/>
          <p:nvPr/>
        </p:nvGrpSpPr>
        <p:grpSpPr>
          <a:xfrm>
            <a:off x="2529023" y="3029055"/>
            <a:ext cx="118979" cy="118979"/>
            <a:chOff x="1" y="2780910"/>
            <a:chExt cx="251399" cy="251399"/>
          </a:xfrm>
        </p:grpSpPr>
        <p:sp>
          <p:nvSpPr>
            <p:cNvPr id="149" name="타원 148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이등변 삼각형 14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모서리가 둥근 직사각형 1"/>
          <p:cNvSpPr/>
          <p:nvPr/>
        </p:nvSpPr>
        <p:spPr>
          <a:xfrm>
            <a:off x="2333625" y="1671092"/>
            <a:ext cx="1428750" cy="3101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2410620" y="1684653"/>
            <a:ext cx="6219030" cy="28777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700" dirty="0">
                <a:solidFill>
                  <a:srgbClr val="0070C0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맞춤형 재취업</a:t>
            </a:r>
            <a:r>
              <a:rPr lang="en-US" altLang="ko-KR" sz="1700" dirty="0">
                <a:solidFill>
                  <a:srgbClr val="0070C0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 </a:t>
            </a: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 기업 실직자는 재취업 </a:t>
            </a:r>
            <a:r>
              <a:rPr lang="ko-KR" altLang="en-US" sz="170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全과정</a:t>
            </a:r>
            <a:r>
              <a:rPr lang="ko-KR" altLang="en-US" sz="17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지원</a:t>
            </a:r>
            <a:endParaRPr lang="en-US" altLang="ko-KR" sz="17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2333625" y="3918992"/>
            <a:ext cx="914400" cy="3101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2410619" y="3933056"/>
            <a:ext cx="6228556" cy="28777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700" spc="-70" dirty="0">
                <a:solidFill>
                  <a:srgbClr val="0070C0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생계안정 </a:t>
            </a:r>
            <a:r>
              <a:rPr lang="en-US" altLang="ko-KR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</a:t>
            </a:r>
            <a:r>
              <a:rPr lang="ko-KR" altLang="en-US" sz="1700" spc="-70" dirty="0"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국민연금</a:t>
            </a:r>
            <a:r>
              <a:rPr lang="en-US" altLang="ko-KR" sz="1700" spc="-70" dirty="0"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, </a:t>
            </a:r>
            <a:r>
              <a:rPr lang="ko-KR" altLang="en-US" sz="1700" spc="-70" dirty="0"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건강보험 등 사회보험료 경감</a:t>
            </a:r>
          </a:p>
        </p:txBody>
      </p:sp>
      <p:sp>
        <p:nvSpPr>
          <p:cNvPr id="156" name="직사각형 155"/>
          <p:cNvSpPr/>
          <p:nvPr/>
        </p:nvSpPr>
        <p:spPr>
          <a:xfrm>
            <a:off x="2737846" y="4446508"/>
            <a:ext cx="5714542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 실직자가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실업급여 수급 기간에도 국민연금 계속 납부 </a:t>
            </a:r>
            <a:r>
              <a:rPr lang="ko-KR" altLang="en-US" sz="1500" spc="-7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희망시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보험료의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75%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를 최대 </a:t>
            </a:r>
            <a:r>
              <a:rPr lang="en-US" altLang="ko-KR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1</a:t>
            </a:r>
            <a:r>
              <a:rPr lang="ko-KR" altLang="en-US" sz="1500" spc="-7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년간 지원</a:t>
            </a:r>
          </a:p>
        </p:txBody>
      </p:sp>
      <p:grpSp>
        <p:nvGrpSpPr>
          <p:cNvPr id="157" name="그룹 156"/>
          <p:cNvGrpSpPr/>
          <p:nvPr/>
        </p:nvGrpSpPr>
        <p:grpSpPr>
          <a:xfrm>
            <a:off x="2529023" y="4505430"/>
            <a:ext cx="118979" cy="118979"/>
            <a:chOff x="1" y="2780910"/>
            <a:chExt cx="251399" cy="251399"/>
          </a:xfrm>
        </p:grpSpPr>
        <p:sp>
          <p:nvSpPr>
            <p:cNvPr id="158" name="타원 15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이등변 삼각형 15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2529023" y="5172180"/>
            <a:ext cx="118979" cy="118979"/>
            <a:chOff x="1" y="2780910"/>
            <a:chExt cx="251399" cy="251399"/>
          </a:xfrm>
        </p:grpSpPr>
        <p:sp>
          <p:nvSpPr>
            <p:cNvPr id="161" name="타원 16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이등변 삼각형 16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3" name="이등변 삼각형 162"/>
          <p:cNvSpPr/>
          <p:nvPr/>
        </p:nvSpPr>
        <p:spPr>
          <a:xfrm rot="5400000">
            <a:off x="2724238" y="2721388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759482" y="188640"/>
            <a:ext cx="604476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고용안정 지원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173" y="2465090"/>
            <a:ext cx="1031310" cy="744835"/>
          </a:xfrm>
          <a:prstGeom prst="rect">
            <a:avLst/>
          </a:prstGeom>
        </p:spPr>
      </p:pic>
      <p:pic>
        <p:nvPicPr>
          <p:cNvPr id="165" name="그림 16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373" y="4722225"/>
            <a:ext cx="978108" cy="85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9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976544"/>
            <a:ext cx="7524328" cy="588145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3190" y="3676649"/>
            <a:ext cx="2428874" cy="2333625"/>
          </a:xfrm>
          <a:prstGeom prst="rect">
            <a:avLst/>
          </a:prstGeom>
        </p:spPr>
      </p:pic>
      <p:sp>
        <p:nvSpPr>
          <p:cNvPr id="87" name="모서리가 둥근 직사각형 86"/>
          <p:cNvSpPr/>
          <p:nvPr/>
        </p:nvSpPr>
        <p:spPr>
          <a:xfrm>
            <a:off x="539552" y="3904134"/>
            <a:ext cx="8018319" cy="2096616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9552" y="1294284"/>
            <a:ext cx="8018319" cy="2096616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60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6900" y="672041"/>
            <a:ext cx="5670000" cy="321575"/>
            <a:chOff x="-2730" y="846404"/>
            <a:chExt cx="9154129" cy="0"/>
          </a:xfrm>
        </p:grpSpPr>
        <p:cxnSp>
          <p:nvCxnSpPr>
            <p:cNvPr id="72" name="직선 연결선 71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직사각형 73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4" name="그룹 113"/>
          <p:cNvGrpSpPr/>
          <p:nvPr/>
        </p:nvGrpSpPr>
        <p:grpSpPr>
          <a:xfrm>
            <a:off x="633165" y="1388744"/>
            <a:ext cx="1777978" cy="1906906"/>
            <a:chOff x="1035442" y="1311798"/>
            <a:chExt cx="3043007" cy="757716"/>
          </a:xfrm>
        </p:grpSpPr>
        <p:sp>
          <p:nvSpPr>
            <p:cNvPr id="115" name="모서리가 둥근 직사각형 114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4344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모서리가 둥근 직사각형 115"/>
            <p:cNvSpPr/>
            <p:nvPr/>
          </p:nvSpPr>
          <p:spPr>
            <a:xfrm>
              <a:off x="1035442" y="1311798"/>
              <a:ext cx="3043007" cy="733178"/>
            </a:xfrm>
            <a:prstGeom prst="roundRect">
              <a:avLst>
                <a:gd name="adj" fmla="val 4540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1067613" y="1323770"/>
              <a:ext cx="2951916" cy="636173"/>
            </a:xfrm>
            <a:prstGeom prst="roundRect">
              <a:avLst>
                <a:gd name="adj" fmla="val 507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2842588" y="1843683"/>
            <a:ext cx="5832648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사업재편 기업에 대해서는 융자제한 요건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우량기업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부채비율 기준 등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을 없애고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</a:p>
          <a:p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기업당 대출한도 확대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(45    70</a:t>
            </a:r>
            <a:r>
              <a:rPr lang="ko-KR" altLang="en-US" sz="12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억원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2737846" y="2994800"/>
            <a:ext cx="5291539" cy="170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algn="ctr" fontAlgn="base">
              <a:lnSpc>
                <a:spcPct val="90000"/>
              </a:lnSpc>
              <a:defRPr sz="2100" spc="-50"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algn="l"/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現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업종전환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업종추가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(30%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이상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    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改</a:t>
            </a:r>
            <a:r>
              <a:rPr lang="en-US" altLang="ko-KR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200" spc="0" dirty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기업 추가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737846" y="2439271"/>
            <a:ext cx="5703507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사업전환촉진자금</a:t>
            </a:r>
            <a:r>
              <a:rPr lang="en-US" altLang="ko-KR" sz="1300" dirty="0"/>
              <a:t>(</a:t>
            </a:r>
            <a:r>
              <a:rPr lang="ko-KR" altLang="en-US" sz="1300" dirty="0"/>
              <a:t>규모 </a:t>
            </a:r>
            <a:r>
              <a:rPr lang="en-US" altLang="ko-KR" sz="1300" dirty="0"/>
              <a:t>1,250</a:t>
            </a:r>
            <a:r>
              <a:rPr lang="ko-KR" altLang="en-US" sz="1300" dirty="0" err="1"/>
              <a:t>억원</a:t>
            </a:r>
            <a:r>
              <a:rPr lang="en-US" altLang="ko-KR" sz="1300" dirty="0"/>
              <a:t>)</a:t>
            </a:r>
            <a:r>
              <a:rPr lang="en-US" altLang="ko-KR" dirty="0"/>
              <a:t> </a:t>
            </a:r>
            <a:r>
              <a:rPr lang="ko-KR" altLang="en-US" dirty="0"/>
              <a:t>지원대상에 </a:t>
            </a:r>
            <a:r>
              <a:rPr lang="ko-KR" altLang="en-US" dirty="0" err="1"/>
              <a:t>사업재편</a:t>
            </a:r>
            <a:r>
              <a:rPr lang="ko-KR" altLang="en-US" dirty="0"/>
              <a:t> 기업을</a:t>
            </a:r>
            <a:endParaRPr lang="en-US" altLang="ko-KR" dirty="0"/>
          </a:p>
          <a:p>
            <a:r>
              <a:rPr lang="ko-KR" altLang="en-US" dirty="0"/>
              <a:t>포함시켜 「사업재편 중소기업 전용자금」 마련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1070219" y="1624812"/>
            <a:ext cx="897682" cy="5325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중소기업</a:t>
            </a:r>
            <a:endParaRPr lang="en-US" altLang="ko-KR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정책자금</a:t>
            </a:r>
          </a:p>
        </p:txBody>
      </p:sp>
      <p:sp>
        <p:nvSpPr>
          <p:cNvPr id="143" name="타원 142"/>
          <p:cNvSpPr/>
          <p:nvPr/>
        </p:nvSpPr>
        <p:spPr>
          <a:xfrm>
            <a:off x="1097609" y="2232341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939" y="2298782"/>
            <a:ext cx="668969" cy="668969"/>
          </a:xfrm>
          <a:prstGeom prst="rect">
            <a:avLst/>
          </a:prstGeom>
        </p:spPr>
      </p:pic>
      <p:sp>
        <p:nvSpPr>
          <p:cNvPr id="147" name="이등변 삼각형 146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48" name="이등변 삼각형 147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24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grpSp>
        <p:nvGrpSpPr>
          <p:cNvPr id="150" name="그룹 149"/>
          <p:cNvGrpSpPr/>
          <p:nvPr/>
        </p:nvGrpSpPr>
        <p:grpSpPr>
          <a:xfrm>
            <a:off x="2529023" y="1596495"/>
            <a:ext cx="118979" cy="118979"/>
            <a:chOff x="1" y="2780910"/>
            <a:chExt cx="251399" cy="251399"/>
          </a:xfrm>
        </p:grpSpPr>
        <p:sp>
          <p:nvSpPr>
            <p:cNvPr id="151" name="타원 15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이등변 삼각형 15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6" name="그룹 155"/>
          <p:cNvGrpSpPr/>
          <p:nvPr/>
        </p:nvGrpSpPr>
        <p:grpSpPr>
          <a:xfrm>
            <a:off x="2529023" y="2508933"/>
            <a:ext cx="118979" cy="118979"/>
            <a:chOff x="1" y="2780910"/>
            <a:chExt cx="251399" cy="251399"/>
          </a:xfrm>
        </p:grpSpPr>
        <p:sp>
          <p:nvSpPr>
            <p:cNvPr id="157" name="타원 15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이등변 삼각형 15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5" name="Group 29"/>
          <p:cNvGrpSpPr>
            <a:grpSpLocks noChangeAspect="1"/>
          </p:cNvGrpSpPr>
          <p:nvPr/>
        </p:nvGrpSpPr>
        <p:grpSpPr bwMode="auto">
          <a:xfrm>
            <a:off x="5316400" y="3008046"/>
            <a:ext cx="216024" cy="138007"/>
            <a:chOff x="1677" y="5581"/>
            <a:chExt cx="1887" cy="1729"/>
          </a:xfrm>
        </p:grpSpPr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67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Group 29"/>
          <p:cNvGrpSpPr>
            <a:grpSpLocks noChangeAspect="1"/>
          </p:cNvGrpSpPr>
          <p:nvPr/>
        </p:nvGrpSpPr>
        <p:grpSpPr bwMode="auto">
          <a:xfrm>
            <a:off x="4607049" y="2136930"/>
            <a:ext cx="216024" cy="138007"/>
            <a:chOff x="1677" y="5581"/>
            <a:chExt cx="1887" cy="1729"/>
          </a:xfrm>
        </p:grpSpPr>
        <p:sp>
          <p:nvSpPr>
            <p:cNvPr id="169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70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737846" y="4238462"/>
            <a:ext cx="5832648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월드클래스 </a:t>
            </a:r>
            <a:r>
              <a:rPr lang="en-US" altLang="ko-KR" dirty="0"/>
              <a:t>300, </a:t>
            </a:r>
            <a:r>
              <a:rPr lang="ko-KR" altLang="en-US" dirty="0"/>
              <a:t>글로벌 전문</a:t>
            </a:r>
            <a:r>
              <a:rPr lang="en-US" altLang="ko-KR" dirty="0"/>
              <a:t>·</a:t>
            </a:r>
            <a:r>
              <a:rPr lang="ko-KR" altLang="en-US"/>
              <a:t>강소기업</a:t>
            </a:r>
            <a:r>
              <a:rPr lang="ko-KR" altLang="en-US" dirty="0"/>
              <a:t> 사업 참여 지원</a:t>
            </a:r>
          </a:p>
        </p:txBody>
      </p:sp>
      <p:grpSp>
        <p:nvGrpSpPr>
          <p:cNvPr id="47" name="그룹 46"/>
          <p:cNvGrpSpPr/>
          <p:nvPr/>
        </p:nvGrpSpPr>
        <p:grpSpPr>
          <a:xfrm>
            <a:off x="633165" y="3978412"/>
            <a:ext cx="1777978" cy="1946138"/>
            <a:chOff x="1035442" y="1311799"/>
            <a:chExt cx="3043007" cy="757715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7651"/>
              </a:avLst>
            </a:prstGeom>
            <a:solidFill>
              <a:srgbClr val="609C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1035442" y="1311799"/>
              <a:ext cx="3043007" cy="734687"/>
            </a:xfrm>
            <a:prstGeom prst="roundRect">
              <a:avLst>
                <a:gd name="adj" fmla="val 7243"/>
              </a:avLst>
            </a:prstGeom>
            <a:solidFill>
              <a:srgbClr val="74BD1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1067613" y="1323770"/>
              <a:ext cx="2945628" cy="636173"/>
            </a:xfrm>
            <a:prstGeom prst="roundRect">
              <a:avLst>
                <a:gd name="adj" fmla="val 9077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916175" y="4267572"/>
            <a:ext cx="1211959" cy="5325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히든</a:t>
            </a:r>
            <a:endParaRPr lang="en-US" altLang="ko-KR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챔피언</a:t>
            </a:r>
          </a:p>
        </p:txBody>
      </p:sp>
      <p:sp>
        <p:nvSpPr>
          <p:cNvPr id="52" name="타원 51"/>
          <p:cNvSpPr/>
          <p:nvPr/>
        </p:nvSpPr>
        <p:spPr>
          <a:xfrm>
            <a:off x="1125044" y="4854234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177" y="4936322"/>
            <a:ext cx="655955" cy="655955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2529023" y="4302091"/>
            <a:ext cx="118979" cy="118979"/>
            <a:chOff x="1" y="2780910"/>
            <a:chExt cx="251399" cy="251399"/>
          </a:xfrm>
        </p:grpSpPr>
        <p:sp>
          <p:nvSpPr>
            <p:cNvPr id="55" name="타원 5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74BD1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이등변 삼각형 5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759482" y="188640"/>
            <a:ext cx="604476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중소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·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중견 기업용 특별 지원</a:t>
            </a: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2724238" y="1927995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737846" y="1524422"/>
            <a:ext cx="572258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 err="1"/>
              <a:t>중기청</a:t>
            </a:r>
            <a:r>
              <a:rPr lang="ko-KR" altLang="en-US" dirty="0"/>
              <a:t> 정책자금 </a:t>
            </a:r>
            <a:r>
              <a:rPr lang="en-US" altLang="ko-KR" dirty="0"/>
              <a:t>3.5</a:t>
            </a:r>
            <a:r>
              <a:rPr lang="ko-KR" altLang="en-US" dirty="0"/>
              <a:t>조원을 활용하여 사업재편 기업 지원</a:t>
            </a:r>
            <a:endParaRPr lang="en-US" altLang="ko-KR" dirty="0"/>
          </a:p>
        </p:txBody>
      </p:sp>
      <p:sp>
        <p:nvSpPr>
          <p:cNvPr id="89" name="TextBox 88"/>
          <p:cNvSpPr txBox="1"/>
          <p:nvPr/>
        </p:nvSpPr>
        <p:spPr>
          <a:xfrm>
            <a:off x="2844949" y="5045602"/>
            <a:ext cx="5832648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R&amp;D,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마케팅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금융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등을 포함한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8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개 전용 지원프로그램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기술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</a:p>
          <a:p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무역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·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투자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컨설팅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인력 등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19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개 연계 지원프로그램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844949" y="4659724"/>
            <a:ext cx="367240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사업재편 기업 </a:t>
            </a:r>
            <a:r>
              <a:rPr lang="ko-KR" altLang="en-US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지원시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 평가 우대가점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(3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점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)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부여</a:t>
            </a:r>
          </a:p>
        </p:txBody>
      </p:sp>
      <p:sp>
        <p:nvSpPr>
          <p:cNvPr id="91" name="이등변 삼각형 90"/>
          <p:cNvSpPr/>
          <p:nvPr/>
        </p:nvSpPr>
        <p:spPr>
          <a:xfrm rot="5400000">
            <a:off x="2724238" y="4743059"/>
            <a:ext cx="82837" cy="55620"/>
          </a:xfrm>
          <a:prstGeom prst="triangle">
            <a:avLst/>
          </a:prstGeom>
          <a:solidFill>
            <a:srgbClr val="74B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2" name="이등변 삼각형 91"/>
          <p:cNvSpPr/>
          <p:nvPr/>
        </p:nvSpPr>
        <p:spPr>
          <a:xfrm rot="5400000">
            <a:off x="2724238" y="5109516"/>
            <a:ext cx="82837" cy="55620"/>
          </a:xfrm>
          <a:prstGeom prst="triangle">
            <a:avLst/>
          </a:prstGeom>
          <a:solidFill>
            <a:srgbClr val="74B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72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1750"/>
            <a:ext cx="9143999" cy="4286250"/>
          </a:xfrm>
          <a:prstGeom prst="rect">
            <a:avLst/>
          </a:prstGeom>
        </p:spPr>
      </p:pic>
      <p:grpSp>
        <p:nvGrpSpPr>
          <p:cNvPr id="60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759482" y="188640"/>
            <a:ext cx="6044766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중소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·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중견 기업용 특별 지원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이등변 삼각형 146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48" name="이등변 삼각형 147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25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539552" y="4180359"/>
            <a:ext cx="8018319" cy="1953741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539552" y="1294284"/>
            <a:ext cx="8018319" cy="2649066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854599" y="3347070"/>
            <a:ext cx="4677841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sz="1400">
                <a:solidFill>
                  <a:prstClr val="black">
                    <a:lumMod val="65000"/>
                    <a:lumOff val="35000"/>
                  </a:prstClr>
                </a:solidFill>
              </a:rPr>
              <a:t>스마트공장 </a:t>
            </a:r>
            <a:r>
              <a:rPr lang="ko-KR" altLang="en-US" sz="14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솔루션 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구축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생산공정 개선과 에너지절감을 위한 </a:t>
            </a:r>
            <a:endParaRPr lang="en-US" altLang="ko-KR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제조 자동화 관련 장비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제어기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센서 등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 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설치 지원</a:t>
            </a:r>
          </a:p>
        </p:txBody>
      </p:sp>
      <p:grpSp>
        <p:nvGrpSpPr>
          <p:cNvPr id="112" name="그룹 111"/>
          <p:cNvGrpSpPr/>
          <p:nvPr/>
        </p:nvGrpSpPr>
        <p:grpSpPr>
          <a:xfrm>
            <a:off x="633165" y="4254637"/>
            <a:ext cx="1777978" cy="1814711"/>
            <a:chOff x="1035442" y="1311799"/>
            <a:chExt cx="3043007" cy="757715"/>
          </a:xfrm>
        </p:grpSpPr>
        <p:sp>
          <p:nvSpPr>
            <p:cNvPr id="113" name="모서리가 둥근 직사각형 112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7651"/>
              </a:avLst>
            </a:prstGeom>
            <a:solidFill>
              <a:srgbClr val="AB7D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1035442" y="1311799"/>
              <a:ext cx="3043007" cy="734687"/>
            </a:xfrm>
            <a:prstGeom prst="roundRect">
              <a:avLst>
                <a:gd name="adj" fmla="val 7243"/>
              </a:avLst>
            </a:prstGeom>
            <a:solidFill>
              <a:srgbClr val="D79E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모서리가 둥근 직사각형 114"/>
            <p:cNvSpPr/>
            <p:nvPr/>
          </p:nvSpPr>
          <p:spPr>
            <a:xfrm>
              <a:off x="1067613" y="1323770"/>
              <a:ext cx="2945628" cy="636173"/>
            </a:xfrm>
            <a:prstGeom prst="roundRect">
              <a:avLst>
                <a:gd name="adj" fmla="val 9077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2737846" y="1524422"/>
            <a:ext cx="572258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과잉공급 분야의 공정혁신을 위해 스마트공장 보급사업</a:t>
            </a:r>
            <a:r>
              <a:rPr lang="en-US" altLang="ko-KR" dirty="0"/>
              <a:t>*</a:t>
            </a:r>
            <a:r>
              <a:rPr lang="ko-KR" altLang="en-US" dirty="0"/>
              <a:t> 지원 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737846" y="1851695"/>
            <a:ext cx="5291539" cy="170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algn="ctr" fontAlgn="base">
              <a:lnSpc>
                <a:spcPct val="90000"/>
              </a:lnSpc>
              <a:defRPr sz="2100" spc="-50"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algn="l"/>
            <a:r>
              <a:rPr lang="ko-KR" altLang="en-US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사업규모 </a:t>
            </a:r>
            <a:r>
              <a:rPr lang="en-US" altLang="ko-KR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87</a:t>
            </a:r>
            <a:r>
              <a:rPr lang="ko-KR" altLang="en-US" sz="1200" spc="0" dirty="0" err="1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억원</a:t>
            </a:r>
            <a:r>
              <a:rPr lang="en-US" altLang="ko-KR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(’16), </a:t>
            </a:r>
            <a:r>
              <a:rPr lang="ko-KR" altLang="en-US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추경 </a:t>
            </a:r>
            <a:r>
              <a:rPr lang="en-US" altLang="ko-KR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495</a:t>
            </a:r>
            <a:r>
              <a:rPr lang="ko-KR" altLang="en-US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억</a:t>
            </a:r>
            <a:r>
              <a:rPr lang="en-US" altLang="ko-KR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정부안</a:t>
            </a:r>
            <a:r>
              <a:rPr lang="en-US" altLang="ko-KR" sz="1200" spc="0" dirty="0">
                <a:solidFill>
                  <a:srgbClr val="189892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</a:p>
        </p:txBody>
      </p:sp>
      <p:sp>
        <p:nvSpPr>
          <p:cNvPr id="157" name="타원 156"/>
          <p:cNvSpPr/>
          <p:nvPr/>
        </p:nvSpPr>
        <p:spPr>
          <a:xfrm>
            <a:off x="1125044" y="4974047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D79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58" name="그림 1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201" y="5057910"/>
            <a:ext cx="645907" cy="645907"/>
          </a:xfrm>
          <a:prstGeom prst="rect">
            <a:avLst/>
          </a:prstGeom>
        </p:spPr>
      </p:pic>
      <p:grpSp>
        <p:nvGrpSpPr>
          <p:cNvPr id="150" name="그룹 149"/>
          <p:cNvGrpSpPr/>
          <p:nvPr/>
        </p:nvGrpSpPr>
        <p:grpSpPr>
          <a:xfrm>
            <a:off x="2529023" y="1596495"/>
            <a:ext cx="118979" cy="118979"/>
            <a:chOff x="1" y="2780910"/>
            <a:chExt cx="251399" cy="251399"/>
          </a:xfrm>
        </p:grpSpPr>
        <p:sp>
          <p:nvSpPr>
            <p:cNvPr id="151" name="타원 15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이등변 삼각형 15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633165" y="1369694"/>
            <a:ext cx="1777978" cy="2497456"/>
            <a:chOff x="1035442" y="1311798"/>
            <a:chExt cx="3043007" cy="757716"/>
          </a:xfrm>
        </p:grpSpPr>
        <p:sp>
          <p:nvSpPr>
            <p:cNvPr id="89" name="모서리가 둥근 직사각형 88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4344"/>
              </a:avLst>
            </a:prstGeom>
            <a:solidFill>
              <a:srgbClr val="1898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모서리가 둥근 직사각형 89"/>
            <p:cNvSpPr/>
            <p:nvPr/>
          </p:nvSpPr>
          <p:spPr>
            <a:xfrm>
              <a:off x="1035442" y="1311798"/>
              <a:ext cx="3043007" cy="733178"/>
            </a:xfrm>
            <a:prstGeom prst="roundRect">
              <a:avLst>
                <a:gd name="adj" fmla="val 4540"/>
              </a:avLst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모서리가 둥근 직사각형 90"/>
            <p:cNvSpPr/>
            <p:nvPr/>
          </p:nvSpPr>
          <p:spPr>
            <a:xfrm>
              <a:off x="1067613" y="1323770"/>
              <a:ext cx="2951916" cy="636173"/>
            </a:xfrm>
            <a:prstGeom prst="roundRect">
              <a:avLst>
                <a:gd name="adj" fmla="val 507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145" name="타원 144"/>
          <p:cNvSpPr/>
          <p:nvPr/>
        </p:nvSpPr>
        <p:spPr>
          <a:xfrm>
            <a:off x="1125044" y="2407171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1FC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46" name="그림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388" y="2469925"/>
            <a:ext cx="655532" cy="621680"/>
          </a:xfrm>
          <a:prstGeom prst="rect">
            <a:avLst/>
          </a:prstGeom>
        </p:spPr>
      </p:pic>
      <p:sp>
        <p:nvSpPr>
          <p:cNvPr id="159" name="직사각형 158"/>
          <p:cNvSpPr/>
          <p:nvPr/>
        </p:nvSpPr>
        <p:spPr>
          <a:xfrm>
            <a:off x="830678" y="2010941"/>
            <a:ext cx="1382952" cy="2631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스마트공장</a:t>
            </a:r>
            <a:endParaRPr lang="ko-KR" altLang="en-US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160" name="직사각형 159"/>
          <p:cNvSpPr/>
          <p:nvPr/>
        </p:nvSpPr>
        <p:spPr>
          <a:xfrm>
            <a:off x="806413" y="4574654"/>
            <a:ext cx="1431482" cy="2694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맞춤형 컨설팅</a:t>
            </a:r>
          </a:p>
        </p:txBody>
      </p:sp>
      <p:sp>
        <p:nvSpPr>
          <p:cNvPr id="166" name="직사각형 165"/>
          <p:cNvSpPr/>
          <p:nvPr/>
        </p:nvSpPr>
        <p:spPr>
          <a:xfrm>
            <a:off x="3726101" y="2159074"/>
            <a:ext cx="4734331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제조공정에 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ICT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를 활용한 스마트공장을  보급하여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비용절감 및 생산성 향상 등 지원</a:t>
            </a:r>
          </a:p>
        </p:txBody>
      </p:sp>
      <p:sp>
        <p:nvSpPr>
          <p:cNvPr id="167" name="직사각형 166"/>
          <p:cNvSpPr/>
          <p:nvPr/>
        </p:nvSpPr>
        <p:spPr>
          <a:xfrm>
            <a:off x="3736022" y="2720657"/>
            <a:ext cx="156674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·</a:t>
            </a:r>
            <a:r>
              <a:rPr lang="ko-KR" altLang="en-US" sz="1500" dirty="0" smtClean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중견 제조기업</a:t>
            </a:r>
            <a:endParaRPr lang="ko-KR" altLang="en-US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3736022" y="3068166"/>
            <a:ext cx="3672408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스마트 공장 보급사업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평가시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가점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(3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부여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178" name="모서리가 둥근 직사각형 177"/>
          <p:cNvSpPr/>
          <p:nvPr/>
        </p:nvSpPr>
        <p:spPr>
          <a:xfrm>
            <a:off x="2704380" y="21709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2925924" y="21888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180" name="모서리가 둥근 직사각형 179"/>
          <p:cNvSpPr/>
          <p:nvPr/>
        </p:nvSpPr>
        <p:spPr>
          <a:xfrm>
            <a:off x="2704380" y="2710234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1" name="직사각형 180"/>
          <p:cNvSpPr/>
          <p:nvPr/>
        </p:nvSpPr>
        <p:spPr>
          <a:xfrm>
            <a:off x="2745904" y="2721991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182" name="모서리가 둥근 직사각형 181"/>
          <p:cNvSpPr/>
          <p:nvPr/>
        </p:nvSpPr>
        <p:spPr>
          <a:xfrm>
            <a:off x="2704380" y="3068738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359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2745904" y="3080495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grpSp>
        <p:nvGrpSpPr>
          <p:cNvPr id="184" name="그룹 183"/>
          <p:cNvGrpSpPr/>
          <p:nvPr/>
        </p:nvGrpSpPr>
        <p:grpSpPr>
          <a:xfrm>
            <a:off x="2529023" y="2263245"/>
            <a:ext cx="118979" cy="118979"/>
            <a:chOff x="1" y="2780910"/>
            <a:chExt cx="251399" cy="251399"/>
          </a:xfrm>
        </p:grpSpPr>
        <p:sp>
          <p:nvSpPr>
            <p:cNvPr id="185" name="타원 18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이등변 삼각형 18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2529023" y="2796645"/>
            <a:ext cx="118979" cy="118979"/>
            <a:chOff x="1" y="2780910"/>
            <a:chExt cx="251399" cy="251399"/>
          </a:xfrm>
        </p:grpSpPr>
        <p:sp>
          <p:nvSpPr>
            <p:cNvPr id="188" name="타원 18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이등변 삼각형 188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2529023" y="3168120"/>
            <a:ext cx="118979" cy="118979"/>
            <a:chOff x="1" y="2780910"/>
            <a:chExt cx="251399" cy="251399"/>
          </a:xfrm>
        </p:grpSpPr>
        <p:sp>
          <p:nvSpPr>
            <p:cNvPr id="191" name="타원 19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이등변 삼각형 19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3" name="이등변 삼각형 192"/>
          <p:cNvSpPr/>
          <p:nvPr/>
        </p:nvSpPr>
        <p:spPr>
          <a:xfrm rot="5400000">
            <a:off x="3722414" y="3442609"/>
            <a:ext cx="82837" cy="55620"/>
          </a:xfrm>
          <a:prstGeom prst="triangle">
            <a:avLst/>
          </a:prstGeom>
          <a:solidFill>
            <a:srgbClr val="1FC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3726101" y="4425305"/>
            <a:ext cx="4734331" cy="507831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중소기업 체질 강화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글로벌 경쟁력 제고를 위한 </a:t>
            </a:r>
            <a:endParaRPr lang="en-US" altLang="ko-KR" sz="1500" dirty="0">
              <a:solidFill>
                <a:srgbClr val="0B1827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M&amp;A,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마케팅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회계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기술 등 기업수요 맞춤형 컨설팅 지원</a:t>
            </a:r>
          </a:p>
        </p:txBody>
      </p:sp>
      <p:grpSp>
        <p:nvGrpSpPr>
          <p:cNvPr id="200" name="그룹 199"/>
          <p:cNvGrpSpPr/>
          <p:nvPr/>
        </p:nvGrpSpPr>
        <p:grpSpPr>
          <a:xfrm>
            <a:off x="2529023" y="4497313"/>
            <a:ext cx="118979" cy="118979"/>
            <a:chOff x="1" y="2780910"/>
            <a:chExt cx="251399" cy="251399"/>
          </a:xfrm>
        </p:grpSpPr>
        <p:sp>
          <p:nvSpPr>
            <p:cNvPr id="201" name="타원 200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이등변 삼각형 201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3" name="모서리가 둥근 직사각형 202"/>
          <p:cNvSpPr/>
          <p:nvPr/>
        </p:nvSpPr>
        <p:spPr>
          <a:xfrm>
            <a:off x="2704380" y="4418856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2925924" y="4436765"/>
            <a:ext cx="50405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개요</a:t>
            </a:r>
          </a:p>
        </p:txBody>
      </p:sp>
      <p:sp>
        <p:nvSpPr>
          <p:cNvPr id="205" name="모서리가 둥근 직사각형 204"/>
          <p:cNvSpPr/>
          <p:nvPr/>
        </p:nvSpPr>
        <p:spPr>
          <a:xfrm>
            <a:off x="2704380" y="5091484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6" name="직사각형 205"/>
          <p:cNvSpPr/>
          <p:nvPr/>
        </p:nvSpPr>
        <p:spPr>
          <a:xfrm>
            <a:off x="2745904" y="5103241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대상</a:t>
            </a:r>
          </a:p>
        </p:txBody>
      </p:sp>
      <p:sp>
        <p:nvSpPr>
          <p:cNvPr id="207" name="모서리가 둥근 직사각형 206"/>
          <p:cNvSpPr/>
          <p:nvPr/>
        </p:nvSpPr>
        <p:spPr>
          <a:xfrm>
            <a:off x="2704380" y="5621438"/>
            <a:ext cx="953219" cy="288032"/>
          </a:xfrm>
          <a:prstGeom prst="roundRect">
            <a:avLst>
              <a:gd name="adj" fmla="val 50000"/>
            </a:avLst>
          </a:prstGeom>
          <a:solidFill>
            <a:srgbClr val="B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2745904" y="5633195"/>
            <a:ext cx="864096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500" dirty="0">
                <a:solidFill>
                  <a:prstClr val="white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 내용</a:t>
            </a:r>
          </a:p>
        </p:txBody>
      </p:sp>
      <p:sp>
        <p:nvSpPr>
          <p:cNvPr id="209" name="직사각형 208"/>
          <p:cNvSpPr/>
          <p:nvPr/>
        </p:nvSpPr>
        <p:spPr>
          <a:xfrm>
            <a:off x="3726101" y="5120630"/>
            <a:ext cx="845899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중소기업</a:t>
            </a:r>
          </a:p>
        </p:txBody>
      </p:sp>
      <p:sp>
        <p:nvSpPr>
          <p:cNvPr id="210" name="직사각형 209"/>
          <p:cNvSpPr/>
          <p:nvPr/>
        </p:nvSpPr>
        <p:spPr>
          <a:xfrm>
            <a:off x="3726101" y="5644505"/>
            <a:ext cx="4590315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컨설팅 지원사업 </a:t>
            </a:r>
            <a:r>
              <a:rPr lang="ko-KR" altLang="en-US" sz="1500" dirty="0" err="1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평가시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가점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(2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점</a:t>
            </a:r>
            <a:r>
              <a:rPr lang="en-US" altLang="ko-KR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 </a:t>
            </a:r>
            <a:r>
              <a:rPr lang="ko-KR" altLang="en-US" sz="1500" dirty="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부여</a:t>
            </a:r>
          </a:p>
        </p:txBody>
      </p:sp>
      <p:grpSp>
        <p:nvGrpSpPr>
          <p:cNvPr id="211" name="그룹 210"/>
          <p:cNvGrpSpPr/>
          <p:nvPr/>
        </p:nvGrpSpPr>
        <p:grpSpPr>
          <a:xfrm>
            <a:off x="2529023" y="5173588"/>
            <a:ext cx="118979" cy="118979"/>
            <a:chOff x="1" y="2780910"/>
            <a:chExt cx="251399" cy="251399"/>
          </a:xfrm>
        </p:grpSpPr>
        <p:sp>
          <p:nvSpPr>
            <p:cNvPr id="212" name="타원 211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이등변 삼각형 212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4" name="그룹 213"/>
          <p:cNvGrpSpPr/>
          <p:nvPr/>
        </p:nvGrpSpPr>
        <p:grpSpPr>
          <a:xfrm>
            <a:off x="2529023" y="5697463"/>
            <a:ext cx="118979" cy="118979"/>
            <a:chOff x="1" y="2780910"/>
            <a:chExt cx="251399" cy="251399"/>
          </a:xfrm>
        </p:grpSpPr>
        <p:sp>
          <p:nvSpPr>
            <p:cNvPr id="215" name="타원 21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C670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이등변 삼각형 21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>
            <a:off x="6900" y="672041"/>
            <a:ext cx="5670000" cy="321575"/>
            <a:chOff x="-2730" y="846404"/>
            <a:chExt cx="9154129" cy="0"/>
          </a:xfrm>
        </p:grpSpPr>
        <p:cxnSp>
          <p:nvCxnSpPr>
            <p:cNvPr id="82" name="직선 연결선 81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91431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/>
          <a:stretch/>
        </p:blipFill>
        <p:spPr>
          <a:xfrm>
            <a:off x="2524713" y="2720125"/>
            <a:ext cx="6619288" cy="41652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397"/>
          <a:stretch/>
        </p:blipFill>
        <p:spPr>
          <a:xfrm>
            <a:off x="3491880" y="5440759"/>
            <a:ext cx="1970536" cy="1455341"/>
          </a:xfrm>
          <a:prstGeom prst="rect">
            <a:avLst/>
          </a:prstGeom>
        </p:spPr>
      </p:pic>
      <p:sp>
        <p:nvSpPr>
          <p:cNvPr id="339" name="모서리가 둥근 직사각형 338"/>
          <p:cNvSpPr/>
          <p:nvPr/>
        </p:nvSpPr>
        <p:spPr>
          <a:xfrm>
            <a:off x="539552" y="5301208"/>
            <a:ext cx="8018319" cy="1385341"/>
          </a:xfrm>
          <a:prstGeom prst="roundRect">
            <a:avLst>
              <a:gd name="adj" fmla="val 6304"/>
            </a:avLst>
          </a:prstGeom>
          <a:solidFill>
            <a:schemeClr val="bg1">
              <a:alpha val="85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340" name="그룹 339"/>
          <p:cNvGrpSpPr/>
          <p:nvPr/>
        </p:nvGrpSpPr>
        <p:grpSpPr>
          <a:xfrm>
            <a:off x="633165" y="5369062"/>
            <a:ext cx="1777978" cy="1260338"/>
            <a:chOff x="1035442" y="1311799"/>
            <a:chExt cx="3043007" cy="757715"/>
          </a:xfrm>
        </p:grpSpPr>
        <p:sp>
          <p:nvSpPr>
            <p:cNvPr id="341" name="모서리가 둥근 직사각형 340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7651"/>
              </a:avLst>
            </a:prstGeom>
            <a:solidFill>
              <a:srgbClr val="1898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모서리가 둥근 직사각형 341"/>
            <p:cNvSpPr/>
            <p:nvPr/>
          </p:nvSpPr>
          <p:spPr>
            <a:xfrm>
              <a:off x="1035442" y="1311799"/>
              <a:ext cx="3043007" cy="734687"/>
            </a:xfrm>
            <a:prstGeom prst="roundRect">
              <a:avLst>
                <a:gd name="adj" fmla="val 7243"/>
              </a:avLst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모서리가 둥근 직사각형 342"/>
            <p:cNvSpPr/>
            <p:nvPr/>
          </p:nvSpPr>
          <p:spPr>
            <a:xfrm>
              <a:off x="1067613" y="1323770"/>
              <a:ext cx="2945628" cy="636173"/>
            </a:xfrm>
            <a:prstGeom prst="roundRect">
              <a:avLst>
                <a:gd name="adj" fmla="val 9077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308" name="모서리가 둥근 직사각형 307"/>
          <p:cNvSpPr/>
          <p:nvPr/>
        </p:nvSpPr>
        <p:spPr>
          <a:xfrm>
            <a:off x="539552" y="3132609"/>
            <a:ext cx="8018319" cy="2096616"/>
          </a:xfrm>
          <a:prstGeom prst="roundRect">
            <a:avLst>
              <a:gd name="adj" fmla="val 6304"/>
            </a:avLst>
          </a:prstGeom>
          <a:solidFill>
            <a:schemeClr val="bg1">
              <a:alpha val="85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309" name="그룹 308"/>
          <p:cNvGrpSpPr/>
          <p:nvPr/>
        </p:nvGrpSpPr>
        <p:grpSpPr>
          <a:xfrm>
            <a:off x="633165" y="3216412"/>
            <a:ext cx="1777978" cy="1955663"/>
            <a:chOff x="1035442" y="1311799"/>
            <a:chExt cx="3043007" cy="757715"/>
          </a:xfrm>
        </p:grpSpPr>
        <p:sp>
          <p:nvSpPr>
            <p:cNvPr id="310" name="모서리가 둥근 직사각형 309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7651"/>
              </a:avLst>
            </a:prstGeom>
            <a:solidFill>
              <a:srgbClr val="609C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모서리가 둥근 직사각형 310"/>
            <p:cNvSpPr/>
            <p:nvPr/>
          </p:nvSpPr>
          <p:spPr>
            <a:xfrm>
              <a:off x="1035442" y="1311799"/>
              <a:ext cx="3043007" cy="734687"/>
            </a:xfrm>
            <a:prstGeom prst="roundRect">
              <a:avLst>
                <a:gd name="adj" fmla="val 7243"/>
              </a:avLst>
            </a:prstGeom>
            <a:solidFill>
              <a:srgbClr val="74BD1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모서리가 둥근 직사각형 311"/>
            <p:cNvSpPr/>
            <p:nvPr/>
          </p:nvSpPr>
          <p:spPr>
            <a:xfrm>
              <a:off x="1067613" y="1323770"/>
              <a:ext cx="2945628" cy="636173"/>
            </a:xfrm>
            <a:prstGeom prst="roundRect">
              <a:avLst>
                <a:gd name="adj" fmla="val 9077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grpSp>
        <p:nvGrpSpPr>
          <p:cNvPr id="317" name="그룹 316"/>
          <p:cNvGrpSpPr/>
          <p:nvPr/>
        </p:nvGrpSpPr>
        <p:grpSpPr>
          <a:xfrm>
            <a:off x="2529023" y="3355822"/>
            <a:ext cx="118979" cy="118979"/>
            <a:chOff x="1" y="2780910"/>
            <a:chExt cx="251399" cy="251399"/>
          </a:xfrm>
        </p:grpSpPr>
        <p:sp>
          <p:nvSpPr>
            <p:cNvPr id="318" name="타원 317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74BD1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20" name="이등변 삼각형 319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85" name="모서리가 둥근 직사각형 284"/>
          <p:cNvSpPr/>
          <p:nvPr/>
        </p:nvSpPr>
        <p:spPr>
          <a:xfrm>
            <a:off x="539552" y="941859"/>
            <a:ext cx="8018319" cy="2096616"/>
          </a:xfrm>
          <a:prstGeom prst="roundRect">
            <a:avLst>
              <a:gd name="adj" fmla="val 6304"/>
            </a:avLst>
          </a:prstGeom>
          <a:solidFill>
            <a:schemeClr val="bg1">
              <a:alpha val="70000"/>
            </a:schemeClr>
          </a:solidFill>
          <a:ln>
            <a:solidFill>
              <a:srgbClr val="0060A8">
                <a:alpha val="11765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289" name="그룹 288"/>
          <p:cNvGrpSpPr/>
          <p:nvPr/>
        </p:nvGrpSpPr>
        <p:grpSpPr>
          <a:xfrm>
            <a:off x="633165" y="1017269"/>
            <a:ext cx="1777978" cy="1964056"/>
            <a:chOff x="1035442" y="1311798"/>
            <a:chExt cx="3043007" cy="757716"/>
          </a:xfrm>
        </p:grpSpPr>
        <p:sp>
          <p:nvSpPr>
            <p:cNvPr id="290" name="모서리가 둥근 직사각형 289"/>
            <p:cNvSpPr/>
            <p:nvPr/>
          </p:nvSpPr>
          <p:spPr>
            <a:xfrm>
              <a:off x="1035442" y="1349312"/>
              <a:ext cx="3043007" cy="720202"/>
            </a:xfrm>
            <a:prstGeom prst="roundRect">
              <a:avLst>
                <a:gd name="adj" fmla="val 4344"/>
              </a:avLst>
            </a:prstGeom>
            <a:solidFill>
              <a:srgbClr val="0094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모서리가 둥근 직사각형 290"/>
            <p:cNvSpPr/>
            <p:nvPr/>
          </p:nvSpPr>
          <p:spPr>
            <a:xfrm>
              <a:off x="1035442" y="1311798"/>
              <a:ext cx="3043007" cy="733178"/>
            </a:xfrm>
            <a:prstGeom prst="roundRect">
              <a:avLst>
                <a:gd name="adj" fmla="val 4540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모서리가 둥근 직사각형 291"/>
            <p:cNvSpPr/>
            <p:nvPr/>
          </p:nvSpPr>
          <p:spPr>
            <a:xfrm>
              <a:off x="1067613" y="1323770"/>
              <a:ext cx="2951916" cy="636173"/>
            </a:xfrm>
            <a:prstGeom prst="roundRect">
              <a:avLst>
                <a:gd name="adj" fmla="val 5073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759482" y="188640"/>
            <a:ext cx="5900750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지원내용 </a:t>
            </a:r>
            <a:r>
              <a:rPr lang="en-US" altLang="ko-KR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: </a:t>
            </a:r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해외마케팅 지원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6900" y="672041"/>
            <a:ext cx="6437308" cy="321575"/>
            <a:chOff x="-2730" y="846404"/>
            <a:chExt cx="9154129" cy="0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직사각형 61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타원 112"/>
          <p:cNvSpPr/>
          <p:nvPr/>
        </p:nvSpPr>
        <p:spPr>
          <a:xfrm>
            <a:off x="1125044" y="1750621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4" name="타원 113"/>
          <p:cNvSpPr/>
          <p:nvPr/>
        </p:nvSpPr>
        <p:spPr>
          <a:xfrm>
            <a:off x="1125044" y="5716744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1FC3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1073313" y="1408767"/>
            <a:ext cx="897683" cy="2694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900" dirty="0" err="1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월드챔프</a:t>
            </a:r>
            <a:endParaRPr lang="ko-KR" altLang="en-US" sz="190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1116915" y="5412998"/>
            <a:ext cx="810478" cy="29681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수출금융</a:t>
            </a:r>
          </a:p>
        </p:txBody>
      </p:sp>
      <p:pic>
        <p:nvPicPr>
          <p:cNvPr id="313" name="그림 3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70" y="5735249"/>
            <a:ext cx="668969" cy="668969"/>
          </a:xfrm>
          <a:prstGeom prst="rect">
            <a:avLst/>
          </a:prstGeom>
        </p:spPr>
      </p:pic>
      <p:pic>
        <p:nvPicPr>
          <p:cNvPr id="314" name="그림 3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177" y="1815108"/>
            <a:ext cx="655955" cy="655955"/>
          </a:xfrm>
          <a:prstGeom prst="rect">
            <a:avLst/>
          </a:prstGeom>
        </p:spPr>
      </p:pic>
      <p:sp>
        <p:nvSpPr>
          <p:cNvPr id="315" name="TextBox 314"/>
          <p:cNvSpPr txBox="1"/>
          <p:nvPr/>
        </p:nvSpPr>
        <p:spPr>
          <a:xfrm>
            <a:off x="2866445" y="2397485"/>
            <a:ext cx="5027651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defRPr sz="1200" spc="0">
                <a:solidFill>
                  <a:srgbClr val="0070C0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en-US" altLang="ko-KR" dirty="0"/>
              <a:t>* </a:t>
            </a:r>
            <a:r>
              <a:rPr lang="ko-KR" altLang="en-US" dirty="0"/>
              <a:t>주요내용 </a:t>
            </a:r>
            <a:r>
              <a:rPr lang="en-US" altLang="ko-KR" dirty="0"/>
              <a:t>: (</a:t>
            </a:r>
            <a:r>
              <a:rPr lang="ko-KR" altLang="en-US" dirty="0"/>
              <a:t>시장진입</a:t>
            </a:r>
            <a:r>
              <a:rPr lang="en-US" altLang="ko-KR" dirty="0"/>
              <a:t>) </a:t>
            </a:r>
            <a:r>
              <a:rPr lang="ko-KR" altLang="en-US" dirty="0"/>
              <a:t>시장조사</a:t>
            </a:r>
            <a:r>
              <a:rPr lang="en-US" altLang="ko-KR" dirty="0"/>
              <a:t>, </a:t>
            </a:r>
            <a:r>
              <a:rPr lang="ko-KR" altLang="en-US" dirty="0"/>
              <a:t>인증</a:t>
            </a:r>
            <a:r>
              <a:rPr lang="en-US" altLang="ko-KR" dirty="0"/>
              <a:t>, </a:t>
            </a:r>
            <a:r>
              <a:rPr lang="ko-KR" altLang="en-US" dirty="0"/>
              <a:t>전시회    </a:t>
            </a:r>
            <a:r>
              <a:rPr lang="en-US" altLang="ko-KR" dirty="0"/>
              <a:t>(</a:t>
            </a:r>
            <a:r>
              <a:rPr lang="ko-KR" altLang="en-US" dirty="0"/>
              <a:t>점유율 제고</a:t>
            </a:r>
            <a:r>
              <a:rPr lang="en-US" altLang="ko-KR" dirty="0"/>
              <a:t>) </a:t>
            </a:r>
            <a:r>
              <a:rPr lang="ko-KR" altLang="en-US" dirty="0"/>
              <a:t>현지 </a:t>
            </a:r>
            <a:r>
              <a:rPr lang="ko-KR" altLang="en-US" dirty="0" err="1"/>
              <a:t>세일즈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               바이어 발굴</a:t>
            </a:r>
            <a:r>
              <a:rPr lang="en-US" altLang="ko-KR" dirty="0"/>
              <a:t>, </a:t>
            </a:r>
            <a:r>
              <a:rPr lang="ko-KR" altLang="en-US"/>
              <a:t>네트워크 구축    </a:t>
            </a:r>
            <a:r>
              <a:rPr lang="en-US" altLang="ko-KR" dirty="0"/>
              <a:t>(</a:t>
            </a:r>
            <a:r>
              <a:rPr lang="ko-KR" altLang="en-US" dirty="0"/>
              <a:t>시장주도권</a:t>
            </a:r>
            <a:r>
              <a:rPr lang="en-US" altLang="ko-KR" dirty="0"/>
              <a:t>) </a:t>
            </a:r>
            <a:r>
              <a:rPr lang="ko-KR" altLang="en-US" dirty="0"/>
              <a:t>글로벌 기업과 </a:t>
            </a:r>
            <a:endParaRPr lang="en-US" altLang="ko-KR" dirty="0"/>
          </a:p>
          <a:p>
            <a:r>
              <a:rPr lang="en-US" altLang="ko-KR" dirty="0"/>
              <a:t>               1:1 </a:t>
            </a:r>
            <a:r>
              <a:rPr lang="ko-KR" altLang="en-US" dirty="0"/>
              <a:t>제휴</a:t>
            </a:r>
            <a:r>
              <a:rPr lang="en-US" altLang="ko-KR" dirty="0"/>
              <a:t>, </a:t>
            </a:r>
            <a:r>
              <a:rPr lang="ko-KR" altLang="en-US" dirty="0"/>
              <a:t>현지법인 진출 등 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2737846" y="5536730"/>
            <a:ext cx="5637854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수출품 제작에 소요되는 원</a:t>
            </a:r>
            <a:r>
              <a:rPr lang="en-US" altLang="ko-KR" dirty="0"/>
              <a:t>·</a:t>
            </a:r>
            <a:r>
              <a:rPr lang="ko-KR" altLang="en-US" dirty="0"/>
              <a:t>부자재 구매</a:t>
            </a:r>
            <a:r>
              <a:rPr lang="en-US" altLang="ko-KR" dirty="0"/>
              <a:t>, </a:t>
            </a:r>
            <a:r>
              <a:rPr lang="ko-KR" altLang="en-US" dirty="0"/>
              <a:t>공장 운영비용 지원</a:t>
            </a:r>
          </a:p>
        </p:txBody>
      </p:sp>
      <p:sp>
        <p:nvSpPr>
          <p:cNvPr id="72" name="타원 71"/>
          <p:cNvSpPr/>
          <p:nvPr/>
        </p:nvSpPr>
        <p:spPr>
          <a:xfrm>
            <a:off x="1125044" y="4077072"/>
            <a:ext cx="794221" cy="79422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878709" y="3407832"/>
            <a:ext cx="1286891" cy="601511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신규</a:t>
            </a:r>
            <a:endParaRPr lang="en-US" altLang="ko-KR" spc="-70" dirty="0">
              <a:solidFill>
                <a:prstClr val="white"/>
              </a:solidFill>
              <a:latin typeface="-웹윤고딕140" panose="02030504000101010101" pitchFamily="18" charset="-127"/>
              <a:ea typeface="-웹윤고딕140" panose="02030504000101010101" pitchFamily="18" charset="-127"/>
            </a:endParaRPr>
          </a:p>
          <a:p>
            <a:pPr algn="ctr">
              <a:lnSpc>
                <a:spcPct val="110000"/>
              </a:lnSpc>
            </a:pPr>
            <a:r>
              <a:rPr lang="ko-KR" altLang="en-US" spc="-70" dirty="0">
                <a:solidFill>
                  <a:prstClr val="white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수출기업 육성</a:t>
            </a:r>
          </a:p>
        </p:txBody>
      </p: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1170003" y="4296710"/>
            <a:ext cx="704302" cy="292312"/>
            <a:chOff x="1397" y="1549"/>
            <a:chExt cx="2966" cy="1231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1579" y="2054"/>
              <a:ext cx="141" cy="124"/>
            </a:xfrm>
            <a:custGeom>
              <a:avLst/>
              <a:gdLst>
                <a:gd name="T0" fmla="*/ 141 w 141"/>
                <a:gd name="T1" fmla="*/ 0 h 124"/>
                <a:gd name="T2" fmla="*/ 69 w 141"/>
                <a:gd name="T3" fmla="*/ 0 h 124"/>
                <a:gd name="T4" fmla="*/ 0 w 141"/>
                <a:gd name="T5" fmla="*/ 55 h 124"/>
                <a:gd name="T6" fmla="*/ 0 w 141"/>
                <a:gd name="T7" fmla="*/ 124 h 124"/>
                <a:gd name="T8" fmla="*/ 67 w 141"/>
                <a:gd name="T9" fmla="*/ 94 h 124"/>
                <a:gd name="T10" fmla="*/ 141 w 141"/>
                <a:gd name="T11" fmla="*/ 92 h 124"/>
                <a:gd name="T12" fmla="*/ 141 w 141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4">
                  <a:moveTo>
                    <a:pt x="141" y="0"/>
                  </a:moveTo>
                  <a:lnTo>
                    <a:pt x="69" y="0"/>
                  </a:lnTo>
                  <a:lnTo>
                    <a:pt x="0" y="55"/>
                  </a:lnTo>
                  <a:lnTo>
                    <a:pt x="0" y="124"/>
                  </a:lnTo>
                  <a:lnTo>
                    <a:pt x="67" y="94"/>
                  </a:lnTo>
                  <a:lnTo>
                    <a:pt x="141" y="92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1646" y="2054"/>
              <a:ext cx="74" cy="94"/>
            </a:xfrm>
            <a:custGeom>
              <a:avLst/>
              <a:gdLst>
                <a:gd name="T0" fmla="*/ 0 w 74"/>
                <a:gd name="T1" fmla="*/ 94 h 94"/>
                <a:gd name="T2" fmla="*/ 74 w 74"/>
                <a:gd name="T3" fmla="*/ 92 h 94"/>
                <a:gd name="T4" fmla="*/ 74 w 74"/>
                <a:gd name="T5" fmla="*/ 0 h 94"/>
                <a:gd name="T6" fmla="*/ 2 w 74"/>
                <a:gd name="T7" fmla="*/ 0 h 94"/>
                <a:gd name="T8" fmla="*/ 0 w 74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4">
                  <a:moveTo>
                    <a:pt x="0" y="94"/>
                  </a:moveTo>
                  <a:lnTo>
                    <a:pt x="74" y="92"/>
                  </a:lnTo>
                  <a:lnTo>
                    <a:pt x="74" y="0"/>
                  </a:lnTo>
                  <a:lnTo>
                    <a:pt x="2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7"/>
            <p:cNvSpPr>
              <a:spLocks/>
            </p:cNvSpPr>
            <p:nvPr/>
          </p:nvSpPr>
          <p:spPr bwMode="auto">
            <a:xfrm>
              <a:off x="1579" y="2121"/>
              <a:ext cx="141" cy="118"/>
            </a:xfrm>
            <a:custGeom>
              <a:avLst/>
              <a:gdLst>
                <a:gd name="T0" fmla="*/ 141 w 141"/>
                <a:gd name="T1" fmla="*/ 0 h 118"/>
                <a:gd name="T2" fmla="*/ 69 w 141"/>
                <a:gd name="T3" fmla="*/ 6 h 118"/>
                <a:gd name="T4" fmla="*/ 0 w 141"/>
                <a:gd name="T5" fmla="*/ 55 h 118"/>
                <a:gd name="T6" fmla="*/ 0 w 141"/>
                <a:gd name="T7" fmla="*/ 118 h 118"/>
                <a:gd name="T8" fmla="*/ 67 w 141"/>
                <a:gd name="T9" fmla="*/ 93 h 118"/>
                <a:gd name="T10" fmla="*/ 141 w 141"/>
                <a:gd name="T11" fmla="*/ 91 h 118"/>
                <a:gd name="T12" fmla="*/ 141 w 141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8">
                  <a:moveTo>
                    <a:pt x="141" y="0"/>
                  </a:moveTo>
                  <a:lnTo>
                    <a:pt x="69" y="6"/>
                  </a:lnTo>
                  <a:lnTo>
                    <a:pt x="0" y="55"/>
                  </a:lnTo>
                  <a:lnTo>
                    <a:pt x="0" y="118"/>
                  </a:lnTo>
                  <a:lnTo>
                    <a:pt x="67" y="93"/>
                  </a:lnTo>
                  <a:lnTo>
                    <a:pt x="141" y="9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8"/>
            <p:cNvSpPr>
              <a:spLocks/>
            </p:cNvSpPr>
            <p:nvPr/>
          </p:nvSpPr>
          <p:spPr bwMode="auto">
            <a:xfrm>
              <a:off x="1646" y="2121"/>
              <a:ext cx="74" cy="93"/>
            </a:xfrm>
            <a:custGeom>
              <a:avLst/>
              <a:gdLst>
                <a:gd name="T0" fmla="*/ 0 w 74"/>
                <a:gd name="T1" fmla="*/ 93 h 93"/>
                <a:gd name="T2" fmla="*/ 74 w 74"/>
                <a:gd name="T3" fmla="*/ 91 h 93"/>
                <a:gd name="T4" fmla="*/ 74 w 74"/>
                <a:gd name="T5" fmla="*/ 0 h 93"/>
                <a:gd name="T6" fmla="*/ 2 w 74"/>
                <a:gd name="T7" fmla="*/ 0 h 93"/>
                <a:gd name="T8" fmla="*/ 0 w 74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3">
                  <a:moveTo>
                    <a:pt x="0" y="93"/>
                  </a:moveTo>
                  <a:lnTo>
                    <a:pt x="74" y="91"/>
                  </a:lnTo>
                  <a:lnTo>
                    <a:pt x="74" y="0"/>
                  </a:lnTo>
                  <a:lnTo>
                    <a:pt x="2" y="0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9"/>
            <p:cNvSpPr>
              <a:spLocks/>
            </p:cNvSpPr>
            <p:nvPr/>
          </p:nvSpPr>
          <p:spPr bwMode="auto">
            <a:xfrm>
              <a:off x="1579" y="2193"/>
              <a:ext cx="141" cy="111"/>
            </a:xfrm>
            <a:custGeom>
              <a:avLst/>
              <a:gdLst>
                <a:gd name="T0" fmla="*/ 141 w 141"/>
                <a:gd name="T1" fmla="*/ 8 h 111"/>
                <a:gd name="T2" fmla="*/ 69 w 141"/>
                <a:gd name="T3" fmla="*/ 0 h 111"/>
                <a:gd name="T4" fmla="*/ 0 w 141"/>
                <a:gd name="T5" fmla="*/ 40 h 111"/>
                <a:gd name="T6" fmla="*/ 0 w 141"/>
                <a:gd name="T7" fmla="*/ 111 h 111"/>
                <a:gd name="T8" fmla="*/ 67 w 141"/>
                <a:gd name="T9" fmla="*/ 101 h 111"/>
                <a:gd name="T10" fmla="*/ 141 w 141"/>
                <a:gd name="T11" fmla="*/ 99 h 111"/>
                <a:gd name="T12" fmla="*/ 141 w 141"/>
                <a:gd name="T13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1">
                  <a:moveTo>
                    <a:pt x="141" y="8"/>
                  </a:moveTo>
                  <a:lnTo>
                    <a:pt x="69" y="0"/>
                  </a:lnTo>
                  <a:lnTo>
                    <a:pt x="0" y="40"/>
                  </a:lnTo>
                  <a:lnTo>
                    <a:pt x="0" y="111"/>
                  </a:lnTo>
                  <a:lnTo>
                    <a:pt x="67" y="101"/>
                  </a:lnTo>
                  <a:lnTo>
                    <a:pt x="141" y="99"/>
                  </a:lnTo>
                  <a:lnTo>
                    <a:pt x="141" y="8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10"/>
            <p:cNvSpPr>
              <a:spLocks/>
            </p:cNvSpPr>
            <p:nvPr/>
          </p:nvSpPr>
          <p:spPr bwMode="auto">
            <a:xfrm>
              <a:off x="1646" y="2193"/>
              <a:ext cx="74" cy="101"/>
            </a:xfrm>
            <a:custGeom>
              <a:avLst/>
              <a:gdLst>
                <a:gd name="T0" fmla="*/ 0 w 74"/>
                <a:gd name="T1" fmla="*/ 101 h 101"/>
                <a:gd name="T2" fmla="*/ 74 w 74"/>
                <a:gd name="T3" fmla="*/ 99 h 101"/>
                <a:gd name="T4" fmla="*/ 74 w 74"/>
                <a:gd name="T5" fmla="*/ 8 h 101"/>
                <a:gd name="T6" fmla="*/ 2 w 74"/>
                <a:gd name="T7" fmla="*/ 0 h 101"/>
                <a:gd name="T8" fmla="*/ 0 w 74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01">
                  <a:moveTo>
                    <a:pt x="0" y="101"/>
                  </a:moveTo>
                  <a:lnTo>
                    <a:pt x="74" y="99"/>
                  </a:lnTo>
                  <a:lnTo>
                    <a:pt x="74" y="8"/>
                  </a:lnTo>
                  <a:lnTo>
                    <a:pt x="2" y="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1579" y="2266"/>
              <a:ext cx="141" cy="108"/>
            </a:xfrm>
            <a:custGeom>
              <a:avLst/>
              <a:gdLst>
                <a:gd name="T0" fmla="*/ 141 w 141"/>
                <a:gd name="T1" fmla="*/ 11 h 108"/>
                <a:gd name="T2" fmla="*/ 69 w 141"/>
                <a:gd name="T3" fmla="*/ 0 h 108"/>
                <a:gd name="T4" fmla="*/ 0 w 141"/>
                <a:gd name="T5" fmla="*/ 38 h 108"/>
                <a:gd name="T6" fmla="*/ 0 w 141"/>
                <a:gd name="T7" fmla="*/ 108 h 108"/>
                <a:gd name="T8" fmla="*/ 67 w 141"/>
                <a:gd name="T9" fmla="*/ 95 h 108"/>
                <a:gd name="T10" fmla="*/ 141 w 141"/>
                <a:gd name="T11" fmla="*/ 101 h 108"/>
                <a:gd name="T12" fmla="*/ 141 w 141"/>
                <a:gd name="T1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08">
                  <a:moveTo>
                    <a:pt x="141" y="11"/>
                  </a:moveTo>
                  <a:lnTo>
                    <a:pt x="69" y="0"/>
                  </a:lnTo>
                  <a:lnTo>
                    <a:pt x="0" y="38"/>
                  </a:lnTo>
                  <a:lnTo>
                    <a:pt x="0" y="108"/>
                  </a:lnTo>
                  <a:lnTo>
                    <a:pt x="67" y="95"/>
                  </a:lnTo>
                  <a:lnTo>
                    <a:pt x="141" y="101"/>
                  </a:lnTo>
                  <a:lnTo>
                    <a:pt x="141" y="1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2"/>
            <p:cNvSpPr>
              <a:spLocks/>
            </p:cNvSpPr>
            <p:nvPr/>
          </p:nvSpPr>
          <p:spPr bwMode="auto">
            <a:xfrm>
              <a:off x="1646" y="2271"/>
              <a:ext cx="74" cy="98"/>
            </a:xfrm>
            <a:custGeom>
              <a:avLst/>
              <a:gdLst>
                <a:gd name="T0" fmla="*/ 0 w 74"/>
                <a:gd name="T1" fmla="*/ 98 h 98"/>
                <a:gd name="T2" fmla="*/ 74 w 74"/>
                <a:gd name="T3" fmla="*/ 96 h 98"/>
                <a:gd name="T4" fmla="*/ 74 w 74"/>
                <a:gd name="T5" fmla="*/ 6 h 98"/>
                <a:gd name="T6" fmla="*/ 2 w 74"/>
                <a:gd name="T7" fmla="*/ 0 h 98"/>
                <a:gd name="T8" fmla="*/ 0 w 74"/>
                <a:gd name="T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0" y="98"/>
                  </a:moveTo>
                  <a:lnTo>
                    <a:pt x="74" y="96"/>
                  </a:lnTo>
                  <a:lnTo>
                    <a:pt x="74" y="6"/>
                  </a:lnTo>
                  <a:lnTo>
                    <a:pt x="2" y="0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1579" y="2338"/>
              <a:ext cx="141" cy="111"/>
            </a:xfrm>
            <a:custGeom>
              <a:avLst/>
              <a:gdLst>
                <a:gd name="T0" fmla="*/ 141 w 141"/>
                <a:gd name="T1" fmla="*/ 15 h 111"/>
                <a:gd name="T2" fmla="*/ 67 w 141"/>
                <a:gd name="T3" fmla="*/ 0 h 111"/>
                <a:gd name="T4" fmla="*/ 0 w 141"/>
                <a:gd name="T5" fmla="*/ 31 h 111"/>
                <a:gd name="T6" fmla="*/ 0 w 141"/>
                <a:gd name="T7" fmla="*/ 111 h 111"/>
                <a:gd name="T8" fmla="*/ 67 w 141"/>
                <a:gd name="T9" fmla="*/ 107 h 111"/>
                <a:gd name="T10" fmla="*/ 141 w 141"/>
                <a:gd name="T11" fmla="*/ 105 h 111"/>
                <a:gd name="T12" fmla="*/ 141 w 141"/>
                <a:gd name="T13" fmla="*/ 1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1">
                  <a:moveTo>
                    <a:pt x="141" y="15"/>
                  </a:moveTo>
                  <a:lnTo>
                    <a:pt x="67" y="0"/>
                  </a:lnTo>
                  <a:lnTo>
                    <a:pt x="0" y="31"/>
                  </a:lnTo>
                  <a:lnTo>
                    <a:pt x="0" y="111"/>
                  </a:lnTo>
                  <a:lnTo>
                    <a:pt x="67" y="107"/>
                  </a:lnTo>
                  <a:lnTo>
                    <a:pt x="141" y="105"/>
                  </a:lnTo>
                  <a:lnTo>
                    <a:pt x="141" y="15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14"/>
            <p:cNvSpPr>
              <a:spLocks/>
            </p:cNvSpPr>
            <p:nvPr/>
          </p:nvSpPr>
          <p:spPr bwMode="auto">
            <a:xfrm>
              <a:off x="1646" y="2346"/>
              <a:ext cx="74" cy="99"/>
            </a:xfrm>
            <a:custGeom>
              <a:avLst/>
              <a:gdLst>
                <a:gd name="T0" fmla="*/ 0 w 74"/>
                <a:gd name="T1" fmla="*/ 99 h 99"/>
                <a:gd name="T2" fmla="*/ 74 w 74"/>
                <a:gd name="T3" fmla="*/ 97 h 99"/>
                <a:gd name="T4" fmla="*/ 74 w 74"/>
                <a:gd name="T5" fmla="*/ 7 h 99"/>
                <a:gd name="T6" fmla="*/ 2 w 74"/>
                <a:gd name="T7" fmla="*/ 0 h 99"/>
                <a:gd name="T8" fmla="*/ 0 w 74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9">
                  <a:moveTo>
                    <a:pt x="0" y="99"/>
                  </a:moveTo>
                  <a:lnTo>
                    <a:pt x="74" y="97"/>
                  </a:lnTo>
                  <a:lnTo>
                    <a:pt x="74" y="7"/>
                  </a:lnTo>
                  <a:lnTo>
                    <a:pt x="2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15"/>
            <p:cNvSpPr>
              <a:spLocks/>
            </p:cNvSpPr>
            <p:nvPr/>
          </p:nvSpPr>
          <p:spPr bwMode="auto">
            <a:xfrm>
              <a:off x="1640" y="1999"/>
              <a:ext cx="157" cy="137"/>
            </a:xfrm>
            <a:custGeom>
              <a:avLst/>
              <a:gdLst>
                <a:gd name="T0" fmla="*/ 157 w 157"/>
                <a:gd name="T1" fmla="*/ 0 h 137"/>
                <a:gd name="T2" fmla="*/ 78 w 157"/>
                <a:gd name="T3" fmla="*/ 0 h 137"/>
                <a:gd name="T4" fmla="*/ 0 w 157"/>
                <a:gd name="T5" fmla="*/ 61 h 137"/>
                <a:gd name="T6" fmla="*/ 0 w 157"/>
                <a:gd name="T7" fmla="*/ 137 h 137"/>
                <a:gd name="T8" fmla="*/ 78 w 157"/>
                <a:gd name="T9" fmla="*/ 105 h 137"/>
                <a:gd name="T10" fmla="*/ 157 w 157"/>
                <a:gd name="T11" fmla="*/ 101 h 137"/>
                <a:gd name="T12" fmla="*/ 157 w 157"/>
                <a:gd name="T1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37">
                  <a:moveTo>
                    <a:pt x="157" y="0"/>
                  </a:moveTo>
                  <a:lnTo>
                    <a:pt x="78" y="0"/>
                  </a:lnTo>
                  <a:lnTo>
                    <a:pt x="0" y="61"/>
                  </a:lnTo>
                  <a:lnTo>
                    <a:pt x="0" y="137"/>
                  </a:lnTo>
                  <a:lnTo>
                    <a:pt x="78" y="105"/>
                  </a:lnTo>
                  <a:lnTo>
                    <a:pt x="157" y="10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16"/>
            <p:cNvSpPr>
              <a:spLocks/>
            </p:cNvSpPr>
            <p:nvPr/>
          </p:nvSpPr>
          <p:spPr bwMode="auto">
            <a:xfrm>
              <a:off x="1718" y="1999"/>
              <a:ext cx="79" cy="105"/>
            </a:xfrm>
            <a:custGeom>
              <a:avLst/>
              <a:gdLst>
                <a:gd name="T0" fmla="*/ 0 w 79"/>
                <a:gd name="T1" fmla="*/ 105 h 105"/>
                <a:gd name="T2" fmla="*/ 79 w 79"/>
                <a:gd name="T3" fmla="*/ 101 h 105"/>
                <a:gd name="T4" fmla="*/ 79 w 79"/>
                <a:gd name="T5" fmla="*/ 0 h 105"/>
                <a:gd name="T6" fmla="*/ 0 w 79"/>
                <a:gd name="T7" fmla="*/ 0 h 105"/>
                <a:gd name="T8" fmla="*/ 0 w 7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05">
                  <a:moveTo>
                    <a:pt x="0" y="105"/>
                  </a:moveTo>
                  <a:lnTo>
                    <a:pt x="79" y="101"/>
                  </a:lnTo>
                  <a:lnTo>
                    <a:pt x="79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7"/>
            <p:cNvSpPr>
              <a:spLocks/>
            </p:cNvSpPr>
            <p:nvPr/>
          </p:nvSpPr>
          <p:spPr bwMode="auto">
            <a:xfrm>
              <a:off x="1640" y="2073"/>
              <a:ext cx="157" cy="132"/>
            </a:xfrm>
            <a:custGeom>
              <a:avLst/>
              <a:gdLst>
                <a:gd name="T0" fmla="*/ 157 w 157"/>
                <a:gd name="T1" fmla="*/ 0 h 132"/>
                <a:gd name="T2" fmla="*/ 78 w 157"/>
                <a:gd name="T3" fmla="*/ 8 h 132"/>
                <a:gd name="T4" fmla="*/ 0 w 157"/>
                <a:gd name="T5" fmla="*/ 61 h 132"/>
                <a:gd name="T6" fmla="*/ 0 w 157"/>
                <a:gd name="T7" fmla="*/ 132 h 132"/>
                <a:gd name="T8" fmla="*/ 78 w 157"/>
                <a:gd name="T9" fmla="*/ 105 h 132"/>
                <a:gd name="T10" fmla="*/ 157 w 157"/>
                <a:gd name="T11" fmla="*/ 103 h 132"/>
                <a:gd name="T12" fmla="*/ 157 w 157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32">
                  <a:moveTo>
                    <a:pt x="157" y="0"/>
                  </a:moveTo>
                  <a:lnTo>
                    <a:pt x="78" y="8"/>
                  </a:lnTo>
                  <a:lnTo>
                    <a:pt x="0" y="61"/>
                  </a:lnTo>
                  <a:lnTo>
                    <a:pt x="0" y="132"/>
                  </a:lnTo>
                  <a:lnTo>
                    <a:pt x="78" y="105"/>
                  </a:lnTo>
                  <a:lnTo>
                    <a:pt x="157" y="103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65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1718" y="2073"/>
              <a:ext cx="79" cy="105"/>
            </a:xfrm>
            <a:custGeom>
              <a:avLst/>
              <a:gdLst>
                <a:gd name="T0" fmla="*/ 0 w 79"/>
                <a:gd name="T1" fmla="*/ 105 h 105"/>
                <a:gd name="T2" fmla="*/ 79 w 79"/>
                <a:gd name="T3" fmla="*/ 103 h 105"/>
                <a:gd name="T4" fmla="*/ 79 w 79"/>
                <a:gd name="T5" fmla="*/ 0 h 105"/>
                <a:gd name="T6" fmla="*/ 0 w 79"/>
                <a:gd name="T7" fmla="*/ 0 h 105"/>
                <a:gd name="T8" fmla="*/ 0 w 7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05">
                  <a:moveTo>
                    <a:pt x="0" y="105"/>
                  </a:moveTo>
                  <a:lnTo>
                    <a:pt x="79" y="103"/>
                  </a:lnTo>
                  <a:lnTo>
                    <a:pt x="79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1640" y="2153"/>
              <a:ext cx="157" cy="126"/>
            </a:xfrm>
            <a:custGeom>
              <a:avLst/>
              <a:gdLst>
                <a:gd name="T0" fmla="*/ 157 w 157"/>
                <a:gd name="T1" fmla="*/ 10 h 126"/>
                <a:gd name="T2" fmla="*/ 78 w 157"/>
                <a:gd name="T3" fmla="*/ 0 h 126"/>
                <a:gd name="T4" fmla="*/ 0 w 157"/>
                <a:gd name="T5" fmla="*/ 46 h 126"/>
                <a:gd name="T6" fmla="*/ 0 w 157"/>
                <a:gd name="T7" fmla="*/ 126 h 126"/>
                <a:gd name="T8" fmla="*/ 78 w 157"/>
                <a:gd name="T9" fmla="*/ 115 h 126"/>
                <a:gd name="T10" fmla="*/ 157 w 157"/>
                <a:gd name="T11" fmla="*/ 111 h 126"/>
                <a:gd name="T12" fmla="*/ 157 w 157"/>
                <a:gd name="T13" fmla="*/ 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6">
                  <a:moveTo>
                    <a:pt x="157" y="10"/>
                  </a:moveTo>
                  <a:lnTo>
                    <a:pt x="78" y="0"/>
                  </a:lnTo>
                  <a:lnTo>
                    <a:pt x="0" y="46"/>
                  </a:lnTo>
                  <a:lnTo>
                    <a:pt x="0" y="126"/>
                  </a:lnTo>
                  <a:lnTo>
                    <a:pt x="78" y="115"/>
                  </a:lnTo>
                  <a:lnTo>
                    <a:pt x="157" y="111"/>
                  </a:lnTo>
                  <a:lnTo>
                    <a:pt x="157" y="10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1718" y="2153"/>
              <a:ext cx="79" cy="115"/>
            </a:xfrm>
            <a:custGeom>
              <a:avLst/>
              <a:gdLst>
                <a:gd name="T0" fmla="*/ 0 w 79"/>
                <a:gd name="T1" fmla="*/ 115 h 115"/>
                <a:gd name="T2" fmla="*/ 79 w 79"/>
                <a:gd name="T3" fmla="*/ 111 h 115"/>
                <a:gd name="T4" fmla="*/ 79 w 79"/>
                <a:gd name="T5" fmla="*/ 10 h 115"/>
                <a:gd name="T6" fmla="*/ 0 w 79"/>
                <a:gd name="T7" fmla="*/ 0 h 115"/>
                <a:gd name="T8" fmla="*/ 0 w 79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5">
                  <a:moveTo>
                    <a:pt x="0" y="115"/>
                  </a:moveTo>
                  <a:lnTo>
                    <a:pt x="79" y="111"/>
                  </a:lnTo>
                  <a:lnTo>
                    <a:pt x="79" y="10"/>
                  </a:lnTo>
                  <a:lnTo>
                    <a:pt x="0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21"/>
            <p:cNvSpPr>
              <a:spLocks/>
            </p:cNvSpPr>
            <p:nvPr/>
          </p:nvSpPr>
          <p:spPr bwMode="auto">
            <a:xfrm>
              <a:off x="1640" y="2237"/>
              <a:ext cx="157" cy="122"/>
            </a:xfrm>
            <a:custGeom>
              <a:avLst/>
              <a:gdLst>
                <a:gd name="T0" fmla="*/ 157 w 157"/>
                <a:gd name="T1" fmla="*/ 10 h 122"/>
                <a:gd name="T2" fmla="*/ 78 w 157"/>
                <a:gd name="T3" fmla="*/ 0 h 122"/>
                <a:gd name="T4" fmla="*/ 0 w 157"/>
                <a:gd name="T5" fmla="*/ 42 h 122"/>
                <a:gd name="T6" fmla="*/ 0 w 157"/>
                <a:gd name="T7" fmla="*/ 122 h 122"/>
                <a:gd name="T8" fmla="*/ 78 w 157"/>
                <a:gd name="T9" fmla="*/ 107 h 122"/>
                <a:gd name="T10" fmla="*/ 157 w 157"/>
                <a:gd name="T11" fmla="*/ 113 h 122"/>
                <a:gd name="T12" fmla="*/ 157 w 157"/>
                <a:gd name="T13" fmla="*/ 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2">
                  <a:moveTo>
                    <a:pt x="157" y="10"/>
                  </a:moveTo>
                  <a:lnTo>
                    <a:pt x="78" y="0"/>
                  </a:lnTo>
                  <a:lnTo>
                    <a:pt x="0" y="42"/>
                  </a:lnTo>
                  <a:lnTo>
                    <a:pt x="0" y="122"/>
                  </a:lnTo>
                  <a:lnTo>
                    <a:pt x="78" y="107"/>
                  </a:lnTo>
                  <a:lnTo>
                    <a:pt x="157" y="113"/>
                  </a:lnTo>
                  <a:lnTo>
                    <a:pt x="157" y="1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22"/>
            <p:cNvSpPr>
              <a:spLocks/>
            </p:cNvSpPr>
            <p:nvPr/>
          </p:nvSpPr>
          <p:spPr bwMode="auto">
            <a:xfrm>
              <a:off x="1718" y="2241"/>
              <a:ext cx="79" cy="112"/>
            </a:xfrm>
            <a:custGeom>
              <a:avLst/>
              <a:gdLst>
                <a:gd name="T0" fmla="*/ 0 w 79"/>
                <a:gd name="T1" fmla="*/ 112 h 112"/>
                <a:gd name="T2" fmla="*/ 79 w 79"/>
                <a:gd name="T3" fmla="*/ 109 h 112"/>
                <a:gd name="T4" fmla="*/ 79 w 79"/>
                <a:gd name="T5" fmla="*/ 6 h 112"/>
                <a:gd name="T6" fmla="*/ 0 w 79"/>
                <a:gd name="T7" fmla="*/ 0 h 112"/>
                <a:gd name="T8" fmla="*/ 0 w 79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2">
                  <a:moveTo>
                    <a:pt x="0" y="112"/>
                  </a:moveTo>
                  <a:lnTo>
                    <a:pt x="79" y="109"/>
                  </a:lnTo>
                  <a:lnTo>
                    <a:pt x="79" y="6"/>
                  </a:lnTo>
                  <a:lnTo>
                    <a:pt x="0" y="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23"/>
            <p:cNvSpPr>
              <a:spLocks/>
            </p:cNvSpPr>
            <p:nvPr/>
          </p:nvSpPr>
          <p:spPr bwMode="auto">
            <a:xfrm>
              <a:off x="1640" y="2317"/>
              <a:ext cx="157" cy="124"/>
            </a:xfrm>
            <a:custGeom>
              <a:avLst/>
              <a:gdLst>
                <a:gd name="T0" fmla="*/ 157 w 157"/>
                <a:gd name="T1" fmla="*/ 17 h 124"/>
                <a:gd name="T2" fmla="*/ 78 w 157"/>
                <a:gd name="T3" fmla="*/ 0 h 124"/>
                <a:gd name="T4" fmla="*/ 0 w 157"/>
                <a:gd name="T5" fmla="*/ 36 h 124"/>
                <a:gd name="T6" fmla="*/ 0 w 157"/>
                <a:gd name="T7" fmla="*/ 124 h 124"/>
                <a:gd name="T8" fmla="*/ 78 w 157"/>
                <a:gd name="T9" fmla="*/ 122 h 124"/>
                <a:gd name="T10" fmla="*/ 157 w 157"/>
                <a:gd name="T11" fmla="*/ 118 h 124"/>
                <a:gd name="T12" fmla="*/ 157 w 157"/>
                <a:gd name="T13" fmla="*/ 1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24">
                  <a:moveTo>
                    <a:pt x="157" y="17"/>
                  </a:moveTo>
                  <a:lnTo>
                    <a:pt x="78" y="0"/>
                  </a:lnTo>
                  <a:lnTo>
                    <a:pt x="0" y="36"/>
                  </a:lnTo>
                  <a:lnTo>
                    <a:pt x="0" y="124"/>
                  </a:lnTo>
                  <a:lnTo>
                    <a:pt x="78" y="122"/>
                  </a:lnTo>
                  <a:lnTo>
                    <a:pt x="157" y="118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>
              <a:off x="1718" y="2325"/>
              <a:ext cx="79" cy="114"/>
            </a:xfrm>
            <a:custGeom>
              <a:avLst/>
              <a:gdLst>
                <a:gd name="T0" fmla="*/ 0 w 79"/>
                <a:gd name="T1" fmla="*/ 114 h 114"/>
                <a:gd name="T2" fmla="*/ 79 w 79"/>
                <a:gd name="T3" fmla="*/ 110 h 114"/>
                <a:gd name="T4" fmla="*/ 79 w 79"/>
                <a:gd name="T5" fmla="*/ 9 h 114"/>
                <a:gd name="T6" fmla="*/ 0 w 79"/>
                <a:gd name="T7" fmla="*/ 0 h 114"/>
                <a:gd name="T8" fmla="*/ 0 w 79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14">
                  <a:moveTo>
                    <a:pt x="0" y="114"/>
                  </a:moveTo>
                  <a:lnTo>
                    <a:pt x="79" y="110"/>
                  </a:lnTo>
                  <a:lnTo>
                    <a:pt x="79" y="9"/>
                  </a:lnTo>
                  <a:lnTo>
                    <a:pt x="0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25"/>
            <p:cNvSpPr>
              <a:spLocks/>
            </p:cNvSpPr>
            <p:nvPr/>
          </p:nvSpPr>
          <p:spPr bwMode="auto">
            <a:xfrm>
              <a:off x="1711" y="1936"/>
              <a:ext cx="174" cy="151"/>
            </a:xfrm>
            <a:custGeom>
              <a:avLst/>
              <a:gdLst>
                <a:gd name="T0" fmla="*/ 174 w 174"/>
                <a:gd name="T1" fmla="*/ 0 h 151"/>
                <a:gd name="T2" fmla="*/ 86 w 174"/>
                <a:gd name="T3" fmla="*/ 0 h 151"/>
                <a:gd name="T4" fmla="*/ 0 w 174"/>
                <a:gd name="T5" fmla="*/ 67 h 151"/>
                <a:gd name="T6" fmla="*/ 0 w 174"/>
                <a:gd name="T7" fmla="*/ 151 h 151"/>
                <a:gd name="T8" fmla="*/ 84 w 174"/>
                <a:gd name="T9" fmla="*/ 118 h 151"/>
                <a:gd name="T10" fmla="*/ 174 w 174"/>
                <a:gd name="T11" fmla="*/ 114 h 151"/>
                <a:gd name="T12" fmla="*/ 174 w 174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51">
                  <a:moveTo>
                    <a:pt x="174" y="0"/>
                  </a:moveTo>
                  <a:lnTo>
                    <a:pt x="86" y="0"/>
                  </a:lnTo>
                  <a:lnTo>
                    <a:pt x="0" y="67"/>
                  </a:lnTo>
                  <a:lnTo>
                    <a:pt x="0" y="151"/>
                  </a:lnTo>
                  <a:lnTo>
                    <a:pt x="84" y="118"/>
                  </a:lnTo>
                  <a:lnTo>
                    <a:pt x="174" y="114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26"/>
            <p:cNvSpPr>
              <a:spLocks/>
            </p:cNvSpPr>
            <p:nvPr/>
          </p:nvSpPr>
          <p:spPr bwMode="auto">
            <a:xfrm>
              <a:off x="1795" y="1936"/>
              <a:ext cx="90" cy="118"/>
            </a:xfrm>
            <a:custGeom>
              <a:avLst/>
              <a:gdLst>
                <a:gd name="T0" fmla="*/ 0 w 90"/>
                <a:gd name="T1" fmla="*/ 118 h 118"/>
                <a:gd name="T2" fmla="*/ 90 w 90"/>
                <a:gd name="T3" fmla="*/ 114 h 118"/>
                <a:gd name="T4" fmla="*/ 90 w 90"/>
                <a:gd name="T5" fmla="*/ 0 h 118"/>
                <a:gd name="T6" fmla="*/ 2 w 90"/>
                <a:gd name="T7" fmla="*/ 0 h 118"/>
                <a:gd name="T8" fmla="*/ 0 w 9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8">
                  <a:moveTo>
                    <a:pt x="0" y="118"/>
                  </a:moveTo>
                  <a:lnTo>
                    <a:pt x="90" y="114"/>
                  </a:lnTo>
                  <a:lnTo>
                    <a:pt x="90" y="0"/>
                  </a:lnTo>
                  <a:lnTo>
                    <a:pt x="2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27"/>
            <p:cNvSpPr>
              <a:spLocks/>
            </p:cNvSpPr>
            <p:nvPr/>
          </p:nvSpPr>
          <p:spPr bwMode="auto">
            <a:xfrm>
              <a:off x="1711" y="2018"/>
              <a:ext cx="174" cy="147"/>
            </a:xfrm>
            <a:custGeom>
              <a:avLst/>
              <a:gdLst>
                <a:gd name="T0" fmla="*/ 174 w 174"/>
                <a:gd name="T1" fmla="*/ 0 h 147"/>
                <a:gd name="T2" fmla="*/ 86 w 174"/>
                <a:gd name="T3" fmla="*/ 11 h 147"/>
                <a:gd name="T4" fmla="*/ 0 w 174"/>
                <a:gd name="T5" fmla="*/ 67 h 147"/>
                <a:gd name="T6" fmla="*/ 0 w 174"/>
                <a:gd name="T7" fmla="*/ 147 h 147"/>
                <a:gd name="T8" fmla="*/ 84 w 174"/>
                <a:gd name="T9" fmla="*/ 118 h 147"/>
                <a:gd name="T10" fmla="*/ 174 w 174"/>
                <a:gd name="T11" fmla="*/ 114 h 147"/>
                <a:gd name="T12" fmla="*/ 174 w 174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47">
                  <a:moveTo>
                    <a:pt x="174" y="0"/>
                  </a:moveTo>
                  <a:lnTo>
                    <a:pt x="86" y="11"/>
                  </a:lnTo>
                  <a:lnTo>
                    <a:pt x="0" y="67"/>
                  </a:lnTo>
                  <a:lnTo>
                    <a:pt x="0" y="147"/>
                  </a:lnTo>
                  <a:lnTo>
                    <a:pt x="84" y="118"/>
                  </a:lnTo>
                  <a:lnTo>
                    <a:pt x="174" y="114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28"/>
            <p:cNvSpPr>
              <a:spLocks/>
            </p:cNvSpPr>
            <p:nvPr/>
          </p:nvSpPr>
          <p:spPr bwMode="auto">
            <a:xfrm>
              <a:off x="1795" y="2018"/>
              <a:ext cx="90" cy="118"/>
            </a:xfrm>
            <a:custGeom>
              <a:avLst/>
              <a:gdLst>
                <a:gd name="T0" fmla="*/ 0 w 90"/>
                <a:gd name="T1" fmla="*/ 118 h 118"/>
                <a:gd name="T2" fmla="*/ 90 w 90"/>
                <a:gd name="T3" fmla="*/ 114 h 118"/>
                <a:gd name="T4" fmla="*/ 90 w 90"/>
                <a:gd name="T5" fmla="*/ 0 h 118"/>
                <a:gd name="T6" fmla="*/ 2 w 90"/>
                <a:gd name="T7" fmla="*/ 0 h 118"/>
                <a:gd name="T8" fmla="*/ 0 w 9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8">
                  <a:moveTo>
                    <a:pt x="0" y="118"/>
                  </a:moveTo>
                  <a:lnTo>
                    <a:pt x="90" y="114"/>
                  </a:lnTo>
                  <a:lnTo>
                    <a:pt x="90" y="0"/>
                  </a:lnTo>
                  <a:lnTo>
                    <a:pt x="2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29"/>
            <p:cNvSpPr>
              <a:spLocks/>
            </p:cNvSpPr>
            <p:nvPr/>
          </p:nvSpPr>
          <p:spPr bwMode="auto">
            <a:xfrm>
              <a:off x="1711" y="2106"/>
              <a:ext cx="174" cy="139"/>
            </a:xfrm>
            <a:custGeom>
              <a:avLst/>
              <a:gdLst>
                <a:gd name="T0" fmla="*/ 174 w 174"/>
                <a:gd name="T1" fmla="*/ 11 h 139"/>
                <a:gd name="T2" fmla="*/ 86 w 174"/>
                <a:gd name="T3" fmla="*/ 0 h 139"/>
                <a:gd name="T4" fmla="*/ 0 w 174"/>
                <a:gd name="T5" fmla="*/ 51 h 139"/>
                <a:gd name="T6" fmla="*/ 0 w 174"/>
                <a:gd name="T7" fmla="*/ 139 h 139"/>
                <a:gd name="T8" fmla="*/ 84 w 174"/>
                <a:gd name="T9" fmla="*/ 129 h 139"/>
                <a:gd name="T10" fmla="*/ 174 w 174"/>
                <a:gd name="T11" fmla="*/ 125 h 139"/>
                <a:gd name="T12" fmla="*/ 174 w 174"/>
                <a:gd name="T13" fmla="*/ 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9">
                  <a:moveTo>
                    <a:pt x="174" y="11"/>
                  </a:moveTo>
                  <a:lnTo>
                    <a:pt x="86" y="0"/>
                  </a:lnTo>
                  <a:lnTo>
                    <a:pt x="0" y="51"/>
                  </a:lnTo>
                  <a:lnTo>
                    <a:pt x="0" y="139"/>
                  </a:lnTo>
                  <a:lnTo>
                    <a:pt x="84" y="129"/>
                  </a:lnTo>
                  <a:lnTo>
                    <a:pt x="174" y="125"/>
                  </a:lnTo>
                  <a:lnTo>
                    <a:pt x="174" y="1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30"/>
            <p:cNvSpPr>
              <a:spLocks/>
            </p:cNvSpPr>
            <p:nvPr/>
          </p:nvSpPr>
          <p:spPr bwMode="auto">
            <a:xfrm>
              <a:off x="1795" y="2106"/>
              <a:ext cx="90" cy="129"/>
            </a:xfrm>
            <a:custGeom>
              <a:avLst/>
              <a:gdLst>
                <a:gd name="T0" fmla="*/ 0 w 90"/>
                <a:gd name="T1" fmla="*/ 129 h 129"/>
                <a:gd name="T2" fmla="*/ 90 w 90"/>
                <a:gd name="T3" fmla="*/ 125 h 129"/>
                <a:gd name="T4" fmla="*/ 90 w 90"/>
                <a:gd name="T5" fmla="*/ 11 h 129"/>
                <a:gd name="T6" fmla="*/ 2 w 90"/>
                <a:gd name="T7" fmla="*/ 0 h 129"/>
                <a:gd name="T8" fmla="*/ 0 w 90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9">
                  <a:moveTo>
                    <a:pt x="0" y="129"/>
                  </a:moveTo>
                  <a:lnTo>
                    <a:pt x="90" y="125"/>
                  </a:lnTo>
                  <a:lnTo>
                    <a:pt x="90" y="11"/>
                  </a:lnTo>
                  <a:lnTo>
                    <a:pt x="2" y="0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31"/>
            <p:cNvSpPr>
              <a:spLocks/>
            </p:cNvSpPr>
            <p:nvPr/>
          </p:nvSpPr>
          <p:spPr bwMode="auto">
            <a:xfrm>
              <a:off x="1711" y="2199"/>
              <a:ext cx="174" cy="135"/>
            </a:xfrm>
            <a:custGeom>
              <a:avLst/>
              <a:gdLst>
                <a:gd name="T0" fmla="*/ 174 w 174"/>
                <a:gd name="T1" fmla="*/ 13 h 135"/>
                <a:gd name="T2" fmla="*/ 86 w 174"/>
                <a:gd name="T3" fmla="*/ 0 h 135"/>
                <a:gd name="T4" fmla="*/ 0 w 174"/>
                <a:gd name="T5" fmla="*/ 46 h 135"/>
                <a:gd name="T6" fmla="*/ 0 w 174"/>
                <a:gd name="T7" fmla="*/ 135 h 135"/>
                <a:gd name="T8" fmla="*/ 84 w 174"/>
                <a:gd name="T9" fmla="*/ 120 h 135"/>
                <a:gd name="T10" fmla="*/ 174 w 174"/>
                <a:gd name="T11" fmla="*/ 126 h 135"/>
                <a:gd name="T12" fmla="*/ 174 w 174"/>
                <a:gd name="T13" fmla="*/ 1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5">
                  <a:moveTo>
                    <a:pt x="174" y="13"/>
                  </a:moveTo>
                  <a:lnTo>
                    <a:pt x="86" y="0"/>
                  </a:lnTo>
                  <a:lnTo>
                    <a:pt x="0" y="46"/>
                  </a:lnTo>
                  <a:lnTo>
                    <a:pt x="0" y="135"/>
                  </a:lnTo>
                  <a:lnTo>
                    <a:pt x="84" y="120"/>
                  </a:lnTo>
                  <a:lnTo>
                    <a:pt x="174" y="126"/>
                  </a:lnTo>
                  <a:lnTo>
                    <a:pt x="174" y="13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32"/>
            <p:cNvSpPr>
              <a:spLocks/>
            </p:cNvSpPr>
            <p:nvPr/>
          </p:nvSpPr>
          <p:spPr bwMode="auto">
            <a:xfrm>
              <a:off x="1795" y="2205"/>
              <a:ext cx="90" cy="124"/>
            </a:xfrm>
            <a:custGeom>
              <a:avLst/>
              <a:gdLst>
                <a:gd name="T0" fmla="*/ 0 w 90"/>
                <a:gd name="T1" fmla="*/ 124 h 124"/>
                <a:gd name="T2" fmla="*/ 90 w 90"/>
                <a:gd name="T3" fmla="*/ 120 h 124"/>
                <a:gd name="T4" fmla="*/ 90 w 90"/>
                <a:gd name="T5" fmla="*/ 7 h 124"/>
                <a:gd name="T6" fmla="*/ 2 w 90"/>
                <a:gd name="T7" fmla="*/ 0 h 124"/>
                <a:gd name="T8" fmla="*/ 0 w 90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4">
                  <a:moveTo>
                    <a:pt x="0" y="124"/>
                  </a:moveTo>
                  <a:lnTo>
                    <a:pt x="90" y="120"/>
                  </a:lnTo>
                  <a:lnTo>
                    <a:pt x="90" y="7"/>
                  </a:lnTo>
                  <a:lnTo>
                    <a:pt x="2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33"/>
            <p:cNvSpPr>
              <a:spLocks/>
            </p:cNvSpPr>
            <p:nvPr/>
          </p:nvSpPr>
          <p:spPr bwMode="auto">
            <a:xfrm>
              <a:off x="1711" y="2287"/>
              <a:ext cx="174" cy="139"/>
            </a:xfrm>
            <a:custGeom>
              <a:avLst/>
              <a:gdLst>
                <a:gd name="T0" fmla="*/ 174 w 174"/>
                <a:gd name="T1" fmla="*/ 19 h 139"/>
                <a:gd name="T2" fmla="*/ 86 w 174"/>
                <a:gd name="T3" fmla="*/ 0 h 139"/>
                <a:gd name="T4" fmla="*/ 0 w 174"/>
                <a:gd name="T5" fmla="*/ 40 h 139"/>
                <a:gd name="T6" fmla="*/ 0 w 174"/>
                <a:gd name="T7" fmla="*/ 139 h 139"/>
                <a:gd name="T8" fmla="*/ 84 w 174"/>
                <a:gd name="T9" fmla="*/ 135 h 139"/>
                <a:gd name="T10" fmla="*/ 174 w 174"/>
                <a:gd name="T11" fmla="*/ 133 h 139"/>
                <a:gd name="T12" fmla="*/ 174 w 174"/>
                <a:gd name="T13" fmla="*/ 1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139">
                  <a:moveTo>
                    <a:pt x="174" y="19"/>
                  </a:moveTo>
                  <a:lnTo>
                    <a:pt x="86" y="0"/>
                  </a:lnTo>
                  <a:lnTo>
                    <a:pt x="0" y="40"/>
                  </a:lnTo>
                  <a:lnTo>
                    <a:pt x="0" y="139"/>
                  </a:lnTo>
                  <a:lnTo>
                    <a:pt x="84" y="135"/>
                  </a:lnTo>
                  <a:lnTo>
                    <a:pt x="174" y="133"/>
                  </a:lnTo>
                  <a:lnTo>
                    <a:pt x="174" y="19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34"/>
            <p:cNvSpPr>
              <a:spLocks/>
            </p:cNvSpPr>
            <p:nvPr/>
          </p:nvSpPr>
          <p:spPr bwMode="auto">
            <a:xfrm>
              <a:off x="1795" y="2298"/>
              <a:ext cx="90" cy="124"/>
            </a:xfrm>
            <a:custGeom>
              <a:avLst/>
              <a:gdLst>
                <a:gd name="T0" fmla="*/ 0 w 90"/>
                <a:gd name="T1" fmla="*/ 124 h 124"/>
                <a:gd name="T2" fmla="*/ 90 w 90"/>
                <a:gd name="T3" fmla="*/ 122 h 124"/>
                <a:gd name="T4" fmla="*/ 90 w 90"/>
                <a:gd name="T5" fmla="*/ 8 h 124"/>
                <a:gd name="T6" fmla="*/ 2 w 90"/>
                <a:gd name="T7" fmla="*/ 0 h 124"/>
                <a:gd name="T8" fmla="*/ 0 w 90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24">
                  <a:moveTo>
                    <a:pt x="0" y="124"/>
                  </a:moveTo>
                  <a:lnTo>
                    <a:pt x="90" y="122"/>
                  </a:lnTo>
                  <a:lnTo>
                    <a:pt x="90" y="8"/>
                  </a:lnTo>
                  <a:lnTo>
                    <a:pt x="2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35"/>
            <p:cNvSpPr>
              <a:spLocks/>
            </p:cNvSpPr>
            <p:nvPr/>
          </p:nvSpPr>
          <p:spPr bwMode="auto">
            <a:xfrm>
              <a:off x="1793" y="1864"/>
              <a:ext cx="186" cy="165"/>
            </a:xfrm>
            <a:custGeom>
              <a:avLst/>
              <a:gdLst>
                <a:gd name="T0" fmla="*/ 186 w 186"/>
                <a:gd name="T1" fmla="*/ 3 h 165"/>
                <a:gd name="T2" fmla="*/ 90 w 186"/>
                <a:gd name="T3" fmla="*/ 0 h 165"/>
                <a:gd name="T4" fmla="*/ 0 w 186"/>
                <a:gd name="T5" fmla="*/ 74 h 165"/>
                <a:gd name="T6" fmla="*/ 0 w 186"/>
                <a:gd name="T7" fmla="*/ 165 h 165"/>
                <a:gd name="T8" fmla="*/ 90 w 186"/>
                <a:gd name="T9" fmla="*/ 127 h 165"/>
                <a:gd name="T10" fmla="*/ 186 w 186"/>
                <a:gd name="T11" fmla="*/ 123 h 165"/>
                <a:gd name="T12" fmla="*/ 186 w 186"/>
                <a:gd name="T13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65">
                  <a:moveTo>
                    <a:pt x="186" y="3"/>
                  </a:moveTo>
                  <a:lnTo>
                    <a:pt x="90" y="0"/>
                  </a:lnTo>
                  <a:lnTo>
                    <a:pt x="0" y="74"/>
                  </a:lnTo>
                  <a:lnTo>
                    <a:pt x="0" y="165"/>
                  </a:lnTo>
                  <a:lnTo>
                    <a:pt x="90" y="127"/>
                  </a:lnTo>
                  <a:lnTo>
                    <a:pt x="186" y="123"/>
                  </a:lnTo>
                  <a:lnTo>
                    <a:pt x="186" y="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36"/>
            <p:cNvSpPr>
              <a:spLocks/>
            </p:cNvSpPr>
            <p:nvPr/>
          </p:nvSpPr>
          <p:spPr bwMode="auto">
            <a:xfrm>
              <a:off x="1883" y="1864"/>
              <a:ext cx="96" cy="127"/>
            </a:xfrm>
            <a:custGeom>
              <a:avLst/>
              <a:gdLst>
                <a:gd name="T0" fmla="*/ 0 w 96"/>
                <a:gd name="T1" fmla="*/ 127 h 127"/>
                <a:gd name="T2" fmla="*/ 96 w 96"/>
                <a:gd name="T3" fmla="*/ 123 h 127"/>
                <a:gd name="T4" fmla="*/ 96 w 96"/>
                <a:gd name="T5" fmla="*/ 3 h 127"/>
                <a:gd name="T6" fmla="*/ 0 w 96"/>
                <a:gd name="T7" fmla="*/ 0 h 127"/>
                <a:gd name="T8" fmla="*/ 0 w 96"/>
                <a:gd name="T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7">
                  <a:moveTo>
                    <a:pt x="0" y="127"/>
                  </a:moveTo>
                  <a:lnTo>
                    <a:pt x="96" y="123"/>
                  </a:lnTo>
                  <a:lnTo>
                    <a:pt x="96" y="3"/>
                  </a:lnTo>
                  <a:lnTo>
                    <a:pt x="0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37"/>
            <p:cNvSpPr>
              <a:spLocks/>
            </p:cNvSpPr>
            <p:nvPr/>
          </p:nvSpPr>
          <p:spPr bwMode="auto">
            <a:xfrm>
              <a:off x="1793" y="1953"/>
              <a:ext cx="186" cy="158"/>
            </a:xfrm>
            <a:custGeom>
              <a:avLst/>
              <a:gdLst>
                <a:gd name="T0" fmla="*/ 186 w 186"/>
                <a:gd name="T1" fmla="*/ 0 h 158"/>
                <a:gd name="T2" fmla="*/ 92 w 186"/>
                <a:gd name="T3" fmla="*/ 10 h 158"/>
                <a:gd name="T4" fmla="*/ 0 w 186"/>
                <a:gd name="T5" fmla="*/ 73 h 158"/>
                <a:gd name="T6" fmla="*/ 0 w 186"/>
                <a:gd name="T7" fmla="*/ 158 h 158"/>
                <a:gd name="T8" fmla="*/ 90 w 186"/>
                <a:gd name="T9" fmla="*/ 126 h 158"/>
                <a:gd name="T10" fmla="*/ 186 w 186"/>
                <a:gd name="T11" fmla="*/ 122 h 158"/>
                <a:gd name="T12" fmla="*/ 186 w 186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58">
                  <a:moveTo>
                    <a:pt x="186" y="0"/>
                  </a:moveTo>
                  <a:lnTo>
                    <a:pt x="92" y="10"/>
                  </a:lnTo>
                  <a:lnTo>
                    <a:pt x="0" y="73"/>
                  </a:lnTo>
                  <a:lnTo>
                    <a:pt x="0" y="158"/>
                  </a:lnTo>
                  <a:lnTo>
                    <a:pt x="90" y="126"/>
                  </a:lnTo>
                  <a:lnTo>
                    <a:pt x="186" y="122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38"/>
            <p:cNvSpPr>
              <a:spLocks/>
            </p:cNvSpPr>
            <p:nvPr/>
          </p:nvSpPr>
          <p:spPr bwMode="auto">
            <a:xfrm>
              <a:off x="1883" y="1953"/>
              <a:ext cx="96" cy="126"/>
            </a:xfrm>
            <a:custGeom>
              <a:avLst/>
              <a:gdLst>
                <a:gd name="T0" fmla="*/ 0 w 96"/>
                <a:gd name="T1" fmla="*/ 126 h 126"/>
                <a:gd name="T2" fmla="*/ 96 w 96"/>
                <a:gd name="T3" fmla="*/ 122 h 126"/>
                <a:gd name="T4" fmla="*/ 96 w 96"/>
                <a:gd name="T5" fmla="*/ 0 h 126"/>
                <a:gd name="T6" fmla="*/ 0 w 96"/>
                <a:gd name="T7" fmla="*/ 0 h 126"/>
                <a:gd name="T8" fmla="*/ 0 w 96"/>
                <a:gd name="T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6">
                  <a:moveTo>
                    <a:pt x="0" y="126"/>
                  </a:moveTo>
                  <a:lnTo>
                    <a:pt x="96" y="122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39"/>
            <p:cNvSpPr>
              <a:spLocks/>
            </p:cNvSpPr>
            <p:nvPr/>
          </p:nvSpPr>
          <p:spPr bwMode="auto">
            <a:xfrm>
              <a:off x="1793" y="2050"/>
              <a:ext cx="186" cy="147"/>
            </a:xfrm>
            <a:custGeom>
              <a:avLst/>
              <a:gdLst>
                <a:gd name="T0" fmla="*/ 186 w 186"/>
                <a:gd name="T1" fmla="*/ 8 h 147"/>
                <a:gd name="T2" fmla="*/ 90 w 186"/>
                <a:gd name="T3" fmla="*/ 0 h 147"/>
                <a:gd name="T4" fmla="*/ 0 w 186"/>
                <a:gd name="T5" fmla="*/ 56 h 147"/>
                <a:gd name="T6" fmla="*/ 0 w 186"/>
                <a:gd name="T7" fmla="*/ 147 h 147"/>
                <a:gd name="T8" fmla="*/ 90 w 186"/>
                <a:gd name="T9" fmla="*/ 134 h 147"/>
                <a:gd name="T10" fmla="*/ 186 w 186"/>
                <a:gd name="T11" fmla="*/ 130 h 147"/>
                <a:gd name="T12" fmla="*/ 186 w 186"/>
                <a:gd name="T13" fmla="*/ 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47">
                  <a:moveTo>
                    <a:pt x="186" y="8"/>
                  </a:moveTo>
                  <a:lnTo>
                    <a:pt x="90" y="0"/>
                  </a:lnTo>
                  <a:lnTo>
                    <a:pt x="0" y="56"/>
                  </a:lnTo>
                  <a:lnTo>
                    <a:pt x="0" y="147"/>
                  </a:lnTo>
                  <a:lnTo>
                    <a:pt x="90" y="134"/>
                  </a:lnTo>
                  <a:lnTo>
                    <a:pt x="186" y="130"/>
                  </a:lnTo>
                  <a:lnTo>
                    <a:pt x="186" y="8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40"/>
            <p:cNvSpPr>
              <a:spLocks/>
            </p:cNvSpPr>
            <p:nvPr/>
          </p:nvSpPr>
          <p:spPr bwMode="auto">
            <a:xfrm>
              <a:off x="1883" y="2050"/>
              <a:ext cx="96" cy="134"/>
            </a:xfrm>
            <a:custGeom>
              <a:avLst/>
              <a:gdLst>
                <a:gd name="T0" fmla="*/ 0 w 96"/>
                <a:gd name="T1" fmla="*/ 134 h 134"/>
                <a:gd name="T2" fmla="*/ 96 w 96"/>
                <a:gd name="T3" fmla="*/ 130 h 134"/>
                <a:gd name="T4" fmla="*/ 96 w 96"/>
                <a:gd name="T5" fmla="*/ 8 h 134"/>
                <a:gd name="T6" fmla="*/ 0 w 96"/>
                <a:gd name="T7" fmla="*/ 0 h 134"/>
                <a:gd name="T8" fmla="*/ 0 w 96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4">
                  <a:moveTo>
                    <a:pt x="0" y="134"/>
                  </a:moveTo>
                  <a:lnTo>
                    <a:pt x="96" y="130"/>
                  </a:lnTo>
                  <a:lnTo>
                    <a:pt x="96" y="8"/>
                  </a:lnTo>
                  <a:lnTo>
                    <a:pt x="0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41"/>
            <p:cNvSpPr>
              <a:spLocks/>
            </p:cNvSpPr>
            <p:nvPr/>
          </p:nvSpPr>
          <p:spPr bwMode="auto">
            <a:xfrm>
              <a:off x="1793" y="2148"/>
              <a:ext cx="186" cy="150"/>
            </a:xfrm>
            <a:custGeom>
              <a:avLst/>
              <a:gdLst>
                <a:gd name="T0" fmla="*/ 186 w 186"/>
                <a:gd name="T1" fmla="*/ 11 h 150"/>
                <a:gd name="T2" fmla="*/ 90 w 186"/>
                <a:gd name="T3" fmla="*/ 0 h 150"/>
                <a:gd name="T4" fmla="*/ 0 w 186"/>
                <a:gd name="T5" fmla="*/ 47 h 150"/>
                <a:gd name="T6" fmla="*/ 0 w 186"/>
                <a:gd name="T7" fmla="*/ 150 h 150"/>
                <a:gd name="T8" fmla="*/ 90 w 186"/>
                <a:gd name="T9" fmla="*/ 125 h 150"/>
                <a:gd name="T10" fmla="*/ 186 w 186"/>
                <a:gd name="T11" fmla="*/ 133 h 150"/>
                <a:gd name="T12" fmla="*/ 186 w 186"/>
                <a:gd name="T1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50">
                  <a:moveTo>
                    <a:pt x="186" y="11"/>
                  </a:moveTo>
                  <a:lnTo>
                    <a:pt x="90" y="0"/>
                  </a:lnTo>
                  <a:lnTo>
                    <a:pt x="0" y="47"/>
                  </a:lnTo>
                  <a:lnTo>
                    <a:pt x="0" y="150"/>
                  </a:lnTo>
                  <a:lnTo>
                    <a:pt x="90" y="125"/>
                  </a:lnTo>
                  <a:lnTo>
                    <a:pt x="186" y="133"/>
                  </a:lnTo>
                  <a:lnTo>
                    <a:pt x="186" y="1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42"/>
            <p:cNvSpPr>
              <a:spLocks/>
            </p:cNvSpPr>
            <p:nvPr/>
          </p:nvSpPr>
          <p:spPr bwMode="auto">
            <a:xfrm>
              <a:off x="1883" y="2153"/>
              <a:ext cx="96" cy="132"/>
            </a:xfrm>
            <a:custGeom>
              <a:avLst/>
              <a:gdLst>
                <a:gd name="T0" fmla="*/ 0 w 96"/>
                <a:gd name="T1" fmla="*/ 132 h 132"/>
                <a:gd name="T2" fmla="*/ 96 w 96"/>
                <a:gd name="T3" fmla="*/ 128 h 132"/>
                <a:gd name="T4" fmla="*/ 96 w 96"/>
                <a:gd name="T5" fmla="*/ 6 h 132"/>
                <a:gd name="T6" fmla="*/ 0 w 96"/>
                <a:gd name="T7" fmla="*/ 0 h 132"/>
                <a:gd name="T8" fmla="*/ 0 w 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2">
                  <a:moveTo>
                    <a:pt x="0" y="132"/>
                  </a:moveTo>
                  <a:lnTo>
                    <a:pt x="96" y="128"/>
                  </a:lnTo>
                  <a:lnTo>
                    <a:pt x="96" y="6"/>
                  </a:lnTo>
                  <a:lnTo>
                    <a:pt x="0" y="0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43"/>
            <p:cNvSpPr>
              <a:spLocks/>
            </p:cNvSpPr>
            <p:nvPr/>
          </p:nvSpPr>
          <p:spPr bwMode="auto">
            <a:xfrm>
              <a:off x="1793" y="2252"/>
              <a:ext cx="186" cy="136"/>
            </a:xfrm>
            <a:custGeom>
              <a:avLst/>
              <a:gdLst>
                <a:gd name="T0" fmla="*/ 186 w 186"/>
                <a:gd name="T1" fmla="*/ 8 h 136"/>
                <a:gd name="T2" fmla="*/ 90 w 186"/>
                <a:gd name="T3" fmla="*/ 0 h 136"/>
                <a:gd name="T4" fmla="*/ 0 w 186"/>
                <a:gd name="T5" fmla="*/ 40 h 136"/>
                <a:gd name="T6" fmla="*/ 0 w 186"/>
                <a:gd name="T7" fmla="*/ 136 h 136"/>
                <a:gd name="T8" fmla="*/ 90 w 186"/>
                <a:gd name="T9" fmla="*/ 132 h 136"/>
                <a:gd name="T10" fmla="*/ 186 w 186"/>
                <a:gd name="T11" fmla="*/ 128 h 136"/>
                <a:gd name="T12" fmla="*/ 186 w 186"/>
                <a:gd name="T13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36">
                  <a:moveTo>
                    <a:pt x="186" y="8"/>
                  </a:moveTo>
                  <a:lnTo>
                    <a:pt x="90" y="0"/>
                  </a:lnTo>
                  <a:lnTo>
                    <a:pt x="0" y="40"/>
                  </a:lnTo>
                  <a:lnTo>
                    <a:pt x="0" y="136"/>
                  </a:lnTo>
                  <a:lnTo>
                    <a:pt x="90" y="132"/>
                  </a:lnTo>
                  <a:lnTo>
                    <a:pt x="186" y="128"/>
                  </a:lnTo>
                  <a:lnTo>
                    <a:pt x="186" y="8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44"/>
            <p:cNvSpPr>
              <a:spLocks/>
            </p:cNvSpPr>
            <p:nvPr/>
          </p:nvSpPr>
          <p:spPr bwMode="auto">
            <a:xfrm>
              <a:off x="1883" y="2252"/>
              <a:ext cx="96" cy="132"/>
            </a:xfrm>
            <a:custGeom>
              <a:avLst/>
              <a:gdLst>
                <a:gd name="T0" fmla="*/ 0 w 96"/>
                <a:gd name="T1" fmla="*/ 132 h 132"/>
                <a:gd name="T2" fmla="*/ 96 w 96"/>
                <a:gd name="T3" fmla="*/ 128 h 132"/>
                <a:gd name="T4" fmla="*/ 96 w 96"/>
                <a:gd name="T5" fmla="*/ 8 h 132"/>
                <a:gd name="T6" fmla="*/ 0 w 96"/>
                <a:gd name="T7" fmla="*/ 0 h 132"/>
                <a:gd name="T8" fmla="*/ 0 w 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32">
                  <a:moveTo>
                    <a:pt x="0" y="132"/>
                  </a:moveTo>
                  <a:lnTo>
                    <a:pt x="96" y="128"/>
                  </a:lnTo>
                  <a:lnTo>
                    <a:pt x="96" y="8"/>
                  </a:lnTo>
                  <a:lnTo>
                    <a:pt x="0" y="0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45"/>
            <p:cNvSpPr>
              <a:spLocks/>
            </p:cNvSpPr>
            <p:nvPr/>
          </p:nvSpPr>
          <p:spPr bwMode="auto">
            <a:xfrm>
              <a:off x="1877" y="1793"/>
              <a:ext cx="199" cy="172"/>
            </a:xfrm>
            <a:custGeom>
              <a:avLst/>
              <a:gdLst>
                <a:gd name="T0" fmla="*/ 199 w 199"/>
                <a:gd name="T1" fmla="*/ 0 h 172"/>
                <a:gd name="T2" fmla="*/ 98 w 199"/>
                <a:gd name="T3" fmla="*/ 0 h 172"/>
                <a:gd name="T4" fmla="*/ 0 w 199"/>
                <a:gd name="T5" fmla="*/ 78 h 172"/>
                <a:gd name="T6" fmla="*/ 0 w 199"/>
                <a:gd name="T7" fmla="*/ 172 h 172"/>
                <a:gd name="T8" fmla="*/ 96 w 199"/>
                <a:gd name="T9" fmla="*/ 133 h 172"/>
                <a:gd name="T10" fmla="*/ 199 w 199"/>
                <a:gd name="T11" fmla="*/ 128 h 172"/>
                <a:gd name="T12" fmla="*/ 199 w 199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72">
                  <a:moveTo>
                    <a:pt x="199" y="0"/>
                  </a:moveTo>
                  <a:lnTo>
                    <a:pt x="98" y="0"/>
                  </a:lnTo>
                  <a:lnTo>
                    <a:pt x="0" y="78"/>
                  </a:lnTo>
                  <a:lnTo>
                    <a:pt x="0" y="172"/>
                  </a:lnTo>
                  <a:lnTo>
                    <a:pt x="96" y="133"/>
                  </a:lnTo>
                  <a:lnTo>
                    <a:pt x="199" y="12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1973" y="1793"/>
              <a:ext cx="103" cy="133"/>
            </a:xfrm>
            <a:custGeom>
              <a:avLst/>
              <a:gdLst>
                <a:gd name="T0" fmla="*/ 0 w 103"/>
                <a:gd name="T1" fmla="*/ 133 h 133"/>
                <a:gd name="T2" fmla="*/ 103 w 103"/>
                <a:gd name="T3" fmla="*/ 128 h 133"/>
                <a:gd name="T4" fmla="*/ 103 w 103"/>
                <a:gd name="T5" fmla="*/ 0 h 133"/>
                <a:gd name="T6" fmla="*/ 2 w 103"/>
                <a:gd name="T7" fmla="*/ 0 h 133"/>
                <a:gd name="T8" fmla="*/ 0 w 10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3">
                  <a:moveTo>
                    <a:pt x="0" y="133"/>
                  </a:moveTo>
                  <a:lnTo>
                    <a:pt x="103" y="128"/>
                  </a:lnTo>
                  <a:lnTo>
                    <a:pt x="103" y="0"/>
                  </a:lnTo>
                  <a:lnTo>
                    <a:pt x="2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47"/>
            <p:cNvSpPr>
              <a:spLocks/>
            </p:cNvSpPr>
            <p:nvPr/>
          </p:nvSpPr>
          <p:spPr bwMode="auto">
            <a:xfrm>
              <a:off x="1877" y="1888"/>
              <a:ext cx="199" cy="166"/>
            </a:xfrm>
            <a:custGeom>
              <a:avLst/>
              <a:gdLst>
                <a:gd name="T0" fmla="*/ 199 w 199"/>
                <a:gd name="T1" fmla="*/ 0 h 166"/>
                <a:gd name="T2" fmla="*/ 98 w 199"/>
                <a:gd name="T3" fmla="*/ 10 h 166"/>
                <a:gd name="T4" fmla="*/ 0 w 199"/>
                <a:gd name="T5" fmla="*/ 75 h 166"/>
                <a:gd name="T6" fmla="*/ 0 w 199"/>
                <a:gd name="T7" fmla="*/ 166 h 166"/>
                <a:gd name="T8" fmla="*/ 96 w 199"/>
                <a:gd name="T9" fmla="*/ 132 h 166"/>
                <a:gd name="T10" fmla="*/ 199 w 199"/>
                <a:gd name="T11" fmla="*/ 128 h 166"/>
                <a:gd name="T12" fmla="*/ 199 w 199"/>
                <a:gd name="T1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66">
                  <a:moveTo>
                    <a:pt x="199" y="0"/>
                  </a:moveTo>
                  <a:lnTo>
                    <a:pt x="98" y="10"/>
                  </a:lnTo>
                  <a:lnTo>
                    <a:pt x="0" y="75"/>
                  </a:lnTo>
                  <a:lnTo>
                    <a:pt x="0" y="166"/>
                  </a:lnTo>
                  <a:lnTo>
                    <a:pt x="96" y="132"/>
                  </a:lnTo>
                  <a:lnTo>
                    <a:pt x="199" y="128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48"/>
            <p:cNvSpPr>
              <a:spLocks/>
            </p:cNvSpPr>
            <p:nvPr/>
          </p:nvSpPr>
          <p:spPr bwMode="auto">
            <a:xfrm>
              <a:off x="1973" y="1886"/>
              <a:ext cx="103" cy="134"/>
            </a:xfrm>
            <a:custGeom>
              <a:avLst/>
              <a:gdLst>
                <a:gd name="T0" fmla="*/ 0 w 103"/>
                <a:gd name="T1" fmla="*/ 134 h 134"/>
                <a:gd name="T2" fmla="*/ 103 w 103"/>
                <a:gd name="T3" fmla="*/ 130 h 134"/>
                <a:gd name="T4" fmla="*/ 103 w 103"/>
                <a:gd name="T5" fmla="*/ 2 h 134"/>
                <a:gd name="T6" fmla="*/ 2 w 103"/>
                <a:gd name="T7" fmla="*/ 0 h 134"/>
                <a:gd name="T8" fmla="*/ 0 w 103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4">
                  <a:moveTo>
                    <a:pt x="0" y="134"/>
                  </a:moveTo>
                  <a:lnTo>
                    <a:pt x="103" y="130"/>
                  </a:lnTo>
                  <a:lnTo>
                    <a:pt x="103" y="2"/>
                  </a:lnTo>
                  <a:lnTo>
                    <a:pt x="2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49"/>
            <p:cNvSpPr>
              <a:spLocks/>
            </p:cNvSpPr>
            <p:nvPr/>
          </p:nvSpPr>
          <p:spPr bwMode="auto">
            <a:xfrm>
              <a:off x="1877" y="1989"/>
              <a:ext cx="199" cy="162"/>
            </a:xfrm>
            <a:custGeom>
              <a:avLst/>
              <a:gdLst>
                <a:gd name="T0" fmla="*/ 199 w 199"/>
                <a:gd name="T1" fmla="*/ 10 h 162"/>
                <a:gd name="T2" fmla="*/ 98 w 199"/>
                <a:gd name="T3" fmla="*/ 0 h 162"/>
                <a:gd name="T4" fmla="*/ 0 w 199"/>
                <a:gd name="T5" fmla="*/ 63 h 162"/>
                <a:gd name="T6" fmla="*/ 0 w 199"/>
                <a:gd name="T7" fmla="*/ 162 h 162"/>
                <a:gd name="T8" fmla="*/ 96 w 199"/>
                <a:gd name="T9" fmla="*/ 143 h 162"/>
                <a:gd name="T10" fmla="*/ 199 w 199"/>
                <a:gd name="T11" fmla="*/ 138 h 162"/>
                <a:gd name="T12" fmla="*/ 199 w 199"/>
                <a:gd name="T13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62">
                  <a:moveTo>
                    <a:pt x="199" y="10"/>
                  </a:moveTo>
                  <a:lnTo>
                    <a:pt x="98" y="0"/>
                  </a:lnTo>
                  <a:lnTo>
                    <a:pt x="0" y="63"/>
                  </a:lnTo>
                  <a:lnTo>
                    <a:pt x="0" y="162"/>
                  </a:lnTo>
                  <a:lnTo>
                    <a:pt x="96" y="143"/>
                  </a:lnTo>
                  <a:lnTo>
                    <a:pt x="199" y="138"/>
                  </a:lnTo>
                  <a:lnTo>
                    <a:pt x="199" y="10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50"/>
            <p:cNvSpPr>
              <a:spLocks/>
            </p:cNvSpPr>
            <p:nvPr/>
          </p:nvSpPr>
          <p:spPr bwMode="auto">
            <a:xfrm>
              <a:off x="1973" y="1989"/>
              <a:ext cx="103" cy="143"/>
            </a:xfrm>
            <a:custGeom>
              <a:avLst/>
              <a:gdLst>
                <a:gd name="T0" fmla="*/ 0 w 103"/>
                <a:gd name="T1" fmla="*/ 143 h 143"/>
                <a:gd name="T2" fmla="*/ 103 w 103"/>
                <a:gd name="T3" fmla="*/ 138 h 143"/>
                <a:gd name="T4" fmla="*/ 103 w 103"/>
                <a:gd name="T5" fmla="*/ 10 h 143"/>
                <a:gd name="T6" fmla="*/ 2 w 103"/>
                <a:gd name="T7" fmla="*/ 0 h 143"/>
                <a:gd name="T8" fmla="*/ 0 w 103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0" y="143"/>
                  </a:moveTo>
                  <a:lnTo>
                    <a:pt x="103" y="138"/>
                  </a:lnTo>
                  <a:lnTo>
                    <a:pt x="103" y="1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51"/>
            <p:cNvSpPr>
              <a:spLocks/>
            </p:cNvSpPr>
            <p:nvPr/>
          </p:nvSpPr>
          <p:spPr bwMode="auto">
            <a:xfrm>
              <a:off x="1877" y="2098"/>
              <a:ext cx="199" cy="151"/>
            </a:xfrm>
            <a:custGeom>
              <a:avLst/>
              <a:gdLst>
                <a:gd name="T0" fmla="*/ 199 w 199"/>
                <a:gd name="T1" fmla="*/ 8 h 151"/>
                <a:gd name="T2" fmla="*/ 98 w 199"/>
                <a:gd name="T3" fmla="*/ 0 h 151"/>
                <a:gd name="T4" fmla="*/ 0 w 199"/>
                <a:gd name="T5" fmla="*/ 53 h 151"/>
                <a:gd name="T6" fmla="*/ 0 w 199"/>
                <a:gd name="T7" fmla="*/ 151 h 151"/>
                <a:gd name="T8" fmla="*/ 96 w 199"/>
                <a:gd name="T9" fmla="*/ 143 h 151"/>
                <a:gd name="T10" fmla="*/ 199 w 199"/>
                <a:gd name="T11" fmla="*/ 139 h 151"/>
                <a:gd name="T12" fmla="*/ 199 w 199"/>
                <a:gd name="T13" fmla="*/ 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51">
                  <a:moveTo>
                    <a:pt x="199" y="8"/>
                  </a:moveTo>
                  <a:lnTo>
                    <a:pt x="98" y="0"/>
                  </a:lnTo>
                  <a:lnTo>
                    <a:pt x="0" y="53"/>
                  </a:lnTo>
                  <a:lnTo>
                    <a:pt x="0" y="151"/>
                  </a:lnTo>
                  <a:lnTo>
                    <a:pt x="96" y="143"/>
                  </a:lnTo>
                  <a:lnTo>
                    <a:pt x="199" y="139"/>
                  </a:lnTo>
                  <a:lnTo>
                    <a:pt x="199" y="8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52"/>
            <p:cNvSpPr>
              <a:spLocks/>
            </p:cNvSpPr>
            <p:nvPr/>
          </p:nvSpPr>
          <p:spPr bwMode="auto">
            <a:xfrm>
              <a:off x="1973" y="2098"/>
              <a:ext cx="103" cy="143"/>
            </a:xfrm>
            <a:custGeom>
              <a:avLst/>
              <a:gdLst>
                <a:gd name="T0" fmla="*/ 0 w 103"/>
                <a:gd name="T1" fmla="*/ 143 h 143"/>
                <a:gd name="T2" fmla="*/ 103 w 103"/>
                <a:gd name="T3" fmla="*/ 139 h 143"/>
                <a:gd name="T4" fmla="*/ 103 w 103"/>
                <a:gd name="T5" fmla="*/ 8 h 143"/>
                <a:gd name="T6" fmla="*/ 2 w 103"/>
                <a:gd name="T7" fmla="*/ 0 h 143"/>
                <a:gd name="T8" fmla="*/ 0 w 103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0" y="143"/>
                  </a:moveTo>
                  <a:lnTo>
                    <a:pt x="103" y="139"/>
                  </a:lnTo>
                  <a:lnTo>
                    <a:pt x="103" y="8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53"/>
            <p:cNvSpPr>
              <a:spLocks/>
            </p:cNvSpPr>
            <p:nvPr/>
          </p:nvSpPr>
          <p:spPr bwMode="auto">
            <a:xfrm>
              <a:off x="1877" y="2197"/>
              <a:ext cx="199" cy="156"/>
            </a:xfrm>
            <a:custGeom>
              <a:avLst/>
              <a:gdLst>
                <a:gd name="T0" fmla="*/ 199 w 199"/>
                <a:gd name="T1" fmla="*/ 17 h 156"/>
                <a:gd name="T2" fmla="*/ 98 w 199"/>
                <a:gd name="T3" fmla="*/ 0 h 156"/>
                <a:gd name="T4" fmla="*/ 0 w 199"/>
                <a:gd name="T5" fmla="*/ 46 h 156"/>
                <a:gd name="T6" fmla="*/ 0 w 199"/>
                <a:gd name="T7" fmla="*/ 156 h 156"/>
                <a:gd name="T8" fmla="*/ 96 w 199"/>
                <a:gd name="T9" fmla="*/ 149 h 156"/>
                <a:gd name="T10" fmla="*/ 199 w 199"/>
                <a:gd name="T11" fmla="*/ 145 h 156"/>
                <a:gd name="T12" fmla="*/ 199 w 199"/>
                <a:gd name="T13" fmla="*/ 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156">
                  <a:moveTo>
                    <a:pt x="199" y="17"/>
                  </a:moveTo>
                  <a:lnTo>
                    <a:pt x="98" y="0"/>
                  </a:lnTo>
                  <a:lnTo>
                    <a:pt x="0" y="46"/>
                  </a:lnTo>
                  <a:lnTo>
                    <a:pt x="0" y="156"/>
                  </a:lnTo>
                  <a:lnTo>
                    <a:pt x="96" y="149"/>
                  </a:lnTo>
                  <a:lnTo>
                    <a:pt x="199" y="145"/>
                  </a:lnTo>
                  <a:lnTo>
                    <a:pt x="199" y="17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54"/>
            <p:cNvSpPr>
              <a:spLocks/>
            </p:cNvSpPr>
            <p:nvPr/>
          </p:nvSpPr>
          <p:spPr bwMode="auto">
            <a:xfrm>
              <a:off x="1973" y="2205"/>
              <a:ext cx="103" cy="141"/>
            </a:xfrm>
            <a:custGeom>
              <a:avLst/>
              <a:gdLst>
                <a:gd name="T0" fmla="*/ 0 w 103"/>
                <a:gd name="T1" fmla="*/ 141 h 141"/>
                <a:gd name="T2" fmla="*/ 103 w 103"/>
                <a:gd name="T3" fmla="*/ 137 h 141"/>
                <a:gd name="T4" fmla="*/ 103 w 103"/>
                <a:gd name="T5" fmla="*/ 9 h 141"/>
                <a:gd name="T6" fmla="*/ 2 w 103"/>
                <a:gd name="T7" fmla="*/ 0 h 141"/>
                <a:gd name="T8" fmla="*/ 0 w 103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1">
                  <a:moveTo>
                    <a:pt x="0" y="141"/>
                  </a:moveTo>
                  <a:lnTo>
                    <a:pt x="103" y="137"/>
                  </a:lnTo>
                  <a:lnTo>
                    <a:pt x="103" y="9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55"/>
            <p:cNvSpPr>
              <a:spLocks/>
            </p:cNvSpPr>
            <p:nvPr/>
          </p:nvSpPr>
          <p:spPr bwMode="auto">
            <a:xfrm>
              <a:off x="1973" y="1705"/>
              <a:ext cx="222" cy="189"/>
            </a:xfrm>
            <a:custGeom>
              <a:avLst/>
              <a:gdLst>
                <a:gd name="T0" fmla="*/ 222 w 222"/>
                <a:gd name="T1" fmla="*/ 2 h 189"/>
                <a:gd name="T2" fmla="*/ 115 w 222"/>
                <a:gd name="T3" fmla="*/ 0 h 189"/>
                <a:gd name="T4" fmla="*/ 0 w 222"/>
                <a:gd name="T5" fmla="*/ 88 h 189"/>
                <a:gd name="T6" fmla="*/ 0 w 222"/>
                <a:gd name="T7" fmla="*/ 189 h 189"/>
                <a:gd name="T8" fmla="*/ 113 w 222"/>
                <a:gd name="T9" fmla="*/ 143 h 189"/>
                <a:gd name="T10" fmla="*/ 222 w 222"/>
                <a:gd name="T11" fmla="*/ 136 h 189"/>
                <a:gd name="T12" fmla="*/ 222 w 222"/>
                <a:gd name="T13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9">
                  <a:moveTo>
                    <a:pt x="222" y="2"/>
                  </a:moveTo>
                  <a:lnTo>
                    <a:pt x="115" y="0"/>
                  </a:lnTo>
                  <a:lnTo>
                    <a:pt x="0" y="88"/>
                  </a:lnTo>
                  <a:lnTo>
                    <a:pt x="0" y="189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56"/>
            <p:cNvSpPr>
              <a:spLocks/>
            </p:cNvSpPr>
            <p:nvPr/>
          </p:nvSpPr>
          <p:spPr bwMode="auto">
            <a:xfrm>
              <a:off x="2086" y="170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57"/>
            <p:cNvSpPr>
              <a:spLocks/>
            </p:cNvSpPr>
            <p:nvPr/>
          </p:nvSpPr>
          <p:spPr bwMode="auto">
            <a:xfrm>
              <a:off x="1973" y="1806"/>
              <a:ext cx="222" cy="185"/>
            </a:xfrm>
            <a:custGeom>
              <a:avLst/>
              <a:gdLst>
                <a:gd name="T0" fmla="*/ 222 w 222"/>
                <a:gd name="T1" fmla="*/ 0 h 185"/>
                <a:gd name="T2" fmla="*/ 115 w 222"/>
                <a:gd name="T3" fmla="*/ 10 h 185"/>
                <a:gd name="T4" fmla="*/ 0 w 222"/>
                <a:gd name="T5" fmla="*/ 86 h 185"/>
                <a:gd name="T6" fmla="*/ 0 w 222"/>
                <a:gd name="T7" fmla="*/ 185 h 185"/>
                <a:gd name="T8" fmla="*/ 113 w 222"/>
                <a:gd name="T9" fmla="*/ 141 h 185"/>
                <a:gd name="T10" fmla="*/ 222 w 222"/>
                <a:gd name="T11" fmla="*/ 136 h 185"/>
                <a:gd name="T12" fmla="*/ 222 w 222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5">
                  <a:moveTo>
                    <a:pt x="222" y="0"/>
                  </a:moveTo>
                  <a:lnTo>
                    <a:pt x="115" y="10"/>
                  </a:lnTo>
                  <a:lnTo>
                    <a:pt x="0" y="86"/>
                  </a:lnTo>
                  <a:lnTo>
                    <a:pt x="0" y="185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58"/>
            <p:cNvSpPr>
              <a:spLocks/>
            </p:cNvSpPr>
            <p:nvPr/>
          </p:nvSpPr>
          <p:spPr bwMode="auto">
            <a:xfrm>
              <a:off x="2086" y="1803"/>
              <a:ext cx="109" cy="144"/>
            </a:xfrm>
            <a:custGeom>
              <a:avLst/>
              <a:gdLst>
                <a:gd name="T0" fmla="*/ 0 w 109"/>
                <a:gd name="T1" fmla="*/ 144 h 144"/>
                <a:gd name="T2" fmla="*/ 109 w 109"/>
                <a:gd name="T3" fmla="*/ 139 h 144"/>
                <a:gd name="T4" fmla="*/ 109 w 109"/>
                <a:gd name="T5" fmla="*/ 3 h 144"/>
                <a:gd name="T6" fmla="*/ 2 w 109"/>
                <a:gd name="T7" fmla="*/ 0 h 144"/>
                <a:gd name="T8" fmla="*/ 0 w 109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4">
                  <a:moveTo>
                    <a:pt x="0" y="144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2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59"/>
            <p:cNvSpPr>
              <a:spLocks/>
            </p:cNvSpPr>
            <p:nvPr/>
          </p:nvSpPr>
          <p:spPr bwMode="auto">
            <a:xfrm>
              <a:off x="1973" y="1923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5 w 222"/>
                <a:gd name="T3" fmla="*/ 0 h 175"/>
                <a:gd name="T4" fmla="*/ 0 w 222"/>
                <a:gd name="T5" fmla="*/ 66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5" y="0"/>
                  </a:lnTo>
                  <a:lnTo>
                    <a:pt x="0" y="66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60"/>
            <p:cNvSpPr>
              <a:spLocks/>
            </p:cNvSpPr>
            <p:nvPr/>
          </p:nvSpPr>
          <p:spPr bwMode="auto">
            <a:xfrm>
              <a:off x="2086" y="19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3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3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61"/>
            <p:cNvSpPr>
              <a:spLocks/>
            </p:cNvSpPr>
            <p:nvPr/>
          </p:nvSpPr>
          <p:spPr bwMode="auto">
            <a:xfrm>
              <a:off x="1973" y="2039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5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62"/>
            <p:cNvSpPr>
              <a:spLocks/>
            </p:cNvSpPr>
            <p:nvPr/>
          </p:nvSpPr>
          <p:spPr bwMode="auto">
            <a:xfrm>
              <a:off x="2086" y="203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63"/>
            <p:cNvSpPr>
              <a:spLocks/>
            </p:cNvSpPr>
            <p:nvPr/>
          </p:nvSpPr>
          <p:spPr bwMode="auto">
            <a:xfrm>
              <a:off x="1973" y="2153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5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5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64"/>
            <p:cNvSpPr>
              <a:spLocks/>
            </p:cNvSpPr>
            <p:nvPr/>
          </p:nvSpPr>
          <p:spPr bwMode="auto">
            <a:xfrm>
              <a:off x="2086" y="2153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65"/>
            <p:cNvSpPr>
              <a:spLocks/>
            </p:cNvSpPr>
            <p:nvPr/>
          </p:nvSpPr>
          <p:spPr bwMode="auto">
            <a:xfrm>
              <a:off x="3781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5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66"/>
            <p:cNvSpPr>
              <a:spLocks/>
            </p:cNvSpPr>
            <p:nvPr/>
          </p:nvSpPr>
          <p:spPr bwMode="auto">
            <a:xfrm>
              <a:off x="3894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67"/>
            <p:cNvSpPr>
              <a:spLocks/>
            </p:cNvSpPr>
            <p:nvPr/>
          </p:nvSpPr>
          <p:spPr bwMode="auto">
            <a:xfrm>
              <a:off x="3781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68"/>
            <p:cNvSpPr>
              <a:spLocks/>
            </p:cNvSpPr>
            <p:nvPr/>
          </p:nvSpPr>
          <p:spPr bwMode="auto">
            <a:xfrm>
              <a:off x="3894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69"/>
            <p:cNvSpPr>
              <a:spLocks/>
            </p:cNvSpPr>
            <p:nvPr/>
          </p:nvSpPr>
          <p:spPr bwMode="auto">
            <a:xfrm>
              <a:off x="3781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70"/>
            <p:cNvSpPr>
              <a:spLocks/>
            </p:cNvSpPr>
            <p:nvPr/>
          </p:nvSpPr>
          <p:spPr bwMode="auto">
            <a:xfrm>
              <a:off x="3894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71"/>
            <p:cNvSpPr>
              <a:spLocks/>
            </p:cNvSpPr>
            <p:nvPr/>
          </p:nvSpPr>
          <p:spPr bwMode="auto">
            <a:xfrm>
              <a:off x="3781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5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72"/>
            <p:cNvSpPr>
              <a:spLocks/>
            </p:cNvSpPr>
            <p:nvPr/>
          </p:nvSpPr>
          <p:spPr bwMode="auto">
            <a:xfrm>
              <a:off x="3894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73"/>
            <p:cNvSpPr>
              <a:spLocks/>
            </p:cNvSpPr>
            <p:nvPr/>
          </p:nvSpPr>
          <p:spPr bwMode="auto">
            <a:xfrm>
              <a:off x="3781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5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5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74"/>
            <p:cNvSpPr>
              <a:spLocks/>
            </p:cNvSpPr>
            <p:nvPr/>
          </p:nvSpPr>
          <p:spPr bwMode="auto">
            <a:xfrm>
              <a:off x="3894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75"/>
            <p:cNvSpPr>
              <a:spLocks/>
            </p:cNvSpPr>
            <p:nvPr/>
          </p:nvSpPr>
          <p:spPr bwMode="auto">
            <a:xfrm>
              <a:off x="3674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3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76"/>
            <p:cNvSpPr>
              <a:spLocks/>
            </p:cNvSpPr>
            <p:nvPr/>
          </p:nvSpPr>
          <p:spPr bwMode="auto">
            <a:xfrm>
              <a:off x="3787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77"/>
            <p:cNvSpPr>
              <a:spLocks/>
            </p:cNvSpPr>
            <p:nvPr/>
          </p:nvSpPr>
          <p:spPr bwMode="auto">
            <a:xfrm>
              <a:off x="3674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78"/>
            <p:cNvSpPr>
              <a:spLocks/>
            </p:cNvSpPr>
            <p:nvPr/>
          </p:nvSpPr>
          <p:spPr bwMode="auto">
            <a:xfrm>
              <a:off x="3787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79"/>
            <p:cNvSpPr>
              <a:spLocks/>
            </p:cNvSpPr>
            <p:nvPr/>
          </p:nvSpPr>
          <p:spPr bwMode="auto">
            <a:xfrm>
              <a:off x="3674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80"/>
            <p:cNvSpPr>
              <a:spLocks/>
            </p:cNvSpPr>
            <p:nvPr/>
          </p:nvSpPr>
          <p:spPr bwMode="auto">
            <a:xfrm>
              <a:off x="3787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994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81"/>
            <p:cNvSpPr>
              <a:spLocks/>
            </p:cNvSpPr>
            <p:nvPr/>
          </p:nvSpPr>
          <p:spPr bwMode="auto">
            <a:xfrm>
              <a:off x="3674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82"/>
            <p:cNvSpPr>
              <a:spLocks/>
            </p:cNvSpPr>
            <p:nvPr/>
          </p:nvSpPr>
          <p:spPr bwMode="auto">
            <a:xfrm>
              <a:off x="3787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83"/>
            <p:cNvSpPr>
              <a:spLocks/>
            </p:cNvSpPr>
            <p:nvPr/>
          </p:nvSpPr>
          <p:spPr bwMode="auto">
            <a:xfrm>
              <a:off x="3674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84"/>
            <p:cNvSpPr>
              <a:spLocks/>
            </p:cNvSpPr>
            <p:nvPr/>
          </p:nvSpPr>
          <p:spPr bwMode="auto">
            <a:xfrm>
              <a:off x="3787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85"/>
            <p:cNvSpPr>
              <a:spLocks/>
            </p:cNvSpPr>
            <p:nvPr/>
          </p:nvSpPr>
          <p:spPr bwMode="auto">
            <a:xfrm>
              <a:off x="3567" y="1549"/>
              <a:ext cx="222" cy="172"/>
            </a:xfrm>
            <a:custGeom>
              <a:avLst/>
              <a:gdLst>
                <a:gd name="T0" fmla="*/ 222 w 222"/>
                <a:gd name="T1" fmla="*/ 0 h 172"/>
                <a:gd name="T2" fmla="*/ 113 w 222"/>
                <a:gd name="T3" fmla="*/ 0 h 172"/>
                <a:gd name="T4" fmla="*/ 0 w 222"/>
                <a:gd name="T5" fmla="*/ 71 h 172"/>
                <a:gd name="T6" fmla="*/ 0 w 222"/>
                <a:gd name="T7" fmla="*/ 172 h 172"/>
                <a:gd name="T8" fmla="*/ 113 w 222"/>
                <a:gd name="T9" fmla="*/ 141 h 172"/>
                <a:gd name="T10" fmla="*/ 222 w 222"/>
                <a:gd name="T11" fmla="*/ 137 h 172"/>
                <a:gd name="T12" fmla="*/ 222 w 22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2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2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11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86"/>
            <p:cNvSpPr>
              <a:spLocks/>
            </p:cNvSpPr>
            <p:nvPr/>
          </p:nvSpPr>
          <p:spPr bwMode="auto">
            <a:xfrm>
              <a:off x="3680" y="15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87"/>
            <p:cNvSpPr>
              <a:spLocks/>
            </p:cNvSpPr>
            <p:nvPr/>
          </p:nvSpPr>
          <p:spPr bwMode="auto">
            <a:xfrm>
              <a:off x="3567" y="164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71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7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71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88"/>
            <p:cNvSpPr>
              <a:spLocks/>
            </p:cNvSpPr>
            <p:nvPr/>
          </p:nvSpPr>
          <p:spPr bwMode="auto">
            <a:xfrm>
              <a:off x="3680" y="164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89"/>
            <p:cNvSpPr>
              <a:spLocks/>
            </p:cNvSpPr>
            <p:nvPr/>
          </p:nvSpPr>
          <p:spPr bwMode="auto">
            <a:xfrm>
              <a:off x="3567" y="176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1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90"/>
            <p:cNvSpPr>
              <a:spLocks/>
            </p:cNvSpPr>
            <p:nvPr/>
          </p:nvSpPr>
          <p:spPr bwMode="auto">
            <a:xfrm>
              <a:off x="3680" y="1768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91"/>
            <p:cNvSpPr>
              <a:spLocks/>
            </p:cNvSpPr>
            <p:nvPr/>
          </p:nvSpPr>
          <p:spPr bwMode="auto">
            <a:xfrm>
              <a:off x="3567" y="188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7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92"/>
            <p:cNvSpPr>
              <a:spLocks/>
            </p:cNvSpPr>
            <p:nvPr/>
          </p:nvSpPr>
          <p:spPr bwMode="auto">
            <a:xfrm>
              <a:off x="3680" y="188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93"/>
            <p:cNvSpPr>
              <a:spLocks/>
            </p:cNvSpPr>
            <p:nvPr/>
          </p:nvSpPr>
          <p:spPr bwMode="auto">
            <a:xfrm>
              <a:off x="3567" y="1995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5 h 151"/>
                <a:gd name="T6" fmla="*/ 0 w 222"/>
                <a:gd name="T7" fmla="*/ 151 h 151"/>
                <a:gd name="T8" fmla="*/ 113 w 222"/>
                <a:gd name="T9" fmla="*/ 143 h 151"/>
                <a:gd name="T10" fmla="*/ 222 w 222"/>
                <a:gd name="T11" fmla="*/ 137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1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94"/>
            <p:cNvSpPr>
              <a:spLocks/>
            </p:cNvSpPr>
            <p:nvPr/>
          </p:nvSpPr>
          <p:spPr bwMode="auto">
            <a:xfrm>
              <a:off x="3680" y="1995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95"/>
            <p:cNvSpPr>
              <a:spLocks/>
            </p:cNvSpPr>
            <p:nvPr/>
          </p:nvSpPr>
          <p:spPr bwMode="auto">
            <a:xfrm>
              <a:off x="3366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96"/>
            <p:cNvSpPr>
              <a:spLocks/>
            </p:cNvSpPr>
            <p:nvPr/>
          </p:nvSpPr>
          <p:spPr bwMode="auto">
            <a:xfrm>
              <a:off x="3479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97"/>
            <p:cNvSpPr>
              <a:spLocks/>
            </p:cNvSpPr>
            <p:nvPr/>
          </p:nvSpPr>
          <p:spPr bwMode="auto">
            <a:xfrm>
              <a:off x="3366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98"/>
            <p:cNvSpPr>
              <a:spLocks/>
            </p:cNvSpPr>
            <p:nvPr/>
          </p:nvSpPr>
          <p:spPr bwMode="auto">
            <a:xfrm>
              <a:off x="3479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99"/>
            <p:cNvSpPr>
              <a:spLocks/>
            </p:cNvSpPr>
            <p:nvPr/>
          </p:nvSpPr>
          <p:spPr bwMode="auto">
            <a:xfrm>
              <a:off x="3366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00"/>
            <p:cNvSpPr>
              <a:spLocks/>
            </p:cNvSpPr>
            <p:nvPr/>
          </p:nvSpPr>
          <p:spPr bwMode="auto">
            <a:xfrm>
              <a:off x="3479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01"/>
            <p:cNvSpPr>
              <a:spLocks/>
            </p:cNvSpPr>
            <p:nvPr/>
          </p:nvSpPr>
          <p:spPr bwMode="auto">
            <a:xfrm>
              <a:off x="3366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02"/>
            <p:cNvSpPr>
              <a:spLocks/>
            </p:cNvSpPr>
            <p:nvPr/>
          </p:nvSpPr>
          <p:spPr bwMode="auto">
            <a:xfrm>
              <a:off x="3479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03"/>
            <p:cNvSpPr>
              <a:spLocks/>
            </p:cNvSpPr>
            <p:nvPr/>
          </p:nvSpPr>
          <p:spPr bwMode="auto">
            <a:xfrm>
              <a:off x="3366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04"/>
            <p:cNvSpPr>
              <a:spLocks/>
            </p:cNvSpPr>
            <p:nvPr/>
          </p:nvSpPr>
          <p:spPr bwMode="auto">
            <a:xfrm>
              <a:off x="3479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05"/>
            <p:cNvSpPr>
              <a:spLocks/>
            </p:cNvSpPr>
            <p:nvPr/>
          </p:nvSpPr>
          <p:spPr bwMode="auto">
            <a:xfrm>
              <a:off x="3259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06"/>
            <p:cNvSpPr>
              <a:spLocks/>
            </p:cNvSpPr>
            <p:nvPr/>
          </p:nvSpPr>
          <p:spPr bwMode="auto">
            <a:xfrm>
              <a:off x="3372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07"/>
            <p:cNvSpPr>
              <a:spLocks/>
            </p:cNvSpPr>
            <p:nvPr/>
          </p:nvSpPr>
          <p:spPr bwMode="auto">
            <a:xfrm>
              <a:off x="3259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08"/>
            <p:cNvSpPr>
              <a:spLocks/>
            </p:cNvSpPr>
            <p:nvPr/>
          </p:nvSpPr>
          <p:spPr bwMode="auto">
            <a:xfrm>
              <a:off x="3372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09"/>
            <p:cNvSpPr>
              <a:spLocks/>
            </p:cNvSpPr>
            <p:nvPr/>
          </p:nvSpPr>
          <p:spPr bwMode="auto">
            <a:xfrm>
              <a:off x="3259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10"/>
            <p:cNvSpPr>
              <a:spLocks/>
            </p:cNvSpPr>
            <p:nvPr/>
          </p:nvSpPr>
          <p:spPr bwMode="auto">
            <a:xfrm>
              <a:off x="3372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11"/>
            <p:cNvSpPr>
              <a:spLocks/>
            </p:cNvSpPr>
            <p:nvPr/>
          </p:nvSpPr>
          <p:spPr bwMode="auto">
            <a:xfrm>
              <a:off x="3259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12"/>
            <p:cNvSpPr>
              <a:spLocks/>
            </p:cNvSpPr>
            <p:nvPr/>
          </p:nvSpPr>
          <p:spPr bwMode="auto">
            <a:xfrm>
              <a:off x="3372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13"/>
            <p:cNvSpPr>
              <a:spLocks/>
            </p:cNvSpPr>
            <p:nvPr/>
          </p:nvSpPr>
          <p:spPr bwMode="auto">
            <a:xfrm>
              <a:off x="3259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14"/>
            <p:cNvSpPr>
              <a:spLocks/>
            </p:cNvSpPr>
            <p:nvPr/>
          </p:nvSpPr>
          <p:spPr bwMode="auto">
            <a:xfrm>
              <a:off x="3372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15"/>
            <p:cNvSpPr>
              <a:spLocks/>
            </p:cNvSpPr>
            <p:nvPr/>
          </p:nvSpPr>
          <p:spPr bwMode="auto">
            <a:xfrm>
              <a:off x="3152" y="1623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73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73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16"/>
            <p:cNvSpPr>
              <a:spLocks/>
            </p:cNvSpPr>
            <p:nvPr/>
          </p:nvSpPr>
          <p:spPr bwMode="auto">
            <a:xfrm>
              <a:off x="3265" y="162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94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17"/>
            <p:cNvSpPr>
              <a:spLocks/>
            </p:cNvSpPr>
            <p:nvPr/>
          </p:nvSpPr>
          <p:spPr bwMode="auto">
            <a:xfrm>
              <a:off x="3152" y="1721"/>
              <a:ext cx="222" cy="175"/>
            </a:xfrm>
            <a:custGeom>
              <a:avLst/>
              <a:gdLst>
                <a:gd name="T0" fmla="*/ 222 w 222"/>
                <a:gd name="T1" fmla="*/ 3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3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3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18"/>
            <p:cNvSpPr>
              <a:spLocks/>
            </p:cNvSpPr>
            <p:nvPr/>
          </p:nvSpPr>
          <p:spPr bwMode="auto">
            <a:xfrm>
              <a:off x="3265" y="172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3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3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19"/>
            <p:cNvSpPr>
              <a:spLocks/>
            </p:cNvSpPr>
            <p:nvPr/>
          </p:nvSpPr>
          <p:spPr bwMode="auto">
            <a:xfrm>
              <a:off x="3152" y="1841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20"/>
            <p:cNvSpPr>
              <a:spLocks/>
            </p:cNvSpPr>
            <p:nvPr/>
          </p:nvSpPr>
          <p:spPr bwMode="auto">
            <a:xfrm>
              <a:off x="3265" y="18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21"/>
            <p:cNvSpPr>
              <a:spLocks/>
            </p:cNvSpPr>
            <p:nvPr/>
          </p:nvSpPr>
          <p:spPr bwMode="auto">
            <a:xfrm>
              <a:off x="3152" y="1957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22"/>
            <p:cNvSpPr>
              <a:spLocks/>
            </p:cNvSpPr>
            <p:nvPr/>
          </p:nvSpPr>
          <p:spPr bwMode="auto">
            <a:xfrm>
              <a:off x="3265" y="1957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23"/>
            <p:cNvSpPr>
              <a:spLocks/>
            </p:cNvSpPr>
            <p:nvPr/>
          </p:nvSpPr>
          <p:spPr bwMode="auto">
            <a:xfrm>
              <a:off x="3152" y="2071"/>
              <a:ext cx="222" cy="151"/>
            </a:xfrm>
            <a:custGeom>
              <a:avLst/>
              <a:gdLst>
                <a:gd name="T0" fmla="*/ 222 w 222"/>
                <a:gd name="T1" fmla="*/ 0 h 151"/>
                <a:gd name="T2" fmla="*/ 113 w 222"/>
                <a:gd name="T3" fmla="*/ 0 h 151"/>
                <a:gd name="T4" fmla="*/ 0 w 222"/>
                <a:gd name="T5" fmla="*/ 52 h 151"/>
                <a:gd name="T6" fmla="*/ 0 w 222"/>
                <a:gd name="T7" fmla="*/ 151 h 151"/>
                <a:gd name="T8" fmla="*/ 113 w 222"/>
                <a:gd name="T9" fmla="*/ 141 h 151"/>
                <a:gd name="T10" fmla="*/ 222 w 222"/>
                <a:gd name="T11" fmla="*/ 136 h 151"/>
                <a:gd name="T12" fmla="*/ 222 w 222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1">
                  <a:moveTo>
                    <a:pt x="222" y="0"/>
                  </a:moveTo>
                  <a:lnTo>
                    <a:pt x="113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3" y="141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24"/>
            <p:cNvSpPr>
              <a:spLocks/>
            </p:cNvSpPr>
            <p:nvPr/>
          </p:nvSpPr>
          <p:spPr bwMode="auto">
            <a:xfrm>
              <a:off x="3265" y="2071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6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25"/>
            <p:cNvSpPr>
              <a:spLocks/>
            </p:cNvSpPr>
            <p:nvPr/>
          </p:nvSpPr>
          <p:spPr bwMode="auto">
            <a:xfrm>
              <a:off x="2951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26"/>
            <p:cNvSpPr>
              <a:spLocks/>
            </p:cNvSpPr>
            <p:nvPr/>
          </p:nvSpPr>
          <p:spPr bwMode="auto">
            <a:xfrm>
              <a:off x="3064" y="1555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27"/>
            <p:cNvSpPr>
              <a:spLocks/>
            </p:cNvSpPr>
            <p:nvPr/>
          </p:nvSpPr>
          <p:spPr bwMode="auto">
            <a:xfrm>
              <a:off x="2951" y="1654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28"/>
            <p:cNvSpPr>
              <a:spLocks/>
            </p:cNvSpPr>
            <p:nvPr/>
          </p:nvSpPr>
          <p:spPr bwMode="auto">
            <a:xfrm>
              <a:off x="3064" y="1654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129"/>
            <p:cNvSpPr>
              <a:spLocks/>
            </p:cNvSpPr>
            <p:nvPr/>
          </p:nvSpPr>
          <p:spPr bwMode="auto">
            <a:xfrm>
              <a:off x="2951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130"/>
            <p:cNvSpPr>
              <a:spLocks/>
            </p:cNvSpPr>
            <p:nvPr/>
          </p:nvSpPr>
          <p:spPr bwMode="auto">
            <a:xfrm>
              <a:off x="3064" y="177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131"/>
            <p:cNvSpPr>
              <a:spLocks/>
            </p:cNvSpPr>
            <p:nvPr/>
          </p:nvSpPr>
          <p:spPr bwMode="auto">
            <a:xfrm>
              <a:off x="2951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132"/>
            <p:cNvSpPr>
              <a:spLocks/>
            </p:cNvSpPr>
            <p:nvPr/>
          </p:nvSpPr>
          <p:spPr bwMode="auto">
            <a:xfrm>
              <a:off x="3064" y="188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133"/>
            <p:cNvSpPr>
              <a:spLocks/>
            </p:cNvSpPr>
            <p:nvPr/>
          </p:nvSpPr>
          <p:spPr bwMode="auto">
            <a:xfrm>
              <a:off x="2951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3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3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134"/>
            <p:cNvSpPr>
              <a:spLocks/>
            </p:cNvSpPr>
            <p:nvPr/>
          </p:nvSpPr>
          <p:spPr bwMode="auto">
            <a:xfrm>
              <a:off x="3064" y="200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135"/>
            <p:cNvSpPr>
              <a:spLocks/>
            </p:cNvSpPr>
            <p:nvPr/>
          </p:nvSpPr>
          <p:spPr bwMode="auto">
            <a:xfrm>
              <a:off x="2844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4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4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4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4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136"/>
            <p:cNvSpPr>
              <a:spLocks/>
            </p:cNvSpPr>
            <p:nvPr/>
          </p:nvSpPr>
          <p:spPr bwMode="auto">
            <a:xfrm>
              <a:off x="2958" y="1555"/>
              <a:ext cx="108" cy="141"/>
            </a:xfrm>
            <a:custGeom>
              <a:avLst/>
              <a:gdLst>
                <a:gd name="T0" fmla="*/ 0 w 108"/>
                <a:gd name="T1" fmla="*/ 141 h 141"/>
                <a:gd name="T2" fmla="*/ 108 w 108"/>
                <a:gd name="T3" fmla="*/ 137 h 141"/>
                <a:gd name="T4" fmla="*/ 108 w 108"/>
                <a:gd name="T5" fmla="*/ 0 h 141"/>
                <a:gd name="T6" fmla="*/ 0 w 108"/>
                <a:gd name="T7" fmla="*/ 0 h 141"/>
                <a:gd name="T8" fmla="*/ 0 w 108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1">
                  <a:moveTo>
                    <a:pt x="0" y="141"/>
                  </a:moveTo>
                  <a:lnTo>
                    <a:pt x="108" y="137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137"/>
            <p:cNvSpPr>
              <a:spLocks/>
            </p:cNvSpPr>
            <p:nvPr/>
          </p:nvSpPr>
          <p:spPr bwMode="auto">
            <a:xfrm>
              <a:off x="2844" y="1654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4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4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4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4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138"/>
            <p:cNvSpPr>
              <a:spLocks/>
            </p:cNvSpPr>
            <p:nvPr/>
          </p:nvSpPr>
          <p:spPr bwMode="auto">
            <a:xfrm>
              <a:off x="2958" y="1654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9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9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139"/>
            <p:cNvSpPr>
              <a:spLocks/>
            </p:cNvSpPr>
            <p:nvPr/>
          </p:nvSpPr>
          <p:spPr bwMode="auto">
            <a:xfrm>
              <a:off x="2844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4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4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4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4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140"/>
            <p:cNvSpPr>
              <a:spLocks/>
            </p:cNvSpPr>
            <p:nvPr/>
          </p:nvSpPr>
          <p:spPr bwMode="auto">
            <a:xfrm>
              <a:off x="2958" y="1774"/>
              <a:ext cx="108" cy="141"/>
            </a:xfrm>
            <a:custGeom>
              <a:avLst/>
              <a:gdLst>
                <a:gd name="T0" fmla="*/ 0 w 108"/>
                <a:gd name="T1" fmla="*/ 141 h 141"/>
                <a:gd name="T2" fmla="*/ 108 w 108"/>
                <a:gd name="T3" fmla="*/ 137 h 141"/>
                <a:gd name="T4" fmla="*/ 108 w 108"/>
                <a:gd name="T5" fmla="*/ 0 h 141"/>
                <a:gd name="T6" fmla="*/ 0 w 108"/>
                <a:gd name="T7" fmla="*/ 0 h 141"/>
                <a:gd name="T8" fmla="*/ 0 w 108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1">
                  <a:moveTo>
                    <a:pt x="0" y="141"/>
                  </a:moveTo>
                  <a:lnTo>
                    <a:pt x="108" y="137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141"/>
            <p:cNvSpPr>
              <a:spLocks/>
            </p:cNvSpPr>
            <p:nvPr/>
          </p:nvSpPr>
          <p:spPr bwMode="auto">
            <a:xfrm>
              <a:off x="2844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4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4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4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4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142"/>
            <p:cNvSpPr>
              <a:spLocks/>
            </p:cNvSpPr>
            <p:nvPr/>
          </p:nvSpPr>
          <p:spPr bwMode="auto">
            <a:xfrm>
              <a:off x="2958" y="1888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8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8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143"/>
            <p:cNvSpPr>
              <a:spLocks/>
            </p:cNvSpPr>
            <p:nvPr/>
          </p:nvSpPr>
          <p:spPr bwMode="auto">
            <a:xfrm>
              <a:off x="2844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4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4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4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4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144"/>
            <p:cNvSpPr>
              <a:spLocks/>
            </p:cNvSpPr>
            <p:nvPr/>
          </p:nvSpPr>
          <p:spPr bwMode="auto">
            <a:xfrm>
              <a:off x="2958" y="2001"/>
              <a:ext cx="108" cy="143"/>
            </a:xfrm>
            <a:custGeom>
              <a:avLst/>
              <a:gdLst>
                <a:gd name="T0" fmla="*/ 0 w 108"/>
                <a:gd name="T1" fmla="*/ 143 h 143"/>
                <a:gd name="T2" fmla="*/ 108 w 108"/>
                <a:gd name="T3" fmla="*/ 139 h 143"/>
                <a:gd name="T4" fmla="*/ 108 w 108"/>
                <a:gd name="T5" fmla="*/ 2 h 143"/>
                <a:gd name="T6" fmla="*/ 0 w 108"/>
                <a:gd name="T7" fmla="*/ 0 h 143"/>
                <a:gd name="T8" fmla="*/ 0 w 108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3">
                  <a:moveTo>
                    <a:pt x="0" y="143"/>
                  </a:moveTo>
                  <a:lnTo>
                    <a:pt x="108" y="139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145"/>
            <p:cNvSpPr>
              <a:spLocks/>
            </p:cNvSpPr>
            <p:nvPr/>
          </p:nvSpPr>
          <p:spPr bwMode="auto">
            <a:xfrm>
              <a:off x="2738" y="1555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146"/>
            <p:cNvSpPr>
              <a:spLocks/>
            </p:cNvSpPr>
            <p:nvPr/>
          </p:nvSpPr>
          <p:spPr bwMode="auto">
            <a:xfrm>
              <a:off x="2851" y="1555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147"/>
            <p:cNvSpPr>
              <a:spLocks/>
            </p:cNvSpPr>
            <p:nvPr/>
          </p:nvSpPr>
          <p:spPr bwMode="auto">
            <a:xfrm>
              <a:off x="2738" y="1654"/>
              <a:ext cx="222" cy="181"/>
            </a:xfrm>
            <a:custGeom>
              <a:avLst/>
              <a:gdLst>
                <a:gd name="T0" fmla="*/ 222 w 222"/>
                <a:gd name="T1" fmla="*/ 2 h 181"/>
                <a:gd name="T2" fmla="*/ 113 w 222"/>
                <a:gd name="T3" fmla="*/ 0 h 181"/>
                <a:gd name="T4" fmla="*/ 0 w 222"/>
                <a:gd name="T5" fmla="*/ 74 h 181"/>
                <a:gd name="T6" fmla="*/ 0 w 222"/>
                <a:gd name="T7" fmla="*/ 181 h 181"/>
                <a:gd name="T8" fmla="*/ 113 w 222"/>
                <a:gd name="T9" fmla="*/ 143 h 181"/>
                <a:gd name="T10" fmla="*/ 222 w 222"/>
                <a:gd name="T11" fmla="*/ 139 h 181"/>
                <a:gd name="T12" fmla="*/ 222 w 222"/>
                <a:gd name="T1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81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81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148"/>
            <p:cNvSpPr>
              <a:spLocks/>
            </p:cNvSpPr>
            <p:nvPr/>
          </p:nvSpPr>
          <p:spPr bwMode="auto">
            <a:xfrm>
              <a:off x="2851" y="1654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149"/>
            <p:cNvSpPr>
              <a:spLocks/>
            </p:cNvSpPr>
            <p:nvPr/>
          </p:nvSpPr>
          <p:spPr bwMode="auto">
            <a:xfrm>
              <a:off x="2738" y="177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59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150"/>
            <p:cNvSpPr>
              <a:spLocks/>
            </p:cNvSpPr>
            <p:nvPr/>
          </p:nvSpPr>
          <p:spPr bwMode="auto">
            <a:xfrm>
              <a:off x="2851" y="177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151"/>
            <p:cNvSpPr>
              <a:spLocks/>
            </p:cNvSpPr>
            <p:nvPr/>
          </p:nvSpPr>
          <p:spPr bwMode="auto">
            <a:xfrm>
              <a:off x="2738" y="1888"/>
              <a:ext cx="222" cy="174"/>
            </a:xfrm>
            <a:custGeom>
              <a:avLst/>
              <a:gdLst>
                <a:gd name="T0" fmla="*/ 222 w 222"/>
                <a:gd name="T1" fmla="*/ 2 h 174"/>
                <a:gd name="T2" fmla="*/ 113 w 222"/>
                <a:gd name="T3" fmla="*/ 0 h 174"/>
                <a:gd name="T4" fmla="*/ 0 w 222"/>
                <a:gd name="T5" fmla="*/ 61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8 h 174"/>
                <a:gd name="T12" fmla="*/ 222 w 222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2"/>
                  </a:moveTo>
                  <a:lnTo>
                    <a:pt x="113" y="0"/>
                  </a:lnTo>
                  <a:lnTo>
                    <a:pt x="0" y="61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8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152"/>
            <p:cNvSpPr>
              <a:spLocks/>
            </p:cNvSpPr>
            <p:nvPr/>
          </p:nvSpPr>
          <p:spPr bwMode="auto">
            <a:xfrm>
              <a:off x="2851" y="188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153"/>
            <p:cNvSpPr>
              <a:spLocks/>
            </p:cNvSpPr>
            <p:nvPr/>
          </p:nvSpPr>
          <p:spPr bwMode="auto">
            <a:xfrm>
              <a:off x="2738" y="2001"/>
              <a:ext cx="222" cy="154"/>
            </a:xfrm>
            <a:custGeom>
              <a:avLst/>
              <a:gdLst>
                <a:gd name="T0" fmla="*/ 222 w 222"/>
                <a:gd name="T1" fmla="*/ 2 h 154"/>
                <a:gd name="T2" fmla="*/ 113 w 222"/>
                <a:gd name="T3" fmla="*/ 0 h 154"/>
                <a:gd name="T4" fmla="*/ 0 w 222"/>
                <a:gd name="T5" fmla="*/ 55 h 154"/>
                <a:gd name="T6" fmla="*/ 0 w 222"/>
                <a:gd name="T7" fmla="*/ 154 h 154"/>
                <a:gd name="T8" fmla="*/ 113 w 222"/>
                <a:gd name="T9" fmla="*/ 143 h 154"/>
                <a:gd name="T10" fmla="*/ 222 w 222"/>
                <a:gd name="T11" fmla="*/ 139 h 154"/>
                <a:gd name="T12" fmla="*/ 222 w 222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4">
                  <a:moveTo>
                    <a:pt x="222" y="2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4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154"/>
            <p:cNvSpPr>
              <a:spLocks/>
            </p:cNvSpPr>
            <p:nvPr/>
          </p:nvSpPr>
          <p:spPr bwMode="auto">
            <a:xfrm>
              <a:off x="2851" y="200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155"/>
            <p:cNvSpPr>
              <a:spLocks/>
            </p:cNvSpPr>
            <p:nvPr/>
          </p:nvSpPr>
          <p:spPr bwMode="auto">
            <a:xfrm>
              <a:off x="2086" y="1635"/>
              <a:ext cx="273" cy="192"/>
            </a:xfrm>
            <a:custGeom>
              <a:avLst/>
              <a:gdLst>
                <a:gd name="T0" fmla="*/ 273 w 273"/>
                <a:gd name="T1" fmla="*/ 2 h 192"/>
                <a:gd name="T2" fmla="*/ 115 w 273"/>
                <a:gd name="T3" fmla="*/ 0 h 192"/>
                <a:gd name="T4" fmla="*/ 0 w 273"/>
                <a:gd name="T5" fmla="*/ 74 h 192"/>
                <a:gd name="T6" fmla="*/ 0 w 273"/>
                <a:gd name="T7" fmla="*/ 192 h 192"/>
                <a:gd name="T8" fmla="*/ 115 w 273"/>
                <a:gd name="T9" fmla="*/ 143 h 192"/>
                <a:gd name="T10" fmla="*/ 224 w 273"/>
                <a:gd name="T11" fmla="*/ 137 h 192"/>
                <a:gd name="T12" fmla="*/ 273 w 273"/>
                <a:gd name="T13" fmla="*/ 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" h="192">
                  <a:moveTo>
                    <a:pt x="273" y="2"/>
                  </a:moveTo>
                  <a:lnTo>
                    <a:pt x="115" y="0"/>
                  </a:lnTo>
                  <a:lnTo>
                    <a:pt x="0" y="74"/>
                  </a:lnTo>
                  <a:lnTo>
                    <a:pt x="0" y="192"/>
                  </a:lnTo>
                  <a:lnTo>
                    <a:pt x="115" y="143"/>
                  </a:lnTo>
                  <a:lnTo>
                    <a:pt x="224" y="137"/>
                  </a:lnTo>
                  <a:lnTo>
                    <a:pt x="273" y="2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156"/>
            <p:cNvSpPr>
              <a:spLocks/>
            </p:cNvSpPr>
            <p:nvPr/>
          </p:nvSpPr>
          <p:spPr bwMode="auto">
            <a:xfrm>
              <a:off x="2201" y="1635"/>
              <a:ext cx="158" cy="143"/>
            </a:xfrm>
            <a:custGeom>
              <a:avLst/>
              <a:gdLst>
                <a:gd name="T0" fmla="*/ 0 w 158"/>
                <a:gd name="T1" fmla="*/ 143 h 143"/>
                <a:gd name="T2" fmla="*/ 109 w 158"/>
                <a:gd name="T3" fmla="*/ 137 h 143"/>
                <a:gd name="T4" fmla="*/ 158 w 158"/>
                <a:gd name="T5" fmla="*/ 70 h 143"/>
                <a:gd name="T6" fmla="*/ 158 w 158"/>
                <a:gd name="T7" fmla="*/ 2 h 143"/>
                <a:gd name="T8" fmla="*/ 0 w 158"/>
                <a:gd name="T9" fmla="*/ 0 h 143"/>
                <a:gd name="T10" fmla="*/ 0 w 158"/>
                <a:gd name="T11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43">
                  <a:moveTo>
                    <a:pt x="0" y="143"/>
                  </a:moveTo>
                  <a:lnTo>
                    <a:pt x="109" y="137"/>
                  </a:lnTo>
                  <a:lnTo>
                    <a:pt x="158" y="70"/>
                  </a:lnTo>
                  <a:lnTo>
                    <a:pt x="158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65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157"/>
            <p:cNvSpPr>
              <a:spLocks/>
            </p:cNvSpPr>
            <p:nvPr/>
          </p:nvSpPr>
          <p:spPr bwMode="auto">
            <a:xfrm>
              <a:off x="2086" y="1749"/>
              <a:ext cx="224" cy="181"/>
            </a:xfrm>
            <a:custGeom>
              <a:avLst/>
              <a:gdLst>
                <a:gd name="T0" fmla="*/ 224 w 224"/>
                <a:gd name="T1" fmla="*/ 0 h 181"/>
                <a:gd name="T2" fmla="*/ 115 w 224"/>
                <a:gd name="T3" fmla="*/ 0 h 181"/>
                <a:gd name="T4" fmla="*/ 0 w 224"/>
                <a:gd name="T5" fmla="*/ 71 h 181"/>
                <a:gd name="T6" fmla="*/ 0 w 224"/>
                <a:gd name="T7" fmla="*/ 181 h 181"/>
                <a:gd name="T8" fmla="*/ 115 w 224"/>
                <a:gd name="T9" fmla="*/ 141 h 181"/>
                <a:gd name="T10" fmla="*/ 224 w 224"/>
                <a:gd name="T11" fmla="*/ 137 h 181"/>
                <a:gd name="T12" fmla="*/ 224 w 22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81">
                  <a:moveTo>
                    <a:pt x="224" y="0"/>
                  </a:moveTo>
                  <a:lnTo>
                    <a:pt x="115" y="0"/>
                  </a:lnTo>
                  <a:lnTo>
                    <a:pt x="0" y="71"/>
                  </a:lnTo>
                  <a:lnTo>
                    <a:pt x="0" y="181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8"/>
            <p:cNvSpPr>
              <a:spLocks/>
            </p:cNvSpPr>
            <p:nvPr/>
          </p:nvSpPr>
          <p:spPr bwMode="auto">
            <a:xfrm>
              <a:off x="2201" y="1749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159"/>
            <p:cNvSpPr>
              <a:spLocks/>
            </p:cNvSpPr>
            <p:nvPr/>
          </p:nvSpPr>
          <p:spPr bwMode="auto">
            <a:xfrm>
              <a:off x="2086" y="1867"/>
              <a:ext cx="224" cy="174"/>
            </a:xfrm>
            <a:custGeom>
              <a:avLst/>
              <a:gdLst>
                <a:gd name="T0" fmla="*/ 224 w 224"/>
                <a:gd name="T1" fmla="*/ 2 h 174"/>
                <a:gd name="T2" fmla="*/ 115 w 224"/>
                <a:gd name="T3" fmla="*/ 0 h 174"/>
                <a:gd name="T4" fmla="*/ 0 w 224"/>
                <a:gd name="T5" fmla="*/ 59 h 174"/>
                <a:gd name="T6" fmla="*/ 0 w 224"/>
                <a:gd name="T7" fmla="*/ 174 h 174"/>
                <a:gd name="T8" fmla="*/ 115 w 224"/>
                <a:gd name="T9" fmla="*/ 143 h 174"/>
                <a:gd name="T10" fmla="*/ 224 w 224"/>
                <a:gd name="T11" fmla="*/ 138 h 174"/>
                <a:gd name="T12" fmla="*/ 224 w 224"/>
                <a:gd name="T13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74">
                  <a:moveTo>
                    <a:pt x="224" y="2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5" y="143"/>
                  </a:lnTo>
                  <a:lnTo>
                    <a:pt x="224" y="138"/>
                  </a:lnTo>
                  <a:lnTo>
                    <a:pt x="224" y="2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160"/>
            <p:cNvSpPr>
              <a:spLocks/>
            </p:cNvSpPr>
            <p:nvPr/>
          </p:nvSpPr>
          <p:spPr bwMode="auto">
            <a:xfrm>
              <a:off x="2201" y="1867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8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8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161"/>
            <p:cNvSpPr>
              <a:spLocks/>
            </p:cNvSpPr>
            <p:nvPr/>
          </p:nvSpPr>
          <p:spPr bwMode="auto">
            <a:xfrm>
              <a:off x="2086" y="1982"/>
              <a:ext cx="224" cy="175"/>
            </a:xfrm>
            <a:custGeom>
              <a:avLst/>
              <a:gdLst>
                <a:gd name="T0" fmla="*/ 224 w 224"/>
                <a:gd name="T1" fmla="*/ 0 h 175"/>
                <a:gd name="T2" fmla="*/ 115 w 224"/>
                <a:gd name="T3" fmla="*/ 0 h 175"/>
                <a:gd name="T4" fmla="*/ 0 w 224"/>
                <a:gd name="T5" fmla="*/ 59 h 175"/>
                <a:gd name="T6" fmla="*/ 0 w 224"/>
                <a:gd name="T7" fmla="*/ 175 h 175"/>
                <a:gd name="T8" fmla="*/ 115 w 224"/>
                <a:gd name="T9" fmla="*/ 141 h 175"/>
                <a:gd name="T10" fmla="*/ 224 w 224"/>
                <a:gd name="T11" fmla="*/ 137 h 175"/>
                <a:gd name="T12" fmla="*/ 224 w 224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75">
                  <a:moveTo>
                    <a:pt x="224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5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162"/>
            <p:cNvSpPr>
              <a:spLocks/>
            </p:cNvSpPr>
            <p:nvPr/>
          </p:nvSpPr>
          <p:spPr bwMode="auto">
            <a:xfrm>
              <a:off x="2201" y="1982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163"/>
            <p:cNvSpPr>
              <a:spLocks/>
            </p:cNvSpPr>
            <p:nvPr/>
          </p:nvSpPr>
          <p:spPr bwMode="auto">
            <a:xfrm>
              <a:off x="2086" y="2096"/>
              <a:ext cx="224" cy="151"/>
            </a:xfrm>
            <a:custGeom>
              <a:avLst/>
              <a:gdLst>
                <a:gd name="T0" fmla="*/ 224 w 224"/>
                <a:gd name="T1" fmla="*/ 0 h 151"/>
                <a:gd name="T2" fmla="*/ 115 w 224"/>
                <a:gd name="T3" fmla="*/ 0 h 151"/>
                <a:gd name="T4" fmla="*/ 0 w 224"/>
                <a:gd name="T5" fmla="*/ 52 h 151"/>
                <a:gd name="T6" fmla="*/ 0 w 224"/>
                <a:gd name="T7" fmla="*/ 151 h 151"/>
                <a:gd name="T8" fmla="*/ 115 w 224"/>
                <a:gd name="T9" fmla="*/ 141 h 151"/>
                <a:gd name="T10" fmla="*/ 224 w 224"/>
                <a:gd name="T11" fmla="*/ 137 h 151"/>
                <a:gd name="T12" fmla="*/ 224 w 224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51">
                  <a:moveTo>
                    <a:pt x="224" y="0"/>
                  </a:moveTo>
                  <a:lnTo>
                    <a:pt x="115" y="0"/>
                  </a:lnTo>
                  <a:lnTo>
                    <a:pt x="0" y="52"/>
                  </a:lnTo>
                  <a:lnTo>
                    <a:pt x="0" y="151"/>
                  </a:lnTo>
                  <a:lnTo>
                    <a:pt x="115" y="141"/>
                  </a:lnTo>
                  <a:lnTo>
                    <a:pt x="224" y="1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164"/>
            <p:cNvSpPr>
              <a:spLocks/>
            </p:cNvSpPr>
            <p:nvPr/>
          </p:nvSpPr>
          <p:spPr bwMode="auto">
            <a:xfrm>
              <a:off x="2201" y="2096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65"/>
            <p:cNvSpPr>
              <a:spLocks/>
            </p:cNvSpPr>
            <p:nvPr/>
          </p:nvSpPr>
          <p:spPr bwMode="auto">
            <a:xfrm>
              <a:off x="2522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5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5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166"/>
            <p:cNvSpPr>
              <a:spLocks/>
            </p:cNvSpPr>
            <p:nvPr/>
          </p:nvSpPr>
          <p:spPr bwMode="auto">
            <a:xfrm>
              <a:off x="2635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DBC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167"/>
            <p:cNvSpPr>
              <a:spLocks/>
            </p:cNvSpPr>
            <p:nvPr/>
          </p:nvSpPr>
          <p:spPr bwMode="auto">
            <a:xfrm>
              <a:off x="2522" y="169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5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5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168"/>
            <p:cNvSpPr>
              <a:spLocks/>
            </p:cNvSpPr>
            <p:nvPr/>
          </p:nvSpPr>
          <p:spPr bwMode="auto">
            <a:xfrm>
              <a:off x="2635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C6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169"/>
            <p:cNvSpPr>
              <a:spLocks/>
            </p:cNvSpPr>
            <p:nvPr/>
          </p:nvSpPr>
          <p:spPr bwMode="auto">
            <a:xfrm>
              <a:off x="2522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5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170"/>
            <p:cNvSpPr>
              <a:spLocks/>
            </p:cNvSpPr>
            <p:nvPr/>
          </p:nvSpPr>
          <p:spPr bwMode="auto">
            <a:xfrm>
              <a:off x="2635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2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99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71"/>
            <p:cNvSpPr>
              <a:spLocks/>
            </p:cNvSpPr>
            <p:nvPr/>
          </p:nvSpPr>
          <p:spPr bwMode="auto">
            <a:xfrm>
              <a:off x="2522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5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5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172"/>
            <p:cNvSpPr>
              <a:spLocks/>
            </p:cNvSpPr>
            <p:nvPr/>
          </p:nvSpPr>
          <p:spPr bwMode="auto">
            <a:xfrm>
              <a:off x="2635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173"/>
            <p:cNvSpPr>
              <a:spLocks/>
            </p:cNvSpPr>
            <p:nvPr/>
          </p:nvSpPr>
          <p:spPr bwMode="auto">
            <a:xfrm>
              <a:off x="2522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5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5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174"/>
            <p:cNvSpPr>
              <a:spLocks/>
            </p:cNvSpPr>
            <p:nvPr/>
          </p:nvSpPr>
          <p:spPr bwMode="auto">
            <a:xfrm>
              <a:off x="2635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2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2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75"/>
            <p:cNvSpPr>
              <a:spLocks/>
            </p:cNvSpPr>
            <p:nvPr/>
          </p:nvSpPr>
          <p:spPr bwMode="auto">
            <a:xfrm>
              <a:off x="2415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176"/>
            <p:cNvSpPr>
              <a:spLocks/>
            </p:cNvSpPr>
            <p:nvPr/>
          </p:nvSpPr>
          <p:spPr bwMode="auto">
            <a:xfrm>
              <a:off x="2528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73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177"/>
            <p:cNvSpPr>
              <a:spLocks/>
            </p:cNvSpPr>
            <p:nvPr/>
          </p:nvSpPr>
          <p:spPr bwMode="auto">
            <a:xfrm>
              <a:off x="2415" y="1694"/>
              <a:ext cx="222" cy="175"/>
            </a:xfrm>
            <a:custGeom>
              <a:avLst/>
              <a:gdLst>
                <a:gd name="T0" fmla="*/ 222 w 222"/>
                <a:gd name="T1" fmla="*/ 0 h 175"/>
                <a:gd name="T2" fmla="*/ 113 w 222"/>
                <a:gd name="T3" fmla="*/ 0 h 175"/>
                <a:gd name="T4" fmla="*/ 0 w 222"/>
                <a:gd name="T5" fmla="*/ 72 h 175"/>
                <a:gd name="T6" fmla="*/ 0 w 222"/>
                <a:gd name="T7" fmla="*/ 175 h 175"/>
                <a:gd name="T8" fmla="*/ 113 w 222"/>
                <a:gd name="T9" fmla="*/ 141 h 175"/>
                <a:gd name="T10" fmla="*/ 222 w 222"/>
                <a:gd name="T11" fmla="*/ 137 h 175"/>
                <a:gd name="T12" fmla="*/ 222 w 222"/>
                <a:gd name="T1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5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178"/>
            <p:cNvSpPr>
              <a:spLocks/>
            </p:cNvSpPr>
            <p:nvPr/>
          </p:nvSpPr>
          <p:spPr bwMode="auto">
            <a:xfrm>
              <a:off x="2528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A8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179"/>
            <p:cNvSpPr>
              <a:spLocks/>
            </p:cNvSpPr>
            <p:nvPr/>
          </p:nvSpPr>
          <p:spPr bwMode="auto">
            <a:xfrm>
              <a:off x="2415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3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180"/>
            <p:cNvSpPr>
              <a:spLocks/>
            </p:cNvSpPr>
            <p:nvPr/>
          </p:nvSpPr>
          <p:spPr bwMode="auto">
            <a:xfrm>
              <a:off x="2528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181"/>
            <p:cNvSpPr>
              <a:spLocks/>
            </p:cNvSpPr>
            <p:nvPr/>
          </p:nvSpPr>
          <p:spPr bwMode="auto">
            <a:xfrm>
              <a:off x="2415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182"/>
            <p:cNvSpPr>
              <a:spLocks/>
            </p:cNvSpPr>
            <p:nvPr/>
          </p:nvSpPr>
          <p:spPr bwMode="auto">
            <a:xfrm>
              <a:off x="2528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8D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183"/>
            <p:cNvSpPr>
              <a:spLocks/>
            </p:cNvSpPr>
            <p:nvPr/>
          </p:nvSpPr>
          <p:spPr bwMode="auto">
            <a:xfrm>
              <a:off x="2415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3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184"/>
            <p:cNvSpPr>
              <a:spLocks/>
            </p:cNvSpPr>
            <p:nvPr/>
          </p:nvSpPr>
          <p:spPr bwMode="auto">
            <a:xfrm>
              <a:off x="2528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333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185"/>
            <p:cNvSpPr>
              <a:spLocks/>
            </p:cNvSpPr>
            <p:nvPr/>
          </p:nvSpPr>
          <p:spPr bwMode="auto">
            <a:xfrm>
              <a:off x="2308" y="1593"/>
              <a:ext cx="222" cy="175"/>
            </a:xfrm>
            <a:custGeom>
              <a:avLst/>
              <a:gdLst>
                <a:gd name="T0" fmla="*/ 222 w 222"/>
                <a:gd name="T1" fmla="*/ 2 h 175"/>
                <a:gd name="T2" fmla="*/ 113 w 222"/>
                <a:gd name="T3" fmla="*/ 0 h 175"/>
                <a:gd name="T4" fmla="*/ 0 w 222"/>
                <a:gd name="T5" fmla="*/ 74 h 175"/>
                <a:gd name="T6" fmla="*/ 0 w 222"/>
                <a:gd name="T7" fmla="*/ 175 h 175"/>
                <a:gd name="T8" fmla="*/ 113 w 222"/>
                <a:gd name="T9" fmla="*/ 143 h 175"/>
                <a:gd name="T10" fmla="*/ 222 w 222"/>
                <a:gd name="T11" fmla="*/ 139 h 175"/>
                <a:gd name="T12" fmla="*/ 222 w 222"/>
                <a:gd name="T13" fmla="*/ 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5">
                  <a:moveTo>
                    <a:pt x="222" y="2"/>
                  </a:moveTo>
                  <a:lnTo>
                    <a:pt x="113" y="0"/>
                  </a:lnTo>
                  <a:lnTo>
                    <a:pt x="0" y="74"/>
                  </a:lnTo>
                  <a:lnTo>
                    <a:pt x="0" y="175"/>
                  </a:lnTo>
                  <a:lnTo>
                    <a:pt x="113" y="143"/>
                  </a:lnTo>
                  <a:lnTo>
                    <a:pt x="222" y="139"/>
                  </a:lnTo>
                  <a:lnTo>
                    <a:pt x="222" y="2"/>
                  </a:lnTo>
                  <a:close/>
                </a:path>
              </a:pathLst>
            </a:custGeom>
            <a:solidFill>
              <a:srgbClr val="B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186"/>
            <p:cNvSpPr>
              <a:spLocks/>
            </p:cNvSpPr>
            <p:nvPr/>
          </p:nvSpPr>
          <p:spPr bwMode="auto">
            <a:xfrm>
              <a:off x="2421" y="1593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9 h 143"/>
                <a:gd name="T4" fmla="*/ 109 w 109"/>
                <a:gd name="T5" fmla="*/ 2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9"/>
                  </a:lnTo>
                  <a:lnTo>
                    <a:pt x="109" y="2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973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187"/>
            <p:cNvSpPr>
              <a:spLocks/>
            </p:cNvSpPr>
            <p:nvPr/>
          </p:nvSpPr>
          <p:spPr bwMode="auto">
            <a:xfrm>
              <a:off x="2308" y="1694"/>
              <a:ext cx="222" cy="179"/>
            </a:xfrm>
            <a:custGeom>
              <a:avLst/>
              <a:gdLst>
                <a:gd name="T0" fmla="*/ 222 w 222"/>
                <a:gd name="T1" fmla="*/ 0 h 179"/>
                <a:gd name="T2" fmla="*/ 113 w 222"/>
                <a:gd name="T3" fmla="*/ 0 h 179"/>
                <a:gd name="T4" fmla="*/ 0 w 222"/>
                <a:gd name="T5" fmla="*/ 72 h 179"/>
                <a:gd name="T6" fmla="*/ 0 w 222"/>
                <a:gd name="T7" fmla="*/ 179 h 179"/>
                <a:gd name="T8" fmla="*/ 113 w 222"/>
                <a:gd name="T9" fmla="*/ 141 h 179"/>
                <a:gd name="T10" fmla="*/ 222 w 222"/>
                <a:gd name="T11" fmla="*/ 137 h 179"/>
                <a:gd name="T12" fmla="*/ 222 w 222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9">
                  <a:moveTo>
                    <a:pt x="222" y="0"/>
                  </a:moveTo>
                  <a:lnTo>
                    <a:pt x="113" y="0"/>
                  </a:lnTo>
                  <a:lnTo>
                    <a:pt x="0" y="72"/>
                  </a:lnTo>
                  <a:lnTo>
                    <a:pt x="0" y="179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7C8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188"/>
            <p:cNvSpPr>
              <a:spLocks/>
            </p:cNvSpPr>
            <p:nvPr/>
          </p:nvSpPr>
          <p:spPr bwMode="auto">
            <a:xfrm>
              <a:off x="2421" y="169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4B4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189"/>
            <p:cNvSpPr>
              <a:spLocks/>
            </p:cNvSpPr>
            <p:nvPr/>
          </p:nvSpPr>
          <p:spPr bwMode="auto">
            <a:xfrm>
              <a:off x="2308" y="1814"/>
              <a:ext cx="222" cy="173"/>
            </a:xfrm>
            <a:custGeom>
              <a:avLst/>
              <a:gdLst>
                <a:gd name="T0" fmla="*/ 222 w 222"/>
                <a:gd name="T1" fmla="*/ 0 h 173"/>
                <a:gd name="T2" fmla="*/ 113 w 222"/>
                <a:gd name="T3" fmla="*/ 0 h 173"/>
                <a:gd name="T4" fmla="*/ 0 w 222"/>
                <a:gd name="T5" fmla="*/ 59 h 173"/>
                <a:gd name="T6" fmla="*/ 0 w 222"/>
                <a:gd name="T7" fmla="*/ 173 h 173"/>
                <a:gd name="T8" fmla="*/ 113 w 222"/>
                <a:gd name="T9" fmla="*/ 141 h 173"/>
                <a:gd name="T10" fmla="*/ 222 w 222"/>
                <a:gd name="T11" fmla="*/ 137 h 173"/>
                <a:gd name="T12" fmla="*/ 222 w 222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3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3"/>
                  </a:lnTo>
                  <a:lnTo>
                    <a:pt x="113" y="141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BD8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190"/>
            <p:cNvSpPr>
              <a:spLocks/>
            </p:cNvSpPr>
            <p:nvPr/>
          </p:nvSpPr>
          <p:spPr bwMode="auto">
            <a:xfrm>
              <a:off x="2421" y="1814"/>
              <a:ext cx="109" cy="141"/>
            </a:xfrm>
            <a:custGeom>
              <a:avLst/>
              <a:gdLst>
                <a:gd name="T0" fmla="*/ 0 w 109"/>
                <a:gd name="T1" fmla="*/ 141 h 141"/>
                <a:gd name="T2" fmla="*/ 109 w 109"/>
                <a:gd name="T3" fmla="*/ 137 h 141"/>
                <a:gd name="T4" fmla="*/ 109 w 109"/>
                <a:gd name="T5" fmla="*/ 0 h 141"/>
                <a:gd name="T6" fmla="*/ 0 w 109"/>
                <a:gd name="T7" fmla="*/ 0 h 141"/>
                <a:gd name="T8" fmla="*/ 0 w 109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1">
                  <a:moveTo>
                    <a:pt x="0" y="141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B75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191"/>
            <p:cNvSpPr>
              <a:spLocks/>
            </p:cNvSpPr>
            <p:nvPr/>
          </p:nvSpPr>
          <p:spPr bwMode="auto">
            <a:xfrm>
              <a:off x="2308" y="1928"/>
              <a:ext cx="222" cy="174"/>
            </a:xfrm>
            <a:custGeom>
              <a:avLst/>
              <a:gdLst>
                <a:gd name="T0" fmla="*/ 222 w 222"/>
                <a:gd name="T1" fmla="*/ 0 h 174"/>
                <a:gd name="T2" fmla="*/ 113 w 222"/>
                <a:gd name="T3" fmla="*/ 0 h 174"/>
                <a:gd name="T4" fmla="*/ 0 w 222"/>
                <a:gd name="T5" fmla="*/ 59 h 174"/>
                <a:gd name="T6" fmla="*/ 0 w 222"/>
                <a:gd name="T7" fmla="*/ 174 h 174"/>
                <a:gd name="T8" fmla="*/ 113 w 222"/>
                <a:gd name="T9" fmla="*/ 143 h 174"/>
                <a:gd name="T10" fmla="*/ 222 w 222"/>
                <a:gd name="T11" fmla="*/ 136 h 174"/>
                <a:gd name="T12" fmla="*/ 222 w 222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74">
                  <a:moveTo>
                    <a:pt x="222" y="0"/>
                  </a:moveTo>
                  <a:lnTo>
                    <a:pt x="113" y="0"/>
                  </a:lnTo>
                  <a:lnTo>
                    <a:pt x="0" y="59"/>
                  </a:lnTo>
                  <a:lnTo>
                    <a:pt x="0" y="174"/>
                  </a:lnTo>
                  <a:lnTo>
                    <a:pt x="113" y="143"/>
                  </a:lnTo>
                  <a:lnTo>
                    <a:pt x="222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E8E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192"/>
            <p:cNvSpPr>
              <a:spLocks/>
            </p:cNvSpPr>
            <p:nvPr/>
          </p:nvSpPr>
          <p:spPr bwMode="auto">
            <a:xfrm>
              <a:off x="2421" y="1928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6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FC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193"/>
            <p:cNvSpPr>
              <a:spLocks/>
            </p:cNvSpPr>
            <p:nvPr/>
          </p:nvSpPr>
          <p:spPr bwMode="auto">
            <a:xfrm>
              <a:off x="2308" y="2041"/>
              <a:ext cx="222" cy="152"/>
            </a:xfrm>
            <a:custGeom>
              <a:avLst/>
              <a:gdLst>
                <a:gd name="T0" fmla="*/ 222 w 222"/>
                <a:gd name="T1" fmla="*/ 0 h 152"/>
                <a:gd name="T2" fmla="*/ 113 w 222"/>
                <a:gd name="T3" fmla="*/ 0 h 152"/>
                <a:gd name="T4" fmla="*/ 0 w 222"/>
                <a:gd name="T5" fmla="*/ 55 h 152"/>
                <a:gd name="T6" fmla="*/ 0 w 222"/>
                <a:gd name="T7" fmla="*/ 152 h 152"/>
                <a:gd name="T8" fmla="*/ 113 w 222"/>
                <a:gd name="T9" fmla="*/ 143 h 152"/>
                <a:gd name="T10" fmla="*/ 222 w 222"/>
                <a:gd name="T11" fmla="*/ 137 h 152"/>
                <a:gd name="T12" fmla="*/ 222 w 222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152">
                  <a:moveTo>
                    <a:pt x="222" y="0"/>
                  </a:moveTo>
                  <a:lnTo>
                    <a:pt x="113" y="0"/>
                  </a:lnTo>
                  <a:lnTo>
                    <a:pt x="0" y="55"/>
                  </a:lnTo>
                  <a:lnTo>
                    <a:pt x="0" y="152"/>
                  </a:lnTo>
                  <a:lnTo>
                    <a:pt x="113" y="143"/>
                  </a:lnTo>
                  <a:lnTo>
                    <a:pt x="222" y="137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D65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194"/>
            <p:cNvSpPr>
              <a:spLocks/>
            </p:cNvSpPr>
            <p:nvPr/>
          </p:nvSpPr>
          <p:spPr bwMode="auto">
            <a:xfrm>
              <a:off x="2421" y="2041"/>
              <a:ext cx="109" cy="143"/>
            </a:xfrm>
            <a:custGeom>
              <a:avLst/>
              <a:gdLst>
                <a:gd name="T0" fmla="*/ 0 w 109"/>
                <a:gd name="T1" fmla="*/ 143 h 143"/>
                <a:gd name="T2" fmla="*/ 109 w 109"/>
                <a:gd name="T3" fmla="*/ 137 h 143"/>
                <a:gd name="T4" fmla="*/ 109 w 109"/>
                <a:gd name="T5" fmla="*/ 0 h 143"/>
                <a:gd name="T6" fmla="*/ 0 w 109"/>
                <a:gd name="T7" fmla="*/ 0 h 143"/>
                <a:gd name="T8" fmla="*/ 0 w 10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43">
                  <a:moveTo>
                    <a:pt x="0" y="143"/>
                  </a:moveTo>
                  <a:lnTo>
                    <a:pt x="109" y="137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AE3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95"/>
            <p:cNvSpPr>
              <a:spLocks/>
            </p:cNvSpPr>
            <p:nvPr/>
          </p:nvSpPr>
          <p:spPr bwMode="auto">
            <a:xfrm>
              <a:off x="1397" y="1759"/>
              <a:ext cx="2966" cy="1021"/>
            </a:xfrm>
            <a:custGeom>
              <a:avLst/>
              <a:gdLst>
                <a:gd name="T0" fmla="*/ 1154 w 1416"/>
                <a:gd name="T1" fmla="*/ 479 h 485"/>
                <a:gd name="T2" fmla="*/ 1173 w 1416"/>
                <a:gd name="T3" fmla="*/ 370 h 485"/>
                <a:gd name="T4" fmla="*/ 1260 w 1416"/>
                <a:gd name="T5" fmla="*/ 246 h 485"/>
                <a:gd name="T6" fmla="*/ 1300 w 1416"/>
                <a:gd name="T7" fmla="*/ 213 h 485"/>
                <a:gd name="T8" fmla="*/ 1346 w 1416"/>
                <a:gd name="T9" fmla="*/ 170 h 485"/>
                <a:gd name="T10" fmla="*/ 1416 w 1416"/>
                <a:gd name="T11" fmla="*/ 49 h 485"/>
                <a:gd name="T12" fmla="*/ 1336 w 1416"/>
                <a:gd name="T13" fmla="*/ 16 h 485"/>
                <a:gd name="T14" fmla="*/ 974 w 1416"/>
                <a:gd name="T15" fmla="*/ 26 h 485"/>
                <a:gd name="T16" fmla="*/ 625 w 1416"/>
                <a:gd name="T17" fmla="*/ 86 h 485"/>
                <a:gd name="T18" fmla="*/ 593 w 1416"/>
                <a:gd name="T19" fmla="*/ 178 h 485"/>
                <a:gd name="T20" fmla="*/ 308 w 1416"/>
                <a:gd name="T21" fmla="*/ 237 h 485"/>
                <a:gd name="T22" fmla="*/ 0 w 1416"/>
                <a:gd name="T23" fmla="*/ 346 h 485"/>
                <a:gd name="T24" fmla="*/ 3 w 1416"/>
                <a:gd name="T25" fmla="*/ 373 h 485"/>
                <a:gd name="T26" fmla="*/ 35 w 1416"/>
                <a:gd name="T27" fmla="*/ 431 h 485"/>
                <a:gd name="T28" fmla="*/ 274 w 1416"/>
                <a:gd name="T29" fmla="*/ 457 h 485"/>
                <a:gd name="T30" fmla="*/ 1154 w 1416"/>
                <a:gd name="T31" fmla="*/ 479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16" h="485">
                  <a:moveTo>
                    <a:pt x="1154" y="479"/>
                  </a:moveTo>
                  <a:cubicBezTo>
                    <a:pt x="1152" y="442"/>
                    <a:pt x="1173" y="370"/>
                    <a:pt x="1173" y="370"/>
                  </a:cubicBezTo>
                  <a:cubicBezTo>
                    <a:pt x="1189" y="302"/>
                    <a:pt x="1260" y="246"/>
                    <a:pt x="1260" y="246"/>
                  </a:cubicBezTo>
                  <a:cubicBezTo>
                    <a:pt x="1275" y="234"/>
                    <a:pt x="1300" y="213"/>
                    <a:pt x="1300" y="213"/>
                  </a:cubicBezTo>
                  <a:cubicBezTo>
                    <a:pt x="1326" y="197"/>
                    <a:pt x="1346" y="170"/>
                    <a:pt x="1346" y="170"/>
                  </a:cubicBezTo>
                  <a:cubicBezTo>
                    <a:pt x="1416" y="49"/>
                    <a:pt x="1416" y="49"/>
                    <a:pt x="1416" y="49"/>
                  </a:cubicBezTo>
                  <a:cubicBezTo>
                    <a:pt x="1397" y="22"/>
                    <a:pt x="1336" y="16"/>
                    <a:pt x="1336" y="16"/>
                  </a:cubicBezTo>
                  <a:cubicBezTo>
                    <a:pt x="1165" y="0"/>
                    <a:pt x="974" y="26"/>
                    <a:pt x="974" y="26"/>
                  </a:cubicBezTo>
                  <a:cubicBezTo>
                    <a:pt x="821" y="47"/>
                    <a:pt x="625" y="86"/>
                    <a:pt x="625" y="86"/>
                  </a:cubicBezTo>
                  <a:cubicBezTo>
                    <a:pt x="593" y="178"/>
                    <a:pt x="593" y="178"/>
                    <a:pt x="593" y="178"/>
                  </a:cubicBezTo>
                  <a:cubicBezTo>
                    <a:pt x="415" y="204"/>
                    <a:pt x="308" y="237"/>
                    <a:pt x="308" y="237"/>
                  </a:cubicBezTo>
                  <a:cubicBezTo>
                    <a:pt x="36" y="322"/>
                    <a:pt x="0" y="346"/>
                    <a:pt x="0" y="34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35" y="431"/>
                    <a:pt x="35" y="431"/>
                    <a:pt x="35" y="431"/>
                  </a:cubicBezTo>
                  <a:cubicBezTo>
                    <a:pt x="35" y="431"/>
                    <a:pt x="91" y="451"/>
                    <a:pt x="274" y="457"/>
                  </a:cubicBezTo>
                  <a:cubicBezTo>
                    <a:pt x="274" y="457"/>
                    <a:pt x="1044" y="485"/>
                    <a:pt x="1154" y="479"/>
                  </a:cubicBezTo>
                  <a:close/>
                </a:path>
              </a:pathLst>
            </a:custGeom>
            <a:solidFill>
              <a:srgbClr val="9AA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196"/>
            <p:cNvSpPr>
              <a:spLocks/>
            </p:cNvSpPr>
            <p:nvPr/>
          </p:nvSpPr>
          <p:spPr bwMode="auto">
            <a:xfrm>
              <a:off x="1397" y="1759"/>
              <a:ext cx="2966" cy="745"/>
            </a:xfrm>
            <a:custGeom>
              <a:avLst/>
              <a:gdLst>
                <a:gd name="T0" fmla="*/ 8 w 1416"/>
                <a:gd name="T1" fmla="*/ 352 h 354"/>
                <a:gd name="T2" fmla="*/ 318 w 1416"/>
                <a:gd name="T3" fmla="*/ 249 h 354"/>
                <a:gd name="T4" fmla="*/ 737 w 1416"/>
                <a:gd name="T5" fmla="*/ 184 h 354"/>
                <a:gd name="T6" fmla="*/ 1151 w 1416"/>
                <a:gd name="T7" fmla="*/ 149 h 354"/>
                <a:gd name="T8" fmla="*/ 1341 w 1416"/>
                <a:gd name="T9" fmla="*/ 167 h 354"/>
                <a:gd name="T10" fmla="*/ 1346 w 1416"/>
                <a:gd name="T11" fmla="*/ 170 h 354"/>
                <a:gd name="T12" fmla="*/ 1416 w 1416"/>
                <a:gd name="T13" fmla="*/ 49 h 354"/>
                <a:gd name="T14" fmla="*/ 1336 w 1416"/>
                <a:gd name="T15" fmla="*/ 16 h 354"/>
                <a:gd name="T16" fmla="*/ 974 w 1416"/>
                <a:gd name="T17" fmla="*/ 26 h 354"/>
                <a:gd name="T18" fmla="*/ 625 w 1416"/>
                <a:gd name="T19" fmla="*/ 86 h 354"/>
                <a:gd name="T20" fmla="*/ 593 w 1416"/>
                <a:gd name="T21" fmla="*/ 178 h 354"/>
                <a:gd name="T22" fmla="*/ 308 w 1416"/>
                <a:gd name="T23" fmla="*/ 237 h 354"/>
                <a:gd name="T24" fmla="*/ 0 w 1416"/>
                <a:gd name="T25" fmla="*/ 346 h 354"/>
                <a:gd name="T26" fmla="*/ 1 w 1416"/>
                <a:gd name="T27" fmla="*/ 354 h 354"/>
                <a:gd name="T28" fmla="*/ 8 w 1416"/>
                <a:gd name="T29" fmla="*/ 352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16" h="354">
                  <a:moveTo>
                    <a:pt x="8" y="352"/>
                  </a:moveTo>
                  <a:cubicBezTo>
                    <a:pt x="8" y="352"/>
                    <a:pt x="165" y="289"/>
                    <a:pt x="318" y="249"/>
                  </a:cubicBezTo>
                  <a:cubicBezTo>
                    <a:pt x="318" y="249"/>
                    <a:pt x="427" y="222"/>
                    <a:pt x="737" y="184"/>
                  </a:cubicBezTo>
                  <a:cubicBezTo>
                    <a:pt x="737" y="184"/>
                    <a:pt x="928" y="160"/>
                    <a:pt x="1151" y="149"/>
                  </a:cubicBezTo>
                  <a:cubicBezTo>
                    <a:pt x="1151" y="149"/>
                    <a:pt x="1303" y="138"/>
                    <a:pt x="1341" y="167"/>
                  </a:cubicBezTo>
                  <a:cubicBezTo>
                    <a:pt x="1346" y="170"/>
                    <a:pt x="1346" y="170"/>
                    <a:pt x="1346" y="170"/>
                  </a:cubicBezTo>
                  <a:cubicBezTo>
                    <a:pt x="1416" y="49"/>
                    <a:pt x="1416" y="49"/>
                    <a:pt x="1416" y="49"/>
                  </a:cubicBezTo>
                  <a:cubicBezTo>
                    <a:pt x="1397" y="22"/>
                    <a:pt x="1336" y="16"/>
                    <a:pt x="1336" y="16"/>
                  </a:cubicBezTo>
                  <a:cubicBezTo>
                    <a:pt x="1165" y="0"/>
                    <a:pt x="974" y="26"/>
                    <a:pt x="974" y="26"/>
                  </a:cubicBezTo>
                  <a:cubicBezTo>
                    <a:pt x="821" y="47"/>
                    <a:pt x="625" y="86"/>
                    <a:pt x="625" y="86"/>
                  </a:cubicBezTo>
                  <a:cubicBezTo>
                    <a:pt x="593" y="178"/>
                    <a:pt x="593" y="178"/>
                    <a:pt x="593" y="178"/>
                  </a:cubicBezTo>
                  <a:cubicBezTo>
                    <a:pt x="415" y="204"/>
                    <a:pt x="308" y="237"/>
                    <a:pt x="308" y="237"/>
                  </a:cubicBezTo>
                  <a:cubicBezTo>
                    <a:pt x="36" y="322"/>
                    <a:pt x="0" y="346"/>
                    <a:pt x="0" y="346"/>
                  </a:cubicBezTo>
                  <a:cubicBezTo>
                    <a:pt x="1" y="354"/>
                    <a:pt x="1" y="354"/>
                    <a:pt x="1" y="354"/>
                  </a:cubicBezTo>
                  <a:lnTo>
                    <a:pt x="8" y="3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197"/>
            <p:cNvSpPr>
              <a:spLocks/>
            </p:cNvSpPr>
            <p:nvPr/>
          </p:nvSpPr>
          <p:spPr bwMode="auto">
            <a:xfrm>
              <a:off x="1454" y="2634"/>
              <a:ext cx="2371" cy="146"/>
            </a:xfrm>
            <a:custGeom>
              <a:avLst/>
              <a:gdLst>
                <a:gd name="T0" fmla="*/ 0 w 1132"/>
                <a:gd name="T1" fmla="*/ 0 h 69"/>
                <a:gd name="T2" fmla="*/ 8 w 1132"/>
                <a:gd name="T3" fmla="*/ 15 h 69"/>
                <a:gd name="T4" fmla="*/ 247 w 1132"/>
                <a:gd name="T5" fmla="*/ 41 h 69"/>
                <a:gd name="T6" fmla="*/ 1127 w 1132"/>
                <a:gd name="T7" fmla="*/ 63 h 69"/>
                <a:gd name="T8" fmla="*/ 1132 w 1132"/>
                <a:gd name="T9" fmla="*/ 13 h 69"/>
                <a:gd name="T10" fmla="*/ 1127 w 1132"/>
                <a:gd name="T11" fmla="*/ 14 h 69"/>
                <a:gd name="T12" fmla="*/ 972 w 1132"/>
                <a:gd name="T13" fmla="*/ 14 h 69"/>
                <a:gd name="T14" fmla="*/ 431 w 1132"/>
                <a:gd name="T15" fmla="*/ 12 h 69"/>
                <a:gd name="T16" fmla="*/ 9 w 1132"/>
                <a:gd name="T17" fmla="*/ 0 h 69"/>
                <a:gd name="T18" fmla="*/ 0 w 1132"/>
                <a:gd name="T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2" h="69">
                  <a:moveTo>
                    <a:pt x="0" y="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64" y="35"/>
                    <a:pt x="247" y="41"/>
                  </a:cubicBezTo>
                  <a:cubicBezTo>
                    <a:pt x="247" y="41"/>
                    <a:pt x="1017" y="69"/>
                    <a:pt x="1127" y="63"/>
                  </a:cubicBezTo>
                  <a:cubicBezTo>
                    <a:pt x="1126" y="49"/>
                    <a:pt x="1128" y="31"/>
                    <a:pt x="1132" y="13"/>
                  </a:cubicBezTo>
                  <a:cubicBezTo>
                    <a:pt x="1127" y="14"/>
                    <a:pt x="1127" y="14"/>
                    <a:pt x="1127" y="14"/>
                  </a:cubicBezTo>
                  <a:cubicBezTo>
                    <a:pt x="1095" y="14"/>
                    <a:pt x="972" y="14"/>
                    <a:pt x="972" y="14"/>
                  </a:cubicBezTo>
                  <a:cubicBezTo>
                    <a:pt x="864" y="11"/>
                    <a:pt x="431" y="12"/>
                    <a:pt x="431" y="12"/>
                  </a:cubicBezTo>
                  <a:cubicBezTo>
                    <a:pt x="321" y="11"/>
                    <a:pt x="9" y="0"/>
                    <a:pt x="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2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198"/>
            <p:cNvSpPr>
              <a:spLocks/>
            </p:cNvSpPr>
            <p:nvPr/>
          </p:nvSpPr>
          <p:spPr bwMode="auto">
            <a:xfrm>
              <a:off x="3142" y="2212"/>
              <a:ext cx="180" cy="52"/>
            </a:xfrm>
            <a:custGeom>
              <a:avLst/>
              <a:gdLst>
                <a:gd name="T0" fmla="*/ 79 w 86"/>
                <a:gd name="T1" fmla="*/ 22 h 25"/>
                <a:gd name="T2" fmla="*/ 82 w 86"/>
                <a:gd name="T3" fmla="*/ 17 h 25"/>
                <a:gd name="T4" fmla="*/ 71 w 86"/>
                <a:gd name="T5" fmla="*/ 4 h 25"/>
                <a:gd name="T6" fmla="*/ 60 w 86"/>
                <a:gd name="T7" fmla="*/ 0 h 25"/>
                <a:gd name="T8" fmla="*/ 2 w 86"/>
                <a:gd name="T9" fmla="*/ 2 h 25"/>
                <a:gd name="T10" fmla="*/ 6 w 86"/>
                <a:gd name="T11" fmla="*/ 10 h 25"/>
                <a:gd name="T12" fmla="*/ 15 w 86"/>
                <a:gd name="T13" fmla="*/ 20 h 25"/>
                <a:gd name="T14" fmla="*/ 25 w 86"/>
                <a:gd name="T15" fmla="*/ 25 h 25"/>
                <a:gd name="T16" fmla="*/ 79 w 86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5">
                  <a:moveTo>
                    <a:pt x="79" y="22"/>
                  </a:moveTo>
                  <a:cubicBezTo>
                    <a:pt x="86" y="21"/>
                    <a:pt x="82" y="17"/>
                    <a:pt x="82" y="17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8" y="0"/>
                    <a:pt x="60" y="0"/>
                    <a:pt x="6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3"/>
                    <a:pt x="6" y="1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4"/>
                    <a:pt x="25" y="25"/>
                  </a:cubicBezTo>
                  <a:lnTo>
                    <a:pt x="79" y="22"/>
                  </a:lnTo>
                  <a:close/>
                </a:path>
              </a:pathLst>
            </a:custGeom>
            <a:solidFill>
              <a:srgbClr val="49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84" name="TextBox 283"/>
          <p:cNvSpPr txBox="1"/>
          <p:nvPr/>
        </p:nvSpPr>
        <p:spPr>
          <a:xfrm>
            <a:off x="2843808" y="4644752"/>
            <a:ext cx="5398914" cy="40626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200">
                <a:solidFill>
                  <a:srgbClr val="288C79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en-US" altLang="ko-KR" spc="-50" dirty="0"/>
              <a:t>* </a:t>
            </a:r>
            <a:r>
              <a:rPr lang="ko-KR" altLang="en-US" spc="-50" dirty="0"/>
              <a:t>해외전시회</a:t>
            </a:r>
            <a:r>
              <a:rPr lang="en-US" altLang="ko-KR" spc="-50" dirty="0"/>
              <a:t>·</a:t>
            </a:r>
            <a:r>
              <a:rPr lang="ko-KR" altLang="en-US" spc="-50" dirty="0" err="1"/>
              <a:t>지사화사업</a:t>
            </a:r>
            <a:r>
              <a:rPr lang="ko-KR" altLang="en-US" spc="-50" dirty="0"/>
              <a:t> 참가비 지원비율 상향</a:t>
            </a:r>
            <a:r>
              <a:rPr lang="en-US" altLang="ko-KR" spc="-50" dirty="0"/>
              <a:t>, </a:t>
            </a:r>
            <a:r>
              <a:rPr lang="ko-KR" altLang="en-US" spc="-50" dirty="0"/>
              <a:t>영문 사이트</a:t>
            </a:r>
            <a:r>
              <a:rPr lang="en-US" altLang="ko-KR" spc="-50" dirty="0"/>
              <a:t>·</a:t>
            </a:r>
            <a:r>
              <a:rPr lang="ko-KR" altLang="en-US" spc="-50" dirty="0" err="1"/>
              <a:t>브로슈어</a:t>
            </a:r>
            <a:r>
              <a:rPr lang="ko-KR" altLang="en-US" spc="-50" dirty="0"/>
              <a:t> </a:t>
            </a:r>
            <a:r>
              <a:rPr lang="ko-KR" altLang="en-US" spc="-50" dirty="0" err="1"/>
              <a:t>통번역</a:t>
            </a:r>
            <a:r>
              <a:rPr lang="ko-KR" altLang="en-US" spc="-50" dirty="0"/>
              <a:t> 비용 지원</a:t>
            </a:r>
            <a:r>
              <a:rPr lang="en-US" altLang="ko-KR" spc="-50" dirty="0"/>
              <a:t>, </a:t>
            </a:r>
          </a:p>
          <a:p>
            <a:r>
              <a:rPr lang="ko-KR" altLang="en-US" spc="-50" dirty="0"/>
              <a:t>  해외인증 비용 지원</a:t>
            </a:r>
            <a:r>
              <a:rPr lang="en-US" altLang="ko-KR" spc="-50" dirty="0"/>
              <a:t>, </a:t>
            </a:r>
            <a:r>
              <a:rPr lang="ko-KR" altLang="en-US" spc="-50" dirty="0"/>
              <a:t>시장개척단</a:t>
            </a:r>
            <a:r>
              <a:rPr lang="en-US" altLang="ko-KR" spc="-50" dirty="0"/>
              <a:t>·</a:t>
            </a:r>
            <a:r>
              <a:rPr lang="ko-KR" altLang="en-US" spc="-50" dirty="0" err="1"/>
              <a:t>수출컨소시업</a:t>
            </a:r>
            <a:r>
              <a:rPr lang="ko-KR" altLang="en-US" spc="-50" dirty="0"/>
              <a:t>  </a:t>
            </a:r>
            <a:r>
              <a:rPr lang="ko-KR" altLang="en-US" spc="-50" dirty="0" err="1"/>
              <a:t>선</a:t>
            </a:r>
            <a:r>
              <a:rPr lang="ko-KR" altLang="en-US" spc="-50" dirty="0" err="1" smtClean="0"/>
              <a:t>정시</a:t>
            </a:r>
            <a:r>
              <a:rPr lang="ko-KR" altLang="en-US" spc="-50" dirty="0" smtClean="0"/>
              <a:t> </a:t>
            </a:r>
            <a:r>
              <a:rPr lang="ko-KR" altLang="en-US" spc="-50" dirty="0"/>
              <a:t>우대</a:t>
            </a:r>
            <a:r>
              <a:rPr lang="en-US" altLang="ko-KR" spc="-50" dirty="0"/>
              <a:t>, </a:t>
            </a:r>
            <a:r>
              <a:rPr lang="ko-KR" altLang="en-US" spc="-50" dirty="0"/>
              <a:t>외국환 수수료 감면</a:t>
            </a:r>
            <a:r>
              <a:rPr lang="en-US" altLang="ko-KR" spc="-50" dirty="0"/>
              <a:t> </a:t>
            </a:r>
            <a:r>
              <a:rPr lang="ko-KR" altLang="en-US" spc="-50" dirty="0"/>
              <a:t>등</a:t>
            </a:r>
            <a:endParaRPr lang="en-US" altLang="ko-KR" spc="-50" dirty="0"/>
          </a:p>
        </p:txBody>
      </p:sp>
      <p:sp>
        <p:nvSpPr>
          <p:cNvPr id="293" name="TextBox 292"/>
          <p:cNvSpPr txBox="1"/>
          <p:nvPr/>
        </p:nvSpPr>
        <p:spPr>
          <a:xfrm>
            <a:off x="2866445" y="1744729"/>
            <a:ext cx="439248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기업과 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KOTRA 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공동으로 “해외시장진출 </a:t>
            </a:r>
            <a:r>
              <a:rPr lang="ko-KR" altLang="en-US" sz="14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로드맵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”을 수립</a:t>
            </a:r>
          </a:p>
        </p:txBody>
      </p:sp>
      <p:grpSp>
        <p:nvGrpSpPr>
          <p:cNvPr id="294" name="그룹 293"/>
          <p:cNvGrpSpPr/>
          <p:nvPr/>
        </p:nvGrpSpPr>
        <p:grpSpPr>
          <a:xfrm>
            <a:off x="2529023" y="1225020"/>
            <a:ext cx="118979" cy="118979"/>
            <a:chOff x="1" y="2780910"/>
            <a:chExt cx="251399" cy="251399"/>
          </a:xfrm>
        </p:grpSpPr>
        <p:sp>
          <p:nvSpPr>
            <p:cNvPr id="295" name="타원 29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0089E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이등변 삼각형 29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7" name="이등변 삼각형 296"/>
          <p:cNvSpPr/>
          <p:nvPr/>
        </p:nvSpPr>
        <p:spPr>
          <a:xfrm rot="5400000">
            <a:off x="2724238" y="1835381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2737846" y="1142678"/>
            <a:ext cx="5722586" cy="247504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해외시장 진입부터 안착까지 지원 </a:t>
            </a:r>
            <a:r>
              <a:rPr lang="en-US" altLang="ko-KR" sz="1200" dirty="0"/>
              <a:t>(</a:t>
            </a:r>
            <a:r>
              <a:rPr lang="ko-KR" altLang="en-US" sz="1200" dirty="0"/>
              <a:t>사업재편 기업 </a:t>
            </a:r>
            <a:r>
              <a:rPr lang="ko-KR" altLang="en-US" sz="1200" dirty="0" err="1"/>
              <a:t>신청시</a:t>
            </a:r>
            <a:r>
              <a:rPr lang="ko-KR" altLang="en-US" sz="1200" dirty="0"/>
              <a:t> 지원</a:t>
            </a:r>
            <a:r>
              <a:rPr lang="en-US" altLang="ko-KR" sz="1200" dirty="0"/>
              <a:t>, </a:t>
            </a:r>
            <a:r>
              <a:rPr lang="ko-KR" altLang="en-US" sz="1200" dirty="0"/>
              <a:t>정부</a:t>
            </a:r>
            <a:r>
              <a:rPr lang="en-US" altLang="ko-KR" sz="1200" dirty="0"/>
              <a:t>5:</a:t>
            </a:r>
            <a:r>
              <a:rPr lang="ko-KR" altLang="en-US" sz="1200" dirty="0"/>
              <a:t>기업</a:t>
            </a:r>
            <a:r>
              <a:rPr lang="en-US" altLang="ko-KR" sz="1200" dirty="0"/>
              <a:t>5 </a:t>
            </a:r>
            <a:r>
              <a:rPr lang="ko-KR" altLang="en-US" sz="1200" dirty="0" err="1"/>
              <a:t>매칭</a:t>
            </a:r>
            <a:r>
              <a:rPr lang="en-US" altLang="ko-KR" sz="1200" dirty="0"/>
              <a:t>)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2772594" y="1417712"/>
            <a:ext cx="5832648" cy="20313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sz="1200" dirty="0">
                <a:solidFill>
                  <a:srgbClr val="0070C0"/>
                </a:solidFill>
              </a:rPr>
              <a:t>* 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ko-KR" altLang="en-US" sz="1200" dirty="0">
                <a:solidFill>
                  <a:srgbClr val="0070C0"/>
                </a:solidFill>
              </a:rPr>
              <a:t>現</a:t>
            </a:r>
            <a:r>
              <a:rPr lang="en-US" altLang="ko-KR" sz="1200" dirty="0">
                <a:solidFill>
                  <a:srgbClr val="0070C0"/>
                </a:solidFill>
              </a:rPr>
              <a:t>) </a:t>
            </a:r>
            <a:r>
              <a:rPr lang="ko-KR" altLang="en-US" sz="1200" dirty="0" err="1">
                <a:solidFill>
                  <a:srgbClr val="0070C0"/>
                </a:solidFill>
              </a:rPr>
              <a:t>월클</a:t>
            </a:r>
            <a:r>
              <a:rPr lang="en-US" altLang="ko-KR" sz="1200" dirty="0">
                <a:solidFill>
                  <a:srgbClr val="0070C0"/>
                </a:solidFill>
              </a:rPr>
              <a:t>300, </a:t>
            </a:r>
            <a:r>
              <a:rPr lang="ko-KR" altLang="en-US" sz="1200" dirty="0">
                <a:solidFill>
                  <a:srgbClr val="0070C0"/>
                </a:solidFill>
              </a:rPr>
              <a:t>글로벌전문기업 후보기업    사업재편 기업 추가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2866445" y="2087629"/>
            <a:ext cx="439248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sz="14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로드맵에</a:t>
            </a:r>
            <a:r>
              <a:rPr lang="ko-KR" altLang="en-US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따라 맞춤형 해외마케팅 활동 추진</a:t>
            </a:r>
          </a:p>
        </p:txBody>
      </p:sp>
      <p:sp>
        <p:nvSpPr>
          <p:cNvPr id="301" name="이등변 삼각형 300"/>
          <p:cNvSpPr/>
          <p:nvPr/>
        </p:nvSpPr>
        <p:spPr>
          <a:xfrm rot="5400000">
            <a:off x="2724238" y="2178092"/>
            <a:ext cx="82837" cy="55620"/>
          </a:xfrm>
          <a:prstGeom prst="triangle">
            <a:avLst/>
          </a:prstGeom>
          <a:solidFill>
            <a:srgbClr val="007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30" name="Group 29"/>
          <p:cNvGrpSpPr>
            <a:grpSpLocks noChangeAspect="1"/>
          </p:cNvGrpSpPr>
          <p:nvPr/>
        </p:nvGrpSpPr>
        <p:grpSpPr bwMode="auto">
          <a:xfrm>
            <a:off x="5375704" y="1461083"/>
            <a:ext cx="216024" cy="138007"/>
            <a:chOff x="1677" y="5581"/>
            <a:chExt cx="1887" cy="1729"/>
          </a:xfrm>
        </p:grpSpPr>
        <p:sp>
          <p:nvSpPr>
            <p:cNvPr id="331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2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02" name="Group 29"/>
          <p:cNvGrpSpPr>
            <a:grpSpLocks noChangeAspect="1"/>
          </p:cNvGrpSpPr>
          <p:nvPr/>
        </p:nvGrpSpPr>
        <p:grpSpPr bwMode="auto">
          <a:xfrm>
            <a:off x="5804329" y="2404059"/>
            <a:ext cx="202852" cy="129592"/>
            <a:chOff x="1677" y="5581"/>
            <a:chExt cx="1887" cy="1729"/>
          </a:xfrm>
        </p:grpSpPr>
        <p:sp>
          <p:nvSpPr>
            <p:cNvPr id="303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04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05" name="Group 29"/>
          <p:cNvGrpSpPr>
            <a:grpSpLocks noChangeAspect="1"/>
          </p:cNvGrpSpPr>
          <p:nvPr/>
        </p:nvGrpSpPr>
        <p:grpSpPr bwMode="auto">
          <a:xfrm>
            <a:off x="5394754" y="2565984"/>
            <a:ext cx="202852" cy="129592"/>
            <a:chOff x="1677" y="5581"/>
            <a:chExt cx="1887" cy="1729"/>
          </a:xfrm>
        </p:grpSpPr>
        <p:sp>
          <p:nvSpPr>
            <p:cNvPr id="306" name="Freeform 30"/>
            <p:cNvSpPr>
              <a:spLocks/>
            </p:cNvSpPr>
            <p:nvPr/>
          </p:nvSpPr>
          <p:spPr bwMode="auto">
            <a:xfrm>
              <a:off x="1677" y="5581"/>
              <a:ext cx="1887" cy="1729"/>
            </a:xfrm>
            <a:custGeom>
              <a:avLst/>
              <a:gdLst>
                <a:gd name="T0" fmla="*/ 783 w 799"/>
                <a:gd name="T1" fmla="*/ 398 h 732"/>
                <a:gd name="T2" fmla="*/ 530 w 799"/>
                <a:gd name="T3" fmla="*/ 698 h 732"/>
                <a:gd name="T4" fmla="*/ 472 w 799"/>
                <a:gd name="T5" fmla="*/ 698 h 732"/>
                <a:gd name="T6" fmla="*/ 472 w 799"/>
                <a:gd name="T7" fmla="*/ 544 h 732"/>
                <a:gd name="T8" fmla="*/ 47 w 799"/>
                <a:gd name="T9" fmla="*/ 544 h 732"/>
                <a:gd name="T10" fmla="*/ 0 w 799"/>
                <a:gd name="T11" fmla="*/ 489 h 732"/>
                <a:gd name="T12" fmla="*/ 0 w 799"/>
                <a:gd name="T13" fmla="*/ 239 h 732"/>
                <a:gd name="T14" fmla="*/ 47 w 799"/>
                <a:gd name="T15" fmla="*/ 184 h 732"/>
                <a:gd name="T16" fmla="*/ 472 w 799"/>
                <a:gd name="T17" fmla="*/ 184 h 732"/>
                <a:gd name="T18" fmla="*/ 472 w 799"/>
                <a:gd name="T19" fmla="*/ 30 h 732"/>
                <a:gd name="T20" fmla="*/ 530 w 799"/>
                <a:gd name="T21" fmla="*/ 30 h 732"/>
                <a:gd name="T22" fmla="*/ 783 w 799"/>
                <a:gd name="T23" fmla="*/ 330 h 732"/>
                <a:gd name="T24" fmla="*/ 783 w 799"/>
                <a:gd name="T25" fmla="*/ 3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9" h="732">
                  <a:moveTo>
                    <a:pt x="783" y="398"/>
                  </a:moveTo>
                  <a:cubicBezTo>
                    <a:pt x="530" y="698"/>
                    <a:pt x="530" y="698"/>
                    <a:pt x="530" y="698"/>
                  </a:cubicBezTo>
                  <a:cubicBezTo>
                    <a:pt x="502" y="732"/>
                    <a:pt x="472" y="717"/>
                    <a:pt x="472" y="698"/>
                  </a:cubicBezTo>
                  <a:cubicBezTo>
                    <a:pt x="472" y="544"/>
                    <a:pt x="472" y="544"/>
                    <a:pt x="472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21" y="544"/>
                    <a:pt x="0" y="520"/>
                    <a:pt x="0" y="48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08"/>
                    <a:pt x="21" y="184"/>
                    <a:pt x="47" y="184"/>
                  </a:cubicBezTo>
                  <a:cubicBezTo>
                    <a:pt x="472" y="184"/>
                    <a:pt x="472" y="184"/>
                    <a:pt x="472" y="184"/>
                  </a:cubicBezTo>
                  <a:cubicBezTo>
                    <a:pt x="472" y="30"/>
                    <a:pt x="472" y="30"/>
                    <a:pt x="472" y="30"/>
                  </a:cubicBezTo>
                  <a:cubicBezTo>
                    <a:pt x="472" y="11"/>
                    <a:pt x="504" y="0"/>
                    <a:pt x="530" y="30"/>
                  </a:cubicBezTo>
                  <a:cubicBezTo>
                    <a:pt x="783" y="330"/>
                    <a:pt x="783" y="330"/>
                    <a:pt x="783" y="330"/>
                  </a:cubicBezTo>
                  <a:cubicBezTo>
                    <a:pt x="799" y="349"/>
                    <a:pt x="799" y="379"/>
                    <a:pt x="783" y="398"/>
                  </a:cubicBezTo>
                  <a:close/>
                </a:path>
              </a:pathLst>
            </a:custGeom>
            <a:gradFill>
              <a:gsLst>
                <a:gs pos="20000">
                  <a:srgbClr val="00B0F0"/>
                </a:gs>
                <a:gs pos="76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07" name="Freeform 31"/>
            <p:cNvSpPr>
              <a:spLocks/>
            </p:cNvSpPr>
            <p:nvPr/>
          </p:nvSpPr>
          <p:spPr bwMode="auto">
            <a:xfrm>
              <a:off x="2917" y="5789"/>
              <a:ext cx="601" cy="1293"/>
            </a:xfrm>
            <a:custGeom>
              <a:avLst/>
              <a:gdLst>
                <a:gd name="T0" fmla="*/ 0 w 190"/>
                <a:gd name="T1" fmla="*/ 11 h 409"/>
                <a:gd name="T2" fmla="*/ 33 w 190"/>
                <a:gd name="T3" fmla="*/ 11 h 409"/>
                <a:gd name="T4" fmla="*/ 181 w 190"/>
                <a:gd name="T5" fmla="*/ 185 h 409"/>
                <a:gd name="T6" fmla="*/ 181 w 190"/>
                <a:gd name="T7" fmla="*/ 224 h 409"/>
                <a:gd name="T8" fmla="*/ 33 w 190"/>
                <a:gd name="T9" fmla="*/ 398 h 409"/>
                <a:gd name="T10" fmla="*/ 0 w 190"/>
                <a:gd name="T11" fmla="*/ 398 h 409"/>
                <a:gd name="T12" fmla="*/ 0 w 190"/>
                <a:gd name="T13" fmla="*/ 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09">
                  <a:moveTo>
                    <a:pt x="0" y="11"/>
                  </a:moveTo>
                  <a:cubicBezTo>
                    <a:pt x="9" y="0"/>
                    <a:pt x="24" y="0"/>
                    <a:pt x="33" y="11"/>
                  </a:cubicBezTo>
                  <a:cubicBezTo>
                    <a:pt x="181" y="185"/>
                    <a:pt x="181" y="185"/>
                    <a:pt x="181" y="185"/>
                  </a:cubicBezTo>
                  <a:cubicBezTo>
                    <a:pt x="190" y="196"/>
                    <a:pt x="190" y="214"/>
                    <a:pt x="181" y="224"/>
                  </a:cubicBezTo>
                  <a:cubicBezTo>
                    <a:pt x="33" y="398"/>
                    <a:pt x="33" y="398"/>
                    <a:pt x="33" y="398"/>
                  </a:cubicBezTo>
                  <a:cubicBezTo>
                    <a:pt x="24" y="409"/>
                    <a:pt x="9" y="409"/>
                    <a:pt x="0" y="398"/>
                  </a:cubicBezTo>
                  <a:lnTo>
                    <a:pt x="0" y="11"/>
                  </a:lnTo>
                  <a:close/>
                </a:path>
              </a:pathLst>
            </a:custGeom>
            <a:gradFill>
              <a:gsLst>
                <a:gs pos="32000">
                  <a:schemeClr val="bg1">
                    <a:alpha val="4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25" name="TextBox 324"/>
          <p:cNvSpPr txBox="1"/>
          <p:nvPr/>
        </p:nvSpPr>
        <p:spPr>
          <a:xfrm>
            <a:off x="2737846" y="3312418"/>
            <a:ext cx="5832648" cy="25391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500">
                <a:solidFill>
                  <a:srgbClr val="0B1827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/>
              <a:t>내수기업의 수출기업화 육성 사업 지원 </a:t>
            </a:r>
            <a:r>
              <a:rPr lang="en-US" altLang="ko-KR" sz="1200" dirty="0"/>
              <a:t>(</a:t>
            </a:r>
            <a:r>
              <a:rPr lang="ko-KR" altLang="en-US" sz="1200" dirty="0"/>
              <a:t>사업재편 기업 </a:t>
            </a:r>
            <a:r>
              <a:rPr lang="ko-KR" altLang="en-US" sz="1200" dirty="0" err="1"/>
              <a:t>신청시</a:t>
            </a:r>
            <a:r>
              <a:rPr lang="ko-KR" altLang="en-US" sz="1200" dirty="0"/>
              <a:t> 지원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  <p:sp>
        <p:nvSpPr>
          <p:cNvPr id="326" name="TextBox 325"/>
          <p:cNvSpPr txBox="1"/>
          <p:nvPr/>
        </p:nvSpPr>
        <p:spPr>
          <a:xfrm>
            <a:off x="2843808" y="3631307"/>
            <a:ext cx="5112568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KOTRA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수출 전문위원을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1:1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로 매칭하여 전략수립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바이어발굴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</a:p>
          <a:p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계약 등 밀착 지원</a:t>
            </a:r>
          </a:p>
        </p:txBody>
      </p:sp>
      <p:sp>
        <p:nvSpPr>
          <p:cNvPr id="333" name="TextBox 332"/>
          <p:cNvSpPr txBox="1"/>
          <p:nvPr/>
        </p:nvSpPr>
        <p:spPr>
          <a:xfrm>
            <a:off x="2835102" y="4163566"/>
            <a:ext cx="5625330" cy="473976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KOTRA,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무역협회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전경련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중기청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, </a:t>
            </a:r>
            <a:r>
              <a:rPr lang="ko-KR" altLang="en-US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중진공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 등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10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개 기관의 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28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개 프로그램 일괄 우대 지원</a:t>
            </a:r>
          </a:p>
        </p:txBody>
      </p:sp>
      <p:sp>
        <p:nvSpPr>
          <p:cNvPr id="337" name="이등변 삼각형 336"/>
          <p:cNvSpPr/>
          <p:nvPr/>
        </p:nvSpPr>
        <p:spPr>
          <a:xfrm rot="5400000">
            <a:off x="2724238" y="3730857"/>
            <a:ext cx="82837" cy="55620"/>
          </a:xfrm>
          <a:prstGeom prst="triangle">
            <a:avLst/>
          </a:prstGeom>
          <a:solidFill>
            <a:srgbClr val="74B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8" name="이등변 삼각형 337"/>
          <p:cNvSpPr/>
          <p:nvPr/>
        </p:nvSpPr>
        <p:spPr>
          <a:xfrm rot="5400000">
            <a:off x="2724238" y="4259297"/>
            <a:ext cx="82837" cy="55620"/>
          </a:xfrm>
          <a:prstGeom prst="triangle">
            <a:avLst/>
          </a:prstGeom>
          <a:solidFill>
            <a:srgbClr val="74B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2835102" y="6146957"/>
            <a:ext cx="583264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수출융자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2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중진공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의 기업당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20</a:t>
            </a:r>
            <a:r>
              <a:rPr lang="ko-KR" altLang="en-US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억원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한도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,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우선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심사기업으로 지정하여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지원</a:t>
            </a:r>
          </a:p>
        </p:txBody>
      </p:sp>
      <p:sp>
        <p:nvSpPr>
          <p:cNvPr id="345" name="TextBox 344"/>
          <p:cNvSpPr txBox="1"/>
          <p:nvPr/>
        </p:nvSpPr>
        <p:spPr>
          <a:xfrm>
            <a:off x="2835102" y="5858594"/>
            <a:ext cx="583264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>
            <a:defPPr>
              <a:defRPr lang="ko-KR"/>
            </a:defPPr>
            <a:lvl1pPr>
              <a:lnSpc>
                <a:spcPct val="11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</a:lstStyle>
          <a:p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수출신용보증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ko-KR" altLang="en-US" sz="12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무보</a:t>
            </a:r>
            <a:r>
              <a:rPr lang="en-US" altLang="ko-KR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의 기업당 보증 한도금액 </a:t>
            </a: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</a:rPr>
              <a:t>1.5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</a:rPr>
              <a:t>배로 상향</a:t>
            </a:r>
          </a:p>
        </p:txBody>
      </p:sp>
      <p:grpSp>
        <p:nvGrpSpPr>
          <p:cNvPr id="346" name="그룹 345"/>
          <p:cNvGrpSpPr/>
          <p:nvPr/>
        </p:nvGrpSpPr>
        <p:grpSpPr>
          <a:xfrm>
            <a:off x="2529023" y="5592688"/>
            <a:ext cx="118979" cy="118979"/>
            <a:chOff x="1" y="2780910"/>
            <a:chExt cx="251399" cy="251399"/>
          </a:xfrm>
        </p:grpSpPr>
        <p:sp>
          <p:nvSpPr>
            <p:cNvPr id="347" name="타원 346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FC3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이등변 삼각형 347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9" name="이등변 삼각형 348"/>
          <p:cNvSpPr/>
          <p:nvPr/>
        </p:nvSpPr>
        <p:spPr>
          <a:xfrm rot="5400000">
            <a:off x="2724238" y="5945223"/>
            <a:ext cx="82837" cy="55620"/>
          </a:xfrm>
          <a:prstGeom prst="triangle">
            <a:avLst/>
          </a:prstGeom>
          <a:solidFill>
            <a:srgbClr val="1FC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0" name="이등변 삼각형 349"/>
          <p:cNvSpPr/>
          <p:nvPr/>
        </p:nvSpPr>
        <p:spPr>
          <a:xfrm rot="5400000">
            <a:off x="2724238" y="6230974"/>
            <a:ext cx="82837" cy="55620"/>
          </a:xfrm>
          <a:prstGeom prst="triangle">
            <a:avLst/>
          </a:prstGeom>
          <a:solidFill>
            <a:srgbClr val="1FC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3" name="이등변 삼각형 362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364" name="이등변 삼각형 363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5" name="직사각형 364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26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07682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12863"/>
            <a:ext cx="9143999" cy="3145137"/>
          </a:xfrm>
          <a:prstGeom prst="rect">
            <a:avLst/>
          </a:prstGeom>
        </p:spPr>
      </p:pic>
      <p:grpSp>
        <p:nvGrpSpPr>
          <p:cNvPr id="75" name="그룹 74"/>
          <p:cNvGrpSpPr/>
          <p:nvPr/>
        </p:nvGrpSpPr>
        <p:grpSpPr>
          <a:xfrm>
            <a:off x="2341266" y="3687744"/>
            <a:ext cx="4479332" cy="2713055"/>
            <a:chOff x="2341266" y="3687744"/>
            <a:chExt cx="4479332" cy="2713055"/>
          </a:xfrm>
        </p:grpSpPr>
        <p:sp>
          <p:nvSpPr>
            <p:cNvPr id="71" name="직사각형 70"/>
            <p:cNvSpPr/>
            <p:nvPr/>
          </p:nvSpPr>
          <p:spPr>
            <a:xfrm>
              <a:off x="2341266" y="4009291"/>
              <a:ext cx="4479332" cy="2090057"/>
            </a:xfrm>
            <a:prstGeom prst="rect">
              <a:avLst/>
            </a:prstGeom>
            <a:noFill/>
            <a:ln>
              <a:solidFill>
                <a:srgbClr val="1D8F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3" name="직선 연결선 72"/>
            <p:cNvCxnSpPr/>
            <p:nvPr/>
          </p:nvCxnSpPr>
          <p:spPr>
            <a:xfrm>
              <a:off x="4580932" y="3687744"/>
              <a:ext cx="0" cy="311499"/>
            </a:xfrm>
            <a:prstGeom prst="line">
              <a:avLst/>
            </a:prstGeom>
            <a:ln w="25400">
              <a:solidFill>
                <a:srgbClr val="1D8F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4580932" y="6089300"/>
              <a:ext cx="0" cy="311499"/>
            </a:xfrm>
            <a:prstGeom prst="line">
              <a:avLst/>
            </a:prstGeom>
            <a:ln w="25400">
              <a:solidFill>
                <a:srgbClr val="1D8F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889791" y="249298"/>
            <a:ext cx="995176" cy="236165"/>
            <a:chOff x="1304" y="1784"/>
            <a:chExt cx="3152" cy="74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759482" y="188640"/>
            <a:ext cx="5900750" cy="38472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r>
              <a:rPr lang="ko-KR" altLang="en-US" sz="2500" spc="-100" dirty="0">
                <a:gradFill>
                  <a:gsLst>
                    <a:gs pos="0">
                      <a:prstClr val="black">
                        <a:lumMod val="50000"/>
                        <a:lumOff val="50000"/>
                      </a:prstClr>
                    </a:gs>
                    <a:gs pos="93000">
                      <a:srgbClr val="0F0F0F"/>
                    </a:gs>
                  </a:gsLst>
                  <a:lin ang="5100000" scaled="0"/>
                </a:gradFill>
                <a:latin typeface="-웹윤고딕140" panose="02030504000101010101" pitchFamily="18" charset="-127"/>
                <a:ea typeface="-웹윤고딕140" panose="02030504000101010101" pitchFamily="18" charset="-127"/>
              </a:rPr>
              <a:t>지원 프로세스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900" y="672041"/>
            <a:ext cx="2545381" cy="321575"/>
            <a:chOff x="-2730" y="846404"/>
            <a:chExt cx="9154129" cy="0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-2730" y="846404"/>
              <a:ext cx="91541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656943" y="846404"/>
              <a:ext cx="247812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직사각형 15"/>
          <p:cNvSpPr/>
          <p:nvPr/>
        </p:nvSpPr>
        <p:spPr>
          <a:xfrm>
            <a:off x="0" y="0"/>
            <a:ext cx="638629" cy="672041"/>
          </a:xfrm>
          <a:prstGeom prst="rect">
            <a:avLst/>
          </a:prstGeom>
          <a:pattFill prst="dkDnDiag">
            <a:fgClr>
              <a:srgbClr val="0072C8"/>
            </a:fgClr>
            <a:bgClr>
              <a:srgbClr val="0060A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02804" y="142032"/>
            <a:ext cx="416830" cy="430887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en-US" altLang="ko-KR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ko-KR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사각형: 잘린 한쪽 모서리 33"/>
          <p:cNvSpPr/>
          <p:nvPr/>
        </p:nvSpPr>
        <p:spPr>
          <a:xfrm>
            <a:off x="380536" y="836712"/>
            <a:ext cx="2034673" cy="439010"/>
          </a:xfrm>
          <a:prstGeom prst="snip1Rect">
            <a:avLst>
              <a:gd name="adj" fmla="val 50000"/>
            </a:avLst>
          </a:prstGeom>
          <a:gradFill>
            <a:gsLst>
              <a:gs pos="57000">
                <a:srgbClr val="007DDA">
                  <a:lumMod val="93000"/>
                  <a:lumOff val="7000"/>
                </a:srgbClr>
              </a:gs>
              <a:gs pos="60000">
                <a:srgbClr val="007DDA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68964" y="836712"/>
            <a:ext cx="70307" cy="439010"/>
          </a:xfrm>
          <a:prstGeom prst="rect">
            <a:avLst/>
          </a:prstGeom>
          <a:solidFill>
            <a:srgbClr val="21C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24218" y="909675"/>
            <a:ext cx="1272400" cy="3077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none" lIns="0" tIns="0" rIns="0" bIns="0">
            <a:spAutoFit/>
            <a:sp3d extrusionH="6350"/>
          </a:bodyPr>
          <a:lstStyle/>
          <a:p>
            <a:r>
              <a:rPr lang="en-US" altLang="ko-KR" sz="2000" b="1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Fast-track</a:t>
            </a:r>
          </a:p>
        </p:txBody>
      </p:sp>
      <p:sp>
        <p:nvSpPr>
          <p:cNvPr id="24" name="사다리꼴 23"/>
          <p:cNvSpPr/>
          <p:nvPr/>
        </p:nvSpPr>
        <p:spPr>
          <a:xfrm>
            <a:off x="1301646" y="1329149"/>
            <a:ext cx="6598766" cy="397695"/>
          </a:xfrm>
          <a:prstGeom prst="trapezoid">
            <a:avLst/>
          </a:prstGeom>
          <a:solidFill>
            <a:srgbClr val="1565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5" name="모서리가 둥근 직사각형 111"/>
          <p:cNvSpPr/>
          <p:nvPr/>
        </p:nvSpPr>
        <p:spPr>
          <a:xfrm>
            <a:off x="609600" y="1484784"/>
            <a:ext cx="7982857" cy="1872228"/>
          </a:xfrm>
          <a:prstGeom prst="roundRect">
            <a:avLst>
              <a:gd name="adj" fmla="val 3720"/>
            </a:avLst>
          </a:prstGeom>
          <a:gradFill flip="none" rotWithShape="0">
            <a:gsLst>
              <a:gs pos="100000">
                <a:srgbClr val="4B9FC9">
                  <a:lumMod val="14000"/>
                  <a:lumOff val="86000"/>
                </a:srgbClr>
              </a:gs>
              <a:gs pos="6000">
                <a:srgbClr val="EBF7FF">
                  <a:lumMod val="3000"/>
                  <a:lumOff val="97000"/>
                </a:srgbClr>
              </a:gs>
            </a:gsLst>
            <a:lin ang="5400000" scaled="0"/>
            <a:tileRect/>
          </a:gradFill>
          <a:ln>
            <a:solidFill>
              <a:srgbClr val="0070C0">
                <a:alpha val="1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6" name="사다리꼴 25"/>
          <p:cNvSpPr/>
          <p:nvPr/>
        </p:nvSpPr>
        <p:spPr>
          <a:xfrm rot="10800000">
            <a:off x="1403648" y="1330571"/>
            <a:ext cx="6394760" cy="358558"/>
          </a:xfrm>
          <a:prstGeom prst="trapezoid">
            <a:avLst/>
          </a:prstGeom>
          <a:gradFill>
            <a:gsLst>
              <a:gs pos="57000">
                <a:srgbClr val="1D8F8A"/>
              </a:gs>
              <a:gs pos="60000">
                <a:srgbClr val="1D8F8A">
                  <a:lumMod val="94000"/>
                  <a:lumOff val="6000"/>
                </a:srgb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376625" y="1372703"/>
            <a:ext cx="6448808" cy="27699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pc="-5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기활법</a:t>
            </a:r>
            <a:r>
              <a:rPr lang="ko-KR" altLang="en-US" spc="-5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지원기관이 분야별 담당기관과 일괄 협의하여 조속히 심사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942199" y="1777018"/>
            <a:ext cx="7598899" cy="231025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기업은 소관 부처에 사업재편계획을 신청함과 동시에</a:t>
            </a:r>
            <a:r>
              <a:rPr lang="en-US" altLang="ko-KR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필요로 하는 분야별 지원을 </a:t>
            </a:r>
            <a:r>
              <a:rPr lang="ko-KR" altLang="en-US" sz="1400" spc="-70" dirty="0" err="1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기활법</a:t>
            </a: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지원기관*에 신청</a:t>
            </a:r>
          </a:p>
        </p:txBody>
      </p:sp>
      <p:grpSp>
        <p:nvGrpSpPr>
          <p:cNvPr id="29" name="그룹 28"/>
          <p:cNvGrpSpPr/>
          <p:nvPr/>
        </p:nvGrpSpPr>
        <p:grpSpPr>
          <a:xfrm>
            <a:off x="770900" y="1852950"/>
            <a:ext cx="118979" cy="118979"/>
            <a:chOff x="1" y="2780910"/>
            <a:chExt cx="251399" cy="251399"/>
          </a:xfrm>
        </p:grpSpPr>
        <p:sp>
          <p:nvSpPr>
            <p:cNvPr id="30" name="타원 2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이등변 삼각형 3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942200" y="2021515"/>
            <a:ext cx="6497291" cy="40626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ko-KR" altLang="en-US" sz="1200" spc="-30" dirty="0" err="1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기활법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지원기관 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신청기업에 대한 통계지표 컨설팅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지원방안 조치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기타 애로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‧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민원 해소 등</a:t>
            </a:r>
            <a:endParaRPr lang="en-US" altLang="ko-KR" sz="1200" spc="-30" dirty="0">
              <a:solidFill>
                <a:srgbClr val="1D8F8A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                        사업재편 프로세스 실무 담당 기구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942200" y="2487050"/>
            <a:ext cx="6085640" cy="23102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30" dirty="0" err="1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기활법</a:t>
            </a: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지원기관은 기업이 요구하는 지원방안에 대해 분야별 담당기관*과 실무 협의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770900" y="2562982"/>
            <a:ext cx="118979" cy="118979"/>
            <a:chOff x="1" y="2780910"/>
            <a:chExt cx="251399" cy="251399"/>
          </a:xfrm>
        </p:grpSpPr>
        <p:sp>
          <p:nvSpPr>
            <p:cNvPr id="35" name="타원 34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이등변 삼각형 35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942200" y="2765032"/>
            <a:ext cx="4504438" cy="203133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*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담당기관 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: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금융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산은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‧</a:t>
            </a:r>
            <a:r>
              <a:rPr lang="ko-KR" altLang="en-US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신보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‧</a:t>
            </a:r>
            <a:r>
              <a:rPr lang="ko-KR" altLang="en-US" sz="1000" spc="-30" dirty="0" err="1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중진공</a:t>
            </a:r>
            <a:r>
              <a:rPr lang="ko-KR" altLang="en-US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 등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</a:t>
            </a:r>
            <a:r>
              <a:rPr lang="ko-KR" altLang="en-US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고용센터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)</a:t>
            </a:r>
            <a:r>
              <a:rPr lang="en-US" altLang="ko-KR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,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해외마케팅</a:t>
            </a:r>
            <a:r>
              <a:rPr lang="en-US" altLang="ko-KR" sz="10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(KOTRA) </a:t>
            </a:r>
            <a:r>
              <a:rPr lang="ko-KR" altLang="en-US" sz="1200" spc="-30" dirty="0">
                <a:solidFill>
                  <a:srgbClr val="1D8F8A"/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등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942200" y="3021250"/>
            <a:ext cx="5204630" cy="231025"/>
          </a:xfrm>
          <a:prstGeom prst="rect">
            <a:avLst/>
          </a:prstGeom>
        </p:spPr>
        <p:txBody>
          <a:bodyPr wrap="none" lIns="0" tIns="0" rIns="0" bIns="0">
            <a:spAutoFit/>
            <a:sp3d extrusionH="6350"/>
          </a:bodyPr>
          <a:lstStyle/>
          <a:p>
            <a:pPr>
              <a:lnSpc>
                <a:spcPct val="110000"/>
              </a:lnSpc>
            </a:pPr>
            <a:r>
              <a:rPr lang="ko-KR" altLang="en-US" sz="14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분야별 담당기관은 사업재편 심의기간 내에 지원 여부에 대한 심사 완료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770900" y="3097182"/>
            <a:ext cx="118979" cy="118979"/>
            <a:chOff x="1" y="2780910"/>
            <a:chExt cx="251399" cy="251399"/>
          </a:xfrm>
        </p:grpSpPr>
        <p:sp>
          <p:nvSpPr>
            <p:cNvPr id="40" name="타원 39"/>
            <p:cNvSpPr/>
            <p:nvPr/>
          </p:nvSpPr>
          <p:spPr>
            <a:xfrm>
              <a:off x="1" y="2780910"/>
              <a:ext cx="251399" cy="251399"/>
            </a:xfrm>
            <a:prstGeom prst="ellipse">
              <a:avLst/>
            </a:prstGeom>
            <a:solidFill>
              <a:srgbClr val="1D8F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이등변 삼각형 40"/>
            <p:cNvSpPr/>
            <p:nvPr/>
          </p:nvSpPr>
          <p:spPr>
            <a:xfrm rot="5400000">
              <a:off x="51841" y="2846569"/>
              <a:ext cx="175033" cy="11752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2" name="모서리가 둥근 직사각형 1097"/>
          <p:cNvSpPr/>
          <p:nvPr/>
        </p:nvSpPr>
        <p:spPr>
          <a:xfrm>
            <a:off x="2811880" y="3470864"/>
            <a:ext cx="3538104" cy="432048"/>
          </a:xfrm>
          <a:prstGeom prst="roundRect">
            <a:avLst>
              <a:gd name="adj" fmla="val 20788"/>
            </a:avLst>
          </a:prstGeom>
          <a:solidFill>
            <a:srgbClr val="E0F5FD"/>
          </a:solidFill>
          <a:ln w="38100">
            <a:solidFill>
              <a:srgbClr val="2CC6BF">
                <a:alpha val="39000"/>
              </a:srgb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09600" y="4636377"/>
            <a:ext cx="3591342" cy="397847"/>
            <a:chOff x="1035442" y="1311798"/>
            <a:chExt cx="3043007" cy="720201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2869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1066296" y="1339758"/>
              <a:ext cx="2991897" cy="636173"/>
            </a:xfrm>
            <a:prstGeom prst="roundRect">
              <a:avLst>
                <a:gd name="adj" fmla="val 9560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886825" y="4720549"/>
            <a:ext cx="3036893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부처별 검토 </a:t>
            </a:r>
            <a:r>
              <a:rPr lang="en-US" altLang="ko-KR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(30</a:t>
            </a:r>
            <a:r>
              <a:rPr lang="ko-KR" altLang="en-US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일內</a:t>
            </a:r>
            <a:r>
              <a:rPr lang="en-US" altLang="ko-KR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grpSp>
        <p:nvGrpSpPr>
          <p:cNvPr id="48" name="그룹 47"/>
          <p:cNvGrpSpPr/>
          <p:nvPr/>
        </p:nvGrpSpPr>
        <p:grpSpPr>
          <a:xfrm>
            <a:off x="5001115" y="4636377"/>
            <a:ext cx="3591342" cy="397847"/>
            <a:chOff x="1035442" y="1311798"/>
            <a:chExt cx="3043007" cy="720201"/>
          </a:xfrm>
        </p:grpSpPr>
        <p:sp>
          <p:nvSpPr>
            <p:cNvPr id="49" name="모서리가 둥근 직사각형 48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12869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1066296" y="1339758"/>
              <a:ext cx="2991897" cy="636173"/>
            </a:xfrm>
            <a:prstGeom prst="roundRect">
              <a:avLst>
                <a:gd name="adj" fmla="val 9560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5207506" y="4723499"/>
            <a:ext cx="3178561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spc="-70" dirty="0" err="1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기활법</a:t>
            </a:r>
            <a:r>
              <a:rPr lang="ko-KR" altLang="en-US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 지원기관에서 일괄 접수</a:t>
            </a:r>
            <a:r>
              <a:rPr lang="en-US" altLang="ko-KR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·</a:t>
            </a:r>
            <a:r>
              <a:rPr lang="ko-KR" altLang="en-US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협의</a:t>
            </a:r>
          </a:p>
        </p:txBody>
      </p:sp>
      <p:sp>
        <p:nvSpPr>
          <p:cNvPr id="56" name="모서리가 둥근 직사각형 55"/>
          <p:cNvSpPr/>
          <p:nvPr/>
        </p:nvSpPr>
        <p:spPr>
          <a:xfrm>
            <a:off x="609600" y="4129871"/>
            <a:ext cx="3591342" cy="398595"/>
          </a:xfrm>
          <a:prstGeom prst="roundRect">
            <a:avLst>
              <a:gd name="adj" fmla="val 12869"/>
            </a:avLst>
          </a:prstGeom>
          <a:solidFill>
            <a:srgbClr val="E0F5FD"/>
          </a:solidFill>
          <a:ln w="3175">
            <a:solidFill>
              <a:srgbClr val="2CC6BF">
                <a:alpha val="39000"/>
              </a:srgb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4960921" y="4129871"/>
            <a:ext cx="3591342" cy="398595"/>
          </a:xfrm>
          <a:prstGeom prst="roundRect">
            <a:avLst>
              <a:gd name="adj" fmla="val 12869"/>
            </a:avLst>
          </a:prstGeom>
          <a:solidFill>
            <a:srgbClr val="E0F5FD"/>
          </a:solidFill>
          <a:ln w="3175">
            <a:solidFill>
              <a:srgbClr val="2CC6BF">
                <a:alpha val="39000"/>
              </a:srgb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609600" y="5143773"/>
            <a:ext cx="3591342" cy="865140"/>
            <a:chOff x="1035442" y="1311798"/>
            <a:chExt cx="3043007" cy="720201"/>
          </a:xfrm>
        </p:grpSpPr>
        <p:sp>
          <p:nvSpPr>
            <p:cNvPr id="62" name="모서리가 둥근 직사각형 61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8223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1066296" y="1339757"/>
              <a:ext cx="2991897" cy="675512"/>
            </a:xfrm>
            <a:prstGeom prst="roundRect">
              <a:avLst>
                <a:gd name="adj" fmla="val 9560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886825" y="5455669"/>
            <a:ext cx="3036893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심의위원회 승인 </a:t>
            </a:r>
            <a:r>
              <a:rPr lang="en-US" altLang="ko-KR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(30</a:t>
            </a:r>
            <a:r>
              <a:rPr lang="ko-KR" altLang="en-US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일內</a:t>
            </a:r>
            <a:r>
              <a:rPr lang="en-US" altLang="ko-KR" sz="15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grpSp>
        <p:nvGrpSpPr>
          <p:cNvPr id="65" name="그룹 64"/>
          <p:cNvGrpSpPr/>
          <p:nvPr/>
        </p:nvGrpSpPr>
        <p:grpSpPr>
          <a:xfrm>
            <a:off x="5001115" y="5143773"/>
            <a:ext cx="3591342" cy="865140"/>
            <a:chOff x="1035442" y="1311798"/>
            <a:chExt cx="3043007" cy="720201"/>
          </a:xfrm>
        </p:grpSpPr>
        <p:sp>
          <p:nvSpPr>
            <p:cNvPr id="66" name="모서리가 둥근 직사각형 65"/>
            <p:cNvSpPr/>
            <p:nvPr/>
          </p:nvSpPr>
          <p:spPr>
            <a:xfrm>
              <a:off x="1035442" y="1311798"/>
              <a:ext cx="3043007" cy="720201"/>
            </a:xfrm>
            <a:prstGeom prst="roundRect">
              <a:avLst>
                <a:gd name="adj" fmla="val 8223"/>
              </a:avLst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latinLnBrk="0"/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모서리가 둥근 직사각형 66"/>
            <p:cNvSpPr/>
            <p:nvPr/>
          </p:nvSpPr>
          <p:spPr>
            <a:xfrm>
              <a:off x="1066296" y="1339757"/>
              <a:ext cx="2991897" cy="667147"/>
            </a:xfrm>
            <a:prstGeom prst="roundRect">
              <a:avLst>
                <a:gd name="adj" fmla="val 9560"/>
              </a:avLst>
            </a:prstGeom>
            <a:gradFill>
              <a:gsLst>
                <a:gs pos="58000">
                  <a:schemeClr val="bg1">
                    <a:alpha val="16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prstClr val="white"/>
                </a:solidFill>
              </a:endParaRPr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5207506" y="5281135"/>
            <a:ext cx="3178561" cy="2413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700" spc="-7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분야별 담당기관에서 지원검토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207506" y="5589240"/>
            <a:ext cx="3178561" cy="3365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90000"/>
              </a:lnSpc>
            </a:pP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금융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산은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‧</a:t>
            </a:r>
            <a:r>
              <a:rPr lang="ko-KR" altLang="en-US" sz="1200" spc="-70" dirty="0" err="1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기보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‧</a:t>
            </a:r>
            <a:r>
              <a:rPr lang="ko-KR" altLang="en-US" sz="1200" spc="-70" dirty="0" err="1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중진공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), R&amp;D (KIAT‧</a:t>
            </a: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기정원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), </a:t>
            </a:r>
          </a:p>
          <a:p>
            <a:pPr algn="ctr">
              <a:lnSpc>
                <a:spcPct val="90000"/>
              </a:lnSpc>
            </a:pP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고용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고용센터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), </a:t>
            </a: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해외마케팅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(KOTRA), </a:t>
            </a:r>
            <a:r>
              <a:rPr lang="ko-KR" altLang="en-US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컨설팅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(</a:t>
            </a:r>
            <a:r>
              <a:rPr lang="ko-KR" altLang="en-US" sz="1200" spc="-70" dirty="0" err="1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중진공</a:t>
            </a:r>
            <a:r>
              <a:rPr lang="en-US" altLang="ko-KR" sz="1200" spc="-70" dirty="0">
                <a:solidFill>
                  <a:srgbClr val="FFFFB3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)</a:t>
            </a:r>
          </a:p>
        </p:txBody>
      </p:sp>
      <p:sp>
        <p:nvSpPr>
          <p:cNvPr id="70" name="모서리가 둥근 직사각형 1097"/>
          <p:cNvSpPr/>
          <p:nvPr/>
        </p:nvSpPr>
        <p:spPr>
          <a:xfrm>
            <a:off x="2811880" y="6207168"/>
            <a:ext cx="3538104" cy="432048"/>
          </a:xfrm>
          <a:prstGeom prst="roundRect">
            <a:avLst>
              <a:gd name="adj" fmla="val 20788"/>
            </a:avLst>
          </a:prstGeom>
          <a:solidFill>
            <a:srgbClr val="E0F5FD"/>
          </a:solidFill>
          <a:ln w="38100">
            <a:solidFill>
              <a:srgbClr val="2CC6BF">
                <a:alpha val="39000"/>
              </a:srgb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867688" y="3545528"/>
            <a:ext cx="3426488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사업재편 기업 신청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2867688" y="6289224"/>
            <a:ext cx="3426488" cy="270843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심의위원회 승인과 동시에 지원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692027" y="4210674"/>
            <a:ext cx="342648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사업재편 심의 프로세스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5043348" y="4210674"/>
            <a:ext cx="3426488" cy="236988"/>
          </a:xfrm>
          <a:prstGeom prst="rect">
            <a:avLst/>
          </a:prstGeom>
        </p:spPr>
        <p:txBody>
          <a:bodyPr wrap="square" lIns="0" tIns="0" rIns="0" bIns="0">
            <a:spAutoFit/>
            <a:sp3d extrusionH="6350"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rPr>
              <a:t>종합지원 프로세스</a:t>
            </a:r>
          </a:p>
        </p:txBody>
      </p:sp>
      <p:sp>
        <p:nvSpPr>
          <p:cNvPr id="81" name="이등변 삼각형 80"/>
          <p:cNvSpPr/>
          <p:nvPr/>
        </p:nvSpPr>
        <p:spPr>
          <a:xfrm>
            <a:off x="8709383" y="6416985"/>
            <a:ext cx="434617" cy="441016"/>
          </a:xfrm>
          <a:prstGeom prst="triangle">
            <a:avLst>
              <a:gd name="adj" fmla="val 100000"/>
            </a:avLst>
          </a:prstGeom>
          <a:solidFill>
            <a:srgbClr val="02A3BE">
              <a:alpha val="86667"/>
            </a:srgb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-웹윤고딕120" panose="02030504000101010101" pitchFamily="18" charset="-127"/>
              <a:ea typeface="-웹윤고딕120" panose="02030504000101010101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>
            <a:off x="8739751" y="6450252"/>
            <a:ext cx="399263" cy="405141"/>
          </a:xfrm>
          <a:prstGeom prst="triangle">
            <a:avLst>
              <a:gd name="adj" fmla="val 100000"/>
            </a:avLst>
          </a:prstGeom>
          <a:gradFill>
            <a:gsLst>
              <a:gs pos="88000">
                <a:schemeClr val="bg1">
                  <a:alpha val="27000"/>
                </a:schemeClr>
              </a:gs>
              <a:gs pos="13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8884967" y="6533753"/>
            <a:ext cx="248244" cy="333425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6350">
              <a:bevelT w="0" h="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100" dirty="0">
                <a:solidFill>
                  <a:prstClr val="white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rPr>
              <a:t>27</a:t>
            </a:r>
            <a:endParaRPr lang="ko-KR" altLang="en-US" sz="1100" dirty="0">
              <a:solidFill>
                <a:prstClr val="white"/>
              </a:solidFill>
              <a:latin typeface="-웹윤고딕130" panose="02030504000101010101" pitchFamily="18" charset="-127"/>
              <a:ea typeface="-웹윤고딕13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92357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097996" y="2231413"/>
            <a:ext cx="6948008" cy="1031051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>
            <a:bevelT w="0" h="63500"/>
          </a:sp3d>
        </p:spPr>
        <p:txBody>
          <a:bodyPr wrap="square" lIns="0" tIns="0" rIns="0" bIns="0">
            <a:spAutoFit/>
            <a:sp3d extrusionH="6350" contourW="19050"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6700" spc="-200" dirty="0">
                <a:gradFill>
                  <a:gsLst>
                    <a:gs pos="0">
                      <a:srgbClr val="0B6AAC"/>
                    </a:gs>
                    <a:gs pos="93000">
                      <a:srgbClr val="07205F"/>
                    </a:gs>
                  </a:gsLst>
                  <a:lin ang="5100000" scaled="0"/>
                </a:gradFill>
                <a:effectLst>
                  <a:outerShdw blurRad="25400" dist="38100" dir="2700000" algn="tl" rotWithShape="0">
                    <a:srgbClr val="4F81BD">
                      <a:lumMod val="40000"/>
                      <a:lumOff val="60000"/>
                      <a:alpha val="41000"/>
                    </a:srgbClr>
                  </a:outerShdw>
                </a:effectLst>
                <a:latin typeface="-웹윤고딕160" panose="02030504000101010101" pitchFamily="18" charset="-127"/>
                <a:ea typeface="-웹윤고딕160" panose="02030504000101010101" pitchFamily="18" charset="-127"/>
              </a:rPr>
              <a:t>감사합니다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312401" y="3879760"/>
            <a:ext cx="2519199" cy="597831"/>
            <a:chOff x="1304" y="1784"/>
            <a:chExt cx="3152" cy="748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304" y="1784"/>
              <a:ext cx="748" cy="739"/>
            </a:xfrm>
            <a:custGeom>
              <a:avLst/>
              <a:gdLst>
                <a:gd name="T0" fmla="*/ 274 w 357"/>
                <a:gd name="T1" fmla="*/ 169 h 350"/>
                <a:gd name="T2" fmla="*/ 183 w 357"/>
                <a:gd name="T3" fmla="*/ 188 h 350"/>
                <a:gd name="T4" fmla="*/ 130 w 357"/>
                <a:gd name="T5" fmla="*/ 218 h 350"/>
                <a:gd name="T6" fmla="*/ 67 w 357"/>
                <a:gd name="T7" fmla="*/ 170 h 350"/>
                <a:gd name="T8" fmla="*/ 67 w 357"/>
                <a:gd name="T9" fmla="*/ 170 h 350"/>
                <a:gd name="T10" fmla="*/ 67 w 357"/>
                <a:gd name="T11" fmla="*/ 170 h 350"/>
                <a:gd name="T12" fmla="*/ 67 w 357"/>
                <a:gd name="T13" fmla="*/ 169 h 350"/>
                <a:gd name="T14" fmla="*/ 64 w 357"/>
                <a:gd name="T15" fmla="*/ 143 h 350"/>
                <a:gd name="T16" fmla="*/ 207 w 357"/>
                <a:gd name="T17" fmla="*/ 22 h 350"/>
                <a:gd name="T18" fmla="*/ 357 w 357"/>
                <a:gd name="T19" fmla="*/ 125 h 350"/>
                <a:gd name="T20" fmla="*/ 356 w 357"/>
                <a:gd name="T21" fmla="*/ 123 h 350"/>
                <a:gd name="T22" fmla="*/ 183 w 357"/>
                <a:gd name="T23" fmla="*/ 0 h 350"/>
                <a:gd name="T24" fmla="*/ 0 w 357"/>
                <a:gd name="T25" fmla="*/ 182 h 350"/>
                <a:gd name="T26" fmla="*/ 156 w 357"/>
                <a:gd name="T27" fmla="*/ 350 h 350"/>
                <a:gd name="T28" fmla="*/ 298 w 357"/>
                <a:gd name="T29" fmla="*/ 254 h 350"/>
                <a:gd name="T30" fmla="*/ 274 w 357"/>
                <a:gd name="T31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7" h="350">
                  <a:moveTo>
                    <a:pt x="274" y="169"/>
                  </a:moveTo>
                  <a:cubicBezTo>
                    <a:pt x="243" y="148"/>
                    <a:pt x="204" y="156"/>
                    <a:pt x="183" y="188"/>
                  </a:cubicBezTo>
                  <a:cubicBezTo>
                    <a:pt x="166" y="214"/>
                    <a:pt x="140" y="218"/>
                    <a:pt x="130" y="218"/>
                  </a:cubicBezTo>
                  <a:cubicBezTo>
                    <a:pt x="97" y="218"/>
                    <a:pt x="74" y="194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4" y="159"/>
                    <a:pt x="64" y="154"/>
                    <a:pt x="64" y="143"/>
                  </a:cubicBezTo>
                  <a:cubicBezTo>
                    <a:pt x="64" y="86"/>
                    <a:pt x="122" y="22"/>
                    <a:pt x="207" y="22"/>
                  </a:cubicBezTo>
                  <a:cubicBezTo>
                    <a:pt x="294" y="22"/>
                    <a:pt x="344" y="88"/>
                    <a:pt x="357" y="125"/>
                  </a:cubicBezTo>
                  <a:cubicBezTo>
                    <a:pt x="356" y="124"/>
                    <a:pt x="356" y="124"/>
                    <a:pt x="356" y="123"/>
                  </a:cubicBezTo>
                  <a:cubicBezTo>
                    <a:pt x="331" y="51"/>
                    <a:pt x="263" y="0"/>
                    <a:pt x="183" y="0"/>
                  </a:cubicBezTo>
                  <a:cubicBezTo>
                    <a:pt x="82" y="0"/>
                    <a:pt x="0" y="81"/>
                    <a:pt x="0" y="182"/>
                  </a:cubicBezTo>
                  <a:cubicBezTo>
                    <a:pt x="0" y="273"/>
                    <a:pt x="65" y="350"/>
                    <a:pt x="156" y="350"/>
                  </a:cubicBezTo>
                  <a:cubicBezTo>
                    <a:pt x="228" y="350"/>
                    <a:pt x="276" y="310"/>
                    <a:pt x="298" y="254"/>
                  </a:cubicBezTo>
                  <a:cubicBezTo>
                    <a:pt x="310" y="223"/>
                    <a:pt x="302" y="188"/>
                    <a:pt x="274" y="169"/>
                  </a:cubicBezTo>
                  <a:close/>
                </a:path>
              </a:pathLst>
            </a:custGeom>
            <a:solidFill>
              <a:srgbClr val="003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438" y="1830"/>
              <a:ext cx="632" cy="702"/>
            </a:xfrm>
            <a:custGeom>
              <a:avLst/>
              <a:gdLst>
                <a:gd name="T0" fmla="*/ 294 w 302"/>
                <a:gd name="T1" fmla="*/ 107 h 332"/>
                <a:gd name="T2" fmla="*/ 143 w 302"/>
                <a:gd name="T3" fmla="*/ 0 h 332"/>
                <a:gd name="T4" fmla="*/ 0 w 302"/>
                <a:gd name="T5" fmla="*/ 121 h 332"/>
                <a:gd name="T6" fmla="*/ 3 w 302"/>
                <a:gd name="T7" fmla="*/ 147 h 332"/>
                <a:gd name="T8" fmla="*/ 1 w 302"/>
                <a:gd name="T9" fmla="*/ 134 h 332"/>
                <a:gd name="T10" fmla="*/ 123 w 302"/>
                <a:gd name="T11" fmla="*/ 33 h 332"/>
                <a:gd name="T12" fmla="*/ 273 w 302"/>
                <a:gd name="T13" fmla="*/ 183 h 332"/>
                <a:gd name="T14" fmla="*/ 181 w 302"/>
                <a:gd name="T15" fmla="*/ 332 h 332"/>
                <a:gd name="T16" fmla="*/ 181 w 302"/>
                <a:gd name="T17" fmla="*/ 332 h 332"/>
                <a:gd name="T18" fmla="*/ 302 w 302"/>
                <a:gd name="T19" fmla="*/ 160 h 332"/>
                <a:gd name="T20" fmla="*/ 294 w 302"/>
                <a:gd name="T21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332">
                  <a:moveTo>
                    <a:pt x="294" y="107"/>
                  </a:moveTo>
                  <a:cubicBezTo>
                    <a:pt x="283" y="71"/>
                    <a:pt x="233" y="0"/>
                    <a:pt x="143" y="0"/>
                  </a:cubicBezTo>
                  <a:cubicBezTo>
                    <a:pt x="58" y="0"/>
                    <a:pt x="0" y="64"/>
                    <a:pt x="0" y="121"/>
                  </a:cubicBezTo>
                  <a:cubicBezTo>
                    <a:pt x="0" y="132"/>
                    <a:pt x="0" y="137"/>
                    <a:pt x="3" y="147"/>
                  </a:cubicBezTo>
                  <a:cubicBezTo>
                    <a:pt x="2" y="143"/>
                    <a:pt x="1" y="138"/>
                    <a:pt x="1" y="134"/>
                  </a:cubicBezTo>
                  <a:cubicBezTo>
                    <a:pt x="1" y="74"/>
                    <a:pt x="61" y="33"/>
                    <a:pt x="123" y="33"/>
                  </a:cubicBezTo>
                  <a:cubicBezTo>
                    <a:pt x="206" y="33"/>
                    <a:pt x="273" y="100"/>
                    <a:pt x="273" y="183"/>
                  </a:cubicBezTo>
                  <a:cubicBezTo>
                    <a:pt x="273" y="249"/>
                    <a:pt x="236" y="305"/>
                    <a:pt x="181" y="332"/>
                  </a:cubicBezTo>
                  <a:cubicBezTo>
                    <a:pt x="181" y="332"/>
                    <a:pt x="181" y="332"/>
                    <a:pt x="181" y="332"/>
                  </a:cubicBezTo>
                  <a:cubicBezTo>
                    <a:pt x="252" y="307"/>
                    <a:pt x="302" y="240"/>
                    <a:pt x="302" y="160"/>
                  </a:cubicBezTo>
                  <a:cubicBezTo>
                    <a:pt x="302" y="142"/>
                    <a:pt x="299" y="125"/>
                    <a:pt x="294" y="107"/>
                  </a:cubicBezTo>
                  <a:close/>
                </a:path>
              </a:pathLst>
            </a:custGeom>
            <a:solidFill>
              <a:srgbClr val="ED1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248" y="2014"/>
              <a:ext cx="298" cy="305"/>
            </a:xfrm>
            <a:custGeom>
              <a:avLst/>
              <a:gdLst>
                <a:gd name="T0" fmla="*/ 93 w 298"/>
                <a:gd name="T1" fmla="*/ 0 h 305"/>
                <a:gd name="T2" fmla="*/ 189 w 298"/>
                <a:gd name="T3" fmla="*/ 152 h 305"/>
                <a:gd name="T4" fmla="*/ 158 w 298"/>
                <a:gd name="T5" fmla="*/ 171 h 305"/>
                <a:gd name="T6" fmla="*/ 93 w 298"/>
                <a:gd name="T7" fmla="*/ 66 h 305"/>
                <a:gd name="T8" fmla="*/ 30 w 298"/>
                <a:gd name="T9" fmla="*/ 173 h 305"/>
                <a:gd name="T10" fmla="*/ 0 w 298"/>
                <a:gd name="T11" fmla="*/ 154 h 305"/>
                <a:gd name="T12" fmla="*/ 93 w 298"/>
                <a:gd name="T13" fmla="*/ 0 h 305"/>
                <a:gd name="T14" fmla="*/ 57 w 298"/>
                <a:gd name="T15" fmla="*/ 201 h 305"/>
                <a:gd name="T16" fmla="*/ 57 w 298"/>
                <a:gd name="T17" fmla="*/ 271 h 305"/>
                <a:gd name="T18" fmla="*/ 262 w 298"/>
                <a:gd name="T19" fmla="*/ 271 h 305"/>
                <a:gd name="T20" fmla="*/ 262 w 298"/>
                <a:gd name="T21" fmla="*/ 305 h 305"/>
                <a:gd name="T22" fmla="*/ 19 w 298"/>
                <a:gd name="T23" fmla="*/ 305 h 305"/>
                <a:gd name="T24" fmla="*/ 19 w 298"/>
                <a:gd name="T25" fmla="*/ 201 h 305"/>
                <a:gd name="T26" fmla="*/ 57 w 298"/>
                <a:gd name="T27" fmla="*/ 201 h 305"/>
                <a:gd name="T28" fmla="*/ 256 w 298"/>
                <a:gd name="T29" fmla="*/ 199 h 305"/>
                <a:gd name="T30" fmla="*/ 216 w 298"/>
                <a:gd name="T31" fmla="*/ 199 h 305"/>
                <a:gd name="T32" fmla="*/ 216 w 298"/>
                <a:gd name="T33" fmla="*/ 2 h 305"/>
                <a:gd name="T34" fmla="*/ 256 w 298"/>
                <a:gd name="T35" fmla="*/ 2 h 305"/>
                <a:gd name="T36" fmla="*/ 256 w 298"/>
                <a:gd name="T37" fmla="*/ 72 h 305"/>
                <a:gd name="T38" fmla="*/ 298 w 298"/>
                <a:gd name="T39" fmla="*/ 72 h 305"/>
                <a:gd name="T40" fmla="*/ 298 w 298"/>
                <a:gd name="T41" fmla="*/ 110 h 305"/>
                <a:gd name="T42" fmla="*/ 256 w 298"/>
                <a:gd name="T43" fmla="*/ 110 h 305"/>
                <a:gd name="T44" fmla="*/ 256 w 298"/>
                <a:gd name="T45" fmla="*/ 19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305">
                  <a:moveTo>
                    <a:pt x="93" y="0"/>
                  </a:moveTo>
                  <a:lnTo>
                    <a:pt x="189" y="152"/>
                  </a:lnTo>
                  <a:lnTo>
                    <a:pt x="158" y="171"/>
                  </a:lnTo>
                  <a:lnTo>
                    <a:pt x="93" y="66"/>
                  </a:lnTo>
                  <a:lnTo>
                    <a:pt x="30" y="173"/>
                  </a:lnTo>
                  <a:lnTo>
                    <a:pt x="0" y="154"/>
                  </a:lnTo>
                  <a:lnTo>
                    <a:pt x="93" y="0"/>
                  </a:lnTo>
                  <a:close/>
                  <a:moveTo>
                    <a:pt x="57" y="201"/>
                  </a:moveTo>
                  <a:lnTo>
                    <a:pt x="57" y="271"/>
                  </a:lnTo>
                  <a:lnTo>
                    <a:pt x="262" y="271"/>
                  </a:lnTo>
                  <a:lnTo>
                    <a:pt x="262" y="305"/>
                  </a:lnTo>
                  <a:lnTo>
                    <a:pt x="19" y="305"/>
                  </a:lnTo>
                  <a:lnTo>
                    <a:pt x="19" y="201"/>
                  </a:lnTo>
                  <a:lnTo>
                    <a:pt x="57" y="201"/>
                  </a:lnTo>
                  <a:close/>
                  <a:moveTo>
                    <a:pt x="256" y="199"/>
                  </a:moveTo>
                  <a:lnTo>
                    <a:pt x="216" y="199"/>
                  </a:lnTo>
                  <a:lnTo>
                    <a:pt x="216" y="2"/>
                  </a:lnTo>
                  <a:lnTo>
                    <a:pt x="256" y="2"/>
                  </a:lnTo>
                  <a:lnTo>
                    <a:pt x="256" y="72"/>
                  </a:lnTo>
                  <a:lnTo>
                    <a:pt x="298" y="72"/>
                  </a:lnTo>
                  <a:lnTo>
                    <a:pt x="298" y="110"/>
                  </a:lnTo>
                  <a:lnTo>
                    <a:pt x="256" y="110"/>
                  </a:lnTo>
                  <a:lnTo>
                    <a:pt x="256" y="19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2582" y="2016"/>
              <a:ext cx="261" cy="303"/>
            </a:xfrm>
            <a:custGeom>
              <a:avLst/>
              <a:gdLst>
                <a:gd name="T0" fmla="*/ 73 w 125"/>
                <a:gd name="T1" fmla="*/ 36 h 143"/>
                <a:gd name="T2" fmla="*/ 70 w 125"/>
                <a:gd name="T3" fmla="*/ 50 h 143"/>
                <a:gd name="T4" fmla="*/ 63 w 125"/>
                <a:gd name="T5" fmla="*/ 61 h 143"/>
                <a:gd name="T6" fmla="*/ 51 w 125"/>
                <a:gd name="T7" fmla="*/ 68 h 143"/>
                <a:gd name="T8" fmla="*/ 37 w 125"/>
                <a:gd name="T9" fmla="*/ 71 h 143"/>
                <a:gd name="T10" fmla="*/ 22 w 125"/>
                <a:gd name="T11" fmla="*/ 68 h 143"/>
                <a:gd name="T12" fmla="*/ 11 w 125"/>
                <a:gd name="T13" fmla="*/ 61 h 143"/>
                <a:gd name="T14" fmla="*/ 3 w 125"/>
                <a:gd name="T15" fmla="*/ 50 h 143"/>
                <a:gd name="T16" fmla="*/ 0 w 125"/>
                <a:gd name="T17" fmla="*/ 36 h 143"/>
                <a:gd name="T18" fmla="*/ 3 w 125"/>
                <a:gd name="T19" fmla="*/ 23 h 143"/>
                <a:gd name="T20" fmla="*/ 11 w 125"/>
                <a:gd name="T21" fmla="*/ 12 h 143"/>
                <a:gd name="T22" fmla="*/ 22 w 125"/>
                <a:gd name="T23" fmla="*/ 4 h 143"/>
                <a:gd name="T24" fmla="*/ 37 w 125"/>
                <a:gd name="T25" fmla="*/ 1 h 143"/>
                <a:gd name="T26" fmla="*/ 51 w 125"/>
                <a:gd name="T27" fmla="*/ 4 h 143"/>
                <a:gd name="T28" fmla="*/ 63 w 125"/>
                <a:gd name="T29" fmla="*/ 12 h 143"/>
                <a:gd name="T30" fmla="*/ 70 w 125"/>
                <a:gd name="T31" fmla="*/ 23 h 143"/>
                <a:gd name="T32" fmla="*/ 73 w 125"/>
                <a:gd name="T33" fmla="*/ 36 h 143"/>
                <a:gd name="T34" fmla="*/ 10 w 125"/>
                <a:gd name="T35" fmla="*/ 79 h 143"/>
                <a:gd name="T36" fmla="*/ 28 w 125"/>
                <a:gd name="T37" fmla="*/ 79 h 143"/>
                <a:gd name="T38" fmla="*/ 28 w 125"/>
                <a:gd name="T39" fmla="*/ 94 h 143"/>
                <a:gd name="T40" fmla="*/ 107 w 125"/>
                <a:gd name="T41" fmla="*/ 94 h 143"/>
                <a:gd name="T42" fmla="*/ 107 w 125"/>
                <a:gd name="T43" fmla="*/ 79 h 143"/>
                <a:gd name="T44" fmla="*/ 125 w 125"/>
                <a:gd name="T45" fmla="*/ 79 h 143"/>
                <a:gd name="T46" fmla="*/ 125 w 125"/>
                <a:gd name="T47" fmla="*/ 143 h 143"/>
                <a:gd name="T48" fmla="*/ 10 w 125"/>
                <a:gd name="T49" fmla="*/ 143 h 143"/>
                <a:gd name="T50" fmla="*/ 10 w 125"/>
                <a:gd name="T51" fmla="*/ 79 h 143"/>
                <a:gd name="T52" fmla="*/ 56 w 125"/>
                <a:gd name="T53" fmla="*/ 36 h 143"/>
                <a:gd name="T54" fmla="*/ 50 w 125"/>
                <a:gd name="T55" fmla="*/ 22 h 143"/>
                <a:gd name="T56" fmla="*/ 37 w 125"/>
                <a:gd name="T57" fmla="*/ 17 h 143"/>
                <a:gd name="T58" fmla="*/ 23 w 125"/>
                <a:gd name="T59" fmla="*/ 22 h 143"/>
                <a:gd name="T60" fmla="*/ 17 w 125"/>
                <a:gd name="T61" fmla="*/ 36 h 143"/>
                <a:gd name="T62" fmla="*/ 23 w 125"/>
                <a:gd name="T63" fmla="*/ 50 h 143"/>
                <a:gd name="T64" fmla="*/ 37 w 125"/>
                <a:gd name="T65" fmla="*/ 56 h 143"/>
                <a:gd name="T66" fmla="*/ 50 w 125"/>
                <a:gd name="T67" fmla="*/ 50 h 143"/>
                <a:gd name="T68" fmla="*/ 56 w 125"/>
                <a:gd name="T69" fmla="*/ 36 h 143"/>
                <a:gd name="T70" fmla="*/ 107 w 125"/>
                <a:gd name="T71" fmla="*/ 108 h 143"/>
                <a:gd name="T72" fmla="*/ 28 w 125"/>
                <a:gd name="T73" fmla="*/ 108 h 143"/>
                <a:gd name="T74" fmla="*/ 28 w 125"/>
                <a:gd name="T75" fmla="*/ 128 h 143"/>
                <a:gd name="T76" fmla="*/ 107 w 125"/>
                <a:gd name="T77" fmla="*/ 128 h 143"/>
                <a:gd name="T78" fmla="*/ 107 w 125"/>
                <a:gd name="T79" fmla="*/ 108 h 143"/>
                <a:gd name="T80" fmla="*/ 107 w 125"/>
                <a:gd name="T81" fmla="*/ 0 h 143"/>
                <a:gd name="T82" fmla="*/ 125 w 125"/>
                <a:gd name="T83" fmla="*/ 0 h 143"/>
                <a:gd name="T84" fmla="*/ 125 w 125"/>
                <a:gd name="T85" fmla="*/ 69 h 143"/>
                <a:gd name="T86" fmla="*/ 107 w 125"/>
                <a:gd name="T87" fmla="*/ 69 h 143"/>
                <a:gd name="T88" fmla="*/ 107 w 125"/>
                <a:gd name="T89" fmla="*/ 42 h 143"/>
                <a:gd name="T90" fmla="*/ 82 w 125"/>
                <a:gd name="T91" fmla="*/ 42 h 143"/>
                <a:gd name="T92" fmla="*/ 82 w 125"/>
                <a:gd name="T93" fmla="*/ 26 h 143"/>
                <a:gd name="T94" fmla="*/ 107 w 125"/>
                <a:gd name="T95" fmla="*/ 26 h 143"/>
                <a:gd name="T96" fmla="*/ 107 w 125"/>
                <a:gd name="T9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3">
                  <a:moveTo>
                    <a:pt x="73" y="36"/>
                  </a:moveTo>
                  <a:cubicBezTo>
                    <a:pt x="73" y="41"/>
                    <a:pt x="72" y="46"/>
                    <a:pt x="70" y="50"/>
                  </a:cubicBezTo>
                  <a:cubicBezTo>
                    <a:pt x="69" y="54"/>
                    <a:pt x="66" y="58"/>
                    <a:pt x="63" y="61"/>
                  </a:cubicBezTo>
                  <a:cubicBezTo>
                    <a:pt x="59" y="64"/>
                    <a:pt x="55" y="66"/>
                    <a:pt x="51" y="68"/>
                  </a:cubicBezTo>
                  <a:cubicBezTo>
                    <a:pt x="46" y="70"/>
                    <a:pt x="42" y="71"/>
                    <a:pt x="37" y="71"/>
                  </a:cubicBezTo>
                  <a:cubicBezTo>
                    <a:pt x="32" y="71"/>
                    <a:pt x="27" y="70"/>
                    <a:pt x="22" y="68"/>
                  </a:cubicBezTo>
                  <a:cubicBezTo>
                    <a:pt x="18" y="66"/>
                    <a:pt x="14" y="64"/>
                    <a:pt x="11" y="61"/>
                  </a:cubicBezTo>
                  <a:cubicBezTo>
                    <a:pt x="7" y="58"/>
                    <a:pt x="5" y="54"/>
                    <a:pt x="3" y="50"/>
                  </a:cubicBezTo>
                  <a:cubicBezTo>
                    <a:pt x="1" y="46"/>
                    <a:pt x="0" y="41"/>
                    <a:pt x="0" y="36"/>
                  </a:cubicBezTo>
                  <a:cubicBezTo>
                    <a:pt x="0" y="31"/>
                    <a:pt x="1" y="27"/>
                    <a:pt x="3" y="23"/>
                  </a:cubicBezTo>
                  <a:cubicBezTo>
                    <a:pt x="5" y="18"/>
                    <a:pt x="7" y="15"/>
                    <a:pt x="11" y="12"/>
                  </a:cubicBezTo>
                  <a:cubicBezTo>
                    <a:pt x="14" y="8"/>
                    <a:pt x="18" y="6"/>
                    <a:pt x="22" y="4"/>
                  </a:cubicBezTo>
                  <a:cubicBezTo>
                    <a:pt x="27" y="2"/>
                    <a:pt x="32" y="1"/>
                    <a:pt x="37" y="1"/>
                  </a:cubicBezTo>
                  <a:cubicBezTo>
                    <a:pt x="42" y="1"/>
                    <a:pt x="46" y="2"/>
                    <a:pt x="51" y="4"/>
                  </a:cubicBezTo>
                  <a:cubicBezTo>
                    <a:pt x="55" y="6"/>
                    <a:pt x="59" y="8"/>
                    <a:pt x="63" y="12"/>
                  </a:cubicBezTo>
                  <a:cubicBezTo>
                    <a:pt x="66" y="15"/>
                    <a:pt x="69" y="18"/>
                    <a:pt x="70" y="23"/>
                  </a:cubicBezTo>
                  <a:cubicBezTo>
                    <a:pt x="72" y="27"/>
                    <a:pt x="73" y="31"/>
                    <a:pt x="73" y="36"/>
                  </a:cubicBezTo>
                  <a:close/>
                  <a:moveTo>
                    <a:pt x="10" y="79"/>
                  </a:moveTo>
                  <a:cubicBezTo>
                    <a:pt x="28" y="79"/>
                    <a:pt x="28" y="79"/>
                    <a:pt x="28" y="7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0" y="143"/>
                    <a:pt x="10" y="143"/>
                    <a:pt x="10" y="143"/>
                  </a:cubicBezTo>
                  <a:lnTo>
                    <a:pt x="10" y="79"/>
                  </a:lnTo>
                  <a:close/>
                  <a:moveTo>
                    <a:pt x="56" y="36"/>
                  </a:moveTo>
                  <a:cubicBezTo>
                    <a:pt x="56" y="31"/>
                    <a:pt x="54" y="26"/>
                    <a:pt x="50" y="22"/>
                  </a:cubicBezTo>
                  <a:cubicBezTo>
                    <a:pt x="47" y="19"/>
                    <a:pt x="42" y="17"/>
                    <a:pt x="37" y="17"/>
                  </a:cubicBezTo>
                  <a:cubicBezTo>
                    <a:pt x="31" y="17"/>
                    <a:pt x="27" y="19"/>
                    <a:pt x="23" y="22"/>
                  </a:cubicBezTo>
                  <a:cubicBezTo>
                    <a:pt x="19" y="26"/>
                    <a:pt x="17" y="31"/>
                    <a:pt x="17" y="36"/>
                  </a:cubicBezTo>
                  <a:cubicBezTo>
                    <a:pt x="17" y="42"/>
                    <a:pt x="19" y="46"/>
                    <a:pt x="23" y="50"/>
                  </a:cubicBezTo>
                  <a:cubicBezTo>
                    <a:pt x="27" y="54"/>
                    <a:pt x="31" y="56"/>
                    <a:pt x="37" y="56"/>
                  </a:cubicBezTo>
                  <a:cubicBezTo>
                    <a:pt x="42" y="56"/>
                    <a:pt x="47" y="54"/>
                    <a:pt x="50" y="50"/>
                  </a:cubicBezTo>
                  <a:cubicBezTo>
                    <a:pt x="54" y="46"/>
                    <a:pt x="56" y="42"/>
                    <a:pt x="56" y="36"/>
                  </a:cubicBezTo>
                  <a:close/>
                  <a:moveTo>
                    <a:pt x="107" y="108"/>
                  </a:moveTo>
                  <a:cubicBezTo>
                    <a:pt x="28" y="108"/>
                    <a:pt x="28" y="108"/>
                    <a:pt x="28" y="10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107" y="128"/>
                    <a:pt x="107" y="128"/>
                    <a:pt x="107" y="128"/>
                  </a:cubicBezTo>
                  <a:lnTo>
                    <a:pt x="107" y="108"/>
                  </a:lnTo>
                  <a:close/>
                  <a:moveTo>
                    <a:pt x="107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2896" y="2018"/>
              <a:ext cx="282" cy="322"/>
            </a:xfrm>
            <a:custGeom>
              <a:avLst/>
              <a:gdLst>
                <a:gd name="T0" fmla="*/ 135 w 135"/>
                <a:gd name="T1" fmla="*/ 82 h 152"/>
                <a:gd name="T2" fmla="*/ 0 w 135"/>
                <a:gd name="T3" fmla="*/ 82 h 152"/>
                <a:gd name="T4" fmla="*/ 0 w 135"/>
                <a:gd name="T5" fmla="*/ 67 h 152"/>
                <a:gd name="T6" fmla="*/ 58 w 135"/>
                <a:gd name="T7" fmla="*/ 67 h 152"/>
                <a:gd name="T8" fmla="*/ 58 w 135"/>
                <a:gd name="T9" fmla="*/ 58 h 152"/>
                <a:gd name="T10" fmla="*/ 11 w 135"/>
                <a:gd name="T11" fmla="*/ 58 h 152"/>
                <a:gd name="T12" fmla="*/ 11 w 135"/>
                <a:gd name="T13" fmla="*/ 0 h 152"/>
                <a:gd name="T14" fmla="*/ 124 w 135"/>
                <a:gd name="T15" fmla="*/ 0 h 152"/>
                <a:gd name="T16" fmla="*/ 124 w 135"/>
                <a:gd name="T17" fmla="*/ 15 h 152"/>
                <a:gd name="T18" fmla="*/ 29 w 135"/>
                <a:gd name="T19" fmla="*/ 15 h 152"/>
                <a:gd name="T20" fmla="*/ 29 w 135"/>
                <a:gd name="T21" fmla="*/ 22 h 152"/>
                <a:gd name="T22" fmla="*/ 124 w 135"/>
                <a:gd name="T23" fmla="*/ 22 h 152"/>
                <a:gd name="T24" fmla="*/ 124 w 135"/>
                <a:gd name="T25" fmla="*/ 36 h 152"/>
                <a:gd name="T26" fmla="*/ 29 w 135"/>
                <a:gd name="T27" fmla="*/ 36 h 152"/>
                <a:gd name="T28" fmla="*/ 29 w 135"/>
                <a:gd name="T29" fmla="*/ 43 h 152"/>
                <a:gd name="T30" fmla="*/ 124 w 135"/>
                <a:gd name="T31" fmla="*/ 43 h 152"/>
                <a:gd name="T32" fmla="*/ 124 w 135"/>
                <a:gd name="T33" fmla="*/ 58 h 152"/>
                <a:gd name="T34" fmla="*/ 76 w 135"/>
                <a:gd name="T35" fmla="*/ 58 h 152"/>
                <a:gd name="T36" fmla="*/ 76 w 135"/>
                <a:gd name="T37" fmla="*/ 67 h 152"/>
                <a:gd name="T38" fmla="*/ 135 w 135"/>
                <a:gd name="T39" fmla="*/ 67 h 152"/>
                <a:gd name="T40" fmla="*/ 135 w 135"/>
                <a:gd name="T41" fmla="*/ 82 h 152"/>
                <a:gd name="T42" fmla="*/ 103 w 135"/>
                <a:gd name="T43" fmla="*/ 118 h 152"/>
                <a:gd name="T44" fmla="*/ 100 w 135"/>
                <a:gd name="T45" fmla="*/ 131 h 152"/>
                <a:gd name="T46" fmla="*/ 93 w 135"/>
                <a:gd name="T47" fmla="*/ 142 h 152"/>
                <a:gd name="T48" fmla="*/ 81 w 135"/>
                <a:gd name="T49" fmla="*/ 149 h 152"/>
                <a:gd name="T50" fmla="*/ 68 w 135"/>
                <a:gd name="T51" fmla="*/ 152 h 152"/>
                <a:gd name="T52" fmla="*/ 54 w 135"/>
                <a:gd name="T53" fmla="*/ 149 h 152"/>
                <a:gd name="T54" fmla="*/ 42 w 135"/>
                <a:gd name="T55" fmla="*/ 142 h 152"/>
                <a:gd name="T56" fmla="*/ 35 w 135"/>
                <a:gd name="T57" fmla="*/ 131 h 152"/>
                <a:gd name="T58" fmla="*/ 32 w 135"/>
                <a:gd name="T59" fmla="*/ 118 h 152"/>
                <a:gd name="T60" fmla="*/ 35 w 135"/>
                <a:gd name="T61" fmla="*/ 105 h 152"/>
                <a:gd name="T62" fmla="*/ 42 w 135"/>
                <a:gd name="T63" fmla="*/ 95 h 152"/>
                <a:gd name="T64" fmla="*/ 54 w 135"/>
                <a:gd name="T65" fmla="*/ 88 h 152"/>
                <a:gd name="T66" fmla="*/ 68 w 135"/>
                <a:gd name="T67" fmla="*/ 85 h 152"/>
                <a:gd name="T68" fmla="*/ 81 w 135"/>
                <a:gd name="T69" fmla="*/ 88 h 152"/>
                <a:gd name="T70" fmla="*/ 93 w 135"/>
                <a:gd name="T71" fmla="*/ 95 h 152"/>
                <a:gd name="T72" fmla="*/ 100 w 135"/>
                <a:gd name="T73" fmla="*/ 105 h 152"/>
                <a:gd name="T74" fmla="*/ 103 w 135"/>
                <a:gd name="T75" fmla="*/ 118 h 152"/>
                <a:gd name="T76" fmla="*/ 86 w 135"/>
                <a:gd name="T77" fmla="*/ 118 h 152"/>
                <a:gd name="T78" fmla="*/ 80 w 135"/>
                <a:gd name="T79" fmla="*/ 105 h 152"/>
                <a:gd name="T80" fmla="*/ 68 w 135"/>
                <a:gd name="T81" fmla="*/ 100 h 152"/>
                <a:gd name="T82" fmla="*/ 55 w 135"/>
                <a:gd name="T83" fmla="*/ 105 h 152"/>
                <a:gd name="T84" fmla="*/ 49 w 135"/>
                <a:gd name="T85" fmla="*/ 118 h 152"/>
                <a:gd name="T86" fmla="*/ 55 w 135"/>
                <a:gd name="T87" fmla="*/ 131 h 152"/>
                <a:gd name="T88" fmla="*/ 68 w 135"/>
                <a:gd name="T89" fmla="*/ 136 h 152"/>
                <a:gd name="T90" fmla="*/ 80 w 135"/>
                <a:gd name="T91" fmla="*/ 131 h 152"/>
                <a:gd name="T92" fmla="*/ 86 w 135"/>
                <a:gd name="T93" fmla="*/ 11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52">
                  <a:moveTo>
                    <a:pt x="135" y="82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135" y="67"/>
                    <a:pt x="135" y="67"/>
                    <a:pt x="135" y="67"/>
                  </a:cubicBezTo>
                  <a:lnTo>
                    <a:pt x="135" y="82"/>
                  </a:lnTo>
                  <a:close/>
                  <a:moveTo>
                    <a:pt x="103" y="118"/>
                  </a:moveTo>
                  <a:cubicBezTo>
                    <a:pt x="103" y="123"/>
                    <a:pt x="102" y="127"/>
                    <a:pt x="100" y="131"/>
                  </a:cubicBezTo>
                  <a:cubicBezTo>
                    <a:pt x="98" y="135"/>
                    <a:pt x="96" y="139"/>
                    <a:pt x="93" y="142"/>
                  </a:cubicBezTo>
                  <a:cubicBezTo>
                    <a:pt x="89" y="145"/>
                    <a:pt x="86" y="147"/>
                    <a:pt x="81" y="149"/>
                  </a:cubicBezTo>
                  <a:cubicBezTo>
                    <a:pt x="77" y="151"/>
                    <a:pt x="73" y="152"/>
                    <a:pt x="68" y="152"/>
                  </a:cubicBezTo>
                  <a:cubicBezTo>
                    <a:pt x="63" y="152"/>
                    <a:pt x="58" y="151"/>
                    <a:pt x="54" y="149"/>
                  </a:cubicBezTo>
                  <a:cubicBezTo>
                    <a:pt x="49" y="147"/>
                    <a:pt x="46" y="145"/>
                    <a:pt x="42" y="142"/>
                  </a:cubicBezTo>
                  <a:cubicBezTo>
                    <a:pt x="39" y="139"/>
                    <a:pt x="37" y="135"/>
                    <a:pt x="35" y="131"/>
                  </a:cubicBezTo>
                  <a:cubicBezTo>
                    <a:pt x="33" y="127"/>
                    <a:pt x="32" y="123"/>
                    <a:pt x="32" y="118"/>
                  </a:cubicBezTo>
                  <a:cubicBezTo>
                    <a:pt x="32" y="114"/>
                    <a:pt x="33" y="109"/>
                    <a:pt x="35" y="105"/>
                  </a:cubicBezTo>
                  <a:cubicBezTo>
                    <a:pt x="37" y="101"/>
                    <a:pt x="39" y="98"/>
                    <a:pt x="42" y="95"/>
                  </a:cubicBezTo>
                  <a:cubicBezTo>
                    <a:pt x="46" y="92"/>
                    <a:pt x="49" y="89"/>
                    <a:pt x="54" y="88"/>
                  </a:cubicBezTo>
                  <a:cubicBezTo>
                    <a:pt x="58" y="86"/>
                    <a:pt x="63" y="85"/>
                    <a:pt x="68" y="85"/>
                  </a:cubicBezTo>
                  <a:cubicBezTo>
                    <a:pt x="73" y="85"/>
                    <a:pt x="77" y="86"/>
                    <a:pt x="81" y="88"/>
                  </a:cubicBezTo>
                  <a:cubicBezTo>
                    <a:pt x="86" y="89"/>
                    <a:pt x="89" y="92"/>
                    <a:pt x="93" y="95"/>
                  </a:cubicBezTo>
                  <a:cubicBezTo>
                    <a:pt x="96" y="98"/>
                    <a:pt x="98" y="101"/>
                    <a:pt x="100" y="105"/>
                  </a:cubicBezTo>
                  <a:cubicBezTo>
                    <a:pt x="102" y="109"/>
                    <a:pt x="103" y="114"/>
                    <a:pt x="103" y="118"/>
                  </a:cubicBezTo>
                  <a:close/>
                  <a:moveTo>
                    <a:pt x="86" y="118"/>
                  </a:moveTo>
                  <a:cubicBezTo>
                    <a:pt x="86" y="113"/>
                    <a:pt x="84" y="109"/>
                    <a:pt x="80" y="105"/>
                  </a:cubicBezTo>
                  <a:cubicBezTo>
                    <a:pt x="77" y="102"/>
                    <a:pt x="73" y="100"/>
                    <a:pt x="68" y="100"/>
                  </a:cubicBezTo>
                  <a:cubicBezTo>
                    <a:pt x="63" y="100"/>
                    <a:pt x="58" y="102"/>
                    <a:pt x="55" y="105"/>
                  </a:cubicBezTo>
                  <a:cubicBezTo>
                    <a:pt x="51" y="109"/>
                    <a:pt x="49" y="113"/>
                    <a:pt x="49" y="118"/>
                  </a:cubicBezTo>
                  <a:cubicBezTo>
                    <a:pt x="49" y="123"/>
                    <a:pt x="51" y="127"/>
                    <a:pt x="55" y="131"/>
                  </a:cubicBezTo>
                  <a:cubicBezTo>
                    <a:pt x="58" y="134"/>
                    <a:pt x="63" y="136"/>
                    <a:pt x="68" y="136"/>
                  </a:cubicBezTo>
                  <a:cubicBezTo>
                    <a:pt x="73" y="136"/>
                    <a:pt x="77" y="134"/>
                    <a:pt x="80" y="131"/>
                  </a:cubicBezTo>
                  <a:cubicBezTo>
                    <a:pt x="84" y="127"/>
                    <a:pt x="86" y="123"/>
                    <a:pt x="86" y="11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204" y="2012"/>
              <a:ext cx="301" cy="323"/>
            </a:xfrm>
            <a:custGeom>
              <a:avLst/>
              <a:gdLst>
                <a:gd name="T0" fmla="*/ 75 w 144"/>
                <a:gd name="T1" fmla="*/ 74 h 153"/>
                <a:gd name="T2" fmla="*/ 45 w 144"/>
                <a:gd name="T3" fmla="*/ 30 h 153"/>
                <a:gd name="T4" fmla="*/ 15 w 144"/>
                <a:gd name="T5" fmla="*/ 75 h 153"/>
                <a:gd name="T6" fmla="*/ 0 w 144"/>
                <a:gd name="T7" fmla="*/ 65 h 153"/>
                <a:gd name="T8" fmla="*/ 45 w 144"/>
                <a:gd name="T9" fmla="*/ 0 h 153"/>
                <a:gd name="T10" fmla="*/ 90 w 144"/>
                <a:gd name="T11" fmla="*/ 64 h 153"/>
                <a:gd name="T12" fmla="*/ 75 w 144"/>
                <a:gd name="T13" fmla="*/ 74 h 153"/>
                <a:gd name="T14" fmla="*/ 116 w 144"/>
                <a:gd name="T15" fmla="*/ 117 h 153"/>
                <a:gd name="T16" fmla="*/ 113 w 144"/>
                <a:gd name="T17" fmla="*/ 131 h 153"/>
                <a:gd name="T18" fmla="*/ 105 w 144"/>
                <a:gd name="T19" fmla="*/ 142 h 153"/>
                <a:gd name="T20" fmla="*/ 92 w 144"/>
                <a:gd name="T21" fmla="*/ 150 h 153"/>
                <a:gd name="T22" fmla="*/ 78 w 144"/>
                <a:gd name="T23" fmla="*/ 153 h 153"/>
                <a:gd name="T24" fmla="*/ 63 w 144"/>
                <a:gd name="T25" fmla="*/ 150 h 153"/>
                <a:gd name="T26" fmla="*/ 51 w 144"/>
                <a:gd name="T27" fmla="*/ 142 h 153"/>
                <a:gd name="T28" fmla="*/ 43 w 144"/>
                <a:gd name="T29" fmla="*/ 131 h 153"/>
                <a:gd name="T30" fmla="*/ 40 w 144"/>
                <a:gd name="T31" fmla="*/ 117 h 153"/>
                <a:gd name="T32" fmla="*/ 43 w 144"/>
                <a:gd name="T33" fmla="*/ 103 h 153"/>
                <a:gd name="T34" fmla="*/ 51 w 144"/>
                <a:gd name="T35" fmla="*/ 91 h 153"/>
                <a:gd name="T36" fmla="*/ 63 w 144"/>
                <a:gd name="T37" fmla="*/ 84 h 153"/>
                <a:gd name="T38" fmla="*/ 78 w 144"/>
                <a:gd name="T39" fmla="*/ 81 h 153"/>
                <a:gd name="T40" fmla="*/ 92 w 144"/>
                <a:gd name="T41" fmla="*/ 84 h 153"/>
                <a:gd name="T42" fmla="*/ 105 w 144"/>
                <a:gd name="T43" fmla="*/ 91 h 153"/>
                <a:gd name="T44" fmla="*/ 113 w 144"/>
                <a:gd name="T45" fmla="*/ 103 h 153"/>
                <a:gd name="T46" fmla="*/ 116 w 144"/>
                <a:gd name="T47" fmla="*/ 117 h 153"/>
                <a:gd name="T48" fmla="*/ 98 w 144"/>
                <a:gd name="T49" fmla="*/ 117 h 153"/>
                <a:gd name="T50" fmla="*/ 92 w 144"/>
                <a:gd name="T51" fmla="*/ 102 h 153"/>
                <a:gd name="T52" fmla="*/ 78 w 144"/>
                <a:gd name="T53" fmla="*/ 97 h 153"/>
                <a:gd name="T54" fmla="*/ 63 w 144"/>
                <a:gd name="T55" fmla="*/ 102 h 153"/>
                <a:gd name="T56" fmla="*/ 57 w 144"/>
                <a:gd name="T57" fmla="*/ 117 h 153"/>
                <a:gd name="T58" fmla="*/ 63 w 144"/>
                <a:gd name="T59" fmla="*/ 131 h 153"/>
                <a:gd name="T60" fmla="*/ 78 w 144"/>
                <a:gd name="T61" fmla="*/ 137 h 153"/>
                <a:gd name="T62" fmla="*/ 92 w 144"/>
                <a:gd name="T63" fmla="*/ 131 h 153"/>
                <a:gd name="T64" fmla="*/ 98 w 144"/>
                <a:gd name="T65" fmla="*/ 117 h 153"/>
                <a:gd name="T66" fmla="*/ 123 w 144"/>
                <a:gd name="T67" fmla="*/ 28 h 153"/>
                <a:gd name="T68" fmla="*/ 144 w 144"/>
                <a:gd name="T69" fmla="*/ 28 h 153"/>
                <a:gd name="T70" fmla="*/ 144 w 144"/>
                <a:gd name="T71" fmla="*/ 46 h 153"/>
                <a:gd name="T72" fmla="*/ 123 w 144"/>
                <a:gd name="T73" fmla="*/ 46 h 153"/>
                <a:gd name="T74" fmla="*/ 123 w 144"/>
                <a:gd name="T75" fmla="*/ 77 h 153"/>
                <a:gd name="T76" fmla="*/ 105 w 144"/>
                <a:gd name="T77" fmla="*/ 77 h 153"/>
                <a:gd name="T78" fmla="*/ 105 w 144"/>
                <a:gd name="T79" fmla="*/ 2 h 153"/>
                <a:gd name="T80" fmla="*/ 123 w 144"/>
                <a:gd name="T81" fmla="*/ 2 h 153"/>
                <a:gd name="T82" fmla="*/ 123 w 144"/>
                <a:gd name="T83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53">
                  <a:moveTo>
                    <a:pt x="75" y="74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75" y="74"/>
                  </a:lnTo>
                  <a:close/>
                  <a:moveTo>
                    <a:pt x="116" y="117"/>
                  </a:moveTo>
                  <a:cubicBezTo>
                    <a:pt x="116" y="122"/>
                    <a:pt x="115" y="126"/>
                    <a:pt x="113" y="131"/>
                  </a:cubicBezTo>
                  <a:cubicBezTo>
                    <a:pt x="111" y="135"/>
                    <a:pt x="108" y="139"/>
                    <a:pt x="105" y="142"/>
                  </a:cubicBezTo>
                  <a:cubicBezTo>
                    <a:pt x="101" y="145"/>
                    <a:pt x="97" y="148"/>
                    <a:pt x="92" y="150"/>
                  </a:cubicBezTo>
                  <a:cubicBezTo>
                    <a:pt x="88" y="152"/>
                    <a:pt x="83" y="153"/>
                    <a:pt x="78" y="153"/>
                  </a:cubicBezTo>
                  <a:cubicBezTo>
                    <a:pt x="73" y="153"/>
                    <a:pt x="68" y="152"/>
                    <a:pt x="63" y="150"/>
                  </a:cubicBezTo>
                  <a:cubicBezTo>
                    <a:pt x="58" y="148"/>
                    <a:pt x="54" y="145"/>
                    <a:pt x="51" y="142"/>
                  </a:cubicBezTo>
                  <a:cubicBezTo>
                    <a:pt x="47" y="139"/>
                    <a:pt x="45" y="135"/>
                    <a:pt x="43" y="131"/>
                  </a:cubicBezTo>
                  <a:cubicBezTo>
                    <a:pt x="41" y="126"/>
                    <a:pt x="40" y="122"/>
                    <a:pt x="40" y="117"/>
                  </a:cubicBezTo>
                  <a:cubicBezTo>
                    <a:pt x="40" y="112"/>
                    <a:pt x="41" y="107"/>
                    <a:pt x="43" y="103"/>
                  </a:cubicBezTo>
                  <a:cubicBezTo>
                    <a:pt x="45" y="99"/>
                    <a:pt x="47" y="95"/>
                    <a:pt x="51" y="91"/>
                  </a:cubicBezTo>
                  <a:cubicBezTo>
                    <a:pt x="54" y="88"/>
                    <a:pt x="58" y="86"/>
                    <a:pt x="63" y="84"/>
                  </a:cubicBezTo>
                  <a:cubicBezTo>
                    <a:pt x="68" y="82"/>
                    <a:pt x="73" y="81"/>
                    <a:pt x="78" y="81"/>
                  </a:cubicBezTo>
                  <a:cubicBezTo>
                    <a:pt x="83" y="81"/>
                    <a:pt x="88" y="82"/>
                    <a:pt x="92" y="84"/>
                  </a:cubicBezTo>
                  <a:cubicBezTo>
                    <a:pt x="97" y="86"/>
                    <a:pt x="101" y="88"/>
                    <a:pt x="105" y="91"/>
                  </a:cubicBezTo>
                  <a:cubicBezTo>
                    <a:pt x="108" y="95"/>
                    <a:pt x="111" y="99"/>
                    <a:pt x="113" y="103"/>
                  </a:cubicBezTo>
                  <a:cubicBezTo>
                    <a:pt x="115" y="107"/>
                    <a:pt x="116" y="112"/>
                    <a:pt x="116" y="117"/>
                  </a:cubicBezTo>
                  <a:close/>
                  <a:moveTo>
                    <a:pt x="98" y="117"/>
                  </a:moveTo>
                  <a:cubicBezTo>
                    <a:pt x="98" y="111"/>
                    <a:pt x="96" y="106"/>
                    <a:pt x="92" y="102"/>
                  </a:cubicBezTo>
                  <a:cubicBezTo>
                    <a:pt x="88" y="99"/>
                    <a:pt x="83" y="97"/>
                    <a:pt x="78" y="97"/>
                  </a:cubicBezTo>
                  <a:cubicBezTo>
                    <a:pt x="72" y="97"/>
                    <a:pt x="67" y="99"/>
                    <a:pt x="63" y="102"/>
                  </a:cubicBezTo>
                  <a:cubicBezTo>
                    <a:pt x="59" y="106"/>
                    <a:pt x="57" y="111"/>
                    <a:pt x="57" y="117"/>
                  </a:cubicBezTo>
                  <a:cubicBezTo>
                    <a:pt x="57" y="122"/>
                    <a:pt x="59" y="127"/>
                    <a:pt x="63" y="131"/>
                  </a:cubicBezTo>
                  <a:cubicBezTo>
                    <a:pt x="67" y="135"/>
                    <a:pt x="72" y="137"/>
                    <a:pt x="78" y="137"/>
                  </a:cubicBezTo>
                  <a:cubicBezTo>
                    <a:pt x="83" y="137"/>
                    <a:pt x="88" y="135"/>
                    <a:pt x="92" y="131"/>
                  </a:cubicBezTo>
                  <a:cubicBezTo>
                    <a:pt x="96" y="127"/>
                    <a:pt x="98" y="122"/>
                    <a:pt x="98" y="117"/>
                  </a:cubicBezTo>
                  <a:close/>
                  <a:moveTo>
                    <a:pt x="123" y="28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23" y="2"/>
                    <a:pt x="123" y="2"/>
                    <a:pt x="123" y="2"/>
                  </a:cubicBezTo>
                  <a:lnTo>
                    <a:pt x="123" y="2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22" y="2016"/>
              <a:ext cx="304" cy="309"/>
            </a:xfrm>
            <a:custGeom>
              <a:avLst/>
              <a:gdLst>
                <a:gd name="T0" fmla="*/ 6 w 304"/>
                <a:gd name="T1" fmla="*/ 53 h 309"/>
                <a:gd name="T2" fmla="*/ 6 w 304"/>
                <a:gd name="T3" fmla="*/ 19 h 309"/>
                <a:gd name="T4" fmla="*/ 188 w 304"/>
                <a:gd name="T5" fmla="*/ 19 h 309"/>
                <a:gd name="T6" fmla="*/ 188 w 304"/>
                <a:gd name="T7" fmla="*/ 53 h 309"/>
                <a:gd name="T8" fmla="*/ 113 w 304"/>
                <a:gd name="T9" fmla="*/ 53 h 309"/>
                <a:gd name="T10" fmla="*/ 197 w 304"/>
                <a:gd name="T11" fmla="*/ 254 h 309"/>
                <a:gd name="T12" fmla="*/ 163 w 304"/>
                <a:gd name="T13" fmla="*/ 269 h 309"/>
                <a:gd name="T14" fmla="*/ 98 w 304"/>
                <a:gd name="T15" fmla="*/ 110 h 309"/>
                <a:gd name="T16" fmla="*/ 33 w 304"/>
                <a:gd name="T17" fmla="*/ 271 h 309"/>
                <a:gd name="T18" fmla="*/ 0 w 304"/>
                <a:gd name="T19" fmla="*/ 256 h 309"/>
                <a:gd name="T20" fmla="*/ 86 w 304"/>
                <a:gd name="T21" fmla="*/ 53 h 309"/>
                <a:gd name="T22" fmla="*/ 6 w 304"/>
                <a:gd name="T23" fmla="*/ 53 h 309"/>
                <a:gd name="T24" fmla="*/ 260 w 304"/>
                <a:gd name="T25" fmla="*/ 309 h 309"/>
                <a:gd name="T26" fmla="*/ 222 w 304"/>
                <a:gd name="T27" fmla="*/ 309 h 309"/>
                <a:gd name="T28" fmla="*/ 222 w 304"/>
                <a:gd name="T29" fmla="*/ 0 h 309"/>
                <a:gd name="T30" fmla="*/ 260 w 304"/>
                <a:gd name="T31" fmla="*/ 0 h 309"/>
                <a:gd name="T32" fmla="*/ 260 w 304"/>
                <a:gd name="T33" fmla="*/ 119 h 309"/>
                <a:gd name="T34" fmla="*/ 304 w 304"/>
                <a:gd name="T35" fmla="*/ 119 h 309"/>
                <a:gd name="T36" fmla="*/ 304 w 304"/>
                <a:gd name="T37" fmla="*/ 159 h 309"/>
                <a:gd name="T38" fmla="*/ 260 w 304"/>
                <a:gd name="T39" fmla="*/ 159 h 309"/>
                <a:gd name="T40" fmla="*/ 260 w 304"/>
                <a:gd name="T41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4" h="309">
                  <a:moveTo>
                    <a:pt x="6" y="53"/>
                  </a:moveTo>
                  <a:lnTo>
                    <a:pt x="6" y="19"/>
                  </a:lnTo>
                  <a:lnTo>
                    <a:pt x="188" y="19"/>
                  </a:lnTo>
                  <a:lnTo>
                    <a:pt x="188" y="53"/>
                  </a:lnTo>
                  <a:lnTo>
                    <a:pt x="113" y="53"/>
                  </a:lnTo>
                  <a:lnTo>
                    <a:pt x="197" y="254"/>
                  </a:lnTo>
                  <a:lnTo>
                    <a:pt x="163" y="269"/>
                  </a:lnTo>
                  <a:lnTo>
                    <a:pt x="98" y="110"/>
                  </a:lnTo>
                  <a:lnTo>
                    <a:pt x="33" y="271"/>
                  </a:lnTo>
                  <a:lnTo>
                    <a:pt x="0" y="256"/>
                  </a:lnTo>
                  <a:lnTo>
                    <a:pt x="86" y="53"/>
                  </a:lnTo>
                  <a:lnTo>
                    <a:pt x="6" y="53"/>
                  </a:lnTo>
                  <a:close/>
                  <a:moveTo>
                    <a:pt x="260" y="309"/>
                  </a:moveTo>
                  <a:lnTo>
                    <a:pt x="222" y="309"/>
                  </a:lnTo>
                  <a:lnTo>
                    <a:pt x="222" y="0"/>
                  </a:lnTo>
                  <a:lnTo>
                    <a:pt x="260" y="0"/>
                  </a:lnTo>
                  <a:lnTo>
                    <a:pt x="260" y="119"/>
                  </a:lnTo>
                  <a:lnTo>
                    <a:pt x="304" y="119"/>
                  </a:lnTo>
                  <a:lnTo>
                    <a:pt x="304" y="159"/>
                  </a:lnTo>
                  <a:lnTo>
                    <a:pt x="260" y="159"/>
                  </a:lnTo>
                  <a:lnTo>
                    <a:pt x="260" y="3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3851" y="2012"/>
              <a:ext cx="276" cy="307"/>
            </a:xfrm>
            <a:custGeom>
              <a:avLst/>
              <a:gdLst>
                <a:gd name="T0" fmla="*/ 58 w 132"/>
                <a:gd name="T1" fmla="*/ 86 h 145"/>
                <a:gd name="T2" fmla="*/ 58 w 132"/>
                <a:gd name="T3" fmla="*/ 106 h 145"/>
                <a:gd name="T4" fmla="*/ 40 w 132"/>
                <a:gd name="T5" fmla="*/ 106 h 145"/>
                <a:gd name="T6" fmla="*/ 40 w 132"/>
                <a:gd name="T7" fmla="*/ 86 h 145"/>
                <a:gd name="T8" fmla="*/ 0 w 132"/>
                <a:gd name="T9" fmla="*/ 86 h 145"/>
                <a:gd name="T10" fmla="*/ 0 w 132"/>
                <a:gd name="T11" fmla="*/ 71 h 145"/>
                <a:gd name="T12" fmla="*/ 97 w 132"/>
                <a:gd name="T13" fmla="*/ 71 h 145"/>
                <a:gd name="T14" fmla="*/ 97 w 132"/>
                <a:gd name="T15" fmla="*/ 86 h 145"/>
                <a:gd name="T16" fmla="*/ 58 w 132"/>
                <a:gd name="T17" fmla="*/ 86 h 145"/>
                <a:gd name="T18" fmla="*/ 27 w 132"/>
                <a:gd name="T19" fmla="*/ 99 h 145"/>
                <a:gd name="T20" fmla="*/ 27 w 132"/>
                <a:gd name="T21" fmla="*/ 129 h 145"/>
                <a:gd name="T22" fmla="*/ 132 w 132"/>
                <a:gd name="T23" fmla="*/ 129 h 145"/>
                <a:gd name="T24" fmla="*/ 132 w 132"/>
                <a:gd name="T25" fmla="*/ 145 h 145"/>
                <a:gd name="T26" fmla="*/ 9 w 132"/>
                <a:gd name="T27" fmla="*/ 145 h 145"/>
                <a:gd name="T28" fmla="*/ 9 w 132"/>
                <a:gd name="T29" fmla="*/ 99 h 145"/>
                <a:gd name="T30" fmla="*/ 27 w 132"/>
                <a:gd name="T31" fmla="*/ 99 h 145"/>
                <a:gd name="T32" fmla="*/ 83 w 132"/>
                <a:gd name="T33" fmla="*/ 33 h 145"/>
                <a:gd name="T34" fmla="*/ 80 w 132"/>
                <a:gd name="T35" fmla="*/ 45 h 145"/>
                <a:gd name="T36" fmla="*/ 72 w 132"/>
                <a:gd name="T37" fmla="*/ 56 h 145"/>
                <a:gd name="T38" fmla="*/ 61 w 132"/>
                <a:gd name="T39" fmla="*/ 63 h 145"/>
                <a:gd name="T40" fmla="*/ 47 w 132"/>
                <a:gd name="T41" fmla="*/ 66 h 145"/>
                <a:gd name="T42" fmla="*/ 34 w 132"/>
                <a:gd name="T43" fmla="*/ 63 h 145"/>
                <a:gd name="T44" fmla="*/ 22 w 132"/>
                <a:gd name="T45" fmla="*/ 56 h 145"/>
                <a:gd name="T46" fmla="*/ 15 w 132"/>
                <a:gd name="T47" fmla="*/ 45 h 145"/>
                <a:gd name="T48" fmla="*/ 12 w 132"/>
                <a:gd name="T49" fmla="*/ 33 h 145"/>
                <a:gd name="T50" fmla="*/ 15 w 132"/>
                <a:gd name="T51" fmla="*/ 20 h 145"/>
                <a:gd name="T52" fmla="*/ 22 w 132"/>
                <a:gd name="T53" fmla="*/ 10 h 145"/>
                <a:gd name="T54" fmla="*/ 34 w 132"/>
                <a:gd name="T55" fmla="*/ 2 h 145"/>
                <a:gd name="T56" fmla="*/ 47 w 132"/>
                <a:gd name="T57" fmla="*/ 0 h 145"/>
                <a:gd name="T58" fmla="*/ 61 w 132"/>
                <a:gd name="T59" fmla="*/ 2 h 145"/>
                <a:gd name="T60" fmla="*/ 72 w 132"/>
                <a:gd name="T61" fmla="*/ 10 h 145"/>
                <a:gd name="T62" fmla="*/ 80 w 132"/>
                <a:gd name="T63" fmla="*/ 20 h 145"/>
                <a:gd name="T64" fmla="*/ 83 w 132"/>
                <a:gd name="T65" fmla="*/ 33 h 145"/>
                <a:gd name="T66" fmla="*/ 65 w 132"/>
                <a:gd name="T67" fmla="*/ 33 h 145"/>
                <a:gd name="T68" fmla="*/ 60 w 132"/>
                <a:gd name="T69" fmla="*/ 20 h 145"/>
                <a:gd name="T70" fmla="*/ 47 w 132"/>
                <a:gd name="T71" fmla="*/ 15 h 145"/>
                <a:gd name="T72" fmla="*/ 35 w 132"/>
                <a:gd name="T73" fmla="*/ 20 h 145"/>
                <a:gd name="T74" fmla="*/ 29 w 132"/>
                <a:gd name="T75" fmla="*/ 33 h 145"/>
                <a:gd name="T76" fmla="*/ 35 w 132"/>
                <a:gd name="T77" fmla="*/ 45 h 145"/>
                <a:gd name="T78" fmla="*/ 47 w 132"/>
                <a:gd name="T79" fmla="*/ 50 h 145"/>
                <a:gd name="T80" fmla="*/ 60 w 132"/>
                <a:gd name="T81" fmla="*/ 45 h 145"/>
                <a:gd name="T82" fmla="*/ 65 w 132"/>
                <a:gd name="T83" fmla="*/ 33 h 145"/>
                <a:gd name="T84" fmla="*/ 110 w 132"/>
                <a:gd name="T85" fmla="*/ 58 h 145"/>
                <a:gd name="T86" fmla="*/ 89 w 132"/>
                <a:gd name="T87" fmla="*/ 58 h 145"/>
                <a:gd name="T88" fmla="*/ 89 w 132"/>
                <a:gd name="T89" fmla="*/ 43 h 145"/>
                <a:gd name="T90" fmla="*/ 110 w 132"/>
                <a:gd name="T91" fmla="*/ 43 h 145"/>
                <a:gd name="T92" fmla="*/ 110 w 132"/>
                <a:gd name="T93" fmla="*/ 2 h 145"/>
                <a:gd name="T94" fmla="*/ 128 w 132"/>
                <a:gd name="T95" fmla="*/ 2 h 145"/>
                <a:gd name="T96" fmla="*/ 128 w 132"/>
                <a:gd name="T97" fmla="*/ 107 h 145"/>
                <a:gd name="T98" fmla="*/ 110 w 132"/>
                <a:gd name="T99" fmla="*/ 107 h 145"/>
                <a:gd name="T100" fmla="*/ 110 w 132"/>
                <a:gd name="T101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" h="145">
                  <a:moveTo>
                    <a:pt x="58" y="86"/>
                  </a:moveTo>
                  <a:cubicBezTo>
                    <a:pt x="58" y="106"/>
                    <a:pt x="58" y="106"/>
                    <a:pt x="58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86"/>
                    <a:pt x="97" y="86"/>
                    <a:pt x="97" y="86"/>
                  </a:cubicBezTo>
                  <a:lnTo>
                    <a:pt x="58" y="86"/>
                  </a:lnTo>
                  <a:close/>
                  <a:moveTo>
                    <a:pt x="27" y="99"/>
                  </a:moveTo>
                  <a:cubicBezTo>
                    <a:pt x="27" y="129"/>
                    <a:pt x="27" y="129"/>
                    <a:pt x="27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99"/>
                    <a:pt x="9" y="99"/>
                    <a:pt x="9" y="99"/>
                  </a:cubicBezTo>
                  <a:lnTo>
                    <a:pt x="27" y="99"/>
                  </a:lnTo>
                  <a:close/>
                  <a:moveTo>
                    <a:pt x="83" y="33"/>
                  </a:moveTo>
                  <a:cubicBezTo>
                    <a:pt x="83" y="37"/>
                    <a:pt x="82" y="41"/>
                    <a:pt x="80" y="45"/>
                  </a:cubicBezTo>
                  <a:cubicBezTo>
                    <a:pt x="78" y="49"/>
                    <a:pt x="75" y="53"/>
                    <a:pt x="72" y="56"/>
                  </a:cubicBezTo>
                  <a:cubicBezTo>
                    <a:pt x="69" y="59"/>
                    <a:pt x="65" y="61"/>
                    <a:pt x="61" y="63"/>
                  </a:cubicBezTo>
                  <a:cubicBezTo>
                    <a:pt x="57" y="65"/>
                    <a:pt x="52" y="66"/>
                    <a:pt x="47" y="66"/>
                  </a:cubicBezTo>
                  <a:cubicBezTo>
                    <a:pt x="43" y="66"/>
                    <a:pt x="38" y="65"/>
                    <a:pt x="34" y="63"/>
                  </a:cubicBezTo>
                  <a:cubicBezTo>
                    <a:pt x="29" y="61"/>
                    <a:pt x="26" y="59"/>
                    <a:pt x="22" y="56"/>
                  </a:cubicBezTo>
                  <a:cubicBezTo>
                    <a:pt x="19" y="53"/>
                    <a:pt x="17" y="49"/>
                    <a:pt x="15" y="45"/>
                  </a:cubicBezTo>
                  <a:cubicBezTo>
                    <a:pt x="13" y="41"/>
                    <a:pt x="12" y="37"/>
                    <a:pt x="12" y="33"/>
                  </a:cubicBezTo>
                  <a:cubicBezTo>
                    <a:pt x="12" y="28"/>
                    <a:pt x="13" y="24"/>
                    <a:pt x="15" y="20"/>
                  </a:cubicBezTo>
                  <a:cubicBezTo>
                    <a:pt x="17" y="16"/>
                    <a:pt x="19" y="13"/>
                    <a:pt x="22" y="10"/>
                  </a:cubicBezTo>
                  <a:cubicBezTo>
                    <a:pt x="26" y="6"/>
                    <a:pt x="29" y="4"/>
                    <a:pt x="34" y="2"/>
                  </a:cubicBezTo>
                  <a:cubicBezTo>
                    <a:pt x="38" y="1"/>
                    <a:pt x="43" y="0"/>
                    <a:pt x="47" y="0"/>
                  </a:cubicBezTo>
                  <a:cubicBezTo>
                    <a:pt x="52" y="0"/>
                    <a:pt x="57" y="1"/>
                    <a:pt x="61" y="2"/>
                  </a:cubicBezTo>
                  <a:cubicBezTo>
                    <a:pt x="65" y="4"/>
                    <a:pt x="69" y="6"/>
                    <a:pt x="72" y="10"/>
                  </a:cubicBezTo>
                  <a:cubicBezTo>
                    <a:pt x="75" y="13"/>
                    <a:pt x="78" y="16"/>
                    <a:pt x="80" y="20"/>
                  </a:cubicBezTo>
                  <a:cubicBezTo>
                    <a:pt x="82" y="24"/>
                    <a:pt x="83" y="28"/>
                    <a:pt x="83" y="33"/>
                  </a:cubicBezTo>
                  <a:close/>
                  <a:moveTo>
                    <a:pt x="65" y="33"/>
                  </a:moveTo>
                  <a:cubicBezTo>
                    <a:pt x="65" y="28"/>
                    <a:pt x="64" y="24"/>
                    <a:pt x="60" y="20"/>
                  </a:cubicBezTo>
                  <a:cubicBezTo>
                    <a:pt x="57" y="17"/>
                    <a:pt x="52" y="15"/>
                    <a:pt x="47" y="15"/>
                  </a:cubicBezTo>
                  <a:cubicBezTo>
                    <a:pt x="42" y="15"/>
                    <a:pt x="38" y="17"/>
                    <a:pt x="35" y="20"/>
                  </a:cubicBezTo>
                  <a:cubicBezTo>
                    <a:pt x="31" y="24"/>
                    <a:pt x="29" y="28"/>
                    <a:pt x="29" y="33"/>
                  </a:cubicBezTo>
                  <a:cubicBezTo>
                    <a:pt x="29" y="38"/>
                    <a:pt x="31" y="42"/>
                    <a:pt x="35" y="45"/>
                  </a:cubicBezTo>
                  <a:cubicBezTo>
                    <a:pt x="38" y="49"/>
                    <a:pt x="42" y="50"/>
                    <a:pt x="47" y="50"/>
                  </a:cubicBezTo>
                  <a:cubicBezTo>
                    <a:pt x="52" y="50"/>
                    <a:pt x="57" y="49"/>
                    <a:pt x="60" y="45"/>
                  </a:cubicBezTo>
                  <a:cubicBezTo>
                    <a:pt x="64" y="42"/>
                    <a:pt x="65" y="38"/>
                    <a:pt x="65" y="33"/>
                  </a:cubicBezTo>
                  <a:close/>
                  <a:moveTo>
                    <a:pt x="110" y="58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10" y="107"/>
                    <a:pt x="110" y="107"/>
                    <a:pt x="110" y="107"/>
                  </a:cubicBezTo>
                  <a:lnTo>
                    <a:pt x="110" y="5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4175" y="2021"/>
              <a:ext cx="281" cy="304"/>
            </a:xfrm>
            <a:custGeom>
              <a:avLst/>
              <a:gdLst>
                <a:gd name="T0" fmla="*/ 0 w 281"/>
                <a:gd name="T1" fmla="*/ 190 h 304"/>
                <a:gd name="T2" fmla="*/ 281 w 281"/>
                <a:gd name="T3" fmla="*/ 190 h 304"/>
                <a:gd name="T4" fmla="*/ 281 w 281"/>
                <a:gd name="T5" fmla="*/ 224 h 304"/>
                <a:gd name="T6" fmla="*/ 160 w 281"/>
                <a:gd name="T7" fmla="*/ 224 h 304"/>
                <a:gd name="T8" fmla="*/ 160 w 281"/>
                <a:gd name="T9" fmla="*/ 304 h 304"/>
                <a:gd name="T10" fmla="*/ 122 w 281"/>
                <a:gd name="T11" fmla="*/ 304 h 304"/>
                <a:gd name="T12" fmla="*/ 122 w 281"/>
                <a:gd name="T13" fmla="*/ 224 h 304"/>
                <a:gd name="T14" fmla="*/ 0 w 281"/>
                <a:gd name="T15" fmla="*/ 224 h 304"/>
                <a:gd name="T16" fmla="*/ 0 w 281"/>
                <a:gd name="T17" fmla="*/ 190 h 304"/>
                <a:gd name="T18" fmla="*/ 59 w 281"/>
                <a:gd name="T19" fmla="*/ 40 h 304"/>
                <a:gd name="T20" fmla="*/ 220 w 281"/>
                <a:gd name="T21" fmla="*/ 40 h 304"/>
                <a:gd name="T22" fmla="*/ 220 w 281"/>
                <a:gd name="T23" fmla="*/ 0 h 304"/>
                <a:gd name="T24" fmla="*/ 258 w 281"/>
                <a:gd name="T25" fmla="*/ 0 h 304"/>
                <a:gd name="T26" fmla="*/ 258 w 281"/>
                <a:gd name="T27" fmla="*/ 147 h 304"/>
                <a:gd name="T28" fmla="*/ 21 w 281"/>
                <a:gd name="T29" fmla="*/ 147 h 304"/>
                <a:gd name="T30" fmla="*/ 21 w 281"/>
                <a:gd name="T31" fmla="*/ 0 h 304"/>
                <a:gd name="T32" fmla="*/ 59 w 281"/>
                <a:gd name="T33" fmla="*/ 0 h 304"/>
                <a:gd name="T34" fmla="*/ 59 w 281"/>
                <a:gd name="T35" fmla="*/ 40 h 304"/>
                <a:gd name="T36" fmla="*/ 220 w 281"/>
                <a:gd name="T37" fmla="*/ 71 h 304"/>
                <a:gd name="T38" fmla="*/ 59 w 281"/>
                <a:gd name="T39" fmla="*/ 71 h 304"/>
                <a:gd name="T40" fmla="*/ 59 w 281"/>
                <a:gd name="T41" fmla="*/ 114 h 304"/>
                <a:gd name="T42" fmla="*/ 220 w 281"/>
                <a:gd name="T43" fmla="*/ 114 h 304"/>
                <a:gd name="T44" fmla="*/ 220 w 281"/>
                <a:gd name="T45" fmla="*/ 7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1" h="304">
                  <a:moveTo>
                    <a:pt x="0" y="190"/>
                  </a:moveTo>
                  <a:lnTo>
                    <a:pt x="281" y="190"/>
                  </a:lnTo>
                  <a:lnTo>
                    <a:pt x="281" y="224"/>
                  </a:lnTo>
                  <a:lnTo>
                    <a:pt x="160" y="224"/>
                  </a:lnTo>
                  <a:lnTo>
                    <a:pt x="160" y="304"/>
                  </a:lnTo>
                  <a:lnTo>
                    <a:pt x="122" y="304"/>
                  </a:lnTo>
                  <a:lnTo>
                    <a:pt x="122" y="224"/>
                  </a:lnTo>
                  <a:lnTo>
                    <a:pt x="0" y="224"/>
                  </a:lnTo>
                  <a:lnTo>
                    <a:pt x="0" y="190"/>
                  </a:lnTo>
                  <a:close/>
                  <a:moveTo>
                    <a:pt x="59" y="40"/>
                  </a:moveTo>
                  <a:lnTo>
                    <a:pt x="220" y="40"/>
                  </a:lnTo>
                  <a:lnTo>
                    <a:pt x="220" y="0"/>
                  </a:lnTo>
                  <a:lnTo>
                    <a:pt x="258" y="0"/>
                  </a:lnTo>
                  <a:lnTo>
                    <a:pt x="258" y="147"/>
                  </a:lnTo>
                  <a:lnTo>
                    <a:pt x="21" y="147"/>
                  </a:lnTo>
                  <a:lnTo>
                    <a:pt x="21" y="0"/>
                  </a:lnTo>
                  <a:lnTo>
                    <a:pt x="59" y="0"/>
                  </a:lnTo>
                  <a:lnTo>
                    <a:pt x="59" y="40"/>
                  </a:lnTo>
                  <a:close/>
                  <a:moveTo>
                    <a:pt x="220" y="71"/>
                  </a:moveTo>
                  <a:lnTo>
                    <a:pt x="59" y="71"/>
                  </a:lnTo>
                  <a:lnTo>
                    <a:pt x="59" y="114"/>
                  </a:lnTo>
                  <a:lnTo>
                    <a:pt x="220" y="114"/>
                  </a:lnTo>
                  <a:lnTo>
                    <a:pt x="220" y="7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04730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3268</Words>
  <Application>Microsoft Office PowerPoint</Application>
  <PresentationFormat>화면 슬라이드 쇼(4:3)</PresentationFormat>
  <Paragraphs>621</Paragraphs>
  <Slides>32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2" baseType="lpstr">
      <vt:lpstr>굴림</vt:lpstr>
      <vt:lpstr>Arial</vt:lpstr>
      <vt:lpstr>-웹윤고딕140</vt:lpstr>
      <vt:lpstr>맑은 고딕</vt:lpstr>
      <vt:lpstr>-웹윤고딕150</vt:lpstr>
      <vt:lpstr>-웹윤고딕120</vt:lpstr>
      <vt:lpstr>-웹윤고딕130</vt:lpstr>
      <vt:lpstr>-웹윤고딕160</vt:lpstr>
      <vt:lpstr>바탕체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온누디자인</dc:creator>
  <cp:lastModifiedBy>user</cp:lastModifiedBy>
  <cp:revision>40</cp:revision>
  <dcterms:created xsi:type="dcterms:W3CDTF">2016-08-04T10:18:10Z</dcterms:created>
  <dcterms:modified xsi:type="dcterms:W3CDTF">2016-09-20T05:03:00Z</dcterms:modified>
</cp:coreProperties>
</file>