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5" r:id="rId2"/>
    <p:sldId id="282" r:id="rId3"/>
    <p:sldId id="283" r:id="rId4"/>
    <p:sldId id="284" r:id="rId5"/>
    <p:sldId id="285" r:id="rId6"/>
    <p:sldId id="286" r:id="rId7"/>
    <p:sldId id="287" r:id="rId8"/>
    <p:sldId id="28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3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C7D37-D110-4464-96CE-5DCFA20B9CCB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73B23-5B7F-4546-8782-817B04CD1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243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44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817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79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89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194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431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16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01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83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40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070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부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341532" y="1302514"/>
            <a:ext cx="8460941" cy="4897870"/>
          </a:xfrm>
          <a:prstGeom prst="rect">
            <a:avLst/>
          </a:prstGeom>
          <a:noFill/>
          <a:ln w="12700" cap="flat">
            <a:solidFill>
              <a:srgbClr val="C00000"/>
            </a:solidFill>
            <a:prstDash val="sys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20" tIns="35720" rIns="35720" bIns="35720" numCol="1" spcCol="38100" rtlCol="0" anchor="ctr">
            <a:noAutofit/>
          </a:bodyPr>
          <a:lstStyle/>
          <a:p>
            <a:pPr marL="0" marR="0" indent="0" algn="ctr" defTabSz="4106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87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146" name="Picture 2" descr="C:\Users\Administrator\Desktop\중소기업기술정보진흥원_마스터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" y="-24093"/>
            <a:ext cx="91428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4493457" y="6402938"/>
            <a:ext cx="157094" cy="1514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984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돋움체 Medium" panose="02020603020101020101" pitchFamily="18" charset="-127"/>
                <a:sym typeface="Helvetica Neue Thin"/>
              </a:defRPr>
            </a:lvl1pPr>
          </a:lstStyle>
          <a:p>
            <a:fld id="{86CB4B4D-7CA3-9044-876B-883B54F8677D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5" name="모서리가 둥근 직사각형 4"/>
          <p:cNvSpPr/>
          <p:nvPr userDrawn="1"/>
        </p:nvSpPr>
        <p:spPr>
          <a:xfrm>
            <a:off x="4461115" y="6375803"/>
            <a:ext cx="221773" cy="194695"/>
          </a:xfrm>
          <a:prstGeom prst="round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20" tIns="35720" rIns="35720" bIns="35720" numCol="1" spcCol="38100" rtlCol="0" anchor="ctr">
            <a:noAutofit/>
          </a:bodyPr>
          <a:lstStyle/>
          <a:p>
            <a:pPr marL="0" marR="0" indent="0" algn="ctr" defTabSz="4106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87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grpSp>
        <p:nvGrpSpPr>
          <p:cNvPr id="6" name="Group 13"/>
          <p:cNvGrpSpPr>
            <a:grpSpLocks/>
          </p:cNvGrpSpPr>
          <p:nvPr userDrawn="1"/>
        </p:nvGrpSpPr>
        <p:grpSpPr bwMode="auto">
          <a:xfrm>
            <a:off x="2159732" y="6237312"/>
            <a:ext cx="1836204" cy="408908"/>
            <a:chOff x="612" y="4017"/>
            <a:chExt cx="1018" cy="240"/>
          </a:xfrm>
        </p:grpSpPr>
        <p:pic>
          <p:nvPicPr>
            <p:cNvPr id="7" name="Picture 14" descr="tipa"/>
            <p:cNvPicPr>
              <a:picLocks noChangeAspect="1" noChangeArrowheads="1"/>
            </p:cNvPicPr>
            <p:nvPr/>
          </p:nvPicPr>
          <p:blipFill>
            <a:blip r:embed="rId3" cstate="print">
              <a:lum bright="-24000"/>
            </a:blip>
            <a:srcRect l="25343"/>
            <a:stretch>
              <a:fillRect/>
            </a:stretch>
          </p:blipFill>
          <p:spPr bwMode="auto">
            <a:xfrm>
              <a:off x="870" y="4022"/>
              <a:ext cx="760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5" descr="tipa"/>
            <p:cNvPicPr>
              <a:picLocks noChangeAspect="1" noChangeArrowheads="1"/>
            </p:cNvPicPr>
            <p:nvPr/>
          </p:nvPicPr>
          <p:blipFill>
            <a:blip r:embed="rId3" cstate="print"/>
            <a:srcRect r="75148"/>
            <a:stretch>
              <a:fillRect/>
            </a:stretch>
          </p:blipFill>
          <p:spPr bwMode="auto">
            <a:xfrm>
              <a:off x="612" y="4017"/>
              <a:ext cx="253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6479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E287F-F1C3-4201-8ED6-E9A1E6D46D69}" type="datetimeFigureOut">
              <a:rPr lang="ko-KR" altLang="en-US" smtClean="0"/>
              <a:t>2019-01-15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DEB71-F1A3-4D5C-A662-FA2876F299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49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507013" y="1999000"/>
            <a:ext cx="7872216" cy="512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매출발생과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무관하게 징수하는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현행 정액기술료는 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납부의 편의성은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있으나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</a:t>
            </a:r>
          </a:p>
          <a:p>
            <a:pPr defTabSz="1028700">
              <a:spcAft>
                <a:spcPts val="400"/>
              </a:spcAft>
              <a:buSzPct val="120000"/>
            </a:pPr>
            <a:r>
              <a:rPr lang="en-US" altLang="ko-KR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 err="1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기술료의</a:t>
            </a:r>
            <a:r>
              <a:rPr lang="ko-KR" altLang="en-US" sz="1500" dirty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 취지에 맞지 않고 기업에 부담을 </a:t>
            </a:r>
            <a:r>
              <a:rPr lang="ko-KR" altLang="en-US" sz="1500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유발</a:t>
            </a:r>
            <a:endParaRPr lang="en-US" altLang="ko-KR" sz="1500" dirty="0" smtClean="0">
              <a:solidFill>
                <a:srgbClr val="0000FF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12693" y="6402938"/>
            <a:ext cx="137858" cy="151452"/>
          </a:xfrm>
        </p:spPr>
        <p:txBody>
          <a:bodyPr/>
          <a:lstStyle/>
          <a:p>
            <a:fld id="{86CB4B4D-7CA3-9044-876B-883B54F8677D}" type="slidenum">
              <a:rPr lang="en-US" altLang="ko-KR" smtClean="0">
                <a:latin typeface="+mj-ea"/>
                <a:ea typeface="+mj-ea"/>
              </a:rPr>
              <a:pPr/>
              <a:t>1</a:t>
            </a:fld>
            <a:endParaRPr lang="en-US" altLang="ko-KR">
              <a:latin typeface="+mj-ea"/>
              <a:ea typeface="+mj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41148" y="1264917"/>
            <a:ext cx="5436693" cy="384721"/>
            <a:chOff x="490282" y="1264916"/>
            <a:chExt cx="5436693" cy="443757"/>
          </a:xfrm>
        </p:grpSpPr>
        <p:sp>
          <p:nvSpPr>
            <p:cNvPr id="16" name="직사각형 15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추진 배경 및 목적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507013" y="2726058"/>
            <a:ext cx="8038471" cy="76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>
              <a:spcAft>
                <a:spcPts val="400"/>
              </a:spcAft>
              <a:buSzPct val="120000"/>
            </a:pP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*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정액기술료</a:t>
            </a:r>
            <a:r>
              <a:rPr lang="en-US" altLang="ko-KR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정부 출연금의 </a:t>
            </a:r>
            <a:r>
              <a:rPr lang="en-US" altLang="ko-KR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10%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를 일률적으로 징수</a:t>
            </a:r>
            <a:r>
              <a:rPr lang="en-US" altLang="ko-KR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의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문제점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defTabSz="1028700">
              <a:spcAft>
                <a:spcPts val="400"/>
              </a:spcAft>
              <a:buSzPct val="120000"/>
            </a:pP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① 매출 발생이 없어도 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R&amp;D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종료 후 별도의 자금으로 납부 →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부채로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인식</a:t>
            </a:r>
          </a:p>
          <a:p>
            <a:pPr defTabSz="1028700">
              <a:spcAft>
                <a:spcPts val="400"/>
              </a:spcAft>
              <a:buSzPct val="120000"/>
            </a:pP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② </a:t>
            </a:r>
            <a:r>
              <a:rPr lang="ko-KR" altLang="en-US" sz="14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기술료는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사업화 실시의 대가이나 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R&amp;D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성과와 무관한 </a:t>
            </a:r>
            <a:r>
              <a:rPr lang="ko-KR" altLang="en-US" sz="14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정액방식은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취지에 부적합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20" name="직사각형 78"/>
          <p:cNvSpPr>
            <a:spLocks noChangeArrowheads="1"/>
          </p:cNvSpPr>
          <p:nvPr/>
        </p:nvSpPr>
        <p:spPr bwMode="auto">
          <a:xfrm>
            <a:off x="501469" y="3842266"/>
            <a:ext cx="7872216" cy="512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반면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경상기술료는 매년 </a:t>
            </a:r>
            <a:r>
              <a:rPr lang="en-US" altLang="ko-KR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R&amp;D 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관련 매출의 검증이 어렵고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복잡하여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defTabSz="1028700">
              <a:spcAft>
                <a:spcPts val="400"/>
              </a:spcAft>
              <a:buSzPct val="120000"/>
            </a:pPr>
            <a:r>
              <a:rPr lang="en-US" altLang="ko-KR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납부가 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간편한 </a:t>
            </a:r>
            <a:r>
              <a:rPr lang="ko-KR" altLang="en-US" sz="15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정액기술료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방식을 대다수의 중소기업이 선택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pic>
        <p:nvPicPr>
          <p:cNvPr id="21" name="Picture 20" descr="화살표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1469" y="4853484"/>
            <a:ext cx="349220" cy="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78"/>
          <p:cNvSpPr>
            <a:spLocks noChangeArrowheads="1"/>
          </p:cNvSpPr>
          <p:nvPr/>
        </p:nvSpPr>
        <p:spPr bwMode="auto">
          <a:xfrm>
            <a:off x="1008631" y="4829241"/>
            <a:ext cx="6672329" cy="512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>
              <a:spcAft>
                <a:spcPts val="400"/>
              </a:spcAft>
              <a:buSzPct val="120000"/>
            </a:pP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상용화 </a:t>
            </a:r>
            <a:r>
              <a:rPr lang="en-US" altLang="ko-KR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R&amp;D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의 특성에 맞게 </a:t>
            </a:r>
            <a:r>
              <a:rPr lang="ko-KR" altLang="en-US" sz="1500" b="1" dirty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경상기술료를 </a:t>
            </a:r>
            <a:r>
              <a:rPr lang="ko-KR" altLang="en-US" sz="15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도입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하되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</a:t>
            </a:r>
          </a:p>
          <a:p>
            <a:pPr defTabSz="1028700">
              <a:spcAft>
                <a:spcPts val="400"/>
              </a:spcAft>
              <a:buSzPct val="120000"/>
            </a:pP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과도한 </a:t>
            </a:r>
            <a:r>
              <a:rPr lang="ko-KR" altLang="en-US" sz="15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행정비용과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번거로운 </a:t>
            </a:r>
            <a:r>
              <a:rPr lang="ko-KR" altLang="en-US" sz="15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납부방식을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중소기업의 실정에 맞게 </a:t>
            </a:r>
            <a:r>
              <a:rPr lang="ko-KR" altLang="en-US" sz="15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개선</a:t>
            </a:r>
            <a:endParaRPr lang="en-US" altLang="ko-KR" sz="1500" b="1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32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507013" y="1804267"/>
            <a:ext cx="7872216" cy="512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매출기반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사전약정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방식의 경상기술료를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도입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과제선정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사후관리 등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R&amp;D </a:t>
            </a:r>
            <a:r>
              <a:rPr lang="ko-KR" altLang="en-US" sz="15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지원 프로세스를 사업화 성공 관점으로 개편</a:t>
            </a:r>
            <a:endParaRPr lang="en-US" altLang="ko-KR" sz="1500" dirty="0" smtClean="0">
              <a:solidFill>
                <a:srgbClr val="0000FF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12693" y="6402938"/>
            <a:ext cx="137858" cy="151452"/>
          </a:xfrm>
        </p:spPr>
        <p:txBody>
          <a:bodyPr/>
          <a:lstStyle/>
          <a:p>
            <a:fld id="{86CB4B4D-7CA3-9044-876B-883B54F8677D}" type="slidenum">
              <a:rPr lang="en-US" altLang="ko-KR" smtClean="0">
                <a:latin typeface="+mj-ea"/>
                <a:ea typeface="+mj-ea"/>
              </a:rPr>
              <a:pPr/>
              <a:t>2</a:t>
            </a:fld>
            <a:endParaRPr lang="en-US" altLang="ko-KR">
              <a:latin typeface="+mj-ea"/>
              <a:ea typeface="+mj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41148" y="1264917"/>
            <a:ext cx="5436693" cy="384721"/>
            <a:chOff x="490282" y="1264916"/>
            <a:chExt cx="5436693" cy="443757"/>
          </a:xfrm>
        </p:grpSpPr>
        <p:sp>
          <p:nvSpPr>
            <p:cNvPr id="16" name="직사각형 15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개편 방안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565234" y="2966992"/>
            <a:ext cx="1488010" cy="54175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ctr" defTabSz="1234130"/>
            <a:r>
              <a:rPr lang="ko-KR" altLang="en-US" sz="1400" dirty="0" err="1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과제신청</a:t>
            </a:r>
            <a:endParaRPr lang="ko-KR" altLang="en-US" sz="1400" dirty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65234" y="3864997"/>
            <a:ext cx="1488010" cy="503911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ctr" defTabSz="1234130"/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과제선정</a:t>
            </a:r>
            <a:endParaRPr lang="en-US" altLang="ko-KR" sz="1400" dirty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65234" y="4766835"/>
            <a:ext cx="1488010" cy="982039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ctr" defTabSz="1234130"/>
            <a:r>
              <a:rPr lang="ko-KR" altLang="en-US" sz="1400" dirty="0" err="1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기술료</a:t>
            </a:r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 납부</a:t>
            </a:r>
            <a:endParaRPr lang="ko-KR" altLang="en-US" sz="1400" dirty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227811" y="2966992"/>
            <a:ext cx="6301477" cy="541750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기업이 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과제 신청 시 </a:t>
            </a:r>
            <a:r>
              <a:rPr lang="en-US" altLang="ko-KR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'R&amp;D 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관련 기대 매출액과 </a:t>
            </a:r>
            <a:r>
              <a:rPr lang="ko-KR" altLang="en-US" sz="1400" dirty="0" err="1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매출비중‘을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제시하고</a:t>
            </a:r>
            <a:r>
              <a:rPr lang="en-US" altLang="ko-KR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,</a:t>
            </a:r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1400" dirty="0" smtClean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  <a:p>
            <a:pPr defTabSz="1234130"/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그에 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비례한 </a:t>
            </a:r>
            <a:r>
              <a:rPr lang="ko-KR" altLang="en-US" sz="1400" dirty="0" err="1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기술료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 납부를 약정</a:t>
            </a:r>
            <a:r>
              <a:rPr lang="en-US" altLang="ko-KR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(</a:t>
            </a:r>
            <a:r>
              <a:rPr lang="ko-KR" altLang="en-US" sz="1400" dirty="0" err="1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매출기반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1400" dirty="0" err="1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약정방식</a:t>
            </a:r>
            <a:r>
              <a:rPr lang="en-US" altLang="ko-KR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)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2227811" y="3864997"/>
            <a:ext cx="6301477" cy="503911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기업이 제시한 </a:t>
            </a:r>
            <a:r>
              <a:rPr lang="en-US" altLang="ko-KR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R&amp;D 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관련 </a:t>
            </a:r>
            <a:r>
              <a:rPr lang="ko-KR" altLang="en-US" sz="1400" dirty="0" err="1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매출목표의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 타당성</a:t>
            </a:r>
            <a:r>
              <a:rPr lang="en-US" altLang="ko-KR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사업계획 실현가능성을 평가하여 </a:t>
            </a:r>
            <a:endParaRPr lang="en-US" altLang="ko-KR" sz="1400" dirty="0" smtClean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  <a:p>
            <a:pPr defTabSz="1234130"/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사업화 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가능성이 높은 과제를 선별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2227811" y="4766835"/>
            <a:ext cx="6301477" cy="982039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r>
              <a:rPr lang="en-US" altLang="ko-KR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R&amp;D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성과를 상용화한 이후 발생한 총 매출 중 </a:t>
            </a:r>
            <a:endParaRPr lang="en-US" altLang="ko-KR" sz="1400" dirty="0" smtClean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  <a:p>
            <a:pPr defTabSz="1234130"/>
            <a:r>
              <a:rPr lang="ko-KR" altLang="en-US" sz="1400" dirty="0" smtClean="0">
                <a:ln w="19050">
                  <a:noFill/>
                </a:ln>
                <a:solidFill>
                  <a:srgbClr val="0000FF"/>
                </a:solidFill>
                <a:latin typeface="KoPub돋움체 Medium" pitchFamily="18" charset="-127"/>
                <a:ea typeface="KoPub돋움체 Medium" pitchFamily="18" charset="-127"/>
              </a:rPr>
              <a:t>사전에 </a:t>
            </a:r>
            <a:r>
              <a:rPr lang="ko-KR" altLang="en-US" sz="1400" dirty="0">
                <a:ln w="19050">
                  <a:noFill/>
                </a:ln>
                <a:solidFill>
                  <a:srgbClr val="0000FF"/>
                </a:solidFill>
                <a:latin typeface="KoPub돋움체 Medium" pitchFamily="18" charset="-127"/>
                <a:ea typeface="KoPub돋움체 Medium" pitchFamily="18" charset="-127"/>
              </a:rPr>
              <a:t>제시한 </a:t>
            </a:r>
            <a:r>
              <a:rPr lang="en-US" altLang="ko-KR" sz="1400" dirty="0">
                <a:ln w="19050">
                  <a:noFill/>
                </a:ln>
                <a:solidFill>
                  <a:srgbClr val="0000FF"/>
                </a:solidFill>
                <a:latin typeface="KoPub돋움체 Medium" pitchFamily="18" charset="-127"/>
                <a:ea typeface="KoPub돋움체 Medium" pitchFamily="18" charset="-127"/>
              </a:rPr>
              <a:t>R&amp;D </a:t>
            </a:r>
            <a:r>
              <a:rPr lang="ko-KR" altLang="en-US" sz="1400" dirty="0">
                <a:ln w="19050">
                  <a:noFill/>
                </a:ln>
                <a:solidFill>
                  <a:srgbClr val="0000FF"/>
                </a:solidFill>
                <a:latin typeface="KoPub돋움체 Medium" pitchFamily="18" charset="-127"/>
                <a:ea typeface="KoPub돋움체 Medium" pitchFamily="18" charset="-127"/>
              </a:rPr>
              <a:t>관련 매출의 비중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에 기반하여 </a:t>
            </a:r>
            <a:r>
              <a:rPr lang="ko-KR" altLang="en-US" sz="1400" dirty="0" err="1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기술료를</a:t>
            </a:r>
            <a:r>
              <a:rPr lang="ko-KR" altLang="en-US" sz="1400" dirty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1400" dirty="0" smtClean="0">
                <a:ln w="19050">
                  <a:noFill/>
                </a:ln>
                <a:latin typeface="KoPub돋움체 Medium" pitchFamily="18" charset="-127"/>
                <a:ea typeface="KoPub돋움체 Medium" pitchFamily="18" charset="-127"/>
              </a:rPr>
              <a:t>납부</a:t>
            </a:r>
            <a:endParaRPr lang="en-US" altLang="ko-KR" sz="1400" dirty="0" smtClean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  <a:p>
            <a:pPr defTabSz="1234130"/>
            <a:endParaRPr lang="en-US" altLang="ko-KR" sz="400" dirty="0" smtClean="0">
              <a:ln w="19050">
                <a:noFill/>
              </a:ln>
              <a:latin typeface="KoPub돋움체 Medium" pitchFamily="18" charset="-127"/>
              <a:ea typeface="KoPub돋움체 Medium" pitchFamily="18" charset="-127"/>
            </a:endParaRPr>
          </a:p>
          <a:p>
            <a:pPr defTabSz="1234130"/>
            <a:r>
              <a:rPr lang="en-US" altLang="ko-KR" sz="13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*</a:t>
            </a:r>
            <a:r>
              <a:rPr lang="ko-KR" altLang="en-US" sz="1300" dirty="0">
                <a:solidFill>
                  <a:prstClr val="black"/>
                </a:solidFill>
                <a:latin typeface="+mj-ea"/>
                <a:cs typeface="Tahoma" pitchFamily="34" charset="0"/>
              </a:rPr>
              <a:t> 기업은 근거자료로 </a:t>
            </a:r>
            <a:r>
              <a:rPr lang="ko-KR" altLang="en-US" sz="1300" dirty="0" err="1">
                <a:solidFill>
                  <a:prstClr val="black"/>
                </a:solidFill>
                <a:latin typeface="+mj-ea"/>
                <a:cs typeface="Tahoma" pitchFamily="34" charset="0"/>
              </a:rPr>
              <a:t>총매출액</a:t>
            </a:r>
            <a:r>
              <a:rPr lang="ko-KR" altLang="en-US" sz="1300" dirty="0">
                <a:solidFill>
                  <a:prstClr val="black"/>
                </a:solidFill>
                <a:latin typeface="+mj-ea"/>
                <a:cs typeface="Tahoma" pitchFamily="34" charset="0"/>
              </a:rPr>
              <a:t> 자료만 제시</a:t>
            </a:r>
            <a:r>
              <a:rPr lang="en-US" altLang="ko-KR" sz="1300" dirty="0">
                <a:solidFill>
                  <a:prstClr val="black"/>
                </a:solidFill>
                <a:latin typeface="+mj-ea"/>
                <a:cs typeface="Tahoma" pitchFamily="34" charset="0"/>
              </a:rPr>
              <a:t>, </a:t>
            </a:r>
            <a:r>
              <a:rPr lang="ko-KR" altLang="en-US" sz="1300" dirty="0">
                <a:solidFill>
                  <a:srgbClr val="0000FF"/>
                </a:solidFill>
                <a:latin typeface="+mj-ea"/>
                <a:cs typeface="Tahoma" pitchFamily="34" charset="0"/>
              </a:rPr>
              <a:t>매년 현장검증 없음</a:t>
            </a:r>
            <a:endParaRPr lang="en-US" altLang="ko-KR" sz="1300" dirty="0">
              <a:ln w="19050">
                <a:noFill/>
              </a:ln>
              <a:solidFill>
                <a:srgbClr val="0000FF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7" name="직사각형 78"/>
          <p:cNvSpPr>
            <a:spLocks noChangeArrowheads="1"/>
          </p:cNvSpPr>
          <p:nvPr/>
        </p:nvSpPr>
        <p:spPr bwMode="auto">
          <a:xfrm>
            <a:off x="507013" y="2556335"/>
            <a:ext cx="7872216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b="1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추진절차별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세부내용</a:t>
            </a:r>
            <a:endParaRPr lang="en-US" altLang="ko-KR" sz="1500" b="1" dirty="0" smtClean="0">
              <a:solidFill>
                <a:srgbClr val="0000FF"/>
              </a:solidFill>
              <a:latin typeface="+mj-ea"/>
              <a:ea typeface="+mj-ea"/>
              <a:cs typeface="Tahoma" pitchFamily="34" charset="0"/>
            </a:endParaRPr>
          </a:p>
        </p:txBody>
      </p:sp>
      <p:pic>
        <p:nvPicPr>
          <p:cNvPr id="48" name="Picture 20" descr="화살표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400000">
            <a:off x="1134628" y="3555793"/>
            <a:ext cx="349220" cy="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화살표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400000">
            <a:off x="1134627" y="4426094"/>
            <a:ext cx="349220" cy="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018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12693" y="6402938"/>
            <a:ext cx="137858" cy="151452"/>
          </a:xfrm>
        </p:spPr>
        <p:txBody>
          <a:bodyPr/>
          <a:lstStyle/>
          <a:p>
            <a:fld id="{86CB4B4D-7CA3-9044-876B-883B54F8677D}" type="slidenum">
              <a:rPr lang="en-US" altLang="ko-KR" smtClean="0">
                <a:latin typeface="+mj-ea"/>
                <a:ea typeface="+mj-ea"/>
              </a:rPr>
              <a:pPr/>
              <a:t>3</a:t>
            </a:fld>
            <a:endParaRPr lang="en-US" altLang="ko-KR">
              <a:latin typeface="+mj-ea"/>
              <a:ea typeface="+mj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41148" y="1142457"/>
            <a:ext cx="5436693" cy="384721"/>
            <a:chOff x="490282" y="1264916"/>
            <a:chExt cx="5436693" cy="443757"/>
          </a:xfrm>
        </p:grpSpPr>
        <p:sp>
          <p:nvSpPr>
            <p:cNvPr id="16" name="직사각형 15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</a:t>
              </a:r>
              <a:r>
                <a:rPr lang="ko-KR" altLang="en-US" sz="1900" b="1" kern="0" dirty="0" err="1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경상기술료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</a:t>
              </a: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제도 세부내용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393739" y="1623622"/>
            <a:ext cx="8673012" cy="5437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6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</a:t>
            </a:r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6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징수대상</a:t>
            </a:r>
            <a:endParaRPr lang="en-US" altLang="ko-KR" sz="16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- ”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정상종료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”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과제의 주관기관으로서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결과물을 소유하고 직접 실시하고자 하는 중소기업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20" name="직사각형 78"/>
          <p:cNvSpPr>
            <a:spLocks noChangeArrowheads="1"/>
          </p:cNvSpPr>
          <p:nvPr/>
        </p:nvSpPr>
        <p:spPr bwMode="auto">
          <a:xfrm>
            <a:off x="393738" y="2611168"/>
            <a:ext cx="8475941" cy="820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algn="l" defTabSz="1028700" latinLnBrk="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6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</a:t>
            </a:r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6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징수방식</a:t>
            </a:r>
            <a:endParaRPr lang="en-US" altLang="ko-KR" sz="16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-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주관기관은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매출 기반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약정기술료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방식으로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기술료를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전문기관에 납부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179388" indent="-179388" algn="l" latinLnBrk="0"/>
            <a:endParaRPr lang="en-US" altLang="ko-KR" sz="300" dirty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179388" indent="-179388" algn="l" latinLnBrk="0"/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-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세부 사항은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“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중소기업 기술개발 지원사업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관리규정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”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에 따라 징수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21" name="직사각형 78"/>
          <p:cNvSpPr>
            <a:spLocks noChangeArrowheads="1"/>
          </p:cNvSpPr>
          <p:nvPr/>
        </p:nvSpPr>
        <p:spPr bwMode="auto">
          <a:xfrm>
            <a:off x="393738" y="3535886"/>
            <a:ext cx="8475941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6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정액기술료</a:t>
            </a:r>
            <a:r>
              <a:rPr lang="en-US" altLang="ko-KR" sz="16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6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기존 </a:t>
            </a:r>
            <a:r>
              <a:rPr lang="ko-KR" altLang="en-US" sz="16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</a:t>
            </a:r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및  </a:t>
            </a:r>
            <a:r>
              <a:rPr lang="ko-KR" altLang="en-US" sz="16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매출 </a:t>
            </a:r>
            <a:r>
              <a:rPr lang="ko-KR" altLang="en-US" sz="16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기반 </a:t>
            </a:r>
            <a:r>
              <a:rPr lang="ko-KR" altLang="en-US" sz="1600" dirty="0" err="1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약정기술료</a:t>
            </a:r>
            <a:r>
              <a:rPr lang="ko-KR" altLang="en-US" sz="16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제도 비교 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24196" y="3859453"/>
            <a:ext cx="8229600" cy="2283083"/>
            <a:chOff x="451081" y="2075100"/>
            <a:chExt cx="8007118" cy="3435784"/>
          </a:xfrm>
        </p:grpSpPr>
        <p:grpSp>
          <p:nvGrpSpPr>
            <p:cNvPr id="22" name="그룹 21"/>
            <p:cNvGrpSpPr/>
            <p:nvPr/>
          </p:nvGrpSpPr>
          <p:grpSpPr>
            <a:xfrm>
              <a:off x="1627791" y="2075100"/>
              <a:ext cx="1834027" cy="328060"/>
              <a:chOff x="1766586" y="1240986"/>
              <a:chExt cx="2326901" cy="324000"/>
            </a:xfrm>
          </p:grpSpPr>
          <p:sp>
            <p:nvSpPr>
              <p:cNvPr id="23" name="AutoShape 72"/>
              <p:cNvSpPr>
                <a:spLocks noChangeArrowheads="1"/>
              </p:cNvSpPr>
              <p:nvPr/>
            </p:nvSpPr>
            <p:spPr bwMode="auto">
              <a:xfrm>
                <a:off x="1766586" y="1240986"/>
                <a:ext cx="2326901" cy="324000"/>
              </a:xfrm>
              <a:prstGeom prst="homePlate">
                <a:avLst>
                  <a:gd name="adj" fmla="val 38768"/>
                </a:avLst>
              </a:prstGeom>
              <a:gradFill>
                <a:gsLst>
                  <a:gs pos="51000">
                    <a:srgbClr val="007DB6"/>
                  </a:gs>
                  <a:gs pos="50000">
                    <a:srgbClr val="1A8AB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10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  <a:cs typeface="+mj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2028632" y="1251466"/>
                <a:ext cx="1802809" cy="27446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200" b="1" spc="-100" dirty="0" err="1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정액기술료</a:t>
                </a:r>
                <a:endParaRPr kumimoji="1" lang="ko-KR" altLang="en-US" sz="12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3461818" y="2075100"/>
              <a:ext cx="2489946" cy="328060"/>
              <a:chOff x="1766586" y="1240986"/>
              <a:chExt cx="2326901" cy="324000"/>
            </a:xfrm>
          </p:grpSpPr>
          <p:sp>
            <p:nvSpPr>
              <p:cNvPr id="26" name="AutoShape 72"/>
              <p:cNvSpPr>
                <a:spLocks noChangeArrowheads="1"/>
              </p:cNvSpPr>
              <p:nvPr/>
            </p:nvSpPr>
            <p:spPr bwMode="auto">
              <a:xfrm>
                <a:off x="1766586" y="1240986"/>
                <a:ext cx="2326901" cy="324000"/>
              </a:xfrm>
              <a:prstGeom prst="chevron">
                <a:avLst>
                  <a:gd name="adj" fmla="val 37261"/>
                </a:avLst>
              </a:prstGeom>
              <a:gradFill>
                <a:gsLst>
                  <a:gs pos="51000">
                    <a:srgbClr val="007DB6"/>
                  </a:gs>
                  <a:gs pos="50000">
                    <a:srgbClr val="1A8AB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10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  <a:cs typeface="+mj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028632" y="1251466"/>
                <a:ext cx="1802809" cy="27446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200" b="1" spc="-100" dirty="0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기존 </a:t>
                </a:r>
                <a:r>
                  <a:rPr kumimoji="1" lang="ko-KR" altLang="en-US" sz="1200" b="1" spc="-100" dirty="0" err="1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경상기술료</a:t>
                </a:r>
                <a:endParaRPr kumimoji="1" lang="ko-KR" altLang="en-US" sz="12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8" name="그룹 27"/>
            <p:cNvGrpSpPr/>
            <p:nvPr/>
          </p:nvGrpSpPr>
          <p:grpSpPr>
            <a:xfrm>
              <a:off x="5951764" y="2075100"/>
              <a:ext cx="2506435" cy="328060"/>
              <a:chOff x="1766586" y="1240986"/>
              <a:chExt cx="2326901" cy="324000"/>
            </a:xfrm>
          </p:grpSpPr>
          <p:sp>
            <p:nvSpPr>
              <p:cNvPr id="29" name="AutoShape 72"/>
              <p:cNvSpPr>
                <a:spLocks noChangeArrowheads="1"/>
              </p:cNvSpPr>
              <p:nvPr/>
            </p:nvSpPr>
            <p:spPr bwMode="auto">
              <a:xfrm>
                <a:off x="1766586" y="1240986"/>
                <a:ext cx="2326901" cy="324000"/>
              </a:xfrm>
              <a:prstGeom prst="chevron">
                <a:avLst>
                  <a:gd name="adj" fmla="val 38241"/>
                </a:avLst>
              </a:prstGeom>
              <a:gradFill>
                <a:gsLst>
                  <a:gs pos="51000">
                    <a:srgbClr val="AEA6A0"/>
                  </a:gs>
                  <a:gs pos="50000">
                    <a:srgbClr val="C0AFAA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10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  <a:cs typeface="+mj-cs"/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1854393" y="1251466"/>
                <a:ext cx="2048844" cy="27446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200" b="1" spc="-100" dirty="0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매출 기반 </a:t>
                </a:r>
                <a:r>
                  <a:rPr kumimoji="1" lang="ko-KR" altLang="en-US" sz="1200" b="1" spc="-100" dirty="0" err="1" smtClean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rPr>
                  <a:t>약정기술료</a:t>
                </a:r>
                <a:endParaRPr kumimoji="1" lang="ko-KR" altLang="en-US" sz="12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456521" y="2523936"/>
              <a:ext cx="7936364" cy="555803"/>
              <a:chOff x="366717" y="2915991"/>
              <a:chExt cx="7547585" cy="500066"/>
            </a:xfrm>
          </p:grpSpPr>
          <p:grpSp>
            <p:nvGrpSpPr>
              <p:cNvPr id="32" name="그룹 61"/>
              <p:cNvGrpSpPr/>
              <p:nvPr/>
            </p:nvGrpSpPr>
            <p:grpSpPr>
              <a:xfrm>
                <a:off x="366717" y="2915991"/>
                <a:ext cx="1122025" cy="500066"/>
                <a:chOff x="324455" y="2892316"/>
                <a:chExt cx="1122025" cy="1500533"/>
              </a:xfrm>
            </p:grpSpPr>
            <p:pic>
              <p:nvPicPr>
                <p:cNvPr id="36" name="Picture 66" descr="eee-01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371"/>
                <a:stretch/>
              </p:blipFill>
              <p:spPr bwMode="auto">
                <a:xfrm>
                  <a:off x="1281676" y="2946692"/>
                  <a:ext cx="164798" cy="12299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7" name="그룹 60"/>
                <p:cNvGrpSpPr/>
                <p:nvPr/>
              </p:nvGrpSpPr>
              <p:grpSpPr>
                <a:xfrm>
                  <a:off x="324455" y="2892316"/>
                  <a:ext cx="1122025" cy="1500533"/>
                  <a:chOff x="324455" y="2892316"/>
                  <a:chExt cx="1122025" cy="1500533"/>
                </a:xfrm>
              </p:grpSpPr>
              <p:sp>
                <p:nvSpPr>
                  <p:cNvPr id="44" name="양쪽 모서리가 둥근 사각형 43"/>
                  <p:cNvSpPr/>
                  <p:nvPr/>
                </p:nvSpPr>
                <p:spPr>
                  <a:xfrm rot="16200000" flipH="1">
                    <a:off x="163245" y="3107903"/>
                    <a:ext cx="1444445" cy="1122025"/>
                  </a:xfrm>
                  <a:prstGeom prst="round2SameRect">
                    <a:avLst>
                      <a:gd name="adj1" fmla="val 21628"/>
                      <a:gd name="adj2" fmla="val 0"/>
                    </a:avLst>
                  </a:prstGeom>
                  <a:solidFill>
                    <a:srgbClr val="6092A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36000" rtlCol="0" anchor="ctr"/>
                  <a:lstStyle/>
                  <a:p>
                    <a:pPr algn="ctr" eaLnBrk="0" fontAlgn="ctr" hangingPunct="0">
                      <a:lnSpc>
                        <a:spcPct val="110000"/>
                      </a:lnSpc>
                      <a:buClr>
                        <a:srgbClr val="4D4D4D"/>
                      </a:buClr>
                      <a:buSzPct val="80000"/>
                    </a:pPr>
                    <a:endParaRPr lang="ko-KR" altLang="en-US" sz="1200" spc="-100" dirty="0">
                      <a:ln>
                        <a:solidFill>
                          <a:srgbClr val="6D88AF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5" name="직사각형 44"/>
                  <p:cNvSpPr/>
                  <p:nvPr/>
                </p:nvSpPr>
                <p:spPr>
                  <a:xfrm>
                    <a:off x="556128" y="2892316"/>
                    <a:ext cx="658677" cy="1500533"/>
                  </a:xfrm>
                  <a:prstGeom prst="rect">
                    <a:avLst/>
                  </a:prstGeom>
                </p:spPr>
                <p:txBody>
                  <a:bodyPr vert="horz" wrap="none" lIns="0" tIns="0" rIns="0" bIns="0" anchor="ctr">
                    <a:spAutoFit/>
                  </a:bodyPr>
                  <a:lstStyle/>
                  <a:p>
                    <a:pPr algn="ctr" latinLnBrk="0"/>
                    <a:r>
                      <a:rPr kumimoji="1" lang="ko-KR" altLang="en-US" sz="1200" b="1" spc="-100" dirty="0" err="1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기술료</a:t>
                    </a:r>
                    <a:r>
                      <a:rPr kumimoji="1" lang="ko-KR" altLang="en-US" sz="1200" b="1" spc="-100" dirty="0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 </a:t>
                    </a:r>
                    <a:endParaRPr kumimoji="1" lang="en-US" altLang="ko-KR" sz="1200" b="1" spc="-100" dirty="0" smtClean="0">
                      <a:ln>
                        <a:solidFill>
                          <a:schemeClr val="bg1">
                            <a:lumMod val="7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  <a:p>
                    <a:pPr algn="ctr" latinLnBrk="0"/>
                    <a:r>
                      <a:rPr kumimoji="1" lang="ko-KR" altLang="en-US" sz="1200" b="1" spc="-100" dirty="0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발생시기</a:t>
                    </a:r>
                    <a:endParaRPr kumimoji="1" lang="ko-KR" altLang="en-US" sz="1200" b="1" spc="-100" dirty="0">
                      <a:ln>
                        <a:solidFill>
                          <a:schemeClr val="bg1">
                            <a:lumMod val="7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</p:grpSp>
          </p:grpSp>
          <p:sp>
            <p:nvSpPr>
              <p:cNvPr id="33" name="모서리가 둥근 직사각형 32"/>
              <p:cNvSpPr/>
              <p:nvPr/>
            </p:nvSpPr>
            <p:spPr>
              <a:xfrm>
                <a:off x="1537988" y="2936224"/>
                <a:ext cx="1629795" cy="479263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기술실시협약</a:t>
                </a:r>
                <a:r>
                  <a:rPr lang="en-US" altLang="ko-KR" sz="1050" spc="-3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체결시</a:t>
                </a:r>
                <a:endParaRPr lang="ko-KR" altLang="en-US" sz="105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3224793" y="2936224"/>
                <a:ext cx="2305854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착수기본료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기술실시협약 </a:t>
                </a: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체결시</a:t>
                </a:r>
                <a:endParaRPr lang="en-US" altLang="ko-KR" sz="1050" spc="-3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정률기술료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매출액 발생시</a:t>
                </a:r>
                <a:endParaRPr lang="ko-KR" altLang="en-US" sz="105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5592764" y="2936225"/>
                <a:ext cx="2321538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착수기본료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기술실시협약 </a:t>
                </a: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체결시</a:t>
                </a:r>
                <a:endParaRPr lang="en-US" altLang="ko-KR" sz="1050" spc="-3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정률기술료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b="1" u="sng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정상종료</a:t>
                </a:r>
                <a:r>
                  <a:rPr lang="ko-KR" altLang="en-US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후 </a:t>
                </a:r>
                <a:r>
                  <a:rPr lang="en-US" altLang="ko-KR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5</a:t>
                </a:r>
                <a:r>
                  <a:rPr lang="ko-KR" altLang="en-US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년간</a:t>
                </a:r>
                <a:endParaRPr lang="ko-KR" altLang="en-US" sz="1050" b="1" u="sng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46" name="그룹 45"/>
            <p:cNvGrpSpPr/>
            <p:nvPr/>
          </p:nvGrpSpPr>
          <p:grpSpPr>
            <a:xfrm>
              <a:off x="453802" y="3170014"/>
              <a:ext cx="7944528" cy="535029"/>
              <a:chOff x="358953" y="2934113"/>
              <a:chExt cx="7555349" cy="481375"/>
            </a:xfrm>
          </p:grpSpPr>
          <p:grpSp>
            <p:nvGrpSpPr>
              <p:cNvPr id="50" name="그룹 61"/>
              <p:cNvGrpSpPr/>
              <p:nvPr/>
            </p:nvGrpSpPr>
            <p:grpSpPr>
              <a:xfrm>
                <a:off x="358953" y="2934113"/>
                <a:ext cx="1129783" cy="481375"/>
                <a:chOff x="316691" y="2946692"/>
                <a:chExt cx="1129783" cy="1444446"/>
              </a:xfrm>
            </p:grpSpPr>
            <p:pic>
              <p:nvPicPr>
                <p:cNvPr id="54" name="Picture 66" descr="eee-01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371"/>
                <a:stretch/>
              </p:blipFill>
              <p:spPr bwMode="auto">
                <a:xfrm>
                  <a:off x="1281676" y="2946692"/>
                  <a:ext cx="164798" cy="12299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55" name="그룹 60"/>
                <p:cNvGrpSpPr/>
                <p:nvPr/>
              </p:nvGrpSpPr>
              <p:grpSpPr>
                <a:xfrm>
                  <a:off x="316691" y="2946693"/>
                  <a:ext cx="1122025" cy="1444445"/>
                  <a:chOff x="316691" y="2946693"/>
                  <a:chExt cx="1122025" cy="1444445"/>
                </a:xfrm>
              </p:grpSpPr>
              <p:sp>
                <p:nvSpPr>
                  <p:cNvPr id="56" name="양쪽 모서리가 둥근 사각형 55"/>
                  <p:cNvSpPr/>
                  <p:nvPr/>
                </p:nvSpPr>
                <p:spPr>
                  <a:xfrm rot="16200000" flipH="1">
                    <a:off x="155481" y="3107903"/>
                    <a:ext cx="1444445" cy="1122025"/>
                  </a:xfrm>
                  <a:prstGeom prst="round2SameRect">
                    <a:avLst>
                      <a:gd name="adj1" fmla="val 21628"/>
                      <a:gd name="adj2" fmla="val 0"/>
                    </a:avLst>
                  </a:prstGeom>
                  <a:solidFill>
                    <a:srgbClr val="6092A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36000" rtlCol="0" anchor="ctr"/>
                  <a:lstStyle/>
                  <a:p>
                    <a:pPr algn="ctr" eaLnBrk="0" fontAlgn="ctr" hangingPunct="0">
                      <a:lnSpc>
                        <a:spcPct val="110000"/>
                      </a:lnSpc>
                      <a:buClr>
                        <a:srgbClr val="4D4D4D"/>
                      </a:buClr>
                      <a:buSzPct val="80000"/>
                    </a:pPr>
                    <a:endParaRPr lang="ko-KR" altLang="en-US" sz="1200" spc="-100" dirty="0">
                      <a:ln>
                        <a:solidFill>
                          <a:srgbClr val="6D88AF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7" name="직사각형 56"/>
                  <p:cNvSpPr/>
                  <p:nvPr/>
                </p:nvSpPr>
                <p:spPr>
                  <a:xfrm>
                    <a:off x="556128" y="3245408"/>
                    <a:ext cx="658677" cy="750266"/>
                  </a:xfrm>
                  <a:prstGeom prst="rect">
                    <a:avLst/>
                  </a:prstGeom>
                </p:spPr>
                <p:txBody>
                  <a:bodyPr vert="horz" wrap="none" lIns="0" tIns="0" rIns="0" bIns="0" anchor="ctr">
                    <a:spAutoFit/>
                  </a:bodyPr>
                  <a:lstStyle/>
                  <a:p>
                    <a:pPr algn="ctr" latinLnBrk="0"/>
                    <a:r>
                      <a:rPr kumimoji="1" lang="ko-KR" altLang="en-US" sz="1200" b="1" spc="-100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산정기준</a:t>
                    </a:r>
                    <a:endParaRPr kumimoji="1" lang="ko-KR" altLang="en-US" sz="1200" b="1" spc="-100" dirty="0">
                      <a:ln>
                        <a:solidFill>
                          <a:schemeClr val="bg1">
                            <a:lumMod val="7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</p:grpSp>
          </p:grpSp>
          <p:sp>
            <p:nvSpPr>
              <p:cNvPr id="51" name="모서리가 둥근 직사각형 50"/>
              <p:cNvSpPr/>
              <p:nvPr/>
            </p:nvSpPr>
            <p:spPr>
              <a:xfrm>
                <a:off x="1537988" y="2936224"/>
                <a:ext cx="1629795" cy="479263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정부출연금의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10%</a:t>
                </a:r>
                <a:endParaRPr lang="ko-KR" altLang="en-US" sz="105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2" name="모서리가 둥근 직사각형 51"/>
              <p:cNvSpPr/>
              <p:nvPr/>
            </p:nvSpPr>
            <p:spPr>
              <a:xfrm>
                <a:off x="3224793" y="2936224"/>
                <a:ext cx="2305854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착수기본료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정부출연금의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1%</a:t>
                </a:r>
              </a:p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정률기술료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매출액 기반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1%</a:t>
                </a:r>
                <a:endParaRPr lang="ko-KR" altLang="en-US" sz="105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3" name="모서리가 둥근 직사각형 52"/>
              <p:cNvSpPr/>
              <p:nvPr/>
            </p:nvSpPr>
            <p:spPr>
              <a:xfrm>
                <a:off x="5592764" y="2936225"/>
                <a:ext cx="2321538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착수기본료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정부출연금의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1%</a:t>
                </a:r>
              </a:p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정률기술료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: 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매출액 기반 </a:t>
                </a:r>
                <a:r>
                  <a:rPr lang="en-US" altLang="ko-KR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5%</a:t>
                </a:r>
                <a:endParaRPr lang="ko-KR" altLang="en-US" sz="1050" b="1" u="sng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451081" y="3787780"/>
              <a:ext cx="7944528" cy="535029"/>
              <a:chOff x="358953" y="2934113"/>
              <a:chExt cx="7555349" cy="481375"/>
            </a:xfrm>
          </p:grpSpPr>
          <p:grpSp>
            <p:nvGrpSpPr>
              <p:cNvPr id="59" name="그룹 61"/>
              <p:cNvGrpSpPr/>
              <p:nvPr/>
            </p:nvGrpSpPr>
            <p:grpSpPr>
              <a:xfrm>
                <a:off x="358953" y="2934113"/>
                <a:ext cx="1129783" cy="481375"/>
                <a:chOff x="316691" y="2946692"/>
                <a:chExt cx="1129783" cy="1444446"/>
              </a:xfrm>
            </p:grpSpPr>
            <p:pic>
              <p:nvPicPr>
                <p:cNvPr id="63" name="Picture 66" descr="eee-01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371"/>
                <a:stretch/>
              </p:blipFill>
              <p:spPr bwMode="auto">
                <a:xfrm>
                  <a:off x="1281676" y="2946692"/>
                  <a:ext cx="164798" cy="12299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64" name="그룹 60"/>
                <p:cNvGrpSpPr/>
                <p:nvPr/>
              </p:nvGrpSpPr>
              <p:grpSpPr>
                <a:xfrm>
                  <a:off x="316691" y="2946693"/>
                  <a:ext cx="1122025" cy="1444445"/>
                  <a:chOff x="316691" y="2946693"/>
                  <a:chExt cx="1122025" cy="1444445"/>
                </a:xfrm>
              </p:grpSpPr>
              <p:sp>
                <p:nvSpPr>
                  <p:cNvPr id="65" name="양쪽 모서리가 둥근 사각형 64"/>
                  <p:cNvSpPr/>
                  <p:nvPr/>
                </p:nvSpPr>
                <p:spPr>
                  <a:xfrm rot="16200000" flipH="1">
                    <a:off x="155481" y="3107903"/>
                    <a:ext cx="1444445" cy="1122025"/>
                  </a:xfrm>
                  <a:prstGeom prst="round2SameRect">
                    <a:avLst>
                      <a:gd name="adj1" fmla="val 21628"/>
                      <a:gd name="adj2" fmla="val 0"/>
                    </a:avLst>
                  </a:prstGeom>
                  <a:solidFill>
                    <a:srgbClr val="6092A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36000" rtlCol="0" anchor="ctr"/>
                  <a:lstStyle/>
                  <a:p>
                    <a:pPr algn="ctr" eaLnBrk="0" fontAlgn="ctr" hangingPunct="0">
                      <a:lnSpc>
                        <a:spcPct val="110000"/>
                      </a:lnSpc>
                      <a:buClr>
                        <a:srgbClr val="4D4D4D"/>
                      </a:buClr>
                      <a:buSzPct val="80000"/>
                    </a:pPr>
                    <a:endParaRPr lang="ko-KR" altLang="en-US" sz="1200" spc="-100" dirty="0">
                      <a:ln>
                        <a:solidFill>
                          <a:srgbClr val="6D88AF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6" name="직사각형 65"/>
                  <p:cNvSpPr/>
                  <p:nvPr/>
                </p:nvSpPr>
                <p:spPr>
                  <a:xfrm>
                    <a:off x="556128" y="3245408"/>
                    <a:ext cx="658677" cy="750266"/>
                  </a:xfrm>
                  <a:prstGeom prst="rect">
                    <a:avLst/>
                  </a:prstGeom>
                </p:spPr>
                <p:txBody>
                  <a:bodyPr vert="horz" wrap="none" lIns="0" tIns="0" rIns="0" bIns="0" anchor="ctr">
                    <a:spAutoFit/>
                  </a:bodyPr>
                  <a:lstStyle/>
                  <a:p>
                    <a:pPr algn="ctr" latinLnBrk="0"/>
                    <a:r>
                      <a:rPr kumimoji="1" lang="ko-KR" altLang="en-US" sz="1200" b="1" spc="-100" dirty="0" err="1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징수한도</a:t>
                    </a:r>
                    <a:endParaRPr kumimoji="1" lang="ko-KR" altLang="en-US" sz="1200" b="1" spc="-100" dirty="0">
                      <a:ln>
                        <a:solidFill>
                          <a:schemeClr val="bg1">
                            <a:lumMod val="7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</p:grpSp>
          </p:grpSp>
          <p:sp>
            <p:nvSpPr>
              <p:cNvPr id="60" name="모서리가 둥근 직사각형 59"/>
              <p:cNvSpPr/>
              <p:nvPr/>
            </p:nvSpPr>
            <p:spPr>
              <a:xfrm>
                <a:off x="1537988" y="2936224"/>
                <a:ext cx="1629795" cy="479263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해당없음</a:t>
                </a:r>
                <a:endParaRPr lang="ko-KR" altLang="en-US" sz="105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1" name="모서리가 둥근 직사각형 60"/>
              <p:cNvSpPr/>
              <p:nvPr/>
            </p:nvSpPr>
            <p:spPr>
              <a:xfrm>
                <a:off x="3224793" y="2936224"/>
                <a:ext cx="2305854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정부출연금의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12%</a:t>
                </a:r>
                <a:endParaRPr lang="ko-KR" altLang="en-US" sz="105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>
              <a:xfrm>
                <a:off x="5592764" y="2936225"/>
                <a:ext cx="2321538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정부출연금의 </a:t>
                </a:r>
                <a:r>
                  <a:rPr lang="en-US" altLang="ko-KR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20%</a:t>
                </a:r>
                <a:endParaRPr lang="ko-KR" altLang="en-US" sz="1050" b="1" u="sng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456523" y="4389208"/>
              <a:ext cx="7944530" cy="1121676"/>
              <a:chOff x="358953" y="2934111"/>
              <a:chExt cx="7555349" cy="481376"/>
            </a:xfrm>
          </p:grpSpPr>
          <p:grpSp>
            <p:nvGrpSpPr>
              <p:cNvPr id="68" name="그룹 61"/>
              <p:cNvGrpSpPr/>
              <p:nvPr/>
            </p:nvGrpSpPr>
            <p:grpSpPr>
              <a:xfrm>
                <a:off x="358953" y="2934111"/>
                <a:ext cx="1129783" cy="481374"/>
                <a:chOff x="316691" y="2946692"/>
                <a:chExt cx="1129783" cy="1444446"/>
              </a:xfrm>
            </p:grpSpPr>
            <p:pic>
              <p:nvPicPr>
                <p:cNvPr id="72" name="Picture 66" descr="eee-01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371"/>
                <a:stretch/>
              </p:blipFill>
              <p:spPr bwMode="auto">
                <a:xfrm>
                  <a:off x="1281676" y="2946692"/>
                  <a:ext cx="164798" cy="12299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73" name="그룹 60"/>
                <p:cNvGrpSpPr/>
                <p:nvPr/>
              </p:nvGrpSpPr>
              <p:grpSpPr>
                <a:xfrm>
                  <a:off x="316691" y="2946693"/>
                  <a:ext cx="1122025" cy="1444445"/>
                  <a:chOff x="316691" y="2946693"/>
                  <a:chExt cx="1122025" cy="1444445"/>
                </a:xfrm>
              </p:grpSpPr>
              <p:sp>
                <p:nvSpPr>
                  <p:cNvPr id="74" name="양쪽 모서리가 둥근 사각형 73"/>
                  <p:cNvSpPr/>
                  <p:nvPr/>
                </p:nvSpPr>
                <p:spPr>
                  <a:xfrm rot="16200000" flipH="1">
                    <a:off x="155481" y="3107903"/>
                    <a:ext cx="1444445" cy="1122025"/>
                  </a:xfrm>
                  <a:prstGeom prst="round2SameRect">
                    <a:avLst>
                      <a:gd name="adj1" fmla="val 21628"/>
                      <a:gd name="adj2" fmla="val 0"/>
                    </a:avLst>
                  </a:prstGeom>
                  <a:solidFill>
                    <a:srgbClr val="6092A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36000" rtlCol="0" anchor="ctr"/>
                  <a:lstStyle/>
                  <a:p>
                    <a:pPr algn="ctr" eaLnBrk="0" fontAlgn="ctr" hangingPunct="0">
                      <a:lnSpc>
                        <a:spcPct val="110000"/>
                      </a:lnSpc>
                      <a:buClr>
                        <a:srgbClr val="4D4D4D"/>
                      </a:buClr>
                      <a:buSzPct val="80000"/>
                    </a:pPr>
                    <a:endParaRPr lang="ko-KR" altLang="en-US" sz="1200" spc="-100" dirty="0">
                      <a:ln>
                        <a:solidFill>
                          <a:srgbClr val="6D88AF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5" name="직사각형 74"/>
                  <p:cNvSpPr/>
                  <p:nvPr/>
                </p:nvSpPr>
                <p:spPr>
                  <a:xfrm>
                    <a:off x="390062" y="3115274"/>
                    <a:ext cx="990820" cy="1073614"/>
                  </a:xfrm>
                  <a:prstGeom prst="rect">
                    <a:avLst/>
                  </a:prstGeom>
                </p:spPr>
                <p:txBody>
                  <a:bodyPr vert="horz" wrap="none" lIns="0" tIns="0" rIns="0" bIns="0" anchor="ctr">
                    <a:spAutoFit/>
                  </a:bodyPr>
                  <a:lstStyle/>
                  <a:p>
                    <a:pPr algn="ctr" latinLnBrk="0"/>
                    <a:r>
                      <a:rPr kumimoji="1" lang="ko-KR" altLang="en-US" sz="1200" b="1" spc="-100" dirty="0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연구개발 결과물 </a:t>
                    </a:r>
                    <a:endParaRPr kumimoji="1" lang="en-US" altLang="ko-KR" sz="1200" b="1" spc="-100" dirty="0" smtClean="0">
                      <a:ln>
                        <a:solidFill>
                          <a:schemeClr val="bg1">
                            <a:lumMod val="7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  <a:p>
                    <a:pPr algn="ctr" latinLnBrk="0"/>
                    <a:r>
                      <a:rPr kumimoji="1" lang="ko-KR" altLang="en-US" sz="1200" b="1" spc="-100" dirty="0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제품 매출액</a:t>
                    </a:r>
                    <a:endParaRPr kumimoji="1" lang="en-US" altLang="ko-KR" sz="1200" b="1" spc="-100" dirty="0" smtClean="0">
                      <a:ln>
                        <a:solidFill>
                          <a:schemeClr val="bg1">
                            <a:lumMod val="7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  <a:p>
                    <a:pPr algn="ctr" latinLnBrk="0"/>
                    <a:r>
                      <a:rPr kumimoji="1" lang="ko-KR" altLang="en-US" sz="1200" b="1" spc="-100" dirty="0" smtClean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</a:rPr>
                      <a:t>산정기준</a:t>
                    </a:r>
                    <a:endParaRPr kumimoji="1" lang="ko-KR" altLang="en-US" sz="1200" b="1" spc="-100" dirty="0">
                      <a:ln>
                        <a:solidFill>
                          <a:schemeClr val="bg1">
                            <a:lumMod val="7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n-ea"/>
                    </a:endParaRPr>
                  </a:p>
                </p:txBody>
              </p:sp>
            </p:grpSp>
          </p:grpSp>
          <p:sp>
            <p:nvSpPr>
              <p:cNvPr id="69" name="모서리가 둥근 직사각형 68"/>
              <p:cNvSpPr/>
              <p:nvPr/>
            </p:nvSpPr>
            <p:spPr>
              <a:xfrm>
                <a:off x="1537988" y="2936224"/>
                <a:ext cx="1629795" cy="479263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해당없음</a:t>
                </a:r>
                <a:endParaRPr lang="ko-KR" altLang="en-US" sz="105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0" name="모서리가 둥근 직사각형 69"/>
              <p:cNvSpPr/>
              <p:nvPr/>
            </p:nvSpPr>
            <p:spPr>
              <a:xfrm>
                <a:off x="3224793" y="2936224"/>
                <a:ext cx="2305854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중소기업이 해당연도</a:t>
                </a:r>
                <a:endParaRPr lang="en-US" altLang="ko-KR" sz="1050" spc="-3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재고자산수불부 등을 통해</a:t>
                </a:r>
                <a:endParaRPr lang="en-US" altLang="ko-KR" sz="1050" b="1" u="sng" spc="-3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산출 후 전문기관이 검증</a:t>
                </a:r>
                <a:endParaRPr lang="ko-KR" altLang="en-US" sz="1050" b="1" u="sng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1" name="모서리가 둥근 직사각형 70"/>
              <p:cNvSpPr/>
              <p:nvPr/>
            </p:nvSpPr>
            <p:spPr>
              <a:xfrm>
                <a:off x="5592764" y="2936225"/>
                <a:ext cx="2321538" cy="47926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50000">
                    <a:schemeClr val="bg1"/>
                  </a:gs>
                  <a:gs pos="50000">
                    <a:srgbClr val="FAFAFA"/>
                  </a:gs>
                </a:gsLst>
                <a:lin ang="13500000" scaled="1"/>
                <a:tileRect/>
              </a:gradFill>
              <a:ln w="6350">
                <a:solidFill>
                  <a:srgbClr val="A0A0A0"/>
                </a:solidFill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해당연도 </a:t>
                </a:r>
                <a:r>
                  <a:rPr lang="ko-KR" altLang="en-US" sz="1050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총매출액</a:t>
                </a:r>
                <a:r>
                  <a:rPr lang="ko-KR" altLang="en-US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050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* </a:t>
                </a:r>
                <a:r>
                  <a:rPr lang="ko-KR" altLang="en-US" sz="1050" b="1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000FF"/>
                    </a:solidFill>
                    <a:latin typeface="+mn-ea"/>
                  </a:rPr>
                  <a:t>예상 연구개발결과물 제품 </a:t>
                </a:r>
                <a:r>
                  <a:rPr lang="ko-KR" altLang="en-US" sz="1050" b="1" spc="-30" dirty="0" err="1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000FF"/>
                    </a:solidFill>
                    <a:latin typeface="+mn-ea"/>
                  </a:rPr>
                  <a:t>점유비율</a:t>
                </a:r>
                <a:endParaRPr lang="en-US" altLang="ko-KR" sz="1050" b="1" spc="-3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+mn-ea"/>
                </a:endParaRPr>
              </a:p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en-US" altLang="ko-KR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(</a:t>
                </a:r>
                <a:r>
                  <a:rPr lang="ko-KR" altLang="en-US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중소기업이 사업계획서 신청 시 제시</a:t>
                </a:r>
                <a:r>
                  <a:rPr lang="en-US" altLang="ko-KR" sz="1050" b="1" u="sng" spc="-3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)</a:t>
                </a:r>
                <a:endParaRPr lang="ko-KR" altLang="en-US" sz="1050" b="1" u="sng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76" name="직사각형 78"/>
          <p:cNvSpPr>
            <a:spLocks noChangeArrowheads="1"/>
          </p:cNvSpPr>
          <p:nvPr/>
        </p:nvSpPr>
        <p:spPr bwMode="auto">
          <a:xfrm>
            <a:off x="614743" y="2238687"/>
            <a:ext cx="7680174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algn="l" defTabSz="1028700" latinLnBrk="0">
              <a:spcAft>
                <a:spcPts val="400"/>
              </a:spcAft>
              <a:buSzPct val="120000"/>
            </a:pP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※ 대상사업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: TIPS,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제품공정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재도전기술개발 사업 등 </a:t>
            </a:r>
            <a:r>
              <a:rPr lang="ko-KR" altLang="en-US" sz="15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일부사업을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제외한 모든 </a:t>
            </a:r>
            <a:r>
              <a:rPr lang="en-US" altLang="ko-KR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R&amp;D</a:t>
            </a:r>
            <a:r>
              <a:rPr lang="ko-KR" altLang="en-US" sz="15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사업</a:t>
            </a:r>
            <a:endParaRPr lang="en-US" altLang="ko-KR" sz="15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64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12693" y="6402938"/>
            <a:ext cx="137858" cy="151452"/>
          </a:xfrm>
        </p:spPr>
        <p:txBody>
          <a:bodyPr/>
          <a:lstStyle/>
          <a:p>
            <a:fld id="{86CB4B4D-7CA3-9044-876B-883B54F8677D}" type="slidenum">
              <a:rPr lang="en-US" altLang="ko-KR" smtClean="0">
                <a:latin typeface="+mj-ea"/>
                <a:ea typeface="+mj-ea"/>
              </a:rPr>
              <a:pPr/>
              <a:t>4</a:t>
            </a:fld>
            <a:endParaRPr lang="en-US" altLang="ko-KR">
              <a:latin typeface="+mj-ea"/>
              <a:ea typeface="+mj-ea"/>
            </a:endParaRPr>
          </a:p>
        </p:txBody>
      </p:sp>
      <p:grpSp>
        <p:nvGrpSpPr>
          <p:cNvPr id="80" name="그룹 79"/>
          <p:cNvGrpSpPr/>
          <p:nvPr/>
        </p:nvGrpSpPr>
        <p:grpSpPr>
          <a:xfrm>
            <a:off x="141148" y="1264917"/>
            <a:ext cx="7764256" cy="384721"/>
            <a:chOff x="490282" y="1264916"/>
            <a:chExt cx="5436693" cy="443757"/>
          </a:xfrm>
        </p:grpSpPr>
        <p:sp>
          <p:nvSpPr>
            <p:cNvPr id="81" name="직사각형 80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82" name="TextBox 81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매출 기반 </a:t>
              </a:r>
              <a:r>
                <a:rPr lang="ko-KR" altLang="en-US" sz="1900" b="1" kern="0" dirty="0" err="1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약정기술료</a:t>
              </a:r>
              <a:r>
                <a:rPr lang="ko-KR" altLang="en-US" sz="1900" b="1" kern="0" dirty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작성 및 </a:t>
              </a:r>
              <a:r>
                <a:rPr lang="ko-KR" altLang="en-US" sz="1900" b="1" kern="0" dirty="0" err="1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기술료</a:t>
              </a:r>
              <a:r>
                <a:rPr lang="ko-KR" altLang="en-US" sz="1900" b="1" kern="0" dirty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산정 </a:t>
              </a: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사례 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(</a:t>
              </a: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예시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)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83" name="직사각형 78"/>
          <p:cNvSpPr>
            <a:spLocks noChangeArrowheads="1"/>
          </p:cNvSpPr>
          <p:nvPr/>
        </p:nvSpPr>
        <p:spPr bwMode="auto">
          <a:xfrm>
            <a:off x="381635" y="2137699"/>
            <a:ext cx="3862303" cy="4514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b="1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작성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사업계획서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신청시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</a:t>
            </a:r>
            <a:endParaRPr lang="en-US" altLang="ko-KR" sz="1500" b="1" dirty="0">
              <a:solidFill>
                <a:srgbClr val="0000FF"/>
              </a:solidFill>
              <a:latin typeface="+mj-ea"/>
              <a:ea typeface="+mj-ea"/>
              <a:cs typeface="Tahoma" pitchFamily="34" charset="0"/>
            </a:endParaRPr>
          </a:p>
          <a:p>
            <a:pPr algn="r" defTabSz="1028700">
              <a:spcAft>
                <a:spcPts val="400"/>
              </a:spcAft>
              <a:buSzPct val="120000"/>
            </a:pPr>
            <a:r>
              <a:rPr lang="en-US" altLang="ko-KR" sz="1100" b="1" dirty="0"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             (</a:t>
            </a:r>
            <a:r>
              <a:rPr lang="ko-KR" altLang="en-US" sz="1100" b="1" dirty="0" smtClean="0">
                <a:latin typeface="+mj-ea"/>
                <a:ea typeface="+mj-ea"/>
                <a:cs typeface="Tahoma" pitchFamily="34" charset="0"/>
              </a:rPr>
              <a:t>단위 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: </a:t>
            </a:r>
            <a:r>
              <a:rPr lang="ko-KR" altLang="en-US" sz="1100" b="1" dirty="0" smtClean="0">
                <a:latin typeface="+mj-ea"/>
                <a:ea typeface="+mj-ea"/>
                <a:cs typeface="Tahoma" pitchFamily="34" charset="0"/>
              </a:rPr>
              <a:t>백만원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)</a:t>
            </a:r>
          </a:p>
        </p:txBody>
      </p:sp>
      <p:sp>
        <p:nvSpPr>
          <p:cNvPr id="84" name="직사각형 78"/>
          <p:cNvSpPr>
            <a:spLocks noChangeArrowheads="1"/>
          </p:cNvSpPr>
          <p:nvPr/>
        </p:nvSpPr>
        <p:spPr bwMode="auto">
          <a:xfrm>
            <a:off x="4929446" y="2137699"/>
            <a:ext cx="3964077" cy="4514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산정결과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납부시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</a:t>
            </a:r>
          </a:p>
          <a:p>
            <a:pPr defTabSz="1028700">
              <a:spcAft>
                <a:spcPts val="400"/>
              </a:spcAft>
              <a:buSzPct val="120000"/>
            </a:pPr>
            <a:r>
              <a:rPr lang="ko-KR" altLang="en-US" sz="1100" b="1" dirty="0" smtClean="0">
                <a:latin typeface="+mj-ea"/>
                <a:ea typeface="+mj-ea"/>
                <a:cs typeface="Tahoma" pitchFamily="34" charset="0"/>
              </a:rPr>
              <a:t>                                                       </a:t>
            </a:r>
            <a:r>
              <a:rPr lang="en-US" altLang="ko-KR" sz="1100" b="1" dirty="0"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100" b="1" dirty="0">
                <a:latin typeface="+mj-ea"/>
                <a:ea typeface="+mj-ea"/>
                <a:cs typeface="Tahoma" pitchFamily="34" charset="0"/>
              </a:rPr>
              <a:t>단위 </a:t>
            </a:r>
            <a:r>
              <a:rPr lang="en-US" altLang="ko-KR" sz="1100" b="1" dirty="0">
                <a:latin typeface="+mj-ea"/>
                <a:ea typeface="+mj-ea"/>
                <a:cs typeface="Tahoma" pitchFamily="34" charset="0"/>
              </a:rPr>
              <a:t>: </a:t>
            </a:r>
            <a:r>
              <a:rPr lang="ko-KR" altLang="en-US" sz="1100" b="1" dirty="0">
                <a:latin typeface="+mj-ea"/>
                <a:ea typeface="+mj-ea"/>
                <a:cs typeface="Tahoma" pitchFamily="34" charset="0"/>
              </a:rPr>
              <a:t>백만원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)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00163" y="2297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</a:rPr>
              <a:t>  </a:t>
            </a: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6" name="Picture 20" descr="화살표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367835" y="4336005"/>
            <a:ext cx="349220" cy="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107613"/>
              </p:ext>
            </p:extLst>
          </p:nvPr>
        </p:nvGraphicFramePr>
        <p:xfrm>
          <a:off x="381634" y="2705029"/>
          <a:ext cx="4024110" cy="3257550"/>
        </p:xfrm>
        <a:graphic>
          <a:graphicData uri="http://schemas.openxmlformats.org/drawingml/2006/table">
            <a:tbl>
              <a:tblPr/>
              <a:tblGrid>
                <a:gridCol w="672750">
                  <a:extLst>
                    <a:ext uri="{9D8B030D-6E8A-4147-A177-3AD203B41FA5}">
                      <a16:colId xmlns:a16="http://schemas.microsoft.com/office/drawing/2014/main" val="3185785785"/>
                    </a:ext>
                  </a:extLst>
                </a:gridCol>
                <a:gridCol w="674520">
                  <a:extLst>
                    <a:ext uri="{9D8B030D-6E8A-4147-A177-3AD203B41FA5}">
                      <a16:colId xmlns:a16="http://schemas.microsoft.com/office/drawing/2014/main" val="2990545677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66900333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936562926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1647328259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34602874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21165651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9806513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 성과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성과지표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0694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전체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성장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총매출액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902502"/>
                  </a:ext>
                </a:extLst>
              </a:tr>
              <a:tr h="5143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개발기술의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사업화성과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연구개발결과물 제품</a:t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매출액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69447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연구개발결과물</a:t>
                      </a:r>
                      <a:b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 점유비율</a:t>
                      </a:r>
                      <a:b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(C=B/A)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032590"/>
                  </a:ext>
                </a:extLst>
              </a:tr>
              <a:tr h="3429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연구개발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결과물기여도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643966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연도별 예상 </a:t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납부액</a:t>
                      </a:r>
                      <a:endParaRPr lang="ko-KR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5.63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014000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37.50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89325"/>
                  </a:ext>
                </a:extLst>
              </a:tr>
            </a:tbl>
          </a:graphicData>
        </a:graphic>
      </p:graphicFrame>
      <p:sp>
        <p:nvSpPr>
          <p:cNvPr id="87" name="직사각형 78"/>
          <p:cNvSpPr>
            <a:spLocks noChangeArrowheads="1"/>
          </p:cNvSpPr>
          <p:nvPr/>
        </p:nvSpPr>
        <p:spPr bwMode="auto">
          <a:xfrm>
            <a:off x="381635" y="1809052"/>
            <a:ext cx="7424016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b="1" dirty="0">
                <a:solidFill>
                  <a:srgbClr val="0000FF"/>
                </a:solidFill>
                <a:latin typeface="+mj-ea"/>
                <a:cs typeface="Tahoma" pitchFamily="34" charset="0"/>
              </a:rPr>
              <a:t> 신제품 기술개발 유형</a:t>
            </a:r>
            <a:r>
              <a:rPr lang="en-US" altLang="ko-KR" sz="1500" b="1" dirty="0">
                <a:latin typeface="+mj-ea"/>
                <a:cs typeface="Tahoma" pitchFamily="34" charset="0"/>
              </a:rPr>
              <a:t> (</a:t>
            </a:r>
            <a:r>
              <a:rPr lang="ko-KR" altLang="en-US" sz="1500" b="1" dirty="0">
                <a:latin typeface="+mj-ea"/>
                <a:cs typeface="Tahoma" pitchFamily="34" charset="0"/>
              </a:rPr>
              <a:t>정부출연금 </a:t>
            </a:r>
            <a:r>
              <a:rPr lang="en-US" altLang="ko-KR" sz="1500" b="1" dirty="0">
                <a:latin typeface="+mj-ea"/>
                <a:cs typeface="Tahoma" pitchFamily="34" charset="0"/>
              </a:rPr>
              <a:t>2</a:t>
            </a:r>
            <a:r>
              <a:rPr lang="ko-KR" altLang="en-US" sz="1500" b="1" dirty="0">
                <a:latin typeface="+mj-ea"/>
                <a:cs typeface="Tahoma" pitchFamily="34" charset="0"/>
              </a:rPr>
              <a:t>억원</a:t>
            </a:r>
            <a:r>
              <a:rPr lang="en-US" altLang="ko-KR" sz="1500" b="1" dirty="0">
                <a:latin typeface="+mj-ea"/>
                <a:cs typeface="Tahoma" pitchFamily="34" charset="0"/>
              </a:rPr>
              <a:t>, </a:t>
            </a:r>
            <a:r>
              <a:rPr lang="ko-KR" altLang="en-US" sz="1500" b="1" dirty="0">
                <a:latin typeface="+mj-ea"/>
                <a:cs typeface="Tahoma" pitchFamily="34" charset="0"/>
              </a:rPr>
              <a:t>정부지원금 비중 </a:t>
            </a:r>
            <a:r>
              <a:rPr lang="en-US" altLang="ko-KR" sz="1500" b="1" dirty="0">
                <a:latin typeface="+mj-ea"/>
                <a:cs typeface="Tahoma" pitchFamily="34" charset="0"/>
              </a:rPr>
              <a:t>75% </a:t>
            </a:r>
            <a:r>
              <a:rPr lang="ko-KR" altLang="en-US" sz="1500" b="1" dirty="0">
                <a:latin typeface="+mj-ea"/>
                <a:cs typeface="Tahoma" pitchFamily="34" charset="0"/>
              </a:rPr>
              <a:t>기준</a:t>
            </a:r>
            <a:r>
              <a:rPr lang="en-US" altLang="ko-KR" sz="1500" b="1" dirty="0">
                <a:latin typeface="+mj-ea"/>
                <a:cs typeface="Tahoma" pitchFamily="34" charset="0"/>
              </a:rPr>
              <a:t>)</a:t>
            </a:r>
            <a:endParaRPr lang="en-US" altLang="ko-KR" sz="1100" b="1" dirty="0">
              <a:latin typeface="+mj-ea"/>
              <a:cs typeface="Tahoma" pitchFamily="34" charset="0"/>
            </a:endParaRPr>
          </a:p>
        </p:txBody>
      </p:sp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330212"/>
              </p:ext>
            </p:extLst>
          </p:nvPr>
        </p:nvGraphicFramePr>
        <p:xfrm>
          <a:off x="4790150" y="2705029"/>
          <a:ext cx="4024110" cy="3257550"/>
        </p:xfrm>
        <a:graphic>
          <a:graphicData uri="http://schemas.openxmlformats.org/drawingml/2006/table">
            <a:tbl>
              <a:tblPr/>
              <a:tblGrid>
                <a:gridCol w="672750">
                  <a:extLst>
                    <a:ext uri="{9D8B030D-6E8A-4147-A177-3AD203B41FA5}">
                      <a16:colId xmlns:a16="http://schemas.microsoft.com/office/drawing/2014/main" val="3185785785"/>
                    </a:ext>
                  </a:extLst>
                </a:gridCol>
                <a:gridCol w="674520">
                  <a:extLst>
                    <a:ext uri="{9D8B030D-6E8A-4147-A177-3AD203B41FA5}">
                      <a16:colId xmlns:a16="http://schemas.microsoft.com/office/drawing/2014/main" val="2990545677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66900333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936562926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1647328259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34602874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21165651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9806513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 성과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성과지표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0694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전체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성장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총매출액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902502"/>
                  </a:ext>
                </a:extLst>
              </a:tr>
              <a:tr h="5143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개발기술의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사업화성과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연구개발결과물 제품</a:t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매출액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69447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연구개발결과물</a:t>
                      </a:r>
                      <a:b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 </a:t>
                      </a:r>
                      <a:r>
                        <a:rPr lang="ko-KR" altLang="en-US" sz="7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점유비율</a:t>
                      </a:r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(C=B/A)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032590"/>
                  </a:ext>
                </a:extLst>
              </a:tr>
              <a:tr h="3429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endParaRPr lang="ko-KR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연구개발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결과물기여도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643966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연도별 </a:t>
                      </a:r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 </a:t>
                      </a:r>
                      <a:b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납부액</a:t>
                      </a:r>
                      <a:endParaRPr lang="ko-KR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14.67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10.27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014000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39.09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89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847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2"/>
          </p:nvPr>
        </p:nvSpPr>
        <p:spPr>
          <a:xfrm>
            <a:off x="4512693" y="6402938"/>
            <a:ext cx="137858" cy="151452"/>
          </a:xfrm>
        </p:spPr>
        <p:txBody>
          <a:bodyPr/>
          <a:lstStyle/>
          <a:p>
            <a:fld id="{86CB4B4D-7CA3-9044-876B-883B54F8677D}" type="slidenum">
              <a:rPr lang="en-US" altLang="ko-KR" smtClean="0">
                <a:latin typeface="+mj-ea"/>
                <a:ea typeface="+mj-ea"/>
              </a:rPr>
              <a:pPr/>
              <a:t>5</a:t>
            </a:fld>
            <a:endParaRPr lang="en-US" altLang="ko-KR">
              <a:latin typeface="+mj-ea"/>
              <a:ea typeface="+mj-ea"/>
            </a:endParaRPr>
          </a:p>
        </p:txBody>
      </p:sp>
      <p:grpSp>
        <p:nvGrpSpPr>
          <p:cNvPr id="80" name="그룹 79"/>
          <p:cNvGrpSpPr/>
          <p:nvPr/>
        </p:nvGrpSpPr>
        <p:grpSpPr>
          <a:xfrm>
            <a:off x="141148" y="1264917"/>
            <a:ext cx="7764256" cy="384721"/>
            <a:chOff x="490282" y="1264916"/>
            <a:chExt cx="5436693" cy="443757"/>
          </a:xfrm>
        </p:grpSpPr>
        <p:sp>
          <p:nvSpPr>
            <p:cNvPr id="81" name="직사각형 80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82" name="TextBox 81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매출 기반 </a:t>
              </a:r>
              <a:r>
                <a:rPr lang="ko-KR" altLang="en-US" sz="1900" b="1" kern="0" dirty="0" err="1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약정기술료</a:t>
              </a:r>
              <a:r>
                <a:rPr lang="ko-KR" altLang="en-US" sz="1900" b="1" kern="0" dirty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작성 및 </a:t>
              </a:r>
              <a:r>
                <a:rPr lang="ko-KR" altLang="en-US" sz="1900" b="1" kern="0" dirty="0" err="1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기술료</a:t>
              </a:r>
              <a:r>
                <a:rPr lang="ko-KR" altLang="en-US" sz="1900" b="1" kern="0" dirty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산정 </a:t>
              </a: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사례 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(</a:t>
              </a: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예시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)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83" name="직사각형 78"/>
          <p:cNvSpPr>
            <a:spLocks noChangeArrowheads="1"/>
          </p:cNvSpPr>
          <p:nvPr/>
        </p:nvSpPr>
        <p:spPr bwMode="auto">
          <a:xfrm>
            <a:off x="381635" y="2137699"/>
            <a:ext cx="3862303" cy="4514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b="1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작성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사업계획서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신청시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</a:t>
            </a:r>
            <a:endParaRPr lang="en-US" altLang="ko-KR" sz="1500" b="1" dirty="0">
              <a:solidFill>
                <a:srgbClr val="0000FF"/>
              </a:solidFill>
              <a:latin typeface="+mj-ea"/>
              <a:ea typeface="+mj-ea"/>
              <a:cs typeface="Tahoma" pitchFamily="34" charset="0"/>
            </a:endParaRPr>
          </a:p>
          <a:p>
            <a:pPr algn="r" defTabSz="1028700">
              <a:spcAft>
                <a:spcPts val="400"/>
              </a:spcAft>
              <a:buSzPct val="120000"/>
            </a:pPr>
            <a:r>
              <a:rPr lang="en-US" altLang="ko-KR" sz="1100" b="1" dirty="0"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             (</a:t>
            </a:r>
            <a:r>
              <a:rPr lang="ko-KR" altLang="en-US" sz="1100" b="1" dirty="0" smtClean="0">
                <a:latin typeface="+mj-ea"/>
                <a:ea typeface="+mj-ea"/>
                <a:cs typeface="Tahoma" pitchFamily="34" charset="0"/>
              </a:rPr>
              <a:t>단위 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: </a:t>
            </a:r>
            <a:r>
              <a:rPr lang="ko-KR" altLang="en-US" sz="1100" b="1" dirty="0" smtClean="0">
                <a:latin typeface="+mj-ea"/>
                <a:ea typeface="+mj-ea"/>
                <a:cs typeface="Tahoma" pitchFamily="34" charset="0"/>
              </a:rPr>
              <a:t>백만원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)</a:t>
            </a:r>
          </a:p>
        </p:txBody>
      </p:sp>
      <p:sp>
        <p:nvSpPr>
          <p:cNvPr id="84" name="직사각형 78"/>
          <p:cNvSpPr>
            <a:spLocks noChangeArrowheads="1"/>
          </p:cNvSpPr>
          <p:nvPr/>
        </p:nvSpPr>
        <p:spPr bwMode="auto">
          <a:xfrm>
            <a:off x="4929446" y="2137699"/>
            <a:ext cx="3964077" cy="4514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산정결과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</a:t>
            </a:r>
            <a:r>
              <a:rPr lang="ko-KR" altLang="en-US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납부시</a:t>
            </a:r>
            <a:r>
              <a:rPr lang="en-US" altLang="ko-KR" sz="1500" b="1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</a:t>
            </a:r>
          </a:p>
          <a:p>
            <a:pPr defTabSz="1028700">
              <a:spcAft>
                <a:spcPts val="400"/>
              </a:spcAft>
              <a:buSzPct val="120000"/>
            </a:pPr>
            <a:r>
              <a:rPr lang="ko-KR" altLang="en-US" sz="1100" b="1" dirty="0" smtClean="0">
                <a:latin typeface="+mj-ea"/>
                <a:ea typeface="+mj-ea"/>
                <a:cs typeface="Tahoma" pitchFamily="34" charset="0"/>
              </a:rPr>
              <a:t>                                                       </a:t>
            </a:r>
            <a:r>
              <a:rPr lang="en-US" altLang="ko-KR" sz="1100" b="1" dirty="0"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100" b="1" dirty="0">
                <a:latin typeface="+mj-ea"/>
                <a:ea typeface="+mj-ea"/>
                <a:cs typeface="Tahoma" pitchFamily="34" charset="0"/>
              </a:rPr>
              <a:t>단위 </a:t>
            </a:r>
            <a:r>
              <a:rPr lang="en-US" altLang="ko-KR" sz="1100" b="1" dirty="0">
                <a:latin typeface="+mj-ea"/>
                <a:ea typeface="+mj-ea"/>
                <a:cs typeface="Tahoma" pitchFamily="34" charset="0"/>
              </a:rPr>
              <a:t>: </a:t>
            </a:r>
            <a:r>
              <a:rPr lang="ko-KR" altLang="en-US" sz="1100" b="1" dirty="0">
                <a:latin typeface="+mj-ea"/>
                <a:ea typeface="+mj-ea"/>
                <a:cs typeface="Tahoma" pitchFamily="34" charset="0"/>
              </a:rPr>
              <a:t>백만원</a:t>
            </a:r>
            <a:r>
              <a:rPr lang="en-US" altLang="ko-KR" sz="1100" b="1" dirty="0" smtClean="0">
                <a:latin typeface="+mj-ea"/>
                <a:ea typeface="+mj-ea"/>
                <a:cs typeface="Tahoma" pitchFamily="34" charset="0"/>
              </a:rPr>
              <a:t>)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00163" y="2297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</a:rPr>
              <a:t>  </a:t>
            </a: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6" name="Picture 20" descr="화살표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367835" y="4336005"/>
            <a:ext cx="349220" cy="1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518127"/>
              </p:ext>
            </p:extLst>
          </p:nvPr>
        </p:nvGraphicFramePr>
        <p:xfrm>
          <a:off x="381634" y="2705029"/>
          <a:ext cx="4024110" cy="3257550"/>
        </p:xfrm>
        <a:graphic>
          <a:graphicData uri="http://schemas.openxmlformats.org/drawingml/2006/table">
            <a:tbl>
              <a:tblPr/>
              <a:tblGrid>
                <a:gridCol w="672750">
                  <a:extLst>
                    <a:ext uri="{9D8B030D-6E8A-4147-A177-3AD203B41FA5}">
                      <a16:colId xmlns:a16="http://schemas.microsoft.com/office/drawing/2014/main" val="3185785785"/>
                    </a:ext>
                  </a:extLst>
                </a:gridCol>
                <a:gridCol w="674520">
                  <a:extLst>
                    <a:ext uri="{9D8B030D-6E8A-4147-A177-3AD203B41FA5}">
                      <a16:colId xmlns:a16="http://schemas.microsoft.com/office/drawing/2014/main" val="2990545677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66900333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936562926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1647328259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34602874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21165651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9806513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 성과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성과지표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0694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전체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성장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총매출액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4,100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4,150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4,200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902502"/>
                  </a:ext>
                </a:extLst>
              </a:tr>
              <a:tr h="5143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개발기술의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사업화성과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연구개발결과물 제품</a:t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매출액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69447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연구개발결과물</a:t>
                      </a:r>
                      <a:b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 </a:t>
                      </a:r>
                      <a:r>
                        <a:rPr lang="ko-KR" altLang="en-US" sz="7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점유비율</a:t>
                      </a:r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(C=B/A)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032590"/>
                  </a:ext>
                </a:extLst>
              </a:tr>
              <a:tr h="3429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연구개발</a:t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결과물기여도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643966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연도별 예상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납부액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10.50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014000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26.44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89325"/>
                  </a:ext>
                </a:extLst>
              </a:tr>
            </a:tbl>
          </a:graphicData>
        </a:graphic>
      </p:graphicFrame>
      <p:sp>
        <p:nvSpPr>
          <p:cNvPr id="87" name="직사각형 78"/>
          <p:cNvSpPr>
            <a:spLocks noChangeArrowheads="1"/>
          </p:cNvSpPr>
          <p:nvPr/>
        </p:nvSpPr>
        <p:spPr bwMode="auto">
          <a:xfrm>
            <a:off x="381635" y="1809052"/>
            <a:ext cx="7424016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500" b="1" dirty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500" b="1" dirty="0" err="1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기존제품</a:t>
            </a:r>
            <a:r>
              <a:rPr lang="ko-KR" altLang="en-US" sz="15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 기능향상 유형</a:t>
            </a:r>
            <a:r>
              <a:rPr lang="en-US" altLang="ko-KR" sz="1500" b="1" dirty="0" smtClean="0">
                <a:latin typeface="+mj-ea"/>
                <a:ea typeface="+mj-ea"/>
                <a:cs typeface="Tahoma" pitchFamily="34" charset="0"/>
              </a:rPr>
              <a:t> (</a:t>
            </a:r>
            <a:r>
              <a:rPr lang="ko-KR" altLang="en-US" sz="1500" b="1" dirty="0" smtClean="0">
                <a:latin typeface="+mj-ea"/>
                <a:ea typeface="+mj-ea"/>
                <a:cs typeface="Tahoma" pitchFamily="34" charset="0"/>
              </a:rPr>
              <a:t>정부출연금 </a:t>
            </a:r>
            <a:r>
              <a:rPr lang="en-US" altLang="ko-KR" sz="1500" b="1" dirty="0" smtClean="0">
                <a:latin typeface="+mj-ea"/>
                <a:ea typeface="+mj-ea"/>
                <a:cs typeface="Tahoma" pitchFamily="34" charset="0"/>
              </a:rPr>
              <a:t>2</a:t>
            </a:r>
            <a:r>
              <a:rPr lang="ko-KR" altLang="en-US" sz="1500" b="1" dirty="0" smtClean="0">
                <a:latin typeface="+mj-ea"/>
                <a:ea typeface="+mj-ea"/>
                <a:cs typeface="Tahoma" pitchFamily="34" charset="0"/>
              </a:rPr>
              <a:t>억원</a:t>
            </a:r>
            <a:r>
              <a:rPr lang="en-US" altLang="ko-KR" sz="1500" b="1" dirty="0" smtClean="0"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500" b="1" dirty="0" smtClean="0">
                <a:latin typeface="+mj-ea"/>
                <a:ea typeface="+mj-ea"/>
                <a:cs typeface="Tahoma" pitchFamily="34" charset="0"/>
              </a:rPr>
              <a:t>정부지원금 비중 </a:t>
            </a:r>
            <a:r>
              <a:rPr lang="en-US" altLang="ko-KR" sz="1500" b="1" dirty="0" smtClean="0">
                <a:latin typeface="+mj-ea"/>
                <a:ea typeface="+mj-ea"/>
                <a:cs typeface="Tahoma" pitchFamily="34" charset="0"/>
              </a:rPr>
              <a:t>75% </a:t>
            </a:r>
            <a:r>
              <a:rPr lang="ko-KR" altLang="en-US" sz="1500" b="1" dirty="0" smtClean="0">
                <a:latin typeface="+mj-ea"/>
                <a:ea typeface="+mj-ea"/>
                <a:cs typeface="Tahoma" pitchFamily="34" charset="0"/>
              </a:rPr>
              <a:t>기준</a:t>
            </a:r>
            <a:r>
              <a:rPr lang="en-US" altLang="ko-KR" sz="1500" b="1" dirty="0" smtClean="0">
                <a:latin typeface="+mj-ea"/>
                <a:ea typeface="+mj-ea"/>
                <a:cs typeface="Tahoma" pitchFamily="34" charset="0"/>
              </a:rPr>
              <a:t>)</a:t>
            </a:r>
            <a:endParaRPr lang="en-US" altLang="ko-KR" sz="1100" b="1" dirty="0" smtClean="0">
              <a:latin typeface="+mj-ea"/>
              <a:ea typeface="+mj-ea"/>
              <a:cs typeface="Tahoma" pitchFamily="34" charset="0"/>
            </a:endParaRPr>
          </a:p>
        </p:txBody>
      </p:sp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482587"/>
              </p:ext>
            </p:extLst>
          </p:nvPr>
        </p:nvGraphicFramePr>
        <p:xfrm>
          <a:off x="4790150" y="2705029"/>
          <a:ext cx="4024110" cy="3257550"/>
        </p:xfrm>
        <a:graphic>
          <a:graphicData uri="http://schemas.openxmlformats.org/drawingml/2006/table">
            <a:tbl>
              <a:tblPr/>
              <a:tblGrid>
                <a:gridCol w="672750">
                  <a:extLst>
                    <a:ext uri="{9D8B030D-6E8A-4147-A177-3AD203B41FA5}">
                      <a16:colId xmlns:a16="http://schemas.microsoft.com/office/drawing/2014/main" val="3185785785"/>
                    </a:ext>
                  </a:extLst>
                </a:gridCol>
                <a:gridCol w="674520">
                  <a:extLst>
                    <a:ext uri="{9D8B030D-6E8A-4147-A177-3AD203B41FA5}">
                      <a16:colId xmlns:a16="http://schemas.microsoft.com/office/drawing/2014/main" val="2990545677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66900333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936562926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1647328259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34602874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3211656511"/>
                    </a:ext>
                  </a:extLst>
                </a:gridCol>
                <a:gridCol w="446140">
                  <a:extLst>
                    <a:ext uri="{9D8B030D-6E8A-4147-A177-3AD203B41FA5}">
                      <a16:colId xmlns:a16="http://schemas.microsoft.com/office/drawing/2014/main" val="29806513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 성과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성과지표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개발종료 후 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0694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전체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성장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총매출액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3,800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4,200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4,400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4,100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902502"/>
                  </a:ext>
                </a:extLst>
              </a:tr>
              <a:tr h="5143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개발기술의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사업화성과</a:t>
                      </a:r>
                      <a:endParaRPr lang="ko-KR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연구개발결과물 제품</a:t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매출액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69447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연구개발결과물</a:t>
                      </a:r>
                      <a:b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 점유비율</a:t>
                      </a:r>
                      <a:br>
                        <a:rPr lang="ko-KR" alt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700" b="1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(C=B/A)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032590"/>
                  </a:ext>
                </a:extLst>
              </a:tr>
              <a:tr h="3429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endParaRPr lang="ko-KR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연구개발</a:t>
                      </a:r>
                      <a:b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결과물기여도</a:t>
                      </a:r>
                      <a:r>
                        <a:rPr lang="en-US" altLang="ko-KR" sz="7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643966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연도별 </a:t>
                      </a:r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 </a:t>
                      </a:r>
                      <a:b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납부액</a:t>
                      </a:r>
                      <a:endParaRPr lang="ko-KR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2.93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6.78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014000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산정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정률기술료</a:t>
                      </a: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34.88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89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576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41148" y="1264917"/>
            <a:ext cx="5436693" cy="384721"/>
            <a:chOff x="490282" y="1264916"/>
            <a:chExt cx="5436693" cy="443757"/>
          </a:xfrm>
        </p:grpSpPr>
        <p:sp>
          <p:nvSpPr>
            <p:cNvPr id="16" name="직사각형 15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Q &amp; A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396510" y="1904024"/>
            <a:ext cx="8475941" cy="9746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Q1)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총매출액과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예상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 제품 매출액은 어떻게 다른가요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?</a:t>
            </a:r>
          </a:p>
          <a:p>
            <a:pPr marL="269875" indent="-269875" algn="l" latinLnBrk="0"/>
            <a:endParaRPr lang="en-US" altLang="ko-KR" sz="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A)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총매출액은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사업화 기간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개발종료후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5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년간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연도별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신청기업의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전체 매출액 목표치이며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</a:p>
          <a:p>
            <a:pPr marL="269875" indent="-269875" algn="l" latinLnBrk="0"/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 제품 매출액은 </a:t>
            </a:r>
            <a:r>
              <a:rPr lang="ko-KR" altLang="en-US" sz="1400" b="1" dirty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기술개발결과물을 실시하여 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발생하는 </a:t>
            </a:r>
            <a:r>
              <a:rPr lang="ko-KR" altLang="en-US" sz="1400" b="1" dirty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매출액 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목표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를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의미합니다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.</a:t>
            </a:r>
            <a:endParaRPr lang="en-US" altLang="ko-KR" sz="12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76" name="직사각형 78"/>
          <p:cNvSpPr>
            <a:spLocks noChangeArrowheads="1"/>
          </p:cNvSpPr>
          <p:nvPr/>
        </p:nvSpPr>
        <p:spPr bwMode="auto">
          <a:xfrm>
            <a:off x="396510" y="3128767"/>
            <a:ext cx="8475941" cy="759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Q2)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왜 예상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총매출액과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예상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 제품 매출액을 제시해야 하나요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?</a:t>
            </a:r>
          </a:p>
          <a:p>
            <a:pPr marL="269875" indent="-269875" algn="l" latinLnBrk="0"/>
            <a:endParaRPr lang="en-US" altLang="ko-KR" sz="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A)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총매출액과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예상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 제품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매출액은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예상치에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불과하나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이를 통해 도출되는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/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</a:rPr>
              <a:t>        예상 연구개발결과물 제품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+mj-ea"/>
                <a:ea typeface="+mj-ea"/>
              </a:rPr>
              <a:t>점유비율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cs typeface="Tahoma" pitchFamily="34" charset="0"/>
              </a:rPr>
              <a:t>은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cs typeface="Tahoma" pitchFamily="34" charset="0"/>
              </a:rPr>
              <a:t>실제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+mj-ea"/>
                <a:cs typeface="Tahoma" pitchFamily="34" charset="0"/>
              </a:rPr>
              <a:t>정률기술료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+mj-ea"/>
                <a:cs typeface="Tahoma" pitchFamily="34" charset="0"/>
              </a:rPr>
              <a:t>산정시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cs typeface="Tahoma" pitchFamily="34" charset="0"/>
              </a:rPr>
              <a:t> 확정된 값으로 활용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됩니다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.</a:t>
            </a:r>
            <a:endParaRPr lang="ko-KR" altLang="en-US" sz="1400" b="1" u="sng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7" name="직사각형 78"/>
          <p:cNvSpPr>
            <a:spLocks noChangeArrowheads="1"/>
          </p:cNvSpPr>
          <p:nvPr/>
        </p:nvSpPr>
        <p:spPr bwMode="auto">
          <a:xfrm>
            <a:off x="396510" y="4171318"/>
            <a:ext cx="8475941" cy="9746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Q3)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왜 실제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기술료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산정시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400" b="1" dirty="0">
                <a:solidFill>
                  <a:srgbClr val="0000FF"/>
                </a:solidFill>
                <a:latin typeface="+mj-ea"/>
              </a:rPr>
              <a:t>예상 연구개발결과물 제품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+mj-ea"/>
              </a:rPr>
              <a:t>점유비율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을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활용해야 하나요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?</a:t>
            </a:r>
          </a:p>
          <a:p>
            <a:pPr marL="269875" indent="-269875" algn="l" latinLnBrk="0"/>
            <a:endParaRPr lang="en-US" altLang="ko-KR" sz="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A)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기존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경상기술료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제도는 연구개발결과물 제품 매출액을 </a:t>
            </a:r>
            <a:r>
              <a:rPr lang="ko-KR" altLang="en-US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중소기업이 </a:t>
            </a:r>
            <a:r>
              <a:rPr lang="ko-KR" altLang="en-US" sz="14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해당연도 </a:t>
            </a:r>
            <a:r>
              <a:rPr lang="ko-KR" altLang="en-US" sz="1400" b="1" u="sng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재고자산수불부 등을</a:t>
            </a:r>
            <a:endParaRPr lang="en-US" altLang="ko-KR" sz="1400" b="1" u="sng" spc="-3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defTabSz="981700" fontAlgn="ctr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en-US" altLang="ko-KR" sz="1400" b="1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400" b="1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</a:t>
            </a:r>
            <a:r>
              <a:rPr lang="ko-KR" altLang="en-US" sz="1400" b="1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400" b="1" u="sng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통해 산출한 </a:t>
            </a:r>
            <a:r>
              <a:rPr lang="ko-KR" altLang="en-US" sz="1400" b="1" u="sng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후 전문기관이 </a:t>
            </a:r>
            <a:r>
              <a:rPr lang="ko-KR" altLang="en-US" sz="1400" b="1" u="sng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검증하는 복잡한 절차를 거쳤으나</a:t>
            </a:r>
            <a:r>
              <a:rPr lang="en-US" altLang="ko-KR" sz="1400" b="1" u="sng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400" b="1" u="sng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본 제도는 중소기업이 제시한 </a:t>
            </a:r>
            <a:endParaRPr lang="en-US" altLang="ko-KR" sz="1400" b="1" u="sng" spc="-3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defTabSz="981700" fontAlgn="ctr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en-US" altLang="ko-KR" sz="1400" b="1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  </a:t>
            </a:r>
            <a:r>
              <a:rPr lang="ko-KR" altLang="en-US" sz="1400" b="1" dirty="0">
                <a:solidFill>
                  <a:srgbClr val="0000FF"/>
                </a:solidFill>
                <a:latin typeface="+mj-ea"/>
              </a:rPr>
              <a:t>예상 연구개발결과물 제품 </a:t>
            </a:r>
            <a:r>
              <a:rPr lang="ko-KR" altLang="en-US" sz="1400" b="1" dirty="0" err="1">
                <a:solidFill>
                  <a:srgbClr val="0000FF"/>
                </a:solidFill>
                <a:latin typeface="+mj-ea"/>
              </a:rPr>
              <a:t>점유비율</a:t>
            </a:r>
            <a:r>
              <a:rPr lang="ko-KR" altLang="en-US" sz="1400" b="1" dirty="0" err="1">
                <a:solidFill>
                  <a:srgbClr val="0000FF"/>
                </a:solidFill>
                <a:latin typeface="+mj-ea"/>
                <a:cs typeface="Tahoma" pitchFamily="34" charset="0"/>
              </a:rPr>
              <a:t>을</a:t>
            </a:r>
            <a:r>
              <a:rPr lang="ko-KR" altLang="en-US" sz="1400" b="1" dirty="0">
                <a:solidFill>
                  <a:srgbClr val="0000FF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cs typeface="Tahoma" pitchFamily="34" charset="0"/>
              </a:rPr>
              <a:t>통해 산출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하는 방식으로 </a:t>
            </a:r>
            <a:r>
              <a:rPr lang="ko-KR" altLang="en-US" sz="1400" b="1" u="sng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간소화한 것입니다</a:t>
            </a:r>
            <a:r>
              <a:rPr lang="en-US" altLang="ko-KR" sz="1400" b="1" u="sng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  <a:endParaRPr lang="ko-KR" altLang="en-US" sz="1400" b="1" u="sng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8032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41148" y="1264917"/>
            <a:ext cx="5436693" cy="384721"/>
            <a:chOff x="490282" y="1264916"/>
            <a:chExt cx="5436693" cy="443757"/>
          </a:xfrm>
        </p:grpSpPr>
        <p:sp>
          <p:nvSpPr>
            <p:cNvPr id="16" name="직사각형 15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Q &amp; A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396510" y="1904024"/>
            <a:ext cx="8475941" cy="14568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Q4)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연구개발기간 또는 사업화 기간 중에 시장환경 변화 등을 사유로 예상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총매출액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defTabSz="1028700">
              <a:spcAft>
                <a:spcPts val="400"/>
              </a:spcAft>
              <a:buSzPct val="120000"/>
            </a:pPr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결과물 제품 매출액 및 점유 비율 등 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사업화 목표를 변경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할 수 있는지요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?</a:t>
            </a:r>
          </a:p>
          <a:p>
            <a:pPr marL="269875" indent="-269875" algn="l" latinLnBrk="0"/>
            <a:endParaRPr lang="en-US" altLang="ko-KR" sz="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A)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연구개발기간 중 발생한 급격한 시장환경 변화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(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수요기업의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구매의사 철회 등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)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사업화 목표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목표의 변경보다는 기술적 목표 변경 또는 과제 중단 사유에 해당할 가능성이 큽니다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.</a:t>
            </a:r>
          </a:p>
          <a:p>
            <a:pPr marL="269875" indent="-269875" algn="l" latinLnBrk="0"/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반면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사업화 기간 중에 발생한 시장환경 변화에 따라 사업화 목표 변경을 허용하는 것은 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 동 제도 취지를 고려할 때 허용하기 곤란할 것으로 예상됩니다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.</a:t>
            </a:r>
            <a:endParaRPr lang="en-US" altLang="ko-KR" sz="12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76" name="직사각형 78"/>
          <p:cNvSpPr>
            <a:spLocks noChangeArrowheads="1"/>
          </p:cNvSpPr>
          <p:nvPr/>
        </p:nvSpPr>
        <p:spPr bwMode="auto">
          <a:xfrm>
            <a:off x="396510" y="3452964"/>
            <a:ext cx="8475941" cy="759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Q5)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 기여도는 어떻게 계산해야 하는지요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?</a:t>
            </a:r>
          </a:p>
          <a:p>
            <a:pPr marL="269875" indent="-269875" algn="l" latinLnBrk="0"/>
            <a:endParaRPr lang="en-US" altLang="ko-KR" sz="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A)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 기여도는 신제품 기술개발 유형과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기존제품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기능향상 유형 등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가지 유형에 따라 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 algn="l" latinLnBrk="0"/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아래 산식에 따라 계산됩니다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.</a:t>
            </a:r>
            <a:endParaRPr lang="ko-KR" altLang="en-US" sz="1400" b="1" u="sng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31767" y="4304277"/>
            <a:ext cx="8240684" cy="1788952"/>
          </a:xfrm>
          <a:prstGeom prst="rect">
            <a:avLst/>
          </a:prstGeom>
          <a:solidFill>
            <a:srgbClr val="EAF5FA"/>
          </a:solidFill>
          <a:ln>
            <a:noFill/>
          </a:ln>
          <a:effectLst>
            <a:innerShdw blurRad="127000">
              <a:srgbClr val="5EB6E4">
                <a:alpha val="50000"/>
              </a:srgbClr>
            </a:innerShdw>
          </a:effectLst>
        </p:spPr>
        <p:txBody>
          <a:bodyPr vert="horz" wrap="none" lIns="91417" tIns="45707" rIns="91417" bIns="45707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234130"/>
            <a:endParaRPr lang="en-US" altLang="ko-KR" sz="1300" dirty="0">
              <a:ln w="19050">
                <a:noFill/>
              </a:ln>
              <a:solidFill>
                <a:srgbClr val="0000FF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768474"/>
              </p:ext>
            </p:extLst>
          </p:nvPr>
        </p:nvGraphicFramePr>
        <p:xfrm>
          <a:off x="734950" y="4630191"/>
          <a:ext cx="3487916" cy="1384493"/>
        </p:xfrm>
        <a:graphic>
          <a:graphicData uri="http://schemas.openxmlformats.org/drawingml/2006/table">
            <a:tbl>
              <a:tblPr/>
              <a:tblGrid>
                <a:gridCol w="2099690">
                  <a:extLst>
                    <a:ext uri="{9D8B030D-6E8A-4147-A177-3AD203B41FA5}">
                      <a16:colId xmlns:a16="http://schemas.microsoft.com/office/drawing/2014/main" val="1999654461"/>
                    </a:ext>
                  </a:extLst>
                </a:gridCol>
                <a:gridCol w="1388226">
                  <a:extLst>
                    <a:ext uri="{9D8B030D-6E8A-4147-A177-3AD203B41FA5}">
                      <a16:colId xmlns:a16="http://schemas.microsoft.com/office/drawing/2014/main" val="1493166056"/>
                    </a:ext>
                  </a:extLst>
                </a:gridCol>
              </a:tblGrid>
              <a:tr h="3703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◇ 연구개발결과물 기여도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=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</a:txBody>
                  <a:tcPr marL="64770" marR="64770" marT="17907" marB="17907" anchor="b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정부출연금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264500"/>
                  </a:ext>
                </a:extLst>
              </a:tr>
              <a:tr h="3703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소숫점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이하 셋째자리에서 반올림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총사업비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**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929535"/>
                  </a:ext>
                </a:extLst>
              </a:tr>
              <a:tr h="643837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정부출연금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실투입금액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 :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총 지급한 출연금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–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총 정산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환수금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**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총사업비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정부출연금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+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민간현금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+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민간현물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58631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585601"/>
              </p:ext>
            </p:extLst>
          </p:nvPr>
        </p:nvGraphicFramePr>
        <p:xfrm>
          <a:off x="4389944" y="4630192"/>
          <a:ext cx="4404920" cy="1539113"/>
        </p:xfrm>
        <a:graphic>
          <a:graphicData uri="http://schemas.openxmlformats.org/drawingml/2006/table">
            <a:tbl>
              <a:tblPr/>
              <a:tblGrid>
                <a:gridCol w="1125534">
                  <a:extLst>
                    <a:ext uri="{9D8B030D-6E8A-4147-A177-3AD203B41FA5}">
                      <a16:colId xmlns:a16="http://schemas.microsoft.com/office/drawing/2014/main" val="3743992652"/>
                    </a:ext>
                  </a:extLst>
                </a:gridCol>
                <a:gridCol w="1035595">
                  <a:extLst>
                    <a:ext uri="{9D8B030D-6E8A-4147-A177-3AD203B41FA5}">
                      <a16:colId xmlns:a16="http://schemas.microsoft.com/office/drawing/2014/main" val="1923134268"/>
                    </a:ext>
                  </a:extLst>
                </a:gridCol>
                <a:gridCol w="1135521">
                  <a:extLst>
                    <a:ext uri="{9D8B030D-6E8A-4147-A177-3AD203B41FA5}">
                      <a16:colId xmlns:a16="http://schemas.microsoft.com/office/drawing/2014/main" val="2089988669"/>
                    </a:ext>
                  </a:extLst>
                </a:gridCol>
                <a:gridCol w="1108270">
                  <a:extLst>
                    <a:ext uri="{9D8B030D-6E8A-4147-A177-3AD203B41FA5}">
                      <a16:colId xmlns:a16="http://schemas.microsoft.com/office/drawing/2014/main" val="3354047259"/>
                    </a:ext>
                  </a:extLst>
                </a:gridCol>
              </a:tblGrid>
              <a:tr h="145056">
                <a:tc rowSpan="2"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◇ 연구개발결과물 기여도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=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</a:txBody>
                  <a:tcPr marL="64770" marR="64770" marT="17907" marB="17907" anchor="b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매출액 증가율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x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정부출연금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997806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총사업비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250628"/>
                  </a:ext>
                </a:extLst>
              </a:tr>
              <a:tr h="145056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소숫점 이하 셋째자리에서 반올림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527874"/>
                  </a:ext>
                </a:extLst>
              </a:tr>
              <a:tr h="145056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매출액 증가율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=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기술료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납부년도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매출액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최초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매출발생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전년도 매출액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**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23039"/>
                  </a:ext>
                </a:extLst>
              </a:tr>
              <a:tr h="145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최초 매출발생 전년도 매출액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**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0E5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820102"/>
                  </a:ext>
                </a:extLst>
              </a:tr>
              <a:tr h="286951"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기술료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납부년도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매출액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: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기술료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납부년도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연구개발결과물 제품 매출액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**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최초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매출발생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전년도 매출액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개발종료년도 연구개발결과물 제품 매출액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97783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4950" y="4353192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1) </a:t>
            </a:r>
            <a:r>
              <a:rPr lang="ko-KR" altLang="en-US" sz="1200" b="1" dirty="0"/>
              <a:t>신제품 기술개발 유형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944" y="4361777"/>
            <a:ext cx="1991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2) </a:t>
            </a:r>
            <a:r>
              <a:rPr lang="ko-KR" altLang="en-US" sz="1200" b="1" dirty="0" err="1" smtClean="0"/>
              <a:t>기존제품</a:t>
            </a:r>
            <a:r>
              <a:rPr lang="ko-KR" altLang="en-US" sz="1200" b="1" dirty="0" smtClean="0"/>
              <a:t> 기능향상 유형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81332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431540" y="410465"/>
            <a:ext cx="7187865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 algn="l"/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경상기술료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매출 기반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+mj-ea"/>
                <a:ea typeface="+mj-ea"/>
              </a:rPr>
              <a:t>약정기술료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</a:rPr>
              <a:t>) 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제도 안내</a:t>
            </a:r>
            <a:endParaRPr lang="ko-KR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41148" y="1264917"/>
            <a:ext cx="5436693" cy="384721"/>
            <a:chOff x="490282" y="1264916"/>
            <a:chExt cx="5436693" cy="443757"/>
          </a:xfrm>
        </p:grpSpPr>
        <p:sp>
          <p:nvSpPr>
            <p:cNvPr id="16" name="직사각형 15"/>
            <p:cNvSpPr/>
            <p:nvPr/>
          </p:nvSpPr>
          <p:spPr bwMode="auto">
            <a:xfrm>
              <a:off x="574479" y="1275984"/>
              <a:ext cx="168394" cy="380460"/>
            </a:xfrm>
            <a:prstGeom prst="rect">
              <a:avLst/>
            </a:prstGeom>
            <a:solidFill>
              <a:srgbClr val="00A2F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0" anchor="ctr"/>
            <a:lstStyle/>
            <a:p>
              <a:pPr marL="0" marR="0" lvl="0" indent="-370092" algn="ctr" defTabSz="1074295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11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gradFill>
                  <a:gsLst>
                    <a:gs pos="833">
                      <a:srgbClr val="9BBB59">
                        <a:lumMod val="50000"/>
                      </a:srgbClr>
                    </a:gs>
                    <a:gs pos="100000">
                      <a:srgbClr val="9BBB59">
                        <a:lumMod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Helvetica"/>
                <a:sym typeface="Helvetica Neue Medium"/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490282" y="1264916"/>
              <a:ext cx="5436693" cy="44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5950" lvl="0" indent="-95950" defTabSz="468391" hangingPunct="0">
                <a:buSzPct val="85000"/>
                <a:defRPr/>
              </a:pPr>
              <a:r>
                <a:rPr lang="ko-KR" altLang="en-US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     </a:t>
              </a:r>
              <a:r>
                <a:rPr lang="en-US" altLang="ko-KR" sz="1900" b="1" kern="0" dirty="0" smtClean="0">
                  <a:gradFill>
                    <a:gsLst>
                      <a:gs pos="833">
                        <a:srgbClr val="FF644E">
                          <a:lumMod val="50000"/>
                        </a:srgbClr>
                      </a:gs>
                      <a:gs pos="100000">
                        <a:srgbClr val="FF644E">
                          <a:lumMod val="50000"/>
                        </a:srgbClr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  <a:sym typeface="Helvetica Neue Medium"/>
                </a:rPr>
                <a:t>Q &amp; A</a:t>
              </a:r>
              <a:endParaRPr kumimoji="0" lang="en-US" altLang="ko-KR" sz="1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833">
                      <a:srgbClr val="000000">
                        <a:lumMod val="95000"/>
                        <a:lumOff val="5000"/>
                      </a:srgbClr>
                    </a:gs>
                    <a:gs pos="100000">
                      <a:srgbClr val="000000">
                        <a:lumMod val="95000"/>
                        <a:lumOff val="5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Helvetica Neue Medium"/>
              </a:endParaRPr>
            </a:p>
          </p:txBody>
        </p:sp>
      </p:grpSp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396510" y="1904024"/>
            <a:ext cx="8475941" cy="9746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Q6)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총매출액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연구개발 결과물 제품 매출액 등 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사업화 목표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제시시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 주의할 점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이 있는지요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?</a:t>
            </a:r>
          </a:p>
          <a:p>
            <a:pPr marL="269875" indent="-269875" algn="l" latinLnBrk="0"/>
            <a:endParaRPr lang="en-US" altLang="ko-KR" sz="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A)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선정평가시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중소기업이 제시한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R&amp;D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관련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매출목표의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타당성 및 사업화 계획의 실현가능성을 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종합적으로 평가하게 됩니다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.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따라서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비현실적으로 높은 수준의 매출목표를 제시할 경우</a:t>
            </a:r>
            <a:endParaRPr lang="en-US" altLang="ko-KR" sz="1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오히려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선정평가시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사업화 목표의 타당성 부분에서 낮은 점수를 받을 수 있습니다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.</a:t>
            </a:r>
            <a:endParaRPr lang="en-US" altLang="ko-KR" sz="1400" dirty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14" name="직사각형 78"/>
          <p:cNvSpPr>
            <a:spLocks noChangeArrowheads="1"/>
          </p:cNvSpPr>
          <p:nvPr/>
        </p:nvSpPr>
        <p:spPr bwMode="auto">
          <a:xfrm>
            <a:off x="396510" y="3133036"/>
            <a:ext cx="8475941" cy="1836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80975" indent="-180975" defTabSz="1028700">
              <a:spcAft>
                <a:spcPts val="400"/>
              </a:spcAft>
              <a:buSzPct val="120000"/>
              <a:buBlip>
                <a:blip r:embed="rId2"/>
              </a:buBlip>
            </a:pP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Q7) </a:t>
            </a:r>
            <a:r>
              <a:rPr lang="ko-KR" altLang="en-US" sz="1400" b="1" dirty="0" smtClean="0">
                <a:solidFill>
                  <a:srgbClr val="0000FF"/>
                </a:solidFill>
                <a:latin typeface="+mj-ea"/>
                <a:ea typeface="+mj-ea"/>
                <a:cs typeface="Tahoma" pitchFamily="34" charset="0"/>
              </a:rPr>
              <a:t>사업화 목표 산정 근거는 어떻게 작성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해야 하나요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?</a:t>
            </a:r>
          </a:p>
          <a:p>
            <a:pPr marL="269875" indent="-269875" algn="l" latinLnBrk="0"/>
            <a:endParaRPr lang="en-US" altLang="ko-KR" sz="400" dirty="0" smtClean="0">
              <a:solidFill>
                <a:prstClr val="black"/>
              </a:solidFill>
              <a:latin typeface="+mj-ea"/>
              <a:ea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   A)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먼저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예상 연구개발 결과물 제품 매출액에 대한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산정근거는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cs typeface="Tahoma" pitchFamily="34" charset="0"/>
              </a:rPr>
              <a:t>목표시장의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규모 및 성장성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, </a:t>
            </a:r>
            <a:endParaRPr lang="en-US" altLang="ko-KR" sz="1400" dirty="0" smtClean="0">
              <a:solidFill>
                <a:prstClr val="black"/>
              </a:solidFill>
              <a:latin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주요판매처별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판매예상금액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주요경쟁사와의 차별성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가격 경쟁력 및 시장진입가능성 등을 </a:t>
            </a:r>
            <a:endParaRPr lang="en-US" altLang="ko-KR" sz="1400" dirty="0" smtClean="0">
              <a:solidFill>
                <a:prstClr val="black"/>
              </a:solidFill>
              <a:latin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종합적으로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고려하여 제시하되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시장조사보고서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등 </a:t>
            </a:r>
            <a:r>
              <a:rPr lang="ko-KR" altLang="en-US" sz="1400" dirty="0">
                <a:solidFill>
                  <a:srgbClr val="0000FF"/>
                </a:solidFill>
                <a:latin typeface="+mj-ea"/>
                <a:cs typeface="Tahoma" pitchFamily="34" charset="0"/>
              </a:rPr>
              <a:t>객관적 자료를 참고자료로 </a:t>
            </a:r>
            <a:r>
              <a:rPr lang="ko-KR" altLang="en-US" sz="1400" dirty="0" smtClean="0">
                <a:solidFill>
                  <a:srgbClr val="0000FF"/>
                </a:solidFill>
                <a:latin typeface="+mj-ea"/>
                <a:cs typeface="Tahoma" pitchFamily="34" charset="0"/>
              </a:rPr>
              <a:t>제시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하시기 바랍니다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.</a:t>
            </a:r>
          </a:p>
          <a:p>
            <a:pPr marL="269875" indent="-269875"/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또한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예상 </a:t>
            </a:r>
            <a:r>
              <a:rPr lang="ko-KR" altLang="en-US" sz="1400" dirty="0" err="1">
                <a:solidFill>
                  <a:prstClr val="black"/>
                </a:solidFill>
                <a:latin typeface="+mj-ea"/>
                <a:cs typeface="Tahoma" pitchFamily="34" charset="0"/>
              </a:rPr>
              <a:t>총매출액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dirty="0" err="1" smtClean="0">
                <a:solidFill>
                  <a:prstClr val="black"/>
                </a:solidFill>
                <a:latin typeface="+mj-ea"/>
                <a:cs typeface="Tahoma" pitchFamily="34" charset="0"/>
              </a:rPr>
              <a:t>산정근거는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예상 연구개발결과물 제품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매출액과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예상 연구개발결과물의 기존 </a:t>
            </a:r>
            <a:endParaRPr lang="en-US" altLang="ko-KR" sz="1400" dirty="0" smtClean="0">
              <a:solidFill>
                <a:prstClr val="black"/>
              </a:solidFill>
              <a:latin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제품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매출증가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또는 감소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에 미치는 영향 등 기술개발을 통한 기업의 전체적인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성장가능성을</a:t>
            </a:r>
            <a:endParaRPr lang="en-US" altLang="ko-KR" sz="1400" dirty="0" smtClean="0">
              <a:solidFill>
                <a:prstClr val="black"/>
              </a:solidFill>
              <a:latin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종합적으로 고려하여 제시하되</a:t>
            </a:r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목표 산정의 타당성 확인을 위해 기존 제품별 매출현황 및 </a:t>
            </a:r>
            <a:endParaRPr lang="en-US" altLang="ko-KR" sz="1400" dirty="0" smtClean="0">
              <a:solidFill>
                <a:prstClr val="black"/>
              </a:solidFill>
              <a:latin typeface="+mj-ea"/>
              <a:cs typeface="Tahoma" pitchFamily="34" charset="0"/>
            </a:endParaRPr>
          </a:p>
          <a:p>
            <a:pPr marL="269875" indent="-269875"/>
            <a:r>
              <a:rPr lang="en-US" altLang="ko-KR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      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성장 </a:t>
            </a:r>
            <a:r>
              <a:rPr lang="ko-KR" altLang="en-US" sz="1400" dirty="0">
                <a:solidFill>
                  <a:prstClr val="black"/>
                </a:solidFill>
                <a:latin typeface="+mj-ea"/>
                <a:cs typeface="Tahoma" pitchFamily="34" charset="0"/>
              </a:rPr>
              <a:t>추이 등 객관적 자료를 참고자료로 </a:t>
            </a:r>
            <a:r>
              <a:rPr lang="ko-KR" altLang="en-US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제시하여 주시기 바랍니다</a:t>
            </a:r>
            <a:r>
              <a:rPr lang="en-US" altLang="ko-KR" sz="1400" dirty="0" smtClean="0">
                <a:solidFill>
                  <a:prstClr val="black"/>
                </a:solidFill>
                <a:latin typeface="+mj-ea"/>
                <a:cs typeface="Tahoma" pitchFamily="34" charset="0"/>
              </a:rPr>
              <a:t>.</a:t>
            </a:r>
            <a:endParaRPr lang="en-US" altLang="ko-KR" sz="1400" dirty="0">
              <a:solidFill>
                <a:prstClr val="black"/>
              </a:solidFill>
              <a:latin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4836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588</TotalTime>
  <Words>1458</Words>
  <Application>Microsoft Office PowerPoint</Application>
  <PresentationFormat>화면 슬라이드 쇼(4:3)</PresentationFormat>
  <Paragraphs>346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23" baseType="lpstr">
      <vt:lpstr>HCI Poppy</vt:lpstr>
      <vt:lpstr>Helvetica Neue Medium</vt:lpstr>
      <vt:lpstr>Helvetica Neue Thin</vt:lpstr>
      <vt:lpstr>HY견고딕</vt:lpstr>
      <vt:lpstr>KoPub돋움체 Medium</vt:lpstr>
      <vt:lpstr>맑은 고딕</vt:lpstr>
      <vt:lpstr>바탕</vt:lpstr>
      <vt:lpstr>한양신명조</vt:lpstr>
      <vt:lpstr>휴먼명조</vt:lpstr>
      <vt:lpstr>Arial</vt:lpstr>
      <vt:lpstr>Calibri</vt:lpstr>
      <vt:lpstr>Calibri Light</vt:lpstr>
      <vt:lpstr>Helvetica</vt:lpstr>
      <vt:lpstr>Tahoma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TIPA</dc:creator>
  <cp:lastModifiedBy>TIPA</cp:lastModifiedBy>
  <cp:revision>40</cp:revision>
  <dcterms:created xsi:type="dcterms:W3CDTF">2019-01-03T10:06:46Z</dcterms:created>
  <dcterms:modified xsi:type="dcterms:W3CDTF">2019-01-15T07:28:08Z</dcterms:modified>
</cp:coreProperties>
</file>