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2"/>
  </p:notesMasterIdLst>
  <p:handoutMasterIdLst>
    <p:handoutMasterId r:id="rId23"/>
  </p:handoutMasterIdLst>
  <p:sldIdLst>
    <p:sldId id="436" r:id="rId2"/>
    <p:sldId id="410" r:id="rId3"/>
    <p:sldId id="438" r:id="rId4"/>
    <p:sldId id="425" r:id="rId5"/>
    <p:sldId id="435" r:id="rId6"/>
    <p:sldId id="439" r:id="rId7"/>
    <p:sldId id="407" r:id="rId8"/>
    <p:sldId id="433" r:id="rId9"/>
    <p:sldId id="440" r:id="rId10"/>
    <p:sldId id="420" r:id="rId11"/>
    <p:sldId id="432" r:id="rId12"/>
    <p:sldId id="434" r:id="rId13"/>
    <p:sldId id="415" r:id="rId14"/>
    <p:sldId id="416" r:id="rId15"/>
    <p:sldId id="437" r:id="rId16"/>
    <p:sldId id="418" r:id="rId17"/>
    <p:sldId id="408" r:id="rId18"/>
    <p:sldId id="423" r:id="rId19"/>
    <p:sldId id="424" r:id="rId20"/>
    <p:sldId id="428" r:id="rId21"/>
  </p:sldIdLst>
  <p:sldSz cx="9144000" cy="6858000" type="screen4x3"/>
  <p:notesSz cx="6724650" cy="97742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HY울릉도M" pitchFamily="18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46">
          <p15:clr>
            <a:srgbClr val="A4A3A4"/>
          </p15:clr>
        </p15:guide>
        <p15:guide id="2" orient="horz" pos="2303">
          <p15:clr>
            <a:srgbClr val="A4A3A4"/>
          </p15:clr>
        </p15:guide>
        <p15:guide id="3" orient="horz" pos="364">
          <p15:clr>
            <a:srgbClr val="A4A3A4"/>
          </p15:clr>
        </p15:guide>
        <p15:guide id="4" pos="117">
          <p15:clr>
            <a:srgbClr val="A4A3A4"/>
          </p15:clr>
        </p15:guide>
        <p15:guide id="5" pos="3274">
          <p15:clr>
            <a:srgbClr val="A4A3A4"/>
          </p15:clr>
        </p15:guide>
        <p15:guide id="6" pos="917">
          <p15:clr>
            <a:srgbClr val="A4A3A4"/>
          </p15:clr>
        </p15:guide>
        <p15:guide id="7" pos="398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15A9A"/>
    <a:srgbClr val="58B8D9"/>
    <a:srgbClr val="3091CC"/>
    <a:srgbClr val="0784BD"/>
    <a:srgbClr val="3393CD"/>
    <a:srgbClr val="35BCB6"/>
    <a:srgbClr val="D60093"/>
    <a:srgbClr val="F3A447"/>
    <a:srgbClr val="184FC4"/>
    <a:srgbClr val="007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5" autoAdjust="0"/>
    <p:restoredTop sz="80513" autoAdjust="0"/>
  </p:normalViewPr>
  <p:slideViewPr>
    <p:cSldViewPr>
      <p:cViewPr varScale="1">
        <p:scale>
          <a:sx n="90" d="100"/>
          <a:sy n="90" d="100"/>
        </p:scale>
        <p:origin x="1896" y="84"/>
      </p:cViewPr>
      <p:guideLst>
        <p:guide orient="horz" pos="2296"/>
        <p:guide pos="57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1524" y="288"/>
      </p:cViewPr>
      <p:guideLst>
        <p:guide orient="horz" pos="2546"/>
        <p:guide orient="horz" pos="2303"/>
        <p:guide orient="horz" pos="364"/>
        <p:guide pos="117"/>
        <p:guide pos="3274"/>
        <p:guide pos="917"/>
        <p:guide pos="398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icrosoft%20PowerPoint&#51032;%20&#52264;&#53944;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중기제품 구매비율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  <c:pt idx="3">
                  <c:v>2016년</c:v>
                </c:pt>
                <c:pt idx="4">
                  <c:v>2017년</c:v>
                </c:pt>
                <c:pt idx="5">
                  <c:v>2018년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69.7</c:v>
                </c:pt>
                <c:pt idx="1">
                  <c:v>70</c:v>
                </c:pt>
                <c:pt idx="2">
                  <c:v>71.7</c:v>
                </c:pt>
                <c:pt idx="3">
                  <c:v>73.7</c:v>
                </c:pt>
                <c:pt idx="4">
                  <c:v>74.8</c:v>
                </c:pt>
                <c:pt idx="5">
                  <c:v>76.2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EE-4961-B42C-C445AED49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3038352"/>
        <c:axId val="-2103049232"/>
      </c:barChart>
      <c:catAx>
        <c:axId val="-2103038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1000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2103049232"/>
        <c:crosses val="autoZero"/>
        <c:auto val="1"/>
        <c:lblAlgn val="ctr"/>
        <c:lblOffset val="100"/>
        <c:noMultiLvlLbl val="0"/>
      </c:catAx>
      <c:valAx>
        <c:axId val="-2103049232"/>
        <c:scaling>
          <c:orientation val="minMax"/>
        </c:scaling>
        <c:delete val="0"/>
        <c:axPos val="l"/>
        <c:majorGridlines>
          <c:spPr>
            <a:ln w="10000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000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2103038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0000" cap="flat" cmpd="sng" algn="ctr">
      <a:noFill/>
      <a:prstDash val="solid"/>
    </a:ln>
    <a:effectLst/>
  </c:spPr>
  <c:txPr>
    <a:bodyPr/>
    <a:lstStyle/>
    <a:p>
      <a:pPr>
        <a:defRPr sz="1800"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7174103237096E-2"/>
          <c:y val="0.22575178102737159"/>
          <c:w val="0.8812367322009278"/>
          <c:h val="0.64336164875942237"/>
        </c:manualLayout>
      </c:layout>
      <c:lineChart>
        <c:grouping val="standard"/>
        <c:varyColors val="0"/>
        <c:ser>
          <c:idx val="0"/>
          <c:order val="0"/>
          <c:tx>
            <c:strRef>
              <c:f>'[Microsoft PowerPoint의 차트]Sheet1'!$E$1</c:f>
              <c:strCache>
                <c:ptCount val="1"/>
                <c:pt idx="0">
                  <c:v>공공기관 총구매 금액(조원)</c:v>
                </c:pt>
              </c:strCache>
            </c:strRef>
          </c:tx>
          <c:marker>
            <c:symbol val="diamond"/>
            <c:size val="5"/>
          </c:marker>
          <c:dLbls>
            <c:dLbl>
              <c:idx val="0"/>
              <c:layout>
                <c:manualLayout>
                  <c:x val="-4.4444444444444446E-2"/>
                  <c:y val="-6.5146579804560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8333333333333362E-2"/>
                  <c:y val="-4.7774158523344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5"/>
                  <c:y val="-5.2117263843648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999999999999947E-2"/>
                  <c:y val="-3.9087947882736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8333333333333334E-2"/>
                  <c:y val="-6.0803474484256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4444444444444446E-2"/>
                  <c:y val="-6.0803474484256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'[Microsoft PowerPoint의 차트]Sheet1'!$D$2:$D$7</c:f>
              <c:strCache>
                <c:ptCount val="6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  <c:pt idx="3">
                  <c:v>2016년</c:v>
                </c:pt>
                <c:pt idx="4">
                  <c:v>2017년</c:v>
                </c:pt>
                <c:pt idx="5">
                  <c:v>2018년</c:v>
                </c:pt>
              </c:strCache>
            </c:strRef>
          </c:cat>
          <c:val>
            <c:numRef>
              <c:f>'[Microsoft PowerPoint의 차트]Sheet1'!$E$2:$E$7</c:f>
              <c:numCache>
                <c:formatCode>General</c:formatCode>
                <c:ptCount val="6"/>
                <c:pt idx="0">
                  <c:v>113</c:v>
                </c:pt>
                <c:pt idx="1">
                  <c:v>111.5</c:v>
                </c:pt>
                <c:pt idx="2">
                  <c:v>119.2</c:v>
                </c:pt>
                <c:pt idx="3">
                  <c:v>116.9</c:v>
                </c:pt>
                <c:pt idx="4">
                  <c:v>123.4</c:v>
                </c:pt>
                <c:pt idx="5">
                  <c:v>123.4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D4C-4E40-8603-63C2ECEB8410}"/>
            </c:ext>
          </c:extLst>
        </c:ser>
        <c:ser>
          <c:idx val="1"/>
          <c:order val="1"/>
          <c:tx>
            <c:strRef>
              <c:f>'[Microsoft PowerPoint의 차트]Sheet1'!$F$1</c:f>
              <c:strCache>
                <c:ptCount val="1"/>
                <c:pt idx="0">
                  <c:v>중기제품 구매금액(조원)</c:v>
                </c:pt>
              </c:strCache>
            </c:strRef>
          </c:tx>
          <c:marker>
            <c:symbol val="diamond"/>
            <c:size val="5"/>
          </c:marker>
          <c:dLbls>
            <c:dLbl>
              <c:idx val="0"/>
              <c:layout>
                <c:manualLayout>
                  <c:x val="-2.7777777777777776E-2"/>
                  <c:y val="6.9489685124864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889107611548554E-2"/>
                  <c:y val="5.646036916395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5"/>
                  <c:y val="6.0803474484256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4444444444444391E-2"/>
                  <c:y val="5.2117263843648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7222222222222221E-2"/>
                  <c:y val="6.9489685124864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4444444444444446E-2"/>
                  <c:y val="5.646036916395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D4C-4E40-8603-63C2ECEB84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'[Microsoft PowerPoint의 차트]Sheet1'!$D$2:$D$7</c:f>
              <c:strCache>
                <c:ptCount val="6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  <c:pt idx="3">
                  <c:v>2016년</c:v>
                </c:pt>
                <c:pt idx="4">
                  <c:v>2017년</c:v>
                </c:pt>
                <c:pt idx="5">
                  <c:v>2018년</c:v>
                </c:pt>
              </c:strCache>
            </c:strRef>
          </c:cat>
          <c:val>
            <c:numRef>
              <c:f>'[Microsoft PowerPoint의 차트]Sheet1'!$F$2:$F$7</c:f>
              <c:numCache>
                <c:formatCode>General</c:formatCode>
                <c:ptCount val="6"/>
                <c:pt idx="0">
                  <c:v>78.8</c:v>
                </c:pt>
                <c:pt idx="1">
                  <c:v>78</c:v>
                </c:pt>
                <c:pt idx="2">
                  <c:v>85.5</c:v>
                </c:pt>
                <c:pt idx="3">
                  <c:v>86.1</c:v>
                </c:pt>
                <c:pt idx="4">
                  <c:v>92.2</c:v>
                </c:pt>
                <c:pt idx="5">
                  <c:v>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CD4C-4E40-8603-63C2ECEB8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3036720"/>
        <c:axId val="-2103048688"/>
      </c:lineChart>
      <c:catAx>
        <c:axId val="-2103036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-2103048688"/>
        <c:crosses val="autoZero"/>
        <c:auto val="1"/>
        <c:lblAlgn val="ctr"/>
        <c:lblOffset val="100"/>
        <c:noMultiLvlLbl val="0"/>
      </c:catAx>
      <c:valAx>
        <c:axId val="-2103048688"/>
        <c:scaling>
          <c:orientation val="minMax"/>
          <c:max val="15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-2103036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4366991861866328"/>
          <c:y val="0.65441190540837568"/>
          <c:w val="0.54457265168897917"/>
          <c:h val="0.13130574195466946"/>
        </c:manualLayout>
      </c:layout>
      <c:overlay val="0"/>
      <c:txPr>
        <a:bodyPr/>
        <a:lstStyle/>
        <a:p>
          <a:pPr>
            <a:defRPr sz="13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0.08805</cdr:x>
      <cdr:y>0.07635</cdr:y>
    </cdr:from>
    <cdr:to>
      <cdr:x>0.8239</cdr:x>
      <cdr:y>0.20197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0050" y="295275"/>
          <a:ext cx="3343275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9167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9167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fld id="{D42C8CC4-F999-4974-B9F8-140D6D7922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26251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9167" y="1"/>
            <a:ext cx="2913910" cy="48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3425"/>
            <a:ext cx="4886325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836" y="4642331"/>
            <a:ext cx="5380979" cy="439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l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9167" y="9283086"/>
            <a:ext cx="2913910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r" latinLnBrk="1">
              <a:defRPr>
                <a:effectLst/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fld id="{18B25B05-CA5B-4077-A4A4-E9872C41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56322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설명순서는 구매목표비율제도 개요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주요내용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세부운영기준  순 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7109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중소기업제품 구매목표비율제도를 크게 누가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무엇을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어떻게 라는 틀에서 쉽게 설명을 드리면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공공기관이 중소기업제품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기술개발제품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여성기업제품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장애인기업제품 등에 대하여 연간 구매계획을 작성해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구매를 증대하고자 하는 중소기업 지원정책 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이것은 별도의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재원없이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공공기관의 구매력을 활용해 중소기업제품의 초기 판로를 열어주고 이를 바탕으로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중소기업이 성장해 민간 시장에 나갈 수 있는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마중물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역할을 하는 제도입니다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참고로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작년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9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월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일부로 시행된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판로지원법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4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 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항에 의하면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중기부장관은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국고보조금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100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억원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이상 수령한 기관 또는 법인이 보조사업과 관련하여 제품을 구매하려는 때에는 중소기업제품을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우선적으로 구매하도록 권고할 수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8818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정부를 포함한 공공기관이 중소기업제품을 구매한 실적을 보면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꾸준하게 중소기업제품을 구매한 결과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2017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년도 중소기업제품 구매실적이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92.2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조원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총 구매액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123.4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조원의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74.8%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 달합니다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이는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2016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년에 비해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6.1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조원 증가하였고 매년 조금씩 증가하는 추세입니다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0777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구체적인 제도를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설명드리도록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하겠습니다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우선 중소기업제품 구매목표비율제도 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공공기관은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당해연도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제품 구매총액의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50%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이상을 중기제품으로 의무구매 해야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이때 중소기업제품이란 중소기업기본법 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조에 따른 중소기업자가 생산 또는 판매하는 제품을 의미합니다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많이 질의를 해주시는데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해당기업이 중소기업확인서를 발급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받았는지와는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무관하고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뒤에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설명드리겠지만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우리부에서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제공해드리는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‘중소기업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DB’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활용하셔서 중소기업 여부를 판단하시면 되겠습니다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또한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판로지원법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33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조에 의해 중소기업으로 간주되는 중증장애인시설 등에서 구입한 제품도 중기제품 실적에 포함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다음으로 여성기업제품 구매목표비율제도입니다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공공기관은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당해연도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물품구매액의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5%,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3%,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용역의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5%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 여성기업제품으로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의무구매하여야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유의 하실 점은 여성기업제품은 여성기업지원에 관한 법률에 따라 여성기업확인서를 발급받은 기업이 제공하는 제품을 의미한다는 점입니다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여성기업의 요건을 갖추고 있더라도 여성기업확인서를 발급받지 않은 기업은 여성기업제품 구매실적에 포함되지 않습니다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그리고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장애인기업제품 구매목표비율제도입니다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공공기관은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당해연도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제품 구매총액의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1%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이상을 장애인기업제품으로 의무구매 하여야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장애인기업제품은 장애인기업 활동촉진법에 따라 장애인기업확인서를 발급받은 기업이 생산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제공하는 제품을 의미한다는 점입니다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유의하실 점은 중증장애인생산시설과 장애인기업은 요건이 다르므로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중증장애인생산품이 당연히 장애인기업제품이 되는 것은 아닙니다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2050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다음은 기술개발제품 구매목표비율제도입니다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공공기관은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당해연도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중소기업제품 물품구매액의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10%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이상을 기술개발제품으로 의무구매 하여야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기술개발 제품 구매율의 경우에는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모수가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다른 제품과는 달리 중소기업제품 물품구매액 이라는 점도 상기하시기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현재 기술개발제품은 성능인증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우수조달물품 등 모두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16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종이 지정되어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현재 지정현황은 공공구매종합정보망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(SMPP)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을 통해서 확인할 수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여기서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친환경인증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환경표지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GR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등은 녹색인증 대상제품이 아니므로 기술개발제품 실적에 포함되지 않습니다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참고 하시기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팁을 드리자면 기술개발제품을 많이 구매하는 것이 실적을 관리하시는데 유리합니다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기술개발제품 구매목표비율이 따로 있지만 중소기업이 개발하고 생산한 기술개발제품을 구매하면 기술개발제품 구매실적도 잡히고 중소기업제품 구매실적도 잡히게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특히 여기 있는 </a:t>
            </a:r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16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종 </a:t>
            </a:r>
            <a:r>
              <a:rPr kumimoji="1" lang="ko-KR" altLang="en-US" sz="1200" u="sng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품목중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성능인증</a:t>
            </a:r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우수조달물품</a:t>
            </a:r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NEP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등 </a:t>
            </a:r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8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가지는 금액에 관계없이 수의계약도 가능합니다</a:t>
            </a:r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1" lang="en-US" altLang="ko-KR" sz="1200" u="sng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endParaRPr kumimoji="1" lang="ko-KR" altLang="en-US" sz="1200" u="sng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많은 공공기관 구매담당자 분들이 어려움을 얘기하시는 것 중 하나가 우리 기관이 기술개발제품을 많이 사고 싶어도 살 수 있는 기술개발제품이 많지 않다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그래서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기술개발제품 구매실적이 높은 기관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구매담당자분께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직접 여쭤봤습니다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사무용품 중에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PC,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사무용의자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세단기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프린터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가구 등을 사실 때 기술개발제품 인증 제품으로 사고 소모품을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구매할 때도 기술개발제품으로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인증받은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제품으로 사신다고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기술개발제품 중에 살 수 있는 품목이 무엇이 있는지 몰라서 못 사는 분들을 위해 이미 나라장터에서 기술개발제품을 조회할 수 있고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공공구매종합정보망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(SMPP)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에도 기술개발제품을 조회할 수 있는 기능을 만들어 뒀습니다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두 시스템만 잘 활용해도 기술개발제품 구매비율을 높이는 데 도움이 되실 것입니다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2108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다음으로 중기제품 구매실적을 집계하는 방법에 대해 설명 하겠습니다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우선 집계프로세스를 간단히 말씀 드리겠습니다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구매실적에 포함되는 예산비목을 미리 정하여 두고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해당 비목의 지출에 대하여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대금지급처의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사업자등록번호와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우리부에서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제공하는 구매실적 집계용 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매칭하여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중소기업제품 구매여부를 판단하게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구매실적 집계용 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는 구매실적 집계 효율화 시스템을 구축한 공공기관에서 매월 구매정보망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(SMPP)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 입력하는 구매실적을 집계하기 위한 기준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이며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공공기관에서 구매하는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총구매액에서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‘대기업 등 기타’ 구매실적을 제외한 실적을 여집합 개념으로 중소기업 구매실적으로 집계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휴폐업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등 변화가 많은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350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여만개의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중소기업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소기업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소상공인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구축하기 보다는 ‘대기업 등 기타’ 위주로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구성하여 여집합 개념으로 실적을 집계 하는 방식입니다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‘대기업 등 기타’에는 대기업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중견기업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상호출자제한기업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비영리법인 등이 포함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즉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에는 여성기업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장애인기업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사회적기업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간주중소기업을 포함한 중소기업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와 ‘대기업 등 기타’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로 구성되어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위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에서 구분되지 않는 실적중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사업자번호 가운데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자리가 ‘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82’, ‘83’, ‘84’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인 법인과 사업자번호가 없는 수입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․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개인은 ‘대기업 등 기타’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분류되고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그 외 데이터는 중소기업 실적으로 분류하시면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활용할 때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우리부에서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제공하는 ‘구매실적 집계용 기업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활용법’을 꼭 참고 하시기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이와 반대로 장애인기업제품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여성기업제품의 구매실적은 장애인기업과 여성기업 확인서를 받은 사업자등록번호를 대조해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해당할 경우 여성기업제품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장애인기업제품 구매실적으로 집계합니다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다만 기술개발제품과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공사용자재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구매실적은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이와같은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프로세스 구축이 어렵습니다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따라서 최상위기관과 소속기관이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구매건별로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공공구매종합정보망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(SMPP)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 입력해 주셔야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9687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보시는 것처럼 국가기관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지자체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교육행정기관의 경우에는 사용하는 재정회계시스템에서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상기프로세스가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자동으로 진행되어 실적이 집계되고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 외의 기관은 자체 구축하신 회계시스템이나 수작업을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통해서 중소기업 여부 등을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DB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와 매칭해서 판단하시면 되겠습니다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2941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그럼 대금지급대상이 중소기업자로 한정하면 궁금한 게 생기실 것입니다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실제 중소기업이 생산한 제품인데 대기업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MRO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서비스를 통해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납품받은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경우에 어떻게 해야 하느냐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이럴 때 기관에서 납품대금을 누구한테 지급했느냐를 생각하시면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기관에서 대기업에 대금을 지급했으면 대기업제품 구매실적으로 잡습니다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대신 대기업제품을 중소기업유통회사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개인사업자에게 구매한 경우는 대금을 중소기업자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소상공인에 지급되었으니 중소기업제품 구매실적으로 잡습니다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마찬가지로 비영리법인･단체에서 구매한 금액은 중소기업제품 구매실적으로 안 잡습니다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다만 서두에 말씀드렸듯이 비영리법인이나 단체 중에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판로지원법에서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중소기업자로 볼 수 있다는 법인이나 단체에서 구매한 금액은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중소기업제품 구매실적으로 잡을 수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 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예를 들어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상이군경회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중증장애인생산품 생산시설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사회복지법인이 이런 경우입니다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같은 이치로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대기업과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계약체결후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하도급 대금을 중소기업자에게 직접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지급한 경우 중소기업제품 구매실적으로 잡으시면 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9308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구매실적을 집계하실 때 대금지급일을 기준으로 구매실적이나 구매계획을 잡으시면 됩니다</a:t>
            </a: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000" kern="1200" baseline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2018</a:t>
            </a:r>
            <a:r>
              <a:rPr kumimoji="1" lang="ko-KR" altLang="en-US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년도에 공사나 용역 등 계약 체결을 하여 발주했는데 </a:t>
            </a: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2019</a:t>
            </a:r>
            <a:r>
              <a:rPr kumimoji="1" lang="ko-KR" altLang="en-US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년에 대금이 나갔다면 그 실적은 </a:t>
            </a: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2018</a:t>
            </a:r>
            <a:r>
              <a:rPr kumimoji="1" lang="ko-KR" altLang="en-US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 실적이 아닌 </a:t>
            </a: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2019</a:t>
            </a:r>
            <a:r>
              <a:rPr kumimoji="1" lang="ko-KR" altLang="en-US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 실적입니다</a:t>
            </a: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000" kern="1200" baseline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특히 장기간 진행하는 계속 공사나 용역을 진행하시는 기관에서는 유의해 주시기 바랍니다</a:t>
            </a:r>
            <a:r>
              <a:rPr kumimoji="1" lang="en-US" altLang="ko-KR" sz="20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endParaRPr kumimoji="1" lang="ko-KR" altLang="en-US" sz="2000" kern="1200" baseline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7939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총 구매액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중소기업제품 구매액을 작성하실 때 조달구매액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자체구매액을 나누어 작성하도록 되어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쉽게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말씀드려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조달구매액은 계약의 주체가 조달청일 경우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앞에 나와 있듯이 조달청에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구매의뢰한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건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나라장터 쇼핑몰에서 구매한 경우가 되겠습니다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그럼 자체구매액은 계약의 주체가 해당 기관일 경우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수의계약이나 지명경쟁처럼 공공기관이 직접 계약한 경우나 나라장터를 이용해 직접 입찰한 경우입니다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이를 잘 구분해서 입력하셔야 나중에 다시 자료를 수정하시는 일이 없습니다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그리고 조달구매 대금을 조달청에서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대지급하실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때 꼭 중소기업자의 사업자등록번호를 반드시 입력하여 시스템에서 누락되는 일이 없도록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부탁드립니다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4321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전년도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즉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2017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년도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총 공사규모가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1,000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억원 이상인 기관은 다른 기관보다 하나를 더 입력하셔야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공사용자재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직접구매실적을 별도로 공공구매종합정보망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kumimoji="1" lang="en-US" altLang="ko-KR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smpp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 입력을 하셔야 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이때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공사용자재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직접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구매실적은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공사실적이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아닌 물품구매 실적으로 포함해 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앞서 제도 교육에서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말씀드렸듯이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일정요건을 갖춘 경우에는 공사용자재를 의무적으로 직접구매 하도록 되어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그런데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의무구매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대상이 아닌 경우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공사규모가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작다든지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소요자재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금액이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4,000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만원 미만 이든지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해당자재가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경쟁제품이 아니든지 이런 경우에도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공사용자재를 직접구매 하셔서 관급자재로 제공하시면 중소기업 물품구매액이 증가하기 때문에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구매실적을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향상 시킬 수 있습니다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중기제품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구매실적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향상이 필요하신 경우에는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공사용자재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직접구매를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확대 하시기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참고로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한국토지주택공사 등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83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개 대상기관에 대해서는 전년도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월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일자로 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공사용자재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직접구매실적 제출 안내 공문을 보내드렸습니다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7064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그럼 금년도 구매계획은 어떻게 작성하는지 작성기준을 설명 드리겠습니다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최상위기관은 올해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월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31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일까지 소속기관의 구매계획까지 포함한 구매계획을 입력해 주시고 법정구매비율보다 높게 설정을 해주시기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기관의 예산 구조상 또는 특성상 법정구매비율을 달성할 수 없을 때는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사유서를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보내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우리부와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협의를 하여 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협의 없이 법정구매비율을 달성 못했을 때는 법 위반이 되니 유의하여 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1337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앞에서 부득이하게 법정구매비율을 달성을 못하거나 전년도 구매실적보다 높게 잡지 못할 경우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사유서를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보내 조정이 가능하다고 말씀 드렸습니다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무조건 사유서만 제출한다고 다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우리부와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협의되는 것은 아닙니다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fontAlgn="base" latinLnBrk="1"/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협의된 사례를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몇가지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보여드리니 참고하셨다가 도저히 법정구매 비율을 달성 못한다고 판단되시면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사유서를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보내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우리부와</a:t>
            </a:r>
            <a:r>
              <a:rPr kumimoji="1" lang="ko-KR" altLang="en-US" sz="12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협의해 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조만간 구매목표비율 조정협의 요청 공문을 별도 시행할 계획이오니 미리 준비하셨다가 협의 요청하시기 바랍니다</a:t>
            </a:r>
            <a:r>
              <a:rPr kumimoji="1" lang="en-US" altLang="ko-KR" sz="1200" u="sng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u="sng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6577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지난해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월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최상위기관에 공문으로 시행했듯이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2019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년도 구매계획과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2017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년도 구매실적은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월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31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일까지 공공구매종합정보망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(SMPP)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 입력해 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또한 매월 최상위 기관이 소속기관의 구매실적을 포함한 기관별 구매실적을 취합하여 다음달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10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일까지 구매실적을 입력하여 주시기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특히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자료제출을 하지 않은 경우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300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만원 이하의 과태료가 부과될 수 있으니 주의하시기 바랍니다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0796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그리고 아직 중소기업제품 구매실적 자동집계 프로그램을 갖추시지 않은 기관에서는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이와같은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방법으로 프로그래밍 하시어 자동프로세스를 갖추시길 권장해 드립니다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7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이상 중소기업제품 구매목표비율제도에 대한 설명을 마치겠습니다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fontAlgn="base" latinLnBrk="1"/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fontAlgn="base" latinLnBrk="1"/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긴 시간 설명을 듣느라 수고하셨습니다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감사합니다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endParaRPr kumimoji="1" lang="ko-KR" altLang="en-US" sz="1200" kern="1200" dirty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74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4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1547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875" y="0"/>
            <a:ext cx="9162876" cy="90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69333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83470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울릉도M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울릉도M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울릉도M" pitchFamily="18" charset="-127"/>
              </a:defRPr>
            </a:lvl1pPr>
          </a:lstStyle>
          <a:p>
            <a:pPr>
              <a:defRPr/>
            </a:pPr>
            <a:fld id="{21A92CC8-D04A-402D-ADA3-B3599C06C5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4" r:id="rId1"/>
    <p:sldLayoutId id="2147484613" r:id="rId2"/>
    <p:sldLayoutId id="2147484615" r:id="rId3"/>
  </p:sldLayoutIdLst>
  <p:transition>
    <p:diamond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453" y="5805264"/>
            <a:ext cx="1709292" cy="3461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8497" y="1894781"/>
            <a:ext cx="6716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  <a:defRPr/>
            </a:pPr>
            <a:r>
              <a:rPr lang="ko-KR" altLang="en-US" sz="4200" spc="-150" dirty="0" smtClean="0">
                <a:ln w="11430"/>
                <a:solidFill>
                  <a:srgbClr val="58B8D9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중소기업제품</a:t>
            </a:r>
            <a:endParaRPr lang="en-US" altLang="ko-KR" sz="4200" spc="-150" dirty="0" smtClean="0">
              <a:ln w="11430"/>
              <a:solidFill>
                <a:srgbClr val="58B8D9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>
              <a:lnSpc>
                <a:spcPts val="6000"/>
              </a:lnSpc>
              <a:defRPr/>
            </a:pPr>
            <a:r>
              <a:rPr lang="ko-KR" altLang="en-US" sz="4400" spc="-150" dirty="0" smtClean="0">
                <a:ln w="11430"/>
                <a:solidFill>
                  <a:srgbClr val="015A9A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구매목표비율제도의 이해</a:t>
            </a:r>
            <a:endParaRPr lang="ko-KR" altLang="en-US" sz="4400" spc="-150" dirty="0">
              <a:ln w="11430"/>
              <a:solidFill>
                <a:srgbClr val="015A9A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11731" y="3618886"/>
            <a:ext cx="6120000" cy="28800"/>
          </a:xfrm>
          <a:prstGeom prst="rect">
            <a:avLst/>
          </a:prstGeom>
          <a:solidFill>
            <a:srgbClr val="015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49511" y="5301208"/>
            <a:ext cx="1205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+mn-ea"/>
              </a:rPr>
              <a:t>2020. 01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166225" y="3950962"/>
            <a:ext cx="2571750" cy="34123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150" dirty="0">
                <a:solidFill>
                  <a:schemeClr val="bg1"/>
                </a:solidFill>
                <a:latin typeface="+mn-ea"/>
              </a:rPr>
              <a:t>대한민국 </a:t>
            </a:r>
            <a:r>
              <a:rPr lang="en-US" altLang="ko-KR" sz="1400" spc="-150" dirty="0">
                <a:solidFill>
                  <a:schemeClr val="bg1"/>
                </a:solidFill>
                <a:latin typeface="+mn-ea"/>
              </a:rPr>
              <a:t>99%</a:t>
            </a:r>
            <a:r>
              <a:rPr lang="ko-KR" altLang="en-US" sz="1400" spc="-150" dirty="0">
                <a:solidFill>
                  <a:schemeClr val="bg1"/>
                </a:solidFill>
                <a:latin typeface="+mn-ea"/>
              </a:rPr>
              <a:t>의 힘</a:t>
            </a:r>
            <a:r>
              <a:rPr lang="en-US" altLang="ko-KR" sz="1400" spc="-150" dirty="0">
                <a:solidFill>
                  <a:schemeClr val="bg1"/>
                </a:solidFill>
                <a:latin typeface="+mn-ea"/>
              </a:rPr>
              <a:t>! </a:t>
            </a:r>
            <a:r>
              <a:rPr lang="ko-KR" altLang="en-US" sz="1400" b="1" spc="-150" dirty="0" smtClean="0">
                <a:solidFill>
                  <a:schemeClr val="bg1"/>
                </a:solidFill>
                <a:latin typeface="+mn-ea"/>
              </a:rPr>
              <a:t>중소기업</a:t>
            </a:r>
            <a:endParaRPr lang="ko-KR" altLang="en-US" sz="1400" b="1" spc="-15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583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대각선 방향의 모서리가 둥근 사각형 49"/>
          <p:cNvSpPr/>
          <p:nvPr/>
        </p:nvSpPr>
        <p:spPr>
          <a:xfrm rot="10800000">
            <a:off x="2267744" y="3440739"/>
            <a:ext cx="5257834" cy="612975"/>
          </a:xfrm>
          <a:prstGeom prst="round2DiagRect">
            <a:avLst/>
          </a:prstGeom>
          <a:solidFill>
            <a:srgbClr val="D2E1E4"/>
          </a:solidFill>
          <a:ln>
            <a:noFill/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53" name="대각선 방향의 모서리가 둥근 사각형 52"/>
          <p:cNvSpPr/>
          <p:nvPr/>
        </p:nvSpPr>
        <p:spPr>
          <a:xfrm rot="10800000">
            <a:off x="2267744" y="4521390"/>
            <a:ext cx="5257834" cy="612975"/>
          </a:xfrm>
          <a:prstGeom prst="round2DiagRect">
            <a:avLst/>
          </a:prstGeom>
          <a:solidFill>
            <a:srgbClr val="D2E1E4"/>
          </a:solidFill>
          <a:ln>
            <a:noFill/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45769" y="4581659"/>
            <a:ext cx="431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300" spc="-150" dirty="0" smtClean="0">
                <a:solidFill>
                  <a:srgbClr val="015A9A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구매목표비율제도 세부 운영기준</a:t>
            </a:r>
            <a:endParaRPr kumimoji="0" lang="en-US" altLang="ko-KR" sz="2300" spc="-150" dirty="0" smtClean="0">
              <a:solidFill>
                <a:srgbClr val="015A9A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Round Diagonal Corner Rectangle 4"/>
          <p:cNvSpPr/>
          <p:nvPr/>
        </p:nvSpPr>
        <p:spPr>
          <a:xfrm>
            <a:off x="1612264" y="3381692"/>
            <a:ext cx="957522" cy="727852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3393CD"/>
              </a:gs>
              <a:gs pos="100000">
                <a:srgbClr val="0070C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8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Ⅱ</a:t>
            </a:r>
            <a:endParaRPr lang="bg-BG" altLang="ko-KR" sz="2800" b="1" dirty="0">
              <a:solidFill>
                <a:srgbClr val="FFC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4" name="Round Diagonal Corner Rectangle 4"/>
          <p:cNvSpPr/>
          <p:nvPr/>
        </p:nvSpPr>
        <p:spPr>
          <a:xfrm>
            <a:off x="1612264" y="4468898"/>
            <a:ext cx="957522" cy="727852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3393CD"/>
              </a:gs>
              <a:gs pos="100000">
                <a:srgbClr val="0070C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8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endParaRPr lang="bg-BG" altLang="ko-KR" sz="2800" b="1" dirty="0">
              <a:solidFill>
                <a:srgbClr val="FFC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46" name="대각선 방향의 모서리가 둥근 사각형 45"/>
          <p:cNvSpPr/>
          <p:nvPr/>
        </p:nvSpPr>
        <p:spPr>
          <a:xfrm rot="10800000">
            <a:off x="2267744" y="2336439"/>
            <a:ext cx="5257834" cy="612975"/>
          </a:xfrm>
          <a:prstGeom prst="round2DiagRect">
            <a:avLst/>
          </a:prstGeom>
          <a:solidFill>
            <a:srgbClr val="D2E1E4"/>
          </a:solidFill>
          <a:ln>
            <a:noFill/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45769" y="2396708"/>
            <a:ext cx="431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300" spc="-150" dirty="0" smtClean="0">
                <a:solidFill>
                  <a:srgbClr val="015A9A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구매목표비율제도 개요</a:t>
            </a:r>
            <a:endParaRPr kumimoji="0" lang="en-US" altLang="ko-KR" sz="2300" spc="-150" dirty="0" smtClean="0">
              <a:solidFill>
                <a:srgbClr val="015A9A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Round Diagonal Corner Rectangle 4"/>
          <p:cNvSpPr/>
          <p:nvPr/>
        </p:nvSpPr>
        <p:spPr>
          <a:xfrm>
            <a:off x="1612264" y="2279002"/>
            <a:ext cx="957522" cy="727852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3393CD"/>
              </a:gs>
              <a:gs pos="100000">
                <a:srgbClr val="0070C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8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Ⅰ</a:t>
            </a:r>
            <a:endParaRPr lang="bg-BG" sz="2800" b="1" dirty="0">
              <a:solidFill>
                <a:srgbClr val="FFC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45769" y="3501008"/>
            <a:ext cx="431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300" spc="-150" dirty="0" smtClean="0">
                <a:solidFill>
                  <a:srgbClr val="015A9A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구매목표비율제도 주요내용</a:t>
            </a:r>
            <a:endParaRPr kumimoji="0" lang="en-US" altLang="ko-KR" sz="2300" spc="-150" dirty="0" smtClean="0">
              <a:solidFill>
                <a:srgbClr val="015A9A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0" y="144236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32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       차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buBlip>
                <a:blip r:embed="rId2"/>
              </a:buBlip>
            </a:pPr>
            <a:endParaRPr lang="ko-KR" altLang="en-US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대각선 방향의 모서리가 둥근 사각형 2"/>
          <p:cNvSpPr/>
          <p:nvPr/>
        </p:nvSpPr>
        <p:spPr>
          <a:xfrm rot="10800000">
            <a:off x="1634586" y="2545272"/>
            <a:ext cx="6393798" cy="959928"/>
          </a:xfrm>
          <a:prstGeom prst="round2DiagRect">
            <a:avLst/>
          </a:prstGeom>
          <a:solidFill>
            <a:schemeClr val="bg1"/>
          </a:solidFill>
          <a:ln w="15240">
            <a:solidFill>
              <a:srgbClr val="3091CC"/>
            </a:solidFill>
            <a:headEnd/>
            <a:tailEnd/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9" name="Round Diagonal Corner Rectangle 4"/>
          <p:cNvSpPr/>
          <p:nvPr/>
        </p:nvSpPr>
        <p:spPr>
          <a:xfrm>
            <a:off x="1266396" y="2526222"/>
            <a:ext cx="1329657" cy="1010727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3393CD"/>
              </a:gs>
              <a:gs pos="100000">
                <a:srgbClr val="0070C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4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Ⅰ</a:t>
            </a:r>
            <a:endParaRPr lang="bg-BG" sz="4000" b="1" dirty="0">
              <a:solidFill>
                <a:srgbClr val="FFC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603502" y="2785974"/>
            <a:ext cx="5424882" cy="607335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구매목표비율제도 개요</a:t>
            </a:r>
            <a:endParaRPr kumimoji="0"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63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781847" y="4509119"/>
            <a:ext cx="7589756" cy="1512169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국고보조금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억원 이상 수령한 기관 또는 법인이 </a:t>
            </a:r>
            <a:r>
              <a:rPr lang="ko-KR" alt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보조사업과</a:t>
            </a:r>
            <a:endParaRPr lang="en-US" altLang="ko-KR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관련하여 제품을 구매하려는 때에는 중소기업제품을 </a:t>
            </a:r>
            <a:endParaRPr lang="en-US" altLang="ko-KR" sz="2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우선적으로 구매하도록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권고 </a:t>
            </a:r>
            <a:r>
              <a:rPr lang="en-US" altLang="ko-KR" sz="1600" dirty="0">
                <a:solidFill>
                  <a:srgbClr val="015A9A"/>
                </a:solidFill>
              </a:rPr>
              <a:t>(</a:t>
            </a:r>
            <a:r>
              <a:rPr lang="ko-KR" altLang="en-US" sz="1600" dirty="0" err="1">
                <a:solidFill>
                  <a:srgbClr val="015A9A"/>
                </a:solidFill>
              </a:rPr>
              <a:t>판로지원법</a:t>
            </a:r>
            <a:r>
              <a:rPr lang="ko-KR" altLang="en-US" sz="1600" dirty="0">
                <a:solidFill>
                  <a:srgbClr val="015A9A"/>
                </a:solidFill>
              </a:rPr>
              <a:t> 제</a:t>
            </a:r>
            <a:r>
              <a:rPr lang="en-US" altLang="ko-KR" sz="1600" dirty="0">
                <a:solidFill>
                  <a:srgbClr val="015A9A"/>
                </a:solidFill>
              </a:rPr>
              <a:t>4</a:t>
            </a:r>
            <a:r>
              <a:rPr lang="ko-KR" altLang="en-US" sz="1600" dirty="0">
                <a:solidFill>
                  <a:srgbClr val="015A9A"/>
                </a:solidFill>
              </a:rPr>
              <a:t>조 제</a:t>
            </a:r>
            <a:r>
              <a:rPr lang="en-US" altLang="ko-KR" sz="1600" dirty="0">
                <a:solidFill>
                  <a:srgbClr val="015A9A"/>
                </a:solidFill>
              </a:rPr>
              <a:t>3</a:t>
            </a:r>
            <a:r>
              <a:rPr lang="ko-KR" altLang="en-US" sz="1600" dirty="0">
                <a:solidFill>
                  <a:srgbClr val="015A9A"/>
                </a:solidFill>
              </a:rPr>
              <a:t>항</a:t>
            </a:r>
            <a:r>
              <a:rPr lang="en-US" altLang="ko-KR" sz="1600" dirty="0">
                <a:solidFill>
                  <a:srgbClr val="015A9A"/>
                </a:solidFill>
              </a:rPr>
              <a:t>, 2017.9.22 </a:t>
            </a:r>
            <a:r>
              <a:rPr lang="ko-KR" altLang="en-US" sz="1600" dirty="0">
                <a:solidFill>
                  <a:srgbClr val="015A9A"/>
                </a:solidFill>
              </a:rPr>
              <a:t>시행</a:t>
            </a:r>
            <a:r>
              <a:rPr lang="en-US" altLang="ko-KR" sz="1600" dirty="0">
                <a:solidFill>
                  <a:srgbClr val="015A9A"/>
                </a:solidFill>
              </a:rPr>
              <a:t>)</a:t>
            </a:r>
            <a:endParaRPr lang="ko-KR" altLang="en-US" sz="1800" dirty="0">
              <a:solidFill>
                <a:srgbClr val="015A9A"/>
              </a:solidFill>
              <a:ea typeface="HY나무M" panose="02030600000101010101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5695" y="1703732"/>
            <a:ext cx="2419771" cy="2419771"/>
            <a:chOff x="775695" y="1547241"/>
            <a:chExt cx="2419771" cy="2419771"/>
          </a:xfrm>
        </p:grpSpPr>
        <p:sp>
          <p:nvSpPr>
            <p:cNvPr id="21" name="타원 20"/>
            <p:cNvSpPr/>
            <p:nvPr/>
          </p:nvSpPr>
          <p:spPr>
            <a:xfrm>
              <a:off x="775695" y="1547241"/>
              <a:ext cx="2419771" cy="2419771"/>
            </a:xfrm>
            <a:prstGeom prst="ellipse">
              <a:avLst/>
            </a:prstGeom>
            <a:gradFill flip="none" rotWithShape="1">
              <a:gsLst>
                <a:gs pos="0">
                  <a:srgbClr val="0070C0"/>
                </a:gs>
                <a:gs pos="100000">
                  <a:srgbClr val="35BCB6"/>
                </a:gs>
              </a:gsLst>
              <a:lin ang="2700000" scaled="1"/>
              <a:tileRect/>
            </a:gra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913434" y="1684980"/>
              <a:ext cx="2144292" cy="2144292"/>
            </a:xfrm>
            <a:prstGeom prst="ellipse">
              <a:avLst/>
            </a:prstGeom>
            <a:solidFill>
              <a:schemeClr val="bg1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2400" spc="-150" dirty="0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공공기관</a:t>
              </a:r>
              <a:endParaRPr lang="ko-KR" altLang="en-US" sz="2400" spc="-150" dirty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9640" y="158750"/>
            <a:ext cx="4502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Ⅰ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개요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8596313" y="250081"/>
            <a:ext cx="381000" cy="406400"/>
            <a:chOff x="8596313" y="250081"/>
            <a:chExt cx="381000" cy="406400"/>
          </a:xfrm>
        </p:grpSpPr>
        <p:pic>
          <p:nvPicPr>
            <p:cNvPr id="1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313" y="250081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8604250" y="288181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02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374992" y="1703732"/>
            <a:ext cx="2419771" cy="2419771"/>
            <a:chOff x="3374992" y="1547241"/>
            <a:chExt cx="2419771" cy="2419771"/>
          </a:xfrm>
        </p:grpSpPr>
        <p:sp>
          <p:nvSpPr>
            <p:cNvPr id="24" name="타원 23"/>
            <p:cNvSpPr/>
            <p:nvPr/>
          </p:nvSpPr>
          <p:spPr>
            <a:xfrm>
              <a:off x="3374992" y="1547241"/>
              <a:ext cx="2419771" cy="2419771"/>
            </a:xfrm>
            <a:prstGeom prst="ellipse">
              <a:avLst/>
            </a:prstGeom>
            <a:gradFill flip="none" rotWithShape="1">
              <a:gsLst>
                <a:gs pos="0">
                  <a:srgbClr val="0070C0"/>
                </a:gs>
                <a:gs pos="100000">
                  <a:srgbClr val="35BCB6"/>
                </a:gs>
              </a:gsLst>
              <a:lin ang="2700000" scaled="1"/>
              <a:tileRect/>
            </a:gra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512731" y="1684980"/>
              <a:ext cx="2144292" cy="2144292"/>
            </a:xfrm>
            <a:prstGeom prst="ellipse">
              <a:avLst/>
            </a:prstGeom>
            <a:solidFill>
              <a:schemeClr val="bg1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2000" spc="-150" dirty="0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중소기업제품</a:t>
              </a:r>
              <a:endParaRPr lang="en-US" altLang="ko-KR" sz="2000" spc="-150" dirty="0" smtClean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spc="-150" dirty="0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기술개발제품</a:t>
              </a:r>
              <a:endParaRPr lang="en-US" altLang="ko-KR" sz="2000" spc="-150" dirty="0" smtClean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spc="-150" dirty="0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여성기업제품</a:t>
              </a:r>
              <a:endParaRPr lang="en-US" altLang="ko-KR" sz="2000" spc="-150" dirty="0" smtClean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spc="-300" dirty="0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장애인기업제품</a:t>
              </a:r>
              <a:endParaRPr lang="ko-KR" altLang="en-US" sz="2000" spc="-300" dirty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951832" y="1703732"/>
            <a:ext cx="2419771" cy="2419771"/>
            <a:chOff x="5951832" y="1547241"/>
            <a:chExt cx="2419771" cy="2419771"/>
          </a:xfrm>
        </p:grpSpPr>
        <p:sp>
          <p:nvSpPr>
            <p:cNvPr id="30" name="타원 29"/>
            <p:cNvSpPr/>
            <p:nvPr/>
          </p:nvSpPr>
          <p:spPr>
            <a:xfrm>
              <a:off x="5951832" y="1547241"/>
              <a:ext cx="2419771" cy="2419771"/>
            </a:xfrm>
            <a:prstGeom prst="ellipse">
              <a:avLst/>
            </a:prstGeom>
            <a:gradFill flip="none" rotWithShape="1">
              <a:gsLst>
                <a:gs pos="0">
                  <a:srgbClr val="0070C0"/>
                </a:gs>
                <a:gs pos="100000">
                  <a:srgbClr val="35BCB6"/>
                </a:gs>
              </a:gsLst>
              <a:lin ang="2700000" scaled="1"/>
              <a:tileRect/>
            </a:gra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6089571" y="1684980"/>
              <a:ext cx="2144292" cy="2144292"/>
            </a:xfrm>
            <a:prstGeom prst="ellipse">
              <a:avLst/>
            </a:prstGeom>
            <a:solidFill>
              <a:schemeClr val="bg1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2400" spc="-150" dirty="0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구매계획</a:t>
              </a:r>
              <a:endParaRPr lang="en-US" altLang="ko-KR" sz="2400" spc="-150" dirty="0" smtClean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spc="-150" dirty="0" err="1" smtClean="0">
                  <a:solidFill>
                    <a:srgbClr val="4747A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구매실적</a:t>
              </a:r>
              <a:endParaRPr lang="ko-KR" altLang="en-US" sz="2400" spc="-150" dirty="0">
                <a:solidFill>
                  <a:srgbClr val="4747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27949" y="2313933"/>
            <a:ext cx="4304888" cy="3976252"/>
          </a:xfrm>
          <a:prstGeom prst="roundRect">
            <a:avLst>
              <a:gd name="adj" fmla="val 1521"/>
            </a:avLst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98453" y="2313933"/>
            <a:ext cx="4059732" cy="3976252"/>
          </a:xfrm>
          <a:prstGeom prst="roundRect">
            <a:avLst>
              <a:gd name="adj" fmla="val 1521"/>
            </a:avLst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1853663469"/>
              </p:ext>
            </p:extLst>
          </p:nvPr>
        </p:nvGraphicFramePr>
        <p:xfrm>
          <a:off x="455044" y="2530427"/>
          <a:ext cx="3746549" cy="3677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624375"/>
              </p:ext>
            </p:extLst>
          </p:nvPr>
        </p:nvGraphicFramePr>
        <p:xfrm>
          <a:off x="4728328" y="2215792"/>
          <a:ext cx="3867985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12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03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9640" y="158750"/>
            <a:ext cx="4502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Ⅰ</a:t>
            </a:r>
            <a:r>
              <a:rPr lang="en-US" altLang="ko-KR" sz="24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개요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Round Diagonal Corner Rectangle 4"/>
          <p:cNvSpPr/>
          <p:nvPr/>
        </p:nvSpPr>
        <p:spPr>
          <a:xfrm>
            <a:off x="243136" y="1170410"/>
            <a:ext cx="4531878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공공기관의 중소기업제품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구매추이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1140152" y="2101492"/>
            <a:ext cx="2376334" cy="416497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중기제품 </a:t>
            </a:r>
            <a:r>
              <a:rPr lang="ko-KR" altLang="en-US" sz="17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구매비율</a:t>
            </a:r>
            <a:r>
              <a:rPr lang="ko-KR" altLang="en-US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(%)</a:t>
            </a:r>
            <a:endParaRPr lang="ko-KR" altLang="en-US" sz="17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879036" y="2105684"/>
            <a:ext cx="3602713" cy="416497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중소기업제품 공공구매 실적 </a:t>
            </a:r>
            <a:r>
              <a:rPr lang="en-US" altLang="ko-KR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조원</a:t>
            </a:r>
            <a:r>
              <a:rPr lang="en-US" altLang="ko-KR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7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749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buBlip>
                <a:blip r:embed="rId2"/>
              </a:buBlip>
            </a:pPr>
            <a:endParaRPr lang="ko-KR" altLang="en-US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대각선 방향의 모서리가 둥근 사각형 2"/>
          <p:cNvSpPr/>
          <p:nvPr/>
        </p:nvSpPr>
        <p:spPr>
          <a:xfrm rot="10800000">
            <a:off x="1634586" y="2545272"/>
            <a:ext cx="6393798" cy="959928"/>
          </a:xfrm>
          <a:prstGeom prst="round2DiagRect">
            <a:avLst/>
          </a:prstGeom>
          <a:solidFill>
            <a:schemeClr val="bg1"/>
          </a:solidFill>
          <a:ln w="15240">
            <a:solidFill>
              <a:srgbClr val="3091CC"/>
            </a:solidFill>
            <a:headEnd/>
            <a:tailEnd/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4" name="Round Diagonal Corner Rectangle 4"/>
          <p:cNvSpPr/>
          <p:nvPr/>
        </p:nvSpPr>
        <p:spPr>
          <a:xfrm>
            <a:off x="1266396" y="2526222"/>
            <a:ext cx="1329657" cy="1010727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3393CD"/>
              </a:gs>
              <a:gs pos="100000">
                <a:srgbClr val="0070C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kumimoji="0" lang="en-US" altLang="ko-KR" sz="4000" b="1" spc="-150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Ⅱ</a:t>
            </a:r>
            <a:endParaRPr kumimoji="0" lang="ko-KR" altLang="en-US" sz="4000" b="1" spc="-150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603502" y="2785974"/>
            <a:ext cx="5424882" cy="607335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구매목표비율제도 주요내용</a:t>
            </a:r>
            <a:endParaRPr kumimoji="0"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3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536589" y="1908832"/>
            <a:ext cx="1247639" cy="1813299"/>
          </a:xfrm>
          <a:prstGeom prst="roundRect">
            <a:avLst>
              <a:gd name="adj" fmla="val 15000"/>
            </a:avLst>
          </a:prstGeom>
          <a:solidFill>
            <a:srgbClr val="0784BD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중소기업제품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구매목표비율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39" name="Round Diagonal Corner Rectangle 4"/>
          <p:cNvSpPr/>
          <p:nvPr/>
        </p:nvSpPr>
        <p:spPr>
          <a:xfrm>
            <a:off x="243136" y="1170410"/>
            <a:ext cx="3263938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법적 근거 및 주요내용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1222115" y="4415251"/>
            <a:ext cx="108000" cy="108000"/>
          </a:xfrm>
          <a:prstGeom prst="ellipse">
            <a:avLst/>
          </a:prstGeom>
          <a:solidFill>
            <a:srgbClr val="33CA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222115" y="4732911"/>
            <a:ext cx="108000" cy="108000"/>
          </a:xfrm>
          <a:prstGeom prst="ellipse">
            <a:avLst/>
          </a:prstGeom>
          <a:solidFill>
            <a:srgbClr val="33CA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2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78" y="6050906"/>
            <a:ext cx="163513" cy="14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69640" y="158750"/>
            <a:ext cx="4502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Ⅱ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</a:t>
            </a:r>
            <a:r>
              <a:rPr lang="ko-KR" altLang="en-US" sz="2400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 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2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33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05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680964" y="1903747"/>
            <a:ext cx="64661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>
                <a:latin typeface="+mn-ea"/>
                <a:ea typeface="+mn-ea"/>
              </a:rPr>
              <a:t>｢</a:t>
            </a:r>
            <a:r>
              <a:rPr lang="ko-KR" altLang="en-US" sz="1300" b="1" dirty="0">
                <a:latin typeface="+mn-ea"/>
                <a:ea typeface="+mn-ea"/>
              </a:rPr>
              <a:t>중소기업제품 구매촉진 및 판로지원에 관한 법률</a:t>
            </a:r>
            <a:r>
              <a:rPr lang="en-US" altLang="ko-KR" sz="1300" b="1" dirty="0">
                <a:latin typeface="+mn-ea"/>
                <a:ea typeface="+mn-ea"/>
              </a:rPr>
              <a:t>｣(</a:t>
            </a:r>
            <a:r>
              <a:rPr lang="ko-KR" altLang="en-US" sz="1300" b="1" dirty="0">
                <a:latin typeface="+mn-ea"/>
                <a:ea typeface="+mn-ea"/>
              </a:rPr>
              <a:t>이하 </a:t>
            </a:r>
            <a:r>
              <a:rPr lang="ko-KR" altLang="en-US" sz="1300" b="1" dirty="0" err="1">
                <a:latin typeface="+mn-ea"/>
                <a:ea typeface="+mn-ea"/>
              </a:rPr>
              <a:t>판로지원법</a:t>
            </a:r>
            <a:r>
              <a:rPr lang="en-US" altLang="ko-KR" sz="1300" b="1" dirty="0">
                <a:latin typeface="+mn-ea"/>
                <a:ea typeface="+mn-ea"/>
              </a:rPr>
              <a:t>)</a:t>
            </a:r>
            <a:r>
              <a:rPr lang="ko-KR" altLang="en-US" sz="1300" b="1" dirty="0">
                <a:latin typeface="+mn-ea"/>
                <a:ea typeface="+mn-ea"/>
              </a:rPr>
              <a:t> </a:t>
            </a:r>
            <a:endParaRPr lang="en-US" altLang="ko-KR" sz="1300" b="1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dirty="0" smtClean="0">
                <a:latin typeface="+mn-ea"/>
                <a:ea typeface="+mn-ea"/>
              </a:rPr>
              <a:t>제</a:t>
            </a:r>
            <a:r>
              <a:rPr lang="en-US" altLang="ko-KR" sz="1300" b="1" dirty="0">
                <a:latin typeface="+mn-ea"/>
                <a:ea typeface="+mn-ea"/>
              </a:rPr>
              <a:t>5</a:t>
            </a:r>
            <a:r>
              <a:rPr lang="ko-KR" altLang="en-US" sz="1300" b="1" dirty="0">
                <a:latin typeface="+mn-ea"/>
                <a:ea typeface="+mn-ea"/>
              </a:rPr>
              <a:t>조 및 </a:t>
            </a:r>
            <a:r>
              <a:rPr lang="ko-KR" altLang="en-US" sz="1300" b="1" dirty="0" smtClean="0">
                <a:latin typeface="+mn-ea"/>
                <a:ea typeface="+mn-ea"/>
              </a:rPr>
              <a:t>동법 </a:t>
            </a:r>
            <a:r>
              <a:rPr lang="ko-KR" altLang="en-US" sz="1300" b="1" dirty="0">
                <a:latin typeface="+mn-ea"/>
                <a:ea typeface="+mn-ea"/>
              </a:rPr>
              <a:t>시행령 제</a:t>
            </a:r>
            <a:r>
              <a:rPr lang="en-US" altLang="ko-KR" sz="1300" b="1" dirty="0">
                <a:latin typeface="+mn-ea"/>
                <a:ea typeface="+mn-ea"/>
              </a:rPr>
              <a:t>3</a:t>
            </a:r>
            <a:r>
              <a:rPr lang="ko-KR" altLang="en-US" sz="1300" b="1" dirty="0">
                <a:latin typeface="+mn-ea"/>
                <a:ea typeface="+mn-ea"/>
              </a:rPr>
              <a:t>조 내지 제</a:t>
            </a:r>
            <a:r>
              <a:rPr lang="en-US" altLang="ko-KR" sz="1300" b="1" dirty="0">
                <a:latin typeface="+mn-ea"/>
                <a:ea typeface="+mn-ea"/>
              </a:rPr>
              <a:t>5</a:t>
            </a:r>
            <a:r>
              <a:rPr lang="ko-KR" altLang="en-US" sz="1300" b="1" dirty="0">
                <a:latin typeface="+mn-ea"/>
                <a:ea typeface="+mn-ea"/>
              </a:rPr>
              <a:t>조</a:t>
            </a:r>
            <a:endParaRPr lang="en-US" altLang="ko-KR" sz="1300" b="1" dirty="0">
              <a:latin typeface="+mn-ea"/>
              <a:ea typeface="+mn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680964" y="2492896"/>
            <a:ext cx="646612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spc="-150" dirty="0">
                <a:latin typeface="+mn-ea"/>
                <a:ea typeface="+mn-ea"/>
              </a:rPr>
              <a:t>공공기관은 </a:t>
            </a:r>
            <a:r>
              <a:rPr lang="ko-KR" altLang="en-US" sz="1300" b="1" spc="-150" dirty="0" err="1">
                <a:latin typeface="+mn-ea"/>
                <a:ea typeface="+mn-ea"/>
              </a:rPr>
              <a:t>당해연도</a:t>
            </a:r>
            <a:r>
              <a:rPr lang="ko-KR" altLang="en-US" sz="1300" b="1" spc="-150" dirty="0">
                <a:latin typeface="+mn-ea"/>
                <a:ea typeface="+mn-ea"/>
              </a:rPr>
              <a:t> </a:t>
            </a:r>
            <a:r>
              <a:rPr lang="ko-KR" altLang="en-US" sz="1300" b="1" u="sng" spc="-150" dirty="0">
                <a:latin typeface="+mn-ea"/>
                <a:ea typeface="+mn-ea"/>
              </a:rPr>
              <a:t>제품</a:t>
            </a:r>
            <a:r>
              <a:rPr lang="en-US" altLang="ko-KR" sz="1300" b="1" u="sng" spc="-150" dirty="0">
                <a:latin typeface="+mn-ea"/>
                <a:ea typeface="+mn-ea"/>
              </a:rPr>
              <a:t>(</a:t>
            </a:r>
            <a:r>
              <a:rPr lang="ko-KR" altLang="en-US" sz="1300" b="1" u="sng" spc="-150" dirty="0">
                <a:latin typeface="+mn-ea"/>
                <a:ea typeface="+mn-ea"/>
              </a:rPr>
              <a:t>물품</a:t>
            </a:r>
            <a:r>
              <a:rPr lang="en-US" altLang="ko-KR" sz="1300" b="1" u="sng" spc="-150" dirty="0">
                <a:latin typeface="+mn-ea"/>
                <a:ea typeface="+mn-ea"/>
              </a:rPr>
              <a:t>‧</a:t>
            </a:r>
            <a:r>
              <a:rPr lang="ko-KR" altLang="en-US" sz="1300" b="1" u="sng" spc="-150" dirty="0">
                <a:latin typeface="+mn-ea"/>
                <a:ea typeface="+mn-ea"/>
              </a:rPr>
              <a:t>공사</a:t>
            </a:r>
            <a:r>
              <a:rPr lang="en-US" altLang="ko-KR" sz="1300" b="1" u="sng" spc="-150" dirty="0">
                <a:latin typeface="+mn-ea"/>
                <a:ea typeface="+mn-ea"/>
              </a:rPr>
              <a:t>‧</a:t>
            </a:r>
            <a:r>
              <a:rPr lang="ko-KR" altLang="en-US" sz="1300" b="1" u="sng" spc="-150" dirty="0">
                <a:latin typeface="+mn-ea"/>
                <a:ea typeface="+mn-ea"/>
              </a:rPr>
              <a:t>용역</a:t>
            </a:r>
            <a:r>
              <a:rPr lang="en-US" altLang="ko-KR" sz="1300" b="1" u="sng" spc="-150" dirty="0">
                <a:latin typeface="+mn-ea"/>
                <a:ea typeface="+mn-ea"/>
              </a:rPr>
              <a:t>)</a:t>
            </a:r>
            <a:r>
              <a:rPr lang="ko-KR" altLang="en-US" sz="1300" b="1" u="sng" spc="-150" dirty="0">
                <a:latin typeface="+mn-ea"/>
                <a:ea typeface="+mn-ea"/>
              </a:rPr>
              <a:t> </a:t>
            </a:r>
            <a:r>
              <a:rPr lang="ko-KR" altLang="en-US" sz="1300" b="1" u="sng" spc="-150" dirty="0" err="1" smtClean="0">
                <a:latin typeface="+mn-ea"/>
                <a:ea typeface="+mn-ea"/>
              </a:rPr>
              <a:t>구매총액의</a:t>
            </a:r>
            <a:r>
              <a:rPr lang="ko-KR" altLang="en-US" sz="1300" b="1" u="sng" spc="-150" dirty="0" smtClean="0">
                <a:latin typeface="+mn-ea"/>
                <a:ea typeface="+mn-ea"/>
              </a:rPr>
              <a:t> </a:t>
            </a:r>
            <a:r>
              <a:rPr lang="en-US" altLang="ko-KR" sz="1300" b="1" u="sng" spc="-150" dirty="0" smtClean="0">
                <a:latin typeface="+mn-ea"/>
                <a:ea typeface="+mn-ea"/>
              </a:rPr>
              <a:t>50</a:t>
            </a:r>
            <a:r>
              <a:rPr lang="en-US" altLang="ko-KR" sz="1300" b="1" u="sng" spc="-150" dirty="0">
                <a:latin typeface="+mn-ea"/>
                <a:ea typeface="+mn-ea"/>
              </a:rPr>
              <a:t>% </a:t>
            </a:r>
            <a:r>
              <a:rPr lang="ko-KR" altLang="en-US" sz="1300" b="1" u="sng" spc="-150" dirty="0">
                <a:latin typeface="+mn-ea"/>
                <a:ea typeface="+mn-ea"/>
              </a:rPr>
              <a:t>이상을 </a:t>
            </a:r>
            <a:r>
              <a:rPr lang="ko-KR" altLang="en-US" sz="1300" b="1" u="sng" spc="-150" dirty="0" smtClean="0">
                <a:latin typeface="+mn-ea"/>
                <a:ea typeface="+mn-ea"/>
              </a:rPr>
              <a:t>중기제품으로</a:t>
            </a:r>
            <a:r>
              <a:rPr lang="en-US" altLang="ko-KR" sz="1300" b="1" spc="-150" dirty="0" smtClean="0">
                <a:latin typeface="+mn-ea"/>
                <a:ea typeface="+mn-ea"/>
              </a:rPr>
              <a:t> </a:t>
            </a:r>
            <a:r>
              <a:rPr lang="ko-KR" altLang="en-US" sz="1300" b="1" u="sng" spc="-150" dirty="0" err="1" smtClean="0">
                <a:latin typeface="+mn-ea"/>
                <a:ea typeface="+mn-ea"/>
              </a:rPr>
              <a:t>의무구매</a:t>
            </a:r>
            <a:endParaRPr lang="en-US" altLang="ko-KR" sz="1300" b="1" u="sng" spc="-150" dirty="0">
              <a:latin typeface="+mn-ea"/>
              <a:ea typeface="+mn-ea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536589" y="3808498"/>
            <a:ext cx="82172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51"/>
          <p:cNvSpPr/>
          <p:nvPr/>
        </p:nvSpPr>
        <p:spPr>
          <a:xfrm>
            <a:off x="1853747" y="2935293"/>
            <a:ext cx="6900138" cy="786838"/>
          </a:xfrm>
          <a:prstGeom prst="roundRect">
            <a:avLst>
              <a:gd name="adj" fmla="val 1521"/>
            </a:avLst>
          </a:prstGeom>
          <a:solidFill>
            <a:srgbClr val="F2F2F2"/>
          </a:solidFill>
          <a:ln w="12700">
            <a:solidFill>
              <a:srgbClr val="98989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  <a:latin typeface="+mn-ea"/>
              </a:rPr>
              <a:t>☞ 중소기업제품 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: ｢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중소기업기본법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｣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 제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조에 따른 중소기업자가 생산 또는 판매하는 제품</a:t>
            </a:r>
            <a:endParaRPr lang="en-US" altLang="ko-KR" b="1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400" dirty="0" smtClean="0">
                <a:solidFill>
                  <a:schemeClr val="tx1"/>
                </a:solidFill>
                <a:latin typeface="+mn-ea"/>
              </a:rPr>
              <a:t> </a:t>
            </a:r>
            <a:endParaRPr lang="ko-KR" altLang="en-US" sz="4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▶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해당기업의 </a:t>
            </a:r>
            <a:r>
              <a:rPr lang="ko-KR" altLang="en-US" sz="1000" u="sng" dirty="0">
                <a:solidFill>
                  <a:schemeClr val="tx1"/>
                </a:solidFill>
                <a:latin typeface="+mn-ea"/>
              </a:rPr>
              <a:t>중소기업확인서 발급여부와는 무관 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ko-KR" altLang="en-US" sz="1000" spc="-150" dirty="0" smtClean="0">
                <a:solidFill>
                  <a:schemeClr val="tx1"/>
                </a:solidFill>
                <a:latin typeface="+mn-ea"/>
              </a:rPr>
              <a:t>▶ </a:t>
            </a:r>
            <a:r>
              <a:rPr lang="en-US" altLang="ko-KR" sz="1000" spc="-150" dirty="0">
                <a:solidFill>
                  <a:schemeClr val="tx1"/>
                </a:solidFill>
                <a:latin typeface="+mn-ea"/>
              </a:rPr>
              <a:t>｢</a:t>
            </a:r>
            <a:r>
              <a:rPr lang="ko-KR" altLang="en-US" sz="1000" spc="-150" dirty="0" err="1">
                <a:solidFill>
                  <a:schemeClr val="tx1"/>
                </a:solidFill>
                <a:latin typeface="+mn-ea"/>
              </a:rPr>
              <a:t>판로지원법</a:t>
            </a:r>
            <a:r>
              <a:rPr lang="en-US" altLang="ko-KR" sz="1000" spc="-150" dirty="0">
                <a:solidFill>
                  <a:schemeClr val="tx1"/>
                </a:solidFill>
                <a:latin typeface="+mn-ea"/>
              </a:rPr>
              <a:t>｣</a:t>
            </a:r>
            <a:r>
              <a:rPr lang="ko-KR" altLang="en-US" sz="1000" spc="-150" dirty="0">
                <a:solidFill>
                  <a:schemeClr val="tx1"/>
                </a:solidFill>
                <a:latin typeface="+mn-ea"/>
              </a:rPr>
              <a:t> 제</a:t>
            </a:r>
            <a:r>
              <a:rPr lang="en-US" altLang="ko-KR" sz="1000" spc="-150" dirty="0">
                <a:solidFill>
                  <a:schemeClr val="tx1"/>
                </a:solidFill>
                <a:latin typeface="+mn-ea"/>
              </a:rPr>
              <a:t>33</a:t>
            </a:r>
            <a:r>
              <a:rPr lang="ko-KR" altLang="en-US" sz="1000" spc="-150" dirty="0">
                <a:solidFill>
                  <a:schemeClr val="tx1"/>
                </a:solidFill>
                <a:latin typeface="+mn-ea"/>
              </a:rPr>
              <a:t>조에 따라 </a:t>
            </a:r>
            <a:r>
              <a:rPr lang="ko-KR" altLang="en-US" sz="1000" u="sng" spc="-150" dirty="0">
                <a:solidFill>
                  <a:schemeClr val="tx1"/>
                </a:solidFill>
                <a:latin typeface="+mn-ea"/>
              </a:rPr>
              <a:t>중소기업으로 간주되는 중증장애인생산시설 등에서 구매한 </a:t>
            </a:r>
            <a:r>
              <a:rPr lang="ko-KR" altLang="en-US" sz="1000" u="sng" spc="-150" dirty="0" smtClean="0">
                <a:solidFill>
                  <a:schemeClr val="tx1"/>
                </a:solidFill>
                <a:latin typeface="+mn-ea"/>
              </a:rPr>
              <a:t>제품은 중소기업제품에 포함</a:t>
            </a:r>
            <a:endParaRPr lang="ko-KR" altLang="en-US" sz="1000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536589" y="3900356"/>
            <a:ext cx="1247639" cy="1470099"/>
          </a:xfrm>
          <a:prstGeom prst="roundRect">
            <a:avLst>
              <a:gd name="adj" fmla="val 15000"/>
            </a:avLst>
          </a:prstGeom>
          <a:solidFill>
            <a:srgbClr val="58B8D9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여성기업제품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구매목표비율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57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3899156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법적근거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2693010" y="3925891"/>
            <a:ext cx="620469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 smtClean="0">
                <a:latin typeface="+mn-ea"/>
                <a:ea typeface="+mn-ea"/>
              </a:rPr>
              <a:t>｢</a:t>
            </a:r>
            <a:r>
              <a:rPr lang="ko-KR" altLang="en-US" sz="1300" b="1" dirty="0" smtClean="0">
                <a:latin typeface="+mn-ea"/>
                <a:ea typeface="+mn-ea"/>
              </a:rPr>
              <a:t>여성기업지원에 관한 법률</a:t>
            </a:r>
            <a:r>
              <a:rPr lang="en-US" altLang="ko-KR" sz="1300" b="1" dirty="0" smtClean="0">
                <a:latin typeface="+mn-ea"/>
                <a:ea typeface="+mn-ea"/>
              </a:rPr>
              <a:t>｣ </a:t>
            </a:r>
            <a:r>
              <a:rPr lang="ko-KR" altLang="en-US" sz="1300" b="1" dirty="0" smtClean="0">
                <a:latin typeface="+mn-ea"/>
                <a:ea typeface="+mn-ea"/>
              </a:rPr>
              <a:t>제</a:t>
            </a:r>
            <a:r>
              <a:rPr lang="en-US" altLang="ko-KR" sz="1300" b="1" dirty="0" smtClean="0">
                <a:latin typeface="+mn-ea"/>
                <a:ea typeface="+mn-ea"/>
              </a:rPr>
              <a:t>9</a:t>
            </a:r>
            <a:r>
              <a:rPr lang="ko-KR" altLang="en-US" sz="1300" b="1" dirty="0" smtClean="0">
                <a:latin typeface="+mn-ea"/>
                <a:ea typeface="+mn-ea"/>
              </a:rPr>
              <a:t>조 및 동법 시행령 제</a:t>
            </a:r>
            <a:r>
              <a:rPr lang="en-US" altLang="ko-KR" sz="1300" b="1" dirty="0" smtClean="0">
                <a:latin typeface="+mn-ea"/>
                <a:ea typeface="+mn-ea"/>
              </a:rPr>
              <a:t>7</a:t>
            </a:r>
            <a:r>
              <a:rPr lang="ko-KR" altLang="en-US" sz="1300" b="1" dirty="0" smtClean="0">
                <a:latin typeface="+mn-ea"/>
                <a:ea typeface="+mn-ea"/>
              </a:rPr>
              <a:t>조</a:t>
            </a:r>
            <a:endParaRPr lang="en-US" altLang="ko-KR" sz="1300" b="1" dirty="0">
              <a:latin typeface="+mn-ea"/>
              <a:ea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693010" y="4388984"/>
            <a:ext cx="620469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spc="-150" dirty="0" smtClean="0">
                <a:latin typeface="+mn-ea"/>
                <a:ea typeface="+mn-ea"/>
              </a:rPr>
              <a:t>공공기관은 </a:t>
            </a:r>
            <a:r>
              <a:rPr lang="ko-KR" altLang="en-US" sz="1300" b="1" spc="-150" dirty="0" err="1" smtClean="0">
                <a:latin typeface="+mn-ea"/>
                <a:ea typeface="+mn-ea"/>
              </a:rPr>
              <a:t>당해연도</a:t>
            </a:r>
            <a:r>
              <a:rPr lang="ko-KR" altLang="en-US" sz="1300" b="1" spc="-150" dirty="0" smtClean="0">
                <a:latin typeface="+mn-ea"/>
                <a:ea typeface="+mn-ea"/>
              </a:rPr>
              <a:t> 물품구매액의 </a:t>
            </a:r>
            <a:r>
              <a:rPr lang="en-US" altLang="ko-KR" sz="1300" b="1" spc="-150" dirty="0" smtClean="0">
                <a:latin typeface="+mn-ea"/>
                <a:ea typeface="+mn-ea"/>
              </a:rPr>
              <a:t>5%, </a:t>
            </a:r>
            <a:r>
              <a:rPr lang="ko-KR" altLang="en-US" sz="1300" b="1" spc="-150" dirty="0" smtClean="0">
                <a:latin typeface="+mn-ea"/>
                <a:ea typeface="+mn-ea"/>
              </a:rPr>
              <a:t>공사의 </a:t>
            </a:r>
            <a:r>
              <a:rPr lang="en-US" altLang="ko-KR" sz="1300" b="1" spc="-150" dirty="0" smtClean="0">
                <a:latin typeface="+mn-ea"/>
                <a:ea typeface="+mn-ea"/>
              </a:rPr>
              <a:t>3%, </a:t>
            </a:r>
            <a:r>
              <a:rPr lang="ko-KR" altLang="en-US" sz="1300" b="1" spc="-150" dirty="0" smtClean="0">
                <a:latin typeface="+mn-ea"/>
                <a:ea typeface="+mn-ea"/>
              </a:rPr>
              <a:t>용역의 </a:t>
            </a:r>
            <a:r>
              <a:rPr lang="en-US" altLang="ko-KR" sz="1300" b="1" spc="-150" dirty="0" smtClean="0">
                <a:latin typeface="+mn-ea"/>
                <a:ea typeface="+mn-ea"/>
              </a:rPr>
              <a:t>5%</a:t>
            </a:r>
            <a:r>
              <a:rPr lang="ko-KR" altLang="en-US" sz="1300" b="1" spc="-150" dirty="0" smtClean="0">
                <a:latin typeface="+mn-ea"/>
                <a:ea typeface="+mn-ea"/>
              </a:rPr>
              <a:t>를 여성기업제품으로 </a:t>
            </a:r>
            <a:r>
              <a:rPr lang="ko-KR" altLang="en-US" sz="1300" b="1" spc="-150" dirty="0" err="1" smtClean="0">
                <a:latin typeface="+mn-ea"/>
                <a:ea typeface="+mn-ea"/>
              </a:rPr>
              <a:t>의무구매</a:t>
            </a:r>
            <a:endParaRPr lang="en-US" altLang="ko-KR" sz="1300" b="1" u="sng" spc="-150" dirty="0">
              <a:latin typeface="+mn-ea"/>
              <a:ea typeface="+mn-ea"/>
            </a:endParaRPr>
          </a:p>
        </p:txBody>
      </p:sp>
      <p:sp>
        <p:nvSpPr>
          <p:cNvPr id="61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4354109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주요내용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853747" y="4803164"/>
            <a:ext cx="6900138" cy="567291"/>
          </a:xfrm>
          <a:prstGeom prst="roundRect">
            <a:avLst>
              <a:gd name="adj" fmla="val 1521"/>
            </a:avLst>
          </a:prstGeom>
          <a:solidFill>
            <a:srgbClr val="F2F2F2"/>
          </a:solidFill>
          <a:ln w="12700">
            <a:solidFill>
              <a:srgbClr val="98989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o-KR" altLang="en-US" b="1" dirty="0">
                <a:solidFill>
                  <a:schemeClr val="tx1"/>
                </a:solidFill>
                <a:latin typeface="+mn-ea"/>
              </a:rPr>
              <a:t>☞ 여성기업제품 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: ｢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여성기업지원에 관한 법률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｣ 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제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조 및 동법 시행령 제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조에 따른 </a:t>
            </a:r>
            <a:endParaRPr lang="en-US" altLang="ko-KR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                        </a:t>
            </a:r>
            <a:r>
              <a:rPr lang="ko-KR" altLang="en-US" b="1" u="sng" dirty="0" smtClean="0">
                <a:solidFill>
                  <a:schemeClr val="tx1"/>
                </a:solidFill>
                <a:latin typeface="+mn-ea"/>
              </a:rPr>
              <a:t>여성기업확인서를</a:t>
            </a:r>
            <a:r>
              <a:rPr lang="en-US" altLang="ko-KR" b="1" u="sng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b="1" u="sng" dirty="0" smtClean="0">
                <a:solidFill>
                  <a:schemeClr val="tx1"/>
                </a:solidFill>
                <a:latin typeface="+mn-ea"/>
              </a:rPr>
              <a:t>발급받은 </a:t>
            </a:r>
            <a:r>
              <a:rPr lang="ko-KR" altLang="en-US" b="1" u="sng" dirty="0">
                <a:solidFill>
                  <a:schemeClr val="tx1"/>
                </a:solidFill>
                <a:latin typeface="+mn-ea"/>
              </a:rPr>
              <a:t>기업이 직접 생산하고 제공하는 제품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  </a:t>
            </a:r>
            <a:endParaRPr lang="ko-KR" altLang="ko-KR" sz="14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536589" y="5459505"/>
            <a:ext cx="82172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536589" y="5553739"/>
            <a:ext cx="1247639" cy="843585"/>
          </a:xfrm>
          <a:prstGeom prst="roundRect">
            <a:avLst>
              <a:gd name="adj" fmla="val 15000"/>
            </a:avLst>
          </a:prstGeom>
          <a:solidFill>
            <a:srgbClr val="015A9A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300" dirty="0" smtClean="0">
                <a:solidFill>
                  <a:srgbClr val="FFFFFF"/>
                </a:solidFill>
                <a:latin typeface="+mn-ea"/>
                <a:sym typeface="Helvetica Neue Medium"/>
              </a:rPr>
              <a:t>장애인기업제품</a:t>
            </a:r>
            <a:endParaRPr lang="en-US" altLang="ko-KR" sz="1600" b="1" spc="-30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구매목표비율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71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5560222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법적근거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693010" y="5586957"/>
            <a:ext cx="620469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 smtClean="0">
                <a:latin typeface="+mn-ea"/>
                <a:ea typeface="+mn-ea"/>
              </a:rPr>
              <a:t>｢</a:t>
            </a:r>
            <a:r>
              <a:rPr lang="ko-KR" altLang="en-US" sz="1300" b="1" dirty="0" smtClean="0">
                <a:latin typeface="+mn-ea"/>
                <a:ea typeface="+mn-ea"/>
              </a:rPr>
              <a:t>장애인기업 </a:t>
            </a:r>
            <a:r>
              <a:rPr lang="ko-KR" altLang="en-US" sz="1300" b="1" dirty="0" err="1" smtClean="0">
                <a:latin typeface="+mn-ea"/>
                <a:ea typeface="+mn-ea"/>
              </a:rPr>
              <a:t>활동촉진법</a:t>
            </a:r>
            <a:r>
              <a:rPr lang="en-US" altLang="ko-KR" sz="1300" b="1" dirty="0" smtClean="0">
                <a:latin typeface="+mn-ea"/>
                <a:ea typeface="+mn-ea"/>
              </a:rPr>
              <a:t>｣ </a:t>
            </a:r>
            <a:r>
              <a:rPr lang="ko-KR" altLang="en-US" sz="1300" b="1" dirty="0" smtClean="0">
                <a:latin typeface="+mn-ea"/>
                <a:ea typeface="+mn-ea"/>
              </a:rPr>
              <a:t>제</a:t>
            </a:r>
            <a:r>
              <a:rPr lang="en-US" altLang="ko-KR" sz="1300" b="1" dirty="0" smtClean="0">
                <a:latin typeface="+mn-ea"/>
                <a:ea typeface="+mn-ea"/>
              </a:rPr>
              <a:t>9</a:t>
            </a:r>
            <a:r>
              <a:rPr lang="ko-KR" altLang="en-US" sz="1300" b="1" dirty="0" smtClean="0">
                <a:latin typeface="+mn-ea"/>
                <a:ea typeface="+mn-ea"/>
              </a:rPr>
              <a:t>조의 </a:t>
            </a:r>
            <a:r>
              <a:rPr lang="en-US" altLang="ko-KR" sz="1300" b="1" dirty="0" smtClean="0">
                <a:latin typeface="+mn-ea"/>
                <a:ea typeface="+mn-ea"/>
              </a:rPr>
              <a:t>2</a:t>
            </a:r>
            <a:endParaRPr lang="en-US" altLang="ko-KR" sz="1300" b="1" dirty="0">
              <a:latin typeface="+mn-ea"/>
              <a:ea typeface="+mn-ea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2693010" y="6050050"/>
            <a:ext cx="620469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dirty="0" err="1" smtClean="0">
                <a:latin typeface="+mn-ea"/>
                <a:ea typeface="+mn-ea"/>
              </a:rPr>
              <a:t>당해년도</a:t>
            </a:r>
            <a:r>
              <a:rPr lang="ko-KR" altLang="en-US" sz="1300" b="1" dirty="0" smtClean="0">
                <a:latin typeface="+mn-ea"/>
                <a:ea typeface="+mn-ea"/>
              </a:rPr>
              <a:t> 총 구매액의 </a:t>
            </a:r>
            <a:r>
              <a:rPr lang="en-US" altLang="ko-KR" sz="1300" b="1" dirty="0" smtClean="0">
                <a:latin typeface="+mn-ea"/>
                <a:ea typeface="+mn-ea"/>
              </a:rPr>
              <a:t>1% </a:t>
            </a:r>
            <a:r>
              <a:rPr lang="ko-KR" altLang="en-US" sz="1300" b="1" dirty="0" smtClean="0">
                <a:latin typeface="+mn-ea"/>
                <a:ea typeface="+mn-ea"/>
              </a:rPr>
              <a:t>이상 의무 구매</a:t>
            </a:r>
            <a:endParaRPr lang="en-US" altLang="ko-KR" sz="1300" b="1" u="sng" dirty="0">
              <a:latin typeface="+mn-ea"/>
              <a:ea typeface="+mn-ea"/>
            </a:endParaRPr>
          </a:p>
        </p:txBody>
      </p:sp>
      <p:sp>
        <p:nvSpPr>
          <p:cNvPr id="74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6015175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주요내용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75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2481543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주요내용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76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1918707"/>
            <a:ext cx="827217" cy="484085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법적근거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536589" y="1908832"/>
            <a:ext cx="1247639" cy="4472495"/>
          </a:xfrm>
          <a:prstGeom prst="roundRect">
            <a:avLst>
              <a:gd name="adj" fmla="val 15000"/>
            </a:avLst>
          </a:prstGeom>
          <a:solidFill>
            <a:srgbClr val="35BCB6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중소기업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기술개발제품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spc="-150" dirty="0" smtClean="0">
                <a:solidFill>
                  <a:srgbClr val="FFFFFF"/>
                </a:solidFill>
                <a:latin typeface="+mn-ea"/>
                <a:sym typeface="Helvetica Neue Medium"/>
              </a:rPr>
              <a:t>구매목표비율</a:t>
            </a:r>
            <a:endParaRPr lang="en-US" altLang="ko-KR" sz="1600" b="1" spc="-150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20" name="Round Diagonal Corner Rectangle 4"/>
          <p:cNvSpPr/>
          <p:nvPr/>
        </p:nvSpPr>
        <p:spPr>
          <a:xfrm>
            <a:off x="243136" y="1170410"/>
            <a:ext cx="3263938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법적 근거 및 주요내용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220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9235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6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06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9640" y="158750"/>
            <a:ext cx="4502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Ⅱ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</a:t>
            </a:r>
            <a:r>
              <a:rPr lang="ko-KR" altLang="en-US" sz="2400" spc="-1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 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680964" y="1944842"/>
            <a:ext cx="60729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 smtClean="0">
                <a:latin typeface="+mn-ea"/>
                <a:ea typeface="+mn-ea"/>
              </a:rPr>
              <a:t>｢</a:t>
            </a:r>
            <a:r>
              <a:rPr lang="ko-KR" altLang="en-US" sz="1300" b="1" dirty="0" err="1" smtClean="0">
                <a:latin typeface="+mn-ea"/>
                <a:ea typeface="+mn-ea"/>
              </a:rPr>
              <a:t>판로지원법</a:t>
            </a:r>
            <a:r>
              <a:rPr lang="en-US" altLang="ko-KR" sz="1300" b="1" dirty="0" smtClean="0">
                <a:latin typeface="+mn-ea"/>
                <a:ea typeface="+mn-ea"/>
              </a:rPr>
              <a:t>｣ </a:t>
            </a:r>
            <a:r>
              <a:rPr lang="ko-KR" altLang="en-US" sz="1300" b="1" dirty="0" smtClean="0">
                <a:latin typeface="+mn-ea"/>
                <a:ea typeface="+mn-ea"/>
              </a:rPr>
              <a:t>제</a:t>
            </a:r>
            <a:r>
              <a:rPr lang="en-US" altLang="ko-KR" sz="1300" b="1" dirty="0" smtClean="0">
                <a:latin typeface="+mn-ea"/>
                <a:ea typeface="+mn-ea"/>
              </a:rPr>
              <a:t>13</a:t>
            </a:r>
            <a:r>
              <a:rPr lang="ko-KR" altLang="en-US" sz="1300" b="1" dirty="0" smtClean="0">
                <a:latin typeface="+mn-ea"/>
                <a:ea typeface="+mn-ea"/>
              </a:rPr>
              <a:t>조 및 동법 시행령 제</a:t>
            </a:r>
            <a:r>
              <a:rPr lang="en-US" altLang="ko-KR" sz="1300" b="1" dirty="0" smtClean="0">
                <a:latin typeface="+mn-ea"/>
                <a:ea typeface="+mn-ea"/>
              </a:rPr>
              <a:t>12</a:t>
            </a:r>
            <a:r>
              <a:rPr lang="ko-KR" altLang="en-US" sz="1300" b="1" dirty="0" smtClean="0">
                <a:latin typeface="+mn-ea"/>
                <a:ea typeface="+mn-ea"/>
              </a:rPr>
              <a:t>조</a:t>
            </a:r>
            <a:endParaRPr lang="en-US" altLang="ko-KR" sz="1300" b="1" dirty="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680964" y="2410253"/>
            <a:ext cx="60729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spc="-150" dirty="0" smtClean="0">
                <a:latin typeface="+mn-ea"/>
                <a:ea typeface="+mn-ea"/>
              </a:rPr>
              <a:t>공공기관은 </a:t>
            </a:r>
            <a:r>
              <a:rPr lang="ko-KR" altLang="en-US" sz="1300" b="1" spc="-150" dirty="0" err="1" smtClean="0">
                <a:latin typeface="+mn-ea"/>
                <a:ea typeface="+mn-ea"/>
              </a:rPr>
              <a:t>당해연도</a:t>
            </a:r>
            <a:r>
              <a:rPr lang="ko-KR" altLang="en-US" sz="1300" b="1" spc="-150" dirty="0" smtClean="0">
                <a:latin typeface="+mn-ea"/>
                <a:ea typeface="+mn-ea"/>
              </a:rPr>
              <a:t> 중소기업 물품구매액의 </a:t>
            </a:r>
            <a:r>
              <a:rPr lang="en-US" altLang="ko-KR" sz="1300" b="1" spc="-150" dirty="0" smtClean="0">
                <a:latin typeface="+mn-ea"/>
                <a:ea typeface="+mn-ea"/>
              </a:rPr>
              <a:t>10% </a:t>
            </a:r>
            <a:r>
              <a:rPr lang="ko-KR" altLang="en-US" sz="1300" b="1" spc="-150" dirty="0" smtClean="0">
                <a:latin typeface="+mn-ea"/>
                <a:ea typeface="+mn-ea"/>
              </a:rPr>
              <a:t>이상을 기술개발제품으로 </a:t>
            </a:r>
            <a:r>
              <a:rPr lang="ko-KR" altLang="en-US" sz="1300" b="1" spc="-150" dirty="0" err="1" smtClean="0">
                <a:latin typeface="+mn-ea"/>
                <a:ea typeface="+mn-ea"/>
              </a:rPr>
              <a:t>의무구매</a:t>
            </a:r>
            <a:endParaRPr lang="en-US" altLang="ko-KR" sz="1300" b="1" u="sng" spc="-150" dirty="0">
              <a:latin typeface="+mn-ea"/>
              <a:ea typeface="+mn-ea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853747" y="2860336"/>
            <a:ext cx="6900138" cy="3520991"/>
          </a:xfrm>
          <a:prstGeom prst="roundRect">
            <a:avLst>
              <a:gd name="adj" fmla="val 1521"/>
            </a:avLst>
          </a:prstGeom>
          <a:solidFill>
            <a:srgbClr val="F2F2F2"/>
          </a:solidFill>
          <a:ln w="12700">
            <a:solidFill>
              <a:srgbClr val="98989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defRPr/>
            </a:pPr>
            <a:endParaRPr lang="en-US" altLang="ko-KR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☞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기술개발제품 유형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(18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종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latinLnBrk="0"/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① 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성능인증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판로지원법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15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따라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성능인증을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받은 제품 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②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우수조달물품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조달사업에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관한 법률 시행령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따른 우수조달물품 지정 제품</a:t>
            </a:r>
          </a:p>
          <a:p>
            <a:pPr latinLnBrk="0"/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③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NEP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산업기술혁신 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16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따라 신제품으로 인증된 제품</a:t>
            </a:r>
          </a:p>
          <a:p>
            <a:pPr latinLnBrk="0"/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④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NET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인증신기술을 이용해 제조한 제품으로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관계 중앙행정기관의 장이 상용화단계에서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성능확인을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⑤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GS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소프트웨어산업 진흥법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13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 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항에 따라 품질인증을 받은 우수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SW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⑥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구매조건부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＆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성공제품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 기술혁신 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따른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구매조건부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R&amp;D(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공공부문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기술개발에 성공한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⑦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우수조달공동상표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지정물품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조달사업에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관한 법률 시행령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조의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 의해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우수조달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공동상표로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지정된 물품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⑧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녹색인증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대상제품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저탄소녹색성장기본법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32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녹색기술을 상용화한 제품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친환경인증</a:t>
            </a:r>
            <a:r>
              <a:rPr lang="en-US" altLang="ko-KR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GR, </a:t>
            </a:r>
            <a:r>
              <a:rPr lang="ko-KR" altLang="en-US" sz="1000" u="sng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환경표지는</a:t>
            </a:r>
            <a:r>
              <a:rPr lang="ko-KR" altLang="en-US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미포함</a:t>
            </a:r>
            <a:r>
              <a:rPr lang="en-US" altLang="ko-KR" sz="1000" u="sng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⑨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 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융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․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복합 기술개발제품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중소기업기술혁신촉진법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공동기술개발을 통하여 개발된 융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․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복합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⑩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산업융합품목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산업통상자원부장관이 고시한 산업융합품목 중 중소기업 생산제품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⑪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개발선정품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중소기업과 공동으로 추진한 연구개발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성공제품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중 개발선정품으로 지정된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⑫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성과공유 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기술개발과제로 기술개발에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성공한제품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대･ 중소기업 상생협력 촉진에 관한 법률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의한 성과공유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/>
            </a:r>
            <a:b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en-US" altLang="ko-KR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기술개발과제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공공부문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등록되어 기술개발에 성공한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⑬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ICT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융합품질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인증제품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정보통신 진흥 및 융합 활성화 등에 관한 특별법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17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의한 품질인증을 받은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ICT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⑭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민관공동투자기술개발제품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 기술혁신 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따른 민관공동투자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공공부문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기술개발에 성공한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⑮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신제품 적합성인증제품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산업융합촉진법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적합성 인증을 받은 제품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중소기업에 생산한 제품에 한함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ko-KR" altLang="en-US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⑯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GD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우수산업</a:t>
            </a:r>
            <a:r>
              <a:rPr lang="ko-KR" altLang="en-US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디자인상품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산업디자인진흥법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선정된 우수산업디자인 상품으로 중소기업이 생산한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⑰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국가</a:t>
            </a:r>
            <a:r>
              <a:rPr lang="en-US" altLang="ko-KR" sz="1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R&amp;D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혁신제품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과학기술기본법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 법령에 따른 연구개발사업을 통하여 개발된 제품 중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기획재정부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장관이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/>
            </a:r>
            <a:b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</a:t>
            </a:r>
            <a:r>
              <a:rPr lang="en-US" altLang="ko-KR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관계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중앙관서의 장의 의견을 들어 정하는 기준과 절차에 따라 기술의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혁신성이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인정된 제품</a:t>
            </a:r>
          </a:p>
          <a:p>
            <a:pPr latinLnBrk="0"/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⑱ </a:t>
            </a:r>
            <a:r>
              <a:rPr lang="ko-KR" altLang="en-US" sz="1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물산업우수기자재 </a:t>
            </a:r>
            <a:r>
              <a:rPr lang="ko-KR" altLang="en-US" sz="1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지정제품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｢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물관리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기술발전 및 </a:t>
            </a:r>
            <a:r>
              <a:rPr lang="ko-KR" altLang="en-US" sz="1000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물산업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진흥에 관한 법률 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｣ 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</a:t>
            </a:r>
            <a:r>
              <a:rPr lang="en-US" altLang="ko-KR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</a:t>
            </a:r>
            <a:r>
              <a:rPr lang="ko-KR" altLang="en-US" sz="1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조에 따라 선정된 제품</a:t>
            </a:r>
          </a:p>
          <a:p>
            <a:pPr>
              <a:lnSpc>
                <a:spcPct val="110000"/>
              </a:lnSpc>
              <a:defRPr/>
            </a:pPr>
            <a:endParaRPr lang="en-US" altLang="ko-KR" sz="1000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2388626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주요내용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32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1853747" y="1922450"/>
            <a:ext cx="827217" cy="382150"/>
          </a:xfrm>
          <a:prstGeom prst="roundRect">
            <a:avLst>
              <a:gd name="adj" fmla="val 15000"/>
            </a:avLst>
          </a:prstGeom>
          <a:solidFill>
            <a:srgbClr val="989898"/>
          </a:solidFill>
          <a:ln w="12700">
            <a:noFill/>
            <a:miter lim="400000"/>
          </a:ln>
        </p:spPr>
        <p:txBody>
          <a:bodyPr vert="horz"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25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법적근거</a:t>
            </a:r>
            <a:endParaRPr lang="en-US" altLang="ko-KR" sz="125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buBlip>
                <a:blip r:embed="rId2"/>
              </a:buBlip>
            </a:pPr>
            <a:endParaRPr lang="ko-KR" altLang="en-US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대각선 방향의 모서리가 둥근 사각형 2"/>
          <p:cNvSpPr/>
          <p:nvPr/>
        </p:nvSpPr>
        <p:spPr>
          <a:xfrm rot="10800000">
            <a:off x="1634586" y="2545272"/>
            <a:ext cx="6393798" cy="959928"/>
          </a:xfrm>
          <a:prstGeom prst="round2DiagRect">
            <a:avLst/>
          </a:prstGeom>
          <a:solidFill>
            <a:schemeClr val="bg1"/>
          </a:solidFill>
          <a:ln w="15240">
            <a:solidFill>
              <a:srgbClr val="3091CC"/>
            </a:solidFill>
            <a:headEnd/>
            <a:tailEnd/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7313" tIns="44450" rIns="180000" bIns="44450" anchor="ctr"/>
          <a:lstStyle/>
          <a:p>
            <a:pPr algn="r">
              <a:defRPr/>
            </a:pPr>
            <a:endParaRPr lang="ko-KR" alt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 Bold" pitchFamily="50" charset="-127"/>
              <a:ea typeface="나눔고딕 Bold" pitchFamily="50" charset="-127"/>
              <a:sym typeface="Monotype Sorts"/>
            </a:endParaRPr>
          </a:p>
        </p:txBody>
      </p:sp>
      <p:sp>
        <p:nvSpPr>
          <p:cNvPr id="4" name="Round Diagonal Corner Rectangle 4"/>
          <p:cNvSpPr/>
          <p:nvPr/>
        </p:nvSpPr>
        <p:spPr>
          <a:xfrm>
            <a:off x="1266396" y="2526222"/>
            <a:ext cx="1329657" cy="1010727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3393CD"/>
              </a:gs>
              <a:gs pos="100000">
                <a:srgbClr val="0070C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kumimoji="0" lang="en-US" altLang="ko-KR" sz="4000" b="1" spc="-150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endParaRPr kumimoji="0" lang="ko-KR" altLang="en-US" sz="4000" b="1" spc="-150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603502" y="2785974"/>
            <a:ext cx="5424882" cy="607335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구매목표비율제도</a:t>
            </a:r>
            <a:r>
              <a:rPr kumimoji="0"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0"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세부</a:t>
            </a:r>
            <a:r>
              <a:rPr kumimoji="0"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0"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운영기준</a:t>
            </a:r>
            <a:endParaRPr kumimoji="0"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대각선 방향의 모서리가 둥근 사각형 68"/>
          <p:cNvSpPr/>
          <p:nvPr/>
        </p:nvSpPr>
        <p:spPr>
          <a:xfrm rot="16200000">
            <a:off x="973304" y="1666803"/>
            <a:ext cx="1066800" cy="1753348"/>
          </a:xfrm>
          <a:prstGeom prst="round2DiagRect">
            <a:avLst/>
          </a:prstGeom>
          <a:solidFill>
            <a:srgbClr val="D0E8F0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0" name="한쪽 모서리가 둥근 사각형 69"/>
          <p:cNvSpPr/>
          <p:nvPr/>
        </p:nvSpPr>
        <p:spPr>
          <a:xfrm rot="10800000">
            <a:off x="630028" y="2685440"/>
            <a:ext cx="1753348" cy="381000"/>
          </a:xfrm>
          <a:prstGeom prst="round1Rect">
            <a:avLst>
              <a:gd name="adj" fmla="val 31667"/>
            </a:avLst>
          </a:prstGeom>
          <a:solidFill>
            <a:srgbClr val="015A9A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8" name="그룹 77"/>
          <p:cNvGrpSpPr/>
          <p:nvPr/>
        </p:nvGrpSpPr>
        <p:grpSpPr>
          <a:xfrm>
            <a:off x="2669376" y="2010077"/>
            <a:ext cx="1753350" cy="1066800"/>
            <a:chOff x="630028" y="1915447"/>
            <a:chExt cx="1565710" cy="1066800"/>
          </a:xfrm>
        </p:grpSpPr>
        <p:sp>
          <p:nvSpPr>
            <p:cNvPr id="79" name="대각선 방향의 모서리가 둥근 사각형 78"/>
            <p:cNvSpPr/>
            <p:nvPr/>
          </p:nvSpPr>
          <p:spPr>
            <a:xfrm rot="16200000">
              <a:off x="879484" y="1665993"/>
              <a:ext cx="1066800" cy="1565708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0" name="한쪽 모서리가 둥근 사각형 79"/>
            <p:cNvSpPr/>
            <p:nvPr/>
          </p:nvSpPr>
          <p:spPr>
            <a:xfrm rot="10800000">
              <a:off x="630028" y="2590810"/>
              <a:ext cx="1565708" cy="381000"/>
            </a:xfrm>
            <a:prstGeom prst="round1Rect">
              <a:avLst>
                <a:gd name="adj" fmla="val 31667"/>
              </a:avLst>
            </a:prstGeom>
            <a:solidFill>
              <a:srgbClr val="015A9A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81" name="그룹 80"/>
          <p:cNvGrpSpPr/>
          <p:nvPr/>
        </p:nvGrpSpPr>
        <p:grpSpPr>
          <a:xfrm>
            <a:off x="4708724" y="2010077"/>
            <a:ext cx="1753350" cy="1066800"/>
            <a:chOff x="630028" y="1915447"/>
            <a:chExt cx="1565710" cy="1066800"/>
          </a:xfrm>
        </p:grpSpPr>
        <p:sp>
          <p:nvSpPr>
            <p:cNvPr id="82" name="대각선 방향의 모서리가 둥근 사각형 81"/>
            <p:cNvSpPr/>
            <p:nvPr/>
          </p:nvSpPr>
          <p:spPr>
            <a:xfrm rot="16200000">
              <a:off x="879484" y="1665993"/>
              <a:ext cx="1066800" cy="1565708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3" name="한쪽 모서리가 둥근 사각형 82"/>
            <p:cNvSpPr/>
            <p:nvPr/>
          </p:nvSpPr>
          <p:spPr>
            <a:xfrm rot="10800000">
              <a:off x="630028" y="2590810"/>
              <a:ext cx="1565708" cy="381000"/>
            </a:xfrm>
            <a:prstGeom prst="round1Rect">
              <a:avLst>
                <a:gd name="adj" fmla="val 31667"/>
              </a:avLst>
            </a:prstGeom>
            <a:solidFill>
              <a:srgbClr val="015A9A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6748071" y="2010077"/>
            <a:ext cx="1753350" cy="1066800"/>
            <a:chOff x="630028" y="1915447"/>
            <a:chExt cx="1565710" cy="1066800"/>
          </a:xfrm>
        </p:grpSpPr>
        <p:sp>
          <p:nvSpPr>
            <p:cNvPr id="85" name="대각선 방향의 모서리가 둥근 사각형 84"/>
            <p:cNvSpPr/>
            <p:nvPr/>
          </p:nvSpPr>
          <p:spPr>
            <a:xfrm rot="16200000">
              <a:off x="879484" y="1665993"/>
              <a:ext cx="1066800" cy="1565708"/>
            </a:xfrm>
            <a:prstGeom prst="round2DiagRect">
              <a:avLst/>
            </a:prstGeom>
            <a:solidFill>
              <a:srgbClr val="D0E8F0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6" name="한쪽 모서리가 둥근 사각형 85"/>
            <p:cNvSpPr/>
            <p:nvPr/>
          </p:nvSpPr>
          <p:spPr>
            <a:xfrm rot="10800000">
              <a:off x="630028" y="2590810"/>
              <a:ext cx="1565708" cy="381000"/>
            </a:xfrm>
            <a:prstGeom prst="round1Rect">
              <a:avLst>
                <a:gd name="adj" fmla="val 31667"/>
              </a:avLst>
            </a:prstGeom>
            <a:solidFill>
              <a:srgbClr val="015A9A"/>
            </a:solidFill>
            <a:ln w="152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endParaRPr lang="ko-KR" altLang="en-US" sz="1900" spc="-150" dirty="0">
                <a:solidFill>
                  <a:srgbClr val="99CC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1" name="TextBox 43"/>
          <p:cNvSpPr txBox="1">
            <a:spLocks noChangeArrowheads="1"/>
          </p:cNvSpPr>
          <p:nvPr/>
        </p:nvSpPr>
        <p:spPr bwMode="auto">
          <a:xfrm>
            <a:off x="714374" y="4140954"/>
            <a:ext cx="7889875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endParaRPr lang="en-US" altLang="ko-KR" sz="800" dirty="0" smtClean="0">
              <a:latin typeface="+mn-ea"/>
              <a:ea typeface="+mn-ea"/>
            </a:endParaRPr>
          </a:p>
          <a:p>
            <a:pPr eaLnBrk="1" hangingPunct="1"/>
            <a:r>
              <a:rPr lang="en-US" altLang="ko-KR" sz="1400" dirty="0" smtClean="0">
                <a:latin typeface="+mn-ea"/>
                <a:ea typeface="+mn-ea"/>
              </a:rPr>
              <a:t>     </a:t>
            </a:r>
            <a:r>
              <a:rPr lang="ko-KR" altLang="en-US" sz="1600" b="1" dirty="0" smtClean="0">
                <a:latin typeface="+mn-ea"/>
                <a:ea typeface="+mn-ea"/>
              </a:rPr>
              <a:t>기술개발제품과 </a:t>
            </a:r>
            <a:r>
              <a:rPr lang="ko-KR" altLang="en-US" sz="1600" b="1" dirty="0" err="1" smtClean="0">
                <a:latin typeface="+mn-ea"/>
                <a:ea typeface="+mn-ea"/>
              </a:rPr>
              <a:t>공사용자재</a:t>
            </a:r>
            <a:r>
              <a:rPr lang="ko-KR" altLang="en-US" sz="1600" b="1" dirty="0" smtClean="0">
                <a:latin typeface="+mn-ea"/>
                <a:ea typeface="+mn-ea"/>
              </a:rPr>
              <a:t> 구매실적의 경우 자동집계가 되지 않아 </a:t>
            </a:r>
            <a:r>
              <a:rPr lang="ko-KR" altLang="en-US" sz="1600" b="1" dirty="0" err="1" smtClean="0">
                <a:latin typeface="+mn-ea"/>
                <a:ea typeface="+mn-ea"/>
              </a:rPr>
              <a:t>구매건별로</a:t>
            </a:r>
            <a:r>
              <a:rPr lang="ko-KR" altLang="en-US" sz="1600" b="1" dirty="0" smtClean="0">
                <a:latin typeface="+mn-ea"/>
                <a:ea typeface="+mn-ea"/>
              </a:rPr>
              <a:t>     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pPr eaLnBrk="1" hangingPunct="1"/>
            <a:r>
              <a:rPr lang="en-US" altLang="ko-KR" sz="1600" b="1" dirty="0" smtClean="0">
                <a:latin typeface="+mn-ea"/>
                <a:ea typeface="+mn-ea"/>
              </a:rPr>
              <a:t>    </a:t>
            </a:r>
            <a:r>
              <a:rPr lang="ko-KR" altLang="en-US" sz="1600" b="1" dirty="0" err="1" smtClean="0">
                <a:latin typeface="+mn-ea"/>
                <a:ea typeface="+mn-ea"/>
              </a:rPr>
              <a:t>구매실적을</a:t>
            </a:r>
            <a:r>
              <a:rPr lang="ko-KR" altLang="en-US" sz="1600" b="1" dirty="0" smtClean="0">
                <a:latin typeface="+mn-ea"/>
                <a:ea typeface="+mn-ea"/>
              </a:rPr>
              <a:t> 수작업 집계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pPr eaLnBrk="1" hangingPunct="1"/>
            <a:endParaRPr lang="en-US" altLang="ko-KR" sz="1000" b="1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600" b="1" dirty="0" smtClean="0">
                <a:latin typeface="+mn-ea"/>
                <a:ea typeface="+mn-ea"/>
              </a:rPr>
              <a:t>    최상위기관과 소속기관에서 각각 </a:t>
            </a:r>
            <a:r>
              <a:rPr lang="ko-KR" altLang="en-US" sz="1600" b="1" dirty="0" err="1" smtClean="0">
                <a:latin typeface="+mn-ea"/>
                <a:ea typeface="+mn-ea"/>
              </a:rPr>
              <a:t>당해기관의</a:t>
            </a:r>
            <a:r>
              <a:rPr lang="ko-KR" altLang="en-US" sz="1600" b="1" dirty="0" smtClean="0">
                <a:latin typeface="+mn-ea"/>
                <a:ea typeface="+mn-ea"/>
              </a:rPr>
              <a:t> 구매실적을 </a:t>
            </a:r>
            <a:r>
              <a:rPr lang="ko-KR" altLang="en-US" sz="1600" b="1" dirty="0" err="1" smtClean="0">
                <a:latin typeface="+mn-ea"/>
                <a:ea typeface="+mn-ea"/>
              </a:rPr>
              <a:t>누락없이</a:t>
            </a:r>
            <a:r>
              <a:rPr lang="ko-KR" altLang="en-US" sz="1600" b="1" dirty="0" smtClean="0">
                <a:latin typeface="+mn-ea"/>
                <a:ea typeface="+mn-ea"/>
              </a:rPr>
              <a:t> 집계 </a:t>
            </a:r>
            <a:r>
              <a:rPr lang="en-US" altLang="ko-KR" sz="1600" b="1" dirty="0" smtClean="0"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latin typeface="+mn-ea"/>
                <a:ea typeface="+mn-ea"/>
              </a:rPr>
              <a:t>및 입력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pPr eaLnBrk="1" hangingPunct="1"/>
            <a:endParaRPr lang="en-US" altLang="ko-KR" sz="800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600" dirty="0" smtClean="0">
                <a:latin typeface="+mn-ea"/>
                <a:ea typeface="+mn-ea"/>
              </a:rPr>
              <a:t>     </a:t>
            </a:r>
            <a:r>
              <a:rPr lang="en-US" altLang="ko-KR" sz="1400" b="1" dirty="0" smtClean="0">
                <a:solidFill>
                  <a:srgbClr val="3393CD"/>
                </a:solidFill>
                <a:latin typeface="+mn-ea"/>
                <a:ea typeface="+mn-ea"/>
              </a:rPr>
              <a:t>※</a:t>
            </a:r>
            <a:r>
              <a:rPr lang="ko-KR" altLang="en-US" sz="1400" dirty="0" smtClean="0">
                <a:latin typeface="+mn-ea"/>
                <a:ea typeface="+mn-ea"/>
              </a:rPr>
              <a:t> 기술개발제품의 조달구매분 및 나라장터 쇼핑몰 구매실적은 나라장터에서 엑셀파일로 </a:t>
            </a:r>
            <a:endParaRPr lang="en-US" altLang="ko-KR" sz="1400" dirty="0" smtClean="0">
              <a:latin typeface="+mn-ea"/>
              <a:ea typeface="+mn-ea"/>
            </a:endParaRPr>
          </a:p>
          <a:p>
            <a:pPr eaLnBrk="1" hangingPunct="1"/>
            <a:r>
              <a:rPr lang="en-US" altLang="ko-KR" sz="1400" dirty="0" smtClean="0">
                <a:latin typeface="+mn-ea"/>
                <a:ea typeface="+mn-ea"/>
              </a:rPr>
              <a:t>         </a:t>
            </a:r>
            <a:r>
              <a:rPr lang="ko-KR" altLang="en-US" sz="1400" dirty="0" smtClean="0">
                <a:latin typeface="+mn-ea"/>
                <a:ea typeface="+mn-ea"/>
              </a:rPr>
              <a:t>다운로드 가능</a:t>
            </a:r>
            <a:endParaRPr lang="en-US" altLang="ko-KR" sz="1400" dirty="0" smtClean="0">
              <a:latin typeface="+mn-ea"/>
              <a:ea typeface="+mn-ea"/>
            </a:endParaRPr>
          </a:p>
          <a:p>
            <a:pPr eaLnBrk="1" hangingPunct="1"/>
            <a:endParaRPr lang="en-US" altLang="ko-KR" sz="800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600" dirty="0" smtClean="0">
                <a:latin typeface="+mn-ea"/>
                <a:ea typeface="+mn-ea"/>
              </a:rPr>
              <a:t>     </a:t>
            </a:r>
            <a:r>
              <a:rPr lang="en-US" altLang="ko-KR" sz="1400" b="1" dirty="0" smtClean="0">
                <a:solidFill>
                  <a:srgbClr val="3393CD"/>
                </a:solidFill>
                <a:latin typeface="+mn-ea"/>
              </a:rPr>
              <a:t>※</a:t>
            </a:r>
            <a:r>
              <a:rPr lang="ko-KR" altLang="en-US" sz="1400" dirty="0" smtClean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2017</a:t>
            </a:r>
            <a:r>
              <a:rPr lang="ko-KR" altLang="en-US" sz="1400" dirty="0" smtClean="0">
                <a:latin typeface="+mn-ea"/>
                <a:ea typeface="+mn-ea"/>
              </a:rPr>
              <a:t>년도 총 공사규모가 </a:t>
            </a:r>
            <a:r>
              <a:rPr lang="en-US" altLang="ko-KR" sz="1400" dirty="0" smtClean="0">
                <a:latin typeface="+mn-ea"/>
                <a:ea typeface="+mn-ea"/>
              </a:rPr>
              <a:t>1,000</a:t>
            </a:r>
            <a:r>
              <a:rPr lang="ko-KR" altLang="en-US" sz="1400" dirty="0" err="1" smtClean="0">
                <a:latin typeface="+mn-ea"/>
                <a:ea typeface="+mn-ea"/>
              </a:rPr>
              <a:t>억원</a:t>
            </a:r>
            <a:r>
              <a:rPr lang="ko-KR" altLang="en-US" sz="1400" dirty="0" smtClean="0">
                <a:latin typeface="+mn-ea"/>
                <a:ea typeface="+mn-ea"/>
              </a:rPr>
              <a:t> 이상인 기관은 </a:t>
            </a:r>
            <a:r>
              <a:rPr lang="ko-KR" altLang="en-US" sz="1400" dirty="0" err="1" smtClean="0">
                <a:latin typeface="+mn-ea"/>
                <a:ea typeface="+mn-ea"/>
              </a:rPr>
              <a:t>공사용자재</a:t>
            </a:r>
            <a:r>
              <a:rPr lang="ko-KR" altLang="en-US" sz="1400" dirty="0" smtClean="0">
                <a:latin typeface="+mn-ea"/>
                <a:ea typeface="+mn-ea"/>
              </a:rPr>
              <a:t> 구매실적 제출 필요</a:t>
            </a:r>
            <a:endParaRPr lang="en-US" altLang="ko-KR" sz="1400" dirty="0" smtClean="0">
              <a:latin typeface="+mn-ea"/>
              <a:ea typeface="+mn-ea"/>
            </a:endParaRPr>
          </a:p>
          <a:p>
            <a:pPr eaLnBrk="1" hangingPunct="1"/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        (2018. 12</a:t>
            </a:r>
            <a:r>
              <a:rPr lang="ko-KR" altLang="en-US" sz="1400" dirty="0" smtClean="0">
                <a:latin typeface="+mn-ea"/>
                <a:ea typeface="+mn-ea"/>
              </a:rPr>
              <a:t>월 대상기관 </a:t>
            </a:r>
            <a:r>
              <a:rPr lang="ko-KR" altLang="en-US" sz="1400" dirty="0" err="1" smtClean="0">
                <a:latin typeface="+mn-ea"/>
                <a:ea typeface="+mn-ea"/>
              </a:rPr>
              <a:t>기통보</a:t>
            </a:r>
            <a:r>
              <a:rPr lang="en-US" altLang="ko-KR" sz="1400" dirty="0" smtClean="0">
                <a:latin typeface="+mn-ea"/>
                <a:ea typeface="+mn-ea"/>
              </a:rPr>
              <a:t>)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1" name="Round Diagonal Corner Rectangle 4"/>
          <p:cNvSpPr/>
          <p:nvPr/>
        </p:nvSpPr>
        <p:spPr>
          <a:xfrm>
            <a:off x="243136" y="1170410"/>
            <a:ext cx="5120952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중소기업제품 등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집계 프로세스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3" name="오른쪽 화살표 72"/>
          <p:cNvSpPr/>
          <p:nvPr/>
        </p:nvSpPr>
        <p:spPr>
          <a:xfrm>
            <a:off x="2425123" y="2386150"/>
            <a:ext cx="223299" cy="255608"/>
          </a:xfrm>
          <a:prstGeom prst="rightArrow">
            <a:avLst/>
          </a:prstGeom>
          <a:solidFill>
            <a:srgbClr val="F3A447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7" name="오른쪽 화살표 86"/>
          <p:cNvSpPr/>
          <p:nvPr/>
        </p:nvSpPr>
        <p:spPr>
          <a:xfrm>
            <a:off x="4451057" y="2386150"/>
            <a:ext cx="223299" cy="255608"/>
          </a:xfrm>
          <a:prstGeom prst="rightArrow">
            <a:avLst/>
          </a:prstGeom>
          <a:solidFill>
            <a:srgbClr val="F3A447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8" name="오른쪽 화살표 87"/>
          <p:cNvSpPr/>
          <p:nvPr/>
        </p:nvSpPr>
        <p:spPr>
          <a:xfrm>
            <a:off x="6496444" y="2386150"/>
            <a:ext cx="223299" cy="255608"/>
          </a:xfrm>
          <a:prstGeom prst="rightArrow">
            <a:avLst/>
          </a:prstGeom>
          <a:solidFill>
            <a:srgbClr val="F3A447"/>
          </a:soli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48888" y="2718753"/>
            <a:ext cx="1512168" cy="31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중소벤처기업부</a:t>
            </a:r>
          </a:p>
        </p:txBody>
      </p:sp>
      <p:sp>
        <p:nvSpPr>
          <p:cNvPr id="90" name="TextBox 89"/>
          <p:cNvSpPr txBox="1"/>
          <p:nvPr/>
        </p:nvSpPr>
        <p:spPr bwMode="auto">
          <a:xfrm>
            <a:off x="2789966" y="2718753"/>
            <a:ext cx="1512168" cy="31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중소벤처기업부</a:t>
            </a:r>
          </a:p>
        </p:txBody>
      </p:sp>
      <p:sp>
        <p:nvSpPr>
          <p:cNvPr id="91" name="TextBox 90"/>
          <p:cNvSpPr txBox="1"/>
          <p:nvPr/>
        </p:nvSpPr>
        <p:spPr bwMode="auto">
          <a:xfrm>
            <a:off x="4836138" y="2718753"/>
            <a:ext cx="1512168" cy="31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각 기관</a:t>
            </a:r>
          </a:p>
        </p:txBody>
      </p:sp>
      <p:sp>
        <p:nvSpPr>
          <p:cNvPr id="92" name="TextBox 91"/>
          <p:cNvSpPr txBox="1"/>
          <p:nvPr/>
        </p:nvSpPr>
        <p:spPr bwMode="auto">
          <a:xfrm>
            <a:off x="6868661" y="2718753"/>
            <a:ext cx="1512168" cy="31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각 기관</a:t>
            </a:r>
          </a:p>
        </p:txBody>
      </p:sp>
      <p:sp>
        <p:nvSpPr>
          <p:cNvPr id="93" name="TextBox 92"/>
          <p:cNvSpPr txBox="1"/>
          <p:nvPr/>
        </p:nvSpPr>
        <p:spPr bwMode="auto">
          <a:xfrm>
            <a:off x="641349" y="2080801"/>
            <a:ext cx="17339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err="1" smtClean="0">
                <a:solidFill>
                  <a:srgbClr val="015A9A"/>
                </a:solidFill>
                <a:latin typeface="+mj-ea"/>
                <a:ea typeface="+mj-ea"/>
              </a:rPr>
              <a:t>구매실적</a:t>
            </a:r>
            <a:r>
              <a:rPr lang="ko-KR" altLang="en-US" sz="1400" b="1" spc="-150" dirty="0" smtClean="0">
                <a:solidFill>
                  <a:srgbClr val="015A9A"/>
                </a:solidFill>
                <a:latin typeface="+mj-ea"/>
                <a:ea typeface="+mj-ea"/>
              </a:rPr>
              <a:t> </a:t>
            </a:r>
            <a:r>
              <a:rPr lang="ko-KR" altLang="en-US" sz="1400" b="1" spc="-150" dirty="0" err="1" smtClean="0">
                <a:solidFill>
                  <a:srgbClr val="015A9A"/>
                </a:solidFill>
                <a:latin typeface="+mj-ea"/>
                <a:ea typeface="+mj-ea"/>
              </a:rPr>
              <a:t>집계대상</a:t>
            </a:r>
            <a:endParaRPr lang="en-US" altLang="ko-KR" sz="1400" b="1" spc="-150" dirty="0">
              <a:solidFill>
                <a:srgbClr val="015A9A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400" b="1" spc="-150" dirty="0" err="1" smtClean="0">
                <a:solidFill>
                  <a:srgbClr val="015A9A"/>
                </a:solidFill>
                <a:latin typeface="+mj-ea"/>
                <a:ea typeface="+mj-ea"/>
              </a:rPr>
              <a:t>예산비목</a:t>
            </a:r>
            <a:r>
              <a:rPr lang="ko-KR" altLang="en-US" sz="1400" b="1" spc="-150" dirty="0" smtClean="0">
                <a:solidFill>
                  <a:srgbClr val="015A9A"/>
                </a:solidFill>
                <a:latin typeface="+mj-ea"/>
                <a:ea typeface="+mj-ea"/>
              </a:rPr>
              <a:t> 제공</a:t>
            </a:r>
            <a:endParaRPr lang="en-US" altLang="ko-KR" sz="1400" b="1" spc="-150" dirty="0" smtClean="0">
              <a:solidFill>
                <a:srgbClr val="015A9A"/>
              </a:solidFill>
              <a:latin typeface="+mj-ea"/>
              <a:ea typeface="+mj-ea"/>
            </a:endParaRPr>
          </a:p>
        </p:txBody>
      </p:sp>
      <p:sp>
        <p:nvSpPr>
          <p:cNvPr id="94" name="TextBox 93"/>
          <p:cNvSpPr txBox="1"/>
          <p:nvPr/>
        </p:nvSpPr>
        <p:spPr bwMode="auto">
          <a:xfrm>
            <a:off x="2676752" y="2080801"/>
            <a:ext cx="17339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15A9A"/>
                </a:solidFill>
                <a:latin typeface="+mj-ea"/>
                <a:ea typeface="+mj-ea"/>
              </a:rPr>
              <a:t>사업자등록번호</a:t>
            </a:r>
            <a:endParaRPr lang="en-US" altLang="ko-KR" sz="1400" b="1" dirty="0" smtClean="0">
              <a:solidFill>
                <a:srgbClr val="015A9A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400" b="1" dirty="0" smtClean="0">
                <a:solidFill>
                  <a:srgbClr val="015A9A"/>
                </a:solidFill>
                <a:latin typeface="+mj-ea"/>
                <a:ea typeface="+mj-ea"/>
              </a:rPr>
              <a:t>DB</a:t>
            </a:r>
            <a:r>
              <a:rPr lang="ko-KR" altLang="en-US" sz="1400" b="1" dirty="0" smtClean="0">
                <a:solidFill>
                  <a:srgbClr val="015A9A"/>
                </a:solidFill>
                <a:latin typeface="+mj-ea"/>
                <a:ea typeface="+mj-ea"/>
              </a:rPr>
              <a:t>제공</a:t>
            </a:r>
            <a:endParaRPr lang="en-US" altLang="ko-KR" sz="1400" b="1" dirty="0" smtClean="0">
              <a:solidFill>
                <a:srgbClr val="015A9A"/>
              </a:solidFill>
              <a:latin typeface="+mj-ea"/>
              <a:ea typeface="+mj-ea"/>
            </a:endParaRPr>
          </a:p>
        </p:txBody>
      </p:sp>
      <p:sp>
        <p:nvSpPr>
          <p:cNvPr id="95" name="TextBox 94"/>
          <p:cNvSpPr txBox="1"/>
          <p:nvPr/>
        </p:nvSpPr>
        <p:spPr bwMode="auto">
          <a:xfrm>
            <a:off x="4720441" y="2214676"/>
            <a:ext cx="17339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15A9A"/>
                </a:solidFill>
                <a:latin typeface="+mj-ea"/>
                <a:ea typeface="+mj-ea"/>
              </a:rPr>
              <a:t>제품 구매</a:t>
            </a:r>
            <a:endParaRPr lang="en-US" altLang="ko-KR" sz="1400" b="1" dirty="0" smtClean="0">
              <a:solidFill>
                <a:srgbClr val="015A9A"/>
              </a:solidFill>
              <a:latin typeface="+mj-ea"/>
              <a:ea typeface="+mj-ea"/>
            </a:endParaRPr>
          </a:p>
        </p:txBody>
      </p:sp>
      <p:sp>
        <p:nvSpPr>
          <p:cNvPr id="96" name="TextBox 95"/>
          <p:cNvSpPr txBox="1"/>
          <p:nvPr/>
        </p:nvSpPr>
        <p:spPr bwMode="auto">
          <a:xfrm>
            <a:off x="6757773" y="2080801"/>
            <a:ext cx="17339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>
                <a:solidFill>
                  <a:srgbClr val="015A9A"/>
                </a:solidFill>
                <a:latin typeface="+mj-ea"/>
                <a:ea typeface="+mj-ea"/>
              </a:rPr>
              <a:t>구매실적</a:t>
            </a:r>
            <a:endParaRPr lang="en-US" altLang="ko-KR" sz="1400" b="1" dirty="0">
              <a:solidFill>
                <a:srgbClr val="015A9A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400" b="1" dirty="0" err="1" smtClean="0">
                <a:solidFill>
                  <a:srgbClr val="015A9A"/>
                </a:solidFill>
                <a:latin typeface="+mj-ea"/>
                <a:ea typeface="+mj-ea"/>
              </a:rPr>
              <a:t>자동집계</a:t>
            </a:r>
            <a:endParaRPr lang="ko-KR" altLang="en-US" sz="1400" b="1" dirty="0" smtClean="0">
              <a:solidFill>
                <a:srgbClr val="015A9A"/>
              </a:solidFill>
              <a:latin typeface="+mj-ea"/>
              <a:ea typeface="+mj-ea"/>
            </a:endParaRPr>
          </a:p>
        </p:txBody>
      </p:sp>
      <p:grpSp>
        <p:nvGrpSpPr>
          <p:cNvPr id="97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98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08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  <p:sp>
        <p:nvSpPr>
          <p:cNvPr id="42" name="모서리가 둥근 직사각형 41"/>
          <p:cNvSpPr/>
          <p:nvPr/>
        </p:nvSpPr>
        <p:spPr>
          <a:xfrm>
            <a:off x="630026" y="3568133"/>
            <a:ext cx="4206111" cy="456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1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ko-KR" altLang="en-US" sz="1600" dirty="0" smtClean="0">
                <a:solidFill>
                  <a:srgbClr val="015A9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기술개발제품</a:t>
            </a:r>
            <a:r>
              <a:rPr lang="en-US" altLang="ko-KR" sz="1600" dirty="0" smtClean="0">
                <a:solidFill>
                  <a:srgbClr val="015A9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15A9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공사용자재</a:t>
            </a:r>
            <a:r>
              <a:rPr lang="ko-KR" altLang="en-US" sz="1600" dirty="0" smtClean="0">
                <a:solidFill>
                  <a:srgbClr val="015A9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15A9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600" dirty="0" smtClean="0">
                <a:solidFill>
                  <a:srgbClr val="015A9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집계</a:t>
            </a:r>
            <a:endParaRPr lang="ko-KR" altLang="en-US" sz="1600" dirty="0">
              <a:solidFill>
                <a:srgbClr val="015A9A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772180" y="4349613"/>
            <a:ext cx="216024" cy="216024"/>
            <a:chOff x="3851920" y="1881188"/>
            <a:chExt cx="216024" cy="216024"/>
          </a:xfrm>
        </p:grpSpPr>
        <p:sp>
          <p:nvSpPr>
            <p:cNvPr id="49" name="직사각형 48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4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4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772180" y="4974083"/>
            <a:ext cx="216024" cy="216024"/>
            <a:chOff x="3851920" y="1881188"/>
            <a:chExt cx="216024" cy="216024"/>
          </a:xfrm>
        </p:grpSpPr>
        <p:sp>
          <p:nvSpPr>
            <p:cNvPr id="55" name="직사각형 54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4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4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20725" y="2072773"/>
            <a:ext cx="970955" cy="997953"/>
          </a:xfrm>
          <a:prstGeom prst="roundRect">
            <a:avLst>
              <a:gd name="adj" fmla="val 15000"/>
            </a:avLst>
          </a:prstGeom>
          <a:solidFill>
            <a:srgbClr val="015A9A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국가기관</a:t>
            </a:r>
            <a:endParaRPr lang="ko-KR" altLang="en-US" sz="15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Round Diagonal Corner Rectangle 4"/>
          <p:cNvSpPr/>
          <p:nvPr/>
        </p:nvSpPr>
        <p:spPr>
          <a:xfrm>
            <a:off x="243136" y="1170410"/>
            <a:ext cx="4616896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중소기업제품 등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집계방법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720725" y="5216877"/>
            <a:ext cx="7811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20725" y="3130969"/>
            <a:ext cx="970955" cy="997953"/>
          </a:xfrm>
          <a:prstGeom prst="roundRect">
            <a:avLst>
              <a:gd name="adj" fmla="val 15000"/>
            </a:avLst>
          </a:prstGeom>
          <a:solidFill>
            <a:srgbClr val="58B8D9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지방</a:t>
            </a:r>
            <a:endParaRPr lang="en-US" altLang="ko-KR" sz="150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자치단체</a:t>
            </a:r>
            <a:endParaRPr lang="ko-KR" altLang="en-US" sz="15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24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20725" y="4189165"/>
            <a:ext cx="970955" cy="997953"/>
          </a:xfrm>
          <a:prstGeom prst="roundRect">
            <a:avLst>
              <a:gd name="adj" fmla="val 15000"/>
            </a:avLst>
          </a:prstGeom>
          <a:solidFill>
            <a:srgbClr val="0784BD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교육</a:t>
            </a:r>
            <a:endParaRPr lang="en-US" altLang="ko-KR" sz="150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행정기관</a:t>
            </a:r>
            <a:endParaRPr lang="ko-KR" altLang="en-US" sz="15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25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20725" y="5247361"/>
            <a:ext cx="970955" cy="997953"/>
          </a:xfrm>
          <a:prstGeom prst="roundRect">
            <a:avLst>
              <a:gd name="adj" fmla="val 15000"/>
            </a:avLst>
          </a:prstGeom>
          <a:solidFill>
            <a:srgbClr val="35BCB6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그 외</a:t>
            </a:r>
            <a:endParaRPr lang="en-US" altLang="ko-KR" sz="1500" b="1" dirty="0" smtClean="0">
              <a:solidFill>
                <a:srgbClr val="FFFFFF"/>
              </a:solidFill>
              <a:latin typeface="+mn-ea"/>
              <a:sym typeface="Helvetica Neue Medium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5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공공기관</a:t>
            </a:r>
            <a:endParaRPr lang="ko-KR" altLang="en-US" sz="15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858741" y="5430415"/>
            <a:ext cx="5598368" cy="695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700" b="1" dirty="0">
                <a:latin typeface="+mn-ea"/>
                <a:ea typeface="+mn-ea"/>
              </a:rPr>
              <a:t>물품</a:t>
            </a:r>
            <a:r>
              <a:rPr lang="en-US" altLang="ko-KR" sz="1700" b="1" dirty="0">
                <a:latin typeface="+mn-ea"/>
                <a:ea typeface="+mn-ea"/>
              </a:rPr>
              <a:t>·</a:t>
            </a:r>
            <a:r>
              <a:rPr lang="ko-KR" altLang="en-US" sz="1700" b="1" dirty="0">
                <a:latin typeface="+mn-ea"/>
                <a:ea typeface="+mn-ea"/>
              </a:rPr>
              <a:t>공사</a:t>
            </a:r>
            <a:r>
              <a:rPr lang="en-US" altLang="ko-KR" sz="1700" b="1" dirty="0">
                <a:latin typeface="+mn-ea"/>
                <a:ea typeface="+mn-ea"/>
              </a:rPr>
              <a:t>·</a:t>
            </a:r>
            <a:r>
              <a:rPr lang="ko-KR" altLang="en-US" sz="1700" b="1" dirty="0">
                <a:latin typeface="+mn-ea"/>
                <a:ea typeface="+mn-ea"/>
              </a:rPr>
              <a:t>용역 관련 </a:t>
            </a:r>
            <a:r>
              <a:rPr lang="ko-KR" altLang="en-US" sz="1700" b="1" dirty="0" err="1">
                <a:latin typeface="+mn-ea"/>
                <a:ea typeface="+mn-ea"/>
              </a:rPr>
              <a:t>예산비목을</a:t>
            </a:r>
            <a:r>
              <a:rPr lang="ko-KR" altLang="en-US" sz="1700" b="1" dirty="0">
                <a:latin typeface="+mn-ea"/>
                <a:ea typeface="+mn-ea"/>
              </a:rPr>
              <a:t> 선정하고 </a:t>
            </a:r>
            <a:endParaRPr lang="en-US" altLang="ko-KR" sz="17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700" b="1" dirty="0" smtClean="0">
                <a:latin typeface="+mn-ea"/>
                <a:ea typeface="+mn-ea"/>
              </a:rPr>
              <a:t>중소기업</a:t>
            </a:r>
            <a:r>
              <a:rPr lang="en-US" altLang="ko-KR" sz="1700" b="1" dirty="0">
                <a:latin typeface="+mn-ea"/>
                <a:ea typeface="+mn-ea"/>
              </a:rPr>
              <a:t>DB</a:t>
            </a:r>
            <a:r>
              <a:rPr lang="ko-KR" altLang="en-US" sz="1700" b="1" dirty="0">
                <a:latin typeface="+mn-ea"/>
                <a:ea typeface="+mn-ea"/>
              </a:rPr>
              <a:t>를</a:t>
            </a:r>
            <a:r>
              <a:rPr lang="en-US" altLang="ko-KR" sz="1700" b="1" dirty="0">
                <a:latin typeface="+mn-ea"/>
                <a:ea typeface="+mn-ea"/>
              </a:rPr>
              <a:t> </a:t>
            </a:r>
            <a:r>
              <a:rPr lang="ko-KR" altLang="en-US" sz="1700" b="1" dirty="0">
                <a:latin typeface="+mn-ea"/>
                <a:ea typeface="+mn-ea"/>
              </a:rPr>
              <a:t>활용하여 </a:t>
            </a:r>
            <a:r>
              <a:rPr lang="ko-KR" altLang="en-US" sz="1700" b="1" dirty="0" err="1">
                <a:latin typeface="+mn-ea"/>
                <a:ea typeface="+mn-ea"/>
              </a:rPr>
              <a:t>구매실적</a:t>
            </a:r>
            <a:r>
              <a:rPr lang="ko-KR" altLang="en-US" sz="1700" b="1" dirty="0">
                <a:latin typeface="+mn-ea"/>
                <a:ea typeface="+mn-ea"/>
              </a:rPr>
              <a:t> 집계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858740" y="4263064"/>
            <a:ext cx="683917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ko-KR" altLang="en-US" sz="1700" b="1" dirty="0" err="1">
                <a:latin typeface="+mn-ea"/>
                <a:ea typeface="+mn-ea"/>
              </a:rPr>
              <a:t>에듀파인에</a:t>
            </a:r>
            <a:r>
              <a:rPr lang="ko-KR" altLang="en-US" sz="1700" b="1" dirty="0">
                <a:latin typeface="+mn-ea"/>
                <a:ea typeface="+mn-ea"/>
              </a:rPr>
              <a:t> </a:t>
            </a:r>
            <a:r>
              <a:rPr lang="ko-KR" altLang="en-US" sz="1700" b="1" dirty="0" err="1">
                <a:latin typeface="+mn-ea"/>
                <a:ea typeface="+mn-ea"/>
              </a:rPr>
              <a:t>원인행위</a:t>
            </a:r>
            <a:r>
              <a:rPr lang="ko-KR" altLang="en-US" sz="1700" b="1" dirty="0">
                <a:latin typeface="+mn-ea"/>
                <a:ea typeface="+mn-ea"/>
              </a:rPr>
              <a:t> 등록 시 선택한 계약의 유형에 따라</a:t>
            </a:r>
            <a:r>
              <a:rPr lang="en-US" altLang="ko-KR" sz="1700" b="1" dirty="0">
                <a:latin typeface="+mn-ea"/>
                <a:ea typeface="+mn-ea"/>
              </a:rPr>
              <a:t/>
            </a:r>
            <a:br>
              <a:rPr lang="en-US" altLang="ko-KR" sz="1700" b="1" dirty="0">
                <a:latin typeface="+mn-ea"/>
                <a:ea typeface="+mn-ea"/>
              </a:rPr>
            </a:br>
            <a:r>
              <a:rPr lang="ko-KR" altLang="en-US" sz="1700" b="1" dirty="0">
                <a:latin typeface="+mn-ea"/>
                <a:ea typeface="+mn-ea"/>
              </a:rPr>
              <a:t>물품</a:t>
            </a:r>
            <a:r>
              <a:rPr lang="en-US" altLang="ko-KR" sz="1700" b="1" dirty="0">
                <a:latin typeface="+mn-ea"/>
                <a:ea typeface="+mn-ea"/>
              </a:rPr>
              <a:t>·</a:t>
            </a:r>
            <a:r>
              <a:rPr lang="ko-KR" altLang="en-US" sz="1700" b="1" dirty="0">
                <a:latin typeface="+mn-ea"/>
                <a:ea typeface="+mn-ea"/>
              </a:rPr>
              <a:t>공사</a:t>
            </a:r>
            <a:r>
              <a:rPr lang="en-US" altLang="ko-KR" sz="1700" b="1" dirty="0">
                <a:latin typeface="+mn-ea"/>
                <a:ea typeface="+mn-ea"/>
              </a:rPr>
              <a:t>·</a:t>
            </a:r>
            <a:r>
              <a:rPr lang="ko-KR" altLang="en-US" sz="1700" b="1" dirty="0">
                <a:latin typeface="+mn-ea"/>
                <a:ea typeface="+mn-ea"/>
              </a:rPr>
              <a:t>용역을 구분하고 대금지급처의 사업자등록번호와 매칭</a:t>
            </a:r>
          </a:p>
        </p:txBody>
      </p:sp>
      <p:cxnSp>
        <p:nvCxnSpPr>
          <p:cNvPr id="36" name="직선 연결선 35"/>
          <p:cNvCxnSpPr/>
          <p:nvPr/>
        </p:nvCxnSpPr>
        <p:spPr>
          <a:xfrm>
            <a:off x="720725" y="4158491"/>
            <a:ext cx="7811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720725" y="3101206"/>
            <a:ext cx="7811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1858740" y="2229075"/>
            <a:ext cx="6241651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700" b="1" dirty="0" err="1" smtClean="0">
                <a:latin typeface="+mn-ea"/>
                <a:ea typeface="+mn-ea"/>
              </a:rPr>
              <a:t>예산비목을</a:t>
            </a:r>
            <a:r>
              <a:rPr lang="ko-KR" altLang="en-US" sz="1700" b="1" dirty="0" smtClean="0">
                <a:latin typeface="+mn-ea"/>
                <a:ea typeface="+mn-ea"/>
              </a:rPr>
              <a:t> 기준으로 제품</a:t>
            </a:r>
            <a:r>
              <a:rPr lang="en-US" altLang="ko-KR" sz="1700" b="1" dirty="0" smtClean="0">
                <a:latin typeface="+mn-ea"/>
                <a:ea typeface="+mn-ea"/>
              </a:rPr>
              <a:t>(</a:t>
            </a:r>
            <a:r>
              <a:rPr lang="ko-KR" altLang="en-US" sz="1700" b="1" dirty="0" smtClean="0">
                <a:latin typeface="+mn-ea"/>
                <a:ea typeface="+mn-ea"/>
              </a:rPr>
              <a:t>물품</a:t>
            </a:r>
            <a:r>
              <a:rPr lang="en-US" altLang="ko-KR" sz="1700" b="1" dirty="0">
                <a:latin typeface="+mn-ea"/>
                <a:ea typeface="+mn-ea"/>
              </a:rPr>
              <a:t>·</a:t>
            </a:r>
            <a:r>
              <a:rPr lang="ko-KR" altLang="en-US" sz="1700" b="1" dirty="0">
                <a:latin typeface="+mn-ea"/>
                <a:ea typeface="+mn-ea"/>
              </a:rPr>
              <a:t>공사</a:t>
            </a:r>
            <a:r>
              <a:rPr lang="en-US" altLang="ko-KR" sz="1700" b="1" dirty="0">
                <a:latin typeface="+mn-ea"/>
                <a:ea typeface="+mn-ea"/>
              </a:rPr>
              <a:t>·</a:t>
            </a:r>
            <a:r>
              <a:rPr lang="ko-KR" altLang="en-US" sz="1700" b="1" dirty="0" smtClean="0">
                <a:latin typeface="+mn-ea"/>
                <a:ea typeface="+mn-ea"/>
              </a:rPr>
              <a:t>용역</a:t>
            </a:r>
            <a:r>
              <a:rPr lang="en-US" altLang="ko-KR" sz="1700" b="1" dirty="0" smtClean="0">
                <a:latin typeface="+mn-ea"/>
                <a:ea typeface="+mn-ea"/>
              </a:rPr>
              <a:t>)</a:t>
            </a:r>
            <a:r>
              <a:rPr lang="ko-KR" altLang="en-US" sz="1700" b="1" dirty="0" smtClean="0">
                <a:latin typeface="+mn-ea"/>
                <a:ea typeface="+mn-ea"/>
              </a:rPr>
              <a:t>의 종류에 따라 </a:t>
            </a:r>
            <a:endParaRPr lang="en-US" altLang="ko-KR" sz="17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700" b="1" dirty="0" smtClean="0">
                <a:latin typeface="+mn-ea"/>
                <a:ea typeface="+mn-ea"/>
              </a:rPr>
              <a:t>구분하고 대금지급처의 사업자등록번호와 매칭</a:t>
            </a:r>
            <a:endParaRPr lang="ko-KR" altLang="en-US" sz="1700" b="1" dirty="0">
              <a:latin typeface="+mn-ea"/>
              <a:ea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858740" y="3286910"/>
            <a:ext cx="8473900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ko-KR" sz="1700" b="1" dirty="0" smtClean="0">
                <a:latin typeface="+mn-ea"/>
                <a:ea typeface="+mn-ea"/>
              </a:rPr>
              <a:t>E-</a:t>
            </a:r>
            <a:r>
              <a:rPr lang="ko-KR" altLang="en-US" sz="1700" b="1" dirty="0" smtClean="0">
                <a:latin typeface="+mn-ea"/>
                <a:ea typeface="+mn-ea"/>
              </a:rPr>
              <a:t>호조에서 </a:t>
            </a:r>
            <a:r>
              <a:rPr lang="ko-KR" altLang="en-US" sz="1700" b="1" dirty="0" err="1" smtClean="0">
                <a:latin typeface="+mn-ea"/>
                <a:ea typeface="+mn-ea"/>
              </a:rPr>
              <a:t>품의등록</a:t>
            </a:r>
            <a:r>
              <a:rPr lang="ko-KR" altLang="en-US" sz="1700" b="1" dirty="0" smtClean="0">
                <a:latin typeface="+mn-ea"/>
                <a:ea typeface="+mn-ea"/>
              </a:rPr>
              <a:t> 시 </a:t>
            </a:r>
            <a:r>
              <a:rPr lang="ko-KR" altLang="en-US" sz="1700" b="1" dirty="0" err="1" smtClean="0">
                <a:latin typeface="+mn-ea"/>
                <a:ea typeface="+mn-ea"/>
              </a:rPr>
              <a:t>품의유형</a:t>
            </a:r>
            <a:r>
              <a:rPr lang="en-US" altLang="ko-KR" sz="1700" b="1" dirty="0" smtClean="0">
                <a:latin typeface="+mn-ea"/>
                <a:ea typeface="+mn-ea"/>
              </a:rPr>
              <a:t>(11</a:t>
            </a:r>
            <a:r>
              <a:rPr lang="ko-KR" altLang="en-US" sz="1700" b="1" dirty="0" smtClean="0">
                <a:latin typeface="+mn-ea"/>
                <a:ea typeface="+mn-ea"/>
              </a:rPr>
              <a:t>종</a:t>
            </a:r>
            <a:r>
              <a:rPr lang="en-US" altLang="ko-KR" sz="1700" b="1" dirty="0" smtClean="0">
                <a:latin typeface="+mn-ea"/>
                <a:ea typeface="+mn-ea"/>
              </a:rPr>
              <a:t>) </a:t>
            </a:r>
            <a:r>
              <a:rPr lang="ko-KR" altLang="en-US" sz="1700" b="1" dirty="0" smtClean="0">
                <a:latin typeface="+mn-ea"/>
                <a:ea typeface="+mn-ea"/>
              </a:rPr>
              <a:t>중 물품구입</a:t>
            </a:r>
            <a:r>
              <a:rPr lang="en-US" altLang="ko-KR" sz="1700" b="1" dirty="0" smtClean="0">
                <a:latin typeface="+mn-ea"/>
                <a:ea typeface="+mn-ea"/>
              </a:rPr>
              <a:t>, </a:t>
            </a:r>
            <a:r>
              <a:rPr lang="ko-KR" altLang="en-US" sz="1700" b="1" dirty="0" smtClean="0">
                <a:latin typeface="+mn-ea"/>
                <a:ea typeface="+mn-ea"/>
              </a:rPr>
              <a:t>공사</a:t>
            </a:r>
            <a:r>
              <a:rPr lang="en-US" altLang="ko-KR" sz="1700" b="1" dirty="0" smtClean="0">
                <a:latin typeface="+mn-ea"/>
                <a:ea typeface="+mn-ea"/>
              </a:rPr>
              <a:t>, </a:t>
            </a:r>
            <a:r>
              <a:rPr lang="ko-KR" altLang="en-US" sz="1700" b="1" dirty="0" smtClean="0">
                <a:latin typeface="+mn-ea"/>
                <a:ea typeface="+mn-ea"/>
              </a:rPr>
              <a:t>용역</a:t>
            </a:r>
            <a:r>
              <a:rPr lang="en-US" altLang="ko-KR" sz="1700" b="1" dirty="0" smtClean="0">
                <a:latin typeface="+mn-ea"/>
                <a:ea typeface="+mn-ea"/>
              </a:rPr>
              <a:t>,</a:t>
            </a:r>
          </a:p>
          <a:p>
            <a:pPr eaLnBrk="1" hangingPunct="1">
              <a:lnSpc>
                <a:spcPct val="150000"/>
              </a:lnSpc>
            </a:pPr>
            <a:r>
              <a:rPr lang="ko-KR" altLang="en-US" sz="1700" b="1" spc="-150" dirty="0" smtClean="0">
                <a:latin typeface="+mn-ea"/>
                <a:ea typeface="+mn-ea"/>
              </a:rPr>
              <a:t>수리</a:t>
            </a:r>
            <a:r>
              <a:rPr lang="en-US" altLang="ko-KR" sz="1700" b="1" spc="-150" dirty="0" smtClean="0">
                <a:latin typeface="+mn-ea"/>
                <a:ea typeface="+mn-ea"/>
              </a:rPr>
              <a:t>·</a:t>
            </a:r>
            <a:r>
              <a:rPr lang="ko-KR" altLang="en-US" sz="1700" b="1" spc="-150" dirty="0" smtClean="0">
                <a:latin typeface="+mn-ea"/>
                <a:ea typeface="+mn-ea"/>
              </a:rPr>
              <a:t>수선</a:t>
            </a:r>
            <a:r>
              <a:rPr lang="en-US" altLang="ko-KR" sz="1700" b="1" spc="-150" dirty="0" smtClean="0">
                <a:latin typeface="+mn-ea"/>
                <a:ea typeface="+mn-ea"/>
              </a:rPr>
              <a:t>, </a:t>
            </a:r>
            <a:r>
              <a:rPr lang="ko-KR" altLang="en-US" sz="1700" b="1" spc="-150" dirty="0" smtClean="0">
                <a:latin typeface="+mn-ea"/>
                <a:ea typeface="+mn-ea"/>
              </a:rPr>
              <a:t>관급자재를 선택한 경우 대금지급처의 사업자등록번호와 매칭</a:t>
            </a:r>
            <a:endParaRPr lang="ko-KR" altLang="en-US" sz="1700" b="1" spc="-150" dirty="0">
              <a:latin typeface="+mn-ea"/>
              <a:ea typeface="+mn-ea"/>
            </a:endParaRPr>
          </a:p>
        </p:txBody>
      </p:sp>
      <p:grpSp>
        <p:nvGrpSpPr>
          <p:cNvPr id="40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41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n-lt"/>
                  <a:ea typeface="HY울릉도M" pitchFamily="18" charset="-127"/>
                </a:rPr>
                <a:t>09</a:t>
              </a:r>
              <a:endParaRPr lang="ko-KR" altLang="en-US" b="1" dirty="0">
                <a:solidFill>
                  <a:srgbClr val="0F3362"/>
                </a:solidFill>
                <a:latin typeface="+mn-lt"/>
                <a:ea typeface="HY울릉도M" pitchFamily="18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Фигура">
            <a:extLst>
              <a:ext uri="{FF2B5EF4-FFF2-40B4-BE49-F238E27FC236}">
                <a16:creationId xmlns:a16="http://schemas.microsoft.com/office/drawing/2014/main" xmlns="" id="{05046770-B971-5B4E-A17E-696754B4C998}"/>
              </a:ext>
            </a:extLst>
          </p:cNvPr>
          <p:cNvSpPr/>
          <p:nvPr/>
        </p:nvSpPr>
        <p:spPr bwMode="auto">
          <a:xfrm>
            <a:off x="386607" y="2433156"/>
            <a:ext cx="8346714" cy="589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lnTo>
                  <a:pt x="20583" y="0"/>
                </a:lnTo>
                <a:lnTo>
                  <a:pt x="21600" y="10800"/>
                </a:lnTo>
                <a:lnTo>
                  <a:pt x="20583" y="21600"/>
                </a:lnTo>
                <a:lnTo>
                  <a:pt x="1017" y="21600"/>
                </a:lnTo>
                <a:lnTo>
                  <a:pt x="0" y="10800"/>
                </a:lnTo>
                <a:lnTo>
                  <a:pt x="1017" y="0"/>
                </a:lnTo>
                <a:close/>
              </a:path>
            </a:pathLst>
          </a:custGeom>
          <a:gradFill flip="none" rotWithShape="1">
            <a:gsLst>
              <a:gs pos="0">
                <a:srgbClr val="F3A447"/>
              </a:gs>
              <a:gs pos="100000">
                <a:srgbClr val="50B31F"/>
              </a:gs>
            </a:gsLst>
            <a:lin ang="0" scaled="1"/>
            <a:tileRect/>
          </a:gra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27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대금지급대상이 중소기업자인가</a:t>
            </a:r>
            <a:r>
              <a:rPr lang="en-US" altLang="ko-KR" sz="27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?</a:t>
            </a:r>
            <a:endParaRPr lang="en-US" altLang="ko-KR" sz="27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sp>
        <p:nvSpPr>
          <p:cNvPr id="13317" name="TextBox 10"/>
          <p:cNvSpPr txBox="1">
            <a:spLocks noChangeArrowheads="1"/>
          </p:cNvSpPr>
          <p:nvPr/>
        </p:nvSpPr>
        <p:spPr bwMode="auto">
          <a:xfrm>
            <a:off x="1221557" y="3394736"/>
            <a:ext cx="7870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>
                <a:latin typeface="+mn-ea"/>
                <a:ea typeface="+mn-ea"/>
              </a:rPr>
              <a:t>대기업 </a:t>
            </a:r>
            <a:r>
              <a:rPr lang="en-US" altLang="ko-KR" sz="1600" b="1" dirty="0">
                <a:latin typeface="+mn-ea"/>
                <a:ea typeface="+mn-ea"/>
              </a:rPr>
              <a:t>MRO </a:t>
            </a:r>
            <a:r>
              <a:rPr lang="ko-KR" altLang="en-US" sz="1600" b="1" dirty="0">
                <a:latin typeface="+mn-ea"/>
                <a:ea typeface="+mn-ea"/>
              </a:rPr>
              <a:t>서비스를 통해 실제로 중소기업제품을 구매하였더라도</a:t>
            </a:r>
            <a:r>
              <a:rPr lang="en-US" altLang="ko-KR" sz="1600" b="1" dirty="0">
                <a:latin typeface="+mn-ea"/>
                <a:ea typeface="+mn-ea"/>
              </a:rPr>
              <a:t/>
            </a:r>
            <a:br>
              <a:rPr lang="en-US" altLang="ko-KR" sz="1600" b="1" dirty="0">
                <a:latin typeface="+mn-ea"/>
                <a:ea typeface="+mn-ea"/>
              </a:rPr>
            </a:br>
            <a:r>
              <a:rPr lang="ko-KR" altLang="en-US" sz="1600" b="1" dirty="0">
                <a:latin typeface="+mn-ea"/>
                <a:ea typeface="+mn-ea"/>
              </a:rPr>
              <a:t>대기업유통회사에 대금이 지급되었으므로 대기업제품 구매실적으로 집계</a:t>
            </a:r>
          </a:p>
        </p:txBody>
      </p:sp>
      <p:sp>
        <p:nvSpPr>
          <p:cNvPr id="13318" name="TextBox 11"/>
          <p:cNvSpPr txBox="1">
            <a:spLocks noChangeArrowheads="1"/>
          </p:cNvSpPr>
          <p:nvPr/>
        </p:nvSpPr>
        <p:spPr bwMode="auto">
          <a:xfrm>
            <a:off x="1221557" y="4160561"/>
            <a:ext cx="75136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>
                <a:latin typeface="+mn-ea"/>
                <a:ea typeface="+mn-ea"/>
              </a:rPr>
              <a:t>대기업제품을 중소기업유통회사를 통해 구매한 경우 대금 지급대상이 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600" b="1" dirty="0" smtClean="0">
                <a:latin typeface="+mn-ea"/>
                <a:ea typeface="+mn-ea"/>
              </a:rPr>
              <a:t>중소기업이므로 </a:t>
            </a:r>
            <a:r>
              <a:rPr lang="ko-KR" altLang="en-US" sz="1600" b="1" dirty="0">
                <a:latin typeface="+mn-ea"/>
                <a:ea typeface="+mn-ea"/>
              </a:rPr>
              <a:t>중소기업제품 구매실적으로 집계</a:t>
            </a:r>
          </a:p>
        </p:txBody>
      </p:sp>
      <p:sp>
        <p:nvSpPr>
          <p:cNvPr id="13319" name="TextBox 12"/>
          <p:cNvSpPr txBox="1">
            <a:spLocks noChangeArrowheads="1"/>
          </p:cNvSpPr>
          <p:nvPr/>
        </p:nvSpPr>
        <p:spPr bwMode="auto">
          <a:xfrm>
            <a:off x="1237432" y="4926386"/>
            <a:ext cx="7497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>
                <a:latin typeface="+mn-ea"/>
                <a:ea typeface="+mn-ea"/>
              </a:rPr>
              <a:t>비영리법인 ∙단체</a:t>
            </a:r>
            <a:r>
              <a:rPr lang="en-US" altLang="ko-KR" sz="1600" b="1" dirty="0">
                <a:latin typeface="+mn-ea"/>
                <a:ea typeface="+mn-ea"/>
              </a:rPr>
              <a:t>(</a:t>
            </a:r>
            <a:r>
              <a:rPr lang="ko-KR" altLang="en-US" sz="1600" b="1" dirty="0">
                <a:latin typeface="+mn-ea"/>
                <a:ea typeface="+mn-ea"/>
              </a:rPr>
              <a:t>연구소∙학교∙단체 등</a:t>
            </a:r>
            <a:r>
              <a:rPr lang="en-US" altLang="ko-KR" sz="1600" b="1" dirty="0">
                <a:latin typeface="+mn-ea"/>
                <a:ea typeface="+mn-ea"/>
              </a:rPr>
              <a:t>)</a:t>
            </a:r>
            <a:r>
              <a:rPr lang="ko-KR" altLang="en-US" sz="1600" b="1" dirty="0">
                <a:latin typeface="+mn-ea"/>
                <a:ea typeface="+mn-ea"/>
              </a:rPr>
              <a:t>에서 구매한 금액은 대기업 등 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600" b="1" dirty="0" smtClean="0">
                <a:latin typeface="+mn-ea"/>
                <a:ea typeface="+mn-ea"/>
              </a:rPr>
              <a:t>구매실적으로 </a:t>
            </a:r>
            <a:r>
              <a:rPr lang="ko-KR" altLang="en-US" sz="1600" b="1" dirty="0">
                <a:latin typeface="+mn-ea"/>
                <a:ea typeface="+mn-ea"/>
              </a:rPr>
              <a:t>집계</a:t>
            </a:r>
            <a:r>
              <a:rPr lang="en-US" altLang="ko-KR" sz="1600" b="1" dirty="0">
                <a:latin typeface="+mn-ea"/>
                <a:ea typeface="+mn-ea"/>
              </a:rPr>
              <a:t>(</a:t>
            </a:r>
            <a:r>
              <a:rPr lang="ko-KR" altLang="en-US" sz="1600" b="1" dirty="0">
                <a:latin typeface="+mn-ea"/>
                <a:ea typeface="+mn-ea"/>
              </a:rPr>
              <a:t>중소기업 구매실적이 아님</a:t>
            </a:r>
            <a:r>
              <a:rPr lang="en-US" altLang="ko-KR" sz="1600" b="1" dirty="0">
                <a:latin typeface="+mn-ea"/>
                <a:ea typeface="+mn-ea"/>
              </a:rPr>
              <a:t>)</a:t>
            </a:r>
            <a:endParaRPr lang="ko-KR" altLang="en-US" sz="1600" b="1" dirty="0">
              <a:latin typeface="+mn-ea"/>
              <a:ea typeface="+mn-ea"/>
            </a:endParaRPr>
          </a:p>
        </p:txBody>
      </p:sp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1269380" y="5692210"/>
            <a:ext cx="7497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대기업과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계약체결 후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하도급 대금을 중소기업자에게 직접 지급한 경우</a:t>
            </a:r>
            <a:endParaRPr lang="en-US" altLang="ko-KR" sz="16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 eaLnBrk="1" hangingPunct="1"/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중소기업제품 구매실적으로 집계</a:t>
            </a:r>
            <a:endParaRPr lang="ko-KR" altLang="en-US" sz="1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Round Diagonal Corner Rectangle 4"/>
          <p:cNvSpPr/>
          <p:nvPr/>
        </p:nvSpPr>
        <p:spPr>
          <a:xfrm>
            <a:off x="243136" y="1170410"/>
            <a:ext cx="2960712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집계 기준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981735" y="1881188"/>
            <a:ext cx="254096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대금 지급대상 기준</a:t>
            </a:r>
            <a:endParaRPr lang="ko-KR" altLang="en-US" sz="1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765711" y="1963132"/>
            <a:ext cx="216024" cy="216024"/>
            <a:chOff x="3851920" y="1881188"/>
            <a:chExt cx="216024" cy="216024"/>
          </a:xfrm>
        </p:grpSpPr>
        <p:sp>
          <p:nvSpPr>
            <p:cNvPr id="23" name="직사각형 22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824002" y="3272228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824002" y="4044425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24002" y="4816622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824002" y="5588820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grpSp>
        <p:nvGrpSpPr>
          <p:cNvPr id="31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32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10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16"/>
          <p:cNvSpPr txBox="1">
            <a:spLocks noChangeArrowheads="1"/>
          </p:cNvSpPr>
          <p:nvPr/>
        </p:nvSpPr>
        <p:spPr bwMode="auto">
          <a:xfrm>
            <a:off x="1054100" y="3617154"/>
            <a:ext cx="7518400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1800" b="1" dirty="0" smtClean="0">
                <a:latin typeface="+mn-ea"/>
                <a:ea typeface="+mn-ea"/>
              </a:rPr>
              <a:t>2018</a:t>
            </a:r>
            <a:r>
              <a:rPr lang="ko-KR" altLang="en-US" sz="1800" b="1" dirty="0" smtClean="0">
                <a:latin typeface="+mn-ea"/>
                <a:ea typeface="+mn-ea"/>
              </a:rPr>
              <a:t>년도에 </a:t>
            </a:r>
            <a:r>
              <a:rPr lang="ko-KR" altLang="en-US" sz="1800" b="1" dirty="0">
                <a:latin typeface="+mn-ea"/>
                <a:ea typeface="+mn-ea"/>
              </a:rPr>
              <a:t>계약을 체결하였어도 </a:t>
            </a:r>
            <a:r>
              <a:rPr lang="en-US" altLang="ko-KR" sz="1800" b="1" dirty="0" smtClean="0">
                <a:latin typeface="+mn-ea"/>
                <a:ea typeface="+mn-ea"/>
              </a:rPr>
              <a:t>2019</a:t>
            </a:r>
            <a:r>
              <a:rPr lang="ko-KR" altLang="en-US" sz="1800" b="1" dirty="0" smtClean="0">
                <a:latin typeface="+mn-ea"/>
                <a:ea typeface="+mn-ea"/>
              </a:rPr>
              <a:t>년도에 </a:t>
            </a:r>
            <a:r>
              <a:rPr lang="ko-KR" altLang="en-US" sz="1800" b="1" dirty="0">
                <a:latin typeface="+mn-ea"/>
                <a:ea typeface="+mn-ea"/>
              </a:rPr>
              <a:t>대금이 지급되는 경우 </a:t>
            </a:r>
            <a:r>
              <a:rPr lang="en-US" altLang="ko-KR" sz="1800" b="1" dirty="0" smtClean="0">
                <a:latin typeface="+mn-ea"/>
                <a:ea typeface="+mn-ea"/>
              </a:rPr>
              <a:t>2019</a:t>
            </a:r>
            <a:r>
              <a:rPr lang="ko-KR" altLang="en-US" sz="1800" b="1" dirty="0" smtClean="0">
                <a:latin typeface="+mn-ea"/>
                <a:ea typeface="+mn-ea"/>
              </a:rPr>
              <a:t>년 </a:t>
            </a:r>
            <a:r>
              <a:rPr lang="ko-KR" altLang="en-US" sz="1800" b="1" dirty="0">
                <a:latin typeface="+mn-ea"/>
                <a:ea typeface="+mn-ea"/>
              </a:rPr>
              <a:t>구매실적으로 집계</a:t>
            </a:r>
          </a:p>
        </p:txBody>
      </p:sp>
      <p:sp>
        <p:nvSpPr>
          <p:cNvPr id="14340" name="TextBox 17"/>
          <p:cNvSpPr txBox="1">
            <a:spLocks noChangeArrowheads="1"/>
          </p:cNvSpPr>
          <p:nvPr/>
        </p:nvSpPr>
        <p:spPr bwMode="auto">
          <a:xfrm>
            <a:off x="1054100" y="4871119"/>
            <a:ext cx="78755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latin typeface="+mn-ea"/>
                <a:ea typeface="+mn-ea"/>
              </a:rPr>
              <a:t>계속 </a:t>
            </a:r>
            <a:r>
              <a:rPr lang="ko-KR" altLang="en-US" sz="1800" b="1" dirty="0" err="1">
                <a:latin typeface="+mn-ea"/>
                <a:ea typeface="+mn-ea"/>
              </a:rPr>
              <a:t>용역∙공사의</a:t>
            </a:r>
            <a:r>
              <a:rPr lang="ko-KR" altLang="en-US" sz="1800" b="1" dirty="0">
                <a:latin typeface="+mn-ea"/>
                <a:ea typeface="+mn-ea"/>
              </a:rPr>
              <a:t> 경우 </a:t>
            </a:r>
            <a:r>
              <a:rPr lang="ko-KR" altLang="en-US" sz="1800" b="1" dirty="0" err="1">
                <a:latin typeface="+mn-ea"/>
                <a:ea typeface="+mn-ea"/>
              </a:rPr>
              <a:t>계약일자∙발주일자에</a:t>
            </a:r>
            <a:r>
              <a:rPr lang="ko-KR" altLang="en-US" sz="1800" b="1" dirty="0">
                <a:latin typeface="+mn-ea"/>
                <a:ea typeface="+mn-ea"/>
              </a:rPr>
              <a:t> 관계없이 </a:t>
            </a:r>
            <a:endParaRPr lang="en-US" altLang="ko-KR" sz="18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800" b="1" dirty="0" err="1" smtClean="0">
                <a:latin typeface="+mn-ea"/>
                <a:ea typeface="+mn-ea"/>
              </a:rPr>
              <a:t>대금지급일</a:t>
            </a:r>
            <a:r>
              <a:rPr lang="ko-KR" altLang="en-US" sz="1800" b="1" dirty="0" smtClean="0">
                <a:latin typeface="+mn-ea"/>
                <a:ea typeface="+mn-ea"/>
              </a:rPr>
              <a:t> 기준으로 </a:t>
            </a:r>
            <a:r>
              <a:rPr lang="ko-KR" altLang="en-US" sz="1800" b="1" dirty="0">
                <a:latin typeface="+mn-ea"/>
                <a:ea typeface="+mn-ea"/>
              </a:rPr>
              <a:t>해당연도의 구매실적으로 집계</a:t>
            </a:r>
          </a:p>
        </p:txBody>
      </p:sp>
      <p:sp>
        <p:nvSpPr>
          <p:cNvPr id="14350" name="TextBox 7"/>
          <p:cNvSpPr txBox="1">
            <a:spLocks noChangeArrowheads="1"/>
          </p:cNvSpPr>
          <p:nvPr/>
        </p:nvSpPr>
        <p:spPr bwMode="auto">
          <a:xfrm>
            <a:off x="981735" y="1881188"/>
            <a:ext cx="254096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실적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집계 시점 </a:t>
            </a:r>
            <a:r>
              <a:rPr lang="ko-KR" altLang="en-US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기준</a:t>
            </a:r>
          </a:p>
        </p:txBody>
      </p:sp>
      <p:sp>
        <p:nvSpPr>
          <p:cNvPr id="15" name="Round Diagonal Corner Rectangle 4"/>
          <p:cNvSpPr/>
          <p:nvPr/>
        </p:nvSpPr>
        <p:spPr>
          <a:xfrm>
            <a:off x="243136" y="1170410"/>
            <a:ext cx="2960712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집계 기준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720725" y="4694232"/>
            <a:ext cx="7667699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664161" y="3596783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64161" y="4851023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20" name="Фигура">
            <a:extLst>
              <a:ext uri="{FF2B5EF4-FFF2-40B4-BE49-F238E27FC236}">
                <a16:creationId xmlns:a16="http://schemas.microsoft.com/office/drawing/2014/main" xmlns="" id="{05046770-B971-5B4E-A17E-696754B4C998}"/>
              </a:ext>
            </a:extLst>
          </p:cNvPr>
          <p:cNvSpPr/>
          <p:nvPr/>
        </p:nvSpPr>
        <p:spPr bwMode="auto">
          <a:xfrm>
            <a:off x="386607" y="2768998"/>
            <a:ext cx="8346714" cy="589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lnTo>
                  <a:pt x="20583" y="0"/>
                </a:lnTo>
                <a:lnTo>
                  <a:pt x="21600" y="10800"/>
                </a:lnTo>
                <a:lnTo>
                  <a:pt x="20583" y="21600"/>
                </a:lnTo>
                <a:lnTo>
                  <a:pt x="1017" y="21600"/>
                </a:lnTo>
                <a:lnTo>
                  <a:pt x="0" y="10800"/>
                </a:lnTo>
                <a:lnTo>
                  <a:pt x="1017" y="0"/>
                </a:ln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100000">
                <a:srgbClr val="50B31F"/>
              </a:gs>
            </a:gsLst>
            <a:lin ang="0" scaled="1"/>
            <a:tileRect/>
          </a:gra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270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대금지급일</a:t>
            </a:r>
            <a:r>
              <a:rPr lang="ko-KR" altLang="en-US" sz="27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 기준으로 </a:t>
            </a:r>
            <a:r>
              <a:rPr lang="ko-KR" altLang="en-US" sz="2700" b="1" dirty="0" err="1" smtClean="0">
                <a:solidFill>
                  <a:srgbClr val="FFFFFF"/>
                </a:solidFill>
                <a:latin typeface="+mn-ea"/>
                <a:sym typeface="Helvetica Neue Medium"/>
              </a:rPr>
              <a:t>구매실적</a:t>
            </a:r>
            <a:r>
              <a:rPr lang="ko-KR" altLang="en-US" sz="2700" b="1" dirty="0" smtClean="0">
                <a:solidFill>
                  <a:srgbClr val="FFFFFF"/>
                </a:solidFill>
                <a:latin typeface="+mn-ea"/>
                <a:sym typeface="Helvetica Neue Medium"/>
              </a:rPr>
              <a:t> 집계</a:t>
            </a:r>
            <a:endParaRPr lang="en-US" altLang="ko-KR" sz="2700" b="1" dirty="0">
              <a:solidFill>
                <a:srgbClr val="FFFFFF"/>
              </a:solidFill>
              <a:latin typeface="+mn-ea"/>
              <a:sym typeface="Helvetica Neue Medium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65711" y="1963132"/>
            <a:ext cx="216024" cy="216024"/>
            <a:chOff x="3851920" y="1881188"/>
            <a:chExt cx="216024" cy="216024"/>
          </a:xfrm>
        </p:grpSpPr>
        <p:sp>
          <p:nvSpPr>
            <p:cNvPr id="4" name="직사각형 3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4" name="그룹 19"/>
          <p:cNvGrpSpPr>
            <a:grpSpLocks/>
          </p:cNvGrpSpPr>
          <p:nvPr/>
        </p:nvGrpSpPr>
        <p:grpSpPr bwMode="auto">
          <a:xfrm>
            <a:off x="8596313" y="250081"/>
            <a:ext cx="381000" cy="406400"/>
            <a:chOff x="8763000" y="6451600"/>
            <a:chExt cx="381000" cy="406400"/>
          </a:xfrm>
        </p:grpSpPr>
        <p:pic>
          <p:nvPicPr>
            <p:cNvPr id="25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8770937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11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765711" y="1963132"/>
            <a:ext cx="216024" cy="216024"/>
            <a:chOff x="3851920" y="1881188"/>
            <a:chExt cx="216024" cy="216024"/>
          </a:xfrm>
        </p:grpSpPr>
        <p:sp>
          <p:nvSpPr>
            <p:cNvPr id="32" name="직사각형 31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5370" name="TextBox 12"/>
          <p:cNvSpPr txBox="1">
            <a:spLocks noChangeArrowheads="1"/>
          </p:cNvSpPr>
          <p:nvPr/>
        </p:nvSpPr>
        <p:spPr bwMode="auto">
          <a:xfrm>
            <a:off x="1071563" y="4038969"/>
            <a:ext cx="750093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700" b="1" dirty="0">
                <a:latin typeface="+mn-ea"/>
                <a:ea typeface="+mn-ea"/>
              </a:rPr>
              <a:t>기관별 자체 입력한 조달구매분과 조달청이 제공한 조달구매분이 </a:t>
            </a:r>
            <a:endParaRPr lang="en-US" altLang="ko-KR" sz="1700" b="1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700" b="1" dirty="0" smtClean="0">
                <a:latin typeface="+mn-ea"/>
                <a:ea typeface="+mn-ea"/>
              </a:rPr>
              <a:t>차이가 </a:t>
            </a:r>
            <a:r>
              <a:rPr lang="ko-KR" altLang="en-US" sz="1700" b="1" dirty="0">
                <a:latin typeface="+mn-ea"/>
                <a:ea typeface="+mn-ea"/>
              </a:rPr>
              <a:t>존재할 경우 사유서 요구</a:t>
            </a:r>
            <a:endParaRPr lang="en-US" altLang="ko-KR" sz="1700" b="1" dirty="0">
              <a:latin typeface="+mn-ea"/>
              <a:ea typeface="+mn-ea"/>
            </a:endParaRPr>
          </a:p>
        </p:txBody>
      </p:sp>
      <p:sp>
        <p:nvSpPr>
          <p:cNvPr id="15371" name="TextBox 13"/>
          <p:cNvSpPr txBox="1">
            <a:spLocks noChangeArrowheads="1"/>
          </p:cNvSpPr>
          <p:nvPr/>
        </p:nvSpPr>
        <p:spPr bwMode="auto">
          <a:xfrm>
            <a:off x="1062038" y="4802556"/>
            <a:ext cx="721518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700" b="1">
                <a:latin typeface="+mn-ea"/>
                <a:ea typeface="+mn-ea"/>
              </a:rPr>
              <a:t>나라장터 이용시 최상위기관의 정확히 지정 등록</a:t>
            </a:r>
            <a:endParaRPr lang="en-US" altLang="ko-KR" sz="1700" b="1">
              <a:latin typeface="+mn-ea"/>
              <a:ea typeface="+mn-ea"/>
            </a:endParaRPr>
          </a:p>
        </p:txBody>
      </p:sp>
      <p:sp>
        <p:nvSpPr>
          <p:cNvPr id="15372" name="TextBox 14"/>
          <p:cNvSpPr txBox="1">
            <a:spLocks noChangeArrowheads="1"/>
          </p:cNvSpPr>
          <p:nvPr/>
        </p:nvSpPr>
        <p:spPr bwMode="auto">
          <a:xfrm>
            <a:off x="1062038" y="5381994"/>
            <a:ext cx="751046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700" b="1">
                <a:latin typeface="+mn-ea"/>
                <a:ea typeface="+mn-ea"/>
              </a:rPr>
              <a:t>자체구매분이 과다 계상되어 총 구매실적이 과다 계상되지 않도록 유의</a:t>
            </a:r>
            <a:endParaRPr lang="en-US" altLang="ko-KR" sz="1700" b="1">
              <a:latin typeface="+mn-ea"/>
              <a:ea typeface="+mn-ea"/>
            </a:endParaRPr>
          </a:p>
        </p:txBody>
      </p:sp>
      <p:sp>
        <p:nvSpPr>
          <p:cNvPr id="15385" name="TextBox 13"/>
          <p:cNvSpPr txBox="1">
            <a:spLocks noChangeArrowheads="1"/>
          </p:cNvSpPr>
          <p:nvPr/>
        </p:nvSpPr>
        <p:spPr bwMode="auto">
          <a:xfrm>
            <a:off x="1069975" y="5922940"/>
            <a:ext cx="750252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700" b="1" dirty="0">
                <a:latin typeface="+mn-ea"/>
                <a:ea typeface="+mn-ea"/>
              </a:rPr>
              <a:t>조달구매 대금 代지급시 사업자등록번호를 반드시 입력하여 중소기업제품 구매실적에서 누락되지 않도록 주의</a:t>
            </a:r>
            <a:endParaRPr lang="en-US" altLang="ko-KR" sz="1700" b="1" dirty="0">
              <a:latin typeface="+mn-ea"/>
              <a:ea typeface="+mn-ea"/>
            </a:endParaRPr>
          </a:p>
        </p:txBody>
      </p:sp>
      <p:grpSp>
        <p:nvGrpSpPr>
          <p:cNvPr id="25" name="그룹 19"/>
          <p:cNvGrpSpPr>
            <a:grpSpLocks/>
          </p:cNvGrpSpPr>
          <p:nvPr/>
        </p:nvGrpSpPr>
        <p:grpSpPr bwMode="auto">
          <a:xfrm>
            <a:off x="8594725" y="250081"/>
            <a:ext cx="382588" cy="406400"/>
            <a:chOff x="8761412" y="6451600"/>
            <a:chExt cx="382588" cy="406400"/>
          </a:xfrm>
        </p:grpSpPr>
        <p:pic>
          <p:nvPicPr>
            <p:cNvPr id="26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8761412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12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28" name="Round Diagonal Corner Rectangle 4"/>
          <p:cNvSpPr/>
          <p:nvPr/>
        </p:nvSpPr>
        <p:spPr>
          <a:xfrm>
            <a:off x="243136" y="1170410"/>
            <a:ext cx="2960712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집계 기준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TextBox 7"/>
          <p:cNvSpPr txBox="1">
            <a:spLocks noChangeArrowheads="1"/>
          </p:cNvSpPr>
          <p:nvPr/>
        </p:nvSpPr>
        <p:spPr bwMode="auto">
          <a:xfrm>
            <a:off x="981735" y="1881188"/>
            <a:ext cx="35182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조달구매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자체구매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구분 기준</a:t>
            </a:r>
            <a:endParaRPr lang="ko-KR" altLang="en-US" sz="1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46114" y="2690558"/>
            <a:ext cx="3249821" cy="981076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35B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rtlCol="0" anchor="t" anchorCtr="0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조달청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구매의뢰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건과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나라장터 쇼핑몰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납품요구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건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36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47700" y="2349739"/>
            <a:ext cx="3259133" cy="512762"/>
          </a:xfrm>
          <a:prstGeom prst="roundRect">
            <a:avLst>
              <a:gd name="adj" fmla="val 15000"/>
            </a:avLst>
          </a:prstGeom>
          <a:solidFill>
            <a:srgbClr val="35BCB6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조달구매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131075" y="2690558"/>
            <a:ext cx="4257349" cy="981076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35B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rtlCol="0" anchor="t" anchorCtr="0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공공기관에서 직접 계약한 건과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나라장터를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이용하여 직접 입찰을 진행한 건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38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4132661" y="2349739"/>
            <a:ext cx="4269548" cy="512762"/>
          </a:xfrm>
          <a:prstGeom prst="roundRect">
            <a:avLst>
              <a:gd name="adj" fmla="val 15000"/>
            </a:avLst>
          </a:prstGeom>
          <a:solidFill>
            <a:srgbClr val="35BCB6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700" dirty="0" err="1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자체구매</a:t>
            </a:r>
            <a:endParaRPr lang="ko-KR" altLang="en-US" sz="17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64161" y="3943709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64161" y="4714777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664161" y="5286678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664161" y="5844599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781847" y="4494958"/>
            <a:ext cx="7589756" cy="773250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3A4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중소기업제품</a:t>
            </a:r>
            <a:r>
              <a:rPr lang="en-US" altLang="ko-KR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물품</a:t>
            </a:r>
            <a:r>
              <a:rPr lang="en-US" altLang="ko-KR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구매실적을</a:t>
            </a: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높이기 위해서는 </a:t>
            </a:r>
            <a:r>
              <a:rPr lang="ko-KR" altLang="en-US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공사용자재</a:t>
            </a:r>
            <a:endParaRPr lang="en-US" altLang="ko-KR" sz="1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>
              <a:lnSpc>
                <a:spcPts val="2600"/>
              </a:lnSpc>
              <a:spcBef>
                <a:spcPct val="10000"/>
              </a:spcBef>
              <a:buClr>
                <a:schemeClr val="tx2"/>
              </a:buClr>
              <a:defRPr/>
            </a:pPr>
            <a:r>
              <a:rPr lang="ko-KR" altLang="en-US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직접구매 이행이 매우 중요</a:t>
            </a:r>
            <a:endParaRPr lang="ko-KR" altLang="en-US" sz="1700" dirty="0">
              <a:solidFill>
                <a:srgbClr val="015A9A"/>
              </a:solidFill>
              <a:latin typeface="+mn-ea"/>
            </a:endParaRPr>
          </a:p>
        </p:txBody>
      </p:sp>
      <p:grpSp>
        <p:nvGrpSpPr>
          <p:cNvPr id="2" name="그룹 19"/>
          <p:cNvGrpSpPr>
            <a:grpSpLocks/>
          </p:cNvGrpSpPr>
          <p:nvPr/>
        </p:nvGrpSpPr>
        <p:grpSpPr bwMode="auto">
          <a:xfrm>
            <a:off x="8594725" y="250081"/>
            <a:ext cx="382588" cy="406400"/>
            <a:chOff x="8761412" y="6451600"/>
            <a:chExt cx="382588" cy="406400"/>
          </a:xfrm>
        </p:grpSpPr>
        <p:pic>
          <p:nvPicPr>
            <p:cNvPr id="3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직사각형 11"/>
            <p:cNvSpPr>
              <a:spLocks noChangeArrowheads="1"/>
            </p:cNvSpPr>
            <p:nvPr/>
          </p:nvSpPr>
          <p:spPr bwMode="auto">
            <a:xfrm>
              <a:off x="8761412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13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5" name="Round Diagonal Corner Rectangle 4"/>
          <p:cNvSpPr/>
          <p:nvPr/>
        </p:nvSpPr>
        <p:spPr>
          <a:xfrm>
            <a:off x="243136" y="1170410"/>
            <a:ext cx="2960712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집계 기준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65711" y="1963132"/>
            <a:ext cx="216024" cy="216024"/>
            <a:chOff x="3851920" y="1881188"/>
            <a:chExt cx="216024" cy="216024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4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4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981735" y="1881188"/>
            <a:ext cx="4022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공사용자재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직접구매실적 입력 기준</a:t>
            </a:r>
            <a:endParaRPr lang="ko-KR" altLang="en-US" sz="1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1044030" y="2378926"/>
            <a:ext cx="7508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800" b="1" dirty="0" smtClean="0">
                <a:latin typeface="+mn-ea"/>
                <a:ea typeface="+mn-ea"/>
              </a:rPr>
              <a:t>’17</a:t>
            </a:r>
            <a:r>
              <a:rPr lang="ko-KR" altLang="en-US" sz="1800" b="1" dirty="0" smtClean="0">
                <a:latin typeface="+mn-ea"/>
                <a:ea typeface="+mn-ea"/>
              </a:rPr>
              <a:t>년도 </a:t>
            </a:r>
            <a:r>
              <a:rPr lang="ko-KR" altLang="en-US" sz="1800" b="1" dirty="0">
                <a:latin typeface="+mn-ea"/>
                <a:ea typeface="+mn-ea"/>
              </a:rPr>
              <a:t>총 공사규모가 </a:t>
            </a:r>
            <a:r>
              <a:rPr lang="en-US" altLang="ko-KR" sz="1800" b="1" dirty="0">
                <a:latin typeface="+mn-ea"/>
                <a:ea typeface="+mn-ea"/>
              </a:rPr>
              <a:t>1,000</a:t>
            </a:r>
            <a:r>
              <a:rPr lang="ko-KR" altLang="en-US" sz="1800" b="1" dirty="0">
                <a:latin typeface="+mn-ea"/>
                <a:ea typeface="+mn-ea"/>
              </a:rPr>
              <a:t>억원 이상인 </a:t>
            </a:r>
            <a:r>
              <a:rPr lang="ko-KR" altLang="en-US" sz="1800" b="1" dirty="0" smtClean="0">
                <a:latin typeface="+mn-ea"/>
                <a:ea typeface="+mn-ea"/>
              </a:rPr>
              <a:t>기관은 </a:t>
            </a:r>
            <a:r>
              <a:rPr lang="en-US" altLang="ko-KR" sz="1800" b="1" dirty="0" smtClean="0">
                <a:latin typeface="+mn-ea"/>
                <a:ea typeface="+mn-ea"/>
              </a:rPr>
              <a:t>’18</a:t>
            </a:r>
            <a:r>
              <a:rPr lang="ko-KR" altLang="en-US" sz="1800" b="1" dirty="0" smtClean="0">
                <a:latin typeface="+mn-ea"/>
                <a:ea typeface="+mn-ea"/>
              </a:rPr>
              <a:t>년도 </a:t>
            </a:r>
            <a:r>
              <a:rPr lang="ko-KR" altLang="en-US" sz="1800" b="1" dirty="0" err="1">
                <a:latin typeface="+mn-ea"/>
                <a:ea typeface="+mn-ea"/>
              </a:rPr>
              <a:t>공사용자재</a:t>
            </a:r>
            <a:r>
              <a:rPr lang="ko-KR" altLang="en-US" sz="1800" b="1" dirty="0">
                <a:latin typeface="+mn-ea"/>
                <a:ea typeface="+mn-ea"/>
              </a:rPr>
              <a:t> 직접 구매실적 입력</a:t>
            </a:r>
            <a:r>
              <a:rPr lang="en-US" altLang="ko-KR" sz="1600" b="1" dirty="0">
                <a:latin typeface="+mn-ea"/>
                <a:ea typeface="+mn-ea"/>
              </a:rPr>
              <a:t>(</a:t>
            </a:r>
            <a:r>
              <a:rPr lang="en-US" altLang="ko-KR" sz="1600" b="1" dirty="0" smtClean="0">
                <a:latin typeface="+mn-ea"/>
                <a:ea typeface="+mn-ea"/>
              </a:rPr>
              <a:t>2019</a:t>
            </a:r>
            <a:r>
              <a:rPr lang="ko-KR" altLang="en-US" sz="1600" b="1" dirty="0" smtClean="0">
                <a:latin typeface="+mn-ea"/>
                <a:ea typeface="+mn-ea"/>
              </a:rPr>
              <a:t>년 </a:t>
            </a:r>
            <a:r>
              <a:rPr lang="en-US" altLang="ko-KR" sz="1600" b="1" dirty="0">
                <a:latin typeface="+mn-ea"/>
                <a:ea typeface="+mn-ea"/>
              </a:rPr>
              <a:t>4</a:t>
            </a:r>
            <a:r>
              <a:rPr lang="ko-KR" altLang="en-US" sz="1600" b="1" dirty="0">
                <a:latin typeface="+mn-ea"/>
                <a:ea typeface="+mn-ea"/>
              </a:rPr>
              <a:t>월 국무회의 및 국회보고</a:t>
            </a:r>
            <a:r>
              <a:rPr lang="en-US" altLang="ko-KR" sz="1600" b="1" dirty="0">
                <a:latin typeface="+mn-ea"/>
                <a:ea typeface="+mn-ea"/>
              </a:rPr>
              <a:t>)</a:t>
            </a:r>
          </a:p>
        </p:txBody>
      </p:sp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1089025" y="3588113"/>
            <a:ext cx="75152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500" b="1" dirty="0" smtClean="0">
                <a:solidFill>
                  <a:srgbClr val="3393CD"/>
                </a:solidFill>
                <a:latin typeface="+mn-ea"/>
                <a:ea typeface="+mn-ea"/>
              </a:rPr>
              <a:t>※</a:t>
            </a:r>
            <a:r>
              <a:rPr lang="ko-KR" altLang="en-US" sz="1500" b="1" dirty="0" smtClean="0">
                <a:latin typeface="+mn-ea"/>
                <a:ea typeface="+mn-ea"/>
              </a:rPr>
              <a:t> </a:t>
            </a:r>
            <a:r>
              <a:rPr lang="ko-KR" altLang="en-US" sz="1500" b="1" dirty="0" err="1">
                <a:latin typeface="+mn-ea"/>
                <a:ea typeface="+mn-ea"/>
              </a:rPr>
              <a:t>공사용자재</a:t>
            </a:r>
            <a:r>
              <a:rPr lang="ko-KR" altLang="en-US" sz="1500" b="1" dirty="0">
                <a:latin typeface="+mn-ea"/>
                <a:ea typeface="+mn-ea"/>
              </a:rPr>
              <a:t> </a:t>
            </a:r>
            <a:r>
              <a:rPr lang="ko-KR" altLang="en-US" sz="1500" b="1" dirty="0" err="1">
                <a:latin typeface="+mn-ea"/>
                <a:ea typeface="+mn-ea"/>
              </a:rPr>
              <a:t>구매분을</a:t>
            </a:r>
            <a:r>
              <a:rPr lang="ko-KR" altLang="en-US" sz="1500" b="1" dirty="0">
                <a:latin typeface="+mn-ea"/>
                <a:ea typeface="+mn-ea"/>
              </a:rPr>
              <a:t> 물품구매실적으로 </a:t>
            </a:r>
            <a:r>
              <a:rPr lang="ko-KR" altLang="en-US" sz="1500" b="1" dirty="0" err="1">
                <a:latin typeface="+mn-ea"/>
                <a:ea typeface="+mn-ea"/>
              </a:rPr>
              <a:t>미입력시</a:t>
            </a:r>
            <a:r>
              <a:rPr lang="en-US" altLang="ko-KR" sz="1500" b="1" dirty="0">
                <a:latin typeface="+mn-ea"/>
                <a:ea typeface="+mn-ea"/>
              </a:rPr>
              <a:t>, </a:t>
            </a:r>
            <a:r>
              <a:rPr lang="ko-KR" altLang="en-US" sz="1500" b="1" dirty="0">
                <a:latin typeface="+mn-ea"/>
                <a:ea typeface="+mn-ea"/>
              </a:rPr>
              <a:t>자재를 기술개발제품으로 </a:t>
            </a:r>
            <a:endParaRPr lang="en-US" altLang="ko-KR" sz="1500" b="1" dirty="0">
              <a:latin typeface="+mn-ea"/>
              <a:ea typeface="+mn-ea"/>
            </a:endParaRPr>
          </a:p>
          <a:p>
            <a:pPr eaLnBrk="1" hangingPunct="1"/>
            <a:r>
              <a:rPr lang="ko-KR" altLang="en-US" sz="1500" b="1" dirty="0" smtClean="0">
                <a:latin typeface="+mn-ea"/>
                <a:ea typeface="+mn-ea"/>
              </a:rPr>
              <a:t>   구매하더라도 </a:t>
            </a:r>
            <a:r>
              <a:rPr lang="ko-KR" altLang="en-US" sz="1500" b="1" dirty="0">
                <a:latin typeface="+mn-ea"/>
                <a:ea typeface="+mn-ea"/>
              </a:rPr>
              <a:t>기술개발제품 </a:t>
            </a:r>
            <a:r>
              <a:rPr lang="ko-KR" altLang="en-US" sz="1500" b="1" dirty="0" err="1">
                <a:latin typeface="+mn-ea"/>
                <a:ea typeface="+mn-ea"/>
              </a:rPr>
              <a:t>구매실적</a:t>
            </a:r>
            <a:r>
              <a:rPr lang="ko-KR" altLang="en-US" sz="1500" b="1" dirty="0">
                <a:latin typeface="+mn-ea"/>
                <a:ea typeface="+mn-ea"/>
              </a:rPr>
              <a:t> 누락되는 문제발생</a:t>
            </a:r>
            <a:endParaRPr lang="en-US" altLang="ko-KR" sz="1500" b="1" dirty="0">
              <a:latin typeface="+mn-ea"/>
              <a:ea typeface="+mn-ea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870299" y="2576126"/>
            <a:ext cx="144016" cy="0"/>
          </a:xfrm>
          <a:prstGeom prst="line">
            <a:avLst/>
          </a:prstGeom>
          <a:ln w="57150">
            <a:solidFill>
              <a:srgbClr val="35BCB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5"/>
          <p:cNvSpPr txBox="1">
            <a:spLocks noChangeArrowheads="1"/>
          </p:cNvSpPr>
          <p:nvPr/>
        </p:nvSpPr>
        <p:spPr bwMode="auto">
          <a:xfrm>
            <a:off x="1044030" y="3139870"/>
            <a:ext cx="7508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ko-KR" altLang="en-US" sz="1800" b="1" dirty="0" err="1">
                <a:latin typeface="+mn-ea"/>
                <a:ea typeface="+mn-ea"/>
              </a:rPr>
              <a:t>공사용자재</a:t>
            </a:r>
            <a:r>
              <a:rPr lang="ko-KR" altLang="en-US" sz="1800" b="1" dirty="0">
                <a:latin typeface="+mn-ea"/>
                <a:ea typeface="+mn-ea"/>
              </a:rPr>
              <a:t> 직접 </a:t>
            </a:r>
            <a:r>
              <a:rPr lang="ko-KR" altLang="en-US" sz="1800" b="1" dirty="0" err="1">
                <a:latin typeface="+mn-ea"/>
                <a:ea typeface="+mn-ea"/>
              </a:rPr>
              <a:t>구매실적은</a:t>
            </a:r>
            <a:r>
              <a:rPr lang="ko-KR" altLang="en-US" sz="1800" b="1" dirty="0">
                <a:latin typeface="+mn-ea"/>
                <a:ea typeface="+mn-ea"/>
              </a:rPr>
              <a:t> </a:t>
            </a:r>
            <a:r>
              <a:rPr lang="ko-KR" altLang="en-US" sz="1800" b="1" dirty="0" err="1">
                <a:latin typeface="+mn-ea"/>
                <a:ea typeface="+mn-ea"/>
              </a:rPr>
              <a:t>공사실적이</a:t>
            </a:r>
            <a:r>
              <a:rPr lang="ko-KR" altLang="en-US" sz="1800" b="1" dirty="0">
                <a:latin typeface="+mn-ea"/>
                <a:ea typeface="+mn-ea"/>
              </a:rPr>
              <a:t> 아닌 물품 구매실적으로 포함</a:t>
            </a:r>
            <a:endParaRPr lang="en-US" altLang="ko-KR" sz="1800" b="1" dirty="0">
              <a:latin typeface="+mn-ea"/>
              <a:ea typeface="+mn-ea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870299" y="3337070"/>
            <a:ext cx="144016" cy="0"/>
          </a:xfrm>
          <a:prstGeom prst="line">
            <a:avLst/>
          </a:prstGeom>
          <a:ln w="57150">
            <a:solidFill>
              <a:srgbClr val="35BCB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1477635" y="5541875"/>
            <a:ext cx="6168089" cy="82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ko-KR" altLang="en-US" sz="1700" b="1" u="sng" dirty="0">
                <a:solidFill>
                  <a:srgbClr val="FF0000"/>
                </a:solidFill>
                <a:latin typeface="+mn-ea"/>
                <a:ea typeface="+mn-ea"/>
              </a:rPr>
              <a:t>의무적으로 직접구매해야 되는 경우가 </a:t>
            </a:r>
            <a:r>
              <a:rPr lang="ko-KR" altLang="en-US" sz="1700" b="1" u="sng" dirty="0" smtClean="0">
                <a:solidFill>
                  <a:srgbClr val="FF0000"/>
                </a:solidFill>
                <a:latin typeface="+mn-ea"/>
                <a:ea typeface="+mn-ea"/>
              </a:rPr>
              <a:t>아니라도</a:t>
            </a:r>
            <a:endParaRPr lang="en-US" altLang="ko-KR" sz="1700" b="1" u="sng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sz="1700" b="1" u="sng" dirty="0" smtClean="0">
                <a:solidFill>
                  <a:srgbClr val="FF0000"/>
                </a:solidFill>
                <a:latin typeface="+mn-ea"/>
                <a:ea typeface="+mn-ea"/>
              </a:rPr>
              <a:t>공사용자재를 직접구매하면 </a:t>
            </a:r>
            <a:r>
              <a:rPr lang="ko-KR" altLang="en-US" sz="1700" b="1" u="sng" dirty="0">
                <a:solidFill>
                  <a:srgbClr val="FF0000"/>
                </a:solidFill>
                <a:latin typeface="+mn-ea"/>
                <a:ea typeface="+mn-ea"/>
              </a:rPr>
              <a:t>중기제품 </a:t>
            </a:r>
            <a:r>
              <a:rPr lang="ko-KR" altLang="en-US" sz="1700" b="1" u="sng" dirty="0" err="1">
                <a:solidFill>
                  <a:srgbClr val="FF0000"/>
                </a:solidFill>
                <a:latin typeface="+mn-ea"/>
                <a:ea typeface="+mn-ea"/>
              </a:rPr>
              <a:t>구매실적</a:t>
            </a:r>
            <a:r>
              <a:rPr lang="ko-KR" altLang="en-US" sz="1700" b="1" u="sng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1700" b="1" u="sng" dirty="0" err="1">
                <a:solidFill>
                  <a:srgbClr val="FF0000"/>
                </a:solidFill>
                <a:latin typeface="+mn-ea"/>
                <a:ea typeface="+mn-ea"/>
              </a:rPr>
              <a:t>향상가능</a:t>
            </a:r>
            <a:endParaRPr lang="ko-KR" altLang="en-US" sz="17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8" name="오른쪽 화살표 27"/>
          <p:cNvSpPr/>
          <p:nvPr/>
        </p:nvSpPr>
        <p:spPr>
          <a:xfrm rot="5400000">
            <a:off x="4403797" y="5264050"/>
            <a:ext cx="315767" cy="387664"/>
          </a:xfrm>
          <a:prstGeom prst="rightArrow">
            <a:avLst/>
          </a:prstGeom>
          <a:gradFill flip="none" rotWithShape="1">
            <a:gsLst>
              <a:gs pos="0">
                <a:srgbClr val="015A9A"/>
              </a:gs>
              <a:gs pos="100000">
                <a:srgbClr val="35BCB6"/>
              </a:gs>
            </a:gsLst>
            <a:lin ang="10800000" scaled="1"/>
            <a:tileRect/>
          </a:gra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02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직사각형 71"/>
          <p:cNvSpPr/>
          <p:nvPr/>
        </p:nvSpPr>
        <p:spPr bwMode="auto">
          <a:xfrm>
            <a:off x="539552" y="5693300"/>
            <a:ext cx="8124857" cy="650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buBlip>
                <a:blip r:embed="rId3"/>
              </a:buBlip>
            </a:pPr>
            <a:endParaRPr lang="ko-KR" altLang="en-US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539552" y="3224205"/>
            <a:ext cx="8124857" cy="13777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buBlip>
                <a:blip r:embed="rId3"/>
              </a:buBlip>
            </a:pPr>
            <a:endParaRPr lang="ko-KR" altLang="en-US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ound Diagonal Corner Rectangle 4"/>
          <p:cNvSpPr/>
          <p:nvPr/>
        </p:nvSpPr>
        <p:spPr>
          <a:xfrm>
            <a:off x="243136" y="1170410"/>
            <a:ext cx="2960712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구매계획 작성 기준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412" name="TextBox 15"/>
          <p:cNvSpPr txBox="1">
            <a:spLocks noChangeArrowheads="1"/>
          </p:cNvSpPr>
          <p:nvPr/>
        </p:nvSpPr>
        <p:spPr bwMode="auto">
          <a:xfrm>
            <a:off x="1049173" y="1900238"/>
            <a:ext cx="7615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b="1" dirty="0">
                <a:latin typeface="+mn-ea"/>
                <a:ea typeface="+mn-ea"/>
              </a:rPr>
              <a:t>최상위기관은 </a:t>
            </a:r>
            <a:r>
              <a:rPr lang="en-US" altLang="ko-KR" sz="1800" b="1" dirty="0" smtClean="0">
                <a:latin typeface="+mn-ea"/>
                <a:ea typeface="+mn-ea"/>
              </a:rPr>
              <a:t>2020</a:t>
            </a:r>
            <a:r>
              <a:rPr lang="ko-KR" altLang="en-US" sz="1800" b="1" dirty="0" smtClean="0">
                <a:latin typeface="+mn-ea"/>
                <a:ea typeface="+mn-ea"/>
              </a:rPr>
              <a:t>년 </a:t>
            </a:r>
            <a:r>
              <a:rPr lang="en-US" altLang="ko-KR" sz="1800" b="1" dirty="0">
                <a:latin typeface="+mn-ea"/>
                <a:ea typeface="+mn-ea"/>
              </a:rPr>
              <a:t>1</a:t>
            </a:r>
            <a:r>
              <a:rPr lang="ko-KR" altLang="en-US" sz="1800" b="1" dirty="0">
                <a:latin typeface="+mn-ea"/>
                <a:ea typeface="+mn-ea"/>
              </a:rPr>
              <a:t>월 </a:t>
            </a:r>
            <a:r>
              <a:rPr lang="en-US" altLang="ko-KR" sz="1800" b="1" dirty="0">
                <a:latin typeface="+mn-ea"/>
                <a:ea typeface="+mn-ea"/>
              </a:rPr>
              <a:t>31</a:t>
            </a:r>
            <a:r>
              <a:rPr lang="ko-KR" altLang="en-US" sz="1800" b="1" dirty="0">
                <a:latin typeface="+mn-ea"/>
                <a:ea typeface="+mn-ea"/>
              </a:rPr>
              <a:t>일까지 공공구매종합정보망</a:t>
            </a:r>
            <a:r>
              <a:rPr lang="en-US" altLang="ko-KR" sz="1800" b="1" dirty="0">
                <a:latin typeface="+mn-ea"/>
                <a:ea typeface="+mn-ea"/>
              </a:rPr>
              <a:t>(SMPP)</a:t>
            </a:r>
            <a:r>
              <a:rPr lang="ko-KR" altLang="en-US" sz="1800" b="1" dirty="0">
                <a:latin typeface="+mn-ea"/>
                <a:ea typeface="+mn-ea"/>
              </a:rPr>
              <a:t>에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en-US" altLang="ko-KR" sz="1800" b="1" dirty="0" smtClean="0">
              <a:latin typeface="+mn-ea"/>
              <a:ea typeface="+mn-ea"/>
            </a:endParaRPr>
          </a:p>
          <a:p>
            <a:pPr eaLnBrk="1" hangingPunct="1"/>
            <a:r>
              <a:rPr lang="ko-KR" altLang="en-US" sz="1800" b="1" dirty="0" smtClean="0">
                <a:latin typeface="+mn-ea"/>
                <a:ea typeface="+mn-ea"/>
              </a:rPr>
              <a:t>연간 </a:t>
            </a:r>
            <a:r>
              <a:rPr lang="ko-KR" altLang="en-US" sz="1800" b="1" dirty="0">
                <a:latin typeface="+mn-ea"/>
                <a:ea typeface="+mn-ea"/>
              </a:rPr>
              <a:t>구매계획 입력</a:t>
            </a:r>
            <a:r>
              <a:rPr lang="en-US" altLang="ko-KR" sz="1800" b="1" dirty="0">
                <a:latin typeface="+mn-ea"/>
                <a:ea typeface="+mn-ea"/>
              </a:rPr>
              <a:t>(</a:t>
            </a:r>
            <a:r>
              <a:rPr lang="ko-KR" altLang="en-US" sz="1800" b="1" dirty="0">
                <a:latin typeface="+mn-ea"/>
                <a:ea typeface="+mn-ea"/>
              </a:rPr>
              <a:t>소속기관 구매계획 포함</a:t>
            </a:r>
            <a:r>
              <a:rPr lang="en-US" altLang="ko-KR" sz="1800" b="1" dirty="0">
                <a:latin typeface="+mn-ea"/>
                <a:ea typeface="+mn-ea"/>
              </a:rPr>
              <a:t>)</a:t>
            </a:r>
          </a:p>
        </p:txBody>
      </p:sp>
      <p:sp>
        <p:nvSpPr>
          <p:cNvPr id="17413" name="TextBox 15"/>
          <p:cNvSpPr txBox="1">
            <a:spLocks noChangeArrowheads="1"/>
          </p:cNvSpPr>
          <p:nvPr/>
        </p:nvSpPr>
        <p:spPr bwMode="auto">
          <a:xfrm>
            <a:off x="1030123" y="3379623"/>
            <a:ext cx="7634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b="1" dirty="0">
                <a:latin typeface="+mn-ea"/>
                <a:ea typeface="+mn-ea"/>
              </a:rPr>
              <a:t>법정구매비율</a:t>
            </a:r>
            <a:r>
              <a:rPr lang="en-US" altLang="ko-KR" sz="1800" b="1" dirty="0">
                <a:latin typeface="+mn-ea"/>
                <a:ea typeface="+mn-ea"/>
              </a:rPr>
              <a:t>(</a:t>
            </a:r>
            <a:r>
              <a:rPr lang="ko-KR" altLang="en-US" sz="1800" b="1" dirty="0">
                <a:latin typeface="+mn-ea"/>
                <a:ea typeface="+mn-ea"/>
              </a:rPr>
              <a:t>중소기업제품 </a:t>
            </a:r>
            <a:r>
              <a:rPr lang="en-US" altLang="ko-KR" sz="1800" b="1" dirty="0">
                <a:latin typeface="+mn-ea"/>
                <a:ea typeface="+mn-ea"/>
              </a:rPr>
              <a:t>50%, </a:t>
            </a:r>
            <a:r>
              <a:rPr lang="ko-KR" altLang="en-US" sz="1800" b="1" dirty="0">
                <a:latin typeface="+mn-ea"/>
                <a:ea typeface="+mn-ea"/>
              </a:rPr>
              <a:t>기술개발제품 </a:t>
            </a:r>
            <a:r>
              <a:rPr lang="en-US" altLang="ko-KR" sz="1800" b="1" dirty="0">
                <a:latin typeface="+mn-ea"/>
                <a:ea typeface="+mn-ea"/>
              </a:rPr>
              <a:t>10%, </a:t>
            </a:r>
            <a:r>
              <a:rPr lang="ko-KR" altLang="en-US" sz="1800" b="1" dirty="0">
                <a:latin typeface="+mn-ea"/>
                <a:ea typeface="+mn-ea"/>
              </a:rPr>
              <a:t>여성기업제품 </a:t>
            </a:r>
            <a:r>
              <a:rPr lang="en-US" altLang="ko-KR" sz="1800" b="1" dirty="0">
                <a:latin typeface="+mn-ea"/>
                <a:ea typeface="+mn-ea"/>
              </a:rPr>
              <a:t>5% </a:t>
            </a:r>
            <a:r>
              <a:rPr lang="ko-KR" altLang="en-US" sz="1800" b="1" dirty="0">
                <a:latin typeface="+mn-ea"/>
                <a:ea typeface="+mn-ea"/>
              </a:rPr>
              <a:t>또는 </a:t>
            </a:r>
            <a:r>
              <a:rPr lang="en-US" altLang="ko-KR" sz="1800" b="1" dirty="0">
                <a:latin typeface="+mn-ea"/>
                <a:ea typeface="+mn-ea"/>
              </a:rPr>
              <a:t>3%, </a:t>
            </a:r>
            <a:r>
              <a:rPr lang="ko-KR" altLang="en-US" sz="1800" b="1" dirty="0">
                <a:latin typeface="+mn-ea"/>
                <a:ea typeface="+mn-ea"/>
              </a:rPr>
              <a:t>장애인기업제품 </a:t>
            </a:r>
            <a:r>
              <a:rPr lang="en-US" altLang="ko-KR" sz="1800" b="1" dirty="0" smtClean="0">
                <a:latin typeface="+mn-ea"/>
                <a:ea typeface="+mn-ea"/>
              </a:rPr>
              <a:t>1%) </a:t>
            </a:r>
            <a:r>
              <a:rPr lang="ko-KR" altLang="en-US" sz="1800" b="1" dirty="0">
                <a:latin typeface="+mn-ea"/>
                <a:ea typeface="+mn-ea"/>
              </a:rPr>
              <a:t>보다 높게 구매목표 설정</a:t>
            </a:r>
            <a:endParaRPr lang="en-US" altLang="ko-KR" sz="1800" b="1" dirty="0">
              <a:latin typeface="+mn-ea"/>
              <a:ea typeface="+mn-ea"/>
            </a:endParaRPr>
          </a:p>
        </p:txBody>
      </p:sp>
      <p:sp>
        <p:nvSpPr>
          <p:cNvPr id="17414" name="TextBox 15"/>
          <p:cNvSpPr txBox="1">
            <a:spLocks noChangeArrowheads="1"/>
          </p:cNvSpPr>
          <p:nvPr/>
        </p:nvSpPr>
        <p:spPr bwMode="auto">
          <a:xfrm>
            <a:off x="1246560" y="5173041"/>
            <a:ext cx="7417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>
                <a:solidFill>
                  <a:srgbClr val="FF0000"/>
                </a:solidFill>
                <a:latin typeface="+mn-ea"/>
                <a:ea typeface="+mn-ea"/>
              </a:rPr>
              <a:t>별도 협의를 통해 구매실적비율보다 낮게 설정 가능</a:t>
            </a:r>
            <a:endParaRPr lang="en-US" altLang="ko-KR" sz="1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7423" name="TextBox 15"/>
          <p:cNvSpPr txBox="1">
            <a:spLocks noChangeArrowheads="1"/>
          </p:cNvSpPr>
          <p:nvPr/>
        </p:nvSpPr>
        <p:spPr bwMode="auto">
          <a:xfrm>
            <a:off x="1025360" y="4739843"/>
            <a:ext cx="7215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800" b="1" dirty="0" smtClean="0">
                <a:latin typeface="+mn-ea"/>
                <a:ea typeface="+mn-ea"/>
              </a:rPr>
              <a:t>2020</a:t>
            </a:r>
            <a:r>
              <a:rPr lang="ko-KR" altLang="en-US" sz="1800" b="1" dirty="0" smtClean="0">
                <a:latin typeface="+mn-ea"/>
                <a:ea typeface="+mn-ea"/>
              </a:rPr>
              <a:t>년도 </a:t>
            </a:r>
            <a:r>
              <a:rPr lang="ko-KR" altLang="en-US" sz="1800" b="1" dirty="0">
                <a:latin typeface="+mn-ea"/>
                <a:ea typeface="+mn-ea"/>
              </a:rPr>
              <a:t>구매목표비율을 </a:t>
            </a:r>
            <a:r>
              <a:rPr lang="en-US" altLang="ko-KR" sz="1800" b="1" dirty="0" smtClean="0">
                <a:latin typeface="+mn-ea"/>
                <a:ea typeface="+mn-ea"/>
              </a:rPr>
              <a:t>2019</a:t>
            </a:r>
            <a:r>
              <a:rPr lang="ko-KR" altLang="en-US" sz="1800" b="1" dirty="0" smtClean="0">
                <a:latin typeface="+mn-ea"/>
                <a:ea typeface="+mn-ea"/>
              </a:rPr>
              <a:t>년 </a:t>
            </a:r>
            <a:r>
              <a:rPr lang="ko-KR" altLang="en-US" sz="1800" b="1" dirty="0">
                <a:latin typeface="+mn-ea"/>
                <a:ea typeface="+mn-ea"/>
              </a:rPr>
              <a:t>구매실적비율보다 상향 설정</a:t>
            </a:r>
            <a:endParaRPr lang="en-US" altLang="ko-KR" sz="1800" b="1" dirty="0">
              <a:latin typeface="+mn-ea"/>
              <a:ea typeface="+mn-ea"/>
            </a:endParaRPr>
          </a:p>
        </p:txBody>
      </p:sp>
      <p:sp>
        <p:nvSpPr>
          <p:cNvPr id="17425" name="TextBox 15"/>
          <p:cNvSpPr txBox="1">
            <a:spLocks noChangeArrowheads="1"/>
          </p:cNvSpPr>
          <p:nvPr/>
        </p:nvSpPr>
        <p:spPr bwMode="auto">
          <a:xfrm>
            <a:off x="1022185" y="5813260"/>
            <a:ext cx="7570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b="1" dirty="0">
                <a:latin typeface="+mn-ea"/>
                <a:ea typeface="+mn-ea"/>
              </a:rPr>
              <a:t>연간 중소기업제품 구매의 </a:t>
            </a:r>
            <a:r>
              <a:rPr lang="en-US" altLang="ko-KR" sz="1800" b="1" dirty="0">
                <a:latin typeface="+mn-ea"/>
                <a:ea typeface="+mn-ea"/>
              </a:rPr>
              <a:t>55%</a:t>
            </a:r>
            <a:r>
              <a:rPr lang="ko-KR" altLang="en-US" sz="1800" b="1" dirty="0">
                <a:latin typeface="+mn-ea"/>
                <a:ea typeface="+mn-ea"/>
              </a:rPr>
              <a:t>이상을 상반기에 구매하도록 계획 수립</a:t>
            </a:r>
            <a:endParaRPr lang="en-US" altLang="ko-KR" sz="1800" b="1" dirty="0">
              <a:latin typeface="+mn-ea"/>
              <a:ea typeface="+mn-ea"/>
            </a:endParaRPr>
          </a:p>
        </p:txBody>
      </p:sp>
      <p:sp>
        <p:nvSpPr>
          <p:cNvPr id="17429" name="TextBox 15"/>
          <p:cNvSpPr txBox="1">
            <a:spLocks noChangeArrowheads="1"/>
          </p:cNvSpPr>
          <p:nvPr/>
        </p:nvSpPr>
        <p:spPr bwMode="auto">
          <a:xfrm>
            <a:off x="1045676" y="2529227"/>
            <a:ext cx="777113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500" b="1" dirty="0">
                <a:latin typeface="+mn-ea"/>
                <a:ea typeface="+mn-ea"/>
              </a:rPr>
              <a:t>입력대상</a:t>
            </a:r>
            <a:r>
              <a:rPr lang="ko-KR" altLang="en-US" sz="1500" dirty="0">
                <a:latin typeface="+mn-ea"/>
                <a:ea typeface="+mn-ea"/>
              </a:rPr>
              <a:t> </a:t>
            </a:r>
            <a:r>
              <a:rPr lang="en-US" altLang="ko-KR" sz="1500" dirty="0">
                <a:latin typeface="+mn-ea"/>
                <a:ea typeface="+mn-ea"/>
              </a:rPr>
              <a:t>: </a:t>
            </a:r>
            <a:r>
              <a:rPr lang="ko-KR" altLang="en-US" sz="1500" dirty="0">
                <a:latin typeface="+mn-ea"/>
                <a:ea typeface="+mn-ea"/>
              </a:rPr>
              <a:t>총 구매액</a:t>
            </a:r>
            <a:r>
              <a:rPr lang="en-US" altLang="ko-KR" sz="1500" dirty="0">
                <a:latin typeface="+mn-ea"/>
                <a:ea typeface="+mn-ea"/>
              </a:rPr>
              <a:t>, </a:t>
            </a:r>
            <a:r>
              <a:rPr lang="ko-KR" altLang="en-US" sz="1500" dirty="0">
                <a:latin typeface="+mn-ea"/>
                <a:ea typeface="+mn-ea"/>
              </a:rPr>
              <a:t>중소기업제품 구매액</a:t>
            </a:r>
            <a:r>
              <a:rPr lang="en-US" altLang="ko-KR" sz="1500" dirty="0">
                <a:latin typeface="+mn-ea"/>
                <a:ea typeface="+mn-ea"/>
              </a:rPr>
              <a:t>, </a:t>
            </a:r>
            <a:r>
              <a:rPr lang="ko-KR" altLang="en-US" sz="1500" dirty="0">
                <a:latin typeface="+mn-ea"/>
                <a:ea typeface="+mn-ea"/>
              </a:rPr>
              <a:t>기술개발제품 구매액</a:t>
            </a:r>
            <a:r>
              <a:rPr lang="en-US" altLang="ko-KR" sz="1500" dirty="0">
                <a:latin typeface="+mn-ea"/>
                <a:ea typeface="+mn-ea"/>
              </a:rPr>
              <a:t>, </a:t>
            </a:r>
            <a:endParaRPr lang="en-US" altLang="ko-KR" sz="1500" dirty="0" smtClean="0">
              <a:latin typeface="+mn-ea"/>
              <a:ea typeface="+mn-ea"/>
            </a:endParaRPr>
          </a:p>
          <a:p>
            <a:pPr eaLnBrk="1" hangingPunct="1"/>
            <a:r>
              <a:rPr lang="en-US" altLang="ko-KR" sz="1500" dirty="0">
                <a:latin typeface="+mn-ea"/>
                <a:ea typeface="+mn-ea"/>
              </a:rPr>
              <a:t> </a:t>
            </a:r>
            <a:r>
              <a:rPr lang="en-US" altLang="ko-KR" sz="1500" dirty="0" smtClean="0">
                <a:latin typeface="+mn-ea"/>
                <a:ea typeface="+mn-ea"/>
              </a:rPr>
              <a:t>             </a:t>
            </a:r>
            <a:r>
              <a:rPr lang="ko-KR" altLang="en-US" sz="1500" dirty="0" smtClean="0">
                <a:latin typeface="+mn-ea"/>
                <a:ea typeface="+mn-ea"/>
              </a:rPr>
              <a:t>여성기업제품 구매액</a:t>
            </a:r>
            <a:r>
              <a:rPr lang="en-US" altLang="ko-KR" sz="1500" dirty="0">
                <a:latin typeface="+mn-ea"/>
                <a:ea typeface="+mn-ea"/>
              </a:rPr>
              <a:t>, </a:t>
            </a:r>
            <a:r>
              <a:rPr lang="ko-KR" altLang="en-US" sz="1500" dirty="0">
                <a:latin typeface="+mn-ea"/>
                <a:ea typeface="+mn-ea"/>
              </a:rPr>
              <a:t>장애인기업제품 구매액</a:t>
            </a:r>
            <a:r>
              <a:rPr lang="en-US" altLang="ko-KR" sz="1500" dirty="0">
                <a:latin typeface="+mn-ea"/>
                <a:ea typeface="+mn-ea"/>
              </a:rPr>
              <a:t>, </a:t>
            </a:r>
            <a:r>
              <a:rPr lang="ko-KR" altLang="en-US" sz="1500" dirty="0">
                <a:latin typeface="+mn-ea"/>
                <a:ea typeface="+mn-ea"/>
              </a:rPr>
              <a:t>상반기 조기집행 계획 등</a:t>
            </a:r>
            <a:endParaRPr lang="en-US" altLang="ko-KR" sz="1500" dirty="0">
              <a:latin typeface="+mn-ea"/>
              <a:ea typeface="+mn-ea"/>
            </a:endParaRPr>
          </a:p>
        </p:txBody>
      </p:sp>
      <p:sp>
        <p:nvSpPr>
          <p:cNvPr id="17430" name="TextBox 15"/>
          <p:cNvSpPr txBox="1">
            <a:spLocks noChangeArrowheads="1"/>
          </p:cNvSpPr>
          <p:nvPr/>
        </p:nvSpPr>
        <p:spPr bwMode="auto">
          <a:xfrm>
            <a:off x="1221160" y="4096921"/>
            <a:ext cx="74432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>
                <a:solidFill>
                  <a:srgbClr val="FF0000"/>
                </a:solidFill>
                <a:latin typeface="+mn-ea"/>
                <a:ea typeface="+mn-ea"/>
              </a:rPr>
              <a:t>별도 협의를 통해 법정구매비율보다 낮게 설정 가능</a:t>
            </a:r>
            <a:endParaRPr lang="en-US" altLang="ko-KR" sz="1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539552" y="3224205"/>
            <a:ext cx="8124857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19"/>
          <p:cNvGrpSpPr>
            <a:grpSpLocks/>
          </p:cNvGrpSpPr>
          <p:nvPr/>
        </p:nvGrpSpPr>
        <p:grpSpPr bwMode="auto">
          <a:xfrm>
            <a:off x="8594725" y="250081"/>
            <a:ext cx="382588" cy="406400"/>
            <a:chOff x="8761412" y="6451600"/>
            <a:chExt cx="382588" cy="406400"/>
          </a:xfrm>
        </p:grpSpPr>
        <p:pic>
          <p:nvPicPr>
            <p:cNvPr id="31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8761412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14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870299" y="2672824"/>
            <a:ext cx="144016" cy="0"/>
          </a:xfrm>
          <a:prstGeom prst="line">
            <a:avLst/>
          </a:prstGeom>
          <a:ln w="57150">
            <a:solidFill>
              <a:srgbClr val="35BCB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539552" y="4601991"/>
            <a:ext cx="8124857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539552" y="5685312"/>
            <a:ext cx="8124857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914081" y="5142599"/>
            <a:ext cx="4812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914081" y="4059442"/>
            <a:ext cx="4812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765711" y="1963132"/>
            <a:ext cx="216024" cy="216024"/>
            <a:chOff x="3851920" y="1881188"/>
            <a:chExt cx="216024" cy="216024"/>
          </a:xfrm>
        </p:grpSpPr>
        <p:sp>
          <p:nvSpPr>
            <p:cNvPr id="56" name="직사각형 55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7" name="직사각형 56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765711" y="3450110"/>
            <a:ext cx="216024" cy="216024"/>
            <a:chOff x="3851920" y="1881188"/>
            <a:chExt cx="216024" cy="216024"/>
          </a:xfrm>
        </p:grpSpPr>
        <p:sp>
          <p:nvSpPr>
            <p:cNvPr id="59" name="직사각형 58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65711" y="4798107"/>
            <a:ext cx="216024" cy="216024"/>
            <a:chOff x="3851920" y="1881188"/>
            <a:chExt cx="216024" cy="216024"/>
          </a:xfrm>
        </p:grpSpPr>
        <p:sp>
          <p:nvSpPr>
            <p:cNvPr id="62" name="직사각형 61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765711" y="5871163"/>
            <a:ext cx="216024" cy="216024"/>
            <a:chOff x="3851920" y="1881188"/>
            <a:chExt cx="216024" cy="216024"/>
          </a:xfrm>
        </p:grpSpPr>
        <p:sp>
          <p:nvSpPr>
            <p:cNvPr id="65" name="직사각형 64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580405" y="1693862"/>
            <a:ext cx="8024043" cy="1394148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15A9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hangingPunct="1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전년도 총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구매예산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중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연구용역비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위탁사업비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정책홍보비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등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용역비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예산이 전체 예산의 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89%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를 차지하며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이들 용역의 특성상 용역수행자가 국책연구기관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정부출연기관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한국언론재단 등 비영리법인이 수행함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이런 특수성을 감안하여 중소기업제품 구매목표비율을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50%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설정하고 여성기업제품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용역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구매목표비율을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설정함</a:t>
            </a: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84200" y="1285875"/>
            <a:ext cx="1187315" cy="41433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협의사례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80405" y="3670497"/>
            <a:ext cx="8024043" cy="1394148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15A9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hangingPunct="1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LNG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저장탱크와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초고압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가스배관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등의 대형 플랜트 건설공사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복합 면허 및 공사실적 보유 필수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가 총 구매금액의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59.9%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를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자회사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대기업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가 수행하는 경상 </a:t>
            </a:r>
            <a:r>
              <a:rPr lang="ko-KR" altLang="en-US" sz="1400" b="1" dirty="0" err="1">
                <a:solidFill>
                  <a:schemeClr val="tx1"/>
                </a:solidFill>
                <a:latin typeface="+mn-ea"/>
              </a:rPr>
              <a:t>정비용역이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총 구매금액의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8.6%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를 차지하는 등 중소기업제품 법정구매비율을 달성하기 어려운 기관의 구조적인 특성을 반영하여 </a:t>
            </a:r>
            <a:endParaRPr lang="en-US" altLang="ko-KR" sz="1400" b="1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/>
                </a:solidFill>
                <a:latin typeface="+mn-ea"/>
              </a:rPr>
              <a:t>50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설정함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84200" y="3262510"/>
            <a:ext cx="1187315" cy="41433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협의사례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80405" y="5647132"/>
            <a:ext cx="8024043" cy="726432"/>
          </a:xfrm>
          <a:prstGeom prst="roundRect">
            <a:avLst>
              <a:gd name="adj" fmla="val 1521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15A9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hangingPunct="1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기관의 업무특성상 방산물자를 주로 구매하고 방산물자 시장은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대기업이 대부분 생산하는 </a:t>
            </a:r>
            <a:endParaRPr lang="en-US" altLang="ko-KR" sz="1400" b="1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  <a:latin typeface="+mn-ea"/>
              </a:rPr>
              <a:t>시장구조에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따라  중소기업제품 구매가 매우 제한적이므로 구매목표비율을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50%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보다 낮게 설정함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584200" y="5239145"/>
            <a:ext cx="1187315" cy="414337"/>
          </a:xfrm>
          <a:prstGeom prst="roundRect">
            <a:avLst/>
          </a:prstGeom>
          <a:gradFill>
            <a:gsLst>
              <a:gs pos="0">
                <a:srgbClr val="4747A3"/>
              </a:gs>
              <a:gs pos="100000">
                <a:srgbClr val="00B0F0"/>
              </a:gs>
            </a:gsLst>
            <a:lin ang="2700000" scaled="0"/>
          </a:gradFill>
          <a:ln w="1524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협의사례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" name="그룹 19"/>
          <p:cNvGrpSpPr>
            <a:grpSpLocks/>
          </p:cNvGrpSpPr>
          <p:nvPr/>
        </p:nvGrpSpPr>
        <p:grpSpPr bwMode="auto">
          <a:xfrm>
            <a:off x="8591371" y="250081"/>
            <a:ext cx="385942" cy="406400"/>
            <a:chOff x="8758058" y="6451600"/>
            <a:chExt cx="385942" cy="406400"/>
          </a:xfrm>
        </p:grpSpPr>
        <p:pic>
          <p:nvPicPr>
            <p:cNvPr id="10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8758058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15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746114" y="2672136"/>
            <a:ext cx="3753878" cy="2178602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1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rtlCol="0" anchor="ctr" anchorCtr="0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최상위기관은 </a:t>
            </a:r>
            <a:r>
              <a:rPr lang="en-US" altLang="ko-KR" sz="1800" b="1" spc="-150" dirty="0" smtClean="0">
                <a:solidFill>
                  <a:srgbClr val="D60093"/>
                </a:solidFill>
                <a:latin typeface="+mn-ea"/>
                <a:sym typeface="Helvetica Neue Medium"/>
              </a:rPr>
              <a:t>2020</a:t>
            </a:r>
            <a:r>
              <a:rPr lang="ko-KR" altLang="en-US" sz="1800" b="1" spc="-150" dirty="0" smtClean="0">
                <a:solidFill>
                  <a:srgbClr val="D60093"/>
                </a:solidFill>
                <a:latin typeface="+mn-ea"/>
                <a:sym typeface="Helvetica Neue Medium"/>
              </a:rPr>
              <a:t>년 </a:t>
            </a:r>
            <a:r>
              <a:rPr lang="en-US" altLang="ko-KR" sz="1800" b="1" spc="-150" dirty="0" smtClean="0">
                <a:solidFill>
                  <a:srgbClr val="D60093"/>
                </a:solidFill>
                <a:latin typeface="+mn-ea"/>
                <a:sym typeface="Helvetica Neue Medium"/>
              </a:rPr>
              <a:t>1</a:t>
            </a:r>
            <a:r>
              <a:rPr lang="ko-KR" altLang="en-US" sz="1800" b="1" spc="-150" dirty="0" smtClean="0">
                <a:solidFill>
                  <a:srgbClr val="D60093"/>
                </a:solidFill>
                <a:latin typeface="+mn-ea"/>
                <a:sym typeface="Helvetica Neue Medium"/>
              </a:rPr>
              <a:t>월 </a:t>
            </a:r>
            <a:r>
              <a:rPr lang="en-US" altLang="ko-KR" sz="1800" b="1" spc="-150" dirty="0" smtClean="0">
                <a:solidFill>
                  <a:srgbClr val="D60093"/>
                </a:solidFill>
                <a:latin typeface="+mn-ea"/>
                <a:sym typeface="Helvetica Neue Medium"/>
              </a:rPr>
              <a:t>31</a:t>
            </a:r>
            <a:r>
              <a:rPr lang="ko-KR" altLang="en-US" sz="1800" b="1" spc="-150" dirty="0" smtClean="0">
                <a:solidFill>
                  <a:srgbClr val="D60093"/>
                </a:solidFill>
                <a:latin typeface="+mn-ea"/>
                <a:sym typeface="Helvetica Neue Medium"/>
              </a:rPr>
              <a:t>일까지</a:t>
            </a:r>
            <a:endParaRPr lang="en-US" altLang="ko-KR" sz="1800" b="1" spc="-150" dirty="0" smtClean="0">
              <a:solidFill>
                <a:srgbClr val="D60093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공공구매종합정보망</a:t>
            </a:r>
            <a:r>
              <a:rPr lang="en-US" altLang="ko-K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(SMPP)</a:t>
            </a: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에</a:t>
            </a:r>
            <a:endParaRPr lang="en-US" altLang="ko-KR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소속기관 구매계획을 포함하여</a:t>
            </a:r>
            <a:endParaRPr lang="en-US" altLang="ko-KR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연간 구매계획을 </a:t>
            </a:r>
            <a:r>
              <a:rPr lang="ko-KR" altLang="en-US" sz="1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월단위로</a:t>
            </a: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입력</a:t>
            </a:r>
            <a:endParaRPr lang="en-US" altLang="ko-KR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32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747700" y="2331317"/>
            <a:ext cx="3764634" cy="512762"/>
          </a:xfrm>
          <a:prstGeom prst="roundRect">
            <a:avLst>
              <a:gd name="adj" fmla="val 15000"/>
            </a:avLst>
          </a:prstGeom>
          <a:solidFill>
            <a:srgbClr val="015A9A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spc="300" dirty="0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구매계획</a:t>
            </a:r>
            <a:endParaRPr lang="ko-KR" altLang="en-US" sz="1800" spc="3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19462" name="TextBox 15"/>
          <p:cNvSpPr txBox="1">
            <a:spLocks noChangeArrowheads="1"/>
          </p:cNvSpPr>
          <p:nvPr/>
        </p:nvSpPr>
        <p:spPr bwMode="auto">
          <a:xfrm>
            <a:off x="1116013" y="5191557"/>
            <a:ext cx="7385050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 err="1">
                <a:solidFill>
                  <a:srgbClr val="FF0000"/>
                </a:solidFill>
                <a:latin typeface="+mn-ea"/>
                <a:ea typeface="+mn-ea"/>
              </a:rPr>
              <a:t>판로지원법</a:t>
            </a:r>
            <a:r>
              <a:rPr lang="ko-KR" altLang="en-US" sz="1800" b="1" dirty="0">
                <a:solidFill>
                  <a:srgbClr val="FF0000"/>
                </a:solidFill>
                <a:latin typeface="+mn-ea"/>
                <a:ea typeface="+mn-ea"/>
              </a:rPr>
              <a:t> 시행령의 개정으로 </a:t>
            </a:r>
            <a:r>
              <a:rPr lang="ko-KR" altLang="en-US" sz="1800" b="1" dirty="0" err="1">
                <a:solidFill>
                  <a:srgbClr val="FF0000"/>
                </a:solidFill>
                <a:latin typeface="+mn-ea"/>
                <a:ea typeface="+mn-ea"/>
              </a:rPr>
              <a:t>구매실적을</a:t>
            </a:r>
            <a:r>
              <a:rPr lang="ko-KR" altLang="en-US" sz="1800" b="1" dirty="0">
                <a:solidFill>
                  <a:srgbClr val="FF0000"/>
                </a:solidFill>
                <a:latin typeface="+mn-ea"/>
                <a:ea typeface="+mn-ea"/>
              </a:rPr>
              <a:t> 지속적으로 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  <a:ea typeface="+mn-ea"/>
              </a:rPr>
              <a:t>제출하지 </a:t>
            </a:r>
            <a:r>
              <a:rPr lang="ko-KR" altLang="en-US" sz="1800" b="1" dirty="0">
                <a:solidFill>
                  <a:srgbClr val="FF0000"/>
                </a:solidFill>
                <a:latin typeface="+mn-ea"/>
                <a:ea typeface="+mn-ea"/>
              </a:rPr>
              <a:t>않을 경우에 </a:t>
            </a:r>
            <a:r>
              <a:rPr lang="en-US" altLang="ko-KR" sz="1800" b="1" dirty="0">
                <a:solidFill>
                  <a:srgbClr val="FF0000"/>
                </a:solidFill>
                <a:latin typeface="+mn-ea"/>
                <a:ea typeface="+mn-ea"/>
              </a:rPr>
              <a:t>300</a:t>
            </a:r>
            <a:r>
              <a:rPr lang="ko-KR" altLang="en-US" sz="1800" b="1" dirty="0" err="1">
                <a:solidFill>
                  <a:srgbClr val="FF0000"/>
                </a:solidFill>
                <a:latin typeface="+mn-ea"/>
                <a:ea typeface="+mn-ea"/>
              </a:rPr>
              <a:t>만원이하의</a:t>
            </a:r>
            <a:r>
              <a:rPr lang="ko-KR" altLang="en-US" sz="1800" b="1" dirty="0">
                <a:solidFill>
                  <a:srgbClr val="FF0000"/>
                </a:solidFill>
                <a:latin typeface="+mn-ea"/>
                <a:ea typeface="+mn-ea"/>
              </a:rPr>
              <a:t> 과태료 </a:t>
            </a:r>
            <a:r>
              <a:rPr lang="ko-KR" altLang="en-US" sz="1800" b="1" dirty="0" err="1">
                <a:solidFill>
                  <a:srgbClr val="FF0000"/>
                </a:solidFill>
                <a:latin typeface="+mn-ea"/>
                <a:ea typeface="+mn-ea"/>
              </a:rPr>
              <a:t>부과가능</a:t>
            </a:r>
            <a:endParaRPr lang="en-US" altLang="ko-KR" sz="1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4" name="Round Diagonal Corner Rectangle 4"/>
          <p:cNvSpPr/>
          <p:nvPr/>
        </p:nvSpPr>
        <p:spPr>
          <a:xfrm>
            <a:off x="243136" y="1170410"/>
            <a:ext cx="4256856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구매계획 및 </a:t>
            </a:r>
            <a:r>
              <a:rPr lang="ko-KR" altLang="en-US" sz="18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구매실적</a:t>
            </a: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제출 기한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624437" y="2672136"/>
            <a:ext cx="3753878" cy="2178602"/>
          </a:xfrm>
          <a:prstGeom prst="rect">
            <a:avLst/>
          </a:prstGeom>
          <a:solidFill>
            <a:srgbClr val="F9F9F9"/>
          </a:solidFill>
          <a:ln w="6350" cap="rnd">
            <a:solidFill>
              <a:srgbClr val="01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rtlCol="0" anchor="ctr" anchorCtr="0"/>
          <a:lstStyle/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매월 최상위기관이 소속기관의</a:t>
            </a:r>
            <a:endParaRPr lang="en-US" altLang="ko-KR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spc="-1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구매실적을</a:t>
            </a:r>
            <a:r>
              <a:rPr lang="ko-KR" altLang="en-US" sz="18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포함한 </a:t>
            </a:r>
            <a:endParaRPr lang="en-US" altLang="ko-KR" sz="1800" b="1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기관별 </a:t>
            </a:r>
            <a:r>
              <a:rPr lang="ko-KR" altLang="en-US" sz="1800" b="1" spc="-1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구매실적을</a:t>
            </a:r>
            <a:r>
              <a:rPr lang="ko-KR" altLang="en-US" sz="18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 </a:t>
            </a:r>
            <a:r>
              <a:rPr lang="ko-KR" altLang="en-US" sz="1800" b="1" dirty="0" smtClean="0">
                <a:solidFill>
                  <a:srgbClr val="D60093"/>
                </a:solidFill>
                <a:latin typeface="+mn-ea"/>
                <a:sym typeface="Helvetica Neue Medium"/>
              </a:rPr>
              <a:t>익월 </a:t>
            </a:r>
            <a:r>
              <a:rPr lang="en-US" altLang="ko-KR" sz="1800" b="1" dirty="0" smtClean="0">
                <a:solidFill>
                  <a:srgbClr val="D60093"/>
                </a:solidFill>
                <a:latin typeface="+mn-ea"/>
                <a:sym typeface="Helvetica Neue Medium"/>
              </a:rPr>
              <a:t>10</a:t>
            </a:r>
            <a:r>
              <a:rPr lang="ko-KR" altLang="en-US" sz="1800" b="1" dirty="0" smtClean="0">
                <a:solidFill>
                  <a:srgbClr val="D60093"/>
                </a:solidFill>
                <a:latin typeface="+mn-ea"/>
                <a:sym typeface="Helvetica Neue Medium"/>
              </a:rPr>
              <a:t>일까지 </a:t>
            </a:r>
            <a:endParaRPr lang="en-US" altLang="ko-KR" sz="1800" b="1" dirty="0" smtClean="0">
              <a:solidFill>
                <a:srgbClr val="D60093"/>
              </a:solidFill>
              <a:latin typeface="+mn-ea"/>
              <a:sym typeface="Helvetica Neue Medium"/>
            </a:endParaRPr>
          </a:p>
          <a:p>
            <a:pPr algn="ctr">
              <a:lnSpc>
                <a:spcPct val="150000"/>
              </a:lnSpc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공공구매종합정보망</a:t>
            </a:r>
            <a:r>
              <a:rPr lang="en-US" altLang="ko-K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(SMPP)</a:t>
            </a:r>
            <a:r>
              <a:rPr lang="ko-KR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Helvetica Neue Medium"/>
              </a:rPr>
              <a:t>에 입력</a:t>
            </a:r>
            <a:endParaRPr lang="en-US" altLang="ko-KR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Helvetica Neue Medium"/>
            </a:endParaRPr>
          </a:p>
        </p:txBody>
      </p:sp>
      <p:sp>
        <p:nvSpPr>
          <p:cNvPr id="38" name="Закругленный прямоугольник">
            <a:extLst>
              <a:ext uri="{FF2B5EF4-FFF2-40B4-BE49-F238E27FC236}">
                <a16:creationId xmlns:a16="http://schemas.microsoft.com/office/drawing/2014/main" xmlns="" id="{CFE018A3-D485-6E47-8A1E-7B8D0440E944}"/>
              </a:ext>
            </a:extLst>
          </p:cNvPr>
          <p:cNvSpPr/>
          <p:nvPr/>
        </p:nvSpPr>
        <p:spPr bwMode="auto">
          <a:xfrm>
            <a:off x="4626023" y="2331317"/>
            <a:ext cx="3764634" cy="512762"/>
          </a:xfrm>
          <a:prstGeom prst="roundRect">
            <a:avLst>
              <a:gd name="adj" fmla="val 15000"/>
            </a:avLst>
          </a:prstGeom>
          <a:solidFill>
            <a:srgbClr val="015A9A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ko-KR" altLang="en-US" sz="1800" spc="300" dirty="0" err="1" smtClean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Helvetica Neue Medium"/>
              </a:rPr>
              <a:t>구매실적</a:t>
            </a:r>
            <a:endParaRPr lang="ko-KR" altLang="en-US" sz="1800" spc="30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Helvetica Neue Medium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17086" y="5159030"/>
            <a:ext cx="481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3A447"/>
                </a:solidFill>
                <a:latin typeface="+mj-ea"/>
                <a:ea typeface="+mj-ea"/>
              </a:rPr>
              <a:t>✔</a:t>
            </a:r>
          </a:p>
        </p:txBody>
      </p:sp>
      <p:grpSp>
        <p:nvGrpSpPr>
          <p:cNvPr id="40" name="그룹 19"/>
          <p:cNvGrpSpPr>
            <a:grpSpLocks/>
          </p:cNvGrpSpPr>
          <p:nvPr/>
        </p:nvGrpSpPr>
        <p:grpSpPr bwMode="auto">
          <a:xfrm>
            <a:off x="8591371" y="250081"/>
            <a:ext cx="385942" cy="406400"/>
            <a:chOff x="8758058" y="6451600"/>
            <a:chExt cx="385942" cy="406400"/>
          </a:xfrm>
        </p:grpSpPr>
        <p:pic>
          <p:nvPicPr>
            <p:cNvPr id="41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8758058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16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8"/>
          <p:cNvSpPr/>
          <p:nvPr/>
        </p:nvSpPr>
        <p:spPr>
          <a:xfrm>
            <a:off x="1470571" y="2938674"/>
            <a:ext cx="6193332" cy="570715"/>
          </a:xfrm>
          <a:prstGeom prst="roundRect">
            <a:avLst>
              <a:gd name="adj" fmla="val 961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세부 </a:t>
            </a:r>
            <a:r>
              <a:rPr lang="ko-KR" altLang="en-US" sz="2000" b="1" dirty="0" err="1" smtClean="0">
                <a:solidFill>
                  <a:srgbClr val="4747A3"/>
                </a:solidFill>
                <a:latin typeface="+mn-ea"/>
              </a:rPr>
              <a:t>계정과목별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 물품</a:t>
            </a:r>
            <a:r>
              <a:rPr lang="en-US" altLang="ko-KR" sz="2000" b="1" dirty="0" smtClean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공사</a:t>
            </a:r>
            <a:r>
              <a:rPr lang="en-US" altLang="ko-KR" sz="2000" b="1" dirty="0" smtClean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용역 구분 기준 마련</a:t>
            </a:r>
            <a:endParaRPr lang="ko-KR" altLang="en-US" sz="20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1470571" y="3980074"/>
            <a:ext cx="6193332" cy="570715"/>
          </a:xfrm>
          <a:prstGeom prst="roundRect">
            <a:avLst>
              <a:gd name="adj" fmla="val 961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물품</a:t>
            </a:r>
            <a:r>
              <a:rPr lang="en-US" altLang="ko-KR" sz="2000" b="1" dirty="0" smtClean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공사</a:t>
            </a:r>
            <a:r>
              <a:rPr lang="en-US" altLang="ko-KR" sz="2000" b="1" dirty="0" smtClean="0">
                <a:solidFill>
                  <a:srgbClr val="4747A3"/>
                </a:solidFill>
                <a:latin typeface="+mn-ea"/>
              </a:rPr>
              <a:t>·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용역 </a:t>
            </a:r>
            <a:r>
              <a:rPr lang="ko-KR" altLang="en-US" sz="2000" b="1" dirty="0" err="1" smtClean="0">
                <a:solidFill>
                  <a:srgbClr val="4747A3"/>
                </a:solidFill>
                <a:latin typeface="+mn-ea"/>
              </a:rPr>
              <a:t>자동구분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 시스템 구축</a:t>
            </a:r>
            <a:endParaRPr lang="ko-KR" altLang="en-US" sz="20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470571" y="5015721"/>
            <a:ext cx="6193332" cy="570715"/>
          </a:xfrm>
          <a:prstGeom prst="roundRect">
            <a:avLst>
              <a:gd name="adj" fmla="val 961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4747A3"/>
            </a:solidFill>
          </a:ln>
          <a:effectLst>
            <a:outerShdw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중소기업</a:t>
            </a:r>
            <a:r>
              <a:rPr lang="en-US" altLang="ko-KR" sz="2000" b="1" dirty="0" smtClean="0">
                <a:solidFill>
                  <a:srgbClr val="4747A3"/>
                </a:solidFill>
                <a:latin typeface="+mn-ea"/>
              </a:rPr>
              <a:t>/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여성기업</a:t>
            </a:r>
            <a:r>
              <a:rPr lang="en-US" altLang="ko-KR" sz="2000" b="1" dirty="0" smtClean="0">
                <a:solidFill>
                  <a:srgbClr val="4747A3"/>
                </a:solidFill>
                <a:latin typeface="+mn-ea"/>
              </a:rPr>
              <a:t>/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장애인기업 </a:t>
            </a:r>
            <a:r>
              <a:rPr lang="ko-KR" altLang="en-US" sz="2000" b="1" dirty="0" err="1" smtClean="0">
                <a:solidFill>
                  <a:srgbClr val="4747A3"/>
                </a:solidFill>
                <a:latin typeface="+mn-ea"/>
              </a:rPr>
              <a:t>구매실적</a:t>
            </a:r>
            <a:r>
              <a:rPr lang="ko-KR" altLang="en-US" sz="2000" b="1" dirty="0" smtClean="0">
                <a:solidFill>
                  <a:srgbClr val="4747A3"/>
                </a:solidFill>
                <a:latin typeface="+mn-ea"/>
              </a:rPr>
              <a:t> 자동 집계</a:t>
            </a:r>
            <a:endParaRPr lang="ko-KR" altLang="en-US" sz="2000" b="1" u="sng" dirty="0">
              <a:solidFill>
                <a:srgbClr val="D60093"/>
              </a:solidFill>
              <a:latin typeface="+mn-ea"/>
            </a:endParaRPr>
          </a:p>
        </p:txBody>
      </p:sp>
      <p:sp>
        <p:nvSpPr>
          <p:cNvPr id="18" name="Round Diagonal Corner Rectangle 4"/>
          <p:cNvSpPr/>
          <p:nvPr/>
        </p:nvSpPr>
        <p:spPr>
          <a:xfrm>
            <a:off x="243136" y="1170410"/>
            <a:ext cx="2744688" cy="535224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0784BD"/>
              </a:gs>
              <a:gs pos="100000">
                <a:srgbClr val="58B8D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marL="432000">
              <a:defRPr/>
            </a:pPr>
            <a:r>
              <a:rPr lang="ko-KR" altLang="en-US" sz="1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집계 효율화 방안</a:t>
            </a:r>
            <a:endParaRPr lang="ko-KR" altLang="en-US" sz="1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오른쪽 화살표 28"/>
          <p:cNvSpPr/>
          <p:nvPr/>
        </p:nvSpPr>
        <p:spPr>
          <a:xfrm rot="5400000">
            <a:off x="4403797" y="3509334"/>
            <a:ext cx="315767" cy="387664"/>
          </a:xfrm>
          <a:prstGeom prst="rightArrow">
            <a:avLst/>
          </a:prstGeom>
          <a:gradFill flip="none" rotWithShape="1">
            <a:gsLst>
              <a:gs pos="0">
                <a:srgbClr val="015A9A"/>
              </a:gs>
              <a:gs pos="100000">
                <a:srgbClr val="35BCB6"/>
              </a:gs>
            </a:gsLst>
            <a:lin ang="10800000" scaled="1"/>
            <a:tileRect/>
          </a:gra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오른쪽 화살표 29"/>
          <p:cNvSpPr/>
          <p:nvPr/>
        </p:nvSpPr>
        <p:spPr>
          <a:xfrm rot="5400000">
            <a:off x="4403797" y="4557797"/>
            <a:ext cx="315767" cy="387664"/>
          </a:xfrm>
          <a:prstGeom prst="rightArrow">
            <a:avLst/>
          </a:prstGeom>
          <a:gradFill flip="none" rotWithShape="1">
            <a:gsLst>
              <a:gs pos="0">
                <a:srgbClr val="015A9A"/>
              </a:gs>
              <a:gs pos="100000">
                <a:srgbClr val="35BCB6"/>
              </a:gs>
            </a:gsLst>
            <a:lin ang="10800000" scaled="1"/>
            <a:tileRect/>
          </a:gradFill>
          <a:ln w="152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/>
            <a:endParaRPr lang="ko-KR" altLang="en-US" sz="1900" spc="-150" dirty="0">
              <a:solidFill>
                <a:srgbClr val="99CC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981735" y="1881188"/>
            <a:ext cx="58945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HY울릉도M" pitchFamily="18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대상 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공공기관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지방공기업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특별법인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지방의료원</a:t>
            </a:r>
            <a:endParaRPr lang="ko-KR" altLang="en-US" sz="1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765711" y="1963132"/>
            <a:ext cx="216024" cy="216024"/>
            <a:chOff x="3851920" y="1881188"/>
            <a:chExt cx="216024" cy="216024"/>
          </a:xfrm>
        </p:grpSpPr>
        <p:sp>
          <p:nvSpPr>
            <p:cNvPr id="17" name="직사각형 16"/>
            <p:cNvSpPr/>
            <p:nvPr/>
          </p:nvSpPr>
          <p:spPr bwMode="auto">
            <a:xfrm>
              <a:off x="3851920" y="1881188"/>
              <a:ext cx="216024" cy="216024"/>
            </a:xfrm>
            <a:prstGeom prst="rect">
              <a:avLst/>
            </a:prstGeom>
            <a:solidFill>
              <a:srgbClr val="015A9A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3851920" y="1881188"/>
              <a:ext cx="216024" cy="103187"/>
            </a:xfrm>
            <a:prstGeom prst="rect">
              <a:avLst/>
            </a:prstGeom>
            <a:solidFill>
              <a:srgbClr val="35BCB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>
                <a:buBlip>
                  <a:blip r:embed="rId3"/>
                </a:buBlip>
              </a:pPr>
              <a:endParaRPr lang="ko-KR" altLang="en-US" sz="20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69640" y="158750"/>
            <a:ext cx="565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Ⅲ</a:t>
            </a:r>
            <a:r>
              <a:rPr lang="en-US" altLang="ko-KR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구매목표비율제도 세부 운영기준</a:t>
            </a:r>
            <a:endParaRPr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4" name="그룹 19"/>
          <p:cNvGrpSpPr>
            <a:grpSpLocks/>
          </p:cNvGrpSpPr>
          <p:nvPr/>
        </p:nvGrpSpPr>
        <p:grpSpPr bwMode="auto">
          <a:xfrm>
            <a:off x="8594725" y="250081"/>
            <a:ext cx="382588" cy="406400"/>
            <a:chOff x="8761412" y="6451600"/>
            <a:chExt cx="382588" cy="406400"/>
          </a:xfrm>
        </p:grpSpPr>
        <p:pic>
          <p:nvPicPr>
            <p:cNvPr id="25" name="Picture 2" descr="C:\Documents and Settings\cji015\바탕 화면\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0" y="6451600"/>
              <a:ext cx="3810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8761412" y="6489700"/>
              <a:ext cx="3642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F3362"/>
                  </a:solidFill>
                  <a:latin typeface="+mj-lt"/>
                  <a:ea typeface="+mn-ea"/>
                </a:rPr>
                <a:t>17</a:t>
              </a:r>
              <a:endParaRPr lang="ko-KR" altLang="en-US" b="1" dirty="0">
                <a:solidFill>
                  <a:srgbClr val="0F3362"/>
                </a:solidFill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각 삼각형 2"/>
          <p:cNvSpPr/>
          <p:nvPr/>
        </p:nvSpPr>
        <p:spPr>
          <a:xfrm rot="10800000">
            <a:off x="0" y="-1"/>
            <a:ext cx="9144000" cy="2436935"/>
          </a:xfrm>
          <a:prstGeom prst="rtTriangle">
            <a:avLst/>
          </a:prstGeom>
          <a:gradFill>
            <a:gsLst>
              <a:gs pos="88000">
                <a:srgbClr val="1388C1"/>
              </a:gs>
              <a:gs pos="0">
                <a:srgbClr val="58B8D9"/>
              </a:gs>
              <a:gs pos="100000">
                <a:srgbClr val="0784BD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41206" y="4587875"/>
            <a:ext cx="2527443" cy="707886"/>
          </a:xfrm>
          <a:prstGeom prst="rect">
            <a:avLst/>
          </a:prstGeom>
          <a:noFill/>
        </p:spPr>
        <p:txBody>
          <a:bodyPr wrap="none" lIns="0" rIns="90000">
            <a:spAutoFit/>
          </a:bodyPr>
          <a:lstStyle/>
          <a:p>
            <a:pPr marL="0" lvl="1" indent="-107950">
              <a:buClr>
                <a:srgbClr val="668CE9"/>
              </a:buClr>
              <a:buSzPct val="90000"/>
              <a:defRPr/>
            </a:pPr>
            <a:r>
              <a:rPr lang="ko-KR" altLang="en-US" sz="4000" b="1" spc="-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Monotype Sorts"/>
              </a:rPr>
              <a:t>감사합니다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06" y="5935516"/>
            <a:ext cx="2062425" cy="41765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076056" y="533638"/>
            <a:ext cx="37536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3000"/>
              </a:lnSpc>
              <a:defRPr/>
            </a:pPr>
            <a:r>
              <a:rPr lang="ko-KR" altLang="en-US" spc="-150" dirty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중소기업제품</a:t>
            </a:r>
            <a:endParaRPr lang="en-US" altLang="ko-KR" spc="-150" dirty="0">
              <a:ln w="11430"/>
              <a:solidFill>
                <a:schemeClr val="bg1"/>
              </a:solidFill>
              <a:latin typeface="+mj-lt"/>
              <a:ea typeface="나눔고딕 Bold" panose="020D0804000000000000" pitchFamily="50" charset="-127"/>
            </a:endParaRPr>
          </a:p>
          <a:p>
            <a:pPr algn="r">
              <a:lnSpc>
                <a:spcPts val="3000"/>
              </a:lnSpc>
              <a:defRPr/>
            </a:pPr>
            <a:r>
              <a:rPr lang="ko-KR" altLang="en-US" sz="2400" spc="-150" dirty="0" smtClean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구매목표비율제도의 </a:t>
            </a:r>
            <a:r>
              <a:rPr lang="ko-KR" altLang="en-US" sz="2400" spc="-150" dirty="0">
                <a:ln w="11430"/>
                <a:solidFill>
                  <a:schemeClr val="bg1"/>
                </a:solidFill>
                <a:latin typeface="+mj-lt"/>
                <a:ea typeface="나눔고딕 Bold" panose="020D0804000000000000" pitchFamily="50" charset="-127"/>
              </a:rPr>
              <a:t>이해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-1" y="5524500"/>
            <a:ext cx="4680000" cy="18000"/>
          </a:xfrm>
          <a:prstGeom prst="rect">
            <a:avLst/>
          </a:prstGeom>
          <a:solidFill>
            <a:srgbClr val="474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Office 테마">
  <a:themeElements>
    <a:clrScheme name="종이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/>
          <a:tailEnd/>
        </a:ln>
      </a:spPr>
      <a:bodyPr wrap="none" anchor="ctr"/>
      <a:lstStyle>
        <a:defPPr>
          <a:buBlip>
            <a:blip xmlns:r="http://schemas.openxmlformats.org/officeDocument/2006/relationships" r:embed="rId1"/>
          </a:buBlip>
          <a:defRPr sz="2000" dirty="0" smtClean="0">
            <a:latin typeface="HY헤드라인M" pitchFamily="18" charset="-127"/>
            <a:ea typeface="HY헤드라인M" pitchFamily="18" charset="-127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>
          <a:defRPr sz="1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17843</TotalTime>
  <Words>2742</Words>
  <Application>Microsoft Office PowerPoint</Application>
  <PresentationFormat>화면 슬라이드 쇼(4:3)</PresentationFormat>
  <Paragraphs>413</Paragraphs>
  <Slides>20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3" baseType="lpstr">
      <vt:lpstr>Helvetica Neue Medium</vt:lpstr>
      <vt:lpstr>HY견고딕</vt:lpstr>
      <vt:lpstr>HY견명조</vt:lpstr>
      <vt:lpstr>HY나무M</vt:lpstr>
      <vt:lpstr>HY울릉도M</vt:lpstr>
      <vt:lpstr>HY헤드라인M</vt:lpstr>
      <vt:lpstr>Monotype Sorts</vt:lpstr>
      <vt:lpstr>굴림</vt:lpstr>
      <vt:lpstr>나눔고딕</vt:lpstr>
      <vt:lpstr>나눔고딕 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POWERPT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SM</dc:creator>
  <cp:lastModifiedBy>MSS</cp:lastModifiedBy>
  <cp:revision>1483</cp:revision>
  <cp:lastPrinted>2017-12-18T12:18:47Z</cp:lastPrinted>
  <dcterms:created xsi:type="dcterms:W3CDTF">2005-06-09T00:50:50Z</dcterms:created>
  <dcterms:modified xsi:type="dcterms:W3CDTF">2019-12-16T11:03:52Z</dcterms:modified>
</cp:coreProperties>
</file>