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6"/>
  </p:notesMasterIdLst>
  <p:handoutMasterIdLst>
    <p:handoutMasterId r:id="rId7"/>
  </p:handoutMasterIdLst>
  <p:sldIdLst>
    <p:sldId id="290" r:id="rId2"/>
    <p:sldId id="291" r:id="rId3"/>
    <p:sldId id="293" r:id="rId4"/>
    <p:sldId id="292" r:id="rId5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842" userDrawn="1">
          <p15:clr>
            <a:srgbClr val="A4A3A4"/>
          </p15:clr>
        </p15:guide>
        <p15:guide id="2" orient="horz" pos="1941" userDrawn="1">
          <p15:clr>
            <a:srgbClr val="A4A3A4"/>
          </p15:clr>
        </p15:guide>
        <p15:guide id="3" pos="2160">
          <p15:clr>
            <a:srgbClr val="A4A3A4"/>
          </p15:clr>
        </p15:guide>
        <p15:guide id="4" pos="210">
          <p15:clr>
            <a:srgbClr val="A4A3A4"/>
          </p15:clr>
        </p15:guide>
        <p15:guide id="5" pos="4110">
          <p15:clr>
            <a:srgbClr val="A4A3A4"/>
          </p15:clr>
        </p15:guide>
        <p15:guide id="6" orient="horz" pos="852" userDrawn="1">
          <p15:clr>
            <a:srgbClr val="A4A3A4"/>
          </p15:clr>
        </p15:guide>
        <p15:guide id="7" orient="horz" pos="4934" userDrawn="1">
          <p15:clr>
            <a:srgbClr val="A4A3A4"/>
          </p15:clr>
        </p15:guide>
        <p15:guide id="8" orient="horz" pos="4889" userDrawn="1">
          <p15:clr>
            <a:srgbClr val="A4A3A4"/>
          </p15:clr>
        </p15:guide>
        <p15:guide id="9" orient="horz" pos="897" userDrawn="1">
          <p15:clr>
            <a:srgbClr val="A4A3A4"/>
          </p15:clr>
        </p15:guide>
        <p15:guide id="10" orient="horz" pos="19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68B"/>
    <a:srgbClr val="D3CAC4"/>
    <a:srgbClr val="978D86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56" autoAdjust="0"/>
    <p:restoredTop sz="94660" autoAdjust="0"/>
  </p:normalViewPr>
  <p:slideViewPr>
    <p:cSldViewPr>
      <p:cViewPr varScale="1">
        <p:scale>
          <a:sx n="78" d="100"/>
          <a:sy n="78" d="100"/>
        </p:scale>
        <p:origin x="-3582" y="-84"/>
      </p:cViewPr>
      <p:guideLst>
        <p:guide orient="horz" pos="5842"/>
        <p:guide orient="horz" pos="1941"/>
        <p:guide orient="horz" pos="852"/>
        <p:guide orient="horz" pos="4934"/>
        <p:guide orient="horz" pos="4889"/>
        <p:guide orient="horz" pos="897"/>
        <p:guide orient="horz" pos="1986"/>
        <p:guide pos="2160"/>
        <p:guide pos="210"/>
        <p:guide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-4062" y="-96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12837F20-75F6-4F5F-B459-1E4929A9C707}" type="datetimeFigureOut">
              <a:rPr lang="ko-KR" altLang="en-US" smtClean="0">
                <a:latin typeface="바탕" panose="02030600000101010101" pitchFamily="18" charset="-127"/>
                <a:ea typeface="바탕" panose="02030600000101010101" pitchFamily="18" charset="-127"/>
              </a:rPr>
              <a:t>2018-03-30</a:t>
            </a:fld>
            <a:endParaRPr lang="ko-KR" altLang="en-US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E393CB59-64FF-4627-A7F4-50EECFDE8FFE}" type="slidenum">
              <a:rPr lang="ko-KR" altLang="en-US" smtClean="0">
                <a:latin typeface="바탕" panose="02030600000101010101" pitchFamily="18" charset="-127"/>
                <a:ea typeface="바탕" panose="02030600000101010101" pitchFamily="18" charset="-127"/>
              </a:rPr>
              <a:t>‹#›</a:t>
            </a:fld>
            <a:endParaRPr lang="ko-KR" altLang="en-US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7075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>
                <a:latin typeface="바탕" panose="02030600000101010101" pitchFamily="18" charset="-127"/>
                <a:ea typeface="바탕" panose="02030600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>
                <a:latin typeface="바탕" panose="02030600000101010101" pitchFamily="18" charset="-127"/>
                <a:ea typeface="바탕" panose="02030600000101010101" pitchFamily="18" charset="-127"/>
              </a:defRPr>
            </a:lvl1pPr>
          </a:lstStyle>
          <a:p>
            <a:fld id="{6F2DC7EC-402D-4155-97A0-42FDDA6EC027}" type="datetimeFigureOut">
              <a:rPr lang="ko-KR" altLang="en-US" smtClean="0"/>
              <a:pPr/>
              <a:t>2018-03-30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88" y="4714953"/>
            <a:ext cx="5439101" cy="44673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>
                <a:latin typeface="바탕" panose="02030600000101010101" pitchFamily="18" charset="-127"/>
                <a:ea typeface="바탕" panose="02030600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>
                <a:latin typeface="바탕" panose="02030600000101010101" pitchFamily="18" charset="-127"/>
                <a:ea typeface="바탕" panose="02030600000101010101" pitchFamily="18" charset="-127"/>
              </a:defRPr>
            </a:lvl1pPr>
          </a:lstStyle>
          <a:p>
            <a:fld id="{C62DA348-EE10-4FE5-A95E-1CB456A4F9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9367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바탕" panose="02030600000101010101" pitchFamily="18" charset="-127"/>
        <a:ea typeface="바탕" panose="0203060000010101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바탕" panose="02030600000101010101" pitchFamily="18" charset="-127"/>
        <a:ea typeface="바탕" panose="0203060000010101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바탕" panose="02030600000101010101" pitchFamily="18" charset="-127"/>
        <a:ea typeface="바탕" panose="0203060000010101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바탕" panose="02030600000101010101" pitchFamily="18" charset="-127"/>
        <a:ea typeface="바탕" panose="0203060000010101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바탕" panose="02030600000101010101" pitchFamily="18" charset="-127"/>
        <a:ea typeface="바탕" panose="0203060000010101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 userDrawn="1"/>
        </p:nvGrpSpPr>
        <p:grpSpPr>
          <a:xfrm>
            <a:off x="0" y="1"/>
            <a:ext cx="6858000" cy="704527"/>
            <a:chOff x="0" y="0"/>
            <a:chExt cx="6858000" cy="716802"/>
          </a:xfrm>
        </p:grpSpPr>
        <p:sp>
          <p:nvSpPr>
            <p:cNvPr id="5" name="직사각형 4"/>
            <p:cNvSpPr/>
            <p:nvPr userDrawn="1"/>
          </p:nvSpPr>
          <p:spPr>
            <a:xfrm>
              <a:off x="0" y="0"/>
              <a:ext cx="4725144" cy="7168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6" name="직사각형 5"/>
            <p:cNvSpPr/>
            <p:nvPr userDrawn="1"/>
          </p:nvSpPr>
          <p:spPr>
            <a:xfrm>
              <a:off x="4725144" y="0"/>
              <a:ext cx="2132856" cy="7168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 userDrawn="1"/>
        </p:nvSpPr>
        <p:spPr>
          <a:xfrm>
            <a:off x="0" y="9368407"/>
            <a:ext cx="6858000" cy="5569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Rix모던고딕 M" panose="02020603020101020101" pitchFamily="18" charset="-127"/>
              <a:ea typeface="Rix모던고딕 M" panose="0202060302010102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188640" y="9469799"/>
            <a:ext cx="1794093" cy="356598"/>
          </a:xfrm>
          <a:prstGeom prst="rect">
            <a:avLst/>
          </a:prstGeom>
        </p:spPr>
      </p:pic>
      <p:sp>
        <p:nvSpPr>
          <p:cNvPr id="3" name="직각 삼각형 2"/>
          <p:cNvSpPr/>
          <p:nvPr userDrawn="1"/>
        </p:nvSpPr>
        <p:spPr>
          <a:xfrm flipH="1">
            <a:off x="4221088" y="1"/>
            <a:ext cx="504056" cy="704527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>
              <a:latin typeface="Rix모던고딕 M" panose="02020603020101020101" pitchFamily="18" charset="-127"/>
              <a:ea typeface="Rix모던고딕 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386" y="9481909"/>
            <a:ext cx="1768372" cy="34448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64" y="212217"/>
            <a:ext cx="1918219" cy="3207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angwooparkview.co.kr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765800"/>
              </p:ext>
            </p:extLst>
          </p:nvPr>
        </p:nvGraphicFramePr>
        <p:xfrm>
          <a:off x="333375" y="1210554"/>
          <a:ext cx="6191251" cy="1291112"/>
        </p:xfrm>
        <a:graphic>
          <a:graphicData uri="http://schemas.openxmlformats.org/drawingml/2006/table">
            <a:tbl>
              <a:tblPr/>
              <a:tblGrid>
                <a:gridCol w="1223417"/>
                <a:gridCol w="1080120"/>
                <a:gridCol w="3887714"/>
              </a:tblGrid>
              <a:tr h="322778">
                <a:tc rowSpan="4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공급</a:t>
                      </a:r>
                      <a:endParaRPr kumimoji="1" lang="en-US" altLang="ko-KR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개요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위   치 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경상남도 양산시 </a:t>
                      </a:r>
                      <a:r>
                        <a:rPr lang="ko-KR" altLang="en-US" sz="12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주진동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산 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55-15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번지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7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사업명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양산 양우 </a:t>
                      </a:r>
                      <a:r>
                        <a:rPr lang="ko-KR" altLang="en-US" sz="12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내안愛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2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파크뷰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7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세대수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266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세대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7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분양시기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2018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년 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4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월</a:t>
                      </a:r>
                      <a:r>
                        <a:rPr lang="en-US" altLang="ko-KR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예정</a:t>
                      </a:r>
                      <a:r>
                        <a:rPr lang="en-US" altLang="ko-KR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5764" y="1623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일반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(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기관추천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) 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특별공급 안내문 ①</a:t>
            </a:r>
            <a:endParaRPr lang="en-US" altLang="ko-KR" sz="2000" spc="-100" dirty="0" smtClean="0">
              <a:ln w="317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-윤고딕350" panose="02030504000101010101" pitchFamily="18" charset="-127"/>
              <a:ea typeface="-윤고딕350" panose="02030504000101010101" pitchFamily="18" charset="-127"/>
              <a:cs typeface="조선일보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880" y="799396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  <a:cs typeface="조선일보명조" pitchFamily="18" charset="-127"/>
              </a:rPr>
              <a:t>■ 공급 개요 및 일정</a:t>
            </a:r>
            <a:endParaRPr lang="en-US" altLang="ko-KR" sz="1400" b="1" spc="-150" dirty="0" smtClean="0">
              <a:ln w="3175">
                <a:solidFill>
                  <a:schemeClr val="accent1">
                    <a:alpha val="0"/>
                  </a:schemeClr>
                </a:solidFill>
              </a:ln>
              <a:latin typeface="-윤고딕330" panose="02030504000101010101" pitchFamily="18" charset="-127"/>
              <a:ea typeface="-윤고딕330" panose="02030504000101010101" pitchFamily="18" charset="-127"/>
              <a:cs typeface="조선일보명조" pitchFamily="18" charset="-127"/>
            </a:endParaRPr>
          </a:p>
        </p:txBody>
      </p:sp>
      <p:graphicFrame>
        <p:nvGraphicFramePr>
          <p:cNvPr id="18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152607"/>
              </p:ext>
            </p:extLst>
          </p:nvPr>
        </p:nvGraphicFramePr>
        <p:xfrm>
          <a:off x="333375" y="2625935"/>
          <a:ext cx="6191255" cy="596626"/>
        </p:xfrm>
        <a:graphic>
          <a:graphicData uri="http://schemas.openxmlformats.org/drawingml/2006/table">
            <a:tbl>
              <a:tblPr/>
              <a:tblGrid>
                <a:gridCol w="1223417"/>
                <a:gridCol w="1655946"/>
                <a:gridCol w="1655946"/>
                <a:gridCol w="1655946"/>
              </a:tblGrid>
              <a:tr h="298313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특별공급</a:t>
                      </a:r>
                      <a:endParaRPr kumimoji="1" lang="en-US" altLang="ko-KR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배정세대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84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㎡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A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84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㎡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B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계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15</a:t>
                      </a:r>
                      <a:endParaRPr lang="en-US" altLang="ko-KR" sz="12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11</a:t>
                      </a:r>
                      <a:endParaRPr lang="en-US" altLang="ko-KR" sz="12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26</a:t>
                      </a:r>
                      <a:endParaRPr lang="en-US" altLang="ko-KR" sz="12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75888" y="3204579"/>
            <a:ext cx="6264696" cy="251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※ </a:t>
            </a:r>
            <a:r>
              <a:rPr lang="ko-KR" altLang="en-US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추천기관별 </a:t>
            </a:r>
            <a:r>
              <a:rPr lang="ko-KR" altLang="en-US" sz="9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배분은 별도로 하지 않으며 배정된 타입만 선택 하실 수 </a:t>
            </a:r>
            <a:r>
              <a:rPr lang="ko-KR" altLang="en-US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있으며</a:t>
            </a:r>
            <a:r>
              <a:rPr lang="en-US" altLang="ko-KR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, </a:t>
            </a:r>
            <a:r>
              <a:rPr lang="ko-KR" altLang="en-US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각 </a:t>
            </a:r>
            <a:r>
              <a:rPr lang="ko-KR" altLang="en-US" sz="900" spc="-8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타입별</a:t>
            </a:r>
            <a:r>
              <a:rPr lang="en-US" altLang="ko-KR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</a:t>
            </a:r>
            <a:r>
              <a:rPr lang="ko-KR" altLang="en-US" sz="9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신청자 초과 시 추첨에 의하여 당첨자를 </a:t>
            </a:r>
            <a:r>
              <a:rPr lang="ko-KR" altLang="en-US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선정합니다</a:t>
            </a:r>
            <a:r>
              <a:rPr lang="en-US" altLang="ko-KR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.</a:t>
            </a:r>
            <a:endParaRPr lang="ko-KR" altLang="en-US" sz="900" spc="-80" dirty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  <a:cs typeface="조선일보명조" panose="02030304000000000000" pitchFamily="18" charset="-127"/>
            </a:endParaRPr>
          </a:p>
        </p:txBody>
      </p:sp>
      <p:graphicFrame>
        <p:nvGraphicFramePr>
          <p:cNvPr id="20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469870"/>
              </p:ext>
            </p:extLst>
          </p:nvPr>
        </p:nvGraphicFramePr>
        <p:xfrm>
          <a:off x="333375" y="3560047"/>
          <a:ext cx="6191255" cy="645024"/>
        </p:xfrm>
        <a:graphic>
          <a:graphicData uri="http://schemas.openxmlformats.org/drawingml/2006/table">
            <a:tbl>
              <a:tblPr/>
              <a:tblGrid>
                <a:gridCol w="1223417"/>
                <a:gridCol w="1655946"/>
                <a:gridCol w="1655946"/>
                <a:gridCol w="1655946"/>
              </a:tblGrid>
              <a:tr h="322512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예정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분양가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84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㎡ 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A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84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㎡ 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B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비고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25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2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억 </a:t>
                      </a:r>
                      <a:r>
                        <a:rPr lang="ko-KR" altLang="en-US" sz="12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중반대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부터</a:t>
                      </a:r>
                      <a:endParaRPr lang="en-US" altLang="ko-KR" sz="12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2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인허가 승인 여부에 따라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변동 될 수 있음</a:t>
                      </a:r>
                      <a:endParaRPr lang="en-US" altLang="ko-KR" sz="105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374658"/>
              </p:ext>
            </p:extLst>
          </p:nvPr>
        </p:nvGraphicFramePr>
        <p:xfrm>
          <a:off x="333375" y="4492644"/>
          <a:ext cx="6191255" cy="1555211"/>
        </p:xfrm>
        <a:graphic>
          <a:graphicData uri="http://schemas.openxmlformats.org/drawingml/2006/table">
            <a:tbl>
              <a:tblPr/>
              <a:tblGrid>
                <a:gridCol w="719361"/>
                <a:gridCol w="1723201"/>
                <a:gridCol w="1949207"/>
                <a:gridCol w="1799486"/>
              </a:tblGrid>
              <a:tr h="327401">
                <a:tc rowSpan="4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분양</a:t>
                      </a:r>
                      <a:endParaRPr kumimoji="1" lang="en-US" altLang="ko-KR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일정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구분</a:t>
                      </a:r>
                      <a:endParaRPr lang="en-US" altLang="ko-KR" sz="1200" b="0" spc="-5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일정</a:t>
                      </a:r>
                      <a:endParaRPr lang="en-US" altLang="ko-KR" sz="1200" b="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비고</a:t>
                      </a:r>
                      <a:endParaRPr lang="en-US" altLang="ko-KR" sz="1200" b="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3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입주자 모집공고</a:t>
                      </a:r>
                      <a:endParaRPr lang="en-US" altLang="ko-KR" sz="11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2018.04.12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목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 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예정</a:t>
                      </a:r>
                      <a:endParaRPr lang="en-US" altLang="ko-KR" sz="12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홈페이지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(www.yangwooparkview.co.kr)</a:t>
                      </a:r>
                      <a:endParaRPr lang="en-US" altLang="ko-KR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일반</a:t>
                      </a:r>
                      <a:r>
                        <a:rPr lang="en-US" altLang="ko-KR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기관추천</a:t>
                      </a:r>
                      <a:r>
                        <a:rPr lang="en-US" altLang="ko-KR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r>
                        <a:rPr lang="en-US" altLang="ko-KR" sz="11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특별공급</a:t>
                      </a:r>
                      <a:endParaRPr lang="en-US" altLang="ko-KR" sz="11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청약 접수</a:t>
                      </a:r>
                      <a:endParaRPr lang="en-US" altLang="ko-KR" sz="11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2018.04.17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화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 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예정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[ 10 ~ 14</a:t>
                      </a:r>
                      <a:r>
                        <a:rPr lang="ko-KR" altLang="en-US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시</a:t>
                      </a:r>
                      <a:r>
                        <a:rPr lang="en-US" altLang="ko-KR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]</a:t>
                      </a:r>
                      <a:endParaRPr lang="en-US" altLang="ko-KR" sz="105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당사 견본주택 </a:t>
                      </a:r>
                      <a:r>
                        <a:rPr lang="ko-KR" altLang="en-US" sz="100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C00000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방문 접수</a:t>
                      </a: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양산시 </a:t>
                      </a:r>
                      <a:r>
                        <a:rPr lang="ko-KR" altLang="en-US" sz="9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덕계동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714-11)</a:t>
                      </a:r>
                      <a:endParaRPr lang="en-US" altLang="ko-KR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일반</a:t>
                      </a:r>
                      <a:r>
                        <a:rPr lang="en-US" altLang="ko-KR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기관추천</a:t>
                      </a:r>
                      <a:r>
                        <a:rPr lang="en-US" altLang="ko-KR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r>
                        <a:rPr lang="en-US" altLang="ko-KR" sz="11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특별공급</a:t>
                      </a:r>
                      <a:endParaRPr lang="en-US" altLang="ko-KR" sz="11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당첨자 발표</a:t>
                      </a:r>
                      <a:endParaRPr lang="en-US" altLang="ko-KR" sz="11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2018.04.17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화</a:t>
                      </a:r>
                      <a:r>
                        <a:rPr lang="en-US" altLang="ko-KR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 </a:t>
                      </a: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예정</a:t>
                      </a:r>
                      <a:endParaRPr lang="en-US" altLang="ko-KR" sz="12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[ 17</a:t>
                      </a:r>
                      <a:r>
                        <a:rPr lang="ko-KR" altLang="en-US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시 이후 </a:t>
                      </a:r>
                      <a:r>
                        <a:rPr lang="en-US" altLang="ko-KR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]</a:t>
                      </a:r>
                      <a:endParaRPr lang="en-US" altLang="ko-KR" sz="105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당사 견본주택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양산시 </a:t>
                      </a:r>
                      <a:r>
                        <a:rPr lang="ko-KR" altLang="en-US" sz="9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덕계동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714-11)</a:t>
                      </a:r>
                      <a:endParaRPr lang="en-US" altLang="ko-KR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60648" y="4216387"/>
            <a:ext cx="6264696" cy="251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※ </a:t>
            </a:r>
            <a:r>
              <a:rPr lang="ko-KR" altLang="en-US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자세한 </a:t>
            </a:r>
            <a:r>
              <a:rPr lang="ko-KR" altLang="en-US" sz="9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사항은 </a:t>
            </a:r>
            <a:r>
              <a:rPr lang="ko-KR" altLang="en-US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견본주택 </a:t>
            </a:r>
            <a:r>
              <a:rPr lang="ko-KR" altLang="en-US" sz="9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오픈 후 입주자 </a:t>
            </a:r>
            <a:r>
              <a:rPr lang="ko-KR" altLang="en-US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모집공고를 확인 바랍니다</a:t>
            </a:r>
            <a:r>
              <a:rPr lang="en-US" altLang="ko-KR" sz="900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.</a:t>
            </a:r>
            <a:endParaRPr lang="ko-KR" altLang="en-US" sz="900" spc="-80" dirty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0648" y="6050495"/>
            <a:ext cx="5334688" cy="251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ts val="1300"/>
              </a:lnSpc>
              <a:defRPr sz="900" spc="-8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defRPr>
            </a:lvl1pPr>
          </a:lstStyle>
          <a:p>
            <a:r>
              <a:rPr lang="en-US" altLang="ko-KR" dirty="0" smtClean="0"/>
              <a:t>※ </a:t>
            </a:r>
            <a:r>
              <a:rPr lang="ko-KR" altLang="en-US" dirty="0" smtClean="0"/>
              <a:t>위 </a:t>
            </a:r>
            <a:r>
              <a:rPr lang="ko-KR" altLang="en-US" dirty="0"/>
              <a:t>일정은 업무추진 중 변경될 수 있으니 반드시 입주자모집공고문을 확인해 주시기 바랍니다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34588" y="6426373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400" b="1">
                <a:ln w="3175"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  <a:cs typeface="조선일보명조" pitchFamily="18" charset="-127"/>
              </a:defRPr>
            </a:lvl1pPr>
          </a:lstStyle>
          <a:p>
            <a:r>
              <a:rPr lang="ko-KR" altLang="en-US" dirty="0"/>
              <a:t>■ 특별공급 요건</a:t>
            </a:r>
            <a:endParaRPr lang="en-US" altLang="ko-KR" dirty="0"/>
          </a:p>
        </p:txBody>
      </p:sp>
      <p:graphicFrame>
        <p:nvGraphicFramePr>
          <p:cNvPr id="25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941373"/>
              </p:ext>
            </p:extLst>
          </p:nvPr>
        </p:nvGraphicFramePr>
        <p:xfrm>
          <a:off x="334089" y="6825209"/>
          <a:ext cx="6191255" cy="2448966"/>
        </p:xfrm>
        <a:graphic>
          <a:graphicData uri="http://schemas.openxmlformats.org/drawingml/2006/table">
            <a:tbl>
              <a:tblPr/>
              <a:tblGrid>
                <a:gridCol w="6191255"/>
              </a:tblGrid>
              <a:tr h="244896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20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○ 청약자격 요건</a:t>
                      </a:r>
                      <a:endParaRPr lang="en-US" altLang="ko-KR" sz="1200" b="1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-</a:t>
                      </a:r>
                      <a:r>
                        <a:rPr lang="en-US" altLang="ko-KR" sz="11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최초 입주자 모집공고일 현재</a:t>
                      </a:r>
                      <a:r>
                        <a:rPr lang="ko-KR" altLang="en-US" sz="11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(2018.04.12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예정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 </a:t>
                      </a:r>
                      <a:r>
                        <a:rPr lang="ko-KR" altLang="en-US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무주택 세대 구성원으로서 해당기관에서 당사에 추천한 자</a:t>
                      </a:r>
                      <a:r>
                        <a:rPr lang="en-US" altLang="ko-KR" sz="11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.</a:t>
                      </a:r>
                    </a:p>
                    <a:p>
                      <a:pPr mar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 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① 무주택 세대 구성원 ② 해당기관장의 추천 또는 특별공급 자격확인이 가능한 자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.</a:t>
                      </a:r>
                    </a:p>
                    <a:p>
                      <a:pPr mar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6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20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○ 청약통장 요건 </a:t>
                      </a:r>
                      <a:r>
                        <a:rPr lang="en-US" altLang="ko-KR" sz="105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05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국가유공자</a:t>
                      </a:r>
                      <a:r>
                        <a:rPr lang="en-US" altLang="ko-KR" sz="105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105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장애인</a:t>
                      </a:r>
                      <a:r>
                        <a:rPr lang="en-US" altLang="ko-KR" sz="105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105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철거민 등은 제외함</a:t>
                      </a:r>
                      <a:r>
                        <a:rPr lang="en-US" altLang="ko-KR" sz="105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① 청약예금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: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해당 주택에 신청 가능한 청약예금에 가입하여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6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개월이 경과하고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청약예금 지역별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10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면적별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예치금액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                   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이상인 자 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 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② 청약부금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: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청약부금에 가입하여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6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개월이 경과하고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매월 약정 </a:t>
                      </a:r>
                      <a:r>
                        <a:rPr lang="ko-KR" altLang="en-US" sz="10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납입일에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납부한 </a:t>
                      </a:r>
                      <a:r>
                        <a:rPr lang="ko-KR" altLang="en-US" sz="10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월납입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인정금액이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85㎡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이하 주택에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                    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신청 가능 한</a:t>
                      </a:r>
                      <a:r>
                        <a:rPr lang="en-US" altLang="ko-KR" sz="10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청약예금 예치금액 이상인 자 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 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③ 주택청약종합저축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: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주택청약종합저축에 가입하여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6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개월이 된 자 중 모집공고일 현재 잔액기준이 해당 주택에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                                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신청</a:t>
                      </a:r>
                      <a:r>
                        <a:rPr lang="en-US" altLang="ko-KR" sz="10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가능한 청약예금</a:t>
                      </a:r>
                      <a:r>
                        <a:rPr lang="en-US" altLang="ko-KR" sz="10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지역별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10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면적별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조선일보명조" panose="02030304000000000000" pitchFamily="18" charset="-127"/>
                        </a:rPr>
                        <a:t> 예치금액 이상인 자 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78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724" y="4836011"/>
            <a:ext cx="6292552" cy="58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※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상기 제 증명서류는 최초 입주자모집공고일 이후 </a:t>
            </a:r>
            <a:r>
              <a:rPr lang="ko-KR" altLang="en-US" sz="800" spc="-1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발행분에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한하며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,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인감증명서의 </a:t>
            </a:r>
            <a:r>
              <a:rPr lang="ko-KR" altLang="en-US" sz="800" spc="-1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용도란은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공란으로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발급하므로 용도를 직접 기재하여 </a:t>
            </a:r>
            <a:r>
              <a:rPr lang="en-US" altLang="ko-KR" sz="8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제출하시기 바랍니다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.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</a:t>
            </a:r>
            <a:endParaRPr lang="en-US" altLang="ko-KR" sz="800" spc="-1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  <a:cs typeface="조선일보명조" panose="02030304000000000000" pitchFamily="18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※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상기 구비사항이 완비된 경우에 한하여 일반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(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기관추천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)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특별공급  접수가 가능합니다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※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최하층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우선배정은 최초 입주자 모집공고일 현재 만 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65</a:t>
            </a:r>
            <a:r>
              <a:rPr lang="ko-KR" altLang="en-US" sz="8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세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이상 </a:t>
            </a:r>
            <a:r>
              <a:rPr lang="ko-KR" altLang="en-US" sz="8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또는 장애인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등록증 </a:t>
            </a:r>
            <a:r>
              <a:rPr lang="ko-KR" altLang="en-US" sz="800" spc="-1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발급자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및 그 세대에 속한 자에 한하여 접수가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 </a:t>
            </a:r>
            <a:r>
              <a:rPr lang="ko-KR" altLang="en-US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가능합니다</a:t>
            </a:r>
            <a:r>
              <a:rPr lang="en-US" altLang="ko-KR" sz="8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cs typeface="조선일보명조" panose="02030304000000000000" pitchFamily="18" charset="-127"/>
              </a:rPr>
              <a:t>. </a:t>
            </a:r>
            <a:endParaRPr lang="ko-KR" altLang="en-US" sz="800" spc="-100" dirty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  <a:cs typeface="조선일보명조" panose="02030304000000000000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710386"/>
              </p:ext>
            </p:extLst>
          </p:nvPr>
        </p:nvGraphicFramePr>
        <p:xfrm>
          <a:off x="332656" y="1227190"/>
          <a:ext cx="6192688" cy="354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/>
                <a:gridCol w="4536504"/>
              </a:tblGrid>
              <a:tr h="301151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구비서류</a:t>
                      </a:r>
                      <a:endParaRPr lang="ko-KR" altLang="en-US" sz="1000" b="1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1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제출대상 및 유의사항</a:t>
                      </a:r>
                      <a:endParaRPr lang="ko-KR" altLang="en-US" sz="1000" b="1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1151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① 특별공급신청서</a:t>
                      </a:r>
                      <a:endParaRPr lang="ko-KR" altLang="en-US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당사 소정양식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신청일에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견본주택에 비치</a:t>
                      </a:r>
                      <a:endParaRPr lang="ko-KR" altLang="en-US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428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② </a:t>
                      </a:r>
                      <a:r>
                        <a:rPr lang="ko-KR" altLang="en-US" sz="10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주민등록표등본</a:t>
                      </a:r>
                      <a:endParaRPr lang="ko-KR" altLang="en-US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세대주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신청자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의 </a:t>
                      </a:r>
                      <a:r>
                        <a:rPr lang="ko-KR" altLang="en-US" sz="9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주민등록표등본</a:t>
                      </a:r>
                      <a:endParaRPr lang="en-US" altLang="ko-KR" sz="9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151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③ 가족관계증명서</a:t>
                      </a:r>
                      <a:endParaRPr lang="ko-KR" altLang="en-US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단독세대주 및 </a:t>
                      </a:r>
                      <a:r>
                        <a:rPr lang="ko-KR" altLang="en-US" sz="9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주민등록표등본상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배우자 분리세대주인 경우</a:t>
                      </a:r>
                      <a:endParaRPr lang="ko-KR" altLang="en-US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151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④ 배우자 </a:t>
                      </a:r>
                      <a:r>
                        <a:rPr lang="ko-KR" altLang="en-US" sz="10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주민등록표등본</a:t>
                      </a:r>
                      <a:endParaRPr lang="ko-KR" altLang="en-US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주민등록표등본상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배우자 분리세대주인 경우 추가제출</a:t>
                      </a:r>
                      <a:endParaRPr lang="ko-KR" altLang="en-US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017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⑤ 청약통장순위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가입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확인서</a:t>
                      </a:r>
                      <a:endParaRPr lang="ko-KR" altLang="en-US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청약통장 가입은행 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북한이탈주민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군인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우수기능인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중소기업근로자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공무원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의사상자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납북피해자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다문화가족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우수선수만 해당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r>
                        <a:rPr lang="en-US" altLang="ko-KR" sz="9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※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이주대책 대상자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철거민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국가유공자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장애인은 제외</a:t>
                      </a:r>
                      <a:endParaRPr lang="ko-KR" altLang="en-US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017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⑥ 신분증</a:t>
                      </a:r>
                      <a:endParaRPr lang="ko-KR" altLang="en-US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세대주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신청자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의 주민등록증 또는 여권</a:t>
                      </a:r>
                    </a:p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배우자 </a:t>
                      </a:r>
                      <a:r>
                        <a:rPr lang="ko-KR" altLang="en-US" sz="900" b="0" kern="1200" spc="-5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신청시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: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신청자 및 배우자의 신분증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주민등록증 및 여권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)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지참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endParaRPr lang="ko-KR" altLang="en-US" sz="9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428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⑦ 인감증명서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인감도장</a:t>
                      </a:r>
                      <a:endParaRPr lang="ko-KR" altLang="en-US" sz="10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또는 본인 서명사실 확인서</a:t>
                      </a:r>
                      <a:endParaRPr lang="ko-KR" altLang="en-US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626"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     제 </a:t>
                      </a:r>
                      <a:r>
                        <a:rPr lang="en-US" altLang="ko-KR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3</a:t>
                      </a:r>
                      <a:r>
                        <a:rPr lang="ko-KR" altLang="en-US" sz="10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자 대리신청시</a:t>
                      </a:r>
                      <a:endParaRPr lang="en-US" altLang="ko-KR" sz="1000" b="0" kern="1200" spc="-5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본인 외</a:t>
                      </a:r>
                      <a:r>
                        <a:rPr lang="en-US" altLang="ko-KR" sz="9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대리신청으로 간주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30_TT" panose="02090603020101020101" pitchFamily="18" charset="-127"/>
                          <a:ea typeface="Yoon 윤고딕 530_TT" panose="02090603020101020101" pitchFamily="18" charset="-127"/>
                          <a:cs typeface="조선일보명조" panose="02030304000000000000" pitchFamily="18" charset="-127"/>
                        </a:rPr>
                        <a:t>)</a:t>
                      </a:r>
                      <a:endParaRPr lang="ko-KR" altLang="en-US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30_TT" panose="02090603020101020101" pitchFamily="18" charset="-127"/>
                        <a:ea typeface="Yoon 윤고딕 53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신청자의 인감증명서 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1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통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용도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: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주택공급신청 위임용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),</a:t>
                      </a:r>
                      <a:r>
                        <a:rPr lang="en-US" altLang="ko-KR" sz="900" b="0" kern="1200" spc="-5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인감도장이 날인된 위임장 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1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통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(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견본주택 비치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)    </a:t>
                      </a:r>
                    </a:p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 대리신청자의 신분증</a:t>
                      </a:r>
                      <a:r>
                        <a:rPr lang="en-US" altLang="ko-KR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, </a:t>
                      </a:r>
                      <a:r>
                        <a:rPr lang="ko-KR" altLang="en-US" sz="900" b="0" kern="1200" spc="-5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  <a:cs typeface="조선일보명조" panose="02030304000000000000" pitchFamily="18" charset="-127"/>
                        </a:rPr>
                        <a:t>인장</a:t>
                      </a:r>
                      <a:endParaRPr lang="ko-KR" altLang="en-US" sz="900" b="0" kern="1200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282724" y="5887587"/>
            <a:ext cx="6398423" cy="2962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① 특별공급은「주택공급에 관한 규칙」제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36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조에 따라 입주자모집공고일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(2018.04.12.)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현재 무주택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세대구성원으로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한차례에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한정하여 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세대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주택의 기준으로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공급이 가능하고 당첨자로 선정된 경우에는 향후 특별공급에 신청할 수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없습니다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 </a:t>
            </a:r>
            <a:endParaRPr lang="en-US" altLang="ko-KR" sz="900" dirty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② 해당기관에서 특별공급대상자로 선정되었다 하더라도 반드시 해당 </a:t>
            </a:r>
            <a:r>
              <a:rPr lang="ko-KR" altLang="en-US" sz="90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신청일에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견본주택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약도 참조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을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방문하여 청약 신청하여야 하며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미신청시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당첨자 선정 및 계약이 불가하며 대상물량은 일반공급으로 전환됩니다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③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해당지역은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양산시 및 경상남도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부산광역시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울산광역시 지역 거주자가 청약신청가능하나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해당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주택건설지역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양산시 거주자를 우선합니다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④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세대 내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무주택세대구성원 중 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인만 신청가능하며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공급신청자와 동일한 세대의 구성원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부부 포함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이 각각 신청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중복 청약하여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당첨될 경우에는 모두 부적격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당첨으로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당첨이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취소됩니다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 (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당첨자 명단관리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계약체결 불가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입주자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저축효력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상실 및 재사용 불가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⑤ 분양가격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납부조건 등 공급관련 자세한 세부사항은 입주자모집공고일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당사 홈페이지 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  <a:hlinkClick r:id="rId2"/>
              </a:rPr>
              <a:t>www.yangwooparkview.co.kr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에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  게시될 예정인 입주자 모집공고문을 확인하시기 바랍니다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⑥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「주택공급에 관한 규칙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」제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50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조 제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5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항에 따라 특별공급 입주자 선정업무 중 동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·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호수 배정업무는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전산관리지정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기관에서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수행하므로 특별공급 당첨자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선정 일시와 동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·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호수 배정결과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발표 일시가 상이합니다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⑦ 기재사항이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사실과 다르거나 기재내용을 검색 또는 확인결과 평점요소 자격이 다르거나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또는 </a:t>
            </a:r>
            <a:r>
              <a:rPr lang="ko-KR" altLang="en-US" sz="9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유주택자로</a:t>
            </a: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판명될 경우에는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분양계약 체결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이후 라도 </a:t>
            </a:r>
            <a:r>
              <a:rPr lang="ko-KR" altLang="en-US" sz="9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당첨취소 및 계약해제는 물론 관련법령에 의거 처벌되므로 유의하시기 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바랍니다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endParaRPr lang="en-US" altLang="ko-KR" sz="9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⑧ 이 공고문에 명시되지 않은 사항은「주택공급에 관한 규칙」등 관계 법령에 의거합니다</a:t>
            </a:r>
            <a:r>
              <a:rPr lang="en-US" altLang="ko-KR" sz="9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  <a:endParaRPr lang="ko-KR" altLang="en-US" sz="900" dirty="0">
              <a:ln>
                <a:solidFill>
                  <a:schemeClr val="accent1">
                    <a:alpha val="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5764" y="1623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일반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(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기관추천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) 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특별공급 안내문 ②</a:t>
            </a:r>
            <a:endParaRPr lang="en-US" altLang="ko-KR" sz="2000" spc="-100" dirty="0" smtClean="0">
              <a:ln w="317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-윤고딕350" panose="02030504000101010101" pitchFamily="18" charset="-127"/>
              <a:ea typeface="-윤고딕350" panose="02030504000101010101" pitchFamily="18" charset="-127"/>
              <a:cs typeface="조선일보명조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3880" y="799396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  <a:cs typeface="조선일보명조" pitchFamily="18" charset="-127"/>
              </a:rPr>
              <a:t>■ 구비 서류</a:t>
            </a:r>
            <a:endParaRPr lang="en-US" altLang="ko-KR" sz="1400" b="1" spc="-150" dirty="0" smtClean="0">
              <a:ln w="3175">
                <a:solidFill>
                  <a:schemeClr val="accent1">
                    <a:alpha val="0"/>
                  </a:schemeClr>
                </a:solidFill>
              </a:ln>
              <a:latin typeface="-윤고딕330" panose="02030504000101010101" pitchFamily="18" charset="-127"/>
              <a:ea typeface="-윤고딕330" panose="02030504000101010101" pitchFamily="18" charset="-127"/>
              <a:cs typeface="조선일보명조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3880" y="5549330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  <a:cs typeface="조선일보명조" pitchFamily="18" charset="-127"/>
              </a:rPr>
              <a:t>■ 유의사항</a:t>
            </a:r>
            <a:endParaRPr lang="en-US" altLang="ko-KR" sz="1400" b="1" spc="-150" dirty="0" smtClean="0">
              <a:ln w="3175">
                <a:solidFill>
                  <a:schemeClr val="accent1">
                    <a:alpha val="0"/>
                  </a:schemeClr>
                </a:solidFill>
              </a:ln>
              <a:latin typeface="-윤고딕330" panose="02030504000101010101" pitchFamily="18" charset="-127"/>
              <a:ea typeface="-윤고딕330" panose="02030504000101010101" pitchFamily="18" charset="-127"/>
              <a:cs typeface="조선일보명조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3880" y="8994920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  <a:cs typeface="조선일보명조" pitchFamily="18" charset="-127"/>
              </a:rPr>
              <a:t>■ 분양 문의 ☎ </a:t>
            </a:r>
            <a:r>
              <a:rPr lang="en-US" altLang="ko-KR" sz="1400" b="1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  <a:cs typeface="조선일보명조" pitchFamily="18" charset="-127"/>
              </a:rPr>
              <a:t>1800-4900</a:t>
            </a:r>
            <a:endParaRPr lang="en-US" altLang="ko-KR" sz="1400" b="1" spc="-150" dirty="0" smtClean="0">
              <a:ln w="3175">
                <a:solidFill>
                  <a:schemeClr val="accent1">
                    <a:alpha val="0"/>
                  </a:schemeClr>
                </a:solidFill>
              </a:ln>
              <a:latin typeface="-윤고딕330" panose="02030504000101010101" pitchFamily="18" charset="-127"/>
              <a:ea typeface="-윤고딕330" panose="02030504000101010101" pitchFamily="18" charset="-127"/>
              <a:cs typeface="조선일보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605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5764" y="1623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일반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(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기관추천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) 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특별공급 안내문 ③</a:t>
            </a:r>
            <a:endParaRPr lang="en-US" altLang="ko-KR" sz="2000" spc="-100" dirty="0" smtClean="0">
              <a:ln w="317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-윤고딕350" panose="02030504000101010101" pitchFamily="18" charset="-127"/>
              <a:ea typeface="-윤고딕350" panose="02030504000101010101" pitchFamily="18" charset="-127"/>
              <a:cs typeface="조선일보명조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3"/>
          <a:stretch/>
        </p:blipFill>
        <p:spPr>
          <a:xfrm>
            <a:off x="339861" y="843212"/>
            <a:ext cx="6184764" cy="403244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59" y="5040334"/>
            <a:ext cx="6182866" cy="4132563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5229200" y="1153954"/>
            <a:ext cx="1302668" cy="336709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600" b="1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  <a:cs typeface="AngsanaUPC" panose="02020603050405020304" pitchFamily="18" charset="-34"/>
              </a:rPr>
              <a:t>투시도</a:t>
            </a:r>
            <a:endParaRPr kumimoji="1" lang="en-US" altLang="ko-KR" b="1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  <a:cs typeface="AngsanaUPC" panose="02020603050405020304" pitchFamily="18" charset="-34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29200" y="5136962"/>
            <a:ext cx="1295425" cy="336709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600" b="1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  <a:cs typeface="AngsanaUPC" panose="02020603050405020304" pitchFamily="18" charset="-34"/>
              </a:rPr>
              <a:t>단지 배치도</a:t>
            </a:r>
            <a:endParaRPr kumimoji="1" lang="en-US" altLang="ko-KR" b="1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  <a:cs typeface="AngsanaUPC" panose="02020603050405020304" pitchFamily="18" charset="-34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04664" y="4665152"/>
            <a:ext cx="383791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※ </a:t>
            </a:r>
            <a:r>
              <a:rPr kumimoji="1" lang="ko-KR" altLang="en-US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본 홍보물의 내용은 건축설계 및 향후 인허가</a:t>
            </a:r>
            <a:r>
              <a:rPr kumimoji="1" lang="en-US" altLang="ko-KR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, </a:t>
            </a:r>
            <a:r>
              <a:rPr kumimoji="1" lang="ko-KR" altLang="en-US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관계 법규 등에 따라 변동 될 수 있습니다</a:t>
            </a:r>
            <a:r>
              <a:rPr kumimoji="1" lang="en-US" altLang="ko-KR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.</a:t>
            </a:r>
            <a:endParaRPr kumimoji="1" lang="en-US" altLang="ko-KR" sz="900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-윤고딕320" panose="02030504000101010101" pitchFamily="18" charset="-127"/>
              <a:ea typeface="-윤고딕320" panose="02030504000101010101" pitchFamily="18" charset="-127"/>
              <a:cs typeface="AngsanaUPC" panose="02020603050405020304" pitchFamily="18" charset="-34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4664" y="8990111"/>
            <a:ext cx="383791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※ </a:t>
            </a:r>
            <a:r>
              <a:rPr kumimoji="1" lang="ko-KR" altLang="en-US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본 홍보물의 내용은 건축설계 및 향후 인허가</a:t>
            </a:r>
            <a:r>
              <a:rPr kumimoji="1" lang="en-US" altLang="ko-KR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, </a:t>
            </a:r>
            <a:r>
              <a:rPr kumimoji="1" lang="ko-KR" altLang="en-US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관계 법규 등에 따라 변동 될 수 있습니다</a:t>
            </a:r>
            <a:r>
              <a:rPr kumimoji="1" lang="en-US" altLang="ko-KR" sz="900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20" panose="02030504000101010101" pitchFamily="18" charset="-127"/>
                <a:ea typeface="-윤고딕320" panose="02030504000101010101" pitchFamily="18" charset="-127"/>
                <a:cs typeface="AngsanaUPC" panose="02020603050405020304" pitchFamily="18" charset="-34"/>
              </a:rPr>
              <a:t>.</a:t>
            </a:r>
            <a:endParaRPr kumimoji="1" lang="en-US" altLang="ko-KR" sz="900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-윤고딕320" panose="02030504000101010101" pitchFamily="18" charset="-127"/>
              <a:ea typeface="-윤고딕320" panose="02030504000101010101" pitchFamily="18" charset="-127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289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t="80469"/>
          <a:stretch/>
        </p:blipFill>
        <p:spPr>
          <a:xfrm>
            <a:off x="3248799" y="6374204"/>
            <a:ext cx="3571101" cy="7390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5764" y="1623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일반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(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기관추천</a:t>
            </a:r>
            <a:r>
              <a:rPr lang="en-US" altLang="ko-KR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) </a:t>
            </a:r>
            <a:r>
              <a:rPr lang="ko-KR" altLang="en-US" sz="2000" spc="-100" dirty="0" smtClean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윤고딕350" panose="02030504000101010101" pitchFamily="18" charset="-127"/>
                <a:ea typeface="-윤고딕350" panose="02030504000101010101" pitchFamily="18" charset="-127"/>
                <a:cs typeface="조선일보명조" pitchFamily="18" charset="-127"/>
              </a:rPr>
              <a:t>특별공급 안내문 ④</a:t>
            </a:r>
            <a:endParaRPr lang="en-US" altLang="ko-KR" sz="2000" spc="-100" dirty="0" smtClean="0">
              <a:ln w="317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-윤고딕350" panose="02030504000101010101" pitchFamily="18" charset="-127"/>
              <a:ea typeface="-윤고딕350" panose="02030504000101010101" pitchFamily="18" charset="-127"/>
              <a:cs typeface="조선일보명조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3402"/>
            <a:ext cx="6858000" cy="52818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55332" y="958691"/>
            <a:ext cx="1302668" cy="336709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600" b="1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  <a:cs typeface="AngsanaUPC" panose="02020603050405020304" pitchFamily="18" charset="-34"/>
              </a:rPr>
              <a:t>위치도</a:t>
            </a:r>
            <a:endParaRPr kumimoji="1" lang="en-US" altLang="ko-KR" b="1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  <a:cs typeface="AngsanaUPC" panose="02020603050405020304" pitchFamily="18" charset="-34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r="5057" b="19103"/>
          <a:stretch/>
        </p:blipFill>
        <p:spPr>
          <a:xfrm>
            <a:off x="100862" y="6282051"/>
            <a:ext cx="3256130" cy="293974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816" y="7251310"/>
            <a:ext cx="2992966" cy="187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분양서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분양서식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5605</TotalTime>
  <Words>834</Words>
  <Application>Microsoft Office PowerPoint</Application>
  <PresentationFormat>A4 용지(210x297mm)</PresentationFormat>
  <Paragraphs>115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분양서식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gs</dc:creator>
  <cp:lastModifiedBy>Windows 사용자</cp:lastModifiedBy>
  <cp:revision>355</cp:revision>
  <cp:lastPrinted>2016-11-14T08:59:22Z</cp:lastPrinted>
  <dcterms:created xsi:type="dcterms:W3CDTF">2014-11-14T08:25:40Z</dcterms:created>
  <dcterms:modified xsi:type="dcterms:W3CDTF">2018-03-30T05:53:43Z</dcterms:modified>
</cp:coreProperties>
</file>