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</p:sldIdLst>
  <p:sldSz cx="10150475" cy="7589838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666" y="-72"/>
      </p:cViewPr>
      <p:guideLst>
        <p:guide orient="horz" pos="2390"/>
        <p:guide pos="31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960120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667000"/>
            <a:ext cx="96012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 smtClean="0"/>
              <a:t>마스터 부제목 스타일 편집</a:t>
            </a:r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934200"/>
            <a:ext cx="2133600" cy="5334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934200"/>
            <a:ext cx="3124200" cy="5334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67600" y="6934200"/>
            <a:ext cx="2133600" cy="533400"/>
          </a:xfrm>
        </p:spPr>
        <p:txBody>
          <a:bodyPr/>
          <a:lstStyle>
            <a:lvl1pPr>
              <a:defRPr/>
            </a:lvl1pPr>
          </a:lstStyle>
          <a:p>
            <a:fld id="{8DBDFBE9-C528-433C-95A9-4B8180A1A5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D0753-BF0F-43FE-AE76-D211158D89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A3C3F-B82F-40E7-B3CB-21872DF773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47244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81600" y="1524000"/>
            <a:ext cx="47244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63A63-56EC-48DB-8BCF-347519A4A3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12468-6814-4173-B847-A5DA89484C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3A79F-72C3-4B52-B1EC-AA757008E4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71264-6485-4CA1-B511-3F537996DEA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A7E9A-40FA-4CDB-A600-DDF12B9704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EE306-FF58-40F5-B8A3-E4FA10F406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93976-2121-4A70-BBB3-1B49055002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505700" y="76200"/>
            <a:ext cx="2400300" cy="655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7048500" cy="655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5CE5A-A68C-42BE-B4AD-37B93AAFCBC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9601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884988"/>
            <a:ext cx="21145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defTabSz="1014413">
              <a:defRPr sz="16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00" y="6884988"/>
            <a:ext cx="321310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defTabSz="1014413">
              <a:defRPr sz="16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91450" y="6884988"/>
            <a:ext cx="21145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defTabSz="1014413">
              <a:defRPr sz="1600">
                <a:latin typeface="+mn-lt"/>
              </a:defRPr>
            </a:lvl1pPr>
          </a:lstStyle>
          <a:p>
            <a:fld id="{EF428401-2347-40FA-B45B-4B2408DB5A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ctr" defTabSz="1014413" rtl="0" eaLnBrk="1" fontAlgn="base" latinLnBrk="1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79413" indent="-379413" algn="l" defTabSz="1014413" rtl="0" eaLnBrk="1" fontAlgn="base" latinLnBrk="1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1" fontAlgn="base" latinLnBrk="1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1" fontAlgn="base" latinLnBrk="1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1" fontAlgn="base" latinLnBrk="1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1" fontAlgn="base" latinLnBrk="1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eaLnBrk="1" fontAlgn="base" latinLnBrk="1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eaLnBrk="1" fontAlgn="base" latinLnBrk="1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eaLnBrk="1" fontAlgn="base" latinLnBrk="1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eaLnBrk="1" fontAlgn="base" latinLnBrk="1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►</a:t>
            </a:r>
            <a:r>
              <a:rPr lang="ko-KR" altLang="en-US" dirty="0" err="1" smtClean="0"/>
              <a:t>수출바우처</a:t>
            </a:r>
            <a:endParaRPr lang="ko-KR" altLang="en-US" dirty="0"/>
          </a:p>
        </p:txBody>
      </p:sp>
      <p:grpSp>
        <p:nvGrpSpPr>
          <p:cNvPr id="4" name="그룹 59"/>
          <p:cNvGrpSpPr>
            <a:grpSpLocks/>
          </p:cNvGrpSpPr>
          <p:nvPr/>
        </p:nvGrpSpPr>
        <p:grpSpPr bwMode="auto">
          <a:xfrm>
            <a:off x="871635" y="1399130"/>
            <a:ext cx="8407204" cy="1377950"/>
            <a:chOff x="683567" y="1052736"/>
            <a:chExt cx="7776866" cy="1377582"/>
          </a:xfrm>
        </p:grpSpPr>
        <p:pic>
          <p:nvPicPr>
            <p:cNvPr id="5" name="그림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7" y="1052736"/>
              <a:ext cx="7776866" cy="1377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98865" y="1359154"/>
              <a:ext cx="7521574" cy="76923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>
                <a:buClr>
                  <a:schemeClr val="tx1">
                    <a:lumMod val="75000"/>
                    <a:lumOff val="25000"/>
                  </a:schemeClr>
                </a:buClr>
                <a:buSzPct val="80000"/>
                <a:defRPr spc="-150">
                  <a:solidFill>
                    <a:srgbClr val="132D4D"/>
                  </a:solidFill>
                  <a:latin typeface="Rix정고딕 B" panose="02020603020101020101" pitchFamily="18" charset="-127"/>
                  <a:ea typeface="Rix정고딕 B" panose="02020603020101020101" pitchFamily="18" charset="-127"/>
                </a:defRPr>
              </a:lvl1pPr>
            </a:lstStyle>
            <a:p>
              <a:pPr algn="ctr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>
                    <a:lumMod val="75000"/>
                    <a:lumOff val="25000"/>
                  </a:prstClr>
                </a:buClr>
                <a:defRPr/>
              </a:pPr>
              <a:r>
                <a:rPr kumimoji="0" lang="ko-KR" altLang="en-US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수출규모별 맞춤형 해외마케팅프로그램을 지원하여 </a:t>
              </a:r>
              <a:endParaRPr kumimoji="0" lang="en-US" altLang="ko-KR" sz="20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>
                    <a:lumMod val="75000"/>
                    <a:lumOff val="25000"/>
                  </a:prstClr>
                </a:buClr>
                <a:defRPr/>
              </a:pPr>
              <a:r>
                <a:rPr kumimoji="0" lang="ko-KR" altLang="en-US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내수기업을  수출기업화하고</a:t>
              </a:r>
              <a:r>
                <a:rPr kumimoji="0" lang="en-US" altLang="ko-KR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kumimoji="0" lang="ko-KR" altLang="en-US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수출기업을 수출선도기업으로 육성</a:t>
              </a:r>
              <a:endParaRPr kumimoji="0" lang="ko-KR" altLang="en-US" sz="20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7" name="그림 6" descr="3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49352"/>
            <a:ext cx="10150475" cy="484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86"/>
          <p:cNvGrpSpPr>
            <a:grpSpLocks/>
          </p:cNvGrpSpPr>
          <p:nvPr/>
        </p:nvGrpSpPr>
        <p:grpSpPr bwMode="auto">
          <a:xfrm>
            <a:off x="467544" y="2722457"/>
            <a:ext cx="1712906" cy="833438"/>
            <a:chOff x="1109938" y="2771729"/>
            <a:chExt cx="1712901" cy="833166"/>
          </a:xfrm>
        </p:grpSpPr>
        <p:grpSp>
          <p:nvGrpSpPr>
            <p:cNvPr id="11" name="Group 339"/>
            <p:cNvGrpSpPr>
              <a:grpSpLocks/>
            </p:cNvGrpSpPr>
            <p:nvPr/>
          </p:nvGrpSpPr>
          <p:grpSpPr bwMode="auto">
            <a:xfrm>
              <a:off x="1493780" y="2895141"/>
              <a:ext cx="1179613" cy="538325"/>
              <a:chOff x="5465" y="2643"/>
              <a:chExt cx="1423" cy="458"/>
            </a:xfrm>
          </p:grpSpPr>
          <p:sp>
            <p:nvSpPr>
              <p:cNvPr id="16" name="AutoShape 329"/>
              <p:cNvSpPr>
                <a:spLocks noChangeArrowheads="1"/>
              </p:cNvSpPr>
              <p:nvPr/>
            </p:nvSpPr>
            <p:spPr bwMode="auto">
              <a:xfrm>
                <a:off x="5465" y="2643"/>
                <a:ext cx="1423" cy="458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E8E8E8"/>
                  </a:gs>
                  <a:gs pos="50000">
                    <a:srgbClr val="E8E8E8">
                      <a:gamma/>
                      <a:tint val="23922"/>
                      <a:invGamma/>
                    </a:srgbClr>
                  </a:gs>
                  <a:gs pos="100000">
                    <a:srgbClr val="E8E8E8"/>
                  </a:gs>
                </a:gsLst>
                <a:lin ang="5400000" scaled="1"/>
              </a:gradFill>
              <a:ln w="3175" algn="ctr">
                <a:solidFill>
                  <a:srgbClr val="777777"/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>
                  <a:solidFill>
                    <a:prstClr val="black"/>
                  </a:solidFill>
                  <a:latin typeface="Cambria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" name="AutoShape 330"/>
              <p:cNvSpPr>
                <a:spLocks noChangeArrowheads="1"/>
              </p:cNvSpPr>
              <p:nvPr/>
            </p:nvSpPr>
            <p:spPr bwMode="auto">
              <a:xfrm>
                <a:off x="5508" y="2801"/>
                <a:ext cx="1336" cy="2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74901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kumimoji="0" lang="ko-KR" altLang="en-US" sz="1600">
                  <a:solidFill>
                    <a:prstClr val="black"/>
                  </a:solidFill>
                  <a:latin typeface="맑은 고딕" pitchFamily="50" charset="-127"/>
                  <a:ea typeface="-윤고딕130" charset="-127"/>
                </a:endParaRPr>
              </a:p>
            </p:txBody>
          </p:sp>
        </p:grpSp>
        <p:grpSp>
          <p:nvGrpSpPr>
            <p:cNvPr id="12" name="그룹 88"/>
            <p:cNvGrpSpPr>
              <a:grpSpLocks/>
            </p:cNvGrpSpPr>
            <p:nvPr/>
          </p:nvGrpSpPr>
          <p:grpSpPr bwMode="auto">
            <a:xfrm>
              <a:off x="1109938" y="2771729"/>
              <a:ext cx="806442" cy="833166"/>
              <a:chOff x="741454" y="2456530"/>
              <a:chExt cx="908051" cy="938142"/>
            </a:xfrm>
          </p:grpSpPr>
          <p:pic>
            <p:nvPicPr>
              <p:cNvPr id="14" name="Picture 61" descr="원3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454" y="2456530"/>
                <a:ext cx="908051" cy="9381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그림 9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7759" y="2707727"/>
                <a:ext cx="525394" cy="496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611563" y="3014323"/>
              <a:ext cx="1211276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lvl1pPr>
                <a:spcBef>
                  <a:spcPct val="0"/>
                </a:spcBef>
                <a:buNone/>
                <a:defRPr lang="ko-KR" altLang="en-US" sz="2600" b="0" spc="-150">
                  <a:ln w="952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itchFamily="2" charset="-127"/>
                  <a:ea typeface="다음_SemiBold" pitchFamily="2" charset="-127"/>
                  <a:cs typeface="Times New Roman" pitchFamily="18" charset="0"/>
                </a:defRPr>
              </a:lvl1pPr>
            </a:lstStyle>
            <a:p>
              <a:pPr algn="ctr" fontAlgn="auto">
                <a:spcAft>
                  <a:spcPts val="0"/>
                </a:spcAft>
                <a:defRPr/>
              </a:pPr>
              <a:r>
                <a:rPr kumimoji="0" sz="1800" dirty="0">
                  <a:solidFill>
                    <a:srgbClr val="132D4D"/>
                  </a:solidFill>
                  <a:effectLst/>
                  <a:latin typeface="HY견고딕" pitchFamily="18" charset="-127"/>
                  <a:ea typeface="HY견고딕" pitchFamily="18" charset="-127"/>
                  <a:cs typeface="Microsoft Himalaya" pitchFamily="2" charset="0"/>
                </a:rPr>
                <a:t>대상</a:t>
              </a:r>
              <a:endParaRPr kumimoji="0" lang="en-US" altLang="ko-KR" sz="1800" dirty="0">
                <a:solidFill>
                  <a:srgbClr val="132D4D"/>
                </a:solidFill>
                <a:effectLst/>
                <a:latin typeface="HY견고딕" pitchFamily="18" charset="-127"/>
                <a:ea typeface="HY견고딕" pitchFamily="18" charset="-127"/>
                <a:cs typeface="Microsoft Himalaya" pitchFamily="2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2195735" y="2982252"/>
            <a:ext cx="6584849" cy="2366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177800" indent="-177800" fontAlgn="base">
              <a:lnSpc>
                <a:spcPct val="110000"/>
              </a:lnSpc>
              <a:spcBef>
                <a:spcPct val="0"/>
              </a:spcBef>
              <a:spcAft>
                <a:spcPts val="500"/>
              </a:spcAft>
              <a:buBlip>
                <a:blip r:embed="rId6"/>
              </a:buBlip>
              <a:defRPr kumimoji="1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500" dirty="0" smtClean="0">
                <a:solidFill>
                  <a:prstClr val="black"/>
                </a:solidFill>
              </a:rPr>
              <a:t>중소기업기본법상 중소기업</a:t>
            </a:r>
            <a:endParaRPr lang="ko-KR" altLang="en-US" sz="1500" dirty="0">
              <a:solidFill>
                <a:prstClr val="black"/>
              </a:solidFill>
            </a:endParaRPr>
          </a:p>
        </p:txBody>
      </p:sp>
      <p:grpSp>
        <p:nvGrpSpPr>
          <p:cNvPr id="18" name="그룹 5"/>
          <p:cNvGrpSpPr>
            <a:grpSpLocks/>
          </p:cNvGrpSpPr>
          <p:nvPr/>
        </p:nvGrpSpPr>
        <p:grpSpPr bwMode="auto">
          <a:xfrm>
            <a:off x="467543" y="4690893"/>
            <a:ext cx="9216205" cy="1336274"/>
            <a:chOff x="1109938" y="3657780"/>
            <a:chExt cx="8131195" cy="1335833"/>
          </a:xfrm>
        </p:grpSpPr>
        <p:grpSp>
          <p:nvGrpSpPr>
            <p:cNvPr id="19" name="그룹 107"/>
            <p:cNvGrpSpPr>
              <a:grpSpLocks/>
            </p:cNvGrpSpPr>
            <p:nvPr/>
          </p:nvGrpSpPr>
          <p:grpSpPr bwMode="auto">
            <a:xfrm>
              <a:off x="1109938" y="3657780"/>
              <a:ext cx="1712901" cy="833163"/>
              <a:chOff x="979509" y="3232575"/>
              <a:chExt cx="1712901" cy="833163"/>
            </a:xfrm>
          </p:grpSpPr>
          <p:grpSp>
            <p:nvGrpSpPr>
              <p:cNvPr id="21" name="Group 339"/>
              <p:cNvGrpSpPr>
                <a:grpSpLocks/>
              </p:cNvGrpSpPr>
              <p:nvPr/>
            </p:nvGrpSpPr>
            <p:grpSpPr bwMode="auto">
              <a:xfrm>
                <a:off x="1374631" y="3384304"/>
                <a:ext cx="1143139" cy="538325"/>
                <a:chOff x="5465" y="2485"/>
                <a:chExt cx="1379" cy="458"/>
              </a:xfrm>
            </p:grpSpPr>
            <p:sp>
              <p:nvSpPr>
                <p:cNvPr id="26" name="AutoShape 329"/>
                <p:cNvSpPr>
                  <a:spLocks noChangeArrowheads="1"/>
                </p:cNvSpPr>
                <p:nvPr/>
              </p:nvSpPr>
              <p:spPr bwMode="auto">
                <a:xfrm>
                  <a:off x="5465" y="2485"/>
                  <a:ext cx="1375" cy="458"/>
                </a:xfrm>
                <a:prstGeom prst="roundRect">
                  <a:avLst>
                    <a:gd name="adj" fmla="val 15000"/>
                  </a:avLst>
                </a:prstGeom>
                <a:gradFill rotWithShape="1">
                  <a:gsLst>
                    <a:gs pos="0">
                      <a:srgbClr val="E8E8E8"/>
                    </a:gs>
                    <a:gs pos="50000">
                      <a:srgbClr val="E8E8E8">
                        <a:gamma/>
                        <a:tint val="23922"/>
                        <a:invGamma/>
                      </a:srgbClr>
                    </a:gs>
                    <a:gs pos="100000">
                      <a:srgbClr val="E8E8E8"/>
                    </a:gs>
                  </a:gsLst>
                  <a:lin ang="5400000" scaled="1"/>
                </a:gradFill>
                <a:ln w="3175" algn="ctr">
                  <a:solidFill>
                    <a:srgbClr val="777777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808080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latin typeface="Cambria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27" name="AutoShape 330"/>
                <p:cNvSpPr>
                  <a:spLocks noChangeArrowheads="1"/>
                </p:cNvSpPr>
                <p:nvPr/>
              </p:nvSpPr>
              <p:spPr bwMode="auto">
                <a:xfrm>
                  <a:off x="5508" y="2698"/>
                  <a:ext cx="1336" cy="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74901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kumimoji="0" lang="ko-KR" altLang="en-US" sz="1600">
                    <a:latin typeface="맑은 고딕" pitchFamily="50" charset="-127"/>
                    <a:ea typeface="-윤고딕130" charset="-127"/>
                  </a:endParaRPr>
                </a:p>
              </p:txBody>
            </p:sp>
          </p:grpSp>
          <p:grpSp>
            <p:nvGrpSpPr>
              <p:cNvPr id="22" name="그룹 109"/>
              <p:cNvGrpSpPr>
                <a:grpSpLocks/>
              </p:cNvGrpSpPr>
              <p:nvPr/>
            </p:nvGrpSpPr>
            <p:grpSpPr bwMode="auto">
              <a:xfrm>
                <a:off x="979509" y="3232575"/>
                <a:ext cx="806442" cy="833163"/>
                <a:chOff x="741454" y="3270377"/>
                <a:chExt cx="908051" cy="938139"/>
              </a:xfrm>
            </p:grpSpPr>
            <p:pic>
              <p:nvPicPr>
                <p:cNvPr id="24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454" y="3270377"/>
                  <a:ext cx="908051" cy="938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112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572" y="3501536"/>
                  <a:ext cx="459419" cy="496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3" name="TextBox 22"/>
              <p:cNvSpPr txBox="1"/>
              <p:nvPr/>
            </p:nvSpPr>
            <p:spPr>
              <a:xfrm>
                <a:off x="1481134" y="3471768"/>
                <a:ext cx="1211276" cy="36933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>
                <a:lvl1pPr>
                  <a:spcBef>
                    <a:spcPct val="0"/>
                  </a:spcBef>
                  <a:buNone/>
                  <a:defRPr lang="ko-KR" altLang="en-US" sz="2600" b="0" spc="-150">
                    <a:ln w="952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다음_SemiBold" pitchFamily="2" charset="-127"/>
                    <a:ea typeface="다음_SemiBold" pitchFamily="2" charset="-127"/>
                    <a:cs typeface="Times New Roman" pitchFamily="18" charset="0"/>
                  </a:defRPr>
                </a:lvl1pPr>
              </a:lstStyle>
              <a:p>
                <a:pPr algn="ctr" fontAlgn="auto">
                  <a:spcAft>
                    <a:spcPts val="0"/>
                  </a:spcAft>
                  <a:defRPr/>
                </a:pPr>
                <a:r>
                  <a:rPr kumimoji="0" sz="1800" dirty="0" smtClean="0">
                    <a:solidFill>
                      <a:schemeClr val="tx1"/>
                    </a:solidFill>
                    <a:effectLst/>
                    <a:latin typeface="HY견고딕" pitchFamily="18" charset="-127"/>
                    <a:ea typeface="HY견고딕" pitchFamily="18" charset="-127"/>
                  </a:rPr>
                  <a:t>내용</a:t>
                </a:r>
                <a:endParaRPr kumimoji="0" lang="en-US" altLang="ko-KR" sz="1800" dirty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8125" y="3785989"/>
              <a:ext cx="6403008" cy="120762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수 출  준 비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외국어홈페이지 </a:t>
              </a:r>
              <a:r>
                <a:rPr lang="ko-KR" altLang="en-US" sz="1500" dirty="0">
                  <a:solidFill>
                    <a:schemeClr val="tx1"/>
                  </a:solidFill>
                </a:rPr>
                <a:t>제작</a:t>
              </a:r>
              <a:r>
                <a:rPr lang="en-US" altLang="ko-KR" sz="1500" dirty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err="1">
                  <a:solidFill>
                    <a:schemeClr val="tx1"/>
                  </a:solidFill>
                </a:rPr>
                <a:t>온라인카달로그</a:t>
              </a:r>
              <a:r>
                <a:rPr lang="en-US" altLang="ko-KR" sz="1500" dirty="0">
                  <a:solidFill>
                    <a:schemeClr val="tx1"/>
                  </a:solidFill>
                </a:rPr>
                <a:t>,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통번역</a:t>
              </a:r>
              <a:r>
                <a:rPr lang="en-US" altLang="ko-KR" sz="1500" dirty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해외규격획득 </a:t>
              </a:r>
              <a:r>
                <a:rPr lang="ko-KR" altLang="en-US" sz="1500" dirty="0">
                  <a:solidFill>
                    <a:schemeClr val="tx1"/>
                  </a:solidFill>
                </a:rPr>
                <a:t>지원 등</a:t>
              </a:r>
              <a:endParaRPr lang="en-US" altLang="ko-KR" sz="1500" dirty="0">
                <a:solidFill>
                  <a:schemeClr val="tx1"/>
                </a:solidFill>
              </a:endParaRPr>
            </a:p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거래선발굴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홍보ㆍ광고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온라인마케팅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조사ㆍ컨설팅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전시회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상담회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등</a:t>
              </a:r>
              <a:endParaRPr lang="en-US" altLang="ko-KR" sz="1500" dirty="0" smtClean="0">
                <a:solidFill>
                  <a:schemeClr val="tx1"/>
                </a:solidFill>
              </a:endParaRPr>
            </a:p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계 약  체 결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바이어 신용조사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관세환급 신청대행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계약서 작성대행</a:t>
              </a:r>
              <a:r>
                <a:rPr lang="en-US" altLang="ko-KR" sz="1500" dirty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통관 컨설팅 등</a:t>
              </a:r>
              <a:endParaRPr lang="en-US" altLang="ko-KR" sz="1500" dirty="0" smtClean="0">
                <a:solidFill>
                  <a:schemeClr val="tx1"/>
                </a:solidFill>
              </a:endParaRPr>
            </a:p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해 외  진 출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해외 투자환경 조사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현지법인설립 등</a:t>
              </a:r>
              <a:endParaRPr lang="en-US" altLang="ko-KR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 bwMode="auto">
          <a:xfrm>
            <a:off x="2195735" y="3506887"/>
            <a:ext cx="7199981" cy="142449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177800" indent="-177800" fontAlgn="base">
              <a:lnSpc>
                <a:spcPct val="110000"/>
              </a:lnSpc>
              <a:spcBef>
                <a:spcPct val="0"/>
              </a:spcBef>
              <a:spcAft>
                <a:spcPts val="500"/>
              </a:spcAft>
              <a:buBlip>
                <a:blip r:embed="rId6"/>
              </a:buBlip>
              <a:defRPr kumimoji="1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r>
              <a:rPr lang="en-US" altLang="ko-KR" sz="1500" dirty="0" smtClean="0">
                <a:solidFill>
                  <a:schemeClr val="tx1"/>
                </a:solidFill>
              </a:rPr>
              <a:t>1,064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억원</a:t>
            </a:r>
            <a:r>
              <a:rPr lang="en-US" altLang="ko-KR" sz="1500" dirty="0">
                <a:solidFill>
                  <a:schemeClr val="tx1"/>
                </a:solidFill>
              </a:rPr>
              <a:t>, </a:t>
            </a:r>
            <a:r>
              <a:rPr lang="en-US" altLang="ko-KR" sz="1500" dirty="0" smtClean="0">
                <a:solidFill>
                  <a:schemeClr val="tx1"/>
                </a:solidFill>
              </a:rPr>
              <a:t>  3,125</a:t>
            </a:r>
            <a:r>
              <a:rPr lang="ko-KR" altLang="en-US" sz="1500" dirty="0" smtClean="0">
                <a:solidFill>
                  <a:schemeClr val="tx1"/>
                </a:solidFill>
              </a:rPr>
              <a:t>개사 내외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ko-KR" sz="1200" b="0" dirty="0" smtClean="0">
                <a:solidFill>
                  <a:schemeClr val="tx1"/>
                </a:solidFill>
              </a:rPr>
              <a:t>    </a:t>
            </a:r>
            <a:r>
              <a:rPr lang="en-US" altLang="ko-KR" sz="1400" dirty="0" smtClean="0">
                <a:solidFill>
                  <a:schemeClr val="tx1"/>
                </a:solidFill>
              </a:rPr>
              <a:t>-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성장바우처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</a:rPr>
              <a:t>내수 및 수출초보</a:t>
            </a:r>
            <a:r>
              <a:rPr lang="en-US" altLang="ko-KR" sz="1400" dirty="0" smtClean="0">
                <a:solidFill>
                  <a:schemeClr val="tx1"/>
                </a:solidFill>
              </a:rPr>
              <a:t>(3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천만원</a:t>
            </a:r>
            <a:r>
              <a:rPr lang="ko-KR" altLang="en-US" sz="1400" dirty="0" smtClean="0">
                <a:solidFill>
                  <a:schemeClr val="tx1"/>
                </a:solidFill>
              </a:rPr>
              <a:t> 이내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수출유망</a:t>
            </a:r>
            <a:r>
              <a:rPr lang="en-US" altLang="ko-KR" sz="1400" dirty="0" smtClean="0">
                <a:solidFill>
                  <a:schemeClr val="tx1"/>
                </a:solidFill>
              </a:rPr>
              <a:t>(5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천만원</a:t>
            </a:r>
            <a:r>
              <a:rPr lang="ko-KR" altLang="en-US" sz="1400" dirty="0" smtClean="0">
                <a:solidFill>
                  <a:schemeClr val="tx1"/>
                </a:solidFill>
              </a:rPr>
              <a:t> 이내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수출성장</a:t>
            </a:r>
            <a:r>
              <a:rPr lang="en-US" altLang="ko-KR" sz="1400" dirty="0" smtClean="0">
                <a:solidFill>
                  <a:schemeClr val="tx1"/>
                </a:solidFill>
              </a:rPr>
              <a:t>(8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천만원</a:t>
            </a:r>
            <a:r>
              <a:rPr lang="ko-KR" altLang="en-US" sz="1400" dirty="0" smtClean="0">
                <a:solidFill>
                  <a:schemeClr val="tx1"/>
                </a:solidFill>
              </a:rPr>
              <a:t> 이내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FontTx/>
              <a:buNone/>
              <a:defRPr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혁신바우처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</a:rPr>
              <a:t>브랜드 </a:t>
            </a:r>
            <a:r>
              <a:rPr lang="en-US" altLang="ko-KR" sz="1400" dirty="0" smtClean="0">
                <a:solidFill>
                  <a:schemeClr val="tx1"/>
                </a:solidFill>
              </a:rPr>
              <a:t>K, 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규제자유특구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스마트제조혁신</a:t>
            </a:r>
            <a:r>
              <a:rPr lang="en-US" altLang="ko-KR" sz="1400" dirty="0" smtClean="0">
                <a:solidFill>
                  <a:schemeClr val="tx1"/>
                </a:solidFill>
              </a:rPr>
              <a:t>, K-Bio,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글로벌강소기업</a:t>
            </a:r>
            <a:r>
              <a:rPr lang="en-US" altLang="ko-KR" sz="1400" dirty="0" smtClean="0">
                <a:solidFill>
                  <a:schemeClr val="tx1"/>
                </a:solidFill>
              </a:rPr>
              <a:t>(1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억원</a:t>
            </a:r>
            <a:r>
              <a:rPr lang="ko-KR" altLang="en-US" sz="1400" dirty="0" smtClean="0">
                <a:solidFill>
                  <a:schemeClr val="tx1"/>
                </a:solidFill>
              </a:rPr>
              <a:t> 이내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FontTx/>
              <a:buNone/>
              <a:defRPr/>
            </a:pPr>
            <a:r>
              <a:rPr lang="en-US" altLang="ko-KR" sz="1400" dirty="0" smtClean="0">
                <a:solidFill>
                  <a:schemeClr val="tx1"/>
                </a:solidFill>
              </a:rPr>
              <a:t>       *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스타트업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천만원</a:t>
            </a:r>
            <a:r>
              <a:rPr lang="ko-KR" altLang="en-US" sz="1400" dirty="0" smtClean="0">
                <a:solidFill>
                  <a:schemeClr val="tx1"/>
                </a:solidFill>
              </a:rPr>
              <a:t> 이내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ko-KR" sz="1200" b="0" dirty="0" smtClean="0">
                <a:solidFill>
                  <a:schemeClr val="tx1"/>
                </a:solidFill>
              </a:rPr>
              <a:t>    </a:t>
            </a:r>
            <a:endParaRPr lang="en-US" altLang="ko-KR" sz="1500" dirty="0" smtClean="0">
              <a:solidFill>
                <a:schemeClr val="tx1"/>
              </a:solidFill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467544" y="3609554"/>
            <a:ext cx="1712907" cy="833437"/>
            <a:chOff x="467544" y="3547986"/>
            <a:chExt cx="1712907" cy="833437"/>
          </a:xfrm>
        </p:grpSpPr>
        <p:grpSp>
          <p:nvGrpSpPr>
            <p:cNvPr id="30" name="그룹 151"/>
            <p:cNvGrpSpPr>
              <a:grpSpLocks/>
            </p:cNvGrpSpPr>
            <p:nvPr/>
          </p:nvGrpSpPr>
          <p:grpSpPr bwMode="auto">
            <a:xfrm>
              <a:off x="467544" y="3547986"/>
              <a:ext cx="1563460" cy="833437"/>
              <a:chOff x="983336" y="4932588"/>
              <a:chExt cx="1563455" cy="833166"/>
            </a:xfrm>
          </p:grpSpPr>
          <p:grpSp>
            <p:nvGrpSpPr>
              <p:cNvPr id="32" name="Group 339"/>
              <p:cNvGrpSpPr>
                <a:grpSpLocks/>
              </p:cNvGrpSpPr>
              <p:nvPr/>
            </p:nvGrpSpPr>
            <p:grpSpPr bwMode="auto">
              <a:xfrm>
                <a:off x="1367178" y="5119854"/>
                <a:ext cx="1179613" cy="538325"/>
                <a:chOff x="5465" y="2503"/>
                <a:chExt cx="1423" cy="458"/>
              </a:xfrm>
            </p:grpSpPr>
            <p:sp>
              <p:nvSpPr>
                <p:cNvPr id="36" name="AutoShape 329"/>
                <p:cNvSpPr>
                  <a:spLocks noChangeArrowheads="1"/>
                </p:cNvSpPr>
                <p:nvPr/>
              </p:nvSpPr>
              <p:spPr bwMode="auto">
                <a:xfrm>
                  <a:off x="5465" y="2503"/>
                  <a:ext cx="1423" cy="458"/>
                </a:xfrm>
                <a:prstGeom prst="roundRect">
                  <a:avLst>
                    <a:gd name="adj" fmla="val 15000"/>
                  </a:avLst>
                </a:prstGeom>
                <a:gradFill rotWithShape="1">
                  <a:gsLst>
                    <a:gs pos="0">
                      <a:srgbClr val="E8E8E8"/>
                    </a:gs>
                    <a:gs pos="50000">
                      <a:srgbClr val="E8E8E8">
                        <a:gamma/>
                        <a:tint val="23922"/>
                        <a:invGamma/>
                      </a:srgbClr>
                    </a:gs>
                    <a:gs pos="100000">
                      <a:srgbClr val="E8E8E8"/>
                    </a:gs>
                  </a:gsLst>
                  <a:lin ang="5400000" scaled="1"/>
                </a:gradFill>
                <a:ln w="3175" algn="ctr">
                  <a:solidFill>
                    <a:srgbClr val="777777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808080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latin typeface="Cambria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37" name="AutoShape 330"/>
                <p:cNvSpPr>
                  <a:spLocks noChangeArrowheads="1"/>
                </p:cNvSpPr>
                <p:nvPr/>
              </p:nvSpPr>
              <p:spPr bwMode="auto">
                <a:xfrm>
                  <a:off x="5508" y="2801"/>
                  <a:ext cx="1336" cy="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74901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kumimoji="0" lang="ko-KR" altLang="en-US" sz="1600">
                    <a:latin typeface="맑은 고딕" pitchFamily="50" charset="-127"/>
                    <a:ea typeface="-윤고딕130" charset="-127"/>
                  </a:endParaRPr>
                </a:p>
              </p:txBody>
            </p:sp>
          </p:grpSp>
          <p:grpSp>
            <p:nvGrpSpPr>
              <p:cNvPr id="33" name="그룹 154"/>
              <p:cNvGrpSpPr>
                <a:grpSpLocks/>
              </p:cNvGrpSpPr>
              <p:nvPr/>
            </p:nvGrpSpPr>
            <p:grpSpPr bwMode="auto">
              <a:xfrm>
                <a:off x="983336" y="4932588"/>
                <a:ext cx="806442" cy="833166"/>
                <a:chOff x="741454" y="5094944"/>
                <a:chExt cx="908051" cy="938142"/>
              </a:xfrm>
            </p:grpSpPr>
            <p:pic>
              <p:nvPicPr>
                <p:cNvPr id="34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454" y="5094944"/>
                  <a:ext cx="908051" cy="9381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5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135" y="5338433"/>
                  <a:ext cx="596938" cy="469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1" name="TextBox 30"/>
            <p:cNvSpPr txBox="1"/>
            <p:nvPr/>
          </p:nvSpPr>
          <p:spPr bwMode="auto">
            <a:xfrm>
              <a:off x="969171" y="3779503"/>
              <a:ext cx="1211280" cy="36945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lvl1pPr>
                <a:spcBef>
                  <a:spcPct val="0"/>
                </a:spcBef>
                <a:buNone/>
                <a:defRPr lang="ko-KR" altLang="en-US" sz="2600" b="0" spc="-150">
                  <a:ln w="952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itchFamily="2" charset="-127"/>
                  <a:ea typeface="다음_SemiBold" pitchFamily="2" charset="-127"/>
                  <a:cs typeface="Times New Roman" pitchFamily="18" charset="0"/>
                </a:defRPr>
              </a:lvl1pPr>
            </a:lstStyle>
            <a:p>
              <a:pPr algn="ctr" fontAlgn="auto">
                <a:spcAft>
                  <a:spcPts val="0"/>
                </a:spcAft>
                <a:defRPr/>
              </a:pPr>
              <a:r>
                <a:rPr kumimoji="0" sz="1800" dirty="0" smtClean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규모</a:t>
              </a:r>
              <a:endParaRPr kumimoji="0" lang="en-US" altLang="ko-KR" sz="1800" dirty="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8" name="그룹 136"/>
          <p:cNvGrpSpPr/>
          <p:nvPr/>
        </p:nvGrpSpPr>
        <p:grpSpPr>
          <a:xfrm>
            <a:off x="467543" y="6029176"/>
            <a:ext cx="9360221" cy="1301055"/>
            <a:chOff x="488260" y="5650139"/>
            <a:chExt cx="8131220" cy="1301055"/>
          </a:xfrm>
        </p:grpSpPr>
        <p:sp>
          <p:nvSpPr>
            <p:cNvPr id="39" name="TextBox 38"/>
            <p:cNvSpPr txBox="1"/>
            <p:nvPr/>
          </p:nvSpPr>
          <p:spPr bwMode="auto">
            <a:xfrm>
              <a:off x="2216452" y="5835504"/>
              <a:ext cx="6403028" cy="111569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pPr>
                <a:lnSpc>
                  <a:spcPct val="100000"/>
                </a:lnSpc>
                <a:defRPr/>
              </a:pPr>
              <a:r>
                <a:rPr lang="ko-KR" altLang="en-US" sz="1500" dirty="0" smtClean="0">
                  <a:solidFill>
                    <a:schemeClr val="tx1"/>
                  </a:solidFill>
                </a:rPr>
                <a:t>공고일정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(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신청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/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접수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) 2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회 실시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(1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차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접수중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. ’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21.1.15 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오후 </a:t>
              </a:r>
              <a:r>
                <a:rPr lang="en-US" altLang="ko-KR" sz="1500" dirty="0" smtClean="0">
                  <a:solidFill>
                    <a:srgbClr val="FF0000"/>
                  </a:solidFill>
                </a:rPr>
                <a:t>6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시 마감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)</a:t>
              </a:r>
            </a:p>
            <a:p>
              <a:pPr>
                <a:lnSpc>
                  <a:spcPct val="100000"/>
                </a:lnSpc>
                <a:buNone/>
                <a:defRPr/>
              </a:pPr>
              <a:r>
                <a:rPr lang="en-US" altLang="ko-KR" sz="1500" dirty="0" smtClean="0">
                  <a:solidFill>
                    <a:schemeClr val="tx1"/>
                  </a:solidFill>
                </a:rPr>
                <a:t>                       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온라인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(www.exportvoucher.com)</a:t>
              </a:r>
            </a:p>
            <a:p>
              <a:pPr>
                <a:lnSpc>
                  <a:spcPct val="100000"/>
                </a:lnSpc>
                <a:defRPr/>
              </a:pPr>
              <a:r>
                <a:rPr lang="ko-KR" altLang="en-US" sz="1500" dirty="0" smtClean="0">
                  <a:solidFill>
                    <a:schemeClr val="tx1"/>
                  </a:solidFill>
                </a:rPr>
                <a:t>선정절차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신청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기업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 →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현장평가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지방청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, </a:t>
              </a:r>
              <a:r>
                <a:rPr lang="ko-KR" altLang="en-US" sz="1500" dirty="0" err="1" smtClean="0">
                  <a:solidFill>
                    <a:schemeClr val="accent2"/>
                  </a:solidFill>
                </a:rPr>
                <a:t>중진공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→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선정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500" dirty="0" err="1" smtClean="0">
                  <a:solidFill>
                    <a:schemeClr val="accent2"/>
                  </a:solidFill>
                </a:rPr>
                <a:t>중기부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및 협약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err="1" smtClean="0">
                  <a:solidFill>
                    <a:schemeClr val="accent2"/>
                  </a:solidFill>
                </a:rPr>
                <a:t>중진공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기업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</a:t>
              </a:r>
            </a:p>
            <a:p>
              <a:pPr>
                <a:lnSpc>
                  <a:spcPct val="100000"/>
                </a:lnSpc>
                <a:defRPr/>
              </a:pPr>
              <a:r>
                <a:rPr lang="ko-KR" altLang="en-US" sz="1500" dirty="0" smtClean="0">
                  <a:solidFill>
                    <a:schemeClr val="tx1"/>
                  </a:solidFill>
                </a:rPr>
                <a:t>문  의  처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수출바우처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지원센터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(055-752-8580)</a:t>
              </a:r>
            </a:p>
          </p:txBody>
        </p:sp>
        <p:grpSp>
          <p:nvGrpSpPr>
            <p:cNvPr id="40" name="그룹 135"/>
            <p:cNvGrpSpPr/>
            <p:nvPr/>
          </p:nvGrpSpPr>
          <p:grpSpPr>
            <a:xfrm>
              <a:off x="488260" y="5650139"/>
              <a:ext cx="1692191" cy="833437"/>
              <a:chOff x="488260" y="5650139"/>
              <a:chExt cx="1692191" cy="833437"/>
            </a:xfrm>
          </p:grpSpPr>
          <p:grpSp>
            <p:nvGrpSpPr>
              <p:cNvPr id="41" name="그룹 151"/>
              <p:cNvGrpSpPr>
                <a:grpSpLocks/>
              </p:cNvGrpSpPr>
              <p:nvPr/>
            </p:nvGrpSpPr>
            <p:grpSpPr bwMode="auto">
              <a:xfrm>
                <a:off x="488260" y="5650139"/>
                <a:ext cx="1563460" cy="833437"/>
                <a:chOff x="983336" y="5178775"/>
                <a:chExt cx="1563455" cy="833166"/>
              </a:xfrm>
            </p:grpSpPr>
            <p:grpSp>
              <p:nvGrpSpPr>
                <p:cNvPr id="44" name="Group 339"/>
                <p:cNvGrpSpPr>
                  <a:grpSpLocks/>
                </p:cNvGrpSpPr>
                <p:nvPr/>
              </p:nvGrpSpPr>
              <p:grpSpPr bwMode="auto">
                <a:xfrm>
                  <a:off x="1367178" y="5364333"/>
                  <a:ext cx="1179613" cy="538325"/>
                  <a:chOff x="5465" y="2711"/>
                  <a:chExt cx="1423" cy="458"/>
                </a:xfrm>
              </p:grpSpPr>
              <p:sp>
                <p:nvSpPr>
                  <p:cNvPr id="46" name="AutoShape 329"/>
                  <p:cNvSpPr>
                    <a:spLocks noChangeArrowheads="1"/>
                  </p:cNvSpPr>
                  <p:nvPr/>
                </p:nvSpPr>
                <p:spPr bwMode="auto">
                  <a:xfrm>
                    <a:off x="5465" y="2711"/>
                    <a:ext cx="1423" cy="458"/>
                  </a:xfrm>
                  <a:prstGeom prst="roundRect">
                    <a:avLst>
                      <a:gd name="adj" fmla="val 15000"/>
                    </a:avLst>
                  </a:prstGeom>
                  <a:gradFill rotWithShape="1">
                    <a:gsLst>
                      <a:gs pos="0">
                        <a:srgbClr val="E8E8E8"/>
                      </a:gs>
                      <a:gs pos="50000">
                        <a:srgbClr val="E8E8E8">
                          <a:gamma/>
                          <a:tint val="23922"/>
                          <a:invGamma/>
                        </a:srgbClr>
                      </a:gs>
                      <a:gs pos="100000">
                        <a:srgbClr val="E8E8E8"/>
                      </a:gs>
                    </a:gsLst>
                    <a:lin ang="5400000" scaled="1"/>
                  </a:gradFill>
                  <a:ln w="3175" algn="ctr">
                    <a:solidFill>
                      <a:srgbClr val="777777"/>
                    </a:solidFill>
                    <a:round/>
                    <a:headEnd/>
                    <a:tailEnd/>
                  </a:ln>
                  <a:effectLst>
                    <a:outerShdw dist="17961" dir="2700000" algn="ctr" rotWithShape="0">
                      <a:srgbClr val="808080"/>
                    </a:outerShdw>
                  </a:effec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ko-KR" altLang="en-US" sz="1600">
                      <a:latin typeface="Cambria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47" name="AutoShape 330"/>
                  <p:cNvSpPr>
                    <a:spLocks noChangeArrowheads="1"/>
                  </p:cNvSpPr>
                  <p:nvPr/>
                </p:nvSpPr>
                <p:spPr bwMode="auto">
                  <a:xfrm>
                    <a:off x="5508" y="2801"/>
                    <a:ext cx="1336" cy="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alpha val="74901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kumimoji="0" lang="ko-KR" altLang="en-US" sz="1600">
                      <a:latin typeface="맑은 고딕" pitchFamily="50" charset="-127"/>
                      <a:ea typeface="-윤고딕130" charset="-127"/>
                    </a:endParaRPr>
                  </a:p>
                </p:txBody>
              </p:sp>
            </p:grpSp>
            <p:pic>
              <p:nvPicPr>
                <p:cNvPr id="45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3336" y="5178775"/>
                  <a:ext cx="806442" cy="833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2" name="TextBox 41"/>
              <p:cNvSpPr txBox="1"/>
              <p:nvPr/>
            </p:nvSpPr>
            <p:spPr bwMode="auto">
              <a:xfrm>
                <a:off x="969171" y="5924995"/>
                <a:ext cx="1211280" cy="369452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>
                <a:lvl1pPr>
                  <a:spcBef>
                    <a:spcPct val="0"/>
                  </a:spcBef>
                  <a:buNone/>
                  <a:defRPr lang="ko-KR" altLang="en-US" sz="2600" b="0" spc="-150">
                    <a:ln w="952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다음_SemiBold" pitchFamily="2" charset="-127"/>
                    <a:ea typeface="다음_SemiBold" pitchFamily="2" charset="-127"/>
                    <a:cs typeface="Times New Roman" pitchFamily="18" charset="0"/>
                  </a:defRPr>
                </a:lvl1pPr>
              </a:lstStyle>
              <a:p>
                <a:pPr algn="ctr" fontAlgn="auto">
                  <a:spcAft>
                    <a:spcPts val="0"/>
                  </a:spcAft>
                  <a:defRPr/>
                </a:pPr>
                <a:r>
                  <a:rPr kumimoji="0" sz="1800" dirty="0" smtClean="0">
                    <a:solidFill>
                      <a:schemeClr val="tx1"/>
                    </a:solidFill>
                    <a:effectLst/>
                    <a:latin typeface="HY견고딕" pitchFamily="18" charset="-127"/>
                    <a:ea typeface="HY견고딕" pitchFamily="18" charset="-127"/>
                  </a:rPr>
                  <a:t>신청</a:t>
                </a:r>
                <a:endParaRPr kumimoji="0" lang="en-US" altLang="ko-KR" sz="1800" dirty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  <p:pic>
            <p:nvPicPr>
              <p:cNvPr id="43" name="그림 14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825" y="5907512"/>
                <a:ext cx="443197" cy="341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48" name="직선 연결선 47"/>
          <p:cNvCxnSpPr/>
          <p:nvPr/>
        </p:nvCxnSpPr>
        <p:spPr>
          <a:xfrm>
            <a:off x="2123728" y="3434879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123728" y="4690893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2123728" y="6099175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►</a:t>
            </a:r>
            <a:r>
              <a:rPr lang="ko-KR" altLang="en-US" dirty="0" err="1" smtClean="0"/>
              <a:t>수출바우처</a:t>
            </a:r>
            <a:r>
              <a:rPr lang="ko-KR" altLang="en-US" dirty="0" smtClean="0"/>
              <a:t> </a:t>
            </a:r>
            <a:r>
              <a:rPr lang="en-US" altLang="ko-KR" sz="2800" dirty="0" smtClean="0"/>
              <a:t>– </a:t>
            </a:r>
            <a:r>
              <a:rPr lang="ko-KR" altLang="en-US" sz="2800" dirty="0" err="1" smtClean="0"/>
              <a:t>수출역량별</a:t>
            </a:r>
            <a:r>
              <a:rPr lang="ko-KR" altLang="en-US" sz="2800" dirty="0" smtClean="0"/>
              <a:t> 지원한도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304800" y="1680486"/>
          <a:ext cx="9601201" cy="5138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085"/>
                <a:gridCol w="1944216"/>
                <a:gridCol w="2664296"/>
                <a:gridCol w="1512168"/>
                <a:gridCol w="1878436"/>
              </a:tblGrid>
              <a:tr h="64439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normalizeH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구 분</a:t>
                      </a:r>
                      <a:endParaRPr lang="ko-KR" altLang="en-US" sz="24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normalizeH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수출역량</a:t>
                      </a:r>
                      <a:endParaRPr lang="ko-KR" altLang="en-US" sz="24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연간최대</a:t>
                      </a:r>
                      <a:endParaRPr lang="en-US" altLang="ko-KR" sz="2000" b="1" normalizeH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latinLnBrk="1"/>
                      <a:endParaRPr lang="en-US" altLang="ko-KR" sz="800" b="1" normalizeH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latinLnBrk="1"/>
                      <a:r>
                        <a:rPr lang="ko-KR" altLang="en-US" sz="2000" b="1" normalizeH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지원한도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국고보조율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4439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세부사업명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전년도 직수출 실적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807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err="1" smtClean="0">
                          <a:solidFill>
                            <a:schemeClr val="tx1"/>
                          </a:solidFill>
                        </a:rPr>
                        <a:t>성장바우처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내수기업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매출규모에 따라</a:t>
                      </a:r>
                      <a:endParaRPr lang="en-US" altLang="ko-KR" normalizeH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normalizeH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70% 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지원</a:t>
                      </a:r>
                      <a:endParaRPr lang="en-US" altLang="ko-KR" normalizeH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수출초보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만불 미만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endParaRPr lang="ko-KR" altLang="en-US" normalizeH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normalizeH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수출유망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normalizeH="1" baseline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altLang="ko-KR" sz="1800" normalizeH="0" baseline="0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en-US" altLang="ko-KR" sz="1800" normalizeH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normalizeH="1" baseline="0" dirty="0" err="1" smtClean="0">
                          <a:solidFill>
                            <a:schemeClr val="tx1"/>
                          </a:solidFill>
                        </a:rPr>
                        <a:t>백만불</a:t>
                      </a:r>
                      <a:endParaRPr lang="ko-KR" altLang="en-US" sz="1800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수출성장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normalizeH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normalizeH="1" baseline="0" dirty="0" smtClean="0">
                          <a:solidFill>
                            <a:schemeClr val="tx1"/>
                          </a:solidFill>
                        </a:rPr>
                        <a:t>백</a:t>
                      </a:r>
                      <a:r>
                        <a:rPr lang="en-US" altLang="ko-KR" sz="1800" normalizeH="0" baseline="0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en-US" altLang="ko-KR" sz="1800" normalizeH="1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800" normalizeH="1" baseline="0" dirty="0" err="1" smtClean="0">
                          <a:solidFill>
                            <a:schemeClr val="tx1"/>
                          </a:solidFill>
                        </a:rPr>
                        <a:t>백만불</a:t>
                      </a:r>
                      <a:endParaRPr lang="ko-KR" altLang="en-US" sz="1800" normalizeH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수출강소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백만불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 이상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억원</a:t>
                      </a:r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55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normalizeH="1" baseline="0" dirty="0" err="1" smtClean="0">
                          <a:solidFill>
                            <a:schemeClr val="tx1"/>
                          </a:solidFill>
                        </a:rPr>
                        <a:t>혁신바우처</a:t>
                      </a:r>
                      <a:endParaRPr lang="ko-KR" altLang="en-US" sz="2000" b="1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브랜드</a:t>
                      </a:r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글로벌강소기업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스마트제조혁신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algn="l" latinLnBrk="1"/>
                      <a:endParaRPr lang="en-US" altLang="ko-KR" sz="800" normalizeH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신산업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 및 </a:t>
                      </a:r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바이오기업</a:t>
                      </a:r>
                      <a:r>
                        <a:rPr lang="en-US" altLang="ko-KR" normalizeH="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규제자유특구</a:t>
                      </a:r>
                      <a:endParaRPr lang="en-US" altLang="ko-KR" normalizeH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800" normalizeH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normalizeH="0" baseline="0" dirty="0" smtClean="0">
                          <a:solidFill>
                            <a:schemeClr val="tx1"/>
                          </a:solidFill>
                        </a:rPr>
                        <a:t>* 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스타트업은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r>
                        <a:rPr lang="ko-KR" altLang="en-US" normalizeH="1" baseline="0" dirty="0" smtClean="0">
                          <a:solidFill>
                            <a:schemeClr val="tx1"/>
                          </a:solidFill>
                        </a:rPr>
                        <a:t> 이내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normalizeH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normalizeH="1" baseline="0" dirty="0" err="1" smtClean="0">
                          <a:solidFill>
                            <a:schemeClr val="tx1"/>
                          </a:solidFill>
                        </a:rPr>
                        <a:t>억원</a:t>
                      </a:r>
                      <a:endParaRPr lang="en-US" altLang="ko-KR" normalizeH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normalizeH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/>
              <a:t>►해외규격인증획득지원</a:t>
            </a:r>
            <a:endParaRPr lang="ko-KR" altLang="en-US" dirty="0"/>
          </a:p>
        </p:txBody>
      </p:sp>
      <p:grpSp>
        <p:nvGrpSpPr>
          <p:cNvPr id="4" name="그룹 64"/>
          <p:cNvGrpSpPr>
            <a:grpSpLocks/>
          </p:cNvGrpSpPr>
          <p:nvPr/>
        </p:nvGrpSpPr>
        <p:grpSpPr bwMode="auto">
          <a:xfrm>
            <a:off x="1186203" y="1420635"/>
            <a:ext cx="7778069" cy="1377950"/>
            <a:chOff x="683567" y="1052736"/>
            <a:chExt cx="7776866" cy="1377582"/>
          </a:xfrm>
        </p:grpSpPr>
        <p:pic>
          <p:nvPicPr>
            <p:cNvPr id="5" name="그림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7" y="1052736"/>
              <a:ext cx="7776866" cy="1377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116187" y="1389626"/>
              <a:ext cx="6911699" cy="72814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>
                <a:buClr>
                  <a:schemeClr val="tx1">
                    <a:lumMod val="75000"/>
                    <a:lumOff val="25000"/>
                  </a:schemeClr>
                </a:buClr>
                <a:buSzPct val="80000"/>
                <a:defRPr spc="-150">
                  <a:solidFill>
                    <a:srgbClr val="132D4D"/>
                  </a:solidFill>
                  <a:latin typeface="Rix정고딕 B" panose="02020603020101020101" pitchFamily="18" charset="-127"/>
                  <a:ea typeface="Rix정고딕 B" panose="02020603020101020101" pitchFamily="18" charset="-127"/>
                </a:defRPr>
              </a:lvl1pPr>
            </a:lstStyle>
            <a:p>
              <a:pPr algn="ctr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해외시장 진출에 필요한 해외규격인증 획득에 소요되는 </a:t>
              </a:r>
              <a:endParaRPr kumimoji="0" lang="en-US" altLang="ko-KR" sz="20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dirty="0" smtClean="0">
                  <a:solidFill>
                    <a:srgbClr val="7030A0"/>
                  </a:solidFill>
                  <a:latin typeface="HY견고딕" pitchFamily="18" charset="-127"/>
                  <a:ea typeface="HY견고딕" pitchFamily="18" charset="-127"/>
                </a:rPr>
                <a:t>비용을 지원하여 기술장벽 해소를 통한 수출 확대</a:t>
              </a:r>
              <a:endParaRPr kumimoji="0" lang="ko-KR" altLang="en-US" sz="20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7" name="그림 6" descr="3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42865"/>
            <a:ext cx="10043789" cy="462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그룹 6"/>
          <p:cNvGrpSpPr>
            <a:grpSpLocks/>
          </p:cNvGrpSpPr>
          <p:nvPr/>
        </p:nvGrpSpPr>
        <p:grpSpPr bwMode="auto">
          <a:xfrm>
            <a:off x="365944" y="2815970"/>
            <a:ext cx="7987205" cy="833438"/>
            <a:chOff x="1109938" y="2743594"/>
            <a:chExt cx="7987180" cy="833166"/>
          </a:xfrm>
        </p:grpSpPr>
        <p:grpSp>
          <p:nvGrpSpPr>
            <p:cNvPr id="9" name="그룹 86"/>
            <p:cNvGrpSpPr>
              <a:grpSpLocks/>
            </p:cNvGrpSpPr>
            <p:nvPr/>
          </p:nvGrpSpPr>
          <p:grpSpPr bwMode="auto">
            <a:xfrm>
              <a:off x="1109938" y="2743594"/>
              <a:ext cx="1712901" cy="833166"/>
              <a:chOff x="1109938" y="2771729"/>
              <a:chExt cx="1712901" cy="833166"/>
            </a:xfrm>
          </p:grpSpPr>
          <p:grpSp>
            <p:nvGrpSpPr>
              <p:cNvPr id="11" name="Group 339"/>
              <p:cNvGrpSpPr>
                <a:grpSpLocks/>
              </p:cNvGrpSpPr>
              <p:nvPr/>
            </p:nvGrpSpPr>
            <p:grpSpPr bwMode="auto">
              <a:xfrm>
                <a:off x="1493780" y="2895141"/>
                <a:ext cx="1179613" cy="538325"/>
                <a:chOff x="5465" y="2643"/>
                <a:chExt cx="1423" cy="458"/>
              </a:xfrm>
            </p:grpSpPr>
            <p:sp>
              <p:nvSpPr>
                <p:cNvPr id="16" name="AutoShape 329"/>
                <p:cNvSpPr>
                  <a:spLocks noChangeArrowheads="1"/>
                </p:cNvSpPr>
                <p:nvPr/>
              </p:nvSpPr>
              <p:spPr bwMode="auto">
                <a:xfrm>
                  <a:off x="5465" y="2643"/>
                  <a:ext cx="1423" cy="458"/>
                </a:xfrm>
                <a:prstGeom prst="roundRect">
                  <a:avLst>
                    <a:gd name="adj" fmla="val 15000"/>
                  </a:avLst>
                </a:prstGeom>
                <a:gradFill rotWithShape="1">
                  <a:gsLst>
                    <a:gs pos="0">
                      <a:srgbClr val="E8E8E8"/>
                    </a:gs>
                    <a:gs pos="50000">
                      <a:srgbClr val="E8E8E8">
                        <a:gamma/>
                        <a:tint val="23922"/>
                        <a:invGamma/>
                      </a:srgbClr>
                    </a:gs>
                    <a:gs pos="100000">
                      <a:srgbClr val="E8E8E8"/>
                    </a:gs>
                  </a:gsLst>
                  <a:lin ang="5400000" scaled="1"/>
                </a:gradFill>
                <a:ln w="3175" algn="ctr">
                  <a:solidFill>
                    <a:srgbClr val="777777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808080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latin typeface="+mn-lt"/>
                    <a:ea typeface="+mn-ea"/>
                  </a:endParaRPr>
                </a:p>
              </p:txBody>
            </p:sp>
            <p:sp>
              <p:nvSpPr>
                <p:cNvPr id="17" name="AutoShape 330"/>
                <p:cNvSpPr>
                  <a:spLocks noChangeArrowheads="1"/>
                </p:cNvSpPr>
                <p:nvPr/>
              </p:nvSpPr>
              <p:spPr bwMode="auto">
                <a:xfrm>
                  <a:off x="5508" y="2801"/>
                  <a:ext cx="1336" cy="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74901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kumimoji="0" lang="ko-KR" altLang="en-US" sz="1600">
                    <a:latin typeface="맑은 고딕" pitchFamily="50" charset="-127"/>
                    <a:ea typeface="-윤고딕130" charset="-127"/>
                  </a:endParaRPr>
                </a:p>
              </p:txBody>
            </p:sp>
          </p:grpSp>
          <p:grpSp>
            <p:nvGrpSpPr>
              <p:cNvPr id="12" name="그룹 88"/>
              <p:cNvGrpSpPr>
                <a:grpSpLocks/>
              </p:cNvGrpSpPr>
              <p:nvPr/>
            </p:nvGrpSpPr>
            <p:grpSpPr bwMode="auto">
              <a:xfrm>
                <a:off x="1109938" y="2771729"/>
                <a:ext cx="806442" cy="833166"/>
                <a:chOff x="741454" y="2456530"/>
                <a:chExt cx="908051" cy="938142"/>
              </a:xfrm>
            </p:grpSpPr>
            <p:pic>
              <p:nvPicPr>
                <p:cNvPr id="14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454" y="2456530"/>
                  <a:ext cx="908051" cy="9381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" name="그림 9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759" y="2707727"/>
                  <a:ext cx="525394" cy="4966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1611563" y="3014323"/>
                <a:ext cx="1211276" cy="369332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>
                <a:lvl1pPr>
                  <a:spcBef>
                    <a:spcPct val="0"/>
                  </a:spcBef>
                  <a:buNone/>
                  <a:defRPr lang="ko-KR" altLang="en-US" sz="2600" b="0" spc="-150">
                    <a:ln w="952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다음_SemiBold" pitchFamily="2" charset="-127"/>
                    <a:ea typeface="다음_SemiBold" pitchFamily="2" charset="-127"/>
                    <a:cs typeface="Times New Roman" pitchFamily="18" charset="0"/>
                  </a:defRPr>
                </a:lvl1pPr>
              </a:lstStyle>
              <a:p>
                <a:pPr algn="ctr" fontAlgn="auto">
                  <a:spcAft>
                    <a:spcPts val="0"/>
                  </a:spcAft>
                  <a:defRPr/>
                </a:pPr>
                <a:r>
                  <a:rPr kumimoji="0" sz="1800" dirty="0">
                    <a:solidFill>
                      <a:schemeClr val="tx1"/>
                    </a:solidFill>
                    <a:effectLst/>
                    <a:latin typeface="HY견고딕" pitchFamily="18" charset="-127"/>
                    <a:ea typeface="HY견고딕" pitchFamily="18" charset="-127"/>
                    <a:cs typeface="Microsoft Himalaya" pitchFamily="2" charset="0"/>
                  </a:rPr>
                  <a:t>대상</a:t>
                </a:r>
                <a:endParaRPr kumimoji="0" lang="en-US" altLang="ko-KR" sz="1800" dirty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  <a:cs typeface="Microsoft Himalaya" pitchFamily="2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838125" y="3046689"/>
              <a:ext cx="6258993" cy="23652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pPr>
                <a:defRPr/>
              </a:pPr>
              <a:r>
                <a:rPr lang="ko-KR" altLang="en-US" sz="1500" dirty="0" smtClean="0">
                  <a:solidFill>
                    <a:schemeClr val="tx1"/>
                  </a:solidFill>
                </a:rPr>
                <a:t>전년도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직수출액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5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천만불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 미만인 중소기업</a:t>
              </a:r>
              <a:endParaRPr lang="en-US" altLang="ko-K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그룹 5"/>
          <p:cNvGrpSpPr>
            <a:grpSpLocks/>
          </p:cNvGrpSpPr>
          <p:nvPr/>
        </p:nvGrpSpPr>
        <p:grpSpPr bwMode="auto">
          <a:xfrm>
            <a:off x="365943" y="4536505"/>
            <a:ext cx="9101781" cy="933420"/>
            <a:chOff x="1109938" y="3557831"/>
            <a:chExt cx="8246810" cy="933112"/>
          </a:xfrm>
        </p:grpSpPr>
        <p:grpSp>
          <p:nvGrpSpPr>
            <p:cNvPr id="19" name="그룹 107"/>
            <p:cNvGrpSpPr>
              <a:grpSpLocks/>
            </p:cNvGrpSpPr>
            <p:nvPr/>
          </p:nvGrpSpPr>
          <p:grpSpPr bwMode="auto">
            <a:xfrm>
              <a:off x="1109938" y="3657780"/>
              <a:ext cx="1712901" cy="833163"/>
              <a:chOff x="979509" y="3232575"/>
              <a:chExt cx="1712901" cy="833163"/>
            </a:xfrm>
          </p:grpSpPr>
          <p:grpSp>
            <p:nvGrpSpPr>
              <p:cNvPr id="21" name="Group 339"/>
              <p:cNvGrpSpPr>
                <a:grpSpLocks/>
              </p:cNvGrpSpPr>
              <p:nvPr/>
            </p:nvGrpSpPr>
            <p:grpSpPr bwMode="auto">
              <a:xfrm>
                <a:off x="1374631" y="3384304"/>
                <a:ext cx="1143139" cy="538325"/>
                <a:chOff x="5465" y="2485"/>
                <a:chExt cx="1379" cy="458"/>
              </a:xfrm>
            </p:grpSpPr>
            <p:sp>
              <p:nvSpPr>
                <p:cNvPr id="26" name="AutoShape 329"/>
                <p:cNvSpPr>
                  <a:spLocks noChangeArrowheads="1"/>
                </p:cNvSpPr>
                <p:nvPr/>
              </p:nvSpPr>
              <p:spPr bwMode="auto">
                <a:xfrm>
                  <a:off x="5465" y="2485"/>
                  <a:ext cx="1375" cy="458"/>
                </a:xfrm>
                <a:prstGeom prst="roundRect">
                  <a:avLst>
                    <a:gd name="adj" fmla="val 15000"/>
                  </a:avLst>
                </a:prstGeom>
                <a:gradFill rotWithShape="1">
                  <a:gsLst>
                    <a:gs pos="0">
                      <a:srgbClr val="E8E8E8"/>
                    </a:gs>
                    <a:gs pos="50000">
                      <a:srgbClr val="E8E8E8">
                        <a:gamma/>
                        <a:tint val="23922"/>
                        <a:invGamma/>
                      </a:srgbClr>
                    </a:gs>
                    <a:gs pos="100000">
                      <a:srgbClr val="E8E8E8"/>
                    </a:gs>
                  </a:gsLst>
                  <a:lin ang="5400000" scaled="1"/>
                </a:gradFill>
                <a:ln w="3175" algn="ctr">
                  <a:solidFill>
                    <a:srgbClr val="777777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808080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latin typeface="+mn-lt"/>
                    <a:ea typeface="+mn-ea"/>
                  </a:endParaRPr>
                </a:p>
              </p:txBody>
            </p:sp>
            <p:sp>
              <p:nvSpPr>
                <p:cNvPr id="27" name="AutoShape 330"/>
                <p:cNvSpPr>
                  <a:spLocks noChangeArrowheads="1"/>
                </p:cNvSpPr>
                <p:nvPr/>
              </p:nvSpPr>
              <p:spPr bwMode="auto">
                <a:xfrm>
                  <a:off x="5508" y="2698"/>
                  <a:ext cx="1336" cy="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74901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kumimoji="0" lang="ko-KR" altLang="en-US" sz="1600">
                    <a:latin typeface="맑은 고딕" pitchFamily="50" charset="-127"/>
                    <a:ea typeface="-윤고딕130" charset="-127"/>
                  </a:endParaRPr>
                </a:p>
              </p:txBody>
            </p:sp>
          </p:grpSp>
          <p:grpSp>
            <p:nvGrpSpPr>
              <p:cNvPr id="22" name="그룹 109"/>
              <p:cNvGrpSpPr>
                <a:grpSpLocks/>
              </p:cNvGrpSpPr>
              <p:nvPr/>
            </p:nvGrpSpPr>
            <p:grpSpPr bwMode="auto">
              <a:xfrm>
                <a:off x="979509" y="3232575"/>
                <a:ext cx="806442" cy="833163"/>
                <a:chOff x="741454" y="3270377"/>
                <a:chExt cx="908051" cy="938139"/>
              </a:xfrm>
            </p:grpSpPr>
            <p:pic>
              <p:nvPicPr>
                <p:cNvPr id="24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454" y="3270377"/>
                  <a:ext cx="908051" cy="938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112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572" y="3501536"/>
                  <a:ext cx="459419" cy="496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3" name="TextBox 22"/>
              <p:cNvSpPr txBox="1"/>
              <p:nvPr/>
            </p:nvSpPr>
            <p:spPr>
              <a:xfrm>
                <a:off x="1481134" y="3471768"/>
                <a:ext cx="1211276" cy="36933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>
                <a:lvl1pPr>
                  <a:spcBef>
                    <a:spcPct val="0"/>
                  </a:spcBef>
                  <a:buNone/>
                  <a:defRPr lang="ko-KR" altLang="en-US" sz="2600" b="0" spc="-150">
                    <a:ln w="952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다음_SemiBold" pitchFamily="2" charset="-127"/>
                    <a:ea typeface="다음_SemiBold" pitchFamily="2" charset="-127"/>
                    <a:cs typeface="Times New Roman" pitchFamily="18" charset="0"/>
                  </a:defRPr>
                </a:lvl1pPr>
              </a:lstStyle>
              <a:p>
                <a:pPr algn="ctr" fontAlgn="auto">
                  <a:spcAft>
                    <a:spcPts val="0"/>
                  </a:spcAft>
                  <a:defRPr/>
                </a:pPr>
                <a:r>
                  <a:rPr kumimoji="0" lang="ko-KR" altLang="en-US" sz="1800" dirty="0" smtClean="0">
                    <a:solidFill>
                      <a:srgbClr val="132D4D"/>
                    </a:solidFill>
                    <a:effectLst/>
                    <a:latin typeface="HY견고딕" pitchFamily="18" charset="-127"/>
                    <a:ea typeface="HY견고딕" pitchFamily="18" charset="-127"/>
                  </a:rPr>
                  <a:t>내용</a:t>
                </a:r>
                <a:endParaRPr kumimoji="0" lang="en-US" altLang="ko-KR" sz="1800" dirty="0">
                  <a:solidFill>
                    <a:srgbClr val="132D4D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701864" y="3557831"/>
              <a:ext cx="6654884" cy="57176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시험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․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인증비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공장심사비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 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컨설팅비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등 인증획득에 소요되는 비용의 일부 지원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(50~70%)</a:t>
              </a:r>
            </a:p>
            <a:p>
              <a:endParaRPr lang="ko-KR" altLang="en-US" sz="1500" dirty="0" smtClean="0"/>
            </a:p>
          </p:txBody>
        </p:sp>
      </p:grpSp>
      <p:grpSp>
        <p:nvGrpSpPr>
          <p:cNvPr id="28" name="그룹 4"/>
          <p:cNvGrpSpPr>
            <a:grpSpLocks/>
          </p:cNvGrpSpPr>
          <p:nvPr/>
        </p:nvGrpSpPr>
        <p:grpSpPr bwMode="auto">
          <a:xfrm>
            <a:off x="365944" y="3641501"/>
            <a:ext cx="8131220" cy="833437"/>
            <a:chOff x="1109938" y="5874518"/>
            <a:chExt cx="8131195" cy="833166"/>
          </a:xfrm>
        </p:grpSpPr>
        <p:sp>
          <p:nvSpPr>
            <p:cNvPr id="29" name="TextBox 28"/>
            <p:cNvSpPr txBox="1"/>
            <p:nvPr/>
          </p:nvSpPr>
          <p:spPr>
            <a:xfrm>
              <a:off x="2838125" y="6207556"/>
              <a:ext cx="6403008" cy="23652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pPr>
                <a:defRPr/>
              </a:pPr>
              <a:r>
                <a:rPr lang="en-US" altLang="ko-KR" sz="1500" dirty="0" smtClean="0">
                  <a:solidFill>
                    <a:schemeClr val="tx1"/>
                  </a:solidFill>
                </a:rPr>
                <a:t>153</a:t>
              </a:r>
              <a:r>
                <a:rPr lang="ko-KR" altLang="en-US" sz="1500" dirty="0" err="1" smtClean="0">
                  <a:solidFill>
                    <a:schemeClr val="tx1"/>
                  </a:solidFill>
                </a:rPr>
                <a:t>억원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,  720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개사 내외</a:t>
              </a:r>
              <a:endParaRPr lang="ko-KR" altLang="en-US" sz="1200" b="0" dirty="0">
                <a:solidFill>
                  <a:schemeClr val="tx1"/>
                </a:solidFill>
              </a:endParaRPr>
            </a:p>
          </p:txBody>
        </p:sp>
        <p:grpSp>
          <p:nvGrpSpPr>
            <p:cNvPr id="30" name="그룹 151"/>
            <p:cNvGrpSpPr>
              <a:grpSpLocks/>
            </p:cNvGrpSpPr>
            <p:nvPr/>
          </p:nvGrpSpPr>
          <p:grpSpPr bwMode="auto">
            <a:xfrm>
              <a:off x="1109938" y="5874518"/>
              <a:ext cx="1563455" cy="833166"/>
              <a:chOff x="983336" y="4932588"/>
              <a:chExt cx="1563455" cy="833166"/>
            </a:xfrm>
          </p:grpSpPr>
          <p:grpSp>
            <p:nvGrpSpPr>
              <p:cNvPr id="32" name="Group 339"/>
              <p:cNvGrpSpPr>
                <a:grpSpLocks/>
              </p:cNvGrpSpPr>
              <p:nvPr/>
            </p:nvGrpSpPr>
            <p:grpSpPr bwMode="auto">
              <a:xfrm>
                <a:off x="1367178" y="5119854"/>
                <a:ext cx="1179613" cy="538325"/>
                <a:chOff x="5465" y="2503"/>
                <a:chExt cx="1423" cy="458"/>
              </a:xfrm>
            </p:grpSpPr>
            <p:sp>
              <p:nvSpPr>
                <p:cNvPr id="36" name="AutoShape 329"/>
                <p:cNvSpPr>
                  <a:spLocks noChangeArrowheads="1"/>
                </p:cNvSpPr>
                <p:nvPr/>
              </p:nvSpPr>
              <p:spPr bwMode="auto">
                <a:xfrm>
                  <a:off x="5465" y="2503"/>
                  <a:ext cx="1423" cy="458"/>
                </a:xfrm>
                <a:prstGeom prst="roundRect">
                  <a:avLst>
                    <a:gd name="adj" fmla="val 15000"/>
                  </a:avLst>
                </a:prstGeom>
                <a:gradFill rotWithShape="1">
                  <a:gsLst>
                    <a:gs pos="0">
                      <a:srgbClr val="E8E8E8"/>
                    </a:gs>
                    <a:gs pos="50000">
                      <a:srgbClr val="E8E8E8">
                        <a:gamma/>
                        <a:tint val="23922"/>
                        <a:invGamma/>
                      </a:srgbClr>
                    </a:gs>
                    <a:gs pos="100000">
                      <a:srgbClr val="E8E8E8"/>
                    </a:gs>
                  </a:gsLst>
                  <a:lin ang="5400000" scaled="1"/>
                </a:gradFill>
                <a:ln w="3175" algn="ctr">
                  <a:solidFill>
                    <a:srgbClr val="777777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808080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latin typeface="+mn-lt"/>
                    <a:ea typeface="+mn-ea"/>
                  </a:endParaRPr>
                </a:p>
              </p:txBody>
            </p:sp>
            <p:sp>
              <p:nvSpPr>
                <p:cNvPr id="37" name="AutoShape 330"/>
                <p:cNvSpPr>
                  <a:spLocks noChangeArrowheads="1"/>
                </p:cNvSpPr>
                <p:nvPr/>
              </p:nvSpPr>
              <p:spPr bwMode="auto">
                <a:xfrm>
                  <a:off x="5508" y="2801"/>
                  <a:ext cx="1336" cy="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74901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kumimoji="0" lang="ko-KR" altLang="en-US" sz="1600">
                    <a:latin typeface="맑은 고딕" pitchFamily="50" charset="-127"/>
                    <a:ea typeface="-윤고딕130" charset="-127"/>
                  </a:endParaRPr>
                </a:p>
              </p:txBody>
            </p:sp>
          </p:grpSp>
          <p:grpSp>
            <p:nvGrpSpPr>
              <p:cNvPr id="33" name="그룹 154"/>
              <p:cNvGrpSpPr>
                <a:grpSpLocks/>
              </p:cNvGrpSpPr>
              <p:nvPr/>
            </p:nvGrpSpPr>
            <p:grpSpPr bwMode="auto">
              <a:xfrm>
                <a:off x="983336" y="4932588"/>
                <a:ext cx="806442" cy="833166"/>
                <a:chOff x="741454" y="5094944"/>
                <a:chExt cx="908051" cy="938142"/>
              </a:xfrm>
            </p:grpSpPr>
            <p:pic>
              <p:nvPicPr>
                <p:cNvPr id="34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454" y="5094944"/>
                  <a:ext cx="908051" cy="9381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5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9135" y="5338433"/>
                  <a:ext cx="596938" cy="469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1" name="TextBox 30"/>
            <p:cNvSpPr txBox="1"/>
            <p:nvPr/>
          </p:nvSpPr>
          <p:spPr>
            <a:xfrm>
              <a:off x="1611563" y="6105960"/>
              <a:ext cx="1211276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lvl1pPr>
                <a:spcBef>
                  <a:spcPct val="0"/>
                </a:spcBef>
                <a:buNone/>
                <a:defRPr lang="ko-KR" altLang="en-US" sz="2600" b="0" spc="-150">
                  <a:ln w="952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itchFamily="2" charset="-127"/>
                  <a:ea typeface="다음_SemiBold" pitchFamily="2" charset="-127"/>
                  <a:cs typeface="Times New Roman" pitchFamily="18" charset="0"/>
                </a:defRPr>
              </a:lvl1pPr>
            </a:lstStyle>
            <a:p>
              <a:pPr algn="ctr" fontAlgn="auto">
                <a:spcAft>
                  <a:spcPts val="0"/>
                </a:spcAft>
                <a:defRPr/>
              </a:pPr>
              <a:r>
                <a:rPr kumimoji="0" lang="ko-KR" altLang="en-US" sz="1800" dirty="0" smtClean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규모</a:t>
              </a:r>
              <a:endParaRPr kumimoji="0" lang="en-US" altLang="ko-KR" sz="1800" dirty="0"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8" name="그룹 136"/>
          <p:cNvGrpSpPr/>
          <p:nvPr/>
        </p:nvGrpSpPr>
        <p:grpSpPr>
          <a:xfrm>
            <a:off x="365944" y="6069564"/>
            <a:ext cx="8572284" cy="1412730"/>
            <a:chOff x="488260" y="5650139"/>
            <a:chExt cx="8572284" cy="1412730"/>
          </a:xfrm>
        </p:grpSpPr>
        <p:sp>
          <p:nvSpPr>
            <p:cNvPr id="39" name="TextBox 38"/>
            <p:cNvSpPr txBox="1"/>
            <p:nvPr/>
          </p:nvSpPr>
          <p:spPr bwMode="auto">
            <a:xfrm>
              <a:off x="2216452" y="5877929"/>
              <a:ext cx="6844092" cy="11849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>
              <a:defPPr>
                <a:defRPr lang="ko-KR"/>
              </a:defPPr>
              <a:lvl1pPr marL="177800" indent="-177800" fontAlgn="base">
                <a:lnSpc>
                  <a:spcPct val="110000"/>
                </a:lnSpc>
                <a:spcBef>
                  <a:spcPct val="0"/>
                </a:spcBef>
                <a:spcAft>
                  <a:spcPts val="500"/>
                </a:spcAft>
                <a:buBlip>
                  <a:blip r:embed="rId6"/>
                </a:buBlip>
                <a:defRPr kumimoji="1" sz="1600" b="1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pPr>
                <a:lnSpc>
                  <a:spcPct val="100000"/>
                </a:lnSpc>
                <a:defRPr/>
              </a:pPr>
              <a:r>
                <a:rPr lang="ko-KR" altLang="en-US" sz="1500" dirty="0" smtClean="0">
                  <a:solidFill>
                    <a:schemeClr val="tx1"/>
                  </a:solidFill>
                </a:rPr>
                <a:t>공고일정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(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신청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/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접수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) ’20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년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연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3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회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(2, 5, 8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월  예정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)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/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www.exportcenter.go.kr  </a:t>
              </a:r>
            </a:p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선정절차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신청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기업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→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서면평가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지방청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→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선정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1500" dirty="0" err="1" smtClean="0">
                  <a:solidFill>
                    <a:schemeClr val="accent2"/>
                  </a:solidFill>
                </a:rPr>
                <a:t>중기부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및 협약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(KTR-</a:t>
              </a:r>
              <a:r>
                <a:rPr lang="ko-KR" altLang="en-US" sz="1500" dirty="0" smtClean="0">
                  <a:solidFill>
                    <a:schemeClr val="accent2"/>
                  </a:solidFill>
                </a:rPr>
                <a:t>기업</a:t>
              </a:r>
              <a:r>
                <a:rPr lang="en-US" altLang="ko-KR" sz="1500" dirty="0" smtClean="0">
                  <a:solidFill>
                    <a:schemeClr val="accent2"/>
                  </a:solidFill>
                </a:rPr>
                <a:t>)</a:t>
              </a:r>
            </a:p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문  의  처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▹ 한국화학융합시험연구원 중소기업수출인증사업단 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(02-2164-0173∼8)</a:t>
              </a:r>
            </a:p>
            <a:p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grpSp>
          <p:nvGrpSpPr>
            <p:cNvPr id="40" name="그룹 135"/>
            <p:cNvGrpSpPr/>
            <p:nvPr/>
          </p:nvGrpSpPr>
          <p:grpSpPr>
            <a:xfrm>
              <a:off x="488260" y="5650139"/>
              <a:ext cx="1692191" cy="833437"/>
              <a:chOff x="488260" y="5650139"/>
              <a:chExt cx="1692191" cy="833437"/>
            </a:xfrm>
          </p:grpSpPr>
          <p:grpSp>
            <p:nvGrpSpPr>
              <p:cNvPr id="41" name="그룹 151"/>
              <p:cNvGrpSpPr>
                <a:grpSpLocks/>
              </p:cNvGrpSpPr>
              <p:nvPr/>
            </p:nvGrpSpPr>
            <p:grpSpPr bwMode="auto">
              <a:xfrm>
                <a:off x="488260" y="5650139"/>
                <a:ext cx="1563460" cy="833437"/>
                <a:chOff x="983336" y="5178775"/>
                <a:chExt cx="1563455" cy="833166"/>
              </a:xfrm>
            </p:grpSpPr>
            <p:grpSp>
              <p:nvGrpSpPr>
                <p:cNvPr id="44" name="Group 339"/>
                <p:cNvGrpSpPr>
                  <a:grpSpLocks/>
                </p:cNvGrpSpPr>
                <p:nvPr/>
              </p:nvGrpSpPr>
              <p:grpSpPr bwMode="auto">
                <a:xfrm>
                  <a:off x="1367178" y="5364333"/>
                  <a:ext cx="1179613" cy="538325"/>
                  <a:chOff x="5465" y="2711"/>
                  <a:chExt cx="1423" cy="458"/>
                </a:xfrm>
              </p:grpSpPr>
              <p:sp>
                <p:nvSpPr>
                  <p:cNvPr id="46" name="AutoShape 329"/>
                  <p:cNvSpPr>
                    <a:spLocks noChangeArrowheads="1"/>
                  </p:cNvSpPr>
                  <p:nvPr/>
                </p:nvSpPr>
                <p:spPr bwMode="auto">
                  <a:xfrm>
                    <a:off x="5465" y="2711"/>
                    <a:ext cx="1423" cy="458"/>
                  </a:xfrm>
                  <a:prstGeom prst="roundRect">
                    <a:avLst>
                      <a:gd name="adj" fmla="val 15000"/>
                    </a:avLst>
                  </a:prstGeom>
                  <a:gradFill rotWithShape="1">
                    <a:gsLst>
                      <a:gs pos="0">
                        <a:srgbClr val="E8E8E8"/>
                      </a:gs>
                      <a:gs pos="50000">
                        <a:srgbClr val="E8E8E8">
                          <a:gamma/>
                          <a:tint val="23922"/>
                          <a:invGamma/>
                        </a:srgbClr>
                      </a:gs>
                      <a:gs pos="100000">
                        <a:srgbClr val="E8E8E8"/>
                      </a:gs>
                    </a:gsLst>
                    <a:lin ang="5400000" scaled="1"/>
                  </a:gradFill>
                  <a:ln w="3175" algn="ctr">
                    <a:solidFill>
                      <a:srgbClr val="777777"/>
                    </a:solidFill>
                    <a:round/>
                    <a:headEnd/>
                    <a:tailEnd/>
                  </a:ln>
                  <a:effectLst>
                    <a:outerShdw dist="17961" dir="2700000" algn="ctr" rotWithShape="0">
                      <a:srgbClr val="808080"/>
                    </a:outerShdw>
                  </a:effec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ko-KR" altLang="en-US" sz="1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47" name="AutoShape 330"/>
                  <p:cNvSpPr>
                    <a:spLocks noChangeArrowheads="1"/>
                  </p:cNvSpPr>
                  <p:nvPr/>
                </p:nvSpPr>
                <p:spPr bwMode="auto">
                  <a:xfrm>
                    <a:off x="5508" y="2801"/>
                    <a:ext cx="1336" cy="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alpha val="74901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kumimoji="0" lang="ko-KR" altLang="en-US" sz="1600">
                      <a:latin typeface="맑은 고딕" pitchFamily="50" charset="-127"/>
                      <a:ea typeface="-윤고딕130" charset="-127"/>
                    </a:endParaRPr>
                  </a:p>
                </p:txBody>
              </p:sp>
            </p:grpSp>
            <p:pic>
              <p:nvPicPr>
                <p:cNvPr id="45" name="Picture 61" descr="원3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3336" y="5178775"/>
                  <a:ext cx="806442" cy="833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2" name="TextBox 41"/>
              <p:cNvSpPr txBox="1"/>
              <p:nvPr/>
            </p:nvSpPr>
            <p:spPr bwMode="auto">
              <a:xfrm>
                <a:off x="969171" y="5924995"/>
                <a:ext cx="1211280" cy="369452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>
                <a:lvl1pPr>
                  <a:spcBef>
                    <a:spcPct val="0"/>
                  </a:spcBef>
                  <a:buNone/>
                  <a:defRPr lang="ko-KR" altLang="en-US" sz="2600" b="0" spc="-150">
                    <a:ln w="952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다음_SemiBold" pitchFamily="2" charset="-127"/>
                    <a:ea typeface="다음_SemiBold" pitchFamily="2" charset="-127"/>
                    <a:cs typeface="Times New Roman" pitchFamily="18" charset="0"/>
                  </a:defRPr>
                </a:lvl1pPr>
              </a:lstStyle>
              <a:p>
                <a:pPr algn="ctr" fontAlgn="auto">
                  <a:spcAft>
                    <a:spcPts val="0"/>
                  </a:spcAft>
                  <a:defRPr/>
                </a:pPr>
                <a:r>
                  <a:rPr kumimoji="0" lang="ko-KR" altLang="en-US" sz="1800" dirty="0" smtClean="0">
                    <a:solidFill>
                      <a:schemeClr val="tx1"/>
                    </a:solidFill>
                    <a:effectLst/>
                    <a:latin typeface="HY견고딕" pitchFamily="18" charset="-127"/>
                    <a:ea typeface="HY견고딕" pitchFamily="18" charset="-127"/>
                  </a:rPr>
                  <a:t>신청</a:t>
                </a:r>
                <a:endParaRPr kumimoji="0" lang="en-US" altLang="ko-KR" sz="1800" dirty="0"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endParaRPr>
              </a:p>
            </p:txBody>
          </p:sp>
          <p:pic>
            <p:nvPicPr>
              <p:cNvPr id="43" name="그림 14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825" y="5907512"/>
                <a:ext cx="443197" cy="341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48" name="직선 연결선 47"/>
          <p:cNvCxnSpPr/>
          <p:nvPr/>
        </p:nvCxnSpPr>
        <p:spPr>
          <a:xfrm>
            <a:off x="2022128" y="3645326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022128" y="4386938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2022128" y="7323311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2124353" y="4914122"/>
            <a:ext cx="7343372" cy="97103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defPPr>
              <a:defRPr lang="ko-KR"/>
            </a:defPPr>
            <a:lvl1pPr marL="177800" indent="-177800" fontAlgn="base">
              <a:lnSpc>
                <a:spcPct val="110000"/>
              </a:lnSpc>
              <a:spcBef>
                <a:spcPct val="0"/>
              </a:spcBef>
              <a:spcAft>
                <a:spcPts val="500"/>
              </a:spcAft>
              <a:buBlip>
                <a:blip r:embed="rId6"/>
              </a:buBlip>
              <a:defRPr kumimoji="1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500" dirty="0" smtClean="0">
                <a:solidFill>
                  <a:schemeClr val="tx1"/>
                </a:solidFill>
              </a:rPr>
              <a:t>우대지원 </a:t>
            </a:r>
            <a:r>
              <a:rPr lang="en-US" altLang="ko-KR" sz="1500" dirty="0" smtClean="0">
                <a:solidFill>
                  <a:schemeClr val="tx1"/>
                </a:solidFill>
              </a:rPr>
              <a:t>: K-</a:t>
            </a:r>
            <a:r>
              <a:rPr lang="ko-KR" altLang="en-US" sz="1500" dirty="0" smtClean="0">
                <a:solidFill>
                  <a:schemeClr val="tx1"/>
                </a:solidFill>
              </a:rPr>
              <a:t>방역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바이오 분야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</a:rPr>
              <a:t>소재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부품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장비 분야 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</a:rPr>
              <a:t>스마트제조기업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</a:rPr>
              <a:t>첫걸음기업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</a:p>
          <a:p>
            <a:pPr>
              <a:buNone/>
            </a:pP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en-US" altLang="ko-KR" sz="1500" dirty="0" smtClean="0">
                <a:solidFill>
                  <a:schemeClr val="tx1"/>
                </a:solidFill>
              </a:rPr>
              <a:t>         </a:t>
            </a:r>
            <a:r>
              <a:rPr lang="ko-KR" altLang="en-US" sz="1500" dirty="0" smtClean="0">
                <a:solidFill>
                  <a:schemeClr val="tx1"/>
                </a:solidFill>
              </a:rPr>
              <a:t>코로나</a:t>
            </a:r>
            <a:r>
              <a:rPr lang="en-US" altLang="ko-KR" sz="1500" dirty="0" smtClean="0">
                <a:solidFill>
                  <a:schemeClr val="tx1"/>
                </a:solidFill>
              </a:rPr>
              <a:t>19</a:t>
            </a:r>
            <a:r>
              <a:rPr lang="ko-KR" altLang="en-US" sz="1500" dirty="0" smtClean="0">
                <a:solidFill>
                  <a:schemeClr val="tx1"/>
                </a:solidFill>
              </a:rPr>
              <a:t>피해기업</a:t>
            </a:r>
            <a:r>
              <a:rPr lang="en-US" altLang="ko-KR" sz="1500" dirty="0" smtClean="0">
                <a:solidFill>
                  <a:schemeClr val="tx1"/>
                </a:solidFill>
              </a:rPr>
              <a:t>(’19</a:t>
            </a:r>
            <a:r>
              <a:rPr lang="ko-KR" altLang="en-US" sz="1500" dirty="0" smtClean="0">
                <a:solidFill>
                  <a:schemeClr val="tx1"/>
                </a:solidFill>
              </a:rPr>
              <a:t>년 대비 </a:t>
            </a:r>
            <a:r>
              <a:rPr lang="en-US" altLang="ko-KR" sz="1500" dirty="0" smtClean="0">
                <a:solidFill>
                  <a:schemeClr val="tx1"/>
                </a:solidFill>
              </a:rPr>
              <a:t>’20</a:t>
            </a:r>
            <a:r>
              <a:rPr lang="ko-KR" altLang="en-US" sz="1500" dirty="0" smtClean="0">
                <a:solidFill>
                  <a:schemeClr val="tx1"/>
                </a:solidFill>
              </a:rPr>
              <a:t>년 수출액 </a:t>
            </a:r>
            <a:r>
              <a:rPr lang="en-US" altLang="ko-KR" sz="1500" dirty="0" smtClean="0">
                <a:solidFill>
                  <a:schemeClr val="tx1"/>
                </a:solidFill>
              </a:rPr>
              <a:t>10%</a:t>
            </a:r>
            <a:r>
              <a:rPr lang="ko-KR" altLang="en-US" sz="1500" dirty="0" smtClean="0">
                <a:solidFill>
                  <a:schemeClr val="tx1"/>
                </a:solidFill>
              </a:rPr>
              <a:t>이상 하락기업</a:t>
            </a:r>
            <a:r>
              <a:rPr lang="en-US" altLang="ko-KR" sz="1500" dirty="0" smtClean="0">
                <a:solidFill>
                  <a:schemeClr val="tx1"/>
                </a:solidFill>
              </a:rPr>
              <a:t>) </a:t>
            </a:r>
            <a:r>
              <a:rPr lang="ko-KR" altLang="en-US" sz="1500" dirty="0" smtClean="0">
                <a:solidFill>
                  <a:schemeClr val="tx1"/>
                </a:solidFill>
              </a:rPr>
              <a:t>지원비율 </a:t>
            </a:r>
            <a:r>
              <a:rPr lang="en-US" altLang="ko-KR" sz="1500" dirty="0" smtClean="0">
                <a:solidFill>
                  <a:schemeClr val="tx1"/>
                </a:solidFill>
              </a:rPr>
              <a:t>70% </a:t>
            </a:r>
            <a:r>
              <a:rPr lang="ko-KR" altLang="en-US" sz="1500" dirty="0" smtClean="0">
                <a:solidFill>
                  <a:schemeClr val="tx1"/>
                </a:solidFill>
              </a:rPr>
              <a:t>확대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altLang="ko-KR" sz="100" dirty="0" smtClean="0">
              <a:solidFill>
                <a:schemeClr val="tx1"/>
              </a:solidFill>
            </a:endParaRPr>
          </a:p>
          <a:p>
            <a:r>
              <a:rPr lang="ko-KR" altLang="en-US" sz="1500" dirty="0" smtClean="0">
                <a:solidFill>
                  <a:schemeClr val="tx1"/>
                </a:solidFill>
              </a:rPr>
              <a:t>기업당  인증신청 </a:t>
            </a:r>
            <a:r>
              <a:rPr lang="en-US" altLang="ko-KR" sz="1500" dirty="0" smtClean="0">
                <a:solidFill>
                  <a:schemeClr val="tx1"/>
                </a:solidFill>
              </a:rPr>
              <a:t>4</a:t>
            </a:r>
            <a:r>
              <a:rPr lang="ko-KR" altLang="en-US" sz="1500" dirty="0" smtClean="0">
                <a:solidFill>
                  <a:schemeClr val="tx1"/>
                </a:solidFill>
              </a:rPr>
              <a:t>건 이내</a:t>
            </a:r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</a:rPr>
              <a:t>중국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신남방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신북방국가</a:t>
            </a:r>
            <a:r>
              <a:rPr lang="ko-KR" altLang="en-US" sz="1500" dirty="0" smtClean="0">
                <a:solidFill>
                  <a:schemeClr val="tx1"/>
                </a:solidFill>
              </a:rPr>
              <a:t> 인증은 </a:t>
            </a:r>
            <a:r>
              <a:rPr lang="en-US" altLang="ko-KR" sz="1500" dirty="0" smtClean="0">
                <a:solidFill>
                  <a:schemeClr val="tx1"/>
                </a:solidFill>
              </a:rPr>
              <a:t>15</a:t>
            </a:r>
            <a:r>
              <a:rPr lang="ko-KR" altLang="en-US" sz="1500" dirty="0" smtClean="0">
                <a:solidFill>
                  <a:schemeClr val="tx1"/>
                </a:solidFill>
              </a:rPr>
              <a:t>건</a:t>
            </a:r>
            <a:r>
              <a:rPr lang="en-US" altLang="ko-KR" sz="1500" dirty="0" smtClean="0">
                <a:solidFill>
                  <a:schemeClr val="tx1"/>
                </a:solidFill>
              </a:rPr>
              <a:t>), </a:t>
            </a:r>
            <a:r>
              <a:rPr lang="ko-KR" altLang="en-US" sz="1500" dirty="0" smtClean="0">
                <a:solidFill>
                  <a:schemeClr val="tx1"/>
                </a:solidFill>
              </a:rPr>
              <a:t>연간 </a:t>
            </a:r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억원</a:t>
            </a:r>
            <a:r>
              <a:rPr lang="ko-KR" altLang="en-US" sz="1500" dirty="0" smtClean="0">
                <a:solidFill>
                  <a:schemeClr val="tx1"/>
                </a:solidFill>
              </a:rPr>
              <a:t> 이내</a:t>
            </a:r>
          </a:p>
        </p:txBody>
      </p:sp>
      <p:cxnSp>
        <p:nvCxnSpPr>
          <p:cNvPr id="53" name="직선 연결선 52"/>
          <p:cNvCxnSpPr/>
          <p:nvPr/>
        </p:nvCxnSpPr>
        <p:spPr>
          <a:xfrm>
            <a:off x="2030153" y="6048672"/>
            <a:ext cx="66247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p_glo_marbles">
  <a:themeElements>
    <a:clrScheme name="">
      <a:dk1>
        <a:srgbClr val="000000"/>
      </a:dk1>
      <a:lt1>
        <a:srgbClr val="B2B2B2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5D5D5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ppp_glo_marbles</Template>
  <TotalTime>134</TotalTime>
  <Words>422</Words>
  <Application>Microsoft Office PowerPoint</Application>
  <PresentationFormat>사용자 지정</PresentationFormat>
  <Paragraphs>73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ppp_glo_marbles</vt:lpstr>
      <vt:lpstr>►수출바우처</vt:lpstr>
      <vt:lpstr>►수출바우처 – 수출역량별 지원한도</vt:lpstr>
      <vt:lpstr>►해외규격인증획득지원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►수출바우처 – 수출역량별 지원한도</dc:title>
  <dc:creator>박지환</dc:creator>
  <cp:lastModifiedBy>user</cp:lastModifiedBy>
  <cp:revision>17</cp:revision>
  <dcterms:created xsi:type="dcterms:W3CDTF">2021-01-07T02:43:56Z</dcterms:created>
  <dcterms:modified xsi:type="dcterms:W3CDTF">2021-01-14T00:51:21Z</dcterms:modified>
</cp:coreProperties>
</file>