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3"/>
  </p:notesMasterIdLst>
  <p:sldIdLst>
    <p:sldId id="256" r:id="rId2"/>
    <p:sldId id="257" r:id="rId3"/>
    <p:sldId id="258" r:id="rId4"/>
    <p:sldId id="291" r:id="rId5"/>
    <p:sldId id="323" r:id="rId6"/>
    <p:sldId id="288" r:id="rId7"/>
    <p:sldId id="324" r:id="rId8"/>
    <p:sldId id="296" r:id="rId9"/>
    <p:sldId id="289" r:id="rId10"/>
    <p:sldId id="325" r:id="rId11"/>
    <p:sldId id="326" r:id="rId12"/>
    <p:sldId id="317" r:id="rId13"/>
    <p:sldId id="318" r:id="rId14"/>
    <p:sldId id="327" r:id="rId15"/>
    <p:sldId id="287" r:id="rId16"/>
    <p:sldId id="322" r:id="rId17"/>
    <p:sldId id="266" r:id="rId18"/>
    <p:sldId id="265" r:id="rId19"/>
    <p:sldId id="282" r:id="rId20"/>
    <p:sldId id="267" r:id="rId21"/>
    <p:sldId id="268" r:id="rId22"/>
    <p:sldId id="272" r:id="rId23"/>
    <p:sldId id="271" r:id="rId24"/>
    <p:sldId id="270" r:id="rId25"/>
    <p:sldId id="277" r:id="rId26"/>
    <p:sldId id="273" r:id="rId27"/>
    <p:sldId id="269" r:id="rId28"/>
    <p:sldId id="274" r:id="rId29"/>
    <p:sldId id="275" r:id="rId30"/>
    <p:sldId id="276" r:id="rId31"/>
    <p:sldId id="280" r:id="rId32"/>
    <p:sldId id="281" r:id="rId33"/>
    <p:sldId id="278" r:id="rId34"/>
    <p:sldId id="279" r:id="rId35"/>
    <p:sldId id="283" r:id="rId36"/>
    <p:sldId id="284" r:id="rId37"/>
    <p:sldId id="285" r:id="rId38"/>
    <p:sldId id="290" r:id="rId39"/>
    <p:sldId id="301" r:id="rId40"/>
    <p:sldId id="302" r:id="rId41"/>
    <p:sldId id="260" r:id="rId4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18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579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orient="horz" pos="527" userDrawn="1">
          <p15:clr>
            <a:srgbClr val="A4A3A4"/>
          </p15:clr>
        </p15:guide>
        <p15:guide id="6" pos="295" userDrawn="1">
          <p15:clr>
            <a:srgbClr val="A4A3A4"/>
          </p15:clr>
        </p15:guide>
        <p15:guide id="7" pos="5465" userDrawn="1">
          <p15:clr>
            <a:srgbClr val="A4A3A4"/>
          </p15:clr>
        </p15:guide>
        <p15:guide id="10" orient="horz" pos="1661" userDrawn="1">
          <p15:clr>
            <a:srgbClr val="A4A3A4"/>
          </p15:clr>
        </p15:guide>
        <p15:guide id="11" orient="horz" pos="2024" userDrawn="1">
          <p15:clr>
            <a:srgbClr val="A4A3A4"/>
          </p15:clr>
        </p15:guide>
        <p15:guide id="12" orient="horz" pos="799" userDrawn="1">
          <p15:clr>
            <a:srgbClr val="A4A3A4"/>
          </p15:clr>
        </p15:guide>
        <p15:guide id="1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BA6A5"/>
    <a:srgbClr val="034C83"/>
    <a:srgbClr val="000000"/>
    <a:srgbClr val="9CC4C3"/>
    <a:srgbClr val="404040"/>
    <a:srgbClr val="B0D0CF"/>
    <a:srgbClr val="13A2CF"/>
    <a:srgbClr val="D497D9"/>
    <a:srgbClr val="BFC8DB"/>
    <a:srgbClr val="CC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7" autoAdjust="0"/>
    <p:restoredTop sz="90920" autoAdjust="0"/>
  </p:normalViewPr>
  <p:slideViewPr>
    <p:cSldViewPr snapToGrid="0" showGuides="1">
      <p:cViewPr varScale="1">
        <p:scale>
          <a:sx n="116" d="100"/>
          <a:sy n="116" d="100"/>
        </p:scale>
        <p:origin x="-1656" y="-96"/>
      </p:cViewPr>
      <p:guideLst>
        <p:guide orient="horz" pos="618"/>
        <p:guide orient="horz" pos="3974"/>
        <p:guide orient="horz" pos="527"/>
        <p:guide orient="horz" pos="1661"/>
        <p:guide orient="horz" pos="2024"/>
        <p:guide orient="horz" pos="799"/>
        <p:guide pos="181"/>
        <p:guide pos="5579"/>
        <p:guide pos="295"/>
        <p:guide pos="5465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D9BB9-5E5E-415F-BA33-FC61722C5980}" type="datetimeFigureOut">
              <a:rPr lang="ko-KR" altLang="en-US" smtClean="0"/>
              <a:pPr/>
              <a:t>2021-01-07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24A1C4-173B-4718-B217-E28DB5F6F6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1100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5343AFFE-4A48-4507-8EBA-30345E3BDF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303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장난감이(가) 표시된 사진&#10;&#10;자동 생성된 설명">
            <a:extLst>
              <a:ext uri="{FF2B5EF4-FFF2-40B4-BE49-F238E27FC236}">
                <a16:creationId xmlns="" xmlns:a16="http://schemas.microsoft.com/office/drawing/2014/main" id="{0E5CD58F-7AF8-44B6-BC03-7D7D4CC49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746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4BAC41E9-E4F2-42ED-A63B-A465BFEBEC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353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D889DA28-0F15-4DC5-9A04-9AE79748E1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082"/>
          <a:stretch/>
        </p:blipFill>
        <p:spPr>
          <a:xfrm>
            <a:off x="0" y="4943475"/>
            <a:ext cx="9144000" cy="1914598"/>
          </a:xfrm>
          <a:prstGeom prst="rect">
            <a:avLst/>
          </a:prstGeom>
        </p:spPr>
      </p:pic>
      <p:pic>
        <p:nvPicPr>
          <p:cNvPr id="4" name="그림 3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831837F7-8BAB-45ED-B651-7EA0A3892C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6112"/>
          <a:stretch/>
        </p:blipFill>
        <p:spPr>
          <a:xfrm>
            <a:off x="0" y="73"/>
            <a:ext cx="9144000" cy="819077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26BA5B15-2B20-4F1E-91BD-6A96D959ADA2}"/>
              </a:ext>
            </a:extLst>
          </p:cNvPr>
          <p:cNvGrpSpPr/>
          <p:nvPr userDrawn="1"/>
        </p:nvGrpSpPr>
        <p:grpSpPr>
          <a:xfrm>
            <a:off x="561761" y="101494"/>
            <a:ext cx="8317359" cy="492443"/>
            <a:chOff x="263093" y="482841"/>
            <a:chExt cx="8317359" cy="492443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9FCC0137-2D44-4086-9763-9655A38A64B8}"/>
                </a:ext>
              </a:extLst>
            </p:cNvPr>
            <p:cNvSpPr txBox="1"/>
            <p:nvPr/>
          </p:nvSpPr>
          <p:spPr>
            <a:xfrm>
              <a:off x="934426" y="520227"/>
              <a:ext cx="359393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'21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 중소기업 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지원 개요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5BC8B84D-F5EF-4EA7-8685-BD43AC4A5C40}"/>
                </a:ext>
              </a:extLst>
            </p:cNvPr>
            <p:cNvSpPr txBox="1"/>
            <p:nvPr/>
          </p:nvSpPr>
          <p:spPr>
            <a:xfrm>
              <a:off x="6644024" y="712443"/>
              <a:ext cx="193642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2021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년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중소기업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R&amp;D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지원사업 안내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74AA626A-DDAA-4512-9A0E-C6E60EA0AC53}"/>
                </a:ext>
              </a:extLst>
            </p:cNvPr>
            <p:cNvSpPr txBox="1"/>
            <p:nvPr/>
          </p:nvSpPr>
          <p:spPr>
            <a:xfrm>
              <a:off x="263093" y="482841"/>
              <a:ext cx="43601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pPr algn="ctr"/>
              <a:r>
                <a:rPr lang="en-US" altLang="ko-KR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01</a:t>
              </a:r>
              <a:endParaRPr lang="ko-KR" altLang="en-US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="" xmlns:a16="http://schemas.microsoft.com/office/drawing/2014/main" id="{F708BF8E-C52E-4FA6-9145-324C9BB1F6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7338" y="6547640"/>
            <a:ext cx="1251187" cy="252000"/>
          </a:xfrm>
          <a:prstGeom prst="rect">
            <a:avLst/>
          </a:prstGeom>
        </p:spPr>
      </p:pic>
      <p:sp>
        <p:nvSpPr>
          <p:cNvPr id="14" name="Rectangle 25">
            <a:extLst>
              <a:ext uri="{FF2B5EF4-FFF2-40B4-BE49-F238E27FC236}">
                <a16:creationId xmlns="" xmlns:a16="http://schemas.microsoft.com/office/drawing/2014/main" id="{FE22DBCA-929E-4123-9B1C-0AB8D7386AC0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492650" y="6563786"/>
            <a:ext cx="1586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fld id="{2E6FA70E-6604-4251-8FD9-1786BB17A4E0}" type="slidenum">
              <a:rPr lang="ko-KR" altLang="en-US" sz="1000" baseline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t>‹#›</a:t>
            </a:fld>
            <a:endParaRPr lang="ko-KR" altLang="en-US" sz="10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745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2D2F5F0B-4AD0-4841-A9E1-BC23B4E88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6112"/>
          <a:stretch/>
        </p:blipFill>
        <p:spPr>
          <a:xfrm>
            <a:off x="0" y="73"/>
            <a:ext cx="9144000" cy="819077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="" xmlns:a16="http://schemas.microsoft.com/office/drawing/2014/main" id="{2C925BEC-9E2C-4FD1-8412-1E4BF2EF11E4}"/>
              </a:ext>
            </a:extLst>
          </p:cNvPr>
          <p:cNvGrpSpPr/>
          <p:nvPr userDrawn="1"/>
        </p:nvGrpSpPr>
        <p:grpSpPr>
          <a:xfrm>
            <a:off x="561761" y="101494"/>
            <a:ext cx="8317359" cy="492443"/>
            <a:chOff x="263093" y="482841"/>
            <a:chExt cx="8317359" cy="492443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B7D5903E-7978-4599-9A15-A23FD6AB05D6}"/>
                </a:ext>
              </a:extLst>
            </p:cNvPr>
            <p:cNvSpPr txBox="1"/>
            <p:nvPr/>
          </p:nvSpPr>
          <p:spPr>
            <a:xfrm>
              <a:off x="934426" y="520227"/>
              <a:ext cx="285174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중소기업 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지원 성과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A416A79D-250D-4FBB-B62C-B0868DF7AD15}"/>
                </a:ext>
              </a:extLst>
            </p:cNvPr>
            <p:cNvSpPr txBox="1"/>
            <p:nvPr/>
          </p:nvSpPr>
          <p:spPr>
            <a:xfrm>
              <a:off x="6644024" y="712443"/>
              <a:ext cx="193642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2021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년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중소기업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R&amp;D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지원사업 안내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1F4042E-392D-441C-BADC-B4988F51658A}"/>
                </a:ext>
              </a:extLst>
            </p:cNvPr>
            <p:cNvSpPr txBox="1"/>
            <p:nvPr/>
          </p:nvSpPr>
          <p:spPr>
            <a:xfrm>
              <a:off x="263093" y="482841"/>
              <a:ext cx="43601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pPr algn="ctr"/>
              <a:r>
                <a:rPr lang="en-US" altLang="ko-KR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02</a:t>
              </a:r>
              <a:endParaRPr lang="ko-KR" altLang="en-US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21" name="그림 20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92E6A4DC-2659-4349-9D50-D8993B51FA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082"/>
          <a:stretch/>
        </p:blipFill>
        <p:spPr>
          <a:xfrm>
            <a:off x="0" y="4943475"/>
            <a:ext cx="9144000" cy="1914598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B5C52CBA-FA16-4192-96AE-FA1F0E2A46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7338" y="6547640"/>
            <a:ext cx="1251187" cy="252000"/>
          </a:xfrm>
          <a:prstGeom prst="rect">
            <a:avLst/>
          </a:prstGeom>
        </p:spPr>
      </p:pic>
      <p:sp>
        <p:nvSpPr>
          <p:cNvPr id="23" name="Rectangle 25">
            <a:extLst>
              <a:ext uri="{FF2B5EF4-FFF2-40B4-BE49-F238E27FC236}">
                <a16:creationId xmlns="" xmlns:a16="http://schemas.microsoft.com/office/drawing/2014/main" id="{8EE78EEB-F974-4B14-9A68-9EA322556AF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492650" y="6563786"/>
            <a:ext cx="1586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fld id="{2E6FA70E-6604-4251-8FD9-1786BB17A4E0}" type="slidenum">
              <a:rPr lang="ko-KR" altLang="en-US" sz="1000" baseline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t>‹#›</a:t>
            </a:fld>
            <a:endParaRPr lang="ko-KR" altLang="en-US" sz="10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463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1B5F7213-1A15-42C0-94AC-4840614E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6112"/>
          <a:stretch/>
        </p:blipFill>
        <p:spPr>
          <a:xfrm>
            <a:off x="0" y="73"/>
            <a:ext cx="9144000" cy="819077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="" xmlns:a16="http://schemas.microsoft.com/office/drawing/2014/main" id="{A9D72264-D797-4F79-8628-E91D20B22A93}"/>
              </a:ext>
            </a:extLst>
          </p:cNvPr>
          <p:cNvGrpSpPr/>
          <p:nvPr userDrawn="1"/>
        </p:nvGrpSpPr>
        <p:grpSpPr>
          <a:xfrm>
            <a:off x="561761" y="101494"/>
            <a:ext cx="8317359" cy="492443"/>
            <a:chOff x="263093" y="482841"/>
            <a:chExt cx="8317359" cy="492443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4FFF54D6-D762-41D7-8615-A068276F76E3}"/>
                </a:ext>
              </a:extLst>
            </p:cNvPr>
            <p:cNvSpPr txBox="1"/>
            <p:nvPr/>
          </p:nvSpPr>
          <p:spPr>
            <a:xfrm>
              <a:off x="934426" y="520227"/>
              <a:ext cx="407643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'21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 중소기업 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의 달라지는 점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0192281C-0635-423D-8712-068CD72AF758}"/>
                </a:ext>
              </a:extLst>
            </p:cNvPr>
            <p:cNvSpPr txBox="1"/>
            <p:nvPr/>
          </p:nvSpPr>
          <p:spPr>
            <a:xfrm>
              <a:off x="6644024" y="712443"/>
              <a:ext cx="193642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2021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년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중소기업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R&amp;D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지원사업 안내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B75CEBC7-6405-4BEF-A68F-FCAAAD1C9BF6}"/>
                </a:ext>
              </a:extLst>
            </p:cNvPr>
            <p:cNvSpPr txBox="1"/>
            <p:nvPr/>
          </p:nvSpPr>
          <p:spPr>
            <a:xfrm>
              <a:off x="263093" y="482841"/>
              <a:ext cx="43601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pPr algn="ctr"/>
              <a:r>
                <a:rPr lang="en-US" altLang="ko-KR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03</a:t>
              </a:r>
              <a:endParaRPr lang="ko-KR" altLang="en-US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17" name="그림 16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71FD9A74-7013-47FE-B4DF-84E98415A5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082"/>
          <a:stretch/>
        </p:blipFill>
        <p:spPr>
          <a:xfrm>
            <a:off x="0" y="4943475"/>
            <a:ext cx="9144000" cy="191459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09EB4CEA-C25B-4A8D-B897-BF2C610C31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7338" y="6547640"/>
            <a:ext cx="1251187" cy="252000"/>
          </a:xfrm>
          <a:prstGeom prst="rect">
            <a:avLst/>
          </a:prstGeom>
        </p:spPr>
      </p:pic>
      <p:sp>
        <p:nvSpPr>
          <p:cNvPr id="19" name="Rectangle 25">
            <a:extLst>
              <a:ext uri="{FF2B5EF4-FFF2-40B4-BE49-F238E27FC236}">
                <a16:creationId xmlns="" xmlns:a16="http://schemas.microsoft.com/office/drawing/2014/main" id="{1971096E-3C88-4C01-84D0-A740F8A194A6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492650" y="6563786"/>
            <a:ext cx="1586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fld id="{2E6FA70E-6604-4251-8FD9-1786BB17A4E0}" type="slidenum">
              <a:rPr lang="ko-KR" altLang="en-US" sz="1000" baseline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t>‹#›</a:t>
            </a:fld>
            <a:endParaRPr lang="ko-KR" altLang="en-US" sz="10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8446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7C54A2AA-E05F-4594-A7D0-7110F0C6AA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6112"/>
          <a:stretch/>
        </p:blipFill>
        <p:spPr>
          <a:xfrm>
            <a:off x="0" y="73"/>
            <a:ext cx="9144000" cy="819077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87A1930A-BA82-4DB9-9629-1B91D41CD5C4}"/>
              </a:ext>
            </a:extLst>
          </p:cNvPr>
          <p:cNvGrpSpPr/>
          <p:nvPr userDrawn="1"/>
        </p:nvGrpSpPr>
        <p:grpSpPr>
          <a:xfrm>
            <a:off x="561761" y="101494"/>
            <a:ext cx="8317359" cy="492443"/>
            <a:chOff x="263093" y="482841"/>
            <a:chExt cx="8317359" cy="492443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091B9A8A-172D-41CD-81D2-37E2E4A7DF2A}"/>
                </a:ext>
              </a:extLst>
            </p:cNvPr>
            <p:cNvSpPr txBox="1"/>
            <p:nvPr/>
          </p:nvSpPr>
          <p:spPr>
            <a:xfrm>
              <a:off x="934426" y="520227"/>
              <a:ext cx="232435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'21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 주요사업 안내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01FA1BCD-ABCB-449B-A581-5F17481FF56C}"/>
                </a:ext>
              </a:extLst>
            </p:cNvPr>
            <p:cNvSpPr txBox="1"/>
            <p:nvPr/>
          </p:nvSpPr>
          <p:spPr>
            <a:xfrm>
              <a:off x="6644024" y="712443"/>
              <a:ext cx="193642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2021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년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중소기업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R&amp;D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지원사업 안내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0B7D033C-E819-4485-AE58-01DBE07A6829}"/>
                </a:ext>
              </a:extLst>
            </p:cNvPr>
            <p:cNvSpPr txBox="1"/>
            <p:nvPr/>
          </p:nvSpPr>
          <p:spPr>
            <a:xfrm>
              <a:off x="263093" y="482841"/>
              <a:ext cx="43601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pPr algn="ctr"/>
              <a:r>
                <a:rPr lang="en-US" altLang="ko-KR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04</a:t>
              </a:r>
              <a:endParaRPr lang="ko-KR" altLang="en-US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20" name="그림 19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F9686AF9-213E-416D-9299-6999565E06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082"/>
          <a:stretch/>
        </p:blipFill>
        <p:spPr>
          <a:xfrm>
            <a:off x="0" y="4943475"/>
            <a:ext cx="9144000" cy="191459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25C60390-26FE-4C10-A337-A2F350912C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7338" y="6547640"/>
            <a:ext cx="1251187" cy="252000"/>
          </a:xfrm>
          <a:prstGeom prst="rect">
            <a:avLst/>
          </a:prstGeom>
        </p:spPr>
      </p:pic>
      <p:sp>
        <p:nvSpPr>
          <p:cNvPr id="22" name="Rectangle 25">
            <a:extLst>
              <a:ext uri="{FF2B5EF4-FFF2-40B4-BE49-F238E27FC236}">
                <a16:creationId xmlns="" xmlns:a16="http://schemas.microsoft.com/office/drawing/2014/main" id="{AABCED16-331A-43C9-9A46-A7759839237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492650" y="6563786"/>
            <a:ext cx="1586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fld id="{2E6FA70E-6604-4251-8FD9-1786BB17A4E0}" type="slidenum">
              <a:rPr lang="ko-KR" altLang="en-US" sz="1000" baseline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t>‹#›</a:t>
            </a:fld>
            <a:endParaRPr lang="ko-KR" altLang="en-US" sz="10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50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E4CAC273-6B4D-48A8-B672-3A28FDB7B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6112"/>
          <a:stretch/>
        </p:blipFill>
        <p:spPr>
          <a:xfrm>
            <a:off x="0" y="73"/>
            <a:ext cx="9144000" cy="819077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9E8BC827-2082-4E0B-A9E9-3EF51BAC46F2}"/>
              </a:ext>
            </a:extLst>
          </p:cNvPr>
          <p:cNvGrpSpPr/>
          <p:nvPr userDrawn="1"/>
        </p:nvGrpSpPr>
        <p:grpSpPr>
          <a:xfrm>
            <a:off x="561761" y="101494"/>
            <a:ext cx="8317359" cy="492443"/>
            <a:chOff x="263093" y="482841"/>
            <a:chExt cx="8317359" cy="492443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7A82C188-4D2D-4DDB-B149-DCD0FA138394}"/>
                </a:ext>
              </a:extLst>
            </p:cNvPr>
            <p:cNvSpPr txBox="1"/>
            <p:nvPr/>
          </p:nvSpPr>
          <p:spPr>
            <a:xfrm>
              <a:off x="934426" y="520227"/>
              <a:ext cx="1178208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기타 안내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4D9920E0-782F-4603-BD57-96528325C57E}"/>
                </a:ext>
              </a:extLst>
            </p:cNvPr>
            <p:cNvSpPr txBox="1"/>
            <p:nvPr/>
          </p:nvSpPr>
          <p:spPr>
            <a:xfrm>
              <a:off x="6644024" y="712443"/>
              <a:ext cx="193642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2021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년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 중소기업 </a:t>
              </a: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R&amp;D</a:t>
              </a:r>
              <a:r>
                <a:rPr kumimoji="0" lang="ko-KR" altLang="en-US" sz="10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6FAF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rPr>
                <a:t>지원사업 안내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383A174E-645B-488D-9E8B-58E4A321C274}"/>
                </a:ext>
              </a:extLst>
            </p:cNvPr>
            <p:cNvSpPr txBox="1"/>
            <p:nvPr/>
          </p:nvSpPr>
          <p:spPr>
            <a:xfrm>
              <a:off x="263093" y="482841"/>
              <a:ext cx="43601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pPr algn="ctr"/>
              <a:r>
                <a:rPr lang="en-US" altLang="ko-KR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05</a:t>
              </a:r>
              <a:endParaRPr lang="ko-KR" altLang="en-US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pic>
        <p:nvPicPr>
          <p:cNvPr id="20" name="그림 19" descr="스크린샷, 테이블이(가) 표시된 사진&#10;&#10;자동 생성된 설명">
            <a:extLst>
              <a:ext uri="{FF2B5EF4-FFF2-40B4-BE49-F238E27FC236}">
                <a16:creationId xmlns="" xmlns:a16="http://schemas.microsoft.com/office/drawing/2014/main" id="{7040AE25-5A14-4BF7-B19D-9E40181B2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082"/>
          <a:stretch/>
        </p:blipFill>
        <p:spPr>
          <a:xfrm>
            <a:off x="0" y="4943475"/>
            <a:ext cx="9144000" cy="191459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289FD263-3596-4F86-A795-D36A15801E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7338" y="6547640"/>
            <a:ext cx="1251187" cy="252000"/>
          </a:xfrm>
          <a:prstGeom prst="rect">
            <a:avLst/>
          </a:prstGeom>
        </p:spPr>
      </p:pic>
      <p:sp>
        <p:nvSpPr>
          <p:cNvPr id="22" name="Rectangle 25">
            <a:extLst>
              <a:ext uri="{FF2B5EF4-FFF2-40B4-BE49-F238E27FC236}">
                <a16:creationId xmlns="" xmlns:a16="http://schemas.microsoft.com/office/drawing/2014/main" id="{06878620-D743-4054-B1F2-AB8F48EE4DDF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492650" y="6563786"/>
            <a:ext cx="1586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fld id="{2E6FA70E-6604-4251-8FD9-1786BB17A4E0}" type="slidenum">
              <a:rPr lang="ko-KR" altLang="en-US" sz="1000" baseline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t>‹#›</a:t>
            </a:fld>
            <a:endParaRPr lang="ko-KR" altLang="en-US" sz="10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0971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엔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312CF216-07D5-4648-9DE6-178BACE517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951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69AA3ED4-E8A3-4919-A0E0-129584F56A0A}"/>
              </a:ext>
            </a:extLst>
          </p:cNvPr>
          <p:cNvGrpSpPr/>
          <p:nvPr userDrawn="1"/>
        </p:nvGrpSpPr>
        <p:grpSpPr>
          <a:xfrm>
            <a:off x="-1548225" y="1051787"/>
            <a:ext cx="1364982" cy="2989460"/>
            <a:chOff x="10885488" y="517632"/>
            <a:chExt cx="1364982" cy="2989460"/>
          </a:xfrm>
        </p:grpSpPr>
        <p:sp>
          <p:nvSpPr>
            <p:cNvPr id="3" name="Rectangle 6">
              <a:extLst>
                <a:ext uri="{FF2B5EF4-FFF2-40B4-BE49-F238E27FC236}">
                  <a16:creationId xmlns="" xmlns:a16="http://schemas.microsoft.com/office/drawing/2014/main" id="{B3A3D0B6-D3C8-4905-873B-62268757D5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85488" y="857279"/>
              <a:ext cx="303248" cy="299892"/>
            </a:xfrm>
            <a:prstGeom prst="rect">
              <a:avLst/>
            </a:prstGeom>
            <a:solidFill>
              <a:srgbClr val="313E4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" name="Rectangle 5">
              <a:extLst>
                <a:ext uri="{FF2B5EF4-FFF2-40B4-BE49-F238E27FC236}">
                  <a16:creationId xmlns="" xmlns:a16="http://schemas.microsoft.com/office/drawing/2014/main" id="{C1C7243B-45D2-4EBF-9F87-DA2889C643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47222" y="3208320"/>
              <a:ext cx="303248" cy="298772"/>
            </a:xfrm>
            <a:prstGeom prst="rect">
              <a:avLst/>
            </a:prstGeom>
            <a:solidFill>
              <a:srgbClr val="B28F6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="" xmlns:a16="http://schemas.microsoft.com/office/drawing/2014/main" id="{B9207A21-8078-419C-A47C-0616F84829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06571" y="858399"/>
              <a:ext cx="303248" cy="298772"/>
            </a:xfrm>
            <a:prstGeom prst="rect">
              <a:avLst/>
            </a:prstGeom>
            <a:solidFill>
              <a:srgbClr val="9996A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="" xmlns:a16="http://schemas.microsoft.com/office/drawing/2014/main" id="{4BADF3C2-8785-4C00-8663-E6B759553D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239481" y="1576088"/>
              <a:ext cx="303248" cy="299892"/>
            </a:xfrm>
            <a:prstGeom prst="rect">
              <a:avLst/>
            </a:prstGeom>
            <a:solidFill>
              <a:srgbClr val="1F85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400"/>
            </a:p>
          </p:txBody>
        </p:sp>
        <p:sp>
          <p:nvSpPr>
            <p:cNvPr id="7" name="Rectangle 5">
              <a:extLst>
                <a:ext uri="{FF2B5EF4-FFF2-40B4-BE49-F238E27FC236}">
                  <a16:creationId xmlns="" xmlns:a16="http://schemas.microsoft.com/office/drawing/2014/main" id="{BA686C69-AC79-4EE1-BEDF-CBCADA21A6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241330" y="858399"/>
              <a:ext cx="303248" cy="298772"/>
            </a:xfrm>
            <a:prstGeom prst="rect">
              <a:avLst/>
            </a:prstGeom>
            <a:solidFill>
              <a:srgbClr val="90A9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8" name="그룹 7">
              <a:extLst>
                <a:ext uri="{FF2B5EF4-FFF2-40B4-BE49-F238E27FC236}">
                  <a16:creationId xmlns="" xmlns:a16="http://schemas.microsoft.com/office/drawing/2014/main" id="{A824D67A-A1DD-4BBD-BFF0-0CD829F8B916}"/>
                </a:ext>
              </a:extLst>
            </p:cNvPr>
            <p:cNvGrpSpPr/>
            <p:nvPr userDrawn="1"/>
          </p:nvGrpSpPr>
          <p:grpSpPr>
            <a:xfrm>
              <a:off x="10892202" y="849116"/>
              <a:ext cx="1351677" cy="2322269"/>
              <a:chOff x="7956300" y="356163"/>
              <a:chExt cx="2268254" cy="3897008"/>
            </a:xfrm>
          </p:grpSpPr>
          <p:sp>
            <p:nvSpPr>
              <p:cNvPr id="11" name="직사각형 10">
                <a:extLst>
                  <a:ext uri="{FF2B5EF4-FFF2-40B4-BE49-F238E27FC236}">
                    <a16:creationId xmlns="" xmlns:a16="http://schemas.microsoft.com/office/drawing/2014/main" id="{4969DF33-6AA6-4E35-A47E-F00B93404C81}"/>
                  </a:ext>
                </a:extLst>
              </p:cNvPr>
              <p:cNvSpPr/>
              <p:nvPr/>
            </p:nvSpPr>
            <p:spPr>
              <a:xfrm>
                <a:off x="7956300" y="955734"/>
                <a:ext cx="486761" cy="486761"/>
              </a:xfrm>
              <a:prstGeom prst="rect">
                <a:avLst/>
              </a:prstGeom>
              <a:solidFill>
                <a:srgbClr val="384D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>
                <a:extLst>
                  <a:ext uri="{FF2B5EF4-FFF2-40B4-BE49-F238E27FC236}">
                    <a16:creationId xmlns="" xmlns:a16="http://schemas.microsoft.com/office/drawing/2014/main" id="{1E977183-C379-400E-95EF-CF8B380FF1FD}"/>
                  </a:ext>
                </a:extLst>
              </p:cNvPr>
              <p:cNvSpPr/>
              <p:nvPr/>
            </p:nvSpPr>
            <p:spPr>
              <a:xfrm>
                <a:off x="8550130" y="955734"/>
                <a:ext cx="486761" cy="486761"/>
              </a:xfrm>
              <a:prstGeom prst="rect">
                <a:avLst/>
              </a:prstGeom>
              <a:solidFill>
                <a:srgbClr val="FE78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="" xmlns:a16="http://schemas.microsoft.com/office/drawing/2014/main" id="{A1E79BD8-002D-49AF-AECD-FCAF15F734D2}"/>
                  </a:ext>
                </a:extLst>
              </p:cNvPr>
              <p:cNvSpPr/>
              <p:nvPr/>
            </p:nvSpPr>
            <p:spPr>
              <a:xfrm>
                <a:off x="8550132" y="2966984"/>
                <a:ext cx="486761" cy="486761"/>
              </a:xfrm>
              <a:prstGeom prst="rect">
                <a:avLst/>
              </a:prstGeom>
              <a:solidFill>
                <a:srgbClr val="706F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5492912B-6F97-4B82-B044-8D59BB958C63}"/>
                  </a:ext>
                </a:extLst>
              </p:cNvPr>
              <p:cNvSpPr/>
              <p:nvPr/>
            </p:nvSpPr>
            <p:spPr>
              <a:xfrm>
                <a:off x="9143963" y="1575920"/>
                <a:ext cx="486761" cy="486761"/>
              </a:xfrm>
              <a:prstGeom prst="rect">
                <a:avLst/>
              </a:prstGeom>
              <a:solidFill>
                <a:srgbClr val="01B5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="" xmlns:a16="http://schemas.microsoft.com/office/drawing/2014/main" id="{56F4D519-6221-42D8-A091-56C90B5E79F8}"/>
                  </a:ext>
                </a:extLst>
              </p:cNvPr>
              <p:cNvSpPr/>
              <p:nvPr/>
            </p:nvSpPr>
            <p:spPr>
              <a:xfrm>
                <a:off x="7956302" y="1575920"/>
                <a:ext cx="486761" cy="486761"/>
              </a:xfrm>
              <a:prstGeom prst="rect">
                <a:avLst/>
              </a:prstGeom>
              <a:solidFill>
                <a:srgbClr val="045F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="" xmlns:a16="http://schemas.microsoft.com/office/drawing/2014/main" id="{8A57675B-0AC4-4260-95EC-0CFB63B8E079}"/>
                  </a:ext>
                </a:extLst>
              </p:cNvPr>
              <p:cNvSpPr/>
              <p:nvPr/>
            </p:nvSpPr>
            <p:spPr>
              <a:xfrm>
                <a:off x="9737793" y="1575920"/>
                <a:ext cx="486761" cy="486761"/>
              </a:xfrm>
              <a:prstGeom prst="rect">
                <a:avLst/>
              </a:prstGeom>
              <a:solidFill>
                <a:srgbClr val="13A2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="" xmlns:a16="http://schemas.microsoft.com/office/drawing/2014/main" id="{620B3FB3-3D7C-433C-9B90-4A365BD927F3}"/>
                  </a:ext>
                </a:extLst>
              </p:cNvPr>
              <p:cNvSpPr/>
              <p:nvPr/>
            </p:nvSpPr>
            <p:spPr>
              <a:xfrm>
                <a:off x="7956302" y="2196106"/>
                <a:ext cx="486761" cy="486761"/>
              </a:xfrm>
              <a:prstGeom prst="rect">
                <a:avLst/>
              </a:prstGeom>
              <a:solidFill>
                <a:srgbClr val="6092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="" xmlns:a16="http://schemas.microsoft.com/office/drawing/2014/main" id="{747E2056-B7CD-47FE-9ABF-A99706286F4E}"/>
                  </a:ext>
                </a:extLst>
              </p:cNvPr>
              <p:cNvSpPr/>
              <p:nvPr/>
            </p:nvSpPr>
            <p:spPr>
              <a:xfrm>
                <a:off x="9143963" y="2196106"/>
                <a:ext cx="486761" cy="486761"/>
              </a:xfrm>
              <a:prstGeom prst="rect">
                <a:avLst/>
              </a:prstGeom>
              <a:solidFill>
                <a:srgbClr val="99BF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직사각형 18">
                <a:extLst>
                  <a:ext uri="{FF2B5EF4-FFF2-40B4-BE49-F238E27FC236}">
                    <a16:creationId xmlns="" xmlns:a16="http://schemas.microsoft.com/office/drawing/2014/main" id="{586DE6C2-620D-4B3B-A556-21D93F59710D}"/>
                  </a:ext>
                </a:extLst>
              </p:cNvPr>
              <p:cNvSpPr/>
              <p:nvPr/>
            </p:nvSpPr>
            <p:spPr>
              <a:xfrm>
                <a:off x="9737793" y="2196106"/>
                <a:ext cx="486761" cy="486761"/>
              </a:xfrm>
              <a:prstGeom prst="rect">
                <a:avLst/>
              </a:prstGeom>
              <a:solidFill>
                <a:srgbClr val="D0D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직사각형 19">
                <a:extLst>
                  <a:ext uri="{FF2B5EF4-FFF2-40B4-BE49-F238E27FC236}">
                    <a16:creationId xmlns="" xmlns:a16="http://schemas.microsoft.com/office/drawing/2014/main" id="{BDDD530C-C2A5-4FF1-B971-9A4BA1EED849}"/>
                  </a:ext>
                </a:extLst>
              </p:cNvPr>
              <p:cNvSpPr/>
              <p:nvPr/>
            </p:nvSpPr>
            <p:spPr>
              <a:xfrm>
                <a:off x="8550132" y="2196106"/>
                <a:ext cx="486761" cy="486761"/>
              </a:xfrm>
              <a:prstGeom prst="rect">
                <a:avLst/>
              </a:prstGeom>
              <a:solidFill>
                <a:srgbClr val="7592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="" xmlns:a16="http://schemas.microsoft.com/office/drawing/2014/main" id="{F3FFDCA2-72F0-4E03-A8E2-EFB3BAAAC59F}"/>
                  </a:ext>
                </a:extLst>
              </p:cNvPr>
              <p:cNvSpPr/>
              <p:nvPr/>
            </p:nvSpPr>
            <p:spPr>
              <a:xfrm>
                <a:off x="7956302" y="3766410"/>
                <a:ext cx="486761" cy="486761"/>
              </a:xfrm>
              <a:prstGeom prst="rect">
                <a:avLst/>
              </a:prstGeom>
              <a:solidFill>
                <a:srgbClr val="1F85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ctr" hangingPunct="0">
                  <a:buClr>
                    <a:srgbClr val="4D4D4D"/>
                  </a:buClr>
                </a:pPr>
                <a:r>
                  <a:rPr lang="ko-KR" altLang="en-US" sz="1050" spc="-30" dirty="0">
                    <a:ln>
                      <a:solidFill>
                        <a:srgbClr val="6D88AF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표</a:t>
                </a:r>
              </a:p>
            </p:txBody>
          </p:sp>
          <p:sp>
            <p:nvSpPr>
              <p:cNvPr id="22" name="직사각형 21">
                <a:extLst>
                  <a:ext uri="{FF2B5EF4-FFF2-40B4-BE49-F238E27FC236}">
                    <a16:creationId xmlns="" xmlns:a16="http://schemas.microsoft.com/office/drawing/2014/main" id="{5744E3E5-6B9E-454A-BDBD-0A7145A49026}"/>
                  </a:ext>
                </a:extLst>
              </p:cNvPr>
              <p:cNvSpPr/>
              <p:nvPr/>
            </p:nvSpPr>
            <p:spPr>
              <a:xfrm>
                <a:off x="7956302" y="2966983"/>
                <a:ext cx="486760" cy="486761"/>
              </a:xfrm>
              <a:prstGeom prst="rect">
                <a:avLst/>
              </a:prstGeom>
              <a:solidFill>
                <a:srgbClr val="677A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="" xmlns:a16="http://schemas.microsoft.com/office/drawing/2014/main" id="{9A4F919F-058B-412E-AD1C-01B2E759F93D}"/>
                  </a:ext>
                </a:extLst>
              </p:cNvPr>
              <p:cNvSpPr/>
              <p:nvPr/>
            </p:nvSpPr>
            <p:spPr>
              <a:xfrm>
                <a:off x="9723607" y="2966984"/>
                <a:ext cx="486761" cy="486761"/>
              </a:xfrm>
              <a:prstGeom prst="rect">
                <a:avLst/>
              </a:prstGeom>
              <a:solidFill>
                <a:srgbClr val="83B4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직사각형 23">
                <a:extLst>
                  <a:ext uri="{FF2B5EF4-FFF2-40B4-BE49-F238E27FC236}">
                    <a16:creationId xmlns="" xmlns:a16="http://schemas.microsoft.com/office/drawing/2014/main" id="{C7C034C2-E56F-4A1B-9C20-E5FE77C2837A}"/>
                  </a:ext>
                </a:extLst>
              </p:cNvPr>
              <p:cNvSpPr/>
              <p:nvPr/>
            </p:nvSpPr>
            <p:spPr>
              <a:xfrm>
                <a:off x="9737793" y="356163"/>
                <a:ext cx="486761" cy="486761"/>
              </a:xfrm>
              <a:prstGeom prst="rect">
                <a:avLst/>
              </a:prstGeom>
              <a:solidFill>
                <a:srgbClr val="A79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직사각형 24">
                <a:extLst>
                  <a:ext uri="{FF2B5EF4-FFF2-40B4-BE49-F238E27FC236}">
                    <a16:creationId xmlns="" xmlns:a16="http://schemas.microsoft.com/office/drawing/2014/main" id="{EB179CF8-D304-44C4-9EF8-ED7CAEBCECFD}"/>
                  </a:ext>
                </a:extLst>
              </p:cNvPr>
              <p:cNvSpPr/>
              <p:nvPr/>
            </p:nvSpPr>
            <p:spPr>
              <a:xfrm>
                <a:off x="9129774" y="2966984"/>
                <a:ext cx="486761" cy="486761"/>
              </a:xfrm>
              <a:prstGeom prst="rect">
                <a:avLst/>
              </a:prstGeom>
              <a:solidFill>
                <a:srgbClr val="639B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>
                <a:extLst>
                  <a:ext uri="{FF2B5EF4-FFF2-40B4-BE49-F238E27FC236}">
                    <a16:creationId xmlns="" xmlns:a16="http://schemas.microsoft.com/office/drawing/2014/main" id="{0F3C026C-B70C-4A56-8F5D-25EFD26B2B9E}"/>
                  </a:ext>
                </a:extLst>
              </p:cNvPr>
              <p:cNvSpPr/>
              <p:nvPr/>
            </p:nvSpPr>
            <p:spPr>
              <a:xfrm>
                <a:off x="9143962" y="3766410"/>
                <a:ext cx="486760" cy="486761"/>
              </a:xfrm>
              <a:prstGeom prst="rect">
                <a:avLst/>
              </a:prstGeom>
              <a:solidFill>
                <a:srgbClr val="C434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="" xmlns:a16="http://schemas.microsoft.com/office/drawing/2014/main" id="{24E4BA70-B959-442C-A1FB-92620631BB55}"/>
                  </a:ext>
                </a:extLst>
              </p:cNvPr>
              <p:cNvSpPr/>
              <p:nvPr/>
            </p:nvSpPr>
            <p:spPr>
              <a:xfrm>
                <a:off x="9737794" y="3766410"/>
                <a:ext cx="486760" cy="486761"/>
              </a:xfrm>
              <a:prstGeom prst="rect">
                <a:avLst/>
              </a:prstGeom>
              <a:solidFill>
                <a:srgbClr val="ED67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="" xmlns:a16="http://schemas.microsoft.com/office/drawing/2014/main" id="{7ADA683F-7638-402F-893D-B784CCE264F0}"/>
                  </a:ext>
                </a:extLst>
              </p:cNvPr>
              <p:cNvSpPr/>
              <p:nvPr/>
            </p:nvSpPr>
            <p:spPr>
              <a:xfrm>
                <a:off x="8550131" y="3766410"/>
                <a:ext cx="486760" cy="486761"/>
              </a:xfrm>
              <a:prstGeom prst="rect">
                <a:avLst/>
              </a:prstGeom>
              <a:solidFill>
                <a:srgbClr val="3B4B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>
                <a:extLst>
                  <a:ext uri="{FF2B5EF4-FFF2-40B4-BE49-F238E27FC236}">
                    <a16:creationId xmlns="" xmlns:a16="http://schemas.microsoft.com/office/drawing/2014/main" id="{6EC2CDEA-056E-43A3-8FB4-0395F005D9E4}"/>
                  </a:ext>
                </a:extLst>
              </p:cNvPr>
              <p:cNvSpPr/>
              <p:nvPr/>
            </p:nvSpPr>
            <p:spPr>
              <a:xfrm>
                <a:off x="9737794" y="976349"/>
                <a:ext cx="486760" cy="486761"/>
              </a:xfrm>
              <a:prstGeom prst="rect">
                <a:avLst/>
              </a:prstGeom>
              <a:solidFill>
                <a:srgbClr val="3678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51EFCF7A-A415-4A25-A8A3-7A86F0E75BF8}"/>
                </a:ext>
              </a:extLst>
            </p:cNvPr>
            <p:cNvSpPr/>
            <p:nvPr userDrawn="1"/>
          </p:nvSpPr>
          <p:spPr>
            <a:xfrm>
              <a:off x="11606571" y="1206407"/>
              <a:ext cx="303248" cy="290065"/>
            </a:xfrm>
            <a:prstGeom prst="rect">
              <a:avLst/>
            </a:prstGeom>
            <a:solidFill>
              <a:srgbClr val="E25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6">
              <a:extLst>
                <a:ext uri="{FF2B5EF4-FFF2-40B4-BE49-F238E27FC236}">
                  <a16:creationId xmlns="" xmlns:a16="http://schemas.microsoft.com/office/drawing/2014/main" id="{F9717AD8-ED3B-41B9-9283-3343FB3F34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85488" y="517632"/>
              <a:ext cx="303248" cy="299892"/>
            </a:xfrm>
            <a:prstGeom prst="rect">
              <a:avLst/>
            </a:prstGeom>
            <a:solidFill>
              <a:srgbClr val="034C83"/>
            </a:solidFill>
            <a:ln>
              <a:noFill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900" dirty="0">
                  <a:solidFill>
                    <a:schemeClr val="bg1"/>
                  </a:solidFill>
                </a:rPr>
                <a:t>강조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27282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8" r:id="rId5"/>
    <p:sldLayoutId id="2147483669" r:id="rId6"/>
    <p:sldLayoutId id="2147483667" r:id="rId7"/>
    <p:sldLayoutId id="2147483670" r:id="rId8"/>
    <p:sldLayoutId id="2147483666" r:id="rId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2.png"/><Relationship Id="rId7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4.sv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image" Target="../media/image56.svg"/><Relationship Id="rId4" Type="http://schemas.openxmlformats.org/officeDocument/2006/relationships/hyperlink" Target="http://www.google.co.kr/url?sa=i&amp;rct=j&amp;q=&amp;esrc=s&amp;source=images&amp;cd=&amp;cad=rja&amp;uact=8&amp;ved=0ahUKEwi-sIq_osTKAhUEnJQKHUMFBakQjRwIBw&amp;url=http://www.softicons.com/business-icons/azuline!-business-icons-by-iconleak/pen-icon&amp;bvm=bv.112454388,d.dGo&amp;psig=AFQjCNGBzXQbLGn9GZy8fxu31JfrgUlIQA&amp;ust=1453787463015033" TargetMode="External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svg"/><Relationship Id="rId5" Type="http://schemas.openxmlformats.org/officeDocument/2006/relationships/image" Target="../media/image38.png"/><Relationship Id="rId4" Type="http://schemas.openxmlformats.org/officeDocument/2006/relationships/image" Target="../media/image60.svg"/><Relationship Id="rId9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6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sv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sv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sv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sv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sv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46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41B366F-A1C1-4A2F-96D7-70E5E16F0248}"/>
              </a:ext>
            </a:extLst>
          </p:cNvPr>
          <p:cNvSpPr txBox="1"/>
          <p:nvPr/>
        </p:nvSpPr>
        <p:spPr>
          <a:xfrm>
            <a:off x="563370" y="1846032"/>
            <a:ext cx="5664709" cy="14896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3668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2021</a:t>
            </a:r>
            <a:r>
              <a:rPr lang="ko-KR" altLang="en-US" sz="3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3668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년</a:t>
            </a:r>
            <a:r>
              <a:rPr lang="ko-KR" altLang="en-US" sz="4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</a:t>
            </a:r>
            <a:r>
              <a:rPr lang="ko-KR" altLang="en-US" sz="4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중소기업</a:t>
            </a:r>
            <a:endParaRPr lang="en-US" altLang="ko-KR" sz="4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34C83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4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R&amp;D</a:t>
            </a:r>
            <a:r>
              <a:rPr lang="ko-KR" altLang="en-US" sz="4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지원사업 안내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1C13E315-E43D-4713-A121-D6240066E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70" y="6072887"/>
            <a:ext cx="2157901" cy="434620"/>
          </a:xfrm>
          <a:prstGeom prst="rect">
            <a:avLst/>
          </a:prstGeom>
        </p:spPr>
      </p:pic>
      <p:sp>
        <p:nvSpPr>
          <p:cNvPr id="8" name="자유형 192">
            <a:extLst>
              <a:ext uri="{FF2B5EF4-FFF2-40B4-BE49-F238E27FC236}">
                <a16:creationId xmlns="" xmlns:a16="http://schemas.microsoft.com/office/drawing/2014/main" id="{3A2B9EB0-687C-41BD-91CC-F97A6B7B857A}"/>
              </a:ext>
            </a:extLst>
          </p:cNvPr>
          <p:cNvSpPr/>
          <p:nvPr/>
        </p:nvSpPr>
        <p:spPr>
          <a:xfrm>
            <a:off x="563370" y="3547312"/>
            <a:ext cx="189481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r>
              <a:rPr lang="en-US" altLang="ko-KR" sz="2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B4B6A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2021. 1.</a:t>
            </a:r>
            <a:endParaRPr lang="ko-KR" altLang="en-US" sz="2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B4B6A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835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9508C62-C3F8-4BE3-B56D-1228E9A0E0D5}"/>
              </a:ext>
            </a:extLst>
          </p:cNvPr>
          <p:cNvSpPr txBox="1"/>
          <p:nvPr/>
        </p:nvSpPr>
        <p:spPr>
          <a:xfrm>
            <a:off x="420594" y="839202"/>
            <a:ext cx="1251946" cy="73866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atinLnBrk="0">
              <a:spcBef>
                <a:spcPts val="800"/>
              </a:spcBef>
            </a:pPr>
            <a:r>
              <a:rPr lang="ko-KR" altLang="en-US" sz="4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목 차</a:t>
            </a:r>
            <a:endParaRPr lang="ko-KR" altLang="en-US" sz="4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="" xmlns:a16="http://schemas.microsoft.com/office/drawing/2014/main" id="{0E95C32E-63D5-4385-9F3E-C30F84EFB67C}"/>
              </a:ext>
            </a:extLst>
          </p:cNvPr>
          <p:cNvGrpSpPr/>
          <p:nvPr/>
        </p:nvGrpSpPr>
        <p:grpSpPr>
          <a:xfrm>
            <a:off x="508753" y="1554595"/>
            <a:ext cx="2577297" cy="215444"/>
            <a:chOff x="820460" y="1728313"/>
            <a:chExt cx="2577297" cy="215444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C08E58FF-2829-4C8A-B385-578CA6CCCD7D}"/>
                </a:ext>
              </a:extLst>
            </p:cNvPr>
            <p:cNvSpPr txBox="1"/>
            <p:nvPr/>
          </p:nvSpPr>
          <p:spPr>
            <a:xfrm>
              <a:off x="820460" y="1743702"/>
              <a:ext cx="4809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r>
                <a:rPr lang="en-US" altLang="ko-KR" sz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828282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2021</a:t>
              </a:r>
              <a:r>
                <a:rPr lang="ko-KR" altLang="en-US" sz="12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828282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B3FA3228-8435-4AFF-AF2E-42581FD3F1AE}"/>
                </a:ext>
              </a:extLst>
            </p:cNvPr>
            <p:cNvSpPr txBox="1"/>
            <p:nvPr/>
          </p:nvSpPr>
          <p:spPr>
            <a:xfrm>
              <a:off x="1350722" y="1728313"/>
              <a:ext cx="2047035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r>
                <a:rPr lang="ko-KR" altLang="en-US" sz="1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6FAF"/>
                  </a:solidFill>
                  <a:latin typeface="KoPub돋움체 Bold" pitchFamily="18" charset="-127"/>
                  <a:ea typeface="KoPub돋움체 Bold" pitchFamily="18" charset="-127"/>
                </a:rPr>
                <a:t>중소기업 </a:t>
              </a:r>
              <a:r>
                <a:rPr lang="en-US" altLang="ko-KR" sz="1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6FAF"/>
                  </a:solidFill>
                  <a:latin typeface="KoPub돋움체 Bold" pitchFamily="18" charset="-127"/>
                  <a:ea typeface="KoPub돋움체 Bold" pitchFamily="18" charset="-127"/>
                </a:rPr>
                <a:t>R&amp;D</a:t>
              </a:r>
              <a:r>
                <a:rPr lang="ko-KR" altLang="en-US" sz="1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6FAF"/>
                  </a:solidFill>
                  <a:latin typeface="KoPub돋움체 Bold" pitchFamily="18" charset="-127"/>
                  <a:ea typeface="KoPub돋움체 Bold" pitchFamily="18" charset="-127"/>
                </a:rPr>
                <a:t>지원사업 안내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="" xmlns:a16="http://schemas.microsoft.com/office/drawing/2014/main" id="{B00629F5-597C-4C51-AEE0-03408D727DE4}"/>
              </a:ext>
            </a:extLst>
          </p:cNvPr>
          <p:cNvGrpSpPr/>
          <p:nvPr/>
        </p:nvGrpSpPr>
        <p:grpSpPr>
          <a:xfrm>
            <a:off x="506863" y="2188597"/>
            <a:ext cx="4359757" cy="500622"/>
            <a:chOff x="506862" y="2356697"/>
            <a:chExt cx="4915133" cy="564395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8955D30-C45B-425C-A70F-E60A231BAB34}"/>
                </a:ext>
              </a:extLst>
            </p:cNvPr>
            <p:cNvSpPr txBox="1"/>
            <p:nvPr/>
          </p:nvSpPr>
          <p:spPr>
            <a:xfrm>
              <a:off x="1124463" y="2426287"/>
              <a:ext cx="4297532" cy="4163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'21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년 중소기업 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R&amp;D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지원 개요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="" xmlns:a16="http://schemas.microsoft.com/office/drawing/2014/main" id="{30E95EB1-C71B-461E-BD46-54431C5C2DA1}"/>
                </a:ext>
              </a:extLst>
            </p:cNvPr>
            <p:cNvGrpSpPr/>
            <p:nvPr/>
          </p:nvGrpSpPr>
          <p:grpSpPr>
            <a:xfrm>
              <a:off x="506862" y="2356697"/>
              <a:ext cx="527077" cy="564395"/>
              <a:chOff x="2496339" y="3062826"/>
              <a:chExt cx="527077" cy="564395"/>
            </a:xfrm>
          </p:grpSpPr>
          <p:sp>
            <p:nvSpPr>
              <p:cNvPr id="37" name="사각형: 둥근 위쪽 모서리 36">
                <a:extLst>
                  <a:ext uri="{FF2B5EF4-FFF2-40B4-BE49-F238E27FC236}">
                    <a16:creationId xmlns="" xmlns:a16="http://schemas.microsoft.com/office/drawing/2014/main" id="{0DA676D9-6666-4952-8657-A9225AE25BEA}"/>
                  </a:ext>
                </a:extLst>
              </p:cNvPr>
              <p:cNvSpPr/>
              <p:nvPr/>
            </p:nvSpPr>
            <p:spPr>
              <a:xfrm>
                <a:off x="2496339" y="3062826"/>
                <a:ext cx="527077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>
                <a:gsLst>
                  <a:gs pos="0">
                    <a:srgbClr val="0987B9"/>
                  </a:gs>
                  <a:gs pos="100000">
                    <a:srgbClr val="027FB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사각형: 둥근 위쪽 모서리 37">
                <a:extLst>
                  <a:ext uri="{FF2B5EF4-FFF2-40B4-BE49-F238E27FC236}">
                    <a16:creationId xmlns="" xmlns:a16="http://schemas.microsoft.com/office/drawing/2014/main" id="{29BDE2C2-81CD-4F75-AEC8-A40327E86679}"/>
                  </a:ext>
                </a:extLst>
              </p:cNvPr>
              <p:cNvSpPr/>
              <p:nvPr/>
            </p:nvSpPr>
            <p:spPr>
              <a:xfrm flipH="1">
                <a:off x="2496339" y="3062826"/>
                <a:ext cx="527076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 flip="none" rotWithShape="1">
                <a:gsLst>
                  <a:gs pos="56000">
                    <a:schemeClr val="bg1">
                      <a:alpha val="0"/>
                    </a:schemeClr>
                  </a:gs>
                  <a:gs pos="0">
                    <a:schemeClr val="bg1">
                      <a:alpha val="4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7B610567-A387-4D49-A539-8579F33DED98}"/>
                  </a:ext>
                </a:extLst>
              </p:cNvPr>
              <p:cNvSpPr txBox="1"/>
              <p:nvPr/>
            </p:nvSpPr>
            <p:spPr>
              <a:xfrm>
                <a:off x="2524235" y="3098802"/>
                <a:ext cx="4712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 latinLnBrk="0">
                  <a:spcBef>
                    <a:spcPts val="800"/>
                  </a:spcBef>
                  <a:defRPr sz="3200">
                    <a:solidFill>
                      <a:prstClr val="white"/>
                    </a:solidFill>
                    <a:latin typeface="KoPub바탕체 Bold" pitchFamily="18" charset="-127"/>
                    <a:ea typeface="KoPub바탕체 Bold" pitchFamily="18" charset="-127"/>
                  </a:defRPr>
                </a:lvl1pPr>
              </a:lstStyle>
              <a:p>
                <a:r>
                  <a:rPr lang="en-US" altLang="ko-KR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rPr>
                  <a:t>01</a:t>
                </a:r>
                <a:endParaRPr lang="ko-KR" altLang="en-US" dirty="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40" name="그룹 39">
            <a:extLst>
              <a:ext uri="{FF2B5EF4-FFF2-40B4-BE49-F238E27FC236}">
                <a16:creationId xmlns="" xmlns:a16="http://schemas.microsoft.com/office/drawing/2014/main" id="{F22F5906-9C04-4CCD-A562-35DA03EF11DA}"/>
              </a:ext>
            </a:extLst>
          </p:cNvPr>
          <p:cNvGrpSpPr/>
          <p:nvPr/>
        </p:nvGrpSpPr>
        <p:grpSpPr>
          <a:xfrm>
            <a:off x="506863" y="3053676"/>
            <a:ext cx="3599935" cy="500622"/>
            <a:chOff x="506862" y="2356697"/>
            <a:chExt cx="4058519" cy="564395"/>
          </a:xfrm>
        </p:grpSpPr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C55B700A-4A50-4407-B2D0-D3B5AB3991FD}"/>
                </a:ext>
              </a:extLst>
            </p:cNvPr>
            <p:cNvSpPr txBox="1"/>
            <p:nvPr/>
          </p:nvSpPr>
          <p:spPr>
            <a:xfrm>
              <a:off x="1124462" y="2426287"/>
              <a:ext cx="3440919" cy="4163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중소기업 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R&amp;D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지원 성과</a:t>
              </a: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="" xmlns:a16="http://schemas.microsoft.com/office/drawing/2014/main" id="{9CC153AA-B3E4-4254-93AD-FF7B56DA8DF0}"/>
                </a:ext>
              </a:extLst>
            </p:cNvPr>
            <p:cNvGrpSpPr/>
            <p:nvPr/>
          </p:nvGrpSpPr>
          <p:grpSpPr>
            <a:xfrm>
              <a:off x="506862" y="2356697"/>
              <a:ext cx="527077" cy="564395"/>
              <a:chOff x="2496339" y="3062826"/>
              <a:chExt cx="527077" cy="564395"/>
            </a:xfrm>
          </p:grpSpPr>
          <p:sp>
            <p:nvSpPr>
              <p:cNvPr id="50" name="사각형: 둥근 위쪽 모서리 49">
                <a:extLst>
                  <a:ext uri="{FF2B5EF4-FFF2-40B4-BE49-F238E27FC236}">
                    <a16:creationId xmlns="" xmlns:a16="http://schemas.microsoft.com/office/drawing/2014/main" id="{D6F809ED-09D5-4C69-A9B3-C083ED692F60}"/>
                  </a:ext>
                </a:extLst>
              </p:cNvPr>
              <p:cNvSpPr/>
              <p:nvPr/>
            </p:nvSpPr>
            <p:spPr>
              <a:xfrm>
                <a:off x="2496339" y="3062826"/>
                <a:ext cx="527077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>
                <a:gsLst>
                  <a:gs pos="0">
                    <a:srgbClr val="0987B9"/>
                  </a:gs>
                  <a:gs pos="100000">
                    <a:srgbClr val="027FB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사각형: 둥근 위쪽 모서리 50">
                <a:extLst>
                  <a:ext uri="{FF2B5EF4-FFF2-40B4-BE49-F238E27FC236}">
                    <a16:creationId xmlns="" xmlns:a16="http://schemas.microsoft.com/office/drawing/2014/main" id="{6B2909FF-FB3B-44CA-BEC5-C1A55B0144D2}"/>
                  </a:ext>
                </a:extLst>
              </p:cNvPr>
              <p:cNvSpPr/>
              <p:nvPr/>
            </p:nvSpPr>
            <p:spPr>
              <a:xfrm flipH="1">
                <a:off x="2496339" y="3062826"/>
                <a:ext cx="527076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 flip="none" rotWithShape="1">
                <a:gsLst>
                  <a:gs pos="56000">
                    <a:schemeClr val="bg1">
                      <a:alpha val="0"/>
                    </a:schemeClr>
                  </a:gs>
                  <a:gs pos="0">
                    <a:schemeClr val="bg1">
                      <a:alpha val="4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="" xmlns:a16="http://schemas.microsoft.com/office/drawing/2014/main" id="{F5F894EE-74C7-4DDA-969E-3DB8395FF0E8}"/>
                  </a:ext>
                </a:extLst>
              </p:cNvPr>
              <p:cNvSpPr txBox="1"/>
              <p:nvPr/>
            </p:nvSpPr>
            <p:spPr>
              <a:xfrm>
                <a:off x="2524235" y="3098802"/>
                <a:ext cx="4712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 latinLnBrk="0">
                  <a:spcBef>
                    <a:spcPts val="800"/>
                  </a:spcBef>
                  <a:defRPr sz="3200">
                    <a:solidFill>
                      <a:prstClr val="white"/>
                    </a:solidFill>
                    <a:latin typeface="KoPub바탕체 Bold" pitchFamily="18" charset="-127"/>
                    <a:ea typeface="KoPub바탕체 Bold" pitchFamily="18" charset="-127"/>
                  </a:defRPr>
                </a:lvl1pPr>
              </a:lstStyle>
              <a:p>
                <a:r>
                  <a:rPr lang="en-US" altLang="ko-KR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rPr>
                  <a:t>02</a:t>
                </a:r>
              </a:p>
            </p:txBody>
          </p:sp>
        </p:grpSp>
      </p:grpSp>
      <p:grpSp>
        <p:nvGrpSpPr>
          <p:cNvPr id="53" name="그룹 52">
            <a:extLst>
              <a:ext uri="{FF2B5EF4-FFF2-40B4-BE49-F238E27FC236}">
                <a16:creationId xmlns="" xmlns:a16="http://schemas.microsoft.com/office/drawing/2014/main" id="{8E47AEAF-CF52-47B5-B02A-48369FF3FB1B}"/>
              </a:ext>
            </a:extLst>
          </p:cNvPr>
          <p:cNvGrpSpPr/>
          <p:nvPr/>
        </p:nvGrpSpPr>
        <p:grpSpPr>
          <a:xfrm>
            <a:off x="506863" y="3918757"/>
            <a:ext cx="4895160" cy="500622"/>
            <a:chOff x="506862" y="2356697"/>
            <a:chExt cx="5518739" cy="564395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120F05C8-65F8-4A34-9582-7DAD0DD023F9}"/>
                </a:ext>
              </a:extLst>
            </p:cNvPr>
            <p:cNvSpPr txBox="1"/>
            <p:nvPr/>
          </p:nvSpPr>
          <p:spPr>
            <a:xfrm>
              <a:off x="1124463" y="2426287"/>
              <a:ext cx="4901138" cy="4163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'21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년 중소기업 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R&amp;D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의 달라지는 점</a:t>
              </a: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="" xmlns:a16="http://schemas.microsoft.com/office/drawing/2014/main" id="{25BB9FD8-EF47-44AB-909A-633DB9D807ED}"/>
                </a:ext>
              </a:extLst>
            </p:cNvPr>
            <p:cNvGrpSpPr/>
            <p:nvPr/>
          </p:nvGrpSpPr>
          <p:grpSpPr>
            <a:xfrm>
              <a:off x="506862" y="2356697"/>
              <a:ext cx="527077" cy="564395"/>
              <a:chOff x="2496339" y="3062826"/>
              <a:chExt cx="527077" cy="564395"/>
            </a:xfrm>
          </p:grpSpPr>
          <p:sp>
            <p:nvSpPr>
              <p:cNvPr id="57" name="사각형: 둥근 위쪽 모서리 56">
                <a:extLst>
                  <a:ext uri="{FF2B5EF4-FFF2-40B4-BE49-F238E27FC236}">
                    <a16:creationId xmlns="" xmlns:a16="http://schemas.microsoft.com/office/drawing/2014/main" id="{8DA0DDFF-2871-489A-BE4F-32347A60E72E}"/>
                  </a:ext>
                </a:extLst>
              </p:cNvPr>
              <p:cNvSpPr/>
              <p:nvPr/>
            </p:nvSpPr>
            <p:spPr>
              <a:xfrm>
                <a:off x="2496339" y="3062826"/>
                <a:ext cx="527077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>
                <a:gsLst>
                  <a:gs pos="0">
                    <a:srgbClr val="0987B9"/>
                  </a:gs>
                  <a:gs pos="100000">
                    <a:srgbClr val="027FB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사각형: 둥근 위쪽 모서리 57">
                <a:extLst>
                  <a:ext uri="{FF2B5EF4-FFF2-40B4-BE49-F238E27FC236}">
                    <a16:creationId xmlns="" xmlns:a16="http://schemas.microsoft.com/office/drawing/2014/main" id="{7FE3E2EE-4B42-4050-BAC6-861B838F7A9B}"/>
                  </a:ext>
                </a:extLst>
              </p:cNvPr>
              <p:cNvSpPr/>
              <p:nvPr/>
            </p:nvSpPr>
            <p:spPr>
              <a:xfrm flipH="1">
                <a:off x="2496339" y="3062826"/>
                <a:ext cx="527076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 flip="none" rotWithShape="1">
                <a:gsLst>
                  <a:gs pos="56000">
                    <a:schemeClr val="bg1">
                      <a:alpha val="0"/>
                    </a:schemeClr>
                  </a:gs>
                  <a:gs pos="0">
                    <a:schemeClr val="bg1">
                      <a:alpha val="4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AB700C72-F8F9-462A-998B-6782A44D9CCA}"/>
                  </a:ext>
                </a:extLst>
              </p:cNvPr>
              <p:cNvSpPr txBox="1"/>
              <p:nvPr/>
            </p:nvSpPr>
            <p:spPr>
              <a:xfrm>
                <a:off x="2524235" y="3098802"/>
                <a:ext cx="4712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 latinLnBrk="0">
                  <a:spcBef>
                    <a:spcPts val="800"/>
                  </a:spcBef>
                  <a:defRPr sz="3200">
                    <a:solidFill>
                      <a:prstClr val="white"/>
                    </a:solidFill>
                    <a:latin typeface="KoPub바탕체 Bold" pitchFamily="18" charset="-127"/>
                    <a:ea typeface="KoPub바탕체 Bold" pitchFamily="18" charset="-127"/>
                  </a:defRPr>
                </a:lvl1pPr>
              </a:lstStyle>
              <a:p>
                <a:r>
                  <a:rPr lang="en-US" altLang="ko-KR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rPr>
                  <a:t>03</a:t>
                </a:r>
              </a:p>
            </p:txBody>
          </p:sp>
        </p:grpSp>
      </p:grpSp>
      <p:grpSp>
        <p:nvGrpSpPr>
          <p:cNvPr id="60" name="그룹 59">
            <a:extLst>
              <a:ext uri="{FF2B5EF4-FFF2-40B4-BE49-F238E27FC236}">
                <a16:creationId xmlns="" xmlns:a16="http://schemas.microsoft.com/office/drawing/2014/main" id="{D0A7542B-A87A-4D86-ABC7-F961CE066BF5}"/>
              </a:ext>
            </a:extLst>
          </p:cNvPr>
          <p:cNvGrpSpPr/>
          <p:nvPr/>
        </p:nvGrpSpPr>
        <p:grpSpPr>
          <a:xfrm>
            <a:off x="506863" y="4594926"/>
            <a:ext cx="3003615" cy="689531"/>
            <a:chOff x="506862" y="2143723"/>
            <a:chExt cx="3386236" cy="777369"/>
          </a:xfrm>
        </p:grpSpPr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CA0B6975-27A2-4635-9E03-27149059633F}"/>
                </a:ext>
              </a:extLst>
            </p:cNvPr>
            <p:cNvSpPr txBox="1"/>
            <p:nvPr/>
          </p:nvSpPr>
          <p:spPr>
            <a:xfrm>
              <a:off x="1124463" y="2426287"/>
              <a:ext cx="2768635" cy="4163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'21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년 주요사업 안내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8D20A44B-990B-4FEE-8E01-9DA5665EEC5A}"/>
                </a:ext>
              </a:extLst>
            </p:cNvPr>
            <p:cNvSpPr txBox="1"/>
            <p:nvPr/>
          </p:nvSpPr>
          <p:spPr>
            <a:xfrm>
              <a:off x="535239" y="2143723"/>
              <a:ext cx="73" cy="17349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endParaRPr lang="ko-KR" altLang="en-US" sz="100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  <a:ea typeface="KoPub돋움체 Bold" pitchFamily="18" charset="-127"/>
              </a:endParaRPr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="" xmlns:a16="http://schemas.microsoft.com/office/drawing/2014/main" id="{D80CDB99-3633-4D8B-89A4-F7DB41D05698}"/>
                </a:ext>
              </a:extLst>
            </p:cNvPr>
            <p:cNvGrpSpPr/>
            <p:nvPr/>
          </p:nvGrpSpPr>
          <p:grpSpPr>
            <a:xfrm>
              <a:off x="506862" y="2356697"/>
              <a:ext cx="527077" cy="564395"/>
              <a:chOff x="2496339" y="3062826"/>
              <a:chExt cx="527077" cy="564395"/>
            </a:xfrm>
          </p:grpSpPr>
          <p:sp>
            <p:nvSpPr>
              <p:cNvPr id="64" name="사각형: 둥근 위쪽 모서리 63">
                <a:extLst>
                  <a:ext uri="{FF2B5EF4-FFF2-40B4-BE49-F238E27FC236}">
                    <a16:creationId xmlns="" xmlns:a16="http://schemas.microsoft.com/office/drawing/2014/main" id="{39D60780-7044-40EB-B20E-8C7189DC106D}"/>
                  </a:ext>
                </a:extLst>
              </p:cNvPr>
              <p:cNvSpPr/>
              <p:nvPr/>
            </p:nvSpPr>
            <p:spPr>
              <a:xfrm>
                <a:off x="2496339" y="3062826"/>
                <a:ext cx="527077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>
                <a:gsLst>
                  <a:gs pos="0">
                    <a:srgbClr val="0987B9"/>
                  </a:gs>
                  <a:gs pos="100000">
                    <a:srgbClr val="027FB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사각형: 둥근 위쪽 모서리 64">
                <a:extLst>
                  <a:ext uri="{FF2B5EF4-FFF2-40B4-BE49-F238E27FC236}">
                    <a16:creationId xmlns="" xmlns:a16="http://schemas.microsoft.com/office/drawing/2014/main" id="{609C8349-0919-4B42-949E-2E91F088A185}"/>
                  </a:ext>
                </a:extLst>
              </p:cNvPr>
              <p:cNvSpPr/>
              <p:nvPr/>
            </p:nvSpPr>
            <p:spPr>
              <a:xfrm flipH="1">
                <a:off x="2496339" y="3062826"/>
                <a:ext cx="527076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 flip="none" rotWithShape="1">
                <a:gsLst>
                  <a:gs pos="56000">
                    <a:schemeClr val="bg1">
                      <a:alpha val="0"/>
                    </a:schemeClr>
                  </a:gs>
                  <a:gs pos="0">
                    <a:schemeClr val="bg1">
                      <a:alpha val="4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="" xmlns:a16="http://schemas.microsoft.com/office/drawing/2014/main" id="{633DDDA1-9117-4203-9A52-E627FA86B92A}"/>
                  </a:ext>
                </a:extLst>
              </p:cNvPr>
              <p:cNvSpPr txBox="1"/>
              <p:nvPr/>
            </p:nvSpPr>
            <p:spPr>
              <a:xfrm>
                <a:off x="2524235" y="3098802"/>
                <a:ext cx="4712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 latinLnBrk="0">
                  <a:spcBef>
                    <a:spcPts val="800"/>
                  </a:spcBef>
                  <a:defRPr sz="3200">
                    <a:solidFill>
                      <a:prstClr val="white"/>
                    </a:solidFill>
                    <a:latin typeface="KoPub바탕체 Bold" pitchFamily="18" charset="-127"/>
                    <a:ea typeface="KoPub바탕체 Bold" pitchFamily="18" charset="-127"/>
                  </a:defRPr>
                </a:lvl1pPr>
              </a:lstStyle>
              <a:p>
                <a:r>
                  <a:rPr lang="en-US" altLang="ko-KR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rPr>
                  <a:t>04</a:t>
                </a:r>
              </a:p>
            </p:txBody>
          </p:sp>
        </p:grpSp>
      </p:grpSp>
      <p:pic>
        <p:nvPicPr>
          <p:cNvPr id="67" name="그림 66">
            <a:extLst>
              <a:ext uri="{FF2B5EF4-FFF2-40B4-BE49-F238E27FC236}">
                <a16:creationId xmlns="" xmlns:a16="http://schemas.microsoft.com/office/drawing/2014/main" id="{B0352AF3-734C-4B64-B38C-7A938180F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53" y="367253"/>
            <a:ext cx="1787410" cy="360000"/>
          </a:xfrm>
          <a:prstGeom prst="rect">
            <a:avLst/>
          </a:prstGeom>
        </p:spPr>
      </p:pic>
      <p:grpSp>
        <p:nvGrpSpPr>
          <p:cNvPr id="68" name="그룹 67">
            <a:extLst>
              <a:ext uri="{FF2B5EF4-FFF2-40B4-BE49-F238E27FC236}">
                <a16:creationId xmlns="" xmlns:a16="http://schemas.microsoft.com/office/drawing/2014/main" id="{6FD36A78-4CAF-4FEB-B8DD-A858ED45ADC4}"/>
              </a:ext>
            </a:extLst>
          </p:cNvPr>
          <p:cNvGrpSpPr/>
          <p:nvPr/>
        </p:nvGrpSpPr>
        <p:grpSpPr>
          <a:xfrm>
            <a:off x="504981" y="5648918"/>
            <a:ext cx="1800040" cy="500622"/>
            <a:chOff x="504740" y="2356697"/>
            <a:chExt cx="2029342" cy="564395"/>
          </a:xfrm>
        </p:grpSpPr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488A480E-FC0C-422B-ADA9-0ACB8D3A57F8}"/>
                </a:ext>
              </a:extLst>
            </p:cNvPr>
            <p:cNvSpPr txBox="1"/>
            <p:nvPr/>
          </p:nvSpPr>
          <p:spPr>
            <a:xfrm>
              <a:off x="1124463" y="2426287"/>
              <a:ext cx="1409619" cy="4163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latinLnBrk="0">
                <a:spcBef>
                  <a:spcPts val="800"/>
                </a:spcBef>
              </a:pP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itchFamily="18" charset="-127"/>
                  <a:ea typeface="KoPub돋움체 Bold" pitchFamily="18" charset="-127"/>
                </a:rPr>
                <a:t>기타 안내 </a:t>
              </a:r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="" xmlns:a16="http://schemas.microsoft.com/office/drawing/2014/main" id="{ACD181FD-36FC-468B-A454-3665888399C9}"/>
                </a:ext>
              </a:extLst>
            </p:cNvPr>
            <p:cNvGrpSpPr/>
            <p:nvPr/>
          </p:nvGrpSpPr>
          <p:grpSpPr>
            <a:xfrm>
              <a:off x="504740" y="2356697"/>
              <a:ext cx="531319" cy="564395"/>
              <a:chOff x="2494217" y="3062826"/>
              <a:chExt cx="531319" cy="564395"/>
            </a:xfrm>
          </p:grpSpPr>
          <p:sp>
            <p:nvSpPr>
              <p:cNvPr id="72" name="사각형: 둥근 위쪽 모서리 71">
                <a:extLst>
                  <a:ext uri="{FF2B5EF4-FFF2-40B4-BE49-F238E27FC236}">
                    <a16:creationId xmlns="" xmlns:a16="http://schemas.microsoft.com/office/drawing/2014/main" id="{6EC126AC-CA7A-4E29-BFE7-D7213710D375}"/>
                  </a:ext>
                </a:extLst>
              </p:cNvPr>
              <p:cNvSpPr/>
              <p:nvPr/>
            </p:nvSpPr>
            <p:spPr>
              <a:xfrm>
                <a:off x="2496339" y="3062826"/>
                <a:ext cx="527077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>
                <a:gsLst>
                  <a:gs pos="0">
                    <a:srgbClr val="0987B9"/>
                  </a:gs>
                  <a:gs pos="100000">
                    <a:srgbClr val="027FB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사각형: 둥근 위쪽 모서리 72">
                <a:extLst>
                  <a:ext uri="{FF2B5EF4-FFF2-40B4-BE49-F238E27FC236}">
                    <a16:creationId xmlns="" xmlns:a16="http://schemas.microsoft.com/office/drawing/2014/main" id="{3746ECA2-F532-45B1-9449-41CB969689F8}"/>
                  </a:ext>
                </a:extLst>
              </p:cNvPr>
              <p:cNvSpPr/>
              <p:nvPr/>
            </p:nvSpPr>
            <p:spPr>
              <a:xfrm flipH="1">
                <a:off x="2496339" y="3062826"/>
                <a:ext cx="527076" cy="564395"/>
              </a:xfrm>
              <a:prstGeom prst="round2SameRect">
                <a:avLst>
                  <a:gd name="adj1" fmla="val 6547"/>
                  <a:gd name="adj2" fmla="val 0"/>
                </a:avLst>
              </a:prstGeom>
              <a:gradFill flip="none" rotWithShape="1">
                <a:gsLst>
                  <a:gs pos="56000">
                    <a:schemeClr val="bg1">
                      <a:alpha val="0"/>
                    </a:schemeClr>
                  </a:gs>
                  <a:gs pos="0">
                    <a:schemeClr val="bg1">
                      <a:alpha val="4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="" xmlns:a16="http://schemas.microsoft.com/office/drawing/2014/main" id="{D263CC0B-5005-4413-83A0-999F9EDC1626}"/>
                  </a:ext>
                </a:extLst>
              </p:cNvPr>
              <p:cNvSpPr txBox="1"/>
              <p:nvPr/>
            </p:nvSpPr>
            <p:spPr>
              <a:xfrm>
                <a:off x="2494217" y="3067437"/>
                <a:ext cx="531319" cy="5551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 latinLnBrk="0">
                  <a:spcBef>
                    <a:spcPts val="800"/>
                  </a:spcBef>
                  <a:defRPr sz="3200">
                    <a:solidFill>
                      <a:prstClr val="white"/>
                    </a:solidFill>
                    <a:latin typeface="KoPub바탕체 Bold" pitchFamily="18" charset="-127"/>
                    <a:ea typeface="KoPub바탕체 Bold" pitchFamily="18" charset="-127"/>
                  </a:defRPr>
                </a:lvl1pPr>
              </a:lstStyle>
              <a:p>
                <a:r>
                  <a:rPr lang="en-US" altLang="ko-KR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58235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97E4FC6-D200-48FD-B742-FAF43D581AB1}"/>
              </a:ext>
            </a:extLst>
          </p:cNvPr>
          <p:cNvSpPr txBox="1"/>
          <p:nvPr/>
        </p:nvSpPr>
        <p:spPr>
          <a:xfrm>
            <a:off x="1552396" y="3258808"/>
            <a:ext cx="6831998" cy="677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ko-KR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'21</a:t>
            </a:r>
            <a:r>
              <a:rPr lang="ko-KR" altLang="en-US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년 중소기업</a:t>
            </a:r>
            <a:r>
              <a:rPr lang="en-US" altLang="ko-KR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R&amp;D </a:t>
            </a:r>
            <a:r>
              <a:rPr lang="ko-KR" altLang="en-US" sz="4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지원 개요</a:t>
            </a:r>
            <a:endParaRPr lang="ko-KR" altLang="en-US" sz="4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9642F803-06BF-4C79-8E99-EC0436E84AD8}"/>
              </a:ext>
            </a:extLst>
          </p:cNvPr>
          <p:cNvCxnSpPr>
            <a:cxnSpLocks/>
          </p:cNvCxnSpPr>
          <p:nvPr/>
        </p:nvCxnSpPr>
        <p:spPr>
          <a:xfrm>
            <a:off x="1165415" y="4120609"/>
            <a:ext cx="6835585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7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C229180D-E125-4BDF-B571-159801CB5FE0}"/>
              </a:ext>
            </a:extLst>
          </p:cNvPr>
          <p:cNvGrpSpPr/>
          <p:nvPr/>
        </p:nvGrpSpPr>
        <p:grpSpPr>
          <a:xfrm>
            <a:off x="499933" y="3132863"/>
            <a:ext cx="940130" cy="1006690"/>
            <a:chOff x="2496339" y="3062826"/>
            <a:chExt cx="527077" cy="564395"/>
          </a:xfrm>
        </p:grpSpPr>
        <p:sp>
          <p:nvSpPr>
            <p:cNvPr id="16" name="사각형: 둥근 위쪽 모서리 15">
              <a:extLst>
                <a:ext uri="{FF2B5EF4-FFF2-40B4-BE49-F238E27FC236}">
                  <a16:creationId xmlns="" xmlns:a16="http://schemas.microsoft.com/office/drawing/2014/main" id="{B2FFE643-6D03-4B19-B297-6FD009D272B5}"/>
                </a:ext>
              </a:extLst>
            </p:cNvPr>
            <p:cNvSpPr/>
            <p:nvPr/>
          </p:nvSpPr>
          <p:spPr>
            <a:xfrm>
              <a:off x="2496339" y="3062826"/>
              <a:ext cx="527077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>
              <a:gsLst>
                <a:gs pos="0">
                  <a:srgbClr val="0987B9"/>
                </a:gs>
                <a:gs pos="100000">
                  <a:srgbClr val="027FB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사각형: 둥근 위쪽 모서리 16">
              <a:extLst>
                <a:ext uri="{FF2B5EF4-FFF2-40B4-BE49-F238E27FC236}">
                  <a16:creationId xmlns="" xmlns:a16="http://schemas.microsoft.com/office/drawing/2014/main" id="{3640A2E9-33DC-4456-AC15-07F7CAB7B3F4}"/>
                </a:ext>
              </a:extLst>
            </p:cNvPr>
            <p:cNvSpPr/>
            <p:nvPr/>
          </p:nvSpPr>
          <p:spPr>
            <a:xfrm flipH="1">
              <a:off x="2496339" y="3062826"/>
              <a:ext cx="527076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 flip="none" rotWithShape="1">
              <a:gsLst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4500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228DC96-A483-4178-94DE-622DED956CA3}"/>
                </a:ext>
              </a:extLst>
            </p:cNvPr>
            <p:cNvSpPr txBox="1"/>
            <p:nvPr/>
          </p:nvSpPr>
          <p:spPr>
            <a:xfrm>
              <a:off x="2536997" y="3112078"/>
              <a:ext cx="445761" cy="46589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r>
                <a:rPr lang="en-US" altLang="ko-KR" sz="5400" dirty="0">
                  <a:ln>
                    <a:solidFill>
                      <a:schemeClr val="bg1">
                        <a:alpha val="0"/>
                      </a:schemeClr>
                    </a:solidFill>
                  </a:ln>
                </a:rPr>
                <a:t>01</a:t>
              </a:r>
              <a:endParaRPr lang="ko-KR" altLang="en-US" sz="5400" dirty="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C1DA678B-C4A9-48B3-A7FC-4573817C9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15" y="2206353"/>
            <a:ext cx="1634785" cy="3292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971BDD4-E71B-4B85-B379-4847BDB511F9}"/>
              </a:ext>
            </a:extLst>
          </p:cNvPr>
          <p:cNvSpPr txBox="1"/>
          <p:nvPr/>
        </p:nvSpPr>
        <p:spPr>
          <a:xfrm>
            <a:off x="579346" y="4280045"/>
            <a:ext cx="2327560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atinLnBrk="0">
              <a:spcBef>
                <a:spcPts val="800"/>
              </a:spcBef>
            </a:pP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2021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년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 중소기업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지원사업 안내</a:t>
            </a:r>
          </a:p>
        </p:txBody>
      </p:sp>
    </p:spTree>
    <p:extLst>
      <p:ext uri="{BB962C8B-B14F-4D97-AF65-F5344CB8AC3E}">
        <p14:creationId xmlns="" xmlns:p14="http://schemas.microsoft.com/office/powerpoint/2010/main" val="99679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eform 87"/>
          <p:cNvSpPr>
            <a:spLocks/>
          </p:cNvSpPr>
          <p:nvPr/>
        </p:nvSpPr>
        <p:spPr bwMode="auto">
          <a:xfrm>
            <a:off x="3072108" y="2325322"/>
            <a:ext cx="504000" cy="2782370"/>
          </a:xfrm>
          <a:prstGeom prst="rect">
            <a:avLst/>
          </a:prstGeom>
          <a:solidFill>
            <a:srgbClr val="E23D1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9" name="Freeform 90"/>
          <p:cNvSpPr>
            <a:spLocks/>
          </p:cNvSpPr>
          <p:nvPr/>
        </p:nvSpPr>
        <p:spPr bwMode="auto">
          <a:xfrm>
            <a:off x="758284" y="3609013"/>
            <a:ext cx="504077" cy="15185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37" name="직사각형 336"/>
          <p:cNvSpPr/>
          <p:nvPr/>
        </p:nvSpPr>
        <p:spPr>
          <a:xfrm rot="5400000" flipH="1">
            <a:off x="1934111" y="3465695"/>
            <a:ext cx="2782371" cy="501618"/>
          </a:xfrm>
          <a:custGeom>
            <a:avLst/>
            <a:gdLst>
              <a:gd name="connsiteX0" fmla="*/ 0 w 5040311"/>
              <a:gd name="connsiteY0" fmla="*/ 0 h 1174733"/>
              <a:gd name="connsiteX1" fmla="*/ 5040311 w 5040311"/>
              <a:gd name="connsiteY1" fmla="*/ 0 h 1174733"/>
              <a:gd name="connsiteX2" fmla="*/ 5040311 w 5040311"/>
              <a:gd name="connsiteY2" fmla="*/ 1174733 h 1174733"/>
              <a:gd name="connsiteX3" fmla="*/ 0 w 5040311"/>
              <a:gd name="connsiteY3" fmla="*/ 1174733 h 1174733"/>
              <a:gd name="connsiteX4" fmla="*/ 0 w 5040311"/>
              <a:gd name="connsiteY4" fmla="*/ 0 h 1174733"/>
              <a:gd name="connsiteX0" fmla="*/ 0 w 5040311"/>
              <a:gd name="connsiteY0" fmla="*/ 0 h 1174733"/>
              <a:gd name="connsiteX1" fmla="*/ 5040311 w 5040311"/>
              <a:gd name="connsiteY1" fmla="*/ 0 h 1174733"/>
              <a:gd name="connsiteX2" fmla="*/ 5040311 w 5040311"/>
              <a:gd name="connsiteY2" fmla="*/ 1174733 h 1174733"/>
              <a:gd name="connsiteX3" fmla="*/ 1741715 w 5040311"/>
              <a:gd name="connsiteY3" fmla="*/ 1174733 h 1174733"/>
              <a:gd name="connsiteX4" fmla="*/ 0 w 5040311"/>
              <a:gd name="connsiteY4" fmla="*/ 0 h 1174733"/>
              <a:gd name="connsiteX0" fmla="*/ 0 w 5040311"/>
              <a:gd name="connsiteY0" fmla="*/ 0 h 1183442"/>
              <a:gd name="connsiteX1" fmla="*/ 5040311 w 5040311"/>
              <a:gd name="connsiteY1" fmla="*/ 0 h 1183442"/>
              <a:gd name="connsiteX2" fmla="*/ 3646939 w 5040311"/>
              <a:gd name="connsiteY2" fmla="*/ 1183442 h 1183442"/>
              <a:gd name="connsiteX3" fmla="*/ 1741715 w 5040311"/>
              <a:gd name="connsiteY3" fmla="*/ 1174733 h 1183442"/>
              <a:gd name="connsiteX4" fmla="*/ 0 w 5040311"/>
              <a:gd name="connsiteY4" fmla="*/ 0 h 1183442"/>
              <a:gd name="connsiteX0" fmla="*/ 0 w 5040311"/>
              <a:gd name="connsiteY0" fmla="*/ 0 h 1177851"/>
              <a:gd name="connsiteX1" fmla="*/ 5040311 w 5040311"/>
              <a:gd name="connsiteY1" fmla="*/ 0 h 1177851"/>
              <a:gd name="connsiteX2" fmla="*/ 5031630 w 5040311"/>
              <a:gd name="connsiteY2" fmla="*/ 1177851 h 1177851"/>
              <a:gd name="connsiteX3" fmla="*/ 1741715 w 5040311"/>
              <a:gd name="connsiteY3" fmla="*/ 1174733 h 1177851"/>
              <a:gd name="connsiteX4" fmla="*/ 0 w 5040311"/>
              <a:gd name="connsiteY4" fmla="*/ 0 h 117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311" h="1177851">
                <a:moveTo>
                  <a:pt x="0" y="0"/>
                </a:moveTo>
                <a:lnTo>
                  <a:pt x="5040311" y="0"/>
                </a:lnTo>
                <a:cubicBezTo>
                  <a:pt x="5037417" y="392617"/>
                  <a:pt x="5034524" y="785234"/>
                  <a:pt x="5031630" y="1177851"/>
                </a:cubicBezTo>
                <a:lnTo>
                  <a:pt x="1741715" y="117473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0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4166185" y="1268413"/>
            <a:ext cx="4687658" cy="504031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23" tIns="46611" rIns="93223" bIns="46611" rtlCol="0" anchor="ctr"/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88570"/>
            <a:endParaRPr lang="ko-KR" altLang="en-US" sz="2142">
              <a:ln>
                <a:solidFill>
                  <a:schemeClr val="bg1">
                    <a:lumMod val="85000"/>
                    <a:alpha val="0"/>
                  </a:schemeClr>
                </a:solidFill>
              </a:ln>
            </a:endParaRPr>
          </a:p>
        </p:txBody>
      </p:sp>
      <p:sp>
        <p:nvSpPr>
          <p:cNvPr id="161" name="자유형 192">
            <a:extLst>
              <a:ext uri="{FF2B5EF4-FFF2-40B4-BE49-F238E27FC236}">
                <a16:creationId xmlns="" xmlns:a16="http://schemas.microsoft.com/office/drawing/2014/main" id="{485561A9-8439-4299-B3F5-9D481F2281DB}"/>
              </a:ext>
            </a:extLst>
          </p:cNvPr>
          <p:cNvSpPr/>
          <p:nvPr/>
        </p:nvSpPr>
        <p:spPr>
          <a:xfrm>
            <a:off x="5387750" y="3400425"/>
            <a:ext cx="3369370" cy="2908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1400" b="1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="" xmlns:a16="http://schemas.microsoft.com/office/drawing/2014/main" id="{FE2CEA89-FAE3-48FA-9219-649C6BA31948}"/>
              </a:ext>
            </a:extLst>
          </p:cNvPr>
          <p:cNvGrpSpPr/>
          <p:nvPr/>
        </p:nvGrpSpPr>
        <p:grpSpPr>
          <a:xfrm>
            <a:off x="287338" y="824830"/>
            <a:ext cx="2274663" cy="307777"/>
            <a:chOff x="442732" y="2762125"/>
            <a:chExt cx="2274663" cy="307777"/>
          </a:xfrm>
        </p:grpSpPr>
        <p:sp>
          <p:nvSpPr>
            <p:cNvPr id="70" name="Rt71">
              <a:extLst>
                <a:ext uri="{FF2B5EF4-FFF2-40B4-BE49-F238E27FC236}">
                  <a16:creationId xmlns="" xmlns:a16="http://schemas.microsoft.com/office/drawing/2014/main" id="{19408174-B8BB-4F48-984A-726FD74FD348}"/>
                </a:ext>
              </a:extLst>
            </p:cNvPr>
            <p:cNvSpPr txBox="1"/>
            <p:nvPr/>
          </p:nvSpPr>
          <p:spPr>
            <a:xfrm>
              <a:off x="752113" y="2762125"/>
              <a:ext cx="1965282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/>
              <a:r>
                <a:rPr lang="ko-KR" altLang="en-US" sz="20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중소기업 </a:t>
              </a:r>
              <a:r>
                <a:rPr lang="en-US" altLang="ko-KR" sz="20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 </a:t>
              </a:r>
              <a:r>
                <a:rPr lang="ko-KR" altLang="en-US" sz="20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개요</a:t>
              </a:r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="" xmlns:a16="http://schemas.microsoft.com/office/drawing/2014/main" id="{E228C91D-22C6-4CE8-A7C7-A7922B2C2CC1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72" name="Freeform 4">
                <a:extLst>
                  <a:ext uri="{FF2B5EF4-FFF2-40B4-BE49-F238E27FC236}">
                    <a16:creationId xmlns="" xmlns:a16="http://schemas.microsoft.com/office/drawing/2014/main" id="{7B5DEE5B-B9CE-4F1E-BEA6-3250BE56C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73" name="Freeform 5">
                <a:extLst>
                  <a:ext uri="{FF2B5EF4-FFF2-40B4-BE49-F238E27FC236}">
                    <a16:creationId xmlns="" xmlns:a16="http://schemas.microsoft.com/office/drawing/2014/main" id="{6D9290D7-F4C1-4845-B77D-E68820231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74" name="Freeform 6">
                <a:extLst>
                  <a:ext uri="{FF2B5EF4-FFF2-40B4-BE49-F238E27FC236}">
                    <a16:creationId xmlns="" xmlns:a16="http://schemas.microsoft.com/office/drawing/2014/main" id="{54AD93E8-7FFA-4B02-8C8B-A14C428F0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FE781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75" name="Freeform 7">
                <a:extLst>
                  <a:ext uri="{FF2B5EF4-FFF2-40B4-BE49-F238E27FC236}">
                    <a16:creationId xmlns="" xmlns:a16="http://schemas.microsoft.com/office/drawing/2014/main" id="{42452019-B288-4856-8186-B957583D77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76" name="Freeform 8">
                <a:extLst>
                  <a:ext uri="{FF2B5EF4-FFF2-40B4-BE49-F238E27FC236}">
                    <a16:creationId xmlns="" xmlns:a16="http://schemas.microsoft.com/office/drawing/2014/main" id="{7715ED77-A7F0-4BE0-A597-DB7971487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77" name="Freeform 9">
                <a:extLst>
                  <a:ext uri="{FF2B5EF4-FFF2-40B4-BE49-F238E27FC236}">
                    <a16:creationId xmlns="" xmlns:a16="http://schemas.microsoft.com/office/drawing/2014/main" id="{71D09158-02EC-4014-912E-098D42A389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78" name="Freeform 10">
                <a:extLst>
                  <a:ext uri="{FF2B5EF4-FFF2-40B4-BE49-F238E27FC236}">
                    <a16:creationId xmlns="" xmlns:a16="http://schemas.microsoft.com/office/drawing/2014/main" id="{7873970D-E7FA-42E5-9F90-487A0DD99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79" name="Freeform 11">
                <a:extLst>
                  <a:ext uri="{FF2B5EF4-FFF2-40B4-BE49-F238E27FC236}">
                    <a16:creationId xmlns="" xmlns:a16="http://schemas.microsoft.com/office/drawing/2014/main" id="{C5CBA71A-65B2-433C-BBD1-FD5D668D10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80" name="Freeform 12">
                <a:extLst>
                  <a:ext uri="{FF2B5EF4-FFF2-40B4-BE49-F238E27FC236}">
                    <a16:creationId xmlns="" xmlns:a16="http://schemas.microsoft.com/office/drawing/2014/main" id="{02830B9B-B3EE-4918-B89A-F418676AB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81" name="Freeform 13">
                <a:extLst>
                  <a:ext uri="{FF2B5EF4-FFF2-40B4-BE49-F238E27FC236}">
                    <a16:creationId xmlns="" xmlns:a16="http://schemas.microsoft.com/office/drawing/2014/main" id="{2AF1D14C-B3D4-4D5F-B745-1CFBCD2D84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82" name="Freeform 14">
                <a:extLst>
                  <a:ext uri="{FF2B5EF4-FFF2-40B4-BE49-F238E27FC236}">
                    <a16:creationId xmlns="" xmlns:a16="http://schemas.microsoft.com/office/drawing/2014/main" id="{B675B1CA-3429-412D-89EF-4863B5495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83" name="Freeform 15">
                <a:extLst>
                  <a:ext uri="{FF2B5EF4-FFF2-40B4-BE49-F238E27FC236}">
                    <a16:creationId xmlns="" xmlns:a16="http://schemas.microsoft.com/office/drawing/2014/main" id="{BF2418A4-DDED-4D9F-A6CB-B3D0D42189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150" name="직사각형 149"/>
          <p:cNvSpPr/>
          <p:nvPr/>
        </p:nvSpPr>
        <p:spPr>
          <a:xfrm>
            <a:off x="4166185" y="1268413"/>
            <a:ext cx="4687658" cy="484181"/>
          </a:xfrm>
          <a:prstGeom prst="rect">
            <a:avLst/>
          </a:prstGeom>
          <a:solidFill>
            <a:srgbClr val="313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4166185" y="1755947"/>
            <a:ext cx="4687658" cy="563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grpSp>
        <p:nvGrpSpPr>
          <p:cNvPr id="128" name="그룹 127"/>
          <p:cNvGrpSpPr/>
          <p:nvPr/>
        </p:nvGrpSpPr>
        <p:grpSpPr>
          <a:xfrm>
            <a:off x="8197581" y="1450186"/>
            <a:ext cx="303737" cy="247934"/>
            <a:chOff x="-1026248" y="3068236"/>
            <a:chExt cx="200054" cy="160724"/>
          </a:xfrm>
        </p:grpSpPr>
        <p:sp>
          <p:nvSpPr>
            <p:cNvPr id="147" name="Freeform 271"/>
            <p:cNvSpPr>
              <a:spLocks/>
            </p:cNvSpPr>
            <p:nvPr/>
          </p:nvSpPr>
          <p:spPr bwMode="auto">
            <a:xfrm>
              <a:off x="-1026248" y="3111394"/>
              <a:ext cx="66216" cy="110126"/>
            </a:xfrm>
            <a:custGeom>
              <a:avLst/>
              <a:gdLst>
                <a:gd name="T0" fmla="*/ 25 w 25"/>
                <a:gd name="T1" fmla="*/ 38 h 39"/>
                <a:gd name="T2" fmla="*/ 24 w 25"/>
                <a:gd name="T3" fmla="*/ 38 h 39"/>
                <a:gd name="T4" fmla="*/ 1 w 25"/>
                <a:gd name="T5" fmla="*/ 31 h 39"/>
                <a:gd name="T6" fmla="*/ 0 w 25"/>
                <a:gd name="T7" fmla="*/ 29 h 39"/>
                <a:gd name="T8" fmla="*/ 0 w 25"/>
                <a:gd name="T9" fmla="*/ 1 h 39"/>
                <a:gd name="T10" fmla="*/ 1 w 25"/>
                <a:gd name="T11" fmla="*/ 0 h 39"/>
                <a:gd name="T12" fmla="*/ 24 w 25"/>
                <a:gd name="T13" fmla="*/ 8 h 39"/>
                <a:gd name="T14" fmla="*/ 25 w 25"/>
                <a:gd name="T15" fmla="*/ 9 h 39"/>
                <a:gd name="T16" fmla="*/ 25 w 25"/>
                <a:gd name="T1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9">
                  <a:moveTo>
                    <a:pt x="25" y="38"/>
                  </a:moveTo>
                  <a:cubicBezTo>
                    <a:pt x="25" y="38"/>
                    <a:pt x="24" y="39"/>
                    <a:pt x="24" y="38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0" y="30"/>
                    <a:pt x="0" y="2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5" y="9"/>
                    <a:pt x="25" y="9"/>
                  </a:cubicBezTo>
                  <a:lnTo>
                    <a:pt x="25" y="38"/>
                  </a:lnTo>
                  <a:close/>
                </a:path>
              </a:pathLst>
            </a:custGeom>
            <a:solidFill>
              <a:srgbClr val="6BA6A5"/>
            </a:solidFill>
            <a:ln>
              <a:noFill/>
            </a:ln>
          </p:spPr>
          <p:txBody>
            <a:bodyPr vert="horz" wrap="square" lIns="93286" tIns="46643" rIns="93286" bIns="46643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816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48" name="Freeform 272"/>
            <p:cNvSpPr>
              <a:spLocks/>
            </p:cNvSpPr>
            <p:nvPr/>
          </p:nvSpPr>
          <p:spPr bwMode="auto">
            <a:xfrm>
              <a:off x="-867050" y="3142645"/>
              <a:ext cx="40856" cy="86315"/>
            </a:xfrm>
            <a:custGeom>
              <a:avLst/>
              <a:gdLst>
                <a:gd name="T0" fmla="*/ 15 w 15"/>
                <a:gd name="T1" fmla="*/ 30 h 31"/>
                <a:gd name="T2" fmla="*/ 14 w 15"/>
                <a:gd name="T3" fmla="*/ 30 h 31"/>
                <a:gd name="T4" fmla="*/ 1 w 15"/>
                <a:gd name="T5" fmla="*/ 24 h 31"/>
                <a:gd name="T6" fmla="*/ 0 w 15"/>
                <a:gd name="T7" fmla="*/ 23 h 31"/>
                <a:gd name="T8" fmla="*/ 0 w 15"/>
                <a:gd name="T9" fmla="*/ 0 h 31"/>
                <a:gd name="T10" fmla="*/ 1 w 15"/>
                <a:gd name="T11" fmla="*/ 0 h 31"/>
                <a:gd name="T12" fmla="*/ 14 w 15"/>
                <a:gd name="T13" fmla="*/ 6 h 31"/>
                <a:gd name="T14" fmla="*/ 15 w 15"/>
                <a:gd name="T15" fmla="*/ 7 h 31"/>
                <a:gd name="T16" fmla="*/ 15 w 15"/>
                <a:gd name="T17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1">
                  <a:moveTo>
                    <a:pt x="15" y="30"/>
                  </a:moveTo>
                  <a:cubicBezTo>
                    <a:pt x="15" y="30"/>
                    <a:pt x="15" y="31"/>
                    <a:pt x="14" y="3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7"/>
                    <a:pt x="15" y="7"/>
                  </a:cubicBezTo>
                  <a:lnTo>
                    <a:pt x="15" y="30"/>
                  </a:lnTo>
                  <a:close/>
                </a:path>
              </a:pathLst>
            </a:custGeom>
            <a:solidFill>
              <a:srgbClr val="81A8D1"/>
            </a:solidFill>
            <a:ln>
              <a:noFill/>
            </a:ln>
          </p:spPr>
          <p:txBody>
            <a:bodyPr vert="horz" wrap="square" lIns="93286" tIns="46643" rIns="93286" bIns="46643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816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49" name="Freeform 273"/>
            <p:cNvSpPr>
              <a:spLocks/>
            </p:cNvSpPr>
            <p:nvPr/>
          </p:nvSpPr>
          <p:spPr bwMode="auto">
            <a:xfrm>
              <a:off x="-936083" y="3068236"/>
              <a:ext cx="59170" cy="104174"/>
            </a:xfrm>
            <a:custGeom>
              <a:avLst/>
              <a:gdLst>
                <a:gd name="T0" fmla="*/ 22 w 22"/>
                <a:gd name="T1" fmla="*/ 26 h 37"/>
                <a:gd name="T2" fmla="*/ 21 w 22"/>
                <a:gd name="T3" fmla="*/ 28 h 37"/>
                <a:gd name="T4" fmla="*/ 1 w 22"/>
                <a:gd name="T5" fmla="*/ 37 h 37"/>
                <a:gd name="T6" fmla="*/ 0 w 22"/>
                <a:gd name="T7" fmla="*/ 36 h 37"/>
                <a:gd name="T8" fmla="*/ 0 w 22"/>
                <a:gd name="T9" fmla="*/ 11 h 37"/>
                <a:gd name="T10" fmla="*/ 1 w 22"/>
                <a:gd name="T11" fmla="*/ 9 h 37"/>
                <a:gd name="T12" fmla="*/ 21 w 22"/>
                <a:gd name="T13" fmla="*/ 0 h 37"/>
                <a:gd name="T14" fmla="*/ 22 w 22"/>
                <a:gd name="T15" fmla="*/ 1 h 37"/>
                <a:gd name="T16" fmla="*/ 22 w 22"/>
                <a:gd name="T17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7">
                  <a:moveTo>
                    <a:pt x="22" y="26"/>
                  </a:moveTo>
                  <a:cubicBezTo>
                    <a:pt x="22" y="27"/>
                    <a:pt x="22" y="27"/>
                    <a:pt x="21" y="28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0" y="37"/>
                    <a:pt x="0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1"/>
                  </a:cubicBezTo>
                  <a:lnTo>
                    <a:pt x="22" y="26"/>
                  </a:lnTo>
                  <a:close/>
                </a:path>
              </a:pathLst>
            </a:custGeom>
            <a:solidFill>
              <a:srgbClr val="85B4CE"/>
            </a:solidFill>
            <a:ln>
              <a:noFill/>
            </a:ln>
          </p:spPr>
          <p:txBody>
            <a:bodyPr vert="horz" wrap="square" lIns="93286" tIns="46643" rIns="93286" bIns="46643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816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</p:grpSp>
      <p:sp>
        <p:nvSpPr>
          <p:cNvPr id="146" name="직사각형 145"/>
          <p:cNvSpPr/>
          <p:nvPr/>
        </p:nvSpPr>
        <p:spPr>
          <a:xfrm>
            <a:off x="5041491" y="1342402"/>
            <a:ext cx="3131631" cy="371178"/>
          </a:xfrm>
          <a:prstGeom prst="rect">
            <a:avLst/>
          </a:prstGeom>
        </p:spPr>
        <p:txBody>
          <a:bodyPr wrap="square" lIns="93268" tIns="46634" rIns="93268" bIns="46634">
            <a:spAutoFit/>
          </a:bodyPr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prstClr val="white"/>
                </a:solidFill>
                <a:latin typeface="KoPub돋움체 Bold" pitchFamily="18" charset="-127"/>
                <a:ea typeface="KoPub돋움체 Bold" pitchFamily="18" charset="-127"/>
              </a:rPr>
              <a:t>중소기업 </a:t>
            </a:r>
            <a:r>
              <a:rPr lang="en-US" altLang="ko-KR" sz="1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prstClr val="white"/>
                </a:solidFill>
                <a:latin typeface="KoPub돋움체 Bold" pitchFamily="18" charset="-127"/>
                <a:ea typeface="KoPub돋움체 Bold" pitchFamily="18" charset="-127"/>
              </a:rPr>
              <a:t>R&amp;D </a:t>
            </a:r>
            <a:r>
              <a:rPr lang="ko-KR" altLang="en-US" sz="14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prstClr val="white"/>
                </a:solidFill>
                <a:latin typeface="KoPub돋움체 Bold" pitchFamily="18" charset="-127"/>
                <a:ea typeface="KoPub돋움체 Bold" pitchFamily="18" charset="-127"/>
              </a:rPr>
              <a:t>사업 구성 및 지원내용</a:t>
            </a:r>
          </a:p>
        </p:txBody>
      </p:sp>
      <p:cxnSp>
        <p:nvCxnSpPr>
          <p:cNvPr id="209" name="직선 연결선 208"/>
          <p:cNvCxnSpPr/>
          <p:nvPr/>
        </p:nvCxnSpPr>
        <p:spPr>
          <a:xfrm>
            <a:off x="4382114" y="4123351"/>
            <a:ext cx="900000" cy="0"/>
          </a:xfrm>
          <a:prstGeom prst="line">
            <a:avLst/>
          </a:prstGeom>
          <a:ln>
            <a:solidFill>
              <a:srgbClr val="A9B0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4410911" y="3526155"/>
            <a:ext cx="796266" cy="273358"/>
            <a:chOff x="4410911" y="3552193"/>
            <a:chExt cx="796266" cy="273358"/>
          </a:xfrm>
        </p:grpSpPr>
        <p:sp>
          <p:nvSpPr>
            <p:cNvPr id="208" name="직사각형 207"/>
            <p:cNvSpPr/>
            <p:nvPr/>
          </p:nvSpPr>
          <p:spPr>
            <a:xfrm>
              <a:off x="4410911" y="3579330"/>
              <a:ext cx="718145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600" kern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485A74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지원대상</a:t>
              </a:r>
              <a:endParaRPr lang="ko-KR" altLang="en-US" sz="1200" kern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485A74"/>
                </a:solidFill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5146076" y="3552193"/>
              <a:ext cx="30354" cy="91849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07" name="직사각형 206"/>
            <p:cNvSpPr/>
            <p:nvPr/>
          </p:nvSpPr>
          <p:spPr>
            <a:xfrm rot="5400000">
              <a:off x="5146076" y="3552194"/>
              <a:ext cx="30354" cy="91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</p:grpSp>
      <p:cxnSp>
        <p:nvCxnSpPr>
          <p:cNvPr id="224" name="직선 연결선 223"/>
          <p:cNvCxnSpPr/>
          <p:nvPr/>
        </p:nvCxnSpPr>
        <p:spPr>
          <a:xfrm>
            <a:off x="5457825" y="4123351"/>
            <a:ext cx="30861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/>
          <p:cNvGrpSpPr/>
          <p:nvPr/>
        </p:nvGrpSpPr>
        <p:grpSpPr>
          <a:xfrm>
            <a:off x="5464859" y="3584728"/>
            <a:ext cx="3100208" cy="398924"/>
            <a:chOff x="5464859" y="3825788"/>
            <a:chExt cx="3100208" cy="398924"/>
          </a:xfrm>
        </p:grpSpPr>
        <p:sp>
          <p:nvSpPr>
            <p:cNvPr id="225" name="직사각형 224"/>
            <p:cNvSpPr/>
            <p:nvPr/>
          </p:nvSpPr>
          <p:spPr>
            <a:xfrm>
              <a:off x="5464859" y="3825788"/>
              <a:ext cx="2691442" cy="215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ko-KR" altLang="en-US" sz="140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중소기업기본법 제</a:t>
              </a:r>
              <a:r>
                <a:rPr lang="en-US" altLang="ko-KR" sz="14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r>
                <a:rPr lang="ko-KR" altLang="en-US" sz="140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조에 의한 중소기업</a:t>
              </a:r>
            </a:p>
          </p:txBody>
        </p:sp>
        <p:sp>
          <p:nvSpPr>
            <p:cNvPr id="226" name="직사각형 225"/>
            <p:cNvSpPr/>
            <p:nvPr/>
          </p:nvSpPr>
          <p:spPr>
            <a:xfrm>
              <a:off x="5464859" y="4063129"/>
              <a:ext cx="3100208" cy="16158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ko-KR" altLang="en-US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 * 단</a:t>
              </a:r>
              <a:r>
                <a:rPr lang="en-US" altLang="ko-KR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, </a:t>
              </a:r>
              <a:r>
                <a:rPr lang="ko-KR" altLang="en-US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사업별 특성에 따라 신청자격 상이</a:t>
              </a:r>
              <a:r>
                <a:rPr lang="en-US" altLang="ko-KR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(</a:t>
              </a:r>
              <a:r>
                <a:rPr lang="ko-KR" altLang="en-US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개별 사업공고문 확인</a:t>
              </a:r>
              <a:r>
                <a:rPr lang="en-US" altLang="ko-KR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)</a:t>
              </a:r>
              <a:endParaRPr lang="ko-KR" altLang="en-US" sz="105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/>
                <a:ea typeface="KoPub돋움체 Medium"/>
              </a:endParaRPr>
            </a:p>
          </p:txBody>
        </p:sp>
      </p:grpSp>
      <p:sp>
        <p:nvSpPr>
          <p:cNvPr id="228" name="직사각형 227"/>
          <p:cNvSpPr/>
          <p:nvPr/>
        </p:nvSpPr>
        <p:spPr>
          <a:xfrm>
            <a:off x="5464859" y="4307654"/>
            <a:ext cx="3178755" cy="21544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ko-KR" altLang="en-US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사업별 최대 </a:t>
            </a:r>
            <a:r>
              <a:rPr lang="en-US" altLang="ko-KR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ko-KR" altLang="en-US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 이내</a:t>
            </a:r>
            <a:r>
              <a:rPr lang="en-US" altLang="ko-KR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2</a:t>
            </a:r>
            <a:r>
              <a:rPr lang="ko-KR" altLang="en-US" sz="1400" spc="-5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천만원</a:t>
            </a:r>
            <a:r>
              <a:rPr lang="ko-KR" altLang="en-US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~ 20</a:t>
            </a:r>
            <a:r>
              <a:rPr lang="ko-KR" altLang="en-US" sz="1400" spc="-5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억원</a:t>
            </a:r>
            <a:r>
              <a:rPr lang="ko-KR" altLang="en-US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이내 </a:t>
            </a:r>
          </a:p>
        </p:txBody>
      </p:sp>
      <p:grpSp>
        <p:nvGrpSpPr>
          <p:cNvPr id="230" name="그룹 229"/>
          <p:cNvGrpSpPr/>
          <p:nvPr/>
        </p:nvGrpSpPr>
        <p:grpSpPr>
          <a:xfrm>
            <a:off x="5464859" y="4891704"/>
            <a:ext cx="3191579" cy="765642"/>
            <a:chOff x="5464859" y="3718067"/>
            <a:chExt cx="3191579" cy="765642"/>
          </a:xfrm>
        </p:grpSpPr>
        <p:sp>
          <p:nvSpPr>
            <p:cNvPr id="231" name="직사각형 230"/>
            <p:cNvSpPr/>
            <p:nvPr/>
          </p:nvSpPr>
          <p:spPr>
            <a:xfrm>
              <a:off x="5464859" y="3718067"/>
              <a:ext cx="3191579" cy="4308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ko-KR" altLang="en-US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정부출연금</a:t>
              </a:r>
              <a:r>
                <a:rPr lang="en-US" altLang="ko-KR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ko-KR" altLang="en-US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무담보</a:t>
              </a:r>
              <a:r>
                <a:rPr lang="en-US" altLang="ko-KR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무이자</a:t>
              </a:r>
              <a:r>
                <a:rPr lang="en-US" altLang="ko-KR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), </a:t>
              </a:r>
              <a:r>
                <a:rPr lang="ko-KR" altLang="en-US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총 사업비 </a:t>
              </a:r>
              <a:r>
                <a:rPr lang="en-US" altLang="ko-KR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50 ~ </a:t>
              </a:r>
              <a:r>
                <a:rPr lang="en-US" altLang="ko-KR" sz="1400" spc="-10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90</a:t>
              </a:r>
              <a:r>
                <a:rPr lang="en-US" altLang="ko-KR" sz="1400" spc="-1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%</a:t>
              </a:r>
            </a:p>
            <a:p>
              <a:r>
                <a:rPr lang="ko-KR" altLang="en-US" sz="140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기업은 </a:t>
              </a:r>
              <a:r>
                <a:rPr lang="ko-KR" altLang="en-US" sz="1400" spc="-5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민간부담금</a:t>
              </a:r>
              <a:r>
                <a:rPr lang="ko-KR" altLang="en-US" sz="140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400" spc="-5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10 % </a:t>
              </a:r>
              <a:r>
                <a:rPr lang="ko-KR" altLang="en-US" sz="140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이상을 현금 부담</a:t>
              </a:r>
            </a:p>
          </p:txBody>
        </p:sp>
        <p:sp>
          <p:nvSpPr>
            <p:cNvPr id="232" name="직사각형 231"/>
            <p:cNvSpPr/>
            <p:nvPr/>
          </p:nvSpPr>
          <p:spPr>
            <a:xfrm>
              <a:off x="5464859" y="4160544"/>
              <a:ext cx="3132268" cy="32316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ko-KR" altLang="en-US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 * 단</a:t>
              </a:r>
              <a:r>
                <a:rPr lang="en-US" altLang="ko-KR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, </a:t>
              </a:r>
              <a:r>
                <a:rPr lang="ko-KR" altLang="en-US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사업별 특성에 따라 신청자격 상이 </a:t>
              </a:r>
              <a:r>
                <a:rPr lang="en-US" altLang="ko-KR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(</a:t>
              </a:r>
              <a:r>
                <a:rPr lang="ko-KR" altLang="en-US" sz="1050" spc="-5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개별 사업공고문 확인</a:t>
              </a:r>
              <a:r>
                <a:rPr lang="en-US" altLang="ko-KR" sz="1050" spc="-5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/>
                  <a:ea typeface="KoPub돋움체 Medium"/>
                </a:rPr>
                <a:t>)</a:t>
              </a:r>
            </a:p>
            <a:p>
              <a:r>
                <a:rPr lang="en-US" altLang="ko-KR" sz="1050" spc="-5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/>
                  <a:ea typeface="KoPub돋움체 Medium"/>
                </a:rPr>
                <a:t> * </a:t>
              </a:r>
              <a:r>
                <a:rPr lang="ko-KR" altLang="en-US" sz="1050" spc="-5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/>
                  <a:ea typeface="KoPub돋움체 Medium"/>
                </a:rPr>
                <a:t>코로나 </a:t>
              </a:r>
              <a:r>
                <a:rPr lang="en-US" altLang="ko-KR" sz="1050" spc="-5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/>
                  <a:ea typeface="KoPub돋움체 Medium"/>
                </a:rPr>
                <a:t>19 </a:t>
              </a:r>
              <a:r>
                <a:rPr lang="ko-KR" altLang="en-US" sz="1050" spc="-50" dirty="0" err="1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/>
                  <a:ea typeface="KoPub돋움체 Medium"/>
                </a:rPr>
                <a:t>특별지침에</a:t>
              </a:r>
              <a:r>
                <a:rPr lang="ko-KR" altLang="en-US" sz="1050" spc="-5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/>
                  <a:ea typeface="KoPub돋움체 Medium"/>
                </a:rPr>
                <a:t> 따라 </a:t>
              </a:r>
              <a:r>
                <a:rPr lang="ko-KR" altLang="en-US" sz="1050" spc="-50" dirty="0" err="1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/>
                  <a:ea typeface="KoPub돋움체 Medium"/>
                </a:rPr>
                <a:t>민간부담금</a:t>
              </a:r>
              <a:r>
                <a:rPr lang="ko-KR" altLang="en-US" sz="1050" spc="-5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KoPub돋움체 Medium"/>
                  <a:ea typeface="KoPub돋움체 Medium"/>
                </a:rPr>
                <a:t> 완화</a:t>
              </a:r>
              <a:endParaRPr lang="en-US" altLang="ko-KR" sz="105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endParaRPr>
            </a:p>
          </p:txBody>
        </p:sp>
      </p:grpSp>
      <p:sp>
        <p:nvSpPr>
          <p:cNvPr id="233" name="직사각형 232"/>
          <p:cNvSpPr/>
          <p:nvPr/>
        </p:nvSpPr>
        <p:spPr>
          <a:xfrm>
            <a:off x="5464859" y="5828183"/>
            <a:ext cx="2306722" cy="377026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ko-KR" altLang="en-US" sz="140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기술개발 종료 후 해당 시 </a:t>
            </a:r>
            <a:r>
              <a:rPr lang="ko-KR" altLang="en-US" sz="1400" spc="-5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납부</a:t>
            </a:r>
            <a:endParaRPr lang="en-US" altLang="ko-KR" sz="1400" spc="-50" dirty="0" smtClean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en-US" altLang="ko-KR" sz="1050" spc="-5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rPr>
              <a:t>* </a:t>
            </a:r>
            <a:r>
              <a:rPr lang="ko-KR" altLang="en-US" sz="105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rPr>
              <a:t>코로나 </a:t>
            </a:r>
            <a:r>
              <a:rPr lang="en-US" altLang="ko-KR" sz="105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rPr>
              <a:t>19 </a:t>
            </a:r>
            <a:r>
              <a:rPr lang="ko-KR" altLang="en-US" sz="1050" spc="-5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rPr>
              <a:t>특별지침에</a:t>
            </a:r>
            <a:r>
              <a:rPr lang="ko-KR" altLang="en-US" sz="1050" spc="-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rPr>
              <a:t> 따라 </a:t>
            </a:r>
            <a:r>
              <a:rPr lang="en-US" altLang="ko-KR" sz="1050" spc="-5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rPr>
              <a:t>2</a:t>
            </a:r>
            <a:r>
              <a:rPr lang="ko-KR" altLang="en-US" sz="1050" spc="-50" dirty="0" smtClean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/>
                <a:ea typeface="KoPub돋움체 Medium"/>
              </a:rPr>
              <a:t>년간 납부 유예</a:t>
            </a:r>
            <a:endParaRPr lang="en-US" altLang="ko-KR" sz="1050" spc="-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FF0000"/>
              </a:solidFill>
              <a:latin typeface="KoPub돋움체 Medium"/>
              <a:ea typeface="KoPub돋움체 Medium"/>
            </a:endParaRPr>
          </a:p>
        </p:txBody>
      </p:sp>
      <p:cxnSp>
        <p:nvCxnSpPr>
          <p:cNvPr id="237" name="직선 연결선 236"/>
          <p:cNvCxnSpPr/>
          <p:nvPr/>
        </p:nvCxnSpPr>
        <p:spPr>
          <a:xfrm>
            <a:off x="5457825" y="4707401"/>
            <a:ext cx="30861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>
            <a:off x="5457825" y="5724671"/>
            <a:ext cx="30861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/>
          <p:cNvGrpSpPr/>
          <p:nvPr/>
        </p:nvGrpSpPr>
        <p:grpSpPr>
          <a:xfrm>
            <a:off x="4312508" y="1892955"/>
            <a:ext cx="4452136" cy="1433808"/>
            <a:chOff x="4312508" y="1892955"/>
            <a:chExt cx="4452136" cy="1433808"/>
          </a:xfrm>
        </p:grpSpPr>
        <p:sp>
          <p:nvSpPr>
            <p:cNvPr id="341" name="Freeform 6"/>
            <p:cNvSpPr>
              <a:spLocks/>
            </p:cNvSpPr>
            <p:nvPr/>
          </p:nvSpPr>
          <p:spPr bwMode="auto">
            <a:xfrm>
              <a:off x="4514733" y="1892955"/>
              <a:ext cx="744386" cy="441566"/>
            </a:xfrm>
            <a:custGeom>
              <a:avLst/>
              <a:gdLst>
                <a:gd name="T0" fmla="*/ 965 w 1025"/>
                <a:gd name="T1" fmla="*/ 0 h 490"/>
                <a:gd name="T2" fmla="*/ 0 w 1025"/>
                <a:gd name="T3" fmla="*/ 0 h 490"/>
                <a:gd name="T4" fmla="*/ 0 w 1025"/>
                <a:gd name="T5" fmla="*/ 364 h 490"/>
                <a:gd name="T6" fmla="*/ 109 w 1025"/>
                <a:gd name="T7" fmla="*/ 364 h 490"/>
                <a:gd name="T8" fmla="*/ 109 w 1025"/>
                <a:gd name="T9" fmla="*/ 490 h 490"/>
                <a:gd name="T10" fmla="*/ 965 w 1025"/>
                <a:gd name="T11" fmla="*/ 490 h 490"/>
                <a:gd name="T12" fmla="*/ 1025 w 1025"/>
                <a:gd name="T13" fmla="*/ 430 h 490"/>
                <a:gd name="T14" fmla="*/ 1025 w 1025"/>
                <a:gd name="T15" fmla="*/ 60 h 490"/>
                <a:gd name="T16" fmla="*/ 965 w 1025"/>
                <a:gd name="T1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5" h="490">
                  <a:moveTo>
                    <a:pt x="9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109" y="364"/>
                    <a:pt x="109" y="364"/>
                    <a:pt x="109" y="364"/>
                  </a:cubicBezTo>
                  <a:cubicBezTo>
                    <a:pt x="109" y="490"/>
                    <a:pt x="109" y="490"/>
                    <a:pt x="109" y="490"/>
                  </a:cubicBezTo>
                  <a:cubicBezTo>
                    <a:pt x="965" y="490"/>
                    <a:pt x="965" y="490"/>
                    <a:pt x="965" y="490"/>
                  </a:cubicBezTo>
                  <a:cubicBezTo>
                    <a:pt x="998" y="490"/>
                    <a:pt x="1025" y="463"/>
                    <a:pt x="1025" y="430"/>
                  </a:cubicBezTo>
                  <a:cubicBezTo>
                    <a:pt x="1025" y="60"/>
                    <a:pt x="1025" y="60"/>
                    <a:pt x="1025" y="60"/>
                  </a:cubicBezTo>
                  <a:cubicBezTo>
                    <a:pt x="1025" y="27"/>
                    <a:pt x="998" y="0"/>
                    <a:pt x="965" y="0"/>
                  </a:cubicBezTo>
                  <a:close/>
                </a:path>
              </a:pathLst>
            </a:cu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42" name="Freeform 7"/>
            <p:cNvSpPr>
              <a:spLocks/>
            </p:cNvSpPr>
            <p:nvPr/>
          </p:nvSpPr>
          <p:spPr bwMode="auto">
            <a:xfrm>
              <a:off x="4312509" y="1892955"/>
              <a:ext cx="266008" cy="441566"/>
            </a:xfrm>
            <a:custGeom>
              <a:avLst/>
              <a:gdLst>
                <a:gd name="T0" fmla="*/ 366 w 366"/>
                <a:gd name="T1" fmla="*/ 386 h 490"/>
                <a:gd name="T2" fmla="*/ 366 w 366"/>
                <a:gd name="T3" fmla="*/ 490 h 490"/>
                <a:gd name="T4" fmla="*/ 17 w 366"/>
                <a:gd name="T5" fmla="*/ 490 h 490"/>
                <a:gd name="T6" fmla="*/ 17 w 366"/>
                <a:gd name="T7" fmla="*/ 386 h 490"/>
                <a:gd name="T8" fmla="*/ 139 w 366"/>
                <a:gd name="T9" fmla="*/ 386 h 490"/>
                <a:gd name="T10" fmla="*/ 139 w 366"/>
                <a:gd name="T11" fmla="*/ 126 h 490"/>
                <a:gd name="T12" fmla="*/ 115 w 366"/>
                <a:gd name="T13" fmla="*/ 147 h 490"/>
                <a:gd name="T14" fmla="*/ 78 w 366"/>
                <a:gd name="T15" fmla="*/ 167 h 490"/>
                <a:gd name="T16" fmla="*/ 38 w 366"/>
                <a:gd name="T17" fmla="*/ 183 h 490"/>
                <a:gd name="T18" fmla="*/ 0 w 366"/>
                <a:gd name="T19" fmla="*/ 189 h 490"/>
                <a:gd name="T20" fmla="*/ 0 w 366"/>
                <a:gd name="T21" fmla="*/ 81 h 490"/>
                <a:gd name="T22" fmla="*/ 38 w 366"/>
                <a:gd name="T23" fmla="*/ 71 h 490"/>
                <a:gd name="T24" fmla="*/ 82 w 366"/>
                <a:gd name="T25" fmla="*/ 48 h 490"/>
                <a:gd name="T26" fmla="*/ 119 w 366"/>
                <a:gd name="T27" fmla="*/ 21 h 490"/>
                <a:gd name="T28" fmla="*/ 139 w 366"/>
                <a:gd name="T29" fmla="*/ 0 h 490"/>
                <a:gd name="T30" fmla="*/ 257 w 366"/>
                <a:gd name="T31" fmla="*/ 0 h 490"/>
                <a:gd name="T32" fmla="*/ 257 w 366"/>
                <a:gd name="T33" fmla="*/ 386 h 490"/>
                <a:gd name="T34" fmla="*/ 366 w 366"/>
                <a:gd name="T35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490">
                  <a:moveTo>
                    <a:pt x="366" y="386"/>
                  </a:moveTo>
                  <a:cubicBezTo>
                    <a:pt x="366" y="490"/>
                    <a:pt x="366" y="490"/>
                    <a:pt x="366" y="490"/>
                  </a:cubicBezTo>
                  <a:cubicBezTo>
                    <a:pt x="17" y="490"/>
                    <a:pt x="17" y="490"/>
                    <a:pt x="17" y="490"/>
                  </a:cubicBezTo>
                  <a:cubicBezTo>
                    <a:pt x="17" y="386"/>
                    <a:pt x="17" y="386"/>
                    <a:pt x="17" y="386"/>
                  </a:cubicBezTo>
                  <a:cubicBezTo>
                    <a:pt x="139" y="386"/>
                    <a:pt x="139" y="386"/>
                    <a:pt x="139" y="386"/>
                  </a:cubicBezTo>
                  <a:cubicBezTo>
                    <a:pt x="139" y="126"/>
                    <a:pt x="139" y="126"/>
                    <a:pt x="139" y="126"/>
                  </a:cubicBezTo>
                  <a:cubicBezTo>
                    <a:pt x="134" y="133"/>
                    <a:pt x="126" y="140"/>
                    <a:pt x="115" y="147"/>
                  </a:cubicBezTo>
                  <a:cubicBezTo>
                    <a:pt x="104" y="154"/>
                    <a:pt x="92" y="161"/>
                    <a:pt x="78" y="167"/>
                  </a:cubicBezTo>
                  <a:cubicBezTo>
                    <a:pt x="65" y="173"/>
                    <a:pt x="52" y="179"/>
                    <a:pt x="38" y="183"/>
                  </a:cubicBezTo>
                  <a:cubicBezTo>
                    <a:pt x="23" y="187"/>
                    <a:pt x="11" y="189"/>
                    <a:pt x="0" y="18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0" y="81"/>
                    <a:pt x="23" y="78"/>
                    <a:pt x="38" y="71"/>
                  </a:cubicBezTo>
                  <a:cubicBezTo>
                    <a:pt x="53" y="65"/>
                    <a:pt x="67" y="57"/>
                    <a:pt x="82" y="48"/>
                  </a:cubicBezTo>
                  <a:cubicBezTo>
                    <a:pt x="96" y="39"/>
                    <a:pt x="109" y="30"/>
                    <a:pt x="119" y="21"/>
                  </a:cubicBezTo>
                  <a:cubicBezTo>
                    <a:pt x="130" y="12"/>
                    <a:pt x="136" y="5"/>
                    <a:pt x="139" y="0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257" y="386"/>
                    <a:pt x="257" y="386"/>
                    <a:pt x="257" y="386"/>
                  </a:cubicBezTo>
                  <a:lnTo>
                    <a:pt x="366" y="386"/>
                  </a:lnTo>
                  <a:close/>
                </a:path>
              </a:pathLst>
            </a:cu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43" name="Freeform 6"/>
            <p:cNvSpPr>
              <a:spLocks/>
            </p:cNvSpPr>
            <p:nvPr/>
          </p:nvSpPr>
          <p:spPr bwMode="auto">
            <a:xfrm>
              <a:off x="4691856" y="1892955"/>
              <a:ext cx="4059772" cy="441566"/>
            </a:xfrm>
            <a:prstGeom prst="rect">
              <a:avLst/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44" name="TextBox 704"/>
            <p:cNvSpPr txBox="1"/>
            <p:nvPr/>
          </p:nvSpPr>
          <p:spPr>
            <a:xfrm>
              <a:off x="4604000" y="1912032"/>
              <a:ext cx="860436" cy="403413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latinLnBrk="0"/>
              <a:r>
                <a:rPr lang="ko-KR" altLang="en-US" sz="160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기업주도형</a:t>
              </a:r>
              <a:r>
                <a:rPr lang="ko-KR" altLang="en-US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 (</a:t>
              </a:r>
              <a:r>
                <a:rPr lang="en-US" altLang="ko-KR" sz="160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6,303</a:t>
              </a:r>
              <a:r>
                <a:rPr lang="ko-KR" altLang="en-US" sz="1600" dirty="0" err="1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억원</a:t>
              </a:r>
              <a:r>
                <a:rPr lang="en-US" altLang="ko-KR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</a:p>
          </p:txBody>
        </p:sp>
        <p:sp>
          <p:nvSpPr>
            <p:cNvPr id="345" name="Freeform 8"/>
            <p:cNvSpPr>
              <a:spLocks/>
            </p:cNvSpPr>
            <p:nvPr/>
          </p:nvSpPr>
          <p:spPr bwMode="auto">
            <a:xfrm>
              <a:off x="4449531" y="2388625"/>
              <a:ext cx="866004" cy="441566"/>
            </a:xfrm>
            <a:custGeom>
              <a:avLst/>
              <a:gdLst>
                <a:gd name="T0" fmla="*/ 1221 w 1281"/>
                <a:gd name="T1" fmla="*/ 0 h 490"/>
                <a:gd name="T2" fmla="*/ 117 w 1281"/>
                <a:gd name="T3" fmla="*/ 0 h 490"/>
                <a:gd name="T4" fmla="*/ 204 w 1281"/>
                <a:gd name="T5" fmla="*/ 85 h 490"/>
                <a:gd name="T6" fmla="*/ 216 w 1281"/>
                <a:gd name="T7" fmla="*/ 143 h 490"/>
                <a:gd name="T8" fmla="*/ 205 w 1281"/>
                <a:gd name="T9" fmla="*/ 195 h 490"/>
                <a:gd name="T10" fmla="*/ 0 w 1281"/>
                <a:gd name="T11" fmla="*/ 366 h 490"/>
                <a:gd name="T12" fmla="*/ 226 w 1281"/>
                <a:gd name="T13" fmla="*/ 366 h 490"/>
                <a:gd name="T14" fmla="*/ 226 w 1281"/>
                <a:gd name="T15" fmla="*/ 490 h 490"/>
                <a:gd name="T16" fmla="*/ 1221 w 1281"/>
                <a:gd name="T17" fmla="*/ 490 h 490"/>
                <a:gd name="T18" fmla="*/ 1281 w 1281"/>
                <a:gd name="T19" fmla="*/ 430 h 490"/>
                <a:gd name="T20" fmla="*/ 1281 w 1281"/>
                <a:gd name="T21" fmla="*/ 60 h 490"/>
                <a:gd name="T22" fmla="*/ 1221 w 1281"/>
                <a:gd name="T23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1" h="490">
                  <a:moveTo>
                    <a:pt x="12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78" y="25"/>
                    <a:pt x="198" y="73"/>
                    <a:pt x="204" y="85"/>
                  </a:cubicBezTo>
                  <a:cubicBezTo>
                    <a:pt x="212" y="103"/>
                    <a:pt x="216" y="122"/>
                    <a:pt x="216" y="143"/>
                  </a:cubicBezTo>
                  <a:cubicBezTo>
                    <a:pt x="216" y="163"/>
                    <a:pt x="212" y="180"/>
                    <a:pt x="205" y="195"/>
                  </a:cubicBezTo>
                  <a:cubicBezTo>
                    <a:pt x="160" y="297"/>
                    <a:pt x="45" y="320"/>
                    <a:pt x="0" y="366"/>
                  </a:cubicBezTo>
                  <a:cubicBezTo>
                    <a:pt x="226" y="366"/>
                    <a:pt x="226" y="366"/>
                    <a:pt x="226" y="366"/>
                  </a:cubicBezTo>
                  <a:cubicBezTo>
                    <a:pt x="226" y="490"/>
                    <a:pt x="226" y="490"/>
                    <a:pt x="226" y="490"/>
                  </a:cubicBezTo>
                  <a:cubicBezTo>
                    <a:pt x="1221" y="490"/>
                    <a:pt x="1221" y="490"/>
                    <a:pt x="1221" y="490"/>
                  </a:cubicBezTo>
                  <a:cubicBezTo>
                    <a:pt x="1254" y="490"/>
                    <a:pt x="1281" y="463"/>
                    <a:pt x="1281" y="430"/>
                  </a:cubicBezTo>
                  <a:cubicBezTo>
                    <a:pt x="1281" y="60"/>
                    <a:pt x="1281" y="60"/>
                    <a:pt x="1281" y="60"/>
                  </a:cubicBezTo>
                  <a:cubicBezTo>
                    <a:pt x="1281" y="26"/>
                    <a:pt x="1254" y="0"/>
                    <a:pt x="1221" y="0"/>
                  </a:cubicBezTo>
                  <a:close/>
                </a:path>
              </a:pathLst>
            </a:cu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46" name="Freeform 15"/>
            <p:cNvSpPr>
              <a:spLocks/>
            </p:cNvSpPr>
            <p:nvPr/>
          </p:nvSpPr>
          <p:spPr bwMode="auto">
            <a:xfrm>
              <a:off x="4312509" y="2388625"/>
              <a:ext cx="274718" cy="441566"/>
            </a:xfrm>
            <a:custGeom>
              <a:avLst/>
              <a:gdLst>
                <a:gd name="T0" fmla="*/ 151 w 407"/>
                <a:gd name="T1" fmla="*/ 388 h 490"/>
                <a:gd name="T2" fmla="*/ 176 w 407"/>
                <a:gd name="T3" fmla="*/ 360 h 490"/>
                <a:gd name="T4" fmla="*/ 211 w 407"/>
                <a:gd name="T5" fmla="*/ 333 h 490"/>
                <a:gd name="T6" fmla="*/ 249 w 407"/>
                <a:gd name="T7" fmla="*/ 309 h 490"/>
                <a:gd name="T8" fmla="*/ 284 w 407"/>
                <a:gd name="T9" fmla="*/ 290 h 490"/>
                <a:gd name="T10" fmla="*/ 322 w 407"/>
                <a:gd name="T11" fmla="*/ 267 h 490"/>
                <a:gd name="T12" fmla="*/ 359 w 407"/>
                <a:gd name="T13" fmla="*/ 236 h 490"/>
                <a:gd name="T14" fmla="*/ 387 w 407"/>
                <a:gd name="T15" fmla="*/ 195 h 490"/>
                <a:gd name="T16" fmla="*/ 398 w 407"/>
                <a:gd name="T17" fmla="*/ 143 h 490"/>
                <a:gd name="T18" fmla="*/ 385 w 407"/>
                <a:gd name="T19" fmla="*/ 85 h 490"/>
                <a:gd name="T20" fmla="*/ 350 w 407"/>
                <a:gd name="T21" fmla="*/ 40 h 490"/>
                <a:gd name="T22" fmla="*/ 293 w 407"/>
                <a:gd name="T23" fmla="*/ 10 h 490"/>
                <a:gd name="T24" fmla="*/ 216 w 407"/>
                <a:gd name="T25" fmla="*/ 0 h 490"/>
                <a:gd name="T26" fmla="*/ 193 w 407"/>
                <a:gd name="T27" fmla="*/ 0 h 490"/>
                <a:gd name="T28" fmla="*/ 145 w 407"/>
                <a:gd name="T29" fmla="*/ 8 h 490"/>
                <a:gd name="T30" fmla="*/ 84 w 407"/>
                <a:gd name="T31" fmla="*/ 28 h 490"/>
                <a:gd name="T32" fmla="*/ 36 w 407"/>
                <a:gd name="T33" fmla="*/ 54 h 490"/>
                <a:gd name="T34" fmla="*/ 5 w 407"/>
                <a:gd name="T35" fmla="*/ 80 h 490"/>
                <a:gd name="T36" fmla="*/ 78 w 407"/>
                <a:gd name="T37" fmla="*/ 163 h 490"/>
                <a:gd name="T38" fmla="*/ 100 w 407"/>
                <a:gd name="T39" fmla="*/ 139 h 490"/>
                <a:gd name="T40" fmla="*/ 127 w 407"/>
                <a:gd name="T41" fmla="*/ 119 h 490"/>
                <a:gd name="T42" fmla="*/ 143 w 407"/>
                <a:gd name="T43" fmla="*/ 110 h 490"/>
                <a:gd name="T44" fmla="*/ 159 w 407"/>
                <a:gd name="T45" fmla="*/ 104 h 490"/>
                <a:gd name="T46" fmla="*/ 196 w 407"/>
                <a:gd name="T47" fmla="*/ 98 h 490"/>
                <a:gd name="T48" fmla="*/ 254 w 407"/>
                <a:gd name="T49" fmla="*/ 116 h 490"/>
                <a:gd name="T50" fmla="*/ 274 w 407"/>
                <a:gd name="T51" fmla="*/ 160 h 490"/>
                <a:gd name="T52" fmla="*/ 265 w 407"/>
                <a:gd name="T53" fmla="*/ 188 h 490"/>
                <a:gd name="T54" fmla="*/ 238 w 407"/>
                <a:gd name="T55" fmla="*/ 212 h 490"/>
                <a:gd name="T56" fmla="*/ 194 w 407"/>
                <a:gd name="T57" fmla="*/ 238 h 490"/>
                <a:gd name="T58" fmla="*/ 143 w 407"/>
                <a:gd name="T59" fmla="*/ 265 h 490"/>
                <a:gd name="T60" fmla="*/ 133 w 407"/>
                <a:gd name="T61" fmla="*/ 271 h 490"/>
                <a:gd name="T62" fmla="*/ 67 w 407"/>
                <a:gd name="T63" fmla="*/ 315 h 490"/>
                <a:gd name="T64" fmla="*/ 27 w 407"/>
                <a:gd name="T65" fmla="*/ 364 h 490"/>
                <a:gd name="T66" fmla="*/ 6 w 407"/>
                <a:gd name="T67" fmla="*/ 421 h 490"/>
                <a:gd name="T68" fmla="*/ 0 w 407"/>
                <a:gd name="T69" fmla="*/ 490 h 490"/>
                <a:gd name="T70" fmla="*/ 203 w 407"/>
                <a:gd name="T71" fmla="*/ 490 h 490"/>
                <a:gd name="T72" fmla="*/ 407 w 407"/>
                <a:gd name="T73" fmla="*/ 490 h 490"/>
                <a:gd name="T74" fmla="*/ 407 w 407"/>
                <a:gd name="T75" fmla="*/ 388 h 490"/>
                <a:gd name="T76" fmla="*/ 151 w 407"/>
                <a:gd name="T77" fmla="*/ 388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7" h="490">
                  <a:moveTo>
                    <a:pt x="151" y="388"/>
                  </a:moveTo>
                  <a:cubicBezTo>
                    <a:pt x="157" y="379"/>
                    <a:pt x="165" y="370"/>
                    <a:pt x="176" y="360"/>
                  </a:cubicBezTo>
                  <a:cubicBezTo>
                    <a:pt x="186" y="351"/>
                    <a:pt x="198" y="342"/>
                    <a:pt x="211" y="333"/>
                  </a:cubicBezTo>
                  <a:cubicBezTo>
                    <a:pt x="223" y="325"/>
                    <a:pt x="236" y="317"/>
                    <a:pt x="249" y="309"/>
                  </a:cubicBezTo>
                  <a:cubicBezTo>
                    <a:pt x="262" y="302"/>
                    <a:pt x="274" y="296"/>
                    <a:pt x="284" y="290"/>
                  </a:cubicBezTo>
                  <a:cubicBezTo>
                    <a:pt x="296" y="283"/>
                    <a:pt x="309" y="275"/>
                    <a:pt x="322" y="267"/>
                  </a:cubicBezTo>
                  <a:cubicBezTo>
                    <a:pt x="335" y="258"/>
                    <a:pt x="348" y="248"/>
                    <a:pt x="359" y="236"/>
                  </a:cubicBezTo>
                  <a:cubicBezTo>
                    <a:pt x="370" y="224"/>
                    <a:pt x="379" y="211"/>
                    <a:pt x="387" y="195"/>
                  </a:cubicBezTo>
                  <a:cubicBezTo>
                    <a:pt x="394" y="180"/>
                    <a:pt x="398" y="163"/>
                    <a:pt x="398" y="143"/>
                  </a:cubicBezTo>
                  <a:cubicBezTo>
                    <a:pt x="398" y="122"/>
                    <a:pt x="394" y="103"/>
                    <a:pt x="385" y="85"/>
                  </a:cubicBezTo>
                  <a:cubicBezTo>
                    <a:pt x="377" y="67"/>
                    <a:pt x="365" y="52"/>
                    <a:pt x="350" y="40"/>
                  </a:cubicBezTo>
                  <a:cubicBezTo>
                    <a:pt x="334" y="27"/>
                    <a:pt x="315" y="17"/>
                    <a:pt x="293" y="10"/>
                  </a:cubicBezTo>
                  <a:cubicBezTo>
                    <a:pt x="270" y="3"/>
                    <a:pt x="245" y="0"/>
                    <a:pt x="216" y="0"/>
                  </a:cubicBezTo>
                  <a:cubicBezTo>
                    <a:pt x="208" y="0"/>
                    <a:pt x="201" y="0"/>
                    <a:pt x="193" y="0"/>
                  </a:cubicBezTo>
                  <a:cubicBezTo>
                    <a:pt x="176" y="1"/>
                    <a:pt x="160" y="4"/>
                    <a:pt x="145" y="8"/>
                  </a:cubicBezTo>
                  <a:cubicBezTo>
                    <a:pt x="123" y="13"/>
                    <a:pt x="102" y="20"/>
                    <a:pt x="84" y="28"/>
                  </a:cubicBezTo>
                  <a:cubicBezTo>
                    <a:pt x="66" y="36"/>
                    <a:pt x="50" y="45"/>
                    <a:pt x="36" y="54"/>
                  </a:cubicBezTo>
                  <a:cubicBezTo>
                    <a:pt x="23" y="63"/>
                    <a:pt x="12" y="72"/>
                    <a:pt x="5" y="80"/>
                  </a:cubicBezTo>
                  <a:cubicBezTo>
                    <a:pt x="78" y="163"/>
                    <a:pt x="78" y="163"/>
                    <a:pt x="78" y="163"/>
                  </a:cubicBezTo>
                  <a:cubicBezTo>
                    <a:pt x="84" y="155"/>
                    <a:pt x="92" y="147"/>
                    <a:pt x="100" y="139"/>
                  </a:cubicBezTo>
                  <a:cubicBezTo>
                    <a:pt x="108" y="132"/>
                    <a:pt x="117" y="125"/>
                    <a:pt x="127" y="119"/>
                  </a:cubicBezTo>
                  <a:cubicBezTo>
                    <a:pt x="132" y="115"/>
                    <a:pt x="137" y="112"/>
                    <a:pt x="143" y="110"/>
                  </a:cubicBezTo>
                  <a:cubicBezTo>
                    <a:pt x="148" y="108"/>
                    <a:pt x="153" y="106"/>
                    <a:pt x="159" y="104"/>
                  </a:cubicBezTo>
                  <a:cubicBezTo>
                    <a:pt x="170" y="100"/>
                    <a:pt x="182" y="98"/>
                    <a:pt x="196" y="98"/>
                  </a:cubicBezTo>
                  <a:cubicBezTo>
                    <a:pt x="221" y="98"/>
                    <a:pt x="241" y="104"/>
                    <a:pt x="254" y="116"/>
                  </a:cubicBezTo>
                  <a:cubicBezTo>
                    <a:pt x="268" y="129"/>
                    <a:pt x="274" y="143"/>
                    <a:pt x="274" y="160"/>
                  </a:cubicBezTo>
                  <a:cubicBezTo>
                    <a:pt x="274" y="171"/>
                    <a:pt x="271" y="180"/>
                    <a:pt x="265" y="188"/>
                  </a:cubicBezTo>
                  <a:cubicBezTo>
                    <a:pt x="259" y="196"/>
                    <a:pt x="250" y="204"/>
                    <a:pt x="238" y="212"/>
                  </a:cubicBezTo>
                  <a:cubicBezTo>
                    <a:pt x="226" y="220"/>
                    <a:pt x="211" y="229"/>
                    <a:pt x="194" y="238"/>
                  </a:cubicBezTo>
                  <a:cubicBezTo>
                    <a:pt x="179" y="246"/>
                    <a:pt x="162" y="255"/>
                    <a:pt x="143" y="265"/>
                  </a:cubicBezTo>
                  <a:cubicBezTo>
                    <a:pt x="139" y="267"/>
                    <a:pt x="136" y="269"/>
                    <a:pt x="133" y="271"/>
                  </a:cubicBezTo>
                  <a:cubicBezTo>
                    <a:pt x="106" y="285"/>
                    <a:pt x="84" y="300"/>
                    <a:pt x="67" y="315"/>
                  </a:cubicBezTo>
                  <a:cubicBezTo>
                    <a:pt x="50" y="330"/>
                    <a:pt x="36" y="347"/>
                    <a:pt x="27" y="364"/>
                  </a:cubicBezTo>
                  <a:cubicBezTo>
                    <a:pt x="17" y="382"/>
                    <a:pt x="10" y="401"/>
                    <a:pt x="6" y="421"/>
                  </a:cubicBezTo>
                  <a:cubicBezTo>
                    <a:pt x="2" y="442"/>
                    <a:pt x="0" y="465"/>
                    <a:pt x="0" y="490"/>
                  </a:cubicBezTo>
                  <a:cubicBezTo>
                    <a:pt x="203" y="490"/>
                    <a:pt x="203" y="490"/>
                    <a:pt x="203" y="490"/>
                  </a:cubicBezTo>
                  <a:cubicBezTo>
                    <a:pt x="407" y="490"/>
                    <a:pt x="407" y="490"/>
                    <a:pt x="407" y="490"/>
                  </a:cubicBezTo>
                  <a:cubicBezTo>
                    <a:pt x="407" y="388"/>
                    <a:pt x="407" y="388"/>
                    <a:pt x="407" y="388"/>
                  </a:cubicBezTo>
                  <a:lnTo>
                    <a:pt x="151" y="388"/>
                  </a:lnTo>
                  <a:close/>
                </a:path>
              </a:pathLst>
            </a:cu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47" name="Freeform 8"/>
            <p:cNvSpPr>
              <a:spLocks/>
            </p:cNvSpPr>
            <p:nvPr/>
          </p:nvSpPr>
          <p:spPr bwMode="auto">
            <a:xfrm>
              <a:off x="4679702" y="2388625"/>
              <a:ext cx="4068057" cy="441566"/>
            </a:xfrm>
            <a:prstGeom prst="rect">
              <a:avLst/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48" name="TextBox 705"/>
            <p:cNvSpPr txBox="1"/>
            <p:nvPr/>
          </p:nvSpPr>
          <p:spPr>
            <a:xfrm>
              <a:off x="4604000" y="2407702"/>
              <a:ext cx="860436" cy="403413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latinLnBrk="0"/>
              <a:r>
                <a:rPr lang="ko-KR" altLang="en-US" sz="160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협력형</a:t>
              </a:r>
              <a:r>
                <a:rPr lang="ko-KR" altLang="en-US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R&amp;D (2,759</a:t>
              </a:r>
              <a:r>
                <a:rPr lang="ko-KR" altLang="en-US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억원</a:t>
              </a:r>
              <a:r>
                <a:rPr lang="en-US" altLang="ko-KR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</a:p>
          </p:txBody>
        </p:sp>
        <p:sp>
          <p:nvSpPr>
            <p:cNvPr id="349" name="Freeform 9"/>
            <p:cNvSpPr>
              <a:spLocks/>
            </p:cNvSpPr>
            <p:nvPr/>
          </p:nvSpPr>
          <p:spPr bwMode="auto">
            <a:xfrm>
              <a:off x="4531905" y="2884296"/>
              <a:ext cx="1006824" cy="442467"/>
            </a:xfrm>
            <a:custGeom>
              <a:avLst/>
              <a:gdLst>
                <a:gd name="T0" fmla="*/ 1338 w 1398"/>
                <a:gd name="T1" fmla="*/ 0 h 491"/>
                <a:gd name="T2" fmla="*/ 8 w 1398"/>
                <a:gd name="T3" fmla="*/ 0 h 491"/>
                <a:gd name="T4" fmla="*/ 87 w 1398"/>
                <a:gd name="T5" fmla="*/ 71 h 491"/>
                <a:gd name="T6" fmla="*/ 98 w 1398"/>
                <a:gd name="T7" fmla="*/ 120 h 491"/>
                <a:gd name="T8" fmla="*/ 92 w 1398"/>
                <a:gd name="T9" fmla="*/ 159 h 491"/>
                <a:gd name="T10" fmla="*/ 75 w 1398"/>
                <a:gd name="T11" fmla="*/ 192 h 491"/>
                <a:gd name="T12" fmla="*/ 27 w 1398"/>
                <a:gd name="T13" fmla="*/ 231 h 491"/>
                <a:gd name="T14" fmla="*/ 80 w 1398"/>
                <a:gd name="T15" fmla="*/ 271 h 491"/>
                <a:gd name="T16" fmla="*/ 106 w 1398"/>
                <a:gd name="T17" fmla="*/ 352 h 491"/>
                <a:gd name="T18" fmla="*/ 94 w 1398"/>
                <a:gd name="T19" fmla="*/ 410 h 491"/>
                <a:gd name="T20" fmla="*/ 0 w 1398"/>
                <a:gd name="T21" fmla="*/ 491 h 491"/>
                <a:gd name="T22" fmla="*/ 1338 w 1398"/>
                <a:gd name="T23" fmla="*/ 491 h 491"/>
                <a:gd name="T24" fmla="*/ 1398 w 1398"/>
                <a:gd name="T25" fmla="*/ 431 h 491"/>
                <a:gd name="T26" fmla="*/ 1398 w 1398"/>
                <a:gd name="T27" fmla="*/ 60 h 491"/>
                <a:gd name="T28" fmla="*/ 1338 w 1398"/>
                <a:gd name="T29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8" h="491">
                  <a:moveTo>
                    <a:pt x="133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1" y="21"/>
                    <a:pt x="82" y="61"/>
                    <a:pt x="87" y="71"/>
                  </a:cubicBezTo>
                  <a:cubicBezTo>
                    <a:pt x="95" y="86"/>
                    <a:pt x="98" y="102"/>
                    <a:pt x="98" y="120"/>
                  </a:cubicBezTo>
                  <a:cubicBezTo>
                    <a:pt x="98" y="134"/>
                    <a:pt x="96" y="147"/>
                    <a:pt x="92" y="159"/>
                  </a:cubicBezTo>
                  <a:cubicBezTo>
                    <a:pt x="88" y="171"/>
                    <a:pt x="82" y="182"/>
                    <a:pt x="75" y="192"/>
                  </a:cubicBezTo>
                  <a:cubicBezTo>
                    <a:pt x="67" y="202"/>
                    <a:pt x="39" y="229"/>
                    <a:pt x="27" y="231"/>
                  </a:cubicBezTo>
                  <a:cubicBezTo>
                    <a:pt x="44" y="236"/>
                    <a:pt x="63" y="250"/>
                    <a:pt x="80" y="271"/>
                  </a:cubicBezTo>
                  <a:cubicBezTo>
                    <a:pt x="98" y="293"/>
                    <a:pt x="106" y="320"/>
                    <a:pt x="106" y="352"/>
                  </a:cubicBezTo>
                  <a:cubicBezTo>
                    <a:pt x="106" y="373"/>
                    <a:pt x="102" y="392"/>
                    <a:pt x="94" y="410"/>
                  </a:cubicBezTo>
                  <a:cubicBezTo>
                    <a:pt x="88" y="422"/>
                    <a:pt x="55" y="471"/>
                    <a:pt x="0" y="491"/>
                  </a:cubicBezTo>
                  <a:cubicBezTo>
                    <a:pt x="1338" y="491"/>
                    <a:pt x="1338" y="491"/>
                    <a:pt x="1338" y="491"/>
                  </a:cubicBezTo>
                  <a:cubicBezTo>
                    <a:pt x="1371" y="491"/>
                    <a:pt x="1398" y="464"/>
                    <a:pt x="1398" y="431"/>
                  </a:cubicBezTo>
                  <a:cubicBezTo>
                    <a:pt x="1398" y="60"/>
                    <a:pt x="1398" y="60"/>
                    <a:pt x="1398" y="60"/>
                  </a:cubicBezTo>
                  <a:cubicBezTo>
                    <a:pt x="1398" y="27"/>
                    <a:pt x="1371" y="0"/>
                    <a:pt x="1338" y="0"/>
                  </a:cubicBezTo>
                  <a:close/>
                </a:path>
              </a:pathLst>
            </a:cu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50" name="Freeform 12"/>
            <p:cNvSpPr>
              <a:spLocks/>
            </p:cNvSpPr>
            <p:nvPr/>
          </p:nvSpPr>
          <p:spPr bwMode="auto">
            <a:xfrm>
              <a:off x="4312508" y="2884296"/>
              <a:ext cx="281414" cy="442467"/>
            </a:xfrm>
            <a:custGeom>
              <a:avLst/>
              <a:gdLst>
                <a:gd name="T0" fmla="*/ 239 w 334"/>
                <a:gd name="T1" fmla="*/ 231 h 491"/>
                <a:gd name="T2" fmla="*/ 307 w 334"/>
                <a:gd name="T3" fmla="*/ 271 h 491"/>
                <a:gd name="T4" fmla="*/ 334 w 334"/>
                <a:gd name="T5" fmla="*/ 352 h 491"/>
                <a:gd name="T6" fmla="*/ 321 w 334"/>
                <a:gd name="T7" fmla="*/ 410 h 491"/>
                <a:gd name="T8" fmla="*/ 286 w 334"/>
                <a:gd name="T9" fmla="*/ 453 h 491"/>
                <a:gd name="T10" fmla="*/ 230 w 334"/>
                <a:gd name="T11" fmla="*/ 481 h 491"/>
                <a:gd name="T12" fmla="*/ 157 w 334"/>
                <a:gd name="T13" fmla="*/ 491 h 491"/>
                <a:gd name="T14" fmla="*/ 66 w 334"/>
                <a:gd name="T15" fmla="*/ 474 h 491"/>
                <a:gd name="T16" fmla="*/ 0 w 334"/>
                <a:gd name="T17" fmla="*/ 426 h 491"/>
                <a:gd name="T18" fmla="*/ 51 w 334"/>
                <a:gd name="T19" fmla="*/ 361 h 491"/>
                <a:gd name="T20" fmla="*/ 93 w 334"/>
                <a:gd name="T21" fmla="*/ 396 h 491"/>
                <a:gd name="T22" fmla="*/ 154 w 334"/>
                <a:gd name="T23" fmla="*/ 408 h 491"/>
                <a:gd name="T24" fmla="*/ 218 w 334"/>
                <a:gd name="T25" fmla="*/ 392 h 491"/>
                <a:gd name="T26" fmla="*/ 239 w 334"/>
                <a:gd name="T27" fmla="*/ 342 h 491"/>
                <a:gd name="T28" fmla="*/ 214 w 334"/>
                <a:gd name="T29" fmla="*/ 287 h 491"/>
                <a:gd name="T30" fmla="*/ 138 w 334"/>
                <a:gd name="T31" fmla="*/ 268 h 491"/>
                <a:gd name="T32" fmla="*/ 119 w 334"/>
                <a:gd name="T33" fmla="*/ 268 h 491"/>
                <a:gd name="T34" fmla="*/ 119 w 334"/>
                <a:gd name="T35" fmla="*/ 201 h 491"/>
                <a:gd name="T36" fmla="*/ 140 w 334"/>
                <a:gd name="T37" fmla="*/ 201 h 491"/>
                <a:gd name="T38" fmla="*/ 205 w 334"/>
                <a:gd name="T39" fmla="*/ 182 h 491"/>
                <a:gd name="T40" fmla="*/ 228 w 334"/>
                <a:gd name="T41" fmla="*/ 134 h 491"/>
                <a:gd name="T42" fmla="*/ 209 w 334"/>
                <a:gd name="T43" fmla="*/ 93 h 491"/>
                <a:gd name="T44" fmla="*/ 160 w 334"/>
                <a:gd name="T45" fmla="*/ 79 h 491"/>
                <a:gd name="T46" fmla="*/ 104 w 334"/>
                <a:gd name="T47" fmla="*/ 93 h 491"/>
                <a:gd name="T48" fmla="*/ 64 w 334"/>
                <a:gd name="T49" fmla="*/ 133 h 491"/>
                <a:gd name="T50" fmla="*/ 7 w 334"/>
                <a:gd name="T51" fmla="*/ 70 h 491"/>
                <a:gd name="T52" fmla="*/ 34 w 334"/>
                <a:gd name="T53" fmla="*/ 41 h 491"/>
                <a:gd name="T54" fmla="*/ 72 w 334"/>
                <a:gd name="T55" fmla="*/ 20 h 491"/>
                <a:gd name="T56" fmla="*/ 119 w 334"/>
                <a:gd name="T57" fmla="*/ 6 h 491"/>
                <a:gd name="T58" fmla="*/ 170 w 334"/>
                <a:gd name="T59" fmla="*/ 0 h 491"/>
                <a:gd name="T60" fmla="*/ 233 w 334"/>
                <a:gd name="T61" fmla="*/ 9 h 491"/>
                <a:gd name="T62" fmla="*/ 282 w 334"/>
                <a:gd name="T63" fmla="*/ 34 h 491"/>
                <a:gd name="T64" fmla="*/ 314 w 334"/>
                <a:gd name="T65" fmla="*/ 71 h 491"/>
                <a:gd name="T66" fmla="*/ 325 w 334"/>
                <a:gd name="T67" fmla="*/ 120 h 491"/>
                <a:gd name="T68" fmla="*/ 319 w 334"/>
                <a:gd name="T69" fmla="*/ 159 h 491"/>
                <a:gd name="T70" fmla="*/ 302 w 334"/>
                <a:gd name="T71" fmla="*/ 192 h 491"/>
                <a:gd name="T72" fmla="*/ 274 w 334"/>
                <a:gd name="T73" fmla="*/ 218 h 491"/>
                <a:gd name="T74" fmla="*/ 239 w 334"/>
                <a:gd name="T75" fmla="*/ 23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4" h="491">
                  <a:moveTo>
                    <a:pt x="239" y="231"/>
                  </a:moveTo>
                  <a:cubicBezTo>
                    <a:pt x="267" y="236"/>
                    <a:pt x="290" y="250"/>
                    <a:pt x="307" y="271"/>
                  </a:cubicBezTo>
                  <a:cubicBezTo>
                    <a:pt x="325" y="293"/>
                    <a:pt x="334" y="320"/>
                    <a:pt x="334" y="352"/>
                  </a:cubicBezTo>
                  <a:cubicBezTo>
                    <a:pt x="334" y="373"/>
                    <a:pt x="329" y="392"/>
                    <a:pt x="321" y="410"/>
                  </a:cubicBezTo>
                  <a:cubicBezTo>
                    <a:pt x="313" y="427"/>
                    <a:pt x="301" y="441"/>
                    <a:pt x="286" y="453"/>
                  </a:cubicBezTo>
                  <a:cubicBezTo>
                    <a:pt x="271" y="465"/>
                    <a:pt x="252" y="475"/>
                    <a:pt x="230" y="481"/>
                  </a:cubicBezTo>
                  <a:cubicBezTo>
                    <a:pt x="209" y="488"/>
                    <a:pt x="184" y="491"/>
                    <a:pt x="157" y="491"/>
                  </a:cubicBezTo>
                  <a:cubicBezTo>
                    <a:pt x="123" y="491"/>
                    <a:pt x="92" y="485"/>
                    <a:pt x="66" y="474"/>
                  </a:cubicBezTo>
                  <a:cubicBezTo>
                    <a:pt x="39" y="463"/>
                    <a:pt x="17" y="447"/>
                    <a:pt x="0" y="426"/>
                  </a:cubicBezTo>
                  <a:cubicBezTo>
                    <a:pt x="51" y="361"/>
                    <a:pt x="51" y="361"/>
                    <a:pt x="51" y="361"/>
                  </a:cubicBezTo>
                  <a:cubicBezTo>
                    <a:pt x="63" y="376"/>
                    <a:pt x="77" y="388"/>
                    <a:pt x="93" y="396"/>
                  </a:cubicBezTo>
                  <a:cubicBezTo>
                    <a:pt x="110" y="404"/>
                    <a:pt x="130" y="408"/>
                    <a:pt x="154" y="408"/>
                  </a:cubicBezTo>
                  <a:cubicBezTo>
                    <a:pt x="182" y="408"/>
                    <a:pt x="203" y="403"/>
                    <a:pt x="218" y="392"/>
                  </a:cubicBezTo>
                  <a:cubicBezTo>
                    <a:pt x="232" y="381"/>
                    <a:pt x="239" y="364"/>
                    <a:pt x="239" y="342"/>
                  </a:cubicBezTo>
                  <a:cubicBezTo>
                    <a:pt x="239" y="318"/>
                    <a:pt x="231" y="300"/>
                    <a:pt x="214" y="287"/>
                  </a:cubicBezTo>
                  <a:cubicBezTo>
                    <a:pt x="197" y="275"/>
                    <a:pt x="172" y="268"/>
                    <a:pt x="138" y="268"/>
                  </a:cubicBezTo>
                  <a:cubicBezTo>
                    <a:pt x="119" y="268"/>
                    <a:pt x="119" y="268"/>
                    <a:pt x="119" y="268"/>
                  </a:cubicBezTo>
                  <a:cubicBezTo>
                    <a:pt x="119" y="201"/>
                    <a:pt x="119" y="201"/>
                    <a:pt x="119" y="201"/>
                  </a:cubicBezTo>
                  <a:cubicBezTo>
                    <a:pt x="140" y="201"/>
                    <a:pt x="140" y="201"/>
                    <a:pt x="140" y="201"/>
                  </a:cubicBezTo>
                  <a:cubicBezTo>
                    <a:pt x="168" y="201"/>
                    <a:pt x="190" y="194"/>
                    <a:pt x="205" y="182"/>
                  </a:cubicBezTo>
                  <a:cubicBezTo>
                    <a:pt x="221" y="169"/>
                    <a:pt x="228" y="154"/>
                    <a:pt x="228" y="134"/>
                  </a:cubicBezTo>
                  <a:cubicBezTo>
                    <a:pt x="228" y="116"/>
                    <a:pt x="222" y="102"/>
                    <a:pt x="209" y="93"/>
                  </a:cubicBezTo>
                  <a:cubicBezTo>
                    <a:pt x="197" y="84"/>
                    <a:pt x="180" y="79"/>
                    <a:pt x="160" y="79"/>
                  </a:cubicBezTo>
                  <a:cubicBezTo>
                    <a:pt x="139" y="79"/>
                    <a:pt x="120" y="84"/>
                    <a:pt x="104" y="93"/>
                  </a:cubicBezTo>
                  <a:cubicBezTo>
                    <a:pt x="87" y="103"/>
                    <a:pt x="74" y="116"/>
                    <a:pt x="64" y="133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13" y="59"/>
                    <a:pt x="22" y="50"/>
                    <a:pt x="34" y="41"/>
                  </a:cubicBezTo>
                  <a:cubicBezTo>
                    <a:pt x="45" y="33"/>
                    <a:pt x="58" y="26"/>
                    <a:pt x="72" y="20"/>
                  </a:cubicBezTo>
                  <a:cubicBezTo>
                    <a:pt x="86" y="14"/>
                    <a:pt x="102" y="9"/>
                    <a:pt x="119" y="6"/>
                  </a:cubicBezTo>
                  <a:cubicBezTo>
                    <a:pt x="135" y="2"/>
                    <a:pt x="152" y="0"/>
                    <a:pt x="170" y="0"/>
                  </a:cubicBezTo>
                  <a:cubicBezTo>
                    <a:pt x="193" y="0"/>
                    <a:pt x="214" y="3"/>
                    <a:pt x="233" y="9"/>
                  </a:cubicBezTo>
                  <a:cubicBezTo>
                    <a:pt x="252" y="15"/>
                    <a:pt x="269" y="23"/>
                    <a:pt x="282" y="34"/>
                  </a:cubicBezTo>
                  <a:cubicBezTo>
                    <a:pt x="296" y="44"/>
                    <a:pt x="307" y="57"/>
                    <a:pt x="314" y="71"/>
                  </a:cubicBezTo>
                  <a:cubicBezTo>
                    <a:pt x="322" y="86"/>
                    <a:pt x="325" y="102"/>
                    <a:pt x="325" y="120"/>
                  </a:cubicBezTo>
                  <a:cubicBezTo>
                    <a:pt x="325" y="134"/>
                    <a:pt x="323" y="147"/>
                    <a:pt x="319" y="159"/>
                  </a:cubicBezTo>
                  <a:cubicBezTo>
                    <a:pt x="315" y="171"/>
                    <a:pt x="309" y="182"/>
                    <a:pt x="302" y="192"/>
                  </a:cubicBezTo>
                  <a:cubicBezTo>
                    <a:pt x="294" y="202"/>
                    <a:pt x="285" y="211"/>
                    <a:pt x="274" y="218"/>
                  </a:cubicBezTo>
                  <a:cubicBezTo>
                    <a:pt x="264" y="224"/>
                    <a:pt x="252" y="229"/>
                    <a:pt x="239" y="231"/>
                  </a:cubicBezTo>
                  <a:close/>
                </a:path>
              </a:pathLst>
            </a:cu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51" name="Freeform 9"/>
            <p:cNvSpPr>
              <a:spLocks/>
            </p:cNvSpPr>
            <p:nvPr/>
          </p:nvSpPr>
          <p:spPr bwMode="auto">
            <a:xfrm>
              <a:off x="4730846" y="2884296"/>
              <a:ext cx="4033798" cy="442467"/>
            </a:xfrm>
            <a:prstGeom prst="rect">
              <a:avLst/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352" name="TextBox 706"/>
            <p:cNvSpPr txBox="1"/>
            <p:nvPr/>
          </p:nvSpPr>
          <p:spPr>
            <a:xfrm>
              <a:off x="4604000" y="2903823"/>
              <a:ext cx="860436" cy="403413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latinLnBrk="0"/>
              <a:r>
                <a:rPr lang="ko-KR" altLang="en-US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정책 목적형 </a:t>
              </a:r>
              <a:r>
                <a:rPr lang="en-US" altLang="ko-KR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en-US" altLang="ko-KR" sz="1600" dirty="0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8,167</a:t>
              </a:r>
              <a:r>
                <a:rPr lang="ko-KR" altLang="en-US" sz="1600" dirty="0" err="1" smtClean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억원</a:t>
              </a:r>
              <a:r>
                <a:rPr lang="en-US" altLang="ko-KR" sz="16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6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pic>
          <p:nvPicPr>
            <p:cNvPr id="354" name="그림 353"/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8201695" y="1982063"/>
              <a:ext cx="355398" cy="316977"/>
            </a:xfrm>
            <a:prstGeom prst="rect">
              <a:avLst/>
            </a:prstGeom>
          </p:spPr>
        </p:pic>
        <p:pic>
          <p:nvPicPr>
            <p:cNvPr id="355" name="그림 354"/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8225061" y="2465512"/>
              <a:ext cx="314357" cy="314357"/>
            </a:xfrm>
            <a:prstGeom prst="rect">
              <a:avLst/>
            </a:prstGeom>
          </p:spPr>
        </p:pic>
        <p:pic>
          <p:nvPicPr>
            <p:cNvPr id="356" name="그림 355"/>
            <p:cNvPicPr>
              <a:picLocks noChangeAspect="1"/>
            </p:cNvPicPr>
            <p:nvPr/>
          </p:nvPicPr>
          <p:blipFill>
            <a:blip r:embed="rId4">
              <a:biLevel thresh="25000"/>
            </a:blip>
            <a:stretch>
              <a:fillRect/>
            </a:stretch>
          </p:blipFill>
          <p:spPr>
            <a:xfrm>
              <a:off x="8185903" y="2959007"/>
              <a:ext cx="386982" cy="292596"/>
            </a:xfrm>
            <a:prstGeom prst="rect">
              <a:avLst/>
            </a:prstGeom>
          </p:spPr>
        </p:pic>
      </p:grpSp>
      <p:cxnSp>
        <p:nvCxnSpPr>
          <p:cNvPr id="363" name="직선 연결선 362"/>
          <p:cNvCxnSpPr/>
          <p:nvPr/>
        </p:nvCxnSpPr>
        <p:spPr>
          <a:xfrm>
            <a:off x="4382114" y="4707401"/>
            <a:ext cx="900000" cy="0"/>
          </a:xfrm>
          <a:prstGeom prst="line">
            <a:avLst/>
          </a:prstGeom>
          <a:ln>
            <a:solidFill>
              <a:srgbClr val="A9B0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직선 연결선 363"/>
          <p:cNvCxnSpPr/>
          <p:nvPr/>
        </p:nvCxnSpPr>
        <p:spPr>
          <a:xfrm>
            <a:off x="4382114" y="5724671"/>
            <a:ext cx="900000" cy="0"/>
          </a:xfrm>
          <a:prstGeom prst="line">
            <a:avLst/>
          </a:prstGeom>
          <a:ln>
            <a:solidFill>
              <a:srgbClr val="A9B0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5" name="그룹 364"/>
          <p:cNvGrpSpPr/>
          <p:nvPr/>
        </p:nvGrpSpPr>
        <p:grpSpPr>
          <a:xfrm>
            <a:off x="4410911" y="4262601"/>
            <a:ext cx="796266" cy="273358"/>
            <a:chOff x="4410911" y="3552193"/>
            <a:chExt cx="796266" cy="273358"/>
          </a:xfrm>
        </p:grpSpPr>
        <p:sp>
          <p:nvSpPr>
            <p:cNvPr id="366" name="직사각형 365"/>
            <p:cNvSpPr/>
            <p:nvPr/>
          </p:nvSpPr>
          <p:spPr>
            <a:xfrm>
              <a:off x="4410911" y="3579330"/>
              <a:ext cx="718145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600" kern="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485A74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지원한도</a:t>
              </a:r>
              <a:endParaRPr lang="ko-KR" altLang="en-US" sz="1200" kern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485A74"/>
                </a:solidFill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367" name="직사각형 366"/>
            <p:cNvSpPr/>
            <p:nvPr/>
          </p:nvSpPr>
          <p:spPr>
            <a:xfrm>
              <a:off x="5146076" y="3552193"/>
              <a:ext cx="30354" cy="91849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68" name="직사각형 367"/>
            <p:cNvSpPr/>
            <p:nvPr/>
          </p:nvSpPr>
          <p:spPr>
            <a:xfrm rot="5400000">
              <a:off x="5146076" y="3552194"/>
              <a:ext cx="30354" cy="91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369" name="그룹 368"/>
          <p:cNvGrpSpPr/>
          <p:nvPr/>
        </p:nvGrpSpPr>
        <p:grpSpPr>
          <a:xfrm>
            <a:off x="4410911" y="4856961"/>
            <a:ext cx="796266" cy="273358"/>
            <a:chOff x="4410911" y="3552193"/>
            <a:chExt cx="796266" cy="273358"/>
          </a:xfrm>
        </p:grpSpPr>
        <p:sp>
          <p:nvSpPr>
            <p:cNvPr id="370" name="직사각형 369"/>
            <p:cNvSpPr/>
            <p:nvPr/>
          </p:nvSpPr>
          <p:spPr>
            <a:xfrm>
              <a:off x="4410911" y="3579330"/>
              <a:ext cx="718145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600" kern="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485A74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지원조건</a:t>
              </a:r>
              <a:endParaRPr lang="ko-KR" altLang="en-US" sz="1200" kern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485A74"/>
                </a:solidFill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371" name="직사각형 370"/>
            <p:cNvSpPr/>
            <p:nvPr/>
          </p:nvSpPr>
          <p:spPr>
            <a:xfrm>
              <a:off x="5146076" y="3552193"/>
              <a:ext cx="30354" cy="91849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72" name="직사각형 371"/>
            <p:cNvSpPr/>
            <p:nvPr/>
          </p:nvSpPr>
          <p:spPr>
            <a:xfrm rot="5400000">
              <a:off x="5146076" y="3552194"/>
              <a:ext cx="30354" cy="91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373" name="그룹 372"/>
          <p:cNvGrpSpPr/>
          <p:nvPr/>
        </p:nvGrpSpPr>
        <p:grpSpPr>
          <a:xfrm>
            <a:off x="4410911" y="5879465"/>
            <a:ext cx="796266" cy="273358"/>
            <a:chOff x="4410911" y="3552193"/>
            <a:chExt cx="796266" cy="273358"/>
          </a:xfrm>
        </p:grpSpPr>
        <p:sp>
          <p:nvSpPr>
            <p:cNvPr id="374" name="직사각형 373"/>
            <p:cNvSpPr/>
            <p:nvPr/>
          </p:nvSpPr>
          <p:spPr>
            <a:xfrm>
              <a:off x="4410911" y="3579330"/>
              <a:ext cx="538609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600" kern="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485A74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기술료</a:t>
              </a:r>
              <a:endParaRPr lang="ko-KR" altLang="en-US" sz="1600" kern="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485A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75" name="직사각형 374"/>
            <p:cNvSpPr/>
            <p:nvPr/>
          </p:nvSpPr>
          <p:spPr>
            <a:xfrm>
              <a:off x="5146076" y="3552193"/>
              <a:ext cx="30354" cy="91849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76" name="직사각형 375"/>
            <p:cNvSpPr/>
            <p:nvPr/>
          </p:nvSpPr>
          <p:spPr>
            <a:xfrm rot="5400000">
              <a:off x="5146076" y="3552194"/>
              <a:ext cx="30354" cy="91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77" name="Picture 16" descr="C:\Users\kims\Desktop\작업방\PT\사람\사람작은거\사람작은거-1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2233" y="1234763"/>
            <a:ext cx="617729" cy="7746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모서리가 둥근 직사각형 108"/>
          <p:cNvSpPr/>
          <p:nvPr/>
        </p:nvSpPr>
        <p:spPr>
          <a:xfrm>
            <a:off x="762994" y="1231968"/>
            <a:ext cx="2901950" cy="45300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416A9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ko-KR" altLang="en-US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6" name="그룹 115"/>
          <p:cNvGrpSpPr/>
          <p:nvPr/>
        </p:nvGrpSpPr>
        <p:grpSpPr>
          <a:xfrm>
            <a:off x="1128470" y="1314967"/>
            <a:ext cx="2318342" cy="292388"/>
            <a:chOff x="959850" y="1792992"/>
            <a:chExt cx="2318342" cy="292388"/>
          </a:xfrm>
        </p:grpSpPr>
        <p:sp>
          <p:nvSpPr>
            <p:cNvPr id="117" name="TextBox 116"/>
            <p:cNvSpPr txBox="1"/>
            <p:nvPr/>
          </p:nvSpPr>
          <p:spPr>
            <a:xfrm>
              <a:off x="2585934" y="1881506"/>
              <a:ext cx="692258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lvl="0">
                <a:defRPr/>
              </a:pPr>
              <a:r>
                <a:rPr lang="en-US" altLang="ko-KR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(</a:t>
              </a:r>
              <a:r>
                <a:rPr lang="ko-KR" altLang="en-US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단위</a:t>
              </a:r>
              <a:r>
                <a:rPr lang="ko-KR" altLang="en-US" sz="5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 </a:t>
              </a:r>
              <a:r>
                <a:rPr lang="en-US" altLang="ko-KR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:</a:t>
              </a:r>
              <a:r>
                <a:rPr lang="en-US" altLang="ko-KR" sz="5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 </a:t>
              </a:r>
              <a:r>
                <a:rPr lang="ko-KR" altLang="en-US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억원</a:t>
              </a:r>
              <a:r>
                <a:rPr lang="en-US" altLang="ko-KR" sz="1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white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959850" y="1792992"/>
              <a:ext cx="1570944" cy="2923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ko-KR" sz="19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395C83"/>
                      </a:gs>
                      <a:gs pos="100000">
                        <a:srgbClr val="416A95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2021</a:t>
              </a:r>
              <a:r>
                <a:rPr lang="ko-KR" altLang="en-US" sz="19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gradFill>
                    <a:gsLst>
                      <a:gs pos="100000">
                        <a:srgbClr val="395C83"/>
                      </a:gs>
                      <a:gs pos="100000">
                        <a:srgbClr val="416A95"/>
                      </a:gs>
                    </a:gsLst>
                    <a:lin ang="16200000" scaled="1"/>
                  </a:gra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년 지원규모</a:t>
              </a:r>
            </a:p>
          </p:txBody>
        </p:sp>
      </p:grpSp>
      <p:sp>
        <p:nvSpPr>
          <p:cNvPr id="120" name="Freeform 87"/>
          <p:cNvSpPr>
            <a:spLocks/>
          </p:cNvSpPr>
          <p:nvPr/>
        </p:nvSpPr>
        <p:spPr bwMode="auto">
          <a:xfrm>
            <a:off x="1929522" y="3162595"/>
            <a:ext cx="504000" cy="19450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88" name="Picture 35" descr="C:\Users\kims\Desktop\작업방\PT\사람\shutterstock_402435037 [Converted]-06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760"/>
          <a:stretch/>
        </p:blipFill>
        <p:spPr bwMode="auto">
          <a:xfrm>
            <a:off x="180778" y="5044016"/>
            <a:ext cx="2038470" cy="12884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직사각형 336">
            <a:extLst>
              <a:ext uri="{FF2B5EF4-FFF2-40B4-BE49-F238E27FC236}">
                <a16:creationId xmlns="" xmlns:a16="http://schemas.microsoft.com/office/drawing/2014/main" id="{9C5B43E4-1C80-45CA-87A3-5F11BD330530}"/>
              </a:ext>
            </a:extLst>
          </p:cNvPr>
          <p:cNvSpPr/>
          <p:nvPr/>
        </p:nvSpPr>
        <p:spPr>
          <a:xfrm rot="5400000" flipH="1">
            <a:off x="1208748" y="3882916"/>
            <a:ext cx="1945546" cy="503999"/>
          </a:xfrm>
          <a:custGeom>
            <a:avLst/>
            <a:gdLst>
              <a:gd name="connsiteX0" fmla="*/ 0 w 5040311"/>
              <a:gd name="connsiteY0" fmla="*/ 0 h 1174733"/>
              <a:gd name="connsiteX1" fmla="*/ 5040311 w 5040311"/>
              <a:gd name="connsiteY1" fmla="*/ 0 h 1174733"/>
              <a:gd name="connsiteX2" fmla="*/ 5040311 w 5040311"/>
              <a:gd name="connsiteY2" fmla="*/ 1174733 h 1174733"/>
              <a:gd name="connsiteX3" fmla="*/ 0 w 5040311"/>
              <a:gd name="connsiteY3" fmla="*/ 1174733 h 1174733"/>
              <a:gd name="connsiteX4" fmla="*/ 0 w 5040311"/>
              <a:gd name="connsiteY4" fmla="*/ 0 h 1174733"/>
              <a:gd name="connsiteX0" fmla="*/ 0 w 5040311"/>
              <a:gd name="connsiteY0" fmla="*/ 0 h 1174733"/>
              <a:gd name="connsiteX1" fmla="*/ 5040311 w 5040311"/>
              <a:gd name="connsiteY1" fmla="*/ 0 h 1174733"/>
              <a:gd name="connsiteX2" fmla="*/ 5040311 w 5040311"/>
              <a:gd name="connsiteY2" fmla="*/ 1174733 h 1174733"/>
              <a:gd name="connsiteX3" fmla="*/ 1741715 w 5040311"/>
              <a:gd name="connsiteY3" fmla="*/ 1174733 h 1174733"/>
              <a:gd name="connsiteX4" fmla="*/ 0 w 5040311"/>
              <a:gd name="connsiteY4" fmla="*/ 0 h 1174733"/>
              <a:gd name="connsiteX0" fmla="*/ 0 w 5040311"/>
              <a:gd name="connsiteY0" fmla="*/ 0 h 1183442"/>
              <a:gd name="connsiteX1" fmla="*/ 5040311 w 5040311"/>
              <a:gd name="connsiteY1" fmla="*/ 0 h 1183442"/>
              <a:gd name="connsiteX2" fmla="*/ 3646939 w 5040311"/>
              <a:gd name="connsiteY2" fmla="*/ 1183442 h 1183442"/>
              <a:gd name="connsiteX3" fmla="*/ 1741715 w 5040311"/>
              <a:gd name="connsiteY3" fmla="*/ 1174733 h 1183442"/>
              <a:gd name="connsiteX4" fmla="*/ 0 w 5040311"/>
              <a:gd name="connsiteY4" fmla="*/ 0 h 1183442"/>
              <a:gd name="connsiteX0" fmla="*/ 0 w 5041472"/>
              <a:gd name="connsiteY0" fmla="*/ 0 h 1183442"/>
              <a:gd name="connsiteX1" fmla="*/ 5040311 w 5041472"/>
              <a:gd name="connsiteY1" fmla="*/ 0 h 1183442"/>
              <a:gd name="connsiteX2" fmla="*/ 5041471 w 5041472"/>
              <a:gd name="connsiteY2" fmla="*/ 1183441 h 1183442"/>
              <a:gd name="connsiteX3" fmla="*/ 1741715 w 5041472"/>
              <a:gd name="connsiteY3" fmla="*/ 1174733 h 1183442"/>
              <a:gd name="connsiteX4" fmla="*/ 0 w 5041472"/>
              <a:gd name="connsiteY4" fmla="*/ 0 h 118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1472" h="1183442">
                <a:moveTo>
                  <a:pt x="0" y="0"/>
                </a:moveTo>
                <a:lnTo>
                  <a:pt x="5040311" y="0"/>
                </a:lnTo>
                <a:cubicBezTo>
                  <a:pt x="5040698" y="394480"/>
                  <a:pt x="5041084" y="788961"/>
                  <a:pt x="5041471" y="1183441"/>
                </a:cubicBezTo>
                <a:lnTo>
                  <a:pt x="1741715" y="117473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0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336">
            <a:extLst>
              <a:ext uri="{FF2B5EF4-FFF2-40B4-BE49-F238E27FC236}">
                <a16:creationId xmlns="" xmlns:a16="http://schemas.microsoft.com/office/drawing/2014/main" id="{4B5DB89F-AB02-4078-8A95-E7F93441B152}"/>
              </a:ext>
            </a:extLst>
          </p:cNvPr>
          <p:cNvSpPr/>
          <p:nvPr/>
        </p:nvSpPr>
        <p:spPr>
          <a:xfrm rot="5400000" flipH="1">
            <a:off x="262135" y="4107540"/>
            <a:ext cx="1498674" cy="501620"/>
          </a:xfrm>
          <a:custGeom>
            <a:avLst/>
            <a:gdLst>
              <a:gd name="connsiteX0" fmla="*/ 0 w 5040311"/>
              <a:gd name="connsiteY0" fmla="*/ 0 h 1174733"/>
              <a:gd name="connsiteX1" fmla="*/ 5040311 w 5040311"/>
              <a:gd name="connsiteY1" fmla="*/ 0 h 1174733"/>
              <a:gd name="connsiteX2" fmla="*/ 5040311 w 5040311"/>
              <a:gd name="connsiteY2" fmla="*/ 1174733 h 1174733"/>
              <a:gd name="connsiteX3" fmla="*/ 0 w 5040311"/>
              <a:gd name="connsiteY3" fmla="*/ 1174733 h 1174733"/>
              <a:gd name="connsiteX4" fmla="*/ 0 w 5040311"/>
              <a:gd name="connsiteY4" fmla="*/ 0 h 1174733"/>
              <a:gd name="connsiteX0" fmla="*/ 0 w 5040311"/>
              <a:gd name="connsiteY0" fmla="*/ 0 h 1174733"/>
              <a:gd name="connsiteX1" fmla="*/ 5040311 w 5040311"/>
              <a:gd name="connsiteY1" fmla="*/ 0 h 1174733"/>
              <a:gd name="connsiteX2" fmla="*/ 5040311 w 5040311"/>
              <a:gd name="connsiteY2" fmla="*/ 1174733 h 1174733"/>
              <a:gd name="connsiteX3" fmla="*/ 1741715 w 5040311"/>
              <a:gd name="connsiteY3" fmla="*/ 1174733 h 1174733"/>
              <a:gd name="connsiteX4" fmla="*/ 0 w 5040311"/>
              <a:gd name="connsiteY4" fmla="*/ 0 h 1174733"/>
              <a:gd name="connsiteX0" fmla="*/ 0 w 5040311"/>
              <a:gd name="connsiteY0" fmla="*/ 0 h 1183442"/>
              <a:gd name="connsiteX1" fmla="*/ 5040311 w 5040311"/>
              <a:gd name="connsiteY1" fmla="*/ 0 h 1183442"/>
              <a:gd name="connsiteX2" fmla="*/ 3646939 w 5040311"/>
              <a:gd name="connsiteY2" fmla="*/ 1183442 h 1183442"/>
              <a:gd name="connsiteX3" fmla="*/ 1741715 w 5040311"/>
              <a:gd name="connsiteY3" fmla="*/ 1174733 h 1183442"/>
              <a:gd name="connsiteX4" fmla="*/ 0 w 5040311"/>
              <a:gd name="connsiteY4" fmla="*/ 0 h 1183442"/>
              <a:gd name="connsiteX0" fmla="*/ 0 w 5040311"/>
              <a:gd name="connsiteY0" fmla="*/ 0 h 1177856"/>
              <a:gd name="connsiteX1" fmla="*/ 5040311 w 5040311"/>
              <a:gd name="connsiteY1" fmla="*/ 0 h 1177856"/>
              <a:gd name="connsiteX2" fmla="*/ 5024667 w 5040311"/>
              <a:gd name="connsiteY2" fmla="*/ 1177855 h 1177856"/>
              <a:gd name="connsiteX3" fmla="*/ 1741715 w 5040311"/>
              <a:gd name="connsiteY3" fmla="*/ 1174733 h 1177856"/>
              <a:gd name="connsiteX4" fmla="*/ 0 w 5040311"/>
              <a:gd name="connsiteY4" fmla="*/ 0 h 117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311" h="1177856">
                <a:moveTo>
                  <a:pt x="0" y="0"/>
                </a:moveTo>
                <a:lnTo>
                  <a:pt x="5040311" y="0"/>
                </a:lnTo>
                <a:lnTo>
                  <a:pt x="5024667" y="1177855"/>
                </a:lnTo>
                <a:lnTo>
                  <a:pt x="1741715" y="117473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0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8" name="그림 87">
            <a:extLst>
              <a:ext uri="{FF2B5EF4-FFF2-40B4-BE49-F238E27FC236}">
                <a16:creationId xmlns="" xmlns:a16="http://schemas.microsoft.com/office/drawing/2014/main" id="{FB3A92B2-7AC3-4202-BD8D-EDC29DB09C6C}"/>
              </a:ext>
            </a:extLst>
          </p:cNvPr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074" y="5110637"/>
            <a:ext cx="4248000" cy="2880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705775" y="4830882"/>
            <a:ext cx="5626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2019</a:t>
            </a:r>
            <a:r>
              <a:rPr lang="ko-KR" altLang="en-US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년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027163" y="4841013"/>
            <a:ext cx="5626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defRPr/>
            </a:pPr>
            <a:r>
              <a:rPr lang="ko-KR" altLang="en-US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2021</a:t>
            </a:r>
            <a:r>
              <a:rPr lang="ko-KR" altLang="en-US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880993" y="4841013"/>
            <a:ext cx="5626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ko-KR" altLang="en-US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2020</a:t>
            </a:r>
            <a:r>
              <a:rPr lang="ko-KR" altLang="en-US" sz="13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년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00339" y="3255070"/>
            <a:ext cx="92653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</a:t>
            </a:r>
            <a:r>
              <a:rPr lang="ko-KR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조 </a:t>
            </a:r>
            <a:r>
              <a:rPr lang="en-US" altLang="ko-KR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744</a:t>
            </a:r>
            <a:r>
              <a:rPr lang="ko-KR" altLang="en-US" sz="1400" dirty="0" err="1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억원</a:t>
            </a:r>
            <a:endParaRPr lang="ko-KR" altLang="en-US" sz="14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634776" y="2855695"/>
            <a:ext cx="10820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</a:t>
            </a:r>
            <a:r>
              <a:rPr lang="ko-KR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조 </a:t>
            </a:r>
            <a:r>
              <a:rPr lang="en-US" altLang="ko-KR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4,834</a:t>
            </a:r>
            <a:r>
              <a:rPr lang="ko-KR" altLang="en-US" sz="1400" dirty="0" err="1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억원</a:t>
            </a:r>
            <a:endParaRPr lang="ko-KR" altLang="en-US" sz="1400" spc="-5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538460" y="1918948"/>
            <a:ext cx="154529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>
              <a:defRPr/>
            </a:pPr>
            <a:r>
              <a:rPr lang="en-US" altLang="ko-KR" sz="2000" dirty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1</a:t>
            </a:r>
            <a:r>
              <a:rPr lang="ko-KR" altLang="en-US" sz="2000" dirty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조 </a:t>
            </a:r>
            <a:r>
              <a:rPr lang="en-US" altLang="ko-KR" sz="2000" dirty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7,229</a:t>
            </a:r>
            <a:r>
              <a:rPr lang="ko-KR" altLang="en-US" sz="2000" dirty="0">
                <a:solidFill>
                  <a:srgbClr val="E23D1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anose="020B0604020202020204" pitchFamily="34" charset="0"/>
              </a:rPr>
              <a:t>억원</a:t>
            </a:r>
            <a:endParaRPr lang="ko-KR" altLang="en-US" sz="2000" spc="-50" dirty="0">
              <a:solidFill>
                <a:srgbClr val="E23D10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425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DE52ADD7-5C5A-484E-AA03-ECEA0C8C8876}"/>
              </a:ext>
            </a:extLst>
          </p:cNvPr>
          <p:cNvSpPr/>
          <p:nvPr/>
        </p:nvSpPr>
        <p:spPr>
          <a:xfrm>
            <a:off x="287338" y="2219496"/>
            <a:ext cx="3395662" cy="29748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" name="타원 163">
            <a:extLst>
              <a:ext uri="{FF2B5EF4-FFF2-40B4-BE49-F238E27FC236}">
                <a16:creationId xmlns="" xmlns:a16="http://schemas.microsoft.com/office/drawing/2014/main" id="{BC6C5F0F-E942-493E-9112-71783693B9EC}"/>
              </a:ext>
            </a:extLst>
          </p:cNvPr>
          <p:cNvSpPr/>
          <p:nvPr/>
        </p:nvSpPr>
        <p:spPr>
          <a:xfrm rot="10800000">
            <a:off x="287337" y="980863"/>
            <a:ext cx="8569325" cy="438362"/>
          </a:xfrm>
          <a:prstGeom prst="round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4" name="TextBox 713">
            <a:extLst>
              <a:ext uri="{FF2B5EF4-FFF2-40B4-BE49-F238E27FC236}">
                <a16:creationId xmlns="" xmlns:a16="http://schemas.microsoft.com/office/drawing/2014/main" id="{7AD2365B-29C6-428B-8BE4-412E899AD959}"/>
              </a:ext>
            </a:extLst>
          </p:cNvPr>
          <p:cNvSpPr txBox="1"/>
          <p:nvPr/>
        </p:nvSpPr>
        <p:spPr>
          <a:xfrm flipH="1">
            <a:off x="1790964" y="1046155"/>
            <a:ext cx="5157003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125" fontAlgn="base" latinLnBrk="0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  <a:tabLst>
                <a:tab pos="5648325" algn="l"/>
              </a:tabLst>
            </a:pPr>
            <a:r>
              <a:rPr kumimoji="1" lang="ko-KR" altLang="en-US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</a:t>
            </a:r>
            <a:r>
              <a:rPr kumimoji="1" lang="en-US" altLang="ko-KR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2021</a:t>
            </a:r>
            <a:r>
              <a:rPr kumimoji="1" lang="ko-KR" altLang="en-US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년 중소기업 </a:t>
            </a:r>
            <a:r>
              <a:rPr kumimoji="1" lang="en-US" altLang="ko-KR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R&amp;D </a:t>
            </a:r>
            <a:r>
              <a:rPr kumimoji="1" lang="ko-KR" altLang="en-US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사업구조 </a:t>
            </a:r>
            <a:r>
              <a:rPr kumimoji="1" lang="en-US" altLang="ko-KR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: </a:t>
            </a:r>
            <a:r>
              <a:rPr kumimoji="1" lang="ko-KR" altLang="en-US" sz="20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FF0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총 </a:t>
            </a:r>
            <a:r>
              <a:rPr kumimoji="1" lang="en-US" altLang="ko-KR" sz="20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FF0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1</a:t>
            </a:r>
            <a:r>
              <a:rPr kumimoji="1" lang="ko-KR" altLang="en-US" sz="20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FF0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조 </a:t>
            </a:r>
            <a:r>
              <a:rPr kumimoji="1" lang="en-US" altLang="ko-KR" sz="20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FF0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7,229</a:t>
            </a:r>
            <a:r>
              <a:rPr kumimoji="1" lang="ko-KR" altLang="en-US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FF0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억원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DBA98C78-49BA-4E83-83FE-BFB13B5C1CF2}"/>
              </a:ext>
            </a:extLst>
          </p:cNvPr>
          <p:cNvGrpSpPr/>
          <p:nvPr/>
        </p:nvGrpSpPr>
        <p:grpSpPr>
          <a:xfrm>
            <a:off x="3848099" y="2507423"/>
            <a:ext cx="507877" cy="2650451"/>
            <a:chOff x="4211960" y="2365547"/>
            <a:chExt cx="1027656" cy="2650451"/>
          </a:xfrm>
        </p:grpSpPr>
        <p:cxnSp>
          <p:nvCxnSpPr>
            <p:cNvPr id="6" name="직선 연결선 5">
              <a:extLst>
                <a:ext uri="{FF2B5EF4-FFF2-40B4-BE49-F238E27FC236}">
                  <a16:creationId xmlns="" xmlns:a16="http://schemas.microsoft.com/office/drawing/2014/main" id="{81A60933-27E1-4138-9D1E-8109D2A5EEBC}"/>
                </a:ext>
              </a:extLst>
            </p:cNvPr>
            <p:cNvCxnSpPr/>
            <p:nvPr/>
          </p:nvCxnSpPr>
          <p:spPr>
            <a:xfrm>
              <a:off x="4211960" y="2365547"/>
              <a:ext cx="1027656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직선 연결선 6">
              <a:extLst>
                <a:ext uri="{FF2B5EF4-FFF2-40B4-BE49-F238E27FC236}">
                  <a16:creationId xmlns="" xmlns:a16="http://schemas.microsoft.com/office/drawing/2014/main" id="{E3785338-EDC3-49F4-93E1-0ACD258AA683}"/>
                </a:ext>
              </a:extLst>
            </p:cNvPr>
            <p:cNvCxnSpPr/>
            <p:nvPr/>
          </p:nvCxnSpPr>
          <p:spPr>
            <a:xfrm>
              <a:off x="4211960" y="3183418"/>
              <a:ext cx="1027656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="" xmlns:a16="http://schemas.microsoft.com/office/drawing/2014/main" id="{3C44E86F-6739-4BF7-9ADB-D2965A777578}"/>
                </a:ext>
              </a:extLst>
            </p:cNvPr>
            <p:cNvCxnSpPr/>
            <p:nvPr/>
          </p:nvCxnSpPr>
          <p:spPr>
            <a:xfrm>
              <a:off x="4211960" y="4099528"/>
              <a:ext cx="1027656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="" xmlns:a16="http://schemas.microsoft.com/office/drawing/2014/main" id="{F49C3058-9504-4345-A17F-54233F55EDF2}"/>
                </a:ext>
              </a:extLst>
            </p:cNvPr>
            <p:cNvCxnSpPr/>
            <p:nvPr/>
          </p:nvCxnSpPr>
          <p:spPr>
            <a:xfrm>
              <a:off x="4211960" y="5015998"/>
              <a:ext cx="1027656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F86C2F3B-4CEF-4B14-A2A1-1AA8EAA78951}"/>
              </a:ext>
            </a:extLst>
          </p:cNvPr>
          <p:cNvSpPr/>
          <p:nvPr/>
        </p:nvSpPr>
        <p:spPr>
          <a:xfrm>
            <a:off x="3923274" y="2753825"/>
            <a:ext cx="314189" cy="2369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-178708" fontAlgn="ctr" latinLnBrk="0">
              <a:lnSpc>
                <a:spcPct val="110000"/>
              </a:lnSpc>
              <a:buClr>
                <a:prstClr val="black">
                  <a:lumMod val="50000"/>
                  <a:lumOff val="50000"/>
                </a:prstClr>
              </a:buClr>
              <a:buSzPct val="100000"/>
              <a:tabLst>
                <a:tab pos="5955727" algn="l"/>
              </a:tabLst>
              <a:defRPr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성숙</a:t>
            </a:r>
          </a:p>
        </p:txBody>
      </p:sp>
      <p:sp>
        <p:nvSpPr>
          <p:cNvPr id="11" name="Rectangle 25">
            <a:extLst>
              <a:ext uri="{FF2B5EF4-FFF2-40B4-BE49-F238E27FC236}">
                <a16:creationId xmlns="" xmlns:a16="http://schemas.microsoft.com/office/drawing/2014/main" id="{D104AB9C-8F45-425B-9380-956FAED6ABA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12655" y="2529648"/>
            <a:ext cx="41678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en-US" altLang="ko-KR" sz="10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t>Step </a:t>
            </a:r>
            <a:r>
              <a:rPr lang="en-US" altLang="ko-KR" sz="11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6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t>03</a:t>
            </a:r>
            <a:endParaRPr lang="ko-KR" altLang="en-US" sz="1100" spc="-5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>
                  <a:lumMod val="6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950F01C9-C52A-403D-B7E8-775B117C4917}"/>
              </a:ext>
            </a:extLst>
          </p:cNvPr>
          <p:cNvSpPr/>
          <p:nvPr/>
        </p:nvSpPr>
        <p:spPr>
          <a:xfrm>
            <a:off x="3923274" y="3571696"/>
            <a:ext cx="314189" cy="2369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-178708" fontAlgn="ctr" latinLnBrk="0">
              <a:lnSpc>
                <a:spcPct val="110000"/>
              </a:lnSpc>
              <a:buClr>
                <a:prstClr val="black">
                  <a:lumMod val="50000"/>
                  <a:lumOff val="50000"/>
                </a:prstClr>
              </a:buClr>
              <a:buSzPct val="100000"/>
              <a:tabLst>
                <a:tab pos="5955727" algn="l"/>
              </a:tabLst>
              <a:defRPr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도약</a:t>
            </a:r>
          </a:p>
        </p:txBody>
      </p:sp>
      <p:sp>
        <p:nvSpPr>
          <p:cNvPr id="13" name="Rectangle 25">
            <a:extLst>
              <a:ext uri="{FF2B5EF4-FFF2-40B4-BE49-F238E27FC236}">
                <a16:creationId xmlns="" xmlns:a16="http://schemas.microsoft.com/office/drawing/2014/main" id="{7A16C109-EEF7-4522-8E42-7DB2C178D5E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12655" y="3347519"/>
            <a:ext cx="41678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en-US" altLang="ko-KR" sz="10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t>Step </a:t>
            </a:r>
            <a:r>
              <a:rPr lang="en-US" altLang="ko-KR" sz="11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6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t>02</a:t>
            </a:r>
            <a:endParaRPr lang="ko-KR" altLang="en-US" sz="1100" spc="-5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>
                  <a:lumMod val="6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FF991D02-EB1F-4903-B7AB-197B470325E1}"/>
              </a:ext>
            </a:extLst>
          </p:cNvPr>
          <p:cNvSpPr/>
          <p:nvPr/>
        </p:nvSpPr>
        <p:spPr>
          <a:xfrm>
            <a:off x="3923274" y="4487806"/>
            <a:ext cx="314189" cy="2369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-178708" fontAlgn="ctr" latinLnBrk="0">
              <a:lnSpc>
                <a:spcPct val="110000"/>
              </a:lnSpc>
              <a:buClr>
                <a:prstClr val="black">
                  <a:lumMod val="50000"/>
                  <a:lumOff val="50000"/>
                </a:prstClr>
              </a:buClr>
              <a:buSzPct val="100000"/>
              <a:tabLst>
                <a:tab pos="5955727" algn="l"/>
              </a:tabLst>
              <a:defRPr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초기</a:t>
            </a:r>
          </a:p>
        </p:txBody>
      </p:sp>
      <p:sp>
        <p:nvSpPr>
          <p:cNvPr id="15" name="Rectangle 25">
            <a:extLst>
              <a:ext uri="{FF2B5EF4-FFF2-40B4-BE49-F238E27FC236}">
                <a16:creationId xmlns="" xmlns:a16="http://schemas.microsoft.com/office/drawing/2014/main" id="{A12BF1EF-9136-4968-B6B3-27934FD27F3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12655" y="4263629"/>
            <a:ext cx="41678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en-US" altLang="ko-KR" sz="10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t>Step </a:t>
            </a:r>
            <a:r>
              <a:rPr lang="en-US" altLang="ko-KR" sz="11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6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rPr>
              <a:t>01</a:t>
            </a:r>
            <a:endParaRPr lang="ko-KR" altLang="en-US" sz="1100" spc="-5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>
                  <a:lumMod val="6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Arial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53E1E45F-B4DD-43AF-B955-632DD40BD3D2}"/>
              </a:ext>
            </a:extLst>
          </p:cNvPr>
          <p:cNvGrpSpPr/>
          <p:nvPr/>
        </p:nvGrpSpPr>
        <p:grpSpPr>
          <a:xfrm>
            <a:off x="6709499" y="3319402"/>
            <a:ext cx="2135485" cy="922002"/>
            <a:chOff x="1490500" y="2663382"/>
            <a:chExt cx="3500616" cy="922002"/>
          </a:xfrm>
        </p:grpSpPr>
        <p:cxnSp>
          <p:nvCxnSpPr>
            <p:cNvPr id="17" name="직선 연결선 16">
              <a:extLst>
                <a:ext uri="{FF2B5EF4-FFF2-40B4-BE49-F238E27FC236}">
                  <a16:creationId xmlns="" xmlns:a16="http://schemas.microsoft.com/office/drawing/2014/main" id="{1B90E528-C1F8-489D-8AC7-955CC23E83F5}"/>
                </a:ext>
              </a:extLst>
            </p:cNvPr>
            <p:cNvCxnSpPr>
              <a:cxnSpLocks/>
            </p:cNvCxnSpPr>
            <p:nvPr/>
          </p:nvCxnSpPr>
          <p:spPr>
            <a:xfrm>
              <a:off x="1490500" y="3585384"/>
              <a:ext cx="350061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="" xmlns:a16="http://schemas.microsoft.com/office/drawing/2014/main" id="{7C84E8F3-2FCB-4D99-8C03-4DE419CBBD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0500" y="2663382"/>
              <a:ext cx="3500616" cy="589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>
            <a:extLst>
              <a:ext uri="{FF2B5EF4-FFF2-40B4-BE49-F238E27FC236}">
                <a16:creationId xmlns="" xmlns:a16="http://schemas.microsoft.com/office/drawing/2014/main" id="{B873AF55-FBFD-4C53-9D6C-FA564A35753D}"/>
              </a:ext>
            </a:extLst>
          </p:cNvPr>
          <p:cNvGrpSpPr/>
          <p:nvPr/>
        </p:nvGrpSpPr>
        <p:grpSpPr>
          <a:xfrm>
            <a:off x="4448689" y="3319402"/>
            <a:ext cx="2135485" cy="922002"/>
            <a:chOff x="1490500" y="2663382"/>
            <a:chExt cx="3500616" cy="922002"/>
          </a:xfrm>
        </p:grpSpPr>
        <p:cxnSp>
          <p:nvCxnSpPr>
            <p:cNvPr id="20" name="직선 연결선 19">
              <a:extLst>
                <a:ext uri="{FF2B5EF4-FFF2-40B4-BE49-F238E27FC236}">
                  <a16:creationId xmlns="" xmlns:a16="http://schemas.microsoft.com/office/drawing/2014/main" id="{AC719836-5ED8-41E3-A169-D8B81AC2C6E6}"/>
                </a:ext>
              </a:extLst>
            </p:cNvPr>
            <p:cNvCxnSpPr>
              <a:cxnSpLocks/>
            </p:cNvCxnSpPr>
            <p:nvPr/>
          </p:nvCxnSpPr>
          <p:spPr>
            <a:xfrm>
              <a:off x="1490500" y="3585384"/>
              <a:ext cx="350061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="" xmlns:a16="http://schemas.microsoft.com/office/drawing/2014/main" id="{4B504101-1B95-49E1-8D05-0BD64CBB30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0500" y="2663382"/>
              <a:ext cx="3500616" cy="589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99EA60D0-023F-4605-8F24-F87220DF08C1}"/>
              </a:ext>
            </a:extLst>
          </p:cNvPr>
          <p:cNvCxnSpPr>
            <a:cxnSpLocks/>
          </p:cNvCxnSpPr>
          <p:nvPr/>
        </p:nvCxnSpPr>
        <p:spPr>
          <a:xfrm>
            <a:off x="4430520" y="5157874"/>
            <a:ext cx="4422614" cy="0"/>
          </a:xfrm>
          <a:prstGeom prst="lin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자유형: 도형 25">
            <a:extLst>
              <a:ext uri="{FF2B5EF4-FFF2-40B4-BE49-F238E27FC236}">
                <a16:creationId xmlns="" xmlns:a16="http://schemas.microsoft.com/office/drawing/2014/main" id="{8B492252-1447-44A3-A4BF-14AFBA954195}"/>
              </a:ext>
            </a:extLst>
          </p:cNvPr>
          <p:cNvSpPr/>
          <p:nvPr/>
        </p:nvSpPr>
        <p:spPr>
          <a:xfrm>
            <a:off x="4474942" y="1891991"/>
            <a:ext cx="2085138" cy="275536"/>
          </a:xfrm>
          <a:prstGeom prst="rect">
            <a:avLst/>
          </a:prstGeom>
          <a:solidFill>
            <a:srgbClr val="01B5CC"/>
          </a:solidFill>
          <a:ln w="9525" cap="flat">
            <a:noFill/>
            <a:prstDash val="solid"/>
            <a:miter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ko-KR" altLang="en-US" sz="1600"/>
          </a:p>
        </p:txBody>
      </p:sp>
      <p:sp>
        <p:nvSpPr>
          <p:cNvPr id="24" name="자유형: 도형 26">
            <a:extLst>
              <a:ext uri="{FF2B5EF4-FFF2-40B4-BE49-F238E27FC236}">
                <a16:creationId xmlns="" xmlns:a16="http://schemas.microsoft.com/office/drawing/2014/main" id="{F414226A-8054-4E92-9909-8B6E3D778038}"/>
              </a:ext>
            </a:extLst>
          </p:cNvPr>
          <p:cNvSpPr/>
          <p:nvPr/>
        </p:nvSpPr>
        <p:spPr>
          <a:xfrm>
            <a:off x="4430855" y="1842684"/>
            <a:ext cx="2173311" cy="568885"/>
          </a:xfrm>
          <a:prstGeom prst="rect">
            <a:avLst/>
          </a:prstGeom>
          <a:noFill/>
          <a:ln w="9525" cap="flat">
            <a:solidFill>
              <a:srgbClr val="01B5CC"/>
            </a:solidFill>
            <a:prstDash val="sysDash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ko-KR" altLang="en-US" sz="1600"/>
          </a:p>
        </p:txBody>
      </p:sp>
      <p:sp>
        <p:nvSpPr>
          <p:cNvPr id="25" name="Rectangle 25">
            <a:extLst>
              <a:ext uri="{FF2B5EF4-FFF2-40B4-BE49-F238E27FC236}">
                <a16:creationId xmlns="" xmlns:a16="http://schemas.microsoft.com/office/drawing/2014/main" id="{24B420C9-5898-4CFB-90AE-3E67F4AAAFC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938730" y="1928717"/>
            <a:ext cx="116217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2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기업주도형</a:t>
            </a:r>
            <a:r>
              <a:rPr lang="en-US" altLang="ko-KR" sz="12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(</a:t>
            </a:r>
            <a:r>
              <a:rPr lang="en-US" altLang="ko-KR" sz="12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6,303)</a:t>
            </a:r>
            <a:endParaRPr lang="en-US" altLang="ko-KR" sz="12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C254A309-4706-4D18-8FE1-85DD2E7D2BB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44717" y="2199593"/>
            <a:ext cx="43761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en-US" altLang="ko-KR" sz="1000" spc="-5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Start-up</a:t>
            </a:r>
            <a:endParaRPr lang="en-US" altLang="ko-KR" sz="1000" spc="-50" baseline="0" dirty="0">
              <a:ln>
                <a:solidFill>
                  <a:prstClr val="white">
                    <a:alpha val="0"/>
                  </a:prst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  <p:sp>
        <p:nvSpPr>
          <p:cNvPr id="27" name="Rectangle 25">
            <a:extLst>
              <a:ext uri="{FF2B5EF4-FFF2-40B4-BE49-F238E27FC236}">
                <a16:creationId xmlns="" xmlns:a16="http://schemas.microsoft.com/office/drawing/2014/main" id="{85EDCFE0-3FBC-4802-AB51-6D96ABBF2C2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34247" y="2199593"/>
            <a:ext cx="4744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en-US" altLang="ko-KR" sz="1000" spc="-5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Scale-up</a:t>
            </a:r>
            <a:endParaRPr lang="en-US" altLang="ko-KR" sz="1000" spc="-50" baseline="0" dirty="0">
              <a:ln>
                <a:solidFill>
                  <a:prstClr val="white">
                    <a:alpha val="0"/>
                  </a:prst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="" xmlns:a16="http://schemas.microsoft.com/office/drawing/2014/main" id="{A0A41F0E-F55E-44D5-A486-3591D3670858}"/>
              </a:ext>
            </a:extLst>
          </p:cNvPr>
          <p:cNvCxnSpPr/>
          <p:nvPr/>
        </p:nvCxnSpPr>
        <p:spPr>
          <a:xfrm>
            <a:off x="6647871" y="2475860"/>
            <a:ext cx="0" cy="261500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9" name="그룹 28">
            <a:extLst>
              <a:ext uri="{FF2B5EF4-FFF2-40B4-BE49-F238E27FC236}">
                <a16:creationId xmlns="" xmlns:a16="http://schemas.microsoft.com/office/drawing/2014/main" id="{FCFC60C4-AFC1-49F6-AF1C-4CDA846AF237}"/>
              </a:ext>
            </a:extLst>
          </p:cNvPr>
          <p:cNvGrpSpPr/>
          <p:nvPr/>
        </p:nvGrpSpPr>
        <p:grpSpPr>
          <a:xfrm>
            <a:off x="6690586" y="1842684"/>
            <a:ext cx="2173311" cy="568885"/>
            <a:chOff x="5355028" y="1700808"/>
            <a:chExt cx="1720232" cy="568885"/>
          </a:xfrm>
        </p:grpSpPr>
        <p:sp>
          <p:nvSpPr>
            <p:cNvPr id="30" name="자유형: 도형 25">
              <a:extLst>
                <a:ext uri="{FF2B5EF4-FFF2-40B4-BE49-F238E27FC236}">
                  <a16:creationId xmlns="" xmlns:a16="http://schemas.microsoft.com/office/drawing/2014/main" id="{96D8CF26-BB31-4A23-AC25-B244D5822AC8}"/>
                </a:ext>
              </a:extLst>
            </p:cNvPr>
            <p:cNvSpPr/>
            <p:nvPr/>
          </p:nvSpPr>
          <p:spPr>
            <a:xfrm>
              <a:off x="5389924" y="1750115"/>
              <a:ext cx="1650441" cy="275536"/>
            </a:xfrm>
            <a:prstGeom prst="rect">
              <a:avLst/>
            </a:prstGeom>
            <a:solidFill>
              <a:srgbClr val="01B5CC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31" name="자유형: 도형 26">
              <a:extLst>
                <a:ext uri="{FF2B5EF4-FFF2-40B4-BE49-F238E27FC236}">
                  <a16:creationId xmlns="" xmlns:a16="http://schemas.microsoft.com/office/drawing/2014/main" id="{101E3B27-16C8-4B58-B147-06722273161D}"/>
                </a:ext>
              </a:extLst>
            </p:cNvPr>
            <p:cNvSpPr/>
            <p:nvPr/>
          </p:nvSpPr>
          <p:spPr>
            <a:xfrm>
              <a:off x="5355028" y="1700808"/>
              <a:ext cx="1720232" cy="568885"/>
            </a:xfrm>
            <a:prstGeom prst="rect">
              <a:avLst/>
            </a:prstGeom>
            <a:noFill/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32" name="Rectangle 25">
              <a:extLst>
                <a:ext uri="{FF2B5EF4-FFF2-40B4-BE49-F238E27FC236}">
                  <a16:creationId xmlns="" xmlns:a16="http://schemas.microsoft.com/office/drawing/2014/main" id="{8ED14633-127A-4A22-9EED-182F436AE59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63605" y="1786841"/>
              <a:ext cx="7067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협력형</a:t>
              </a: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(2,759)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="" xmlns:a16="http://schemas.microsoft.com/office/drawing/2014/main" id="{854995FE-9BBC-42B2-8A27-C829D4DB4308}"/>
              </a:ext>
            </a:extLst>
          </p:cNvPr>
          <p:cNvGrpSpPr/>
          <p:nvPr/>
        </p:nvGrpSpPr>
        <p:grpSpPr>
          <a:xfrm>
            <a:off x="2006764" y="1842684"/>
            <a:ext cx="1656000" cy="369041"/>
            <a:chOff x="2006764" y="1842684"/>
            <a:chExt cx="1656000" cy="369041"/>
          </a:xfrm>
        </p:grpSpPr>
        <p:sp>
          <p:nvSpPr>
            <p:cNvPr id="34" name="자유형: 도형 26">
              <a:extLst>
                <a:ext uri="{FF2B5EF4-FFF2-40B4-BE49-F238E27FC236}">
                  <a16:creationId xmlns="" xmlns:a16="http://schemas.microsoft.com/office/drawing/2014/main" id="{81722282-8B31-4243-B164-1842F3F6A0ED}"/>
                </a:ext>
              </a:extLst>
            </p:cNvPr>
            <p:cNvSpPr/>
            <p:nvPr/>
          </p:nvSpPr>
          <p:spPr>
            <a:xfrm>
              <a:off x="2006764" y="1842684"/>
              <a:ext cx="1656000" cy="369041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35" name="자유형: 도형 25">
              <a:extLst>
                <a:ext uri="{FF2B5EF4-FFF2-40B4-BE49-F238E27FC236}">
                  <a16:creationId xmlns="" xmlns:a16="http://schemas.microsoft.com/office/drawing/2014/main" id="{97699FB7-F188-4B9A-A821-639A7626D181}"/>
                </a:ext>
              </a:extLst>
            </p:cNvPr>
            <p:cNvSpPr/>
            <p:nvPr/>
          </p:nvSpPr>
          <p:spPr>
            <a:xfrm>
              <a:off x="2040357" y="1891990"/>
              <a:ext cx="1588815" cy="273735"/>
            </a:xfrm>
            <a:prstGeom prst="rect">
              <a:avLst/>
            </a:prstGeom>
            <a:solidFill>
              <a:srgbClr val="01B5CC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36" name="Rectangle 25">
              <a:extLst>
                <a:ext uri="{FF2B5EF4-FFF2-40B4-BE49-F238E27FC236}">
                  <a16:creationId xmlns="" xmlns:a16="http://schemas.microsoft.com/office/drawing/2014/main" id="{EC9E8194-2412-40DB-BFA4-8D025C99D4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63106" y="1936524"/>
              <a:ext cx="134331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스마트 대한민국</a:t>
              </a: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(816)</a:t>
              </a:r>
            </a:p>
          </p:txBody>
        </p:sp>
      </p:grpSp>
      <p:sp>
        <p:nvSpPr>
          <p:cNvPr id="37" name="TextBox 417">
            <a:extLst>
              <a:ext uri="{FF2B5EF4-FFF2-40B4-BE49-F238E27FC236}">
                <a16:creationId xmlns="" xmlns:a16="http://schemas.microsoft.com/office/drawing/2014/main" id="{2E0170A1-48CF-4E2A-81EB-AB621444084F}"/>
              </a:ext>
            </a:extLst>
          </p:cNvPr>
          <p:cNvSpPr txBox="1"/>
          <p:nvPr/>
        </p:nvSpPr>
        <p:spPr>
          <a:xfrm>
            <a:off x="917411" y="1532590"/>
            <a:ext cx="2471876" cy="211763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r>
              <a:rPr lang="ko-KR" altLang="en-US" sz="1600" b="1" spc="-50" dirty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전략분야 </a:t>
            </a:r>
            <a:r>
              <a:rPr lang="en-US" altLang="ko-KR" sz="1600" b="1" spc="-50" dirty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1600" b="1" spc="-50" dirty="0" smtClean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4,530</a:t>
            </a:r>
            <a:r>
              <a:rPr lang="ko-KR" altLang="en-US" sz="1600" b="1" spc="-50" dirty="0" smtClean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억원</a:t>
            </a:r>
            <a:r>
              <a:rPr lang="en-US" altLang="ko-KR" sz="1600" b="1" spc="-50" dirty="0" smtClean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600" b="1" spc="-50" dirty="0">
              <a:ln w="6350">
                <a:solidFill>
                  <a:srgbClr val="ADADAD">
                    <a:alpha val="0"/>
                  </a:srgbClr>
                </a:solidFill>
                <a:miter lim="800000"/>
              </a:ln>
              <a:solidFill>
                <a:schemeClr val="tx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8" name="TextBox 417">
            <a:extLst>
              <a:ext uri="{FF2B5EF4-FFF2-40B4-BE49-F238E27FC236}">
                <a16:creationId xmlns="" xmlns:a16="http://schemas.microsoft.com/office/drawing/2014/main" id="{D9097504-B959-4BCE-AC3F-3DA4654CDD33}"/>
              </a:ext>
            </a:extLst>
          </p:cNvPr>
          <p:cNvSpPr txBox="1"/>
          <p:nvPr/>
        </p:nvSpPr>
        <p:spPr>
          <a:xfrm>
            <a:off x="5435977" y="1531175"/>
            <a:ext cx="2471876" cy="211763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ko-KR"/>
            </a:defPPr>
            <a:lvl1pPr marL="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13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27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40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54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67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8081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60945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41080" algn="l" defTabSz="2160270" rtl="0" eaLnBrk="1" latinLnBrk="1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r>
              <a:rPr lang="ko-KR" altLang="en-US" sz="1600" spc="-50" dirty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전주기 </a:t>
            </a:r>
            <a:r>
              <a:rPr lang="ko-KR" altLang="en-US" sz="1600" spc="-50" dirty="0" smtClean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성장지원 </a:t>
            </a:r>
            <a:r>
              <a:rPr lang="en-US" altLang="ko-KR" sz="1600" spc="-50" dirty="0" smtClean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(9,062</a:t>
            </a:r>
            <a:r>
              <a:rPr lang="ko-KR" altLang="en-US" sz="1600" spc="-50" dirty="0" smtClean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억원</a:t>
            </a:r>
            <a:r>
              <a:rPr lang="en-US" altLang="ko-KR" sz="1600" spc="-50" dirty="0" smtClean="0">
                <a:ln w="6350">
                  <a:solidFill>
                    <a:srgbClr val="ADADAD">
                      <a:alpha val="0"/>
                    </a:srgbClr>
                  </a:solidFill>
                  <a:miter lim="800000"/>
                </a:ln>
                <a:solidFill>
                  <a:schemeClr val="tx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600" spc="-50" dirty="0">
              <a:ln w="6350">
                <a:solidFill>
                  <a:srgbClr val="ADADAD">
                    <a:alpha val="0"/>
                  </a:srgbClr>
                </a:solidFill>
                <a:miter lim="800000"/>
              </a:ln>
              <a:solidFill>
                <a:schemeClr val="tx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모서리가 둥근 직사각형 358">
            <a:extLst>
              <a:ext uri="{FF2B5EF4-FFF2-40B4-BE49-F238E27FC236}">
                <a16:creationId xmlns="" xmlns:a16="http://schemas.microsoft.com/office/drawing/2014/main" id="{86E405BC-C63E-4958-AF2D-09F319B338DF}"/>
              </a:ext>
            </a:extLst>
          </p:cNvPr>
          <p:cNvSpPr/>
          <p:nvPr/>
        </p:nvSpPr>
        <p:spPr>
          <a:xfrm>
            <a:off x="4448689" y="2481296"/>
            <a:ext cx="1029679" cy="778442"/>
          </a:xfrm>
          <a:prstGeom prst="roundRect">
            <a:avLst>
              <a:gd name="adj" fmla="val 5615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창업성장 기술개발</a:t>
            </a:r>
          </a:p>
          <a:p>
            <a:pPr algn="ctr">
              <a:lnSpc>
                <a:spcPct val="110000"/>
              </a:lnSpc>
            </a:pP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(TIPS </a:t>
            </a: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</a:t>
            </a:r>
            <a:r>
              <a:rPr lang="en-US" altLang="ko-KR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en-US" altLang="ko-KR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0" name="모서리가 둥근 직사각형 359">
            <a:extLst>
              <a:ext uri="{FF2B5EF4-FFF2-40B4-BE49-F238E27FC236}">
                <a16:creationId xmlns="" xmlns:a16="http://schemas.microsoft.com/office/drawing/2014/main" id="{86D93CDC-CE93-46A6-8685-E9C875DEE7CC}"/>
              </a:ext>
            </a:extLst>
          </p:cNvPr>
          <p:cNvSpPr/>
          <p:nvPr/>
        </p:nvSpPr>
        <p:spPr>
          <a:xfrm>
            <a:off x="5556653" y="2481296"/>
            <a:ext cx="1029679" cy="378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중소기업기술혁신개발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수출지향형</a:t>
            </a:r>
            <a:r>
              <a:rPr lang="en-US" altLang="ko-KR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1" name="모서리가 둥근 직사각형 359">
            <a:extLst>
              <a:ext uri="{FF2B5EF4-FFF2-40B4-BE49-F238E27FC236}">
                <a16:creationId xmlns="" xmlns:a16="http://schemas.microsoft.com/office/drawing/2014/main" id="{76FF05E8-7471-4131-9F5C-527F0A8CBC6D}"/>
              </a:ext>
            </a:extLst>
          </p:cNvPr>
          <p:cNvSpPr/>
          <p:nvPr/>
        </p:nvSpPr>
        <p:spPr>
          <a:xfrm>
            <a:off x="5556653" y="2881738"/>
            <a:ext cx="1029679" cy="378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글로벌 중소기업 </a:t>
            </a:r>
          </a:p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육성 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프로젝트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="" xmlns:a16="http://schemas.microsoft.com/office/drawing/2014/main" id="{715DD2DE-D640-4517-A1AD-ED42F452734D}"/>
              </a:ext>
            </a:extLst>
          </p:cNvPr>
          <p:cNvGrpSpPr/>
          <p:nvPr/>
        </p:nvGrpSpPr>
        <p:grpSpPr>
          <a:xfrm>
            <a:off x="5556653" y="3397238"/>
            <a:ext cx="1029679" cy="778442"/>
            <a:chOff x="5556653" y="3098516"/>
            <a:chExt cx="1029679" cy="778442"/>
          </a:xfrm>
        </p:grpSpPr>
        <p:sp>
          <p:nvSpPr>
            <p:cNvPr id="43" name="모서리가 둥근 직사각형 359">
              <a:extLst>
                <a:ext uri="{FF2B5EF4-FFF2-40B4-BE49-F238E27FC236}">
                  <a16:creationId xmlns="" xmlns:a16="http://schemas.microsoft.com/office/drawing/2014/main" id="{E68E52E6-E5DB-41E4-A627-CC89B020A700}"/>
                </a:ext>
              </a:extLst>
            </p:cNvPr>
            <p:cNvSpPr/>
            <p:nvPr/>
          </p:nvSpPr>
          <p:spPr>
            <a:xfrm>
              <a:off x="5556653" y="3098516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기술혁신개발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850" b="1" spc="-50" dirty="0" err="1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시장확대형</a:t>
              </a:r>
              <a:r>
                <a:rPr lang="en-US" altLang="ko-KR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endPara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4" name="모서리가 둥근 직사각형 359">
              <a:extLst>
                <a:ext uri="{FF2B5EF4-FFF2-40B4-BE49-F238E27FC236}">
                  <a16:creationId xmlns="" xmlns:a16="http://schemas.microsoft.com/office/drawing/2014/main" id="{FC42CAAB-86C7-4012-90A4-9107EF9E6FAB}"/>
                </a:ext>
              </a:extLst>
            </p:cNvPr>
            <p:cNvSpPr/>
            <p:nvPr/>
          </p:nvSpPr>
          <p:spPr>
            <a:xfrm>
              <a:off x="5556653" y="3498958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 err="1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예비가젤형</a:t>
              </a: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기술개발</a:t>
              </a:r>
              <a:endPara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45" name="모서리가 둥근 직사각형 354">
            <a:extLst>
              <a:ext uri="{FF2B5EF4-FFF2-40B4-BE49-F238E27FC236}">
                <a16:creationId xmlns="" xmlns:a16="http://schemas.microsoft.com/office/drawing/2014/main" id="{BF6C1C10-41B4-4161-A4A5-FC8BE260E05F}"/>
              </a:ext>
            </a:extLst>
          </p:cNvPr>
          <p:cNvSpPr/>
          <p:nvPr/>
        </p:nvSpPr>
        <p:spPr>
          <a:xfrm>
            <a:off x="5558811" y="4301999"/>
            <a:ext cx="1027521" cy="780096"/>
          </a:xfrm>
          <a:prstGeom prst="roundRect">
            <a:avLst>
              <a:gd name="adj" fmla="val 519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중소기업기술혁신개발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5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시장대응형</a:t>
            </a:r>
            <a:r>
              <a:rPr lang="en-US" altLang="ko-KR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="" xmlns:a16="http://schemas.microsoft.com/office/drawing/2014/main" id="{9BF13FEC-5CBE-4005-9934-18061F6517CE}"/>
              </a:ext>
            </a:extLst>
          </p:cNvPr>
          <p:cNvGrpSpPr/>
          <p:nvPr/>
        </p:nvGrpSpPr>
        <p:grpSpPr>
          <a:xfrm>
            <a:off x="4448689" y="3397238"/>
            <a:ext cx="1029679" cy="778442"/>
            <a:chOff x="5556653" y="3098516"/>
            <a:chExt cx="1029679" cy="778442"/>
          </a:xfrm>
        </p:grpSpPr>
        <p:sp>
          <p:nvSpPr>
            <p:cNvPr id="47" name="모서리가 둥근 직사각형 359">
              <a:extLst>
                <a:ext uri="{FF2B5EF4-FFF2-40B4-BE49-F238E27FC236}">
                  <a16:creationId xmlns="" xmlns:a16="http://schemas.microsoft.com/office/drawing/2014/main" id="{255073E6-50D6-4844-A4EB-6D63BB33E853}"/>
                </a:ext>
              </a:extLst>
            </p:cNvPr>
            <p:cNvSpPr/>
            <p:nvPr/>
          </p:nvSpPr>
          <p:spPr>
            <a:xfrm>
              <a:off x="5556653" y="3098516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창업성장 기술개발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850" b="1" spc="-8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850" b="1" spc="-8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전략형 창업과제</a:t>
              </a:r>
              <a:r>
                <a:rPr lang="en-US" altLang="ko-KR" sz="850" b="1" spc="-8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endParaRPr lang="ko-KR" altLang="en-US" sz="850" b="1" spc="-8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8" name="모서리가 둥근 직사각형 359">
              <a:extLst>
                <a:ext uri="{FF2B5EF4-FFF2-40B4-BE49-F238E27FC236}">
                  <a16:creationId xmlns="" xmlns:a16="http://schemas.microsoft.com/office/drawing/2014/main" id="{4EDAFE83-6DA1-4D35-B0A4-061426569E23}"/>
                </a:ext>
              </a:extLst>
            </p:cNvPr>
            <p:cNvSpPr/>
            <p:nvPr/>
          </p:nvSpPr>
          <p:spPr>
            <a:xfrm>
              <a:off x="5556653" y="3498958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rgbClr val="F1C40F">
                <a:alpha val="50000"/>
              </a:srgbClr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글로벌 창업</a:t>
              </a:r>
            </a:p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 </a:t>
              </a:r>
              <a:r>
                <a:rPr lang="ko-KR" altLang="en-US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기술개발</a:t>
              </a:r>
              <a:endPara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4923A358-9C4F-42A1-BD28-BBCEF3AD59FA}"/>
              </a:ext>
            </a:extLst>
          </p:cNvPr>
          <p:cNvGrpSpPr/>
          <p:nvPr/>
        </p:nvGrpSpPr>
        <p:grpSpPr>
          <a:xfrm>
            <a:off x="4448689" y="4303653"/>
            <a:ext cx="1029679" cy="778442"/>
            <a:chOff x="5556653" y="3098516"/>
            <a:chExt cx="1029679" cy="778442"/>
          </a:xfrm>
        </p:grpSpPr>
        <p:sp>
          <p:nvSpPr>
            <p:cNvPr id="50" name="모서리가 둥근 직사각형 359">
              <a:extLst>
                <a:ext uri="{FF2B5EF4-FFF2-40B4-BE49-F238E27FC236}">
                  <a16:creationId xmlns="" xmlns:a16="http://schemas.microsoft.com/office/drawing/2014/main" id="{93BDA1D9-2CD1-40C1-9F02-3CCCFCF2BFAC}"/>
                </a:ext>
              </a:extLst>
            </p:cNvPr>
            <p:cNvSpPr/>
            <p:nvPr/>
          </p:nvSpPr>
          <p:spPr>
            <a:xfrm>
              <a:off x="5556653" y="3098516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창업성장 기술개발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디딤돌 </a:t>
              </a:r>
              <a:r>
                <a:rPr lang="ko-KR" altLang="en-US" sz="850" b="1" spc="-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창업과제</a:t>
              </a:r>
              <a:r>
                <a: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endPara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1" name="모서리가 둥근 직사각형 359">
              <a:extLst>
                <a:ext uri="{FF2B5EF4-FFF2-40B4-BE49-F238E27FC236}">
                  <a16:creationId xmlns="" xmlns:a16="http://schemas.microsoft.com/office/drawing/2014/main" id="{B927E9FA-2C1D-498F-9369-A890F1774B60}"/>
                </a:ext>
              </a:extLst>
            </p:cNvPr>
            <p:cNvSpPr/>
            <p:nvPr/>
          </p:nvSpPr>
          <p:spPr>
            <a:xfrm>
              <a:off x="5556653" y="3498958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소상공인 자영업자 </a:t>
              </a:r>
              <a:r>
                <a:rPr lang="en-US" altLang="ko-KR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endPara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52" name="모서리가 둥근 직사각형 358">
            <a:extLst>
              <a:ext uri="{FF2B5EF4-FFF2-40B4-BE49-F238E27FC236}">
                <a16:creationId xmlns="" xmlns:a16="http://schemas.microsoft.com/office/drawing/2014/main" id="{AE1E5B17-124B-496D-8009-1751B6616644}"/>
              </a:ext>
            </a:extLst>
          </p:cNvPr>
          <p:cNvSpPr/>
          <p:nvPr/>
        </p:nvSpPr>
        <p:spPr>
          <a:xfrm>
            <a:off x="6708420" y="2481296"/>
            <a:ext cx="1029679" cy="778442"/>
          </a:xfrm>
          <a:prstGeom prst="roundRect">
            <a:avLst>
              <a:gd name="adj" fmla="val 5615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해외원천 기술상용화</a:t>
            </a:r>
          </a:p>
          <a:p>
            <a:pPr algn="ctr">
              <a:lnSpc>
                <a:spcPct val="110000"/>
              </a:lnSpc>
            </a:pP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="" xmlns:a16="http://schemas.microsoft.com/office/drawing/2014/main" id="{80FD0673-FDC0-459D-9C45-E9D62ABF027C}"/>
              </a:ext>
            </a:extLst>
          </p:cNvPr>
          <p:cNvGrpSpPr/>
          <p:nvPr/>
        </p:nvGrpSpPr>
        <p:grpSpPr>
          <a:xfrm>
            <a:off x="7816384" y="3397238"/>
            <a:ext cx="1029679" cy="778442"/>
            <a:chOff x="7816384" y="3387712"/>
            <a:chExt cx="1029679" cy="778442"/>
          </a:xfrm>
        </p:grpSpPr>
        <p:sp>
          <p:nvSpPr>
            <p:cNvPr id="54" name="모서리가 둥근 직사각형 359">
              <a:extLst>
                <a:ext uri="{FF2B5EF4-FFF2-40B4-BE49-F238E27FC236}">
                  <a16:creationId xmlns="" xmlns:a16="http://schemas.microsoft.com/office/drawing/2014/main" id="{26715FA1-AACC-4B35-AEF7-90DFD858D5D8}"/>
                </a:ext>
              </a:extLst>
            </p:cNvPr>
            <p:cNvSpPr/>
            <p:nvPr/>
          </p:nvSpPr>
          <p:spPr>
            <a:xfrm>
              <a:off x="7816384" y="3387712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산학연 </a:t>
              </a:r>
              <a:r>
                <a:rPr lang="en-US" altLang="ko-KR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Collabo R&amp;D</a:t>
              </a:r>
              <a:endPara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5" name="모서리가 둥근 직사각형 359">
              <a:extLst>
                <a:ext uri="{FF2B5EF4-FFF2-40B4-BE49-F238E27FC236}">
                  <a16:creationId xmlns="" xmlns:a16="http://schemas.microsoft.com/office/drawing/2014/main" id="{F2BBCE1C-3787-486F-AF29-3A676CC0FCF9}"/>
                </a:ext>
              </a:extLst>
            </p:cNvPr>
            <p:cNvSpPr/>
            <p:nvPr/>
          </p:nvSpPr>
          <p:spPr>
            <a:xfrm>
              <a:off x="7816384" y="3788154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기술지주회사자회사</a:t>
              </a:r>
              <a:r>
                <a: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en-US" altLang="ko-KR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R&amp;BD</a:t>
              </a:r>
              <a:endPara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56" name="모서리가 둥근 직사각형 358">
            <a:extLst>
              <a:ext uri="{FF2B5EF4-FFF2-40B4-BE49-F238E27FC236}">
                <a16:creationId xmlns="" xmlns:a16="http://schemas.microsoft.com/office/drawing/2014/main" id="{41252CD7-B1FA-44A9-AEBB-2E9BF90AC36C}"/>
              </a:ext>
            </a:extLst>
          </p:cNvPr>
          <p:cNvSpPr/>
          <p:nvPr/>
        </p:nvSpPr>
        <p:spPr>
          <a:xfrm>
            <a:off x="6708420" y="4303653"/>
            <a:ext cx="1029679" cy="778442"/>
          </a:xfrm>
          <a:prstGeom prst="roundRect">
            <a:avLst>
              <a:gd name="adj" fmla="val 5615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 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5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네트워크형</a:t>
            </a:r>
            <a:r>
              <a:rPr lang="en-US" altLang="ko-KR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7" name="모서리가 둥근 직사각형 359">
            <a:extLst>
              <a:ext uri="{FF2B5EF4-FFF2-40B4-BE49-F238E27FC236}">
                <a16:creationId xmlns="" xmlns:a16="http://schemas.microsoft.com/office/drawing/2014/main" id="{AB627797-83BA-4B47-B9F1-682FD5C25985}"/>
              </a:ext>
            </a:extLst>
          </p:cNvPr>
          <p:cNvSpPr/>
          <p:nvPr/>
        </p:nvSpPr>
        <p:spPr>
          <a:xfrm>
            <a:off x="7816384" y="4303653"/>
            <a:ext cx="1029679" cy="378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중소기업지원 </a:t>
            </a:r>
          </a:p>
          <a:p>
            <a:pPr algn="ctr">
              <a:lnSpc>
                <a:spcPct val="110000"/>
              </a:lnSpc>
            </a:pP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선도연구기관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8" name="모서리가 둥근 직사각형 359">
            <a:extLst>
              <a:ext uri="{FF2B5EF4-FFF2-40B4-BE49-F238E27FC236}">
                <a16:creationId xmlns="" xmlns:a16="http://schemas.microsoft.com/office/drawing/2014/main" id="{004C6FDA-6711-4465-81A2-3931C664DD1F}"/>
              </a:ext>
            </a:extLst>
          </p:cNvPr>
          <p:cNvSpPr/>
          <p:nvPr/>
        </p:nvSpPr>
        <p:spPr>
          <a:xfrm>
            <a:off x="7822734" y="4704095"/>
            <a:ext cx="1029679" cy="378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산학협력거점형</a:t>
            </a:r>
          </a:p>
          <a:p>
            <a:pPr algn="ctr">
              <a:lnSpc>
                <a:spcPct val="110000"/>
              </a:lnSpc>
            </a:pPr>
            <a:r>
              <a:rPr lang="ko-KR" altLang="en-US" sz="85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플랫폼사업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59" name="그룹 58">
            <a:extLst>
              <a:ext uri="{FF2B5EF4-FFF2-40B4-BE49-F238E27FC236}">
                <a16:creationId xmlns="" xmlns:a16="http://schemas.microsoft.com/office/drawing/2014/main" id="{7E99E3D4-4030-4B28-9D79-94AF95833DCC}"/>
              </a:ext>
            </a:extLst>
          </p:cNvPr>
          <p:cNvGrpSpPr/>
          <p:nvPr/>
        </p:nvGrpSpPr>
        <p:grpSpPr>
          <a:xfrm>
            <a:off x="6708420" y="3397238"/>
            <a:ext cx="1036029" cy="778442"/>
            <a:chOff x="7816384" y="3387712"/>
            <a:chExt cx="1036029" cy="778442"/>
          </a:xfrm>
        </p:grpSpPr>
        <p:sp>
          <p:nvSpPr>
            <p:cNvPr id="60" name="모서리가 둥근 직사각형 359">
              <a:extLst>
                <a:ext uri="{FF2B5EF4-FFF2-40B4-BE49-F238E27FC236}">
                  <a16:creationId xmlns="" xmlns:a16="http://schemas.microsoft.com/office/drawing/2014/main" id="{5C7AC8EA-11C5-481D-8DA7-B17C1BAA1FF7}"/>
                </a:ext>
              </a:extLst>
            </p:cNvPr>
            <p:cNvSpPr/>
            <p:nvPr/>
          </p:nvSpPr>
          <p:spPr>
            <a:xfrm>
              <a:off x="7816384" y="3387712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</a:t>
              </a:r>
              <a:r>
                <a:rPr lang="ko-KR" altLang="en-US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상용화 기술개발</a:t>
              </a:r>
              <a:endPara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850" b="1" spc="-50" dirty="0" err="1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구매조건부</a:t>
              </a:r>
              <a:r>
                <a:rPr lang="en-US" altLang="ko-KR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endPara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1" name="모서리가 둥근 직사각형 60">
              <a:extLst>
                <a:ext uri="{FF2B5EF4-FFF2-40B4-BE49-F238E27FC236}">
                  <a16:creationId xmlns="" xmlns:a16="http://schemas.microsoft.com/office/drawing/2014/main" id="{1EA8C59B-42F7-4874-B24C-3D0EE9C9CF6F}"/>
                </a:ext>
              </a:extLst>
            </p:cNvPr>
            <p:cNvSpPr/>
            <p:nvPr/>
          </p:nvSpPr>
          <p:spPr>
            <a:xfrm>
              <a:off x="7822734" y="3788154"/>
              <a:ext cx="1029679" cy="378000"/>
            </a:xfrm>
            <a:prstGeom prst="roundRect">
              <a:avLst>
                <a:gd name="adj" fmla="val 6044"/>
              </a:avLst>
            </a:prstGeom>
            <a:solidFill>
              <a:srgbClr val="F1C40F">
                <a:alpha val="50000"/>
              </a:srgbClr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제조중소기업</a:t>
              </a:r>
            </a:p>
            <a:p>
              <a:pPr algn="ctr">
                <a:lnSpc>
                  <a:spcPct val="110000"/>
                </a:lnSpc>
              </a:pPr>
              <a:r>
                <a: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글로벌 역량강화 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="" xmlns:a16="http://schemas.microsoft.com/office/drawing/2014/main" id="{1AD58DC6-2067-4925-96F2-3EED3A5023DD}"/>
              </a:ext>
            </a:extLst>
          </p:cNvPr>
          <p:cNvGrpSpPr/>
          <p:nvPr/>
        </p:nvGrpSpPr>
        <p:grpSpPr>
          <a:xfrm>
            <a:off x="287338" y="1385429"/>
            <a:ext cx="1038247" cy="449485"/>
            <a:chOff x="287338" y="1385429"/>
            <a:chExt cx="1038247" cy="449485"/>
          </a:xfrm>
        </p:grpSpPr>
        <p:pic>
          <p:nvPicPr>
            <p:cNvPr id="63" name="Picture 2" descr="C:\Users\rhee2\Desktop\tid265t000152-02.png">
              <a:extLst>
                <a:ext uri="{FF2B5EF4-FFF2-40B4-BE49-F238E27FC236}">
                  <a16:creationId xmlns="" xmlns:a16="http://schemas.microsoft.com/office/drawing/2014/main" id="{650FA2B8-EDBA-4966-B15D-721BCB89EA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6497" r="1"/>
            <a:stretch/>
          </p:blipFill>
          <p:spPr bwMode="auto">
            <a:xfrm>
              <a:off x="840206" y="1385429"/>
              <a:ext cx="485379" cy="44948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C:\Users\rhee2\Desktop\tid265t000152-02.png">
              <a:extLst>
                <a:ext uri="{FF2B5EF4-FFF2-40B4-BE49-F238E27FC236}">
                  <a16:creationId xmlns="" xmlns:a16="http://schemas.microsoft.com/office/drawing/2014/main" id="{E72F7744-59BE-4C83-A105-54F6B08A26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0534" r="66285"/>
            <a:stretch/>
          </p:blipFill>
          <p:spPr bwMode="auto">
            <a:xfrm>
              <a:off x="287338" y="1385429"/>
              <a:ext cx="552868" cy="44948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그룹 64">
            <a:extLst>
              <a:ext uri="{FF2B5EF4-FFF2-40B4-BE49-F238E27FC236}">
                <a16:creationId xmlns="" xmlns:a16="http://schemas.microsoft.com/office/drawing/2014/main" id="{73F27CAE-53DB-440A-AF85-4F4562455451}"/>
              </a:ext>
            </a:extLst>
          </p:cNvPr>
          <p:cNvGrpSpPr/>
          <p:nvPr/>
        </p:nvGrpSpPr>
        <p:grpSpPr>
          <a:xfrm>
            <a:off x="4541838" y="1385429"/>
            <a:ext cx="1038247" cy="449485"/>
            <a:chOff x="287338" y="1385429"/>
            <a:chExt cx="1038247" cy="449485"/>
          </a:xfrm>
        </p:grpSpPr>
        <p:pic>
          <p:nvPicPr>
            <p:cNvPr id="66" name="Picture 2" descr="C:\Users\rhee2\Desktop\tid265t000152-02.png">
              <a:extLst>
                <a:ext uri="{FF2B5EF4-FFF2-40B4-BE49-F238E27FC236}">
                  <a16:creationId xmlns="" xmlns:a16="http://schemas.microsoft.com/office/drawing/2014/main" id="{376250C3-E7F3-40FF-A3BD-C81CF3DB0C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6497" r="1"/>
            <a:stretch/>
          </p:blipFill>
          <p:spPr bwMode="auto">
            <a:xfrm>
              <a:off x="840206" y="1385429"/>
              <a:ext cx="485379" cy="44948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C:\Users\rhee2\Desktop\tid265t000152-02.png">
              <a:extLst>
                <a:ext uri="{FF2B5EF4-FFF2-40B4-BE49-F238E27FC236}">
                  <a16:creationId xmlns="" xmlns:a16="http://schemas.microsoft.com/office/drawing/2014/main" id="{374A03D9-7EB5-45B4-8E18-BFA18315C3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0534" r="66285"/>
            <a:stretch/>
          </p:blipFill>
          <p:spPr bwMode="auto">
            <a:xfrm>
              <a:off x="287338" y="1385429"/>
              <a:ext cx="552868" cy="44948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8" name="그룹 67">
            <a:extLst>
              <a:ext uri="{FF2B5EF4-FFF2-40B4-BE49-F238E27FC236}">
                <a16:creationId xmlns="" xmlns:a16="http://schemas.microsoft.com/office/drawing/2014/main" id="{97D2212F-8026-4207-B05D-786EEC79A054}"/>
              </a:ext>
            </a:extLst>
          </p:cNvPr>
          <p:cNvGrpSpPr/>
          <p:nvPr/>
        </p:nvGrpSpPr>
        <p:grpSpPr>
          <a:xfrm>
            <a:off x="284496" y="1842684"/>
            <a:ext cx="1656000" cy="369041"/>
            <a:chOff x="2006764" y="1842684"/>
            <a:chExt cx="1656000" cy="369041"/>
          </a:xfrm>
        </p:grpSpPr>
        <p:sp>
          <p:nvSpPr>
            <p:cNvPr id="69" name="자유형: 도형 26">
              <a:extLst>
                <a:ext uri="{FF2B5EF4-FFF2-40B4-BE49-F238E27FC236}">
                  <a16:creationId xmlns="" xmlns:a16="http://schemas.microsoft.com/office/drawing/2014/main" id="{5B9704E2-450E-46D4-9D44-652BF10052F6}"/>
                </a:ext>
              </a:extLst>
            </p:cNvPr>
            <p:cNvSpPr/>
            <p:nvPr/>
          </p:nvSpPr>
          <p:spPr>
            <a:xfrm>
              <a:off x="2006764" y="1842684"/>
              <a:ext cx="1656000" cy="369041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70" name="자유형: 도형 25">
              <a:extLst>
                <a:ext uri="{FF2B5EF4-FFF2-40B4-BE49-F238E27FC236}">
                  <a16:creationId xmlns="" xmlns:a16="http://schemas.microsoft.com/office/drawing/2014/main" id="{06B4380E-2C5A-46D1-A846-B47CFC2C8D24}"/>
                </a:ext>
              </a:extLst>
            </p:cNvPr>
            <p:cNvSpPr/>
            <p:nvPr/>
          </p:nvSpPr>
          <p:spPr>
            <a:xfrm>
              <a:off x="2040357" y="1891990"/>
              <a:ext cx="1588815" cy="273735"/>
            </a:xfrm>
            <a:prstGeom prst="rect">
              <a:avLst/>
            </a:prstGeom>
            <a:solidFill>
              <a:srgbClr val="01B5CC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71" name="Rectangle 25">
              <a:extLst>
                <a:ext uri="{FF2B5EF4-FFF2-40B4-BE49-F238E27FC236}">
                  <a16:creationId xmlns="" xmlns:a16="http://schemas.microsoft.com/office/drawing/2014/main" id="{BE49DA76-2A6A-401A-83AB-0F8E7E04572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97758" y="1936524"/>
              <a:ext cx="107401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한국형 뉴딜</a:t>
              </a: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(511)</a:t>
              </a:r>
            </a:p>
          </p:txBody>
        </p:sp>
      </p:grpSp>
      <p:sp>
        <p:nvSpPr>
          <p:cNvPr id="72" name="모서리가 둥근 직사각형 359">
            <a:extLst>
              <a:ext uri="{FF2B5EF4-FFF2-40B4-BE49-F238E27FC236}">
                <a16:creationId xmlns="" xmlns:a16="http://schemas.microsoft.com/office/drawing/2014/main" id="{FC6980F6-002C-4BE2-94AE-EC848C07E798}"/>
              </a:ext>
            </a:extLst>
          </p:cNvPr>
          <p:cNvSpPr/>
          <p:nvPr/>
        </p:nvSpPr>
        <p:spPr>
          <a:xfrm>
            <a:off x="2850722" y="2260191"/>
            <a:ext cx="792000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현장수요형</a:t>
            </a:r>
          </a:p>
          <a:p>
            <a:pPr algn="ctr"/>
            <a:r>
              <a:rPr lang="ko-KR" altLang="en-US" sz="85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스마트공장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3" name="모서리가 둥근 직사각형 359">
            <a:extLst>
              <a:ext uri="{FF2B5EF4-FFF2-40B4-BE49-F238E27FC236}">
                <a16:creationId xmlns="" xmlns:a16="http://schemas.microsoft.com/office/drawing/2014/main" id="{2F85E249-C102-4790-BC14-F6E23AF351C4}"/>
              </a:ext>
            </a:extLst>
          </p:cNvPr>
          <p:cNvSpPr/>
          <p:nvPr/>
        </p:nvSpPr>
        <p:spPr>
          <a:xfrm>
            <a:off x="2850722" y="2616622"/>
            <a:ext cx="792000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8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제조기술융합센터</a:t>
            </a:r>
          </a:p>
          <a:p>
            <a:pPr algn="ctr"/>
            <a:r>
              <a:rPr lang="ko-KR" altLang="en-US" sz="850" b="1" spc="-8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테스트베드구축</a:t>
            </a:r>
            <a:endParaRPr lang="ko-KR" altLang="en-US" sz="850" b="1" spc="-8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4" name="모서리가 둥근 직사각형 359">
            <a:extLst>
              <a:ext uri="{FF2B5EF4-FFF2-40B4-BE49-F238E27FC236}">
                <a16:creationId xmlns="" xmlns:a16="http://schemas.microsoft.com/office/drawing/2014/main" id="{B06AF010-8F5F-4CB6-9379-2092E69210F3}"/>
              </a:ext>
            </a:extLst>
          </p:cNvPr>
          <p:cNvSpPr/>
          <p:nvPr/>
        </p:nvSpPr>
        <p:spPr>
          <a:xfrm>
            <a:off x="2850722" y="2973053"/>
            <a:ext cx="792000" cy="324000"/>
          </a:xfrm>
          <a:prstGeom prst="roundRect">
            <a:avLst>
              <a:gd name="adj" fmla="val 6044"/>
            </a:avLst>
          </a:prstGeom>
          <a:solidFill>
            <a:srgbClr val="F1C40F">
              <a:alpha val="5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스마트서비스</a:t>
            </a: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ICT</a:t>
            </a:r>
          </a:p>
          <a:p>
            <a:pPr algn="ctr"/>
            <a:r>
              <a:rPr lang="ko-KR" altLang="en-US" sz="85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솔루션개발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5" name="모서리가 둥근 직사각형 359">
            <a:extLst>
              <a:ext uri="{FF2B5EF4-FFF2-40B4-BE49-F238E27FC236}">
                <a16:creationId xmlns="" xmlns:a16="http://schemas.microsoft.com/office/drawing/2014/main" id="{00FF10B5-49FC-41EB-A4C0-BD13488DC51D}"/>
              </a:ext>
            </a:extLst>
          </p:cNvPr>
          <p:cNvSpPr/>
          <p:nvPr/>
        </p:nvSpPr>
        <p:spPr>
          <a:xfrm>
            <a:off x="2026807" y="2260191"/>
            <a:ext cx="792000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공정품질</a:t>
            </a: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</a:t>
            </a:r>
            <a:endParaRPr lang="ko-KR" altLang="en-US" sz="8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6" name="모서리가 둥근 직사각형 359">
            <a:extLst>
              <a:ext uri="{FF2B5EF4-FFF2-40B4-BE49-F238E27FC236}">
                <a16:creationId xmlns="" xmlns:a16="http://schemas.microsoft.com/office/drawing/2014/main" id="{59E0E6D6-F55B-475B-A49E-D403C4D3C3D0}"/>
              </a:ext>
            </a:extLst>
          </p:cNvPr>
          <p:cNvSpPr/>
          <p:nvPr/>
        </p:nvSpPr>
        <p:spPr>
          <a:xfrm>
            <a:off x="2026807" y="2616622"/>
            <a:ext cx="792000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스마트센서</a:t>
            </a:r>
          </a:p>
          <a:p>
            <a:pPr algn="ctr"/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선도프로젝트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7" name="모서리가 둥근 직사각형 359">
            <a:extLst>
              <a:ext uri="{FF2B5EF4-FFF2-40B4-BE49-F238E27FC236}">
                <a16:creationId xmlns="" xmlns:a16="http://schemas.microsoft.com/office/drawing/2014/main" id="{AF5502AF-0B0D-4AAF-A54D-0F647007115D}"/>
              </a:ext>
            </a:extLst>
          </p:cNvPr>
          <p:cNvSpPr/>
          <p:nvPr/>
        </p:nvSpPr>
        <p:spPr>
          <a:xfrm>
            <a:off x="2026807" y="2973053"/>
            <a:ext cx="792000" cy="324000"/>
          </a:xfrm>
          <a:prstGeom prst="roundRect">
            <a:avLst>
              <a:gd name="adj" fmla="val 6044"/>
            </a:avLst>
          </a:prstGeom>
          <a:solidFill>
            <a:srgbClr val="F1C40F">
              <a:alpha val="5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제조데이터 공동</a:t>
            </a:r>
          </a:p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 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플랫폼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8" name="모서리가 둥근 직사각형 359">
            <a:extLst>
              <a:ext uri="{FF2B5EF4-FFF2-40B4-BE49-F238E27FC236}">
                <a16:creationId xmlns="" xmlns:a16="http://schemas.microsoft.com/office/drawing/2014/main" id="{D71AB3D1-AEEE-4482-AF1F-A51F86B885FF}"/>
              </a:ext>
            </a:extLst>
          </p:cNvPr>
          <p:cNvSpPr/>
          <p:nvPr/>
        </p:nvSpPr>
        <p:spPr>
          <a:xfrm>
            <a:off x="310488" y="2260191"/>
            <a:ext cx="1604016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중소기업기술혁신개발</a:t>
            </a:r>
            <a:endParaRPr lang="en-US" altLang="ko-KR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시장확대형</a:t>
            </a: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9" name="모서리가 둥근 직사각형 359">
            <a:extLst>
              <a:ext uri="{FF2B5EF4-FFF2-40B4-BE49-F238E27FC236}">
                <a16:creationId xmlns="" xmlns:a16="http://schemas.microsoft.com/office/drawing/2014/main" id="{9E0380E2-02D5-4880-AB39-4330CAE7A379}"/>
              </a:ext>
            </a:extLst>
          </p:cNvPr>
          <p:cNvSpPr/>
          <p:nvPr/>
        </p:nvSpPr>
        <p:spPr>
          <a:xfrm>
            <a:off x="310488" y="2616622"/>
            <a:ext cx="1604016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창업성장 기술개발</a:t>
            </a:r>
          </a:p>
          <a:p>
            <a:pPr algn="ctr"/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전략형 창업과제</a:t>
            </a: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0" name="모서리가 둥근 직사각형 359">
            <a:extLst>
              <a:ext uri="{FF2B5EF4-FFF2-40B4-BE49-F238E27FC236}">
                <a16:creationId xmlns="" xmlns:a16="http://schemas.microsoft.com/office/drawing/2014/main" id="{874C8F09-2FB3-4F5D-B9AE-8CBEF0FD22EC}"/>
              </a:ext>
            </a:extLst>
          </p:cNvPr>
          <p:cNvSpPr/>
          <p:nvPr/>
        </p:nvSpPr>
        <p:spPr>
          <a:xfrm>
            <a:off x="310488" y="2973053"/>
            <a:ext cx="1604016" cy="324000"/>
          </a:xfrm>
          <a:prstGeom prst="roundRect">
            <a:avLst>
              <a:gd name="adj" fmla="val 6044"/>
            </a:avLst>
          </a:prstGeom>
          <a:solidFill>
            <a:srgbClr val="F1C40F">
              <a:alpha val="5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현장수요맞춤형</a:t>
            </a:r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방역물품 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="" xmlns:a16="http://schemas.microsoft.com/office/drawing/2014/main" id="{86FD2FFB-20F7-4E26-B32B-B01574AC448E}"/>
              </a:ext>
            </a:extLst>
          </p:cNvPr>
          <p:cNvGrpSpPr/>
          <p:nvPr/>
        </p:nvGrpSpPr>
        <p:grpSpPr>
          <a:xfrm>
            <a:off x="2006764" y="3359064"/>
            <a:ext cx="1656000" cy="369041"/>
            <a:chOff x="2006764" y="1842684"/>
            <a:chExt cx="1656000" cy="369041"/>
          </a:xfrm>
        </p:grpSpPr>
        <p:sp>
          <p:nvSpPr>
            <p:cNvPr id="82" name="자유형: 도형 26">
              <a:extLst>
                <a:ext uri="{FF2B5EF4-FFF2-40B4-BE49-F238E27FC236}">
                  <a16:creationId xmlns="" xmlns:a16="http://schemas.microsoft.com/office/drawing/2014/main" id="{2EC35750-8515-489C-9F52-02D7996A9059}"/>
                </a:ext>
              </a:extLst>
            </p:cNvPr>
            <p:cNvSpPr/>
            <p:nvPr/>
          </p:nvSpPr>
          <p:spPr>
            <a:xfrm>
              <a:off x="2006764" y="1842684"/>
              <a:ext cx="1656000" cy="369041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83" name="자유형: 도형 25">
              <a:extLst>
                <a:ext uri="{FF2B5EF4-FFF2-40B4-BE49-F238E27FC236}">
                  <a16:creationId xmlns="" xmlns:a16="http://schemas.microsoft.com/office/drawing/2014/main" id="{7402AA44-8DA5-4DA1-A2E1-26F256CD1353}"/>
                </a:ext>
              </a:extLst>
            </p:cNvPr>
            <p:cNvSpPr/>
            <p:nvPr/>
          </p:nvSpPr>
          <p:spPr>
            <a:xfrm>
              <a:off x="2040357" y="1891990"/>
              <a:ext cx="1588815" cy="273735"/>
            </a:xfrm>
            <a:prstGeom prst="rect">
              <a:avLst/>
            </a:prstGeom>
            <a:solidFill>
              <a:srgbClr val="01B5CC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84" name="Rectangle 25">
              <a:extLst>
                <a:ext uri="{FF2B5EF4-FFF2-40B4-BE49-F238E27FC236}">
                  <a16:creationId xmlns="" xmlns:a16="http://schemas.microsoft.com/office/drawing/2014/main" id="{C352A7D3-210D-4981-B135-BC7FBD7E857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19586" y="1936524"/>
              <a:ext cx="8303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BIG3(1,042)</a:t>
              </a: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="" xmlns:a16="http://schemas.microsoft.com/office/drawing/2014/main" id="{1354E593-139B-43A3-8A94-BB844E6E2184}"/>
              </a:ext>
            </a:extLst>
          </p:cNvPr>
          <p:cNvGrpSpPr/>
          <p:nvPr/>
        </p:nvGrpSpPr>
        <p:grpSpPr>
          <a:xfrm>
            <a:off x="284496" y="3359064"/>
            <a:ext cx="1656000" cy="369041"/>
            <a:chOff x="2006764" y="1842684"/>
            <a:chExt cx="1656000" cy="369041"/>
          </a:xfrm>
        </p:grpSpPr>
        <p:sp>
          <p:nvSpPr>
            <p:cNvPr id="86" name="자유형: 도형 26">
              <a:extLst>
                <a:ext uri="{FF2B5EF4-FFF2-40B4-BE49-F238E27FC236}">
                  <a16:creationId xmlns="" xmlns:a16="http://schemas.microsoft.com/office/drawing/2014/main" id="{247D75D4-DE8F-4522-A520-1DD2CA49B541}"/>
                </a:ext>
              </a:extLst>
            </p:cNvPr>
            <p:cNvSpPr/>
            <p:nvPr/>
          </p:nvSpPr>
          <p:spPr>
            <a:xfrm>
              <a:off x="2006764" y="1842684"/>
              <a:ext cx="1656000" cy="369041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87" name="자유형: 도형 25">
              <a:extLst>
                <a:ext uri="{FF2B5EF4-FFF2-40B4-BE49-F238E27FC236}">
                  <a16:creationId xmlns="" xmlns:a16="http://schemas.microsoft.com/office/drawing/2014/main" id="{6297AC4E-3114-4029-AF2B-0603D68A59DB}"/>
                </a:ext>
              </a:extLst>
            </p:cNvPr>
            <p:cNvSpPr/>
            <p:nvPr/>
          </p:nvSpPr>
          <p:spPr>
            <a:xfrm>
              <a:off x="2040357" y="1891990"/>
              <a:ext cx="1588815" cy="273735"/>
            </a:xfrm>
            <a:prstGeom prst="rect">
              <a:avLst/>
            </a:prstGeom>
            <a:solidFill>
              <a:srgbClr val="01B5CC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88" name="Rectangle 25">
              <a:extLst>
                <a:ext uri="{FF2B5EF4-FFF2-40B4-BE49-F238E27FC236}">
                  <a16:creationId xmlns="" xmlns:a16="http://schemas.microsoft.com/office/drawing/2014/main" id="{74FF6531-54CC-4866-84FF-8BC3F512F2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86350" y="1936524"/>
              <a:ext cx="129682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소재부품장비</a:t>
              </a: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(1,953)</a:t>
              </a:r>
            </a:p>
          </p:txBody>
        </p:sp>
      </p:grpSp>
      <p:sp>
        <p:nvSpPr>
          <p:cNvPr id="89" name="모서리가 둥근 직사각형 359">
            <a:extLst>
              <a:ext uri="{FF2B5EF4-FFF2-40B4-BE49-F238E27FC236}">
                <a16:creationId xmlns="" xmlns:a16="http://schemas.microsoft.com/office/drawing/2014/main" id="{3AD30C2F-D3AA-4C51-82D0-F5CFDA8FC899}"/>
              </a:ext>
            </a:extLst>
          </p:cNvPr>
          <p:cNvSpPr/>
          <p:nvPr/>
        </p:nvSpPr>
        <p:spPr>
          <a:xfrm>
            <a:off x="310488" y="3768951"/>
            <a:ext cx="1604016" cy="252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중소기업기술혁신개발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0" name="모서리가 둥근 직사각형 359">
            <a:extLst>
              <a:ext uri="{FF2B5EF4-FFF2-40B4-BE49-F238E27FC236}">
                <a16:creationId xmlns="" xmlns:a16="http://schemas.microsoft.com/office/drawing/2014/main" id="{70755642-6A40-4CBA-A8B9-F3228E960DB6}"/>
              </a:ext>
            </a:extLst>
          </p:cNvPr>
          <p:cNvSpPr/>
          <p:nvPr/>
        </p:nvSpPr>
        <p:spPr>
          <a:xfrm>
            <a:off x="310488" y="4050321"/>
            <a:ext cx="1604016" cy="252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창업성장</a:t>
            </a: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1" name="모서리가 둥근 직사각형 359">
            <a:extLst>
              <a:ext uri="{FF2B5EF4-FFF2-40B4-BE49-F238E27FC236}">
                <a16:creationId xmlns="" xmlns:a16="http://schemas.microsoft.com/office/drawing/2014/main" id="{B7BD81AA-F641-48F8-BF04-6DAF20A18FC7}"/>
              </a:ext>
            </a:extLst>
          </p:cNvPr>
          <p:cNvSpPr/>
          <p:nvPr/>
        </p:nvSpPr>
        <p:spPr>
          <a:xfrm>
            <a:off x="310488" y="4331691"/>
            <a:ext cx="1604016" cy="252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2" name="모서리가 둥근 직사각형 359">
            <a:extLst>
              <a:ext uri="{FF2B5EF4-FFF2-40B4-BE49-F238E27FC236}">
                <a16:creationId xmlns="" xmlns:a16="http://schemas.microsoft.com/office/drawing/2014/main" id="{4DBBC8F9-C7F5-489E-BF76-FE138D452D9D}"/>
              </a:ext>
            </a:extLst>
          </p:cNvPr>
          <p:cNvSpPr/>
          <p:nvPr/>
        </p:nvSpPr>
        <p:spPr>
          <a:xfrm>
            <a:off x="310488" y="4613061"/>
            <a:ext cx="1604016" cy="252000"/>
          </a:xfrm>
          <a:prstGeom prst="roundRect">
            <a:avLst>
              <a:gd name="adj" fmla="val 6044"/>
            </a:avLst>
          </a:prstGeom>
          <a:solidFill>
            <a:srgbClr val="F1C40F">
              <a:alpha val="5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소재부품장비 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전략협력기술개발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3" name="모서리가 둥근 직사각형 359">
            <a:extLst>
              <a:ext uri="{FF2B5EF4-FFF2-40B4-BE49-F238E27FC236}">
                <a16:creationId xmlns="" xmlns:a16="http://schemas.microsoft.com/office/drawing/2014/main" id="{7873329B-E5F1-4D40-A7B0-B895DB188ED7}"/>
              </a:ext>
            </a:extLst>
          </p:cNvPr>
          <p:cNvSpPr/>
          <p:nvPr/>
        </p:nvSpPr>
        <p:spPr>
          <a:xfrm>
            <a:off x="310488" y="4894432"/>
            <a:ext cx="1604016" cy="252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Tech-Bridge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 상용화 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94" name="그룹 93">
            <a:extLst>
              <a:ext uri="{FF2B5EF4-FFF2-40B4-BE49-F238E27FC236}">
                <a16:creationId xmlns="" xmlns:a16="http://schemas.microsoft.com/office/drawing/2014/main" id="{F1418D6A-6B69-455C-B827-4C65D583860E}"/>
              </a:ext>
            </a:extLst>
          </p:cNvPr>
          <p:cNvGrpSpPr/>
          <p:nvPr/>
        </p:nvGrpSpPr>
        <p:grpSpPr>
          <a:xfrm>
            <a:off x="2006764" y="4418411"/>
            <a:ext cx="1656000" cy="369041"/>
            <a:chOff x="2006764" y="1842684"/>
            <a:chExt cx="1656000" cy="369041"/>
          </a:xfrm>
        </p:grpSpPr>
        <p:sp>
          <p:nvSpPr>
            <p:cNvPr id="95" name="자유형: 도형 26">
              <a:extLst>
                <a:ext uri="{FF2B5EF4-FFF2-40B4-BE49-F238E27FC236}">
                  <a16:creationId xmlns="" xmlns:a16="http://schemas.microsoft.com/office/drawing/2014/main" id="{5ADAFF52-077B-44E6-9C75-EEC01DE4F567}"/>
                </a:ext>
              </a:extLst>
            </p:cNvPr>
            <p:cNvSpPr/>
            <p:nvPr/>
          </p:nvSpPr>
          <p:spPr>
            <a:xfrm>
              <a:off x="2006764" y="1842684"/>
              <a:ext cx="1656000" cy="369041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96" name="자유형: 도형 25">
              <a:extLst>
                <a:ext uri="{FF2B5EF4-FFF2-40B4-BE49-F238E27FC236}">
                  <a16:creationId xmlns="" xmlns:a16="http://schemas.microsoft.com/office/drawing/2014/main" id="{0A899BE9-765E-45CD-BA64-842EF610A195}"/>
                </a:ext>
              </a:extLst>
            </p:cNvPr>
            <p:cNvSpPr/>
            <p:nvPr/>
          </p:nvSpPr>
          <p:spPr>
            <a:xfrm>
              <a:off x="2040357" y="1891990"/>
              <a:ext cx="1588815" cy="273735"/>
            </a:xfrm>
            <a:prstGeom prst="rect">
              <a:avLst/>
            </a:prstGeom>
            <a:solidFill>
              <a:srgbClr val="01B5CC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97" name="Rectangle 25">
              <a:extLst>
                <a:ext uri="{FF2B5EF4-FFF2-40B4-BE49-F238E27FC236}">
                  <a16:creationId xmlns="" xmlns:a16="http://schemas.microsoft.com/office/drawing/2014/main" id="{4719CDED-471F-4B64-AD87-5F55C6217A2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81114" y="1936524"/>
              <a:ext cx="9073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D. N. A.(207)</a:t>
              </a:r>
            </a:p>
          </p:txBody>
        </p:sp>
      </p:grpSp>
      <p:sp>
        <p:nvSpPr>
          <p:cNvPr id="98" name="모서리가 둥근 직사각형 359">
            <a:extLst>
              <a:ext uri="{FF2B5EF4-FFF2-40B4-BE49-F238E27FC236}">
                <a16:creationId xmlns="" xmlns:a16="http://schemas.microsoft.com/office/drawing/2014/main" id="{D371ED13-4CD2-401C-A4E0-0A239AB28BDE}"/>
              </a:ext>
            </a:extLst>
          </p:cNvPr>
          <p:cNvSpPr/>
          <p:nvPr/>
        </p:nvSpPr>
        <p:spPr>
          <a:xfrm>
            <a:off x="2850722" y="4822432"/>
            <a:ext cx="792000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빅데이터기반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85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9" name="모서리가 둥근 직사각형 359">
            <a:extLst>
              <a:ext uri="{FF2B5EF4-FFF2-40B4-BE49-F238E27FC236}">
                <a16:creationId xmlns="" xmlns:a16="http://schemas.microsoft.com/office/drawing/2014/main" id="{A50A6CD4-6F0A-4CD5-8E38-DE652C3DBF73}"/>
              </a:ext>
            </a:extLst>
          </p:cNvPr>
          <p:cNvSpPr/>
          <p:nvPr/>
        </p:nvSpPr>
        <p:spPr>
          <a:xfrm>
            <a:off x="2026807" y="4822432"/>
            <a:ext cx="792000" cy="324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AI</a:t>
            </a: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기반 고부가</a:t>
            </a:r>
          </a:p>
          <a:p>
            <a:pPr algn="ctr"/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신제품기술개발</a:t>
            </a:r>
            <a:endParaRPr lang="ko-KR" altLang="en-US" sz="8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0" name="모서리가 둥근 직사각형 359">
            <a:extLst>
              <a:ext uri="{FF2B5EF4-FFF2-40B4-BE49-F238E27FC236}">
                <a16:creationId xmlns="" xmlns:a16="http://schemas.microsoft.com/office/drawing/2014/main" id="{BDECF49C-B863-4D6C-BA20-5110DE586209}"/>
              </a:ext>
            </a:extLst>
          </p:cNvPr>
          <p:cNvSpPr/>
          <p:nvPr/>
        </p:nvSpPr>
        <p:spPr>
          <a:xfrm>
            <a:off x="2022503" y="3768951"/>
            <a:ext cx="1620219" cy="180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중소기업기술혁신개발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1" name="모서리가 둥근 직사각형 359">
            <a:extLst>
              <a:ext uri="{FF2B5EF4-FFF2-40B4-BE49-F238E27FC236}">
                <a16:creationId xmlns="" xmlns:a16="http://schemas.microsoft.com/office/drawing/2014/main" id="{541727AE-7013-4402-A037-29368D1CF457}"/>
              </a:ext>
            </a:extLst>
          </p:cNvPr>
          <p:cNvSpPr/>
          <p:nvPr/>
        </p:nvSpPr>
        <p:spPr>
          <a:xfrm>
            <a:off x="2022503" y="3971007"/>
            <a:ext cx="1620219" cy="180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9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창업성장 기술개발 </a:t>
            </a:r>
          </a:p>
        </p:txBody>
      </p:sp>
      <p:sp>
        <p:nvSpPr>
          <p:cNvPr id="102" name="모서리가 둥근 직사각형 359">
            <a:extLst>
              <a:ext uri="{FF2B5EF4-FFF2-40B4-BE49-F238E27FC236}">
                <a16:creationId xmlns="" xmlns:a16="http://schemas.microsoft.com/office/drawing/2014/main" id="{6A28D671-45E2-454A-9419-83A50C4BDD50}"/>
              </a:ext>
            </a:extLst>
          </p:cNvPr>
          <p:cNvSpPr/>
          <p:nvPr/>
        </p:nvSpPr>
        <p:spPr>
          <a:xfrm>
            <a:off x="2022503" y="4173064"/>
            <a:ext cx="1620219" cy="180000"/>
          </a:xfrm>
          <a:prstGeom prst="roundRect">
            <a:avLst>
              <a:gd name="adj" fmla="val 604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3" name="모서리가 둥근 직사각형 358">
            <a:extLst>
              <a:ext uri="{FF2B5EF4-FFF2-40B4-BE49-F238E27FC236}">
                <a16:creationId xmlns="" xmlns:a16="http://schemas.microsoft.com/office/drawing/2014/main" id="{6EB8A206-BF75-4C13-97B8-83767A18A84D}"/>
              </a:ext>
            </a:extLst>
          </p:cNvPr>
          <p:cNvSpPr/>
          <p:nvPr/>
        </p:nvSpPr>
        <p:spPr>
          <a:xfrm>
            <a:off x="7816384" y="2481296"/>
            <a:ext cx="1029679" cy="778442"/>
          </a:xfrm>
          <a:prstGeom prst="roundRect">
            <a:avLst>
              <a:gd name="adj" fmla="val 5615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ko-KR" altLang="en-US" sz="8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 중소기업</a:t>
            </a:r>
          </a:p>
          <a:p>
            <a:pPr algn="ctr">
              <a:lnSpc>
                <a:spcPct val="110000"/>
              </a:lnSpc>
            </a:pPr>
            <a:r>
              <a:rPr lang="ko-KR" altLang="en-US" sz="850" b="1" spc="-5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공동수요</a:t>
            </a:r>
            <a:r>
              <a:rPr lang="ko-KR" altLang="en-US" sz="8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기술개발</a:t>
            </a:r>
            <a:endParaRPr lang="ko-KR" altLang="en-US" sz="850" b="1" spc="-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04" name="Picture 34" descr="C:\Users\APPLE\Desktop\ti013a15304 [변환됨]-03.png">
            <a:extLst>
              <a:ext uri="{FF2B5EF4-FFF2-40B4-BE49-F238E27FC236}">
                <a16:creationId xmlns="" xmlns:a16="http://schemas.microsoft.com/office/drawing/2014/main" id="{511FA9CB-3A4D-4E05-AA73-9F2074F047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528"/>
          <a:stretch/>
        </p:blipFill>
        <p:spPr bwMode="auto">
          <a:xfrm>
            <a:off x="3850921" y="1897676"/>
            <a:ext cx="719857" cy="5954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Rectangle 25">
            <a:extLst>
              <a:ext uri="{FF2B5EF4-FFF2-40B4-BE49-F238E27FC236}">
                <a16:creationId xmlns="" xmlns:a16="http://schemas.microsoft.com/office/drawing/2014/main" id="{F2045F06-309F-4EC5-8072-B5B1DBE3806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064561" y="2199593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000" spc="-5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상용화</a:t>
            </a:r>
            <a:endParaRPr lang="en-US" altLang="ko-KR" sz="1000" spc="-50" baseline="0" dirty="0">
              <a:ln>
                <a:solidFill>
                  <a:prstClr val="white">
                    <a:alpha val="0"/>
                  </a:prst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  <p:sp>
        <p:nvSpPr>
          <p:cNvPr id="153" name="Rectangle 25">
            <a:extLst>
              <a:ext uri="{FF2B5EF4-FFF2-40B4-BE49-F238E27FC236}">
                <a16:creationId xmlns="" xmlns:a16="http://schemas.microsoft.com/office/drawing/2014/main" id="{A7342D6A-0330-4249-8EB4-9B021AA85F4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55694" y="2199593"/>
            <a:ext cx="35105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000" spc="-5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산학연</a:t>
            </a:r>
            <a:r>
              <a:rPr lang="en-US" altLang="ko-KR" sz="1000" spc="-5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)</a:t>
            </a:r>
            <a:endParaRPr lang="en-US" altLang="ko-KR" sz="1000" spc="-5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  <p:grpSp>
        <p:nvGrpSpPr>
          <p:cNvPr id="157" name="그룹 156">
            <a:extLst>
              <a:ext uri="{FF2B5EF4-FFF2-40B4-BE49-F238E27FC236}">
                <a16:creationId xmlns="" xmlns:a16="http://schemas.microsoft.com/office/drawing/2014/main" id="{DC55097A-E3CB-4F94-BB07-B697533FC5F1}"/>
              </a:ext>
            </a:extLst>
          </p:cNvPr>
          <p:cNvGrpSpPr/>
          <p:nvPr/>
        </p:nvGrpSpPr>
        <p:grpSpPr>
          <a:xfrm>
            <a:off x="284497" y="5326602"/>
            <a:ext cx="1656000" cy="941033"/>
            <a:chOff x="284497" y="5326602"/>
            <a:chExt cx="1656000" cy="941033"/>
          </a:xfrm>
        </p:grpSpPr>
        <p:sp>
          <p:nvSpPr>
            <p:cNvPr id="158" name="자유형: 도형 36">
              <a:extLst>
                <a:ext uri="{FF2B5EF4-FFF2-40B4-BE49-F238E27FC236}">
                  <a16:creationId xmlns="" xmlns:a16="http://schemas.microsoft.com/office/drawing/2014/main" id="{48043915-FC3A-4BD4-A4DA-A24F6994F03A}"/>
                </a:ext>
              </a:extLst>
            </p:cNvPr>
            <p:cNvSpPr/>
            <p:nvPr/>
          </p:nvSpPr>
          <p:spPr>
            <a:xfrm>
              <a:off x="284497" y="5326602"/>
              <a:ext cx="1656000" cy="941033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3B4B6A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r>
                <a:rPr lang="en-US" altLang="ko-KR" sz="1600" dirty="0"/>
                <a:t> </a:t>
              </a:r>
              <a:endParaRPr lang="ko-KR" altLang="en-US" sz="1600" dirty="0"/>
            </a:p>
          </p:txBody>
        </p:sp>
        <p:sp>
          <p:nvSpPr>
            <p:cNvPr id="159" name="자유형: 도형 25">
              <a:extLst>
                <a:ext uri="{FF2B5EF4-FFF2-40B4-BE49-F238E27FC236}">
                  <a16:creationId xmlns="" xmlns:a16="http://schemas.microsoft.com/office/drawing/2014/main" id="{BDEDA3F7-9EAA-4036-B339-90E0CF7C7CCD}"/>
                </a:ext>
              </a:extLst>
            </p:cNvPr>
            <p:cNvSpPr/>
            <p:nvPr/>
          </p:nvSpPr>
          <p:spPr>
            <a:xfrm>
              <a:off x="318090" y="5370746"/>
              <a:ext cx="1588815" cy="852745"/>
            </a:xfrm>
            <a:prstGeom prst="rect">
              <a:avLst/>
            </a:prstGeom>
            <a:solidFill>
              <a:srgbClr val="3B4B6A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160" name="Rectangle 25">
              <a:extLst>
                <a:ext uri="{FF2B5EF4-FFF2-40B4-BE49-F238E27FC236}">
                  <a16:creationId xmlns="" xmlns:a16="http://schemas.microsoft.com/office/drawing/2014/main" id="{9C2261F1-7888-4F1F-A394-DAF1B82EDF0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2096" y="5625238"/>
              <a:ext cx="1280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hangingPunct="1">
                <a:spcBef>
                  <a:spcPct val="0"/>
                </a:spcBef>
                <a:buClr>
                  <a:srgbClr val="4D4D4D"/>
                </a:buClr>
              </a:pPr>
              <a:r>
                <a:rPr lang="ko-KR" altLang="en-US" sz="12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프로젝트</a:t>
              </a:r>
              <a:r>
                <a:rPr lang="en-US" altLang="ko-KR" sz="12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·</a:t>
              </a:r>
              <a:r>
                <a:rPr lang="ko-KR" altLang="en-US" sz="12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생태계조성</a:t>
              </a: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/>
              </a:r>
              <a:b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</a:br>
              <a:r>
                <a:rPr lang="en-US" altLang="ko-KR" sz="12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(</a:t>
              </a:r>
              <a:r>
                <a:rPr lang="en-US" altLang="ko-KR" sz="12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3,637</a:t>
              </a:r>
              <a:r>
                <a:rPr lang="ko-KR" altLang="en-US" sz="1200" baseline="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억원</a:t>
              </a:r>
              <a:r>
                <a:rPr lang="en-US" altLang="ko-KR" sz="12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charset="0"/>
                </a:rPr>
                <a:t>)</a:t>
              </a:r>
              <a:endParaRPr lang="ko-KR" altLang="en-US" sz="12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endParaRPr>
            </a:p>
          </p:txBody>
        </p:sp>
      </p:grpSp>
      <p:grpSp>
        <p:nvGrpSpPr>
          <p:cNvPr id="161" name="그룹 160">
            <a:extLst>
              <a:ext uri="{FF2B5EF4-FFF2-40B4-BE49-F238E27FC236}">
                <a16:creationId xmlns="" xmlns:a16="http://schemas.microsoft.com/office/drawing/2014/main" id="{894F9A88-ED46-451B-BB46-64E9E72E70DA}"/>
              </a:ext>
            </a:extLst>
          </p:cNvPr>
          <p:cNvGrpSpPr/>
          <p:nvPr/>
        </p:nvGrpSpPr>
        <p:grpSpPr>
          <a:xfrm>
            <a:off x="2059619" y="5356158"/>
            <a:ext cx="6786788" cy="881920"/>
            <a:chOff x="2059619" y="5368106"/>
            <a:chExt cx="6786788" cy="881920"/>
          </a:xfrm>
        </p:grpSpPr>
        <p:grpSp>
          <p:nvGrpSpPr>
            <p:cNvPr id="162" name="그룹 161">
              <a:extLst>
                <a:ext uri="{FF2B5EF4-FFF2-40B4-BE49-F238E27FC236}">
                  <a16:creationId xmlns="" xmlns:a16="http://schemas.microsoft.com/office/drawing/2014/main" id="{AB5A76F2-C101-49A5-A696-CFEDDE932D50}"/>
                </a:ext>
              </a:extLst>
            </p:cNvPr>
            <p:cNvGrpSpPr/>
            <p:nvPr/>
          </p:nvGrpSpPr>
          <p:grpSpPr>
            <a:xfrm>
              <a:off x="2059619" y="5368106"/>
              <a:ext cx="920770" cy="399320"/>
              <a:chOff x="10820260" y="4680071"/>
              <a:chExt cx="920770" cy="399320"/>
            </a:xfrm>
          </p:grpSpPr>
          <p:sp>
            <p:nvSpPr>
              <p:cNvPr id="202" name="모서리가 둥근 직사각형 86">
                <a:extLst>
                  <a:ext uri="{FF2B5EF4-FFF2-40B4-BE49-F238E27FC236}">
                    <a16:creationId xmlns="" xmlns:a16="http://schemas.microsoft.com/office/drawing/2014/main" id="{421C0AE5-ACDB-4D89-B36F-64250FC114EF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203" name="자유형 192">
                <a:extLst>
                  <a:ext uri="{FF2B5EF4-FFF2-40B4-BE49-F238E27FC236}">
                    <a16:creationId xmlns="" xmlns:a16="http://schemas.microsoft.com/office/drawing/2014/main" id="{7BB6C202-939E-46B9-8E22-84476421F8D1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사회문제해결형</a:t>
                </a:r>
              </a:p>
              <a:p>
                <a:pPr algn="ctr"/>
                <a:r>
                  <a:rPr lang="en-US" altLang="ko-KR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(</a:t>
                </a:r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창업성장기술개발</a:t>
                </a:r>
                <a:r>
                  <a:rPr lang="en-US" altLang="ko-KR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)</a:t>
                </a:r>
              </a:p>
            </p:txBody>
          </p:sp>
        </p:grpSp>
        <p:grpSp>
          <p:nvGrpSpPr>
            <p:cNvPr id="163" name="그룹 162">
              <a:extLst>
                <a:ext uri="{FF2B5EF4-FFF2-40B4-BE49-F238E27FC236}">
                  <a16:creationId xmlns="" xmlns:a16="http://schemas.microsoft.com/office/drawing/2014/main" id="{25E93854-0B2B-46ED-BEE0-F8EB24476ED5}"/>
                </a:ext>
              </a:extLst>
            </p:cNvPr>
            <p:cNvGrpSpPr/>
            <p:nvPr/>
          </p:nvGrpSpPr>
          <p:grpSpPr>
            <a:xfrm>
              <a:off x="3037289" y="5368106"/>
              <a:ext cx="920770" cy="399320"/>
              <a:chOff x="10820260" y="4680071"/>
              <a:chExt cx="920770" cy="399320"/>
            </a:xfrm>
          </p:grpSpPr>
          <p:sp>
            <p:nvSpPr>
              <p:cNvPr id="200" name="모서리가 둥근 직사각형 86">
                <a:extLst>
                  <a:ext uri="{FF2B5EF4-FFF2-40B4-BE49-F238E27FC236}">
                    <a16:creationId xmlns="" xmlns:a16="http://schemas.microsoft.com/office/drawing/2014/main" id="{2679EF75-1AB8-4D76-8728-C130A7D9B1C7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201" name="자유형 192">
                <a:extLst>
                  <a:ext uri="{FF2B5EF4-FFF2-40B4-BE49-F238E27FC236}">
                    <a16:creationId xmlns="" xmlns:a16="http://schemas.microsoft.com/office/drawing/2014/main" id="{1F6C5A86-0343-453D-8A20-501EC55DED81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미세먼지 저감</a:t>
                </a:r>
              </a:p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실용화 </a:t>
                </a:r>
                <a:r>
                  <a:rPr lang="ko-KR" altLang="en-US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기술개발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64" name="그룹 163">
              <a:extLst>
                <a:ext uri="{FF2B5EF4-FFF2-40B4-BE49-F238E27FC236}">
                  <a16:creationId xmlns="" xmlns:a16="http://schemas.microsoft.com/office/drawing/2014/main" id="{853E4AAD-15AD-426F-AF8C-E9F640A60697}"/>
                </a:ext>
              </a:extLst>
            </p:cNvPr>
            <p:cNvGrpSpPr/>
            <p:nvPr/>
          </p:nvGrpSpPr>
          <p:grpSpPr>
            <a:xfrm>
              <a:off x="4014959" y="5368106"/>
              <a:ext cx="920770" cy="399320"/>
              <a:chOff x="10820260" y="4680071"/>
              <a:chExt cx="920770" cy="399320"/>
            </a:xfrm>
          </p:grpSpPr>
          <p:sp>
            <p:nvSpPr>
              <p:cNvPr id="198" name="모서리가 둥근 직사각형 86">
                <a:extLst>
                  <a:ext uri="{FF2B5EF4-FFF2-40B4-BE49-F238E27FC236}">
                    <a16:creationId xmlns="" xmlns:a16="http://schemas.microsoft.com/office/drawing/2014/main" id="{1A86BEF5-DC1E-4CFD-957B-DA852EE195F9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rgbClr val="F8E186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9" name="자유형 192">
                <a:extLst>
                  <a:ext uri="{FF2B5EF4-FFF2-40B4-BE49-F238E27FC236}">
                    <a16:creationId xmlns="" xmlns:a16="http://schemas.microsoft.com/office/drawing/2014/main" id="{5C1151AD-8395-4E63-B8B0-7C72DB18F76B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연구기반활용</a:t>
                </a:r>
                <a:endParaRPr lang="en-US" altLang="ko-KR" sz="850" b="1" spc="-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/>
                <a:r>
                  <a:rPr lang="ko-KR" altLang="en-US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플러스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65" name="그룹 164">
              <a:extLst>
                <a:ext uri="{FF2B5EF4-FFF2-40B4-BE49-F238E27FC236}">
                  <a16:creationId xmlns="" xmlns:a16="http://schemas.microsoft.com/office/drawing/2014/main" id="{26BAD3CB-D08B-466B-B987-9815D845E031}"/>
                </a:ext>
              </a:extLst>
            </p:cNvPr>
            <p:cNvGrpSpPr/>
            <p:nvPr/>
          </p:nvGrpSpPr>
          <p:grpSpPr>
            <a:xfrm>
              <a:off x="5970299" y="5368106"/>
              <a:ext cx="920770" cy="399320"/>
              <a:chOff x="10820260" y="4680071"/>
              <a:chExt cx="920770" cy="399320"/>
            </a:xfrm>
          </p:grpSpPr>
          <p:sp>
            <p:nvSpPr>
              <p:cNvPr id="196" name="모서리가 둥근 직사각형 86">
                <a:extLst>
                  <a:ext uri="{FF2B5EF4-FFF2-40B4-BE49-F238E27FC236}">
                    <a16:creationId xmlns="" xmlns:a16="http://schemas.microsoft.com/office/drawing/2014/main" id="{22FDD009-999C-498C-842B-7982D66B8671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7" name="자유형 192">
                <a:extLst>
                  <a:ext uri="{FF2B5EF4-FFF2-40B4-BE49-F238E27FC236}">
                    <a16:creationId xmlns="" xmlns:a16="http://schemas.microsoft.com/office/drawing/2014/main" id="{F68AB07D-E387-471B-8F73-0F91621FC849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</a:p>
              <a:p>
                <a:pPr algn="ctr"/>
                <a:r>
                  <a:rPr lang="ko-KR" altLang="en-US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연구인력지원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66" name="그룹 165">
              <a:extLst>
                <a:ext uri="{FF2B5EF4-FFF2-40B4-BE49-F238E27FC236}">
                  <a16:creationId xmlns="" xmlns:a16="http://schemas.microsoft.com/office/drawing/2014/main" id="{3B167111-8D18-4450-8988-88CAC36BC583}"/>
                </a:ext>
              </a:extLst>
            </p:cNvPr>
            <p:cNvGrpSpPr/>
            <p:nvPr/>
          </p:nvGrpSpPr>
          <p:grpSpPr>
            <a:xfrm>
              <a:off x="6947969" y="5368106"/>
              <a:ext cx="920770" cy="399320"/>
              <a:chOff x="10820260" y="4680071"/>
              <a:chExt cx="920770" cy="399320"/>
            </a:xfrm>
          </p:grpSpPr>
          <p:sp>
            <p:nvSpPr>
              <p:cNvPr id="194" name="모서리가 둥근 직사각형 86">
                <a:extLst>
                  <a:ext uri="{FF2B5EF4-FFF2-40B4-BE49-F238E27FC236}">
                    <a16:creationId xmlns="" xmlns:a16="http://schemas.microsoft.com/office/drawing/2014/main" id="{E2E8AD3A-989D-46A9-A863-42ABA217CBF5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5" name="자유형 192">
                <a:extLst>
                  <a:ext uri="{FF2B5EF4-FFF2-40B4-BE49-F238E27FC236}">
                    <a16:creationId xmlns="" xmlns:a16="http://schemas.microsoft.com/office/drawing/2014/main" id="{79CBB174-55E6-4040-97F9-EDF1F9F6B2B6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</a:t>
                </a:r>
                <a:r>
                  <a:rPr lang="en-US" altLang="ko-KR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</a:t>
                </a:r>
              </a:p>
              <a:p>
                <a:pPr algn="ctr"/>
                <a:r>
                  <a:rPr lang="ko-KR" altLang="en-US" sz="850" b="1" spc="-50" dirty="0" err="1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역량제고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67" name="그룹 166">
              <a:extLst>
                <a:ext uri="{FF2B5EF4-FFF2-40B4-BE49-F238E27FC236}">
                  <a16:creationId xmlns="" xmlns:a16="http://schemas.microsoft.com/office/drawing/2014/main" id="{81E2297C-3B8C-4BCB-A039-57549B87820B}"/>
                </a:ext>
              </a:extLst>
            </p:cNvPr>
            <p:cNvGrpSpPr/>
            <p:nvPr/>
          </p:nvGrpSpPr>
          <p:grpSpPr>
            <a:xfrm>
              <a:off x="7925637" y="5368106"/>
              <a:ext cx="920770" cy="399320"/>
              <a:chOff x="10820260" y="4680071"/>
              <a:chExt cx="920770" cy="399320"/>
            </a:xfrm>
          </p:grpSpPr>
          <p:sp>
            <p:nvSpPr>
              <p:cNvPr id="192" name="모서리가 둥근 직사각형 86">
                <a:extLst>
                  <a:ext uri="{FF2B5EF4-FFF2-40B4-BE49-F238E27FC236}">
                    <a16:creationId xmlns="" xmlns:a16="http://schemas.microsoft.com/office/drawing/2014/main" id="{D33AD578-9E74-4BB8-8A32-48D4A1A4DB07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3" name="자유형 192">
                <a:extLst>
                  <a:ext uri="{FF2B5EF4-FFF2-40B4-BE49-F238E27FC236}">
                    <a16:creationId xmlns="" xmlns:a16="http://schemas.microsoft.com/office/drawing/2014/main" id="{C1B2FB05-6F79-4A2F-9EB8-C6BD8719190E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중소기업전략</a:t>
                </a:r>
              </a:p>
              <a:p>
                <a:pPr algn="ctr"/>
                <a:r>
                  <a:rPr lang="ko-KR" altLang="en-US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기술연구조사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68" name="그룹 167">
              <a:extLst>
                <a:ext uri="{FF2B5EF4-FFF2-40B4-BE49-F238E27FC236}">
                  <a16:creationId xmlns="" xmlns:a16="http://schemas.microsoft.com/office/drawing/2014/main" id="{6AE82BFA-EC24-4474-99AF-ADF02D0B2268}"/>
                </a:ext>
              </a:extLst>
            </p:cNvPr>
            <p:cNvGrpSpPr/>
            <p:nvPr/>
          </p:nvGrpSpPr>
          <p:grpSpPr>
            <a:xfrm>
              <a:off x="4992629" y="5368106"/>
              <a:ext cx="920770" cy="399320"/>
              <a:chOff x="10820260" y="4680071"/>
              <a:chExt cx="920770" cy="399320"/>
            </a:xfrm>
          </p:grpSpPr>
          <p:sp>
            <p:nvSpPr>
              <p:cNvPr id="190" name="모서리가 둥근 직사각형 86">
                <a:extLst>
                  <a:ext uri="{FF2B5EF4-FFF2-40B4-BE49-F238E27FC236}">
                    <a16:creationId xmlns="" xmlns:a16="http://schemas.microsoft.com/office/drawing/2014/main" id="{3E46C121-9421-4DE9-88D5-0AC83E0419AE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1" name="자유형 192">
                <a:extLst>
                  <a:ext uri="{FF2B5EF4-FFF2-40B4-BE49-F238E27FC236}">
                    <a16:creationId xmlns="" xmlns:a16="http://schemas.microsoft.com/office/drawing/2014/main" id="{C652D715-B86A-4C79-9EA9-58138EB2445B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융복합기술</a:t>
                </a:r>
              </a:p>
              <a:p>
                <a:pPr algn="ctr"/>
                <a:r>
                  <a:rPr lang="ko-KR" altLang="en-US" sz="850" b="1" spc="-50" dirty="0" err="1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교류촉진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69" name="그룹 168">
              <a:extLst>
                <a:ext uri="{FF2B5EF4-FFF2-40B4-BE49-F238E27FC236}">
                  <a16:creationId xmlns="" xmlns:a16="http://schemas.microsoft.com/office/drawing/2014/main" id="{B55C4BFA-F4C3-49BD-BA3E-65DB35677A8A}"/>
                </a:ext>
              </a:extLst>
            </p:cNvPr>
            <p:cNvGrpSpPr/>
            <p:nvPr/>
          </p:nvGrpSpPr>
          <p:grpSpPr>
            <a:xfrm>
              <a:off x="2059619" y="5850706"/>
              <a:ext cx="920770" cy="399320"/>
              <a:chOff x="10820260" y="4680071"/>
              <a:chExt cx="920770" cy="399320"/>
            </a:xfrm>
          </p:grpSpPr>
          <p:sp>
            <p:nvSpPr>
              <p:cNvPr id="188" name="모서리가 둥근 직사각형 86">
                <a:extLst>
                  <a:ext uri="{FF2B5EF4-FFF2-40B4-BE49-F238E27FC236}">
                    <a16:creationId xmlns="" xmlns:a16="http://schemas.microsoft.com/office/drawing/2014/main" id="{F19F0CFE-FC3B-4845-849B-26D4B22F0189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9" name="자유형 192">
                <a:extLst>
                  <a:ext uri="{FF2B5EF4-FFF2-40B4-BE49-F238E27FC236}">
                    <a16:creationId xmlns="" xmlns:a16="http://schemas.microsoft.com/office/drawing/2014/main" id="{50ACD67F-0219-4496-AE9B-33448B14864E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기술사업화</a:t>
                </a:r>
              </a:p>
              <a:p>
                <a:pPr algn="ctr"/>
                <a:r>
                  <a:rPr lang="ko-KR" altLang="en-US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역량강화사업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70" name="그룹 169">
              <a:extLst>
                <a:ext uri="{FF2B5EF4-FFF2-40B4-BE49-F238E27FC236}">
                  <a16:creationId xmlns="" xmlns:a16="http://schemas.microsoft.com/office/drawing/2014/main" id="{815BE57A-0A76-4FF0-A6AB-7B5B02B2A04B}"/>
                </a:ext>
              </a:extLst>
            </p:cNvPr>
            <p:cNvGrpSpPr/>
            <p:nvPr/>
          </p:nvGrpSpPr>
          <p:grpSpPr>
            <a:xfrm>
              <a:off x="3037289" y="5850706"/>
              <a:ext cx="920770" cy="399320"/>
              <a:chOff x="10820260" y="4680071"/>
              <a:chExt cx="920770" cy="399320"/>
            </a:xfrm>
          </p:grpSpPr>
          <p:sp>
            <p:nvSpPr>
              <p:cNvPr id="186" name="모서리가 둥근 직사각형 86">
                <a:extLst>
                  <a:ext uri="{FF2B5EF4-FFF2-40B4-BE49-F238E27FC236}">
                    <a16:creationId xmlns="" xmlns:a16="http://schemas.microsoft.com/office/drawing/2014/main" id="{52837AFC-51D5-4F4F-BE02-84B172DA2BFD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7" name="자유형 192">
                <a:extLst>
                  <a:ext uri="{FF2B5EF4-FFF2-40B4-BE49-F238E27FC236}">
                    <a16:creationId xmlns="" xmlns:a16="http://schemas.microsoft.com/office/drawing/2014/main" id="{CAA6CD29-23D3-4D94-9CDB-F6A7283DCED4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지역특화</a:t>
                </a:r>
              </a:p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산업육성</a:t>
                </a:r>
                <a:r>
                  <a:rPr lang="en-US" altLang="ko-KR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+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71" name="그룹 170">
              <a:extLst>
                <a:ext uri="{FF2B5EF4-FFF2-40B4-BE49-F238E27FC236}">
                  <a16:creationId xmlns="" xmlns:a16="http://schemas.microsoft.com/office/drawing/2014/main" id="{A772F1C4-289D-4DE9-8C6E-4E10DB504FCA}"/>
                </a:ext>
              </a:extLst>
            </p:cNvPr>
            <p:cNvGrpSpPr/>
            <p:nvPr/>
          </p:nvGrpSpPr>
          <p:grpSpPr>
            <a:xfrm>
              <a:off x="4014959" y="5850706"/>
              <a:ext cx="920770" cy="399320"/>
              <a:chOff x="10820260" y="4680071"/>
              <a:chExt cx="920770" cy="399320"/>
            </a:xfrm>
          </p:grpSpPr>
          <p:sp>
            <p:nvSpPr>
              <p:cNvPr id="184" name="모서리가 둥근 직사각형 86">
                <a:extLst>
                  <a:ext uri="{FF2B5EF4-FFF2-40B4-BE49-F238E27FC236}">
                    <a16:creationId xmlns="" xmlns:a16="http://schemas.microsoft.com/office/drawing/2014/main" id="{ED280F03-1088-444E-8F14-2F5323975D12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rgbClr val="F8E186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5" name="자유형 192">
                <a:extLst>
                  <a:ext uri="{FF2B5EF4-FFF2-40B4-BE49-F238E27FC236}">
                    <a16:creationId xmlns="" xmlns:a16="http://schemas.microsoft.com/office/drawing/2014/main" id="{40335DA1-09BE-47DF-8AB0-0D8A2C2BB317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 err="1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산단대개조</a:t>
                </a:r>
                <a:endParaRPr lang="ko-KR" altLang="en-US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지역기업 </a:t>
                </a:r>
                <a:r>
                  <a:rPr lang="en-US" altLang="ko-KR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R&amp;D </a:t>
                </a:r>
              </a:p>
            </p:txBody>
          </p:sp>
        </p:grpSp>
        <p:grpSp>
          <p:nvGrpSpPr>
            <p:cNvPr id="172" name="그룹 171">
              <a:extLst>
                <a:ext uri="{FF2B5EF4-FFF2-40B4-BE49-F238E27FC236}">
                  <a16:creationId xmlns="" xmlns:a16="http://schemas.microsoft.com/office/drawing/2014/main" id="{981E3416-6BB2-4881-8E6F-3BE7EFAEF188}"/>
                </a:ext>
              </a:extLst>
            </p:cNvPr>
            <p:cNvGrpSpPr/>
            <p:nvPr/>
          </p:nvGrpSpPr>
          <p:grpSpPr>
            <a:xfrm>
              <a:off x="5970299" y="5850706"/>
              <a:ext cx="920770" cy="399320"/>
              <a:chOff x="10820260" y="4680071"/>
              <a:chExt cx="920770" cy="399320"/>
            </a:xfrm>
          </p:grpSpPr>
          <p:sp>
            <p:nvSpPr>
              <p:cNvPr id="182" name="모서리가 둥근 직사각형 86">
                <a:extLst>
                  <a:ext uri="{FF2B5EF4-FFF2-40B4-BE49-F238E27FC236}">
                    <a16:creationId xmlns="" xmlns:a16="http://schemas.microsoft.com/office/drawing/2014/main" id="{6112172C-D763-45E0-9110-AB8697A13EDA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3" name="자유형 192">
                <a:extLst>
                  <a:ext uri="{FF2B5EF4-FFF2-40B4-BE49-F238E27FC236}">
                    <a16:creationId xmlns="" xmlns:a16="http://schemas.microsoft.com/office/drawing/2014/main" id="{4E631969-8368-42C8-B8E9-C31E9AB100AC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규제자유특구</a:t>
                </a:r>
              </a:p>
              <a:p>
                <a:pPr algn="ctr"/>
                <a:r>
                  <a:rPr lang="ko-KR" altLang="en-US" sz="850" b="1" spc="-50" dirty="0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실증기반조성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73" name="그룹 172">
              <a:extLst>
                <a:ext uri="{FF2B5EF4-FFF2-40B4-BE49-F238E27FC236}">
                  <a16:creationId xmlns="" xmlns:a16="http://schemas.microsoft.com/office/drawing/2014/main" id="{A49D31C5-FD7B-4AFA-905C-904AA5B661EB}"/>
                </a:ext>
              </a:extLst>
            </p:cNvPr>
            <p:cNvGrpSpPr/>
            <p:nvPr/>
          </p:nvGrpSpPr>
          <p:grpSpPr>
            <a:xfrm>
              <a:off x="6947969" y="5850706"/>
              <a:ext cx="920770" cy="399320"/>
              <a:chOff x="10820260" y="4680071"/>
              <a:chExt cx="920770" cy="399320"/>
            </a:xfrm>
          </p:grpSpPr>
          <p:sp>
            <p:nvSpPr>
              <p:cNvPr id="180" name="모서리가 둥근 직사각형 86">
                <a:extLst>
                  <a:ext uri="{FF2B5EF4-FFF2-40B4-BE49-F238E27FC236}">
                    <a16:creationId xmlns="" xmlns:a16="http://schemas.microsoft.com/office/drawing/2014/main" id="{E55C4520-885D-402D-9D1C-9F23DB3F549E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1" name="자유형 192">
                <a:extLst>
                  <a:ext uri="{FF2B5EF4-FFF2-40B4-BE49-F238E27FC236}">
                    <a16:creationId xmlns="" xmlns:a16="http://schemas.microsoft.com/office/drawing/2014/main" id="{4A47A1EA-4C44-4EBC-B2C4-0F8FC26E2683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기술규제</a:t>
                </a:r>
              </a:p>
              <a:p>
                <a:pPr algn="ctr"/>
                <a:r>
                  <a:rPr lang="ko-KR" altLang="en-US" sz="850" b="1" spc="-50" dirty="0" err="1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해결형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74" name="그룹 173">
              <a:extLst>
                <a:ext uri="{FF2B5EF4-FFF2-40B4-BE49-F238E27FC236}">
                  <a16:creationId xmlns="" xmlns:a16="http://schemas.microsoft.com/office/drawing/2014/main" id="{C46D8772-AE6B-4259-A1AB-620333D09289}"/>
                </a:ext>
              </a:extLst>
            </p:cNvPr>
            <p:cNvGrpSpPr/>
            <p:nvPr/>
          </p:nvGrpSpPr>
          <p:grpSpPr>
            <a:xfrm>
              <a:off x="7925637" y="5850706"/>
              <a:ext cx="920770" cy="399320"/>
              <a:chOff x="10820260" y="4680071"/>
              <a:chExt cx="920770" cy="399320"/>
            </a:xfrm>
          </p:grpSpPr>
          <p:sp>
            <p:nvSpPr>
              <p:cNvPr id="178" name="모서리가 둥근 직사각형 86">
                <a:extLst>
                  <a:ext uri="{FF2B5EF4-FFF2-40B4-BE49-F238E27FC236}">
                    <a16:creationId xmlns="" xmlns:a16="http://schemas.microsoft.com/office/drawing/2014/main" id="{A2DE99A8-1217-4C1B-8055-3DF4BCD82DBD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79" name="자유형 192">
                <a:extLst>
                  <a:ext uri="{FF2B5EF4-FFF2-40B4-BE49-F238E27FC236}">
                    <a16:creationId xmlns="" xmlns:a16="http://schemas.microsoft.com/office/drawing/2014/main" id="{28FE7DCB-990F-47A7-BB15-7A15A5A025B0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해외인증규격</a:t>
                </a:r>
              </a:p>
              <a:p>
                <a:pPr algn="ctr"/>
                <a:r>
                  <a:rPr lang="ko-KR" altLang="en-US" sz="850" b="1" spc="-50" dirty="0" err="1" smtClean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적합제품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75" name="그룹 174">
              <a:extLst>
                <a:ext uri="{FF2B5EF4-FFF2-40B4-BE49-F238E27FC236}">
                  <a16:creationId xmlns="" xmlns:a16="http://schemas.microsoft.com/office/drawing/2014/main" id="{BF71E695-A324-4D6C-8C12-02DA8ABBD882}"/>
                </a:ext>
              </a:extLst>
            </p:cNvPr>
            <p:cNvGrpSpPr/>
            <p:nvPr/>
          </p:nvGrpSpPr>
          <p:grpSpPr>
            <a:xfrm>
              <a:off x="4992629" y="5850706"/>
              <a:ext cx="920770" cy="399320"/>
              <a:chOff x="10820260" y="4680071"/>
              <a:chExt cx="920770" cy="399320"/>
            </a:xfrm>
          </p:grpSpPr>
          <p:sp>
            <p:nvSpPr>
              <p:cNvPr id="176" name="모서리가 둥근 직사각형 86">
                <a:extLst>
                  <a:ext uri="{FF2B5EF4-FFF2-40B4-BE49-F238E27FC236}">
                    <a16:creationId xmlns="" xmlns:a16="http://schemas.microsoft.com/office/drawing/2014/main" id="{48532EAC-D98C-4EDD-AF39-843FAB9408EF}"/>
                  </a:ext>
                </a:extLst>
              </p:cNvPr>
              <p:cNvSpPr/>
              <p:nvPr/>
            </p:nvSpPr>
            <p:spPr>
              <a:xfrm rot="16200000">
                <a:off x="11080985" y="4419346"/>
                <a:ext cx="399320" cy="920770"/>
              </a:xfrm>
              <a:prstGeom prst="roundRect">
                <a:avLst>
                  <a:gd name="adj" fmla="val 7591"/>
                </a:avLst>
              </a:prstGeom>
              <a:solidFill>
                <a:schemeClr val="bg1"/>
              </a:solidFill>
              <a:ln w="12700" cap="flat" cmpd="sng" algn="ctr">
                <a:gradFill>
                  <a:gsLst>
                    <a:gs pos="43000">
                      <a:srgbClr val="3B4B6A"/>
                    </a:gs>
                    <a:gs pos="50000">
                      <a:sysClr val="window" lastClr="FFFFFF"/>
                    </a:gs>
                    <a:gs pos="57000">
                      <a:srgbClr val="3B4B6A"/>
                    </a:gs>
                  </a:gsLst>
                  <a:lin ang="10800000" scaled="0"/>
                </a:gradFill>
                <a:prstDash val="solid"/>
                <a:miter lim="800000"/>
              </a:ln>
              <a:effectLst>
                <a:outerShdw blurRad="38100" dist="38100" dir="2700000" sx="98000" sy="98000" algn="tl" rotWithShape="0">
                  <a:prstClr val="black">
                    <a:alpha val="27000"/>
                  </a:prstClr>
                </a:outerShdw>
              </a:effectLst>
            </p:spPr>
            <p:txBody>
              <a:bodyPr rtlCol="0" anchor="ctr">
                <a:no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defTabSz="818085">
                  <a:lnSpc>
                    <a:spcPct val="11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969696"/>
                  </a:buClr>
                </a:pPr>
                <a:endParaRPr lang="ko-KR" altLang="en-US" sz="1100" b="1" kern="0" spc="-40" dirty="0">
                  <a:solidFill>
                    <a:srgbClr val="4F81BD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77" name="자유형 192">
                <a:extLst>
                  <a:ext uri="{FF2B5EF4-FFF2-40B4-BE49-F238E27FC236}">
                    <a16:creationId xmlns="" xmlns:a16="http://schemas.microsoft.com/office/drawing/2014/main" id="{89D8ED77-C5C1-46C8-A0F9-89D95725C912}"/>
                  </a:ext>
                </a:extLst>
              </p:cNvPr>
              <p:cNvSpPr/>
              <p:nvPr/>
            </p:nvSpPr>
            <p:spPr>
              <a:xfrm>
                <a:off x="10913990" y="4730094"/>
                <a:ext cx="733311" cy="299272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규제자유특구</a:t>
                </a:r>
              </a:p>
              <a:p>
                <a:pPr algn="ctr"/>
                <a:r>
                  <a:rPr lang="ko-KR" altLang="en-US" sz="850" b="1" spc="-5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schemeClr val="tx1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혁신사업육성 </a:t>
                </a:r>
                <a:endParaRPr lang="en-US" altLang="ko-KR" sz="850" b="1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sp>
        <p:nvSpPr>
          <p:cNvPr id="204" name="TextBox 203"/>
          <p:cNvSpPr txBox="1"/>
          <p:nvPr/>
        </p:nvSpPr>
        <p:spPr>
          <a:xfrm>
            <a:off x="237144" y="6270475"/>
            <a:ext cx="18277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 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노란색 셀 </a:t>
            </a:r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‘21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신규사업</a:t>
            </a:r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(8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</a:t>
            </a:r>
            <a:r>
              <a:rPr lang="en-US" altLang="ko-KR" sz="1050" b="1" spc="-50" dirty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050" b="1" spc="-50" dirty="0">
              <a:ln>
                <a:solidFill>
                  <a:srgbClr val="4F81BD">
                    <a:alpha val="0"/>
                  </a:srgb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682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97E4FC6-D200-48FD-B742-FAF43D581AB1}"/>
              </a:ext>
            </a:extLst>
          </p:cNvPr>
          <p:cNvSpPr txBox="1"/>
          <p:nvPr/>
        </p:nvSpPr>
        <p:spPr>
          <a:xfrm>
            <a:off x="1552396" y="3258808"/>
            <a:ext cx="5440592" cy="677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spcBef>
                <a:spcPts val="800"/>
              </a:spcBef>
            </a:pPr>
            <a:r>
              <a:rPr lang="ko-KR" altLang="en-US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중소기업 </a:t>
            </a:r>
            <a:r>
              <a:rPr lang="en-US" altLang="ko-KR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R&amp;D</a:t>
            </a:r>
            <a:r>
              <a:rPr lang="ko-KR" altLang="en-US" sz="4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지원 성과</a:t>
            </a:r>
            <a:endParaRPr lang="ko-KR" altLang="en-US" sz="4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9642F803-06BF-4C79-8E99-EC0436E84AD8}"/>
              </a:ext>
            </a:extLst>
          </p:cNvPr>
          <p:cNvCxnSpPr>
            <a:cxnSpLocks/>
          </p:cNvCxnSpPr>
          <p:nvPr/>
        </p:nvCxnSpPr>
        <p:spPr>
          <a:xfrm>
            <a:off x="1165415" y="4120609"/>
            <a:ext cx="6835585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7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C229180D-E125-4BDF-B571-159801CB5FE0}"/>
              </a:ext>
            </a:extLst>
          </p:cNvPr>
          <p:cNvGrpSpPr/>
          <p:nvPr/>
        </p:nvGrpSpPr>
        <p:grpSpPr>
          <a:xfrm>
            <a:off x="499933" y="3132863"/>
            <a:ext cx="940130" cy="1006690"/>
            <a:chOff x="2496339" y="3062826"/>
            <a:chExt cx="527077" cy="564395"/>
          </a:xfrm>
        </p:grpSpPr>
        <p:sp>
          <p:nvSpPr>
            <p:cNvPr id="16" name="사각형: 둥근 위쪽 모서리 15">
              <a:extLst>
                <a:ext uri="{FF2B5EF4-FFF2-40B4-BE49-F238E27FC236}">
                  <a16:creationId xmlns="" xmlns:a16="http://schemas.microsoft.com/office/drawing/2014/main" id="{B2FFE643-6D03-4B19-B297-6FD009D272B5}"/>
                </a:ext>
              </a:extLst>
            </p:cNvPr>
            <p:cNvSpPr/>
            <p:nvPr/>
          </p:nvSpPr>
          <p:spPr>
            <a:xfrm>
              <a:off x="2496339" y="3062826"/>
              <a:ext cx="527077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>
              <a:gsLst>
                <a:gs pos="0">
                  <a:srgbClr val="0987B9"/>
                </a:gs>
                <a:gs pos="100000">
                  <a:srgbClr val="027FB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사각형: 둥근 위쪽 모서리 16">
              <a:extLst>
                <a:ext uri="{FF2B5EF4-FFF2-40B4-BE49-F238E27FC236}">
                  <a16:creationId xmlns="" xmlns:a16="http://schemas.microsoft.com/office/drawing/2014/main" id="{3640A2E9-33DC-4456-AC15-07F7CAB7B3F4}"/>
                </a:ext>
              </a:extLst>
            </p:cNvPr>
            <p:cNvSpPr/>
            <p:nvPr/>
          </p:nvSpPr>
          <p:spPr>
            <a:xfrm flipH="1">
              <a:off x="2496339" y="3062826"/>
              <a:ext cx="527076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 flip="none" rotWithShape="1">
              <a:gsLst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4500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228DC96-A483-4178-94DE-622DED956CA3}"/>
                </a:ext>
              </a:extLst>
            </p:cNvPr>
            <p:cNvSpPr txBox="1"/>
            <p:nvPr/>
          </p:nvSpPr>
          <p:spPr>
            <a:xfrm>
              <a:off x="2536997" y="3112078"/>
              <a:ext cx="445761" cy="46589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r>
                <a:rPr lang="en-US" altLang="ko-KR" sz="5400" dirty="0">
                  <a:ln>
                    <a:solidFill>
                      <a:schemeClr val="bg1">
                        <a:alpha val="0"/>
                      </a:schemeClr>
                    </a:solidFill>
                  </a:ln>
                </a:rPr>
                <a:t>02</a:t>
              </a:r>
              <a:endParaRPr lang="ko-KR" altLang="en-US" sz="5400" dirty="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C1DA678B-C4A9-48B3-A7FC-4573817C9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15" y="2206353"/>
            <a:ext cx="1634785" cy="3292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971BDD4-E71B-4B85-B379-4847BDB511F9}"/>
              </a:ext>
            </a:extLst>
          </p:cNvPr>
          <p:cNvSpPr txBox="1"/>
          <p:nvPr/>
        </p:nvSpPr>
        <p:spPr>
          <a:xfrm>
            <a:off x="579346" y="4280045"/>
            <a:ext cx="2327560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atinLnBrk="0">
              <a:spcBef>
                <a:spcPts val="800"/>
              </a:spcBef>
            </a:pP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2021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년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 중소기업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지원사업 안내</a:t>
            </a:r>
          </a:p>
        </p:txBody>
      </p:sp>
    </p:spTree>
    <p:extLst>
      <p:ext uri="{BB962C8B-B14F-4D97-AF65-F5344CB8AC3E}">
        <p14:creationId xmlns="" xmlns:p14="http://schemas.microsoft.com/office/powerpoint/2010/main" val="37146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그룹 1080"/>
          <p:cNvGrpSpPr/>
          <p:nvPr/>
        </p:nvGrpSpPr>
        <p:grpSpPr>
          <a:xfrm>
            <a:off x="372349" y="703542"/>
            <a:ext cx="8484314" cy="1112648"/>
            <a:chOff x="372349" y="703542"/>
            <a:chExt cx="8484314" cy="1112648"/>
          </a:xfrm>
        </p:grpSpPr>
        <p:sp>
          <p:nvSpPr>
            <p:cNvPr id="20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991015" y="980863"/>
              <a:ext cx="7865648" cy="4383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38" name="TextBox 713"/>
            <p:cNvSpPr txBox="1"/>
            <p:nvPr/>
          </p:nvSpPr>
          <p:spPr>
            <a:xfrm flipH="1">
              <a:off x="1741898" y="1046155"/>
              <a:ext cx="476091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914125" fontAlgn="base" latinLnBrk="0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  <a:tabLst>
                  <a:tab pos="5648325" algn="l"/>
                </a:tabLst>
              </a:pPr>
              <a:r>
                <a:rPr kumimoji="1" lang="en-US" altLang="ko-KR" sz="20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R&amp;D </a:t>
              </a:r>
              <a:r>
                <a:rPr kumimoji="1" lang="ko-KR" altLang="en-US" sz="20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지원을 통해 청년 일자리 창출 및 신시장 </a:t>
              </a:r>
              <a:r>
                <a:rPr kumimoji="1" lang="ko-KR" altLang="en-US" sz="20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개척</a:t>
              </a:r>
              <a:endParaRPr kumimoji="1" lang="ko-KR" altLang="en-US" sz="2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  <p:pic>
          <p:nvPicPr>
            <p:cNvPr id="1028" name="그림 102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349" y="703542"/>
              <a:ext cx="1500244" cy="1112648"/>
            </a:xfrm>
            <a:prstGeom prst="rect">
              <a:avLst/>
            </a:prstGeom>
          </p:spPr>
        </p:pic>
        <p:sp>
          <p:nvSpPr>
            <p:cNvPr id="205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792294" y="766392"/>
              <a:ext cx="10044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20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charset="0"/>
                </a:rPr>
                <a:t>successful case</a:t>
              </a:r>
              <a:endParaRPr lang="ko-KR" altLang="en-US" sz="12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</p:grpSp>
      <p:sp>
        <p:nvSpPr>
          <p:cNvPr id="208" name="직사각형 207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44724" y="1879040"/>
            <a:ext cx="100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o-KR" altLang="en-US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구분</a:t>
            </a:r>
          </a:p>
        </p:txBody>
      </p:sp>
      <p:sp>
        <p:nvSpPr>
          <p:cNvPr id="209" name="직사각형 208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1291663" y="1879040"/>
            <a:ext cx="2053517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o-KR" altLang="en-US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총계</a:t>
            </a:r>
          </a:p>
        </p:txBody>
      </p:sp>
      <p:sp>
        <p:nvSpPr>
          <p:cNvPr id="212" name="직사각형 211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3398520" y="1879040"/>
            <a:ext cx="5458143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중소기업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 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주요성과</a:t>
            </a:r>
            <a:endParaRPr kumimoji="0" lang="ko-KR" altLang="en-US" b="0" i="0" u="none" strike="noStrike" kern="1200" cap="none" spc="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cxnSp>
        <p:nvCxnSpPr>
          <p:cNvPr id="230" name="직선 연결선 229">
            <a:extLst>
              <a:ext uri="{FF2B5EF4-FFF2-40B4-BE49-F238E27FC236}">
                <a16:creationId xmlns="" xmlns:a16="http://schemas.microsoft.com/office/drawing/2014/main" id="{CA0D71BB-C157-4A70-A880-6858CF045821}"/>
              </a:ext>
            </a:extLst>
          </p:cNvPr>
          <p:cNvCxnSpPr>
            <a:cxnSpLocks/>
          </p:cNvCxnSpPr>
          <p:nvPr/>
        </p:nvCxnSpPr>
        <p:spPr>
          <a:xfrm>
            <a:off x="1272193" y="2278360"/>
            <a:ext cx="0" cy="39912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직선 연결선 230">
            <a:extLst>
              <a:ext uri="{FF2B5EF4-FFF2-40B4-BE49-F238E27FC236}">
                <a16:creationId xmlns="" xmlns:a16="http://schemas.microsoft.com/office/drawing/2014/main" id="{6B0613B0-138D-458B-962D-6E5B127A46C6}"/>
              </a:ext>
            </a:extLst>
          </p:cNvPr>
          <p:cNvCxnSpPr>
            <a:cxnSpLocks/>
          </p:cNvCxnSpPr>
          <p:nvPr/>
        </p:nvCxnSpPr>
        <p:spPr>
          <a:xfrm>
            <a:off x="3384252" y="2241785"/>
            <a:ext cx="0" cy="39912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4" name="그림 233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264787"/>
            <a:ext cx="9389915" cy="28805"/>
          </a:xfrm>
          <a:prstGeom prst="rect">
            <a:avLst/>
          </a:prstGeom>
        </p:spPr>
      </p:pic>
      <p:pic>
        <p:nvPicPr>
          <p:cNvPr id="247" name="그림 246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8210" y="4821918"/>
            <a:ext cx="5381047" cy="45719"/>
          </a:xfrm>
          <a:prstGeom prst="rect">
            <a:avLst/>
          </a:prstGeom>
        </p:spPr>
      </p:pic>
      <p:pic>
        <p:nvPicPr>
          <p:cNvPr id="248" name="그림 247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3327" y="3479614"/>
            <a:ext cx="5387692" cy="45719"/>
          </a:xfrm>
          <a:prstGeom prst="rect">
            <a:avLst/>
          </a:prstGeom>
        </p:spPr>
      </p:pic>
      <p:pic>
        <p:nvPicPr>
          <p:cNvPr id="250" name="그림 249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92391" y="3473135"/>
            <a:ext cx="2052787" cy="45719"/>
          </a:xfrm>
          <a:prstGeom prst="rect">
            <a:avLst/>
          </a:prstGeom>
        </p:spPr>
      </p:pic>
      <p:pic>
        <p:nvPicPr>
          <p:cNvPr id="251" name="그림 250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4724" y="3479614"/>
            <a:ext cx="1008000" cy="28805"/>
          </a:xfrm>
          <a:prstGeom prst="rect">
            <a:avLst/>
          </a:prstGeom>
        </p:spPr>
      </p:pic>
      <p:pic>
        <p:nvPicPr>
          <p:cNvPr id="252" name="그림 251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4724" y="4813680"/>
            <a:ext cx="1008000" cy="28805"/>
          </a:xfrm>
          <a:prstGeom prst="rect">
            <a:avLst/>
          </a:prstGeom>
        </p:spPr>
      </p:pic>
      <p:sp>
        <p:nvSpPr>
          <p:cNvPr id="253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569188" y="2725820"/>
            <a:ext cx="359074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고용</a:t>
            </a:r>
          </a:p>
        </p:txBody>
      </p:sp>
      <p:sp>
        <p:nvSpPr>
          <p:cNvPr id="254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569188" y="4086259"/>
            <a:ext cx="359074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매출</a:t>
            </a:r>
          </a:p>
        </p:txBody>
      </p:sp>
      <p:sp>
        <p:nvSpPr>
          <p:cNvPr id="25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569188" y="5437842"/>
            <a:ext cx="359074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수출</a:t>
            </a:r>
          </a:p>
        </p:txBody>
      </p:sp>
      <p:sp>
        <p:nvSpPr>
          <p:cNvPr id="256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1933628" y="2725820"/>
            <a:ext cx="817533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94,215</a:t>
            </a:r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</a:t>
            </a:r>
          </a:p>
        </p:txBody>
      </p:sp>
      <p:sp>
        <p:nvSpPr>
          <p:cNvPr id="257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2047442" y="4086259"/>
            <a:ext cx="589906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15</a:t>
            </a:r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조원</a:t>
            </a:r>
          </a:p>
        </p:txBody>
      </p:sp>
      <p:sp>
        <p:nvSpPr>
          <p:cNvPr id="258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1869509" y="5314730"/>
            <a:ext cx="945772" cy="4924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29.1</a:t>
            </a:r>
            <a:r>
              <a:rPr lang="ko-KR" altLang="en-US" sz="1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억달러</a:t>
            </a:r>
            <a:endParaRPr lang="ko-KR" altLang="en-US" sz="1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(3.3</a:t>
            </a:r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조원</a:t>
            </a:r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263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3617245" y="3588918"/>
            <a:ext cx="2311851" cy="112851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126000" indent="-1260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19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매출액 증가율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(5.0%)</a:t>
            </a:r>
            <a:b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300" u="sng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외감</a:t>
            </a:r>
            <a:r>
              <a:rPr lang="ko-KR" altLang="en-US" sz="1300" u="sng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중소기업 평균</a:t>
            </a:r>
            <a:r>
              <a:rPr lang="en-US" altLang="ko-KR" sz="1300" u="sng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(1.5%)</a:t>
            </a:r>
            <a:r>
              <a:rPr lang="ko-KR" altLang="en-US" sz="1300" u="sng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의 </a:t>
            </a:r>
            <a:r>
              <a:rPr lang="en-US" altLang="ko-KR" sz="1300" u="sng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r>
              <a:rPr lang="ko-KR" altLang="en-US" sz="1300" u="sng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배</a:t>
            </a:r>
          </a:p>
          <a:p>
            <a:pPr marL="126000" indent="-1260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ko-KR" altLang="en-US" sz="13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매출성과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총계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(15</a:t>
            </a: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조원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는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중견기업 </a:t>
            </a:r>
            <a:r>
              <a:rPr lang="en-US" altLang="ko-KR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91</a:t>
            </a:r>
            <a:r>
              <a:rPr lang="ko-KR" altLang="en-US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개사의 평균 매출액</a:t>
            </a:r>
            <a:r>
              <a:rPr lang="en-US" altLang="ko-KR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합계와 유사</a:t>
            </a:r>
          </a:p>
        </p:txBody>
      </p:sp>
      <p:sp>
        <p:nvSpPr>
          <p:cNvPr id="264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3617245" y="5360896"/>
            <a:ext cx="2356735" cy="4001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marL="126000" indent="-1260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매출액 대비 수출액 비중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(23.9%)</a:t>
            </a:r>
            <a:b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중소제조업 평균</a:t>
            </a:r>
            <a:r>
              <a:rPr lang="en-US" altLang="ko-KR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(10.4%)</a:t>
            </a:r>
            <a:r>
              <a:rPr lang="ko-KR" altLang="en-US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의 </a:t>
            </a:r>
            <a:r>
              <a:rPr lang="en-US" altLang="ko-KR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</a:t>
            </a:r>
            <a:r>
              <a:rPr lang="ko-KR" altLang="en-US" sz="1300" u="sng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배</a:t>
            </a:r>
          </a:p>
        </p:txBody>
      </p:sp>
      <p:sp>
        <p:nvSpPr>
          <p:cNvPr id="262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3617245" y="2343951"/>
            <a:ext cx="2081019" cy="9387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marL="126000" indent="-1260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신규고용효과 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94,2158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명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 </a:t>
            </a:r>
            <a:r>
              <a:rPr lang="ko-KR" altLang="en-US" sz="1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청년인력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26%, </a:t>
            </a:r>
            <a:b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 외 인력 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19%</a:t>
            </a:r>
            <a:b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비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청년인력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32%, </a:t>
            </a:r>
            <a:b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비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외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인력 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23%</a:t>
            </a:r>
            <a:endParaRPr lang="en-US" altLang="ko-KR" sz="12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267" name="_x49396560" descr="EMB000054ac43d1"/>
          <p:cNvPicPr preferRelativeResize="0"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80" y="3546964"/>
            <a:ext cx="2574452" cy="1200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8" name="_x379465248" descr="EMB000054ac43d2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80" y="4892284"/>
            <a:ext cx="2550346" cy="1244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타원 1"/>
          <p:cNvSpPr/>
          <p:nvPr/>
        </p:nvSpPr>
        <p:spPr>
          <a:xfrm>
            <a:off x="7356651" y="2735223"/>
            <a:ext cx="257643" cy="2667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38111" y="4809990"/>
            <a:ext cx="2052787" cy="45719"/>
          </a:xfrm>
          <a:prstGeom prst="rect">
            <a:avLst/>
          </a:prstGeom>
        </p:spPr>
      </p:pic>
      <p:grpSp>
        <p:nvGrpSpPr>
          <p:cNvPr id="49" name="그룹 48"/>
          <p:cNvGrpSpPr/>
          <p:nvPr/>
        </p:nvGrpSpPr>
        <p:grpSpPr>
          <a:xfrm>
            <a:off x="6216672" y="2193697"/>
            <a:ext cx="2537600" cy="1231231"/>
            <a:chOff x="220436" y="722651"/>
            <a:chExt cx="2328170" cy="1596848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220436" y="735499"/>
              <a:ext cx="2328170" cy="1584000"/>
            </a:xfrm>
            <a:prstGeom prst="roundRect">
              <a:avLst>
                <a:gd name="adj" fmla="val 3328"/>
              </a:avLst>
            </a:prstGeom>
            <a:solidFill>
              <a:srgbClr val="2081C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Rix밝은고딕 B" pitchFamily="18" charset="-127"/>
                <a:ea typeface="Rix밝은고딕 B" pitchFamily="18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620194" y="722651"/>
              <a:ext cx="1631230" cy="35127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  <a:contourClr>
                  <a:schemeClr val="tx1">
                    <a:lumMod val="95000"/>
                    <a:lumOff val="5000"/>
                  </a:schemeClr>
                </a:contourClr>
              </a:sp3d>
            </a:bodyPr>
            <a:lstStyle/>
            <a:p>
              <a:pPr marL="222250" marR="38100" indent="-222250" algn="ctr" defTabSz="1042988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161645"/>
                </a:buClr>
                <a:buSzPct val="85000"/>
                <a:defRPr/>
              </a:pPr>
              <a:r>
                <a:rPr kumimoji="1" lang="ko-KR" altLang="en-US" sz="16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  <a:cs typeface="Arial" pitchFamily="34" charset="0"/>
                  <a:sym typeface="맑은 고딕" pitchFamily="50" charset="-127"/>
                </a:rPr>
                <a:t>신규고용 </a:t>
              </a:r>
              <a:r>
                <a:rPr kumimoji="1" lang="en-US" altLang="ko-KR" sz="16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  <a:cs typeface="Arial" pitchFamily="34" charset="0"/>
                  <a:sym typeface="맑은 고딕" pitchFamily="50" charset="-127"/>
                </a:rPr>
                <a:t>94,215</a:t>
              </a:r>
              <a:r>
                <a:rPr kumimoji="1" lang="ko-KR" altLang="en-US" sz="16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  <a:cs typeface="Arial" pitchFamily="34" charset="0"/>
                  <a:sym typeface="맑은 고딕" pitchFamily="50" charset="-127"/>
                </a:rPr>
                <a:t>명</a:t>
              </a:r>
              <a:endParaRPr kumimoji="1"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Arial" pitchFamily="34" charset="0"/>
                <a:sym typeface="맑은 고딕" pitchFamily="50" charset="-127"/>
              </a:endParaRPr>
            </a:p>
          </p:txBody>
        </p:sp>
        <p:sp>
          <p:nvSpPr>
            <p:cNvPr id="52" name="모서리가 둥근 직사각형 51"/>
            <p:cNvSpPr/>
            <p:nvPr/>
          </p:nvSpPr>
          <p:spPr>
            <a:xfrm>
              <a:off x="234246" y="1091691"/>
              <a:ext cx="2285312" cy="1188000"/>
            </a:xfrm>
            <a:prstGeom prst="roundRect">
              <a:avLst>
                <a:gd name="adj" fmla="val 497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397582" y="2508518"/>
            <a:ext cx="2241668" cy="832928"/>
            <a:chOff x="440436" y="2813618"/>
            <a:chExt cx="1980233" cy="1160196"/>
          </a:xfrm>
        </p:grpSpPr>
        <p:grpSp>
          <p:nvGrpSpPr>
            <p:cNvPr id="54" name="그룹 53"/>
            <p:cNvGrpSpPr/>
            <p:nvPr/>
          </p:nvGrpSpPr>
          <p:grpSpPr>
            <a:xfrm>
              <a:off x="440436" y="2823558"/>
              <a:ext cx="897355" cy="1148110"/>
              <a:chOff x="459486" y="2823558"/>
              <a:chExt cx="897355" cy="1148110"/>
            </a:xfrm>
          </p:grpSpPr>
          <p:grpSp>
            <p:nvGrpSpPr>
              <p:cNvPr id="62" name="그룹 61"/>
              <p:cNvGrpSpPr/>
              <p:nvPr/>
            </p:nvGrpSpPr>
            <p:grpSpPr>
              <a:xfrm>
                <a:off x="459486" y="2823558"/>
                <a:ext cx="897355" cy="1148110"/>
                <a:chOff x="459486" y="2823558"/>
                <a:chExt cx="897355" cy="1148110"/>
              </a:xfrm>
            </p:grpSpPr>
            <p:sp>
              <p:nvSpPr>
                <p:cNvPr id="66" name="모서리가 둥근 직사각형 8"/>
                <p:cNvSpPr/>
                <p:nvPr/>
              </p:nvSpPr>
              <p:spPr>
                <a:xfrm>
                  <a:off x="463182" y="2823558"/>
                  <a:ext cx="886039" cy="982612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 w="19050">
                  <a:solidFill>
                    <a:schemeClr val="accent1">
                      <a:lumMod val="20000"/>
                      <a:lumOff val="80000"/>
                    </a:schemeClr>
                  </a:solidFill>
                  <a:miter lim="400000"/>
                </a:ln>
              </p:spPr>
              <p:txBody>
                <a:bodyPr lIns="41766" tIns="41766" rIns="41766" bIns="41766" anchor="ctr"/>
                <a:lstStyle/>
                <a:p>
                  <a:pPr>
                    <a:defRPr sz="1800" b="1">
                      <a:solidFill>
                        <a:srgbClr val="FFFFFF"/>
                      </a:solidFill>
                      <a:latin typeface="KoPub돋움체 Bold"/>
                      <a:ea typeface="KoPub돋움체 Bold"/>
                      <a:cs typeface="KoPub돋움체 Bold"/>
                      <a:sym typeface="KoPub돋움체 Bold"/>
                    </a:defRPr>
                  </a:pPr>
                  <a:endParaRPr sz="1316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7" name="직사각형 66"/>
                <p:cNvSpPr/>
                <p:nvPr/>
              </p:nvSpPr>
              <p:spPr>
                <a:xfrm>
                  <a:off x="459486" y="3545094"/>
                  <a:ext cx="897355" cy="426574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innerShdw blurRad="127000">
                    <a:srgbClr val="5EB6E4">
                      <a:alpha val="50000"/>
                    </a:srgbClr>
                  </a:innerShdw>
                </a:effectLst>
              </p:spPr>
              <p:txBody>
                <a:bodyPr vert="horz" wrap="none" lIns="36000" tIns="45711" rIns="36000" bIns="45711" numCol="1" anchor="ctr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>
                    <a:bevelT w="0" h="38100"/>
                  </a:sp3d>
                </a:bodyPr>
                <a:lstStyle/>
                <a:p>
                  <a:pPr algn="ctr"/>
                  <a:r>
                    <a:rPr lang="en-US" altLang="ko-KR" sz="1100" spc="-150" dirty="0" smtClean="0">
                      <a:latin typeface="Rix모던고딕 B" panose="02020603020101020101" pitchFamily="18" charset="-127"/>
                      <a:ea typeface="Rix모던고딕 B" panose="02020603020101020101" pitchFamily="18" charset="-127"/>
                    </a:rPr>
                    <a:t>R&amp;D </a:t>
                  </a:r>
                  <a:r>
                    <a:rPr lang="ko-KR" altLang="en-US" sz="1100" spc="-150" dirty="0" smtClean="0">
                      <a:latin typeface="Rix모던고딕 B" panose="02020603020101020101" pitchFamily="18" charset="-127"/>
                      <a:ea typeface="Rix모던고딕 B" panose="02020603020101020101" pitchFamily="18" charset="-127"/>
                    </a:rPr>
                    <a:t>인력</a:t>
                  </a:r>
                  <a:endParaRPr lang="en-US" altLang="ko-KR" sz="1100" spc="-150" dirty="0" smtClean="0">
                    <a:latin typeface="Rix모던고딕 B" panose="02020603020101020101" pitchFamily="18" charset="-127"/>
                    <a:ea typeface="Rix모던고딕 B" panose="02020603020101020101" pitchFamily="18" charset="-127"/>
                  </a:endParaRPr>
                </a:p>
                <a:p>
                  <a:pPr algn="ctr"/>
                  <a:r>
                    <a:rPr lang="en-US" altLang="ko-KR" sz="1100" spc="-150" dirty="0" smtClean="0">
                      <a:latin typeface="Rix모던고딕 B" panose="02020603020101020101" pitchFamily="18" charset="-127"/>
                      <a:ea typeface="Rix모던고딕 B" panose="02020603020101020101" pitchFamily="18" charset="-127"/>
                    </a:rPr>
                    <a:t>47,770</a:t>
                  </a:r>
                  <a:r>
                    <a:rPr lang="ko-KR" altLang="en-US" sz="1100" spc="-150" dirty="0" smtClean="0">
                      <a:latin typeface="Rix모던고딕 B" panose="02020603020101020101" pitchFamily="18" charset="-127"/>
                      <a:ea typeface="Rix모던고딕 B" panose="02020603020101020101" pitchFamily="18" charset="-127"/>
                    </a:rPr>
                    <a:t>명</a:t>
                  </a:r>
                  <a:endParaRPr lang="ko-KR" altLang="en-US" sz="1100" spc="-150" dirty="0">
                    <a:latin typeface="Rix모던고딕 B" panose="02020603020101020101" pitchFamily="18" charset="-127"/>
                    <a:ea typeface="Rix모던고딕 B" panose="02020603020101020101" pitchFamily="18" charset="-127"/>
                  </a:endParaRPr>
                </a:p>
              </p:txBody>
            </p:sp>
          </p:grpSp>
          <p:grpSp>
            <p:nvGrpSpPr>
              <p:cNvPr id="63" name="그룹 62"/>
              <p:cNvGrpSpPr/>
              <p:nvPr/>
            </p:nvGrpSpPr>
            <p:grpSpPr>
              <a:xfrm>
                <a:off x="492987" y="2843490"/>
                <a:ext cx="839049" cy="700589"/>
                <a:chOff x="492987" y="2843490"/>
                <a:chExt cx="839049" cy="700589"/>
              </a:xfrm>
            </p:grpSpPr>
            <p:pic>
              <p:nvPicPr>
                <p:cNvPr id="64" name="그림 6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2987" y="2843490"/>
                  <a:ext cx="738000" cy="700589"/>
                </a:xfrm>
                <a:prstGeom prst="rect">
                  <a:avLst/>
                </a:prstGeom>
              </p:spPr>
            </p:pic>
            <p:sp>
              <p:nvSpPr>
                <p:cNvPr id="65" name="위쪽 화살표 64"/>
                <p:cNvSpPr/>
                <p:nvPr/>
              </p:nvSpPr>
              <p:spPr>
                <a:xfrm>
                  <a:off x="1129412" y="2963901"/>
                  <a:ext cx="202624" cy="571709"/>
                </a:xfrm>
                <a:prstGeom prst="upArrow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33000">
                      <a:schemeClr val="accent1">
                        <a:lumMod val="45000"/>
                        <a:lumOff val="55000"/>
                      </a:schemeClr>
                    </a:gs>
                    <a:gs pos="65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42000">
                        <a:schemeClr val="accent1">
                          <a:lumMod val="45000"/>
                          <a:lumOff val="55000"/>
                        </a:schemeClr>
                      </a:gs>
                      <a:gs pos="64000">
                        <a:schemeClr val="bg1">
                          <a:lumMod val="9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55" name="그룹 54"/>
            <p:cNvGrpSpPr/>
            <p:nvPr/>
          </p:nvGrpSpPr>
          <p:grpSpPr>
            <a:xfrm>
              <a:off x="1533199" y="2813618"/>
              <a:ext cx="887470" cy="1160196"/>
              <a:chOff x="1472874" y="2813618"/>
              <a:chExt cx="887470" cy="1160196"/>
            </a:xfrm>
          </p:grpSpPr>
          <p:grpSp>
            <p:nvGrpSpPr>
              <p:cNvPr id="56" name="그룹 55"/>
              <p:cNvGrpSpPr/>
              <p:nvPr/>
            </p:nvGrpSpPr>
            <p:grpSpPr>
              <a:xfrm>
                <a:off x="1472874" y="2813618"/>
                <a:ext cx="887470" cy="1160196"/>
                <a:chOff x="1472874" y="2813618"/>
                <a:chExt cx="887470" cy="1160196"/>
              </a:xfrm>
            </p:grpSpPr>
            <p:sp>
              <p:nvSpPr>
                <p:cNvPr id="60" name="모서리가 둥근 직사각형 8"/>
                <p:cNvSpPr/>
                <p:nvPr/>
              </p:nvSpPr>
              <p:spPr>
                <a:xfrm>
                  <a:off x="1479051" y="2813618"/>
                  <a:ext cx="866213" cy="99282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/>
                </a:solidFill>
                <a:ln w="19050">
                  <a:solidFill>
                    <a:schemeClr val="accent1">
                      <a:lumMod val="20000"/>
                      <a:lumOff val="80000"/>
                    </a:schemeClr>
                  </a:solidFill>
                  <a:miter lim="400000"/>
                </a:ln>
              </p:spPr>
              <p:txBody>
                <a:bodyPr lIns="41766" tIns="41766" rIns="41766" bIns="41766" anchor="ctr"/>
                <a:lstStyle/>
                <a:p>
                  <a:pPr>
                    <a:defRPr sz="1800" b="1">
                      <a:solidFill>
                        <a:srgbClr val="FFFFFF"/>
                      </a:solidFill>
                      <a:latin typeface="KoPub돋움체 Bold"/>
                      <a:ea typeface="KoPub돋움체 Bold"/>
                      <a:cs typeface="KoPub돋움체 Bold"/>
                      <a:sym typeface="KoPub돋움체 Bold"/>
                    </a:defRPr>
                  </a:pPr>
                  <a:endParaRPr sz="1316"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61" name="직사각형 60"/>
                <p:cNvSpPr/>
                <p:nvPr/>
              </p:nvSpPr>
              <p:spPr>
                <a:xfrm>
                  <a:off x="1472874" y="3547240"/>
                  <a:ext cx="887470" cy="426574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innerShdw blurRad="127000">
                    <a:srgbClr val="5EB6E4">
                      <a:alpha val="50000"/>
                    </a:srgbClr>
                  </a:innerShdw>
                </a:effectLst>
              </p:spPr>
              <p:txBody>
                <a:bodyPr vert="horz" wrap="none" lIns="36000" tIns="45711" rIns="36000" bIns="45711" numCol="1" anchor="ctr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>
                    <a:bevelT w="0" h="38100"/>
                  </a:sp3d>
                </a:bodyPr>
                <a:lstStyle/>
                <a:p>
                  <a:pPr algn="ctr"/>
                  <a:r>
                    <a:rPr lang="ko-KR" altLang="en-US" sz="1100" dirty="0" err="1" smtClean="0">
                      <a:latin typeface="Rix모던고딕 B" panose="02020603020101020101" pitchFamily="18" charset="-127"/>
                      <a:ea typeface="Rix모던고딕 B" panose="02020603020101020101" pitchFamily="18" charset="-127"/>
                    </a:rPr>
                    <a:t>청년인력</a:t>
                  </a:r>
                  <a:endParaRPr lang="en-US" altLang="ko-KR" sz="1100" dirty="0" smtClean="0">
                    <a:latin typeface="Rix모던고딕 B" panose="02020603020101020101" pitchFamily="18" charset="-127"/>
                    <a:ea typeface="Rix모던고딕 B" panose="02020603020101020101" pitchFamily="18" charset="-127"/>
                  </a:endParaRPr>
                </a:p>
                <a:p>
                  <a:pPr algn="ctr"/>
                  <a:r>
                    <a:rPr lang="en-US" altLang="ko-KR" sz="1100" dirty="0" smtClean="0">
                      <a:latin typeface="Rix모던고딕 B" panose="02020603020101020101" pitchFamily="18" charset="-127"/>
                      <a:ea typeface="Rix모던고딕 B" panose="02020603020101020101" pitchFamily="18" charset="-127"/>
                    </a:rPr>
                    <a:t>54,370</a:t>
                  </a:r>
                  <a:r>
                    <a:rPr lang="ko-KR" altLang="en-US" sz="1100" dirty="0">
                      <a:latin typeface="Rix모던고딕 B" panose="02020603020101020101" pitchFamily="18" charset="-127"/>
                      <a:ea typeface="Rix모던고딕 B" panose="02020603020101020101" pitchFamily="18" charset="-127"/>
                    </a:rPr>
                    <a:t>명</a:t>
                  </a:r>
                </a:p>
              </p:txBody>
            </p:sp>
          </p:grpSp>
          <p:grpSp>
            <p:nvGrpSpPr>
              <p:cNvPr id="57" name="그룹 56"/>
              <p:cNvGrpSpPr/>
              <p:nvPr/>
            </p:nvGrpSpPr>
            <p:grpSpPr>
              <a:xfrm>
                <a:off x="1559039" y="2845210"/>
                <a:ext cx="796932" cy="723089"/>
                <a:chOff x="1559039" y="2845210"/>
                <a:chExt cx="796932" cy="723089"/>
              </a:xfrm>
            </p:grpSpPr>
            <p:pic>
              <p:nvPicPr>
                <p:cNvPr id="58" name="그림 5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9039" y="2845210"/>
                  <a:ext cx="685678" cy="688187"/>
                </a:xfrm>
                <a:prstGeom prst="rect">
                  <a:avLst/>
                </a:prstGeom>
              </p:spPr>
            </p:pic>
            <p:sp>
              <p:nvSpPr>
                <p:cNvPr id="59" name="위쪽 화살표 58"/>
                <p:cNvSpPr/>
                <p:nvPr/>
              </p:nvSpPr>
              <p:spPr>
                <a:xfrm>
                  <a:off x="2153347" y="2996590"/>
                  <a:ext cx="202624" cy="571709"/>
                </a:xfrm>
                <a:prstGeom prst="upArrow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33000">
                      <a:schemeClr val="accent1">
                        <a:lumMod val="45000"/>
                        <a:lumOff val="55000"/>
                      </a:schemeClr>
                    </a:gs>
                    <a:gs pos="65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42000">
                        <a:schemeClr val="accent1">
                          <a:lumMod val="45000"/>
                          <a:lumOff val="55000"/>
                        </a:schemeClr>
                      </a:gs>
                      <a:gs pos="64000">
                        <a:schemeClr val="bg1">
                          <a:lumMod val="9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sp>
        <p:nvSpPr>
          <p:cNvPr id="68" name="TextBox 67"/>
          <p:cNvSpPr txBox="1"/>
          <p:nvPr/>
        </p:nvSpPr>
        <p:spPr>
          <a:xfrm>
            <a:off x="186271" y="6270475"/>
            <a:ext cx="43444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 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주요성과 기준  </a:t>
            </a:r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2019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중소기업 </a:t>
            </a:r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성과조사결과</a:t>
            </a:r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(‘14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</a:t>
            </a:r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 ‘18</a:t>
            </a:r>
            <a:r>
              <a:rPr lang="ko-KR" altLang="en-US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년까지 성과분석</a:t>
            </a:r>
            <a:r>
              <a:rPr lang="en-US" altLang="ko-KR" sz="1050" b="1" spc="-50" dirty="0" smtClean="0">
                <a:ln>
                  <a:solidFill>
                    <a:srgbClr val="4F81B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050" b="1" spc="-50" dirty="0">
              <a:ln>
                <a:solidFill>
                  <a:srgbClr val="4F81BD">
                    <a:alpha val="0"/>
                  </a:srgb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4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직선 연결선 23">
            <a:extLst>
              <a:ext uri="{FF2B5EF4-FFF2-40B4-BE49-F238E27FC236}">
                <a16:creationId xmlns="" xmlns:a16="http://schemas.microsoft.com/office/drawing/2014/main" id="{8F9C6B0B-D9AF-4E04-BD94-04DEFD517A85}"/>
              </a:ext>
            </a:extLst>
          </p:cNvPr>
          <p:cNvCxnSpPr>
            <a:cxnSpLocks/>
          </p:cNvCxnSpPr>
          <p:nvPr/>
        </p:nvCxnSpPr>
        <p:spPr>
          <a:xfrm>
            <a:off x="4605491" y="1916577"/>
            <a:ext cx="0" cy="35356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316567" y="1036765"/>
            <a:ext cx="4248000" cy="45719"/>
          </a:xfrm>
          <a:prstGeom prst="rect">
            <a:avLst/>
          </a:prstGeom>
          <a:solidFill>
            <a:srgbClr val="13A2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45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540537" y="5026174"/>
            <a:ext cx="3750595" cy="3020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49" name="이등변 삼각형 48"/>
          <p:cNvSpPr/>
          <p:nvPr/>
        </p:nvSpPr>
        <p:spPr>
          <a:xfrm rot="10800000">
            <a:off x="2475824" y="1761432"/>
            <a:ext cx="143637" cy="75890"/>
          </a:xfrm>
          <a:prstGeom prst="triangle">
            <a:avLst/>
          </a:prstGeom>
          <a:solidFill>
            <a:srgbClr val="13A2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308329" y="1714328"/>
            <a:ext cx="4248000" cy="45719"/>
          </a:xfrm>
          <a:prstGeom prst="rect">
            <a:avLst/>
          </a:prstGeom>
          <a:solidFill>
            <a:srgbClr val="13A2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pic>
        <p:nvPicPr>
          <p:cNvPr id="60" name="그림 59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642" y="2548699"/>
            <a:ext cx="4248000" cy="28805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315992"/>
            <a:ext cx="9389915" cy="28805"/>
          </a:xfrm>
          <a:prstGeom prst="rect">
            <a:avLst/>
          </a:prstGeom>
        </p:spPr>
      </p:pic>
      <p:sp>
        <p:nvSpPr>
          <p:cNvPr id="152" name="모서리가 둥근 직사각형 97">
            <a:extLst>
              <a:ext uri="{FF2B5EF4-FFF2-40B4-BE49-F238E27FC236}">
                <a16:creationId xmlns="" xmlns:a16="http://schemas.microsoft.com/office/drawing/2014/main" id="{30A374A8-3CF3-4298-AA45-878BC9E55517}"/>
              </a:ext>
            </a:extLst>
          </p:cNvPr>
          <p:cNvSpPr/>
          <p:nvPr/>
        </p:nvSpPr>
        <p:spPr>
          <a:xfrm>
            <a:off x="445272" y="2796879"/>
            <a:ext cx="1398587" cy="249076"/>
          </a:xfrm>
          <a:prstGeom prst="roundRect">
            <a:avLst>
              <a:gd name="adj" fmla="val 50000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ko-KR" altLang="en-US" sz="1300" b="1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최초 국산화</a:t>
            </a:r>
          </a:p>
        </p:txBody>
      </p:sp>
      <p:sp>
        <p:nvSpPr>
          <p:cNvPr id="153" name="자유형 192">
            <a:extLst>
              <a:ext uri="{FF2B5EF4-FFF2-40B4-BE49-F238E27FC236}">
                <a16:creationId xmlns="" xmlns:a16="http://schemas.microsoft.com/office/drawing/2014/main" id="{ABE1448A-E41F-46B9-AB06-A0188F2755DC}"/>
              </a:ext>
            </a:extLst>
          </p:cNvPr>
          <p:cNvSpPr/>
          <p:nvPr/>
        </p:nvSpPr>
        <p:spPr>
          <a:xfrm>
            <a:off x="478224" y="4062734"/>
            <a:ext cx="2560316" cy="20005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126000" indent="-126000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S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L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K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 등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대기업에 장비 공급</a:t>
            </a:r>
            <a:endParaRPr lang="ko-KR" altLang="en-US" sz="1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55" name="모서리가 둥근 직사각형 97">
            <a:extLst>
              <a:ext uri="{FF2B5EF4-FFF2-40B4-BE49-F238E27FC236}">
                <a16:creationId xmlns="" xmlns:a16="http://schemas.microsoft.com/office/drawing/2014/main" id="{51A84020-A8E3-4A3B-A9A0-1F7072076594}"/>
              </a:ext>
            </a:extLst>
          </p:cNvPr>
          <p:cNvSpPr/>
          <p:nvPr/>
        </p:nvSpPr>
        <p:spPr>
          <a:xfrm>
            <a:off x="478224" y="3762595"/>
            <a:ext cx="1398587" cy="249076"/>
          </a:xfrm>
          <a:prstGeom prst="roundRect">
            <a:avLst>
              <a:gd name="adj" fmla="val 50000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ko-KR" altLang="en-US" sz="1300" b="1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대기업 장비공급</a:t>
            </a:r>
            <a:endParaRPr lang="ko-KR" altLang="en-US" sz="1300" b="1" spc="-3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gradFill>
                <a:gsLst>
                  <a:gs pos="100000">
                    <a:schemeClr val="bg1"/>
                  </a:gs>
                  <a:gs pos="100000">
                    <a:prstClr val="black"/>
                  </a:gs>
                </a:gsLst>
                <a:lin ang="162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57" name="_x108775704" descr="EMB000054ac43d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011" r="6163" b="9141"/>
          <a:stretch/>
        </p:blipFill>
        <p:spPr bwMode="auto">
          <a:xfrm>
            <a:off x="1458077" y="4571989"/>
            <a:ext cx="1845275" cy="1079157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1527356" y="1908548"/>
            <a:ext cx="2152833" cy="4924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A2C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반도체 부품 국산화 개발로</a:t>
            </a:r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A2C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A2C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A2C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일본 무역규제 극복</a:t>
            </a:r>
          </a:p>
        </p:txBody>
      </p:sp>
      <p:sp>
        <p:nvSpPr>
          <p:cNvPr id="6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390034" y="3101136"/>
            <a:ext cx="3647986" cy="4801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126000" indent="-126000">
              <a:lnSpc>
                <a:spcPct val="12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일본에 의존하던 </a:t>
            </a:r>
            <a:r>
              <a:rPr lang="ko-KR" altLang="en-US" sz="13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롤투롤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(Roll to Roll)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기술을 개발하여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세계에서 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번째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국내에서는 최초로 국산화에 성공</a:t>
            </a:r>
            <a:endParaRPr lang="en-US" altLang="ko-KR" sz="1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58346" y="1161863"/>
            <a:ext cx="412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A2CF"/>
                </a:solidFill>
                <a:latin typeface="배달의민족 도현" pitchFamily="50" charset="-127"/>
                <a:ea typeface="배달의민족 도현" pitchFamily="50" charset="-127"/>
              </a:rPr>
              <a:t>글로벌기업 육성사례 </a:t>
            </a:r>
            <a:r>
              <a:rPr lang="en-US" altLang="ko-KR" sz="2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A2CF"/>
                </a:solidFill>
                <a:latin typeface="배달의민족 도현" pitchFamily="50" charset="-127"/>
                <a:ea typeface="배달의민족 도현" pitchFamily="50" charset="-127"/>
              </a:rPr>
              <a:t>: P</a:t>
            </a:r>
            <a:r>
              <a:rPr lang="ko-KR" altLang="en-US" sz="2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A2CF"/>
                </a:solidFill>
                <a:latin typeface="배달의민족 도현" pitchFamily="50" charset="-127"/>
                <a:ea typeface="배달의민족 도현" pitchFamily="50" charset="-127"/>
              </a:rPr>
              <a:t>사</a:t>
            </a:r>
            <a:endParaRPr lang="ko-KR" altLang="en-US" sz="2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3A2CF"/>
              </a:solidFill>
              <a:latin typeface="배달의민족 도현" pitchFamily="50" charset="-127"/>
              <a:ea typeface="배달의민족 도현" pitchFamily="50" charset="-127"/>
            </a:endParaRPr>
          </a:p>
        </p:txBody>
      </p:sp>
      <p:sp>
        <p:nvSpPr>
          <p:cNvPr id="37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5687232" y="1973597"/>
            <a:ext cx="2199321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분내 코로나</a:t>
            </a:r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19 </a:t>
            </a:r>
            <a:r>
              <a: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확진 진단 </a:t>
            </a:r>
          </a:p>
        </p:txBody>
      </p:sp>
      <p:pic>
        <p:nvPicPr>
          <p:cNvPr id="38" name="그림 37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1130" y="2532224"/>
            <a:ext cx="4248000" cy="2880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4662892" y="1714329"/>
            <a:ext cx="4248000" cy="45719"/>
          </a:xfrm>
          <a:prstGeom prst="rect">
            <a:avLst/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4687606" y="1028529"/>
            <a:ext cx="4248000" cy="45719"/>
          </a:xfrm>
          <a:prstGeom prst="rect">
            <a:avLst/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42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826131" y="3072305"/>
            <a:ext cx="3470630" cy="4801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126000" indent="-126000">
              <a:lnSpc>
                <a:spcPct val="12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AI 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의료영상 분석기술 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기반 “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MEDIP COVID19”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개발하여 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전세계 무료 배포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(98.7% </a:t>
            </a:r>
            <a:r>
              <a:rPr lang="ko-KR" altLang="en-US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정확도</a:t>
            </a:r>
            <a:r>
              <a:rPr lang="en-US" altLang="ko-KR" sz="13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)</a:t>
            </a:r>
            <a:endParaRPr lang="en-US" altLang="ko-KR" sz="1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 rot="10800000">
            <a:off x="6715074" y="1761433"/>
            <a:ext cx="143637" cy="75890"/>
          </a:xfrm>
          <a:prstGeom prst="triangle">
            <a:avLst/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44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4911595" y="5026175"/>
            <a:ext cx="3750595" cy="3020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5960766" y="4567082"/>
            <a:ext cx="1647936" cy="1227187"/>
            <a:chOff x="1429468" y="5069234"/>
            <a:chExt cx="1647936" cy="1227187"/>
          </a:xfrm>
        </p:grpSpPr>
        <p:pic>
          <p:nvPicPr>
            <p:cNvPr id="48" name="_x108773472" descr="EMB000054ac43d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3333" y="5110331"/>
              <a:ext cx="1562948" cy="844940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관련 이미지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468" y="5069234"/>
              <a:ext cx="1647936" cy="122718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모서리가 둥근 직사각형 97">
            <a:extLst>
              <a:ext uri="{FF2B5EF4-FFF2-40B4-BE49-F238E27FC236}">
                <a16:creationId xmlns="" xmlns:a16="http://schemas.microsoft.com/office/drawing/2014/main" id="{EBF76F3A-BA7D-478D-93C1-F41C663E725A}"/>
              </a:ext>
            </a:extLst>
          </p:cNvPr>
          <p:cNvSpPr/>
          <p:nvPr/>
        </p:nvSpPr>
        <p:spPr>
          <a:xfrm>
            <a:off x="4826131" y="2772166"/>
            <a:ext cx="1398587" cy="249076"/>
          </a:xfrm>
          <a:prstGeom prst="roundRect">
            <a:avLst>
              <a:gd name="adj" fmla="val 50000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ko-KR" sz="1300" b="1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98.7% </a:t>
            </a:r>
            <a:r>
              <a:rPr lang="ko-KR" altLang="en-US" sz="1300" b="1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gradFill>
                  <a:gsLst>
                    <a:gs pos="100000">
                      <a:schemeClr val="bg1"/>
                    </a:gs>
                    <a:gs pos="100000">
                      <a:prstClr val="black"/>
                    </a:gs>
                  </a:gsLst>
                  <a:lin ang="162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정확도</a:t>
            </a:r>
          </a:p>
        </p:txBody>
      </p:sp>
      <p:sp>
        <p:nvSpPr>
          <p:cNvPr id="55" name="자유형 192">
            <a:extLst>
              <a:ext uri="{FF2B5EF4-FFF2-40B4-BE49-F238E27FC236}">
                <a16:creationId xmlns="" xmlns:a16="http://schemas.microsoft.com/office/drawing/2014/main" id="{9AA6CE63-685A-49A0-B7C4-A14AB7F2933B}"/>
              </a:ext>
            </a:extLst>
          </p:cNvPr>
          <p:cNvSpPr/>
          <p:nvPr/>
        </p:nvSpPr>
        <p:spPr>
          <a:xfrm>
            <a:off x="4826131" y="4062735"/>
            <a:ext cx="3510898" cy="20005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126000" indent="-126000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공개 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 만에 전세계 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24</a:t>
            </a: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개국 </a:t>
            </a:r>
            <a:r>
              <a:rPr lang="en-US" altLang="ko-KR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396</a:t>
            </a:r>
            <a:r>
              <a: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 의료기관 사용</a:t>
            </a:r>
            <a:endParaRPr lang="en-US" altLang="ko-KR" sz="1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="" xmlns:a16="http://schemas.microsoft.com/office/drawing/2014/main" id="{1B26D1CA-F273-4B0A-8433-DFAAADB0514D}"/>
              </a:ext>
            </a:extLst>
          </p:cNvPr>
          <p:cNvGrpSpPr/>
          <p:nvPr/>
        </p:nvGrpSpPr>
        <p:grpSpPr>
          <a:xfrm>
            <a:off x="4826131" y="3762596"/>
            <a:ext cx="1398587" cy="249076"/>
            <a:chOff x="468313" y="4603467"/>
            <a:chExt cx="1398587" cy="249076"/>
          </a:xfrm>
        </p:grpSpPr>
        <p:sp>
          <p:nvSpPr>
            <p:cNvPr id="58" name="모서리가 둥근 직사각형 97">
              <a:extLst>
                <a:ext uri="{FF2B5EF4-FFF2-40B4-BE49-F238E27FC236}">
                  <a16:creationId xmlns="" xmlns:a16="http://schemas.microsoft.com/office/drawing/2014/main" id="{941491E8-B64D-454F-A6E4-46EED7BC51AB}"/>
                </a:ext>
              </a:extLst>
            </p:cNvPr>
            <p:cNvSpPr/>
            <p:nvPr/>
          </p:nvSpPr>
          <p:spPr>
            <a:xfrm>
              <a:off x="468313" y="4603467"/>
              <a:ext cx="1398587" cy="249076"/>
            </a:xfrm>
            <a:prstGeom prst="roundRect">
              <a:avLst>
                <a:gd name="adj" fmla="val 50000"/>
              </a:avLst>
            </a:prstGeom>
            <a:solidFill>
              <a:srgbClr val="B28F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ko-KR" altLang="en-US" sz="1300" b="1" spc="-3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공개 </a:t>
              </a:r>
              <a:r>
                <a:rPr lang="en-US" altLang="ko-KR" sz="1300" b="1" spc="-3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300" b="1" spc="-3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gradFill>
                    <a:gsLst>
                      <a:gs pos="100000">
                        <a:schemeClr val="bg1"/>
                      </a:gs>
                      <a:gs pos="100000">
                        <a:prstClr val="black"/>
                      </a:gs>
                    </a:gsLst>
                    <a:lin ang="16200000" scaled="1"/>
                  </a:gra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주</a:t>
              </a:r>
            </a:p>
          </p:txBody>
        </p:sp>
        <p:sp>
          <p:nvSpPr>
            <p:cNvPr id="63" name="화살표: 위쪽 4">
              <a:extLst>
                <a:ext uri="{FF2B5EF4-FFF2-40B4-BE49-F238E27FC236}">
                  <a16:creationId xmlns="" xmlns:a16="http://schemas.microsoft.com/office/drawing/2014/main" id="{E0E315EB-E496-487F-9580-1776EF731D26}"/>
                </a:ext>
              </a:extLst>
            </p:cNvPr>
            <p:cNvSpPr/>
            <p:nvPr/>
          </p:nvSpPr>
          <p:spPr>
            <a:xfrm>
              <a:off x="1475582" y="4628626"/>
              <a:ext cx="95250" cy="192297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4613190" y="1169757"/>
            <a:ext cx="412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배달의민족 도현" pitchFamily="50" charset="-127"/>
                <a:ea typeface="배달의민족 도현" pitchFamily="50" charset="-127"/>
              </a:rPr>
              <a:t>K-</a:t>
            </a:r>
            <a:r>
              <a:rPr lang="ko-KR" altLang="en-US" sz="2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배달의민족 도현" pitchFamily="50" charset="-127"/>
                <a:ea typeface="배달의민족 도현" pitchFamily="50" charset="-127"/>
              </a:rPr>
              <a:t>방역 우수사례 </a:t>
            </a:r>
            <a:r>
              <a:rPr lang="en-US" altLang="ko-KR" sz="2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배달의민족 도현" pitchFamily="50" charset="-127"/>
                <a:ea typeface="배달의민족 도현" pitchFamily="50" charset="-127"/>
              </a:rPr>
              <a:t>: M</a:t>
            </a:r>
            <a:r>
              <a:rPr lang="ko-KR" altLang="en-US" sz="2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B5CC"/>
                </a:solidFill>
                <a:latin typeface="배달의민족 도현" pitchFamily="50" charset="-127"/>
                <a:ea typeface="배달의민족 도현" pitchFamily="50" charset="-127"/>
              </a:rPr>
              <a:t>사</a:t>
            </a:r>
            <a:endParaRPr lang="ko-KR" altLang="en-US" sz="2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1B5CC"/>
              </a:solidFill>
              <a:latin typeface="배달의민족 도현" pitchFamily="50" charset="-127"/>
              <a:ea typeface="배달의민족 도현" pitchFamily="50" charset="-127"/>
            </a:endParaRP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xmlns="" id="{812AD4E7-AF6D-41CE-89D9-59B523B8AB7F}"/>
              </a:ext>
            </a:extLst>
          </p:cNvPr>
          <p:cNvGrpSpPr/>
          <p:nvPr/>
        </p:nvGrpSpPr>
        <p:grpSpPr>
          <a:xfrm>
            <a:off x="0" y="5747851"/>
            <a:ext cx="9144000" cy="561333"/>
            <a:chOff x="0" y="3506706"/>
            <a:chExt cx="9144000" cy="561333"/>
          </a:xfrm>
        </p:grpSpPr>
        <p:pic>
          <p:nvPicPr>
            <p:cNvPr id="69" name="Picture 4" descr="I:\Users\Administrator\Desktop\Untitled-2.png">
              <a:extLst>
                <a:ext uri="{FF2B5EF4-FFF2-40B4-BE49-F238E27FC236}">
                  <a16:creationId xmlns:a16="http://schemas.microsoft.com/office/drawing/2014/main" xmlns="" id="{0DDA0EB2-C37C-42FA-99CE-5C761D72B5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grayscl/>
              <a:lum bright="45000" contrast="-45000"/>
            </a:blip>
            <a:srcRect l="1395"/>
            <a:stretch/>
          </p:blipFill>
          <p:spPr bwMode="auto">
            <a:xfrm>
              <a:off x="0" y="3506706"/>
              <a:ext cx="5125030" cy="561333"/>
            </a:xfrm>
            <a:prstGeom prst="rect">
              <a:avLst/>
            </a:prstGeom>
            <a:noFill/>
          </p:spPr>
        </p:pic>
        <p:pic>
          <p:nvPicPr>
            <p:cNvPr id="70" name="Picture 4" descr="I:\Users\Administrator\Desktop\Untitled-2.png">
              <a:extLst>
                <a:ext uri="{FF2B5EF4-FFF2-40B4-BE49-F238E27FC236}">
                  <a16:creationId xmlns:a16="http://schemas.microsoft.com/office/drawing/2014/main" xmlns="" id="{4CDF0FFA-8ADD-447E-AC52-90A0AE3842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grayscl/>
              <a:lum bright="45000" contrast="-45000"/>
            </a:blip>
            <a:srcRect l="22675"/>
            <a:stretch/>
          </p:blipFill>
          <p:spPr bwMode="auto">
            <a:xfrm flipH="1">
              <a:off x="5125030" y="3506706"/>
              <a:ext cx="4018970" cy="56133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61069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97E4FC6-D200-48FD-B742-FAF43D581AB1}"/>
              </a:ext>
            </a:extLst>
          </p:cNvPr>
          <p:cNvSpPr txBox="1"/>
          <p:nvPr/>
        </p:nvSpPr>
        <p:spPr>
          <a:xfrm>
            <a:off x="1552396" y="3258808"/>
            <a:ext cx="7487627" cy="677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ko-KR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'21</a:t>
            </a:r>
            <a:r>
              <a:rPr lang="ko-KR" altLang="en-US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년 중소기업</a:t>
            </a:r>
            <a:r>
              <a:rPr lang="en-US" altLang="ko-KR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 R&amp;D </a:t>
            </a:r>
            <a:r>
              <a:rPr lang="ko-KR" altLang="en-US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달라지는 점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9642F803-06BF-4C79-8E99-EC0436E84AD8}"/>
              </a:ext>
            </a:extLst>
          </p:cNvPr>
          <p:cNvCxnSpPr>
            <a:cxnSpLocks/>
          </p:cNvCxnSpPr>
          <p:nvPr/>
        </p:nvCxnSpPr>
        <p:spPr>
          <a:xfrm>
            <a:off x="1165415" y="4120609"/>
            <a:ext cx="6835585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7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C229180D-E125-4BDF-B571-159801CB5FE0}"/>
              </a:ext>
            </a:extLst>
          </p:cNvPr>
          <p:cNvGrpSpPr/>
          <p:nvPr/>
        </p:nvGrpSpPr>
        <p:grpSpPr>
          <a:xfrm>
            <a:off x="499933" y="3132863"/>
            <a:ext cx="940130" cy="1006690"/>
            <a:chOff x="2496339" y="3062826"/>
            <a:chExt cx="527077" cy="564395"/>
          </a:xfrm>
        </p:grpSpPr>
        <p:sp>
          <p:nvSpPr>
            <p:cNvPr id="16" name="사각형: 둥근 위쪽 모서리 15">
              <a:extLst>
                <a:ext uri="{FF2B5EF4-FFF2-40B4-BE49-F238E27FC236}">
                  <a16:creationId xmlns="" xmlns:a16="http://schemas.microsoft.com/office/drawing/2014/main" id="{B2FFE643-6D03-4B19-B297-6FD009D272B5}"/>
                </a:ext>
              </a:extLst>
            </p:cNvPr>
            <p:cNvSpPr/>
            <p:nvPr/>
          </p:nvSpPr>
          <p:spPr>
            <a:xfrm>
              <a:off x="2496339" y="3062826"/>
              <a:ext cx="527077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>
              <a:gsLst>
                <a:gs pos="0">
                  <a:srgbClr val="0987B9"/>
                </a:gs>
                <a:gs pos="100000">
                  <a:srgbClr val="027FB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사각형: 둥근 위쪽 모서리 16">
              <a:extLst>
                <a:ext uri="{FF2B5EF4-FFF2-40B4-BE49-F238E27FC236}">
                  <a16:creationId xmlns="" xmlns:a16="http://schemas.microsoft.com/office/drawing/2014/main" id="{3640A2E9-33DC-4456-AC15-07F7CAB7B3F4}"/>
                </a:ext>
              </a:extLst>
            </p:cNvPr>
            <p:cNvSpPr/>
            <p:nvPr/>
          </p:nvSpPr>
          <p:spPr>
            <a:xfrm flipH="1">
              <a:off x="2496339" y="3062826"/>
              <a:ext cx="527076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 flip="none" rotWithShape="1">
              <a:gsLst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4500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228DC96-A483-4178-94DE-622DED956CA3}"/>
                </a:ext>
              </a:extLst>
            </p:cNvPr>
            <p:cNvSpPr txBox="1"/>
            <p:nvPr/>
          </p:nvSpPr>
          <p:spPr>
            <a:xfrm>
              <a:off x="2536997" y="3112078"/>
              <a:ext cx="445761" cy="46589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r>
                <a:rPr lang="en-US" altLang="ko-KR" sz="5400" dirty="0">
                  <a:ln>
                    <a:solidFill>
                      <a:schemeClr val="bg1">
                        <a:alpha val="0"/>
                      </a:schemeClr>
                    </a:solidFill>
                  </a:ln>
                </a:rPr>
                <a:t>03</a:t>
              </a:r>
              <a:endParaRPr lang="ko-KR" altLang="en-US" sz="5400" dirty="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C1DA678B-C4A9-48B3-A7FC-4573817C9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15" y="2206353"/>
            <a:ext cx="1634785" cy="3292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971BDD4-E71B-4B85-B379-4847BDB511F9}"/>
              </a:ext>
            </a:extLst>
          </p:cNvPr>
          <p:cNvSpPr txBox="1"/>
          <p:nvPr/>
        </p:nvSpPr>
        <p:spPr>
          <a:xfrm>
            <a:off x="579346" y="4280045"/>
            <a:ext cx="2327560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atinLnBrk="0">
              <a:spcBef>
                <a:spcPts val="800"/>
              </a:spcBef>
            </a:pP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2021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년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 중소기업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지원사업 안내</a:t>
            </a:r>
          </a:p>
        </p:txBody>
      </p:sp>
    </p:spTree>
    <p:extLst>
      <p:ext uri="{BB962C8B-B14F-4D97-AF65-F5344CB8AC3E}">
        <p14:creationId xmlns="" xmlns:p14="http://schemas.microsoft.com/office/powerpoint/2010/main" val="159393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0" y="1835371"/>
            <a:ext cx="9144000" cy="447335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="" xmlns:a16="http://schemas.microsoft.com/office/drawing/2014/main" id="{130FAEEF-D463-4D62-A91A-08558B2AB303}"/>
              </a:ext>
            </a:extLst>
          </p:cNvPr>
          <p:cNvGrpSpPr/>
          <p:nvPr/>
        </p:nvGrpSpPr>
        <p:grpSpPr>
          <a:xfrm>
            <a:off x="6761162" y="1277598"/>
            <a:ext cx="2095501" cy="4858089"/>
            <a:chOff x="6708924" y="1277598"/>
            <a:chExt cx="2052000" cy="4858089"/>
          </a:xfrm>
        </p:grpSpPr>
        <p:sp>
          <p:nvSpPr>
            <p:cNvPr id="42" name="직사각형 41"/>
            <p:cNvSpPr/>
            <p:nvPr/>
          </p:nvSpPr>
          <p:spPr>
            <a:xfrm>
              <a:off x="6708924" y="1520199"/>
              <a:ext cx="2052000" cy="4615488"/>
            </a:xfrm>
            <a:prstGeom prst="rect">
              <a:avLst/>
            </a:prstGeom>
            <a:solidFill>
              <a:schemeClr val="bg1"/>
            </a:solidFill>
            <a:ln w="63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평행 사변형 43"/>
            <p:cNvSpPr/>
            <p:nvPr/>
          </p:nvSpPr>
          <p:spPr>
            <a:xfrm>
              <a:off x="6708924" y="1277598"/>
              <a:ext cx="2052000" cy="571687"/>
            </a:xfrm>
            <a:prstGeom prst="parallelogram">
              <a:avLst>
                <a:gd name="adj" fmla="val 0"/>
              </a:avLst>
            </a:prstGeom>
            <a:solidFill>
              <a:srgbClr val="6BA6A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0" bIns="0" rtlCol="0" anchor="ctr"/>
            <a:lstStyle/>
            <a:p>
              <a:endParaRPr lang="ko-KR" altLang="en-US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45" name="평행 사변형 44"/>
            <p:cNvSpPr/>
            <p:nvPr/>
          </p:nvSpPr>
          <p:spPr>
            <a:xfrm>
              <a:off x="6708924" y="1277598"/>
              <a:ext cx="2052000" cy="571687"/>
            </a:xfrm>
            <a:prstGeom prst="parallelogram">
              <a:avLst>
                <a:gd name="adj" fmla="val 67747"/>
              </a:avLst>
            </a:prstGeom>
            <a:solidFill>
              <a:srgbClr val="6BA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0" bIns="0" rtlCol="0" anchor="ctr"/>
            <a:lstStyle/>
            <a:p>
              <a:endPara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6828770" y="1378775"/>
              <a:ext cx="1812310" cy="369332"/>
            </a:xfrm>
            <a:prstGeom prst="rect">
              <a:avLst/>
            </a:prstGeom>
            <a:ln>
              <a:solidFill>
                <a:schemeClr val="accent1">
                  <a:alpha val="0"/>
                </a:schemeClr>
              </a:solidFill>
            </a:ln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457200" algn="ctr" fontAlgn="base">
                <a:spcBef>
                  <a:spcPct val="0"/>
                </a:spcBef>
              </a:pPr>
              <a:r>
                <a:rPr lang="ko-KR" altLang="en-US" spc="-100" dirty="0" err="1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white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신산업</a:t>
              </a:r>
              <a:r>
                <a:rPr lang="en-US" altLang="ko-KR" spc="-1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white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r>
                <a:rPr lang="ko-KR" altLang="en-US" spc="-1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white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신기술</a:t>
              </a:r>
            </a:p>
          </p:txBody>
        </p:sp>
        <p:sp>
          <p:nvSpPr>
            <p:cNvPr id="208" name="사각형: 둥근 모서리 207">
              <a:extLst>
                <a:ext uri="{FF2B5EF4-FFF2-40B4-BE49-F238E27FC236}">
                  <a16:creationId xmlns="" xmlns:a16="http://schemas.microsoft.com/office/drawing/2014/main" id="{C6083921-82BF-4BB6-A5DE-C2A8A66AD9A7}"/>
                </a:ext>
              </a:extLst>
            </p:cNvPr>
            <p:cNvSpPr/>
            <p:nvPr/>
          </p:nvSpPr>
          <p:spPr>
            <a:xfrm>
              <a:off x="6777037" y="3005815"/>
              <a:ext cx="1915774" cy="423186"/>
            </a:xfrm>
            <a:prstGeom prst="roundRect">
              <a:avLst>
                <a:gd name="adj" fmla="val 50000"/>
              </a:avLst>
            </a:prstGeom>
            <a:solidFill>
              <a:srgbClr val="6BA6A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R="0" lvl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혁신기반 </a:t>
              </a:r>
              <a:r>
                <a:rPr kumimoji="0" lang="ko-KR" altLang="en-US" b="0" i="0" u="none" strike="noStrike" kern="1200" cap="none" spc="-10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강화</a:t>
              </a:r>
              <a:endParaRPr kumimoji="0" lang="ko-KR" altLang="en-US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="" xmlns:a16="http://schemas.microsoft.com/office/drawing/2014/main" id="{22235C1E-7E92-41EA-A667-ED5ABD965442}"/>
              </a:ext>
            </a:extLst>
          </p:cNvPr>
          <p:cNvGrpSpPr/>
          <p:nvPr/>
        </p:nvGrpSpPr>
        <p:grpSpPr>
          <a:xfrm>
            <a:off x="4606109" y="1277598"/>
            <a:ext cx="2095501" cy="4858089"/>
            <a:chOff x="4516166" y="1277598"/>
            <a:chExt cx="2052000" cy="4858089"/>
          </a:xfrm>
        </p:grpSpPr>
        <p:sp>
          <p:nvSpPr>
            <p:cNvPr id="39" name="평행 사변형 38"/>
            <p:cNvSpPr/>
            <p:nvPr/>
          </p:nvSpPr>
          <p:spPr>
            <a:xfrm>
              <a:off x="4516166" y="1277598"/>
              <a:ext cx="2052000" cy="571687"/>
            </a:xfrm>
            <a:prstGeom prst="parallelogram">
              <a:avLst>
                <a:gd name="adj" fmla="val 6774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="" xmlns:a16="http://schemas.microsoft.com/office/drawing/2014/main" id="{1A8F08D3-4932-4A44-ACD0-E9442B6FB942}"/>
                </a:ext>
              </a:extLst>
            </p:cNvPr>
            <p:cNvGrpSpPr/>
            <p:nvPr/>
          </p:nvGrpSpPr>
          <p:grpSpPr>
            <a:xfrm>
              <a:off x="4516166" y="1277598"/>
              <a:ext cx="2052000" cy="4858089"/>
              <a:chOff x="4571128" y="1277598"/>
              <a:chExt cx="2052000" cy="4858089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4571128" y="1520199"/>
                <a:ext cx="2052000" cy="4615488"/>
              </a:xfrm>
              <a:prstGeom prst="rect">
                <a:avLst/>
              </a:prstGeom>
              <a:solidFill>
                <a:schemeClr val="bg1"/>
              </a:solidFill>
              <a:ln w="63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/>
              </a:p>
            </p:txBody>
          </p:sp>
          <p:sp>
            <p:nvSpPr>
              <p:cNvPr id="38" name="평행 사변형 37"/>
              <p:cNvSpPr/>
              <p:nvPr/>
            </p:nvSpPr>
            <p:spPr>
              <a:xfrm>
                <a:off x="4571128" y="1277598"/>
                <a:ext cx="2052000" cy="571687"/>
              </a:xfrm>
              <a:prstGeom prst="parallelogram">
                <a:avLst>
                  <a:gd name="adj" fmla="val 0"/>
                </a:avLst>
              </a:prstGeom>
              <a:solidFill>
                <a:srgbClr val="92D05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6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5136260" y="1378775"/>
                <a:ext cx="921744" cy="369332"/>
              </a:xfrm>
              <a:prstGeom prst="rect">
                <a:avLst/>
              </a:prstGeom>
              <a:ln>
                <a:solidFill>
                  <a:schemeClr val="accent1">
                    <a:alpha val="0"/>
                  </a:schemeClr>
                </a:solidFill>
              </a:ln>
            </p:spPr>
            <p:txBody>
              <a:bodyPr wrap="none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-457200" algn="ctr" fontAlgn="base">
                  <a:spcBef>
                    <a:spcPct val="0"/>
                  </a:spcBef>
                </a:pPr>
                <a:r>
                  <a:rPr lang="ko-KR" altLang="en-US" spc="-100" dirty="0">
                    <a:ln cap="sq">
                      <a:solidFill>
                        <a:srgbClr val="4F81BD">
                          <a:shade val="50000"/>
                          <a:alpha val="0"/>
                        </a:srgbClr>
                      </a:solidFill>
                      <a:miter lim="800000"/>
                    </a:ln>
                    <a:solidFill>
                      <a:prstClr val="white"/>
                    </a:solidFill>
                    <a:effectLst>
                      <a:outerShdw blurRad="127000" algn="ctr" rotWithShape="0">
                        <a:prstClr val="black">
                          <a:alpha val="40000"/>
                        </a:prst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제조기업</a:t>
                </a:r>
              </a:p>
            </p:txBody>
          </p:sp>
        </p:grpSp>
      </p:grpSp>
      <p:grpSp>
        <p:nvGrpSpPr>
          <p:cNvPr id="47" name="그룹 46">
            <a:extLst>
              <a:ext uri="{FF2B5EF4-FFF2-40B4-BE49-F238E27FC236}">
                <a16:creationId xmlns="" xmlns:a16="http://schemas.microsoft.com/office/drawing/2014/main" id="{91A13655-08FE-44C5-A405-8DF1FA749DB4}"/>
              </a:ext>
            </a:extLst>
          </p:cNvPr>
          <p:cNvGrpSpPr/>
          <p:nvPr/>
        </p:nvGrpSpPr>
        <p:grpSpPr>
          <a:xfrm>
            <a:off x="273495" y="1277598"/>
            <a:ext cx="2118010" cy="4883924"/>
            <a:chOff x="273495" y="1277598"/>
            <a:chExt cx="2074041" cy="4883924"/>
          </a:xfrm>
        </p:grpSpPr>
        <p:sp>
          <p:nvSpPr>
            <p:cNvPr id="25" name="직사각형 24"/>
            <p:cNvSpPr/>
            <p:nvPr/>
          </p:nvSpPr>
          <p:spPr>
            <a:xfrm>
              <a:off x="273495" y="1546034"/>
              <a:ext cx="2052000" cy="4615488"/>
            </a:xfrm>
            <a:prstGeom prst="rect">
              <a:avLst/>
            </a:prstGeom>
            <a:solidFill>
              <a:schemeClr val="bg1"/>
            </a:solidFill>
            <a:ln w="63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/>
            </a:p>
          </p:txBody>
        </p:sp>
        <p:sp>
          <p:nvSpPr>
            <p:cNvPr id="27" name="평행 사변형 26"/>
            <p:cNvSpPr/>
            <p:nvPr/>
          </p:nvSpPr>
          <p:spPr>
            <a:xfrm>
              <a:off x="295536" y="1277598"/>
              <a:ext cx="2052000" cy="571687"/>
            </a:xfrm>
            <a:prstGeom prst="parallelogram">
              <a:avLst>
                <a:gd name="adj" fmla="val 0"/>
              </a:avLst>
            </a:prstGeom>
            <a:solidFill>
              <a:srgbClr val="01B5CC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28" name="평행 사변형 27"/>
            <p:cNvSpPr/>
            <p:nvPr/>
          </p:nvSpPr>
          <p:spPr>
            <a:xfrm>
              <a:off x="295536" y="1277598"/>
              <a:ext cx="2052000" cy="571687"/>
            </a:xfrm>
            <a:prstGeom prst="parallelogram">
              <a:avLst>
                <a:gd name="adj" fmla="val 67747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34490" y="1378775"/>
              <a:ext cx="1374095" cy="369332"/>
            </a:xfrm>
            <a:prstGeom prst="rect">
              <a:avLst/>
            </a:prstGeom>
            <a:ln>
              <a:solidFill>
                <a:schemeClr val="accent1">
                  <a:alpha val="0"/>
                </a:schemeClr>
              </a:solidFill>
            </a:ln>
          </p:spPr>
          <p:txBody>
            <a:bodyPr wrap="non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457200" algn="ctr" fontAlgn="base">
                <a:spcBef>
                  <a:spcPct val="0"/>
                </a:spcBef>
              </a:pPr>
              <a:r>
                <a:rPr lang="ko-KR" altLang="en-US" spc="-1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white"/>
                  </a:solidFill>
                  <a:effectLst>
                    <a:outerShdw blurRad="127000" algn="ctr" rotWithShape="0">
                      <a:prstClr val="black">
                        <a:alpha val="40000"/>
                      </a:prst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전략분야 확대</a:t>
              </a:r>
            </a:p>
          </p:txBody>
        </p:sp>
        <p:sp>
          <p:nvSpPr>
            <p:cNvPr id="205" name="사각형: 둥근 모서리 204">
              <a:extLst>
                <a:ext uri="{FF2B5EF4-FFF2-40B4-BE49-F238E27FC236}">
                  <a16:creationId xmlns="" xmlns:a16="http://schemas.microsoft.com/office/drawing/2014/main" id="{8AC3ABB0-2B6E-49B1-B1F4-5665B6ABB085}"/>
                </a:ext>
              </a:extLst>
            </p:cNvPr>
            <p:cNvSpPr/>
            <p:nvPr/>
          </p:nvSpPr>
          <p:spPr>
            <a:xfrm>
              <a:off x="341608" y="3005815"/>
              <a:ext cx="1915774" cy="423186"/>
            </a:xfrm>
            <a:prstGeom prst="roundRect">
              <a:avLst>
                <a:gd name="adj" fmla="val 50000"/>
              </a:avLst>
            </a:prstGeom>
            <a:solidFill>
              <a:srgbClr val="01B5CC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-45720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중소기업 </a:t>
              </a:r>
              <a:r>
                <a:rPr kumimoji="0" lang="ko-KR" altLang="en-US" sz="1400" b="0" i="0" u="none" strike="noStrike" kern="1200" cap="none" spc="-100" normalizeH="0" baseline="0" noProof="0" dirty="0" err="1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기술로드맵</a:t>
              </a:r>
              <a:endParaRPr kumimoji="0" lang="ko-KR" altLang="en-US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2451056" y="1520199"/>
            <a:ext cx="2095501" cy="4615488"/>
          </a:xfrm>
          <a:prstGeom prst="rect">
            <a:avLst/>
          </a:prstGeom>
          <a:solidFill>
            <a:schemeClr val="bg1"/>
          </a:solidFill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/>
          </a:p>
        </p:txBody>
      </p:sp>
      <p:sp>
        <p:nvSpPr>
          <p:cNvPr id="32" name="평행 사변형 31"/>
          <p:cNvSpPr/>
          <p:nvPr/>
        </p:nvSpPr>
        <p:spPr>
          <a:xfrm>
            <a:off x="2451056" y="1277598"/>
            <a:ext cx="2095501" cy="571687"/>
          </a:xfrm>
          <a:prstGeom prst="parallelogram">
            <a:avLst>
              <a:gd name="adj" fmla="val 0"/>
            </a:avLst>
          </a:prstGeom>
          <a:solidFill>
            <a:srgbClr val="13A2C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3" name="평행 사변형 32"/>
          <p:cNvSpPr/>
          <p:nvPr/>
        </p:nvSpPr>
        <p:spPr>
          <a:xfrm>
            <a:off x="2451056" y="1277598"/>
            <a:ext cx="2095501" cy="571687"/>
          </a:xfrm>
          <a:prstGeom prst="parallelogram">
            <a:avLst>
              <a:gd name="adj" fmla="val 67747"/>
            </a:avLst>
          </a:prstGeom>
          <a:solidFill>
            <a:srgbClr val="13A2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906337" y="1378775"/>
            <a:ext cx="1184940" cy="369332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 algn="ctr" fontAlgn="base">
              <a:spcBef>
                <a:spcPct val="0"/>
              </a:spcBef>
            </a:pPr>
            <a:r>
              <a:rPr lang="ko-KR" altLang="en-US" spc="-1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한국판 뉴딜</a:t>
            </a:r>
          </a:p>
        </p:txBody>
      </p:sp>
      <p:sp>
        <p:nvSpPr>
          <p:cNvPr id="65" name="모서리가 둥근 직사각형 64"/>
          <p:cNvSpPr/>
          <p:nvPr/>
        </p:nvSpPr>
        <p:spPr>
          <a:xfrm>
            <a:off x="2546964" y="3576432"/>
            <a:ext cx="1903685" cy="367228"/>
          </a:xfrm>
          <a:prstGeom prst="roundRect">
            <a:avLst>
              <a:gd name="adj" fmla="val 6895"/>
            </a:avLst>
          </a:prstGeom>
          <a:solidFill>
            <a:schemeClr val="bg1">
              <a:lumMod val="85000"/>
            </a:schemeClr>
          </a:solidFill>
          <a:ln w="254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914400" latinLnBrk="1">
              <a:tabLst>
                <a:tab pos="803275" algn="l"/>
              </a:tabLst>
            </a:pPr>
            <a:r>
              <a:rPr lang="ko-KR" altLang="en-US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디지털뉴딜</a:t>
            </a:r>
          </a:p>
        </p:txBody>
      </p:sp>
      <p:sp>
        <p:nvSpPr>
          <p:cNvPr id="206" name="사각형: 둥근 모서리 205">
            <a:extLst>
              <a:ext uri="{FF2B5EF4-FFF2-40B4-BE49-F238E27FC236}">
                <a16:creationId xmlns="" xmlns:a16="http://schemas.microsoft.com/office/drawing/2014/main" id="{9E632947-1F74-4966-80BB-EC6D05CD83C3}"/>
              </a:ext>
            </a:extLst>
          </p:cNvPr>
          <p:cNvSpPr/>
          <p:nvPr/>
        </p:nvSpPr>
        <p:spPr>
          <a:xfrm>
            <a:off x="2520613" y="3005815"/>
            <a:ext cx="1956387" cy="423186"/>
          </a:xfrm>
          <a:prstGeom prst="roundRect">
            <a:avLst>
              <a:gd name="adj" fmla="val 50000"/>
            </a:avLst>
          </a:prstGeom>
          <a:solidFill>
            <a:srgbClr val="13A2C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-45720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온라인 산업</a:t>
            </a:r>
            <a:r>
              <a:rPr kumimoji="0" lang="en-US" altLang="ko-KR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, </a:t>
            </a:r>
          </a:p>
          <a:p>
            <a:pPr marL="0" marR="0" lvl="0" indent="-45720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녹색산업 집중 육성</a:t>
            </a:r>
            <a:endParaRPr kumimoji="0" lang="ko-KR" altLang="en-US" sz="1100" b="0" i="0" u="none" strike="noStrike" kern="1200" cap="none" spc="-100" normalizeH="0" baseline="0" noProof="0" dirty="0">
              <a:ln cap="sq">
                <a:solidFill>
                  <a:srgbClr val="4F81BD">
                    <a:shade val="50000"/>
                    <a:alpha val="0"/>
                  </a:srgbClr>
                </a:solidFill>
                <a:miter lim="800000"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09" name="모서리가 둥근 직사각형 64">
            <a:extLst>
              <a:ext uri="{FF2B5EF4-FFF2-40B4-BE49-F238E27FC236}">
                <a16:creationId xmlns="" xmlns:a16="http://schemas.microsoft.com/office/drawing/2014/main" id="{B8B7DDAD-56B9-4EDF-9C45-676CF816843A}"/>
              </a:ext>
            </a:extLst>
          </p:cNvPr>
          <p:cNvSpPr/>
          <p:nvPr/>
        </p:nvSpPr>
        <p:spPr>
          <a:xfrm>
            <a:off x="2546964" y="4135939"/>
            <a:ext cx="1903685" cy="367228"/>
          </a:xfrm>
          <a:prstGeom prst="roundRect">
            <a:avLst>
              <a:gd name="adj" fmla="val 6895"/>
            </a:avLst>
          </a:prstGeom>
          <a:solidFill>
            <a:schemeClr val="bg1">
              <a:lumMod val="85000"/>
            </a:schemeClr>
          </a:solidFill>
          <a:ln w="254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914400" latinLnBrk="1">
              <a:tabLst>
                <a:tab pos="803275" algn="l"/>
              </a:tabLst>
            </a:pPr>
            <a:r>
              <a:rPr lang="ko-KR" altLang="en-US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그린뉴딜</a:t>
            </a:r>
          </a:p>
        </p:txBody>
      </p:sp>
      <p:sp>
        <p:nvSpPr>
          <p:cNvPr id="210" name="모서리가 둥근 직사각형 64">
            <a:extLst>
              <a:ext uri="{FF2B5EF4-FFF2-40B4-BE49-F238E27FC236}">
                <a16:creationId xmlns="" xmlns:a16="http://schemas.microsoft.com/office/drawing/2014/main" id="{451CAEBC-C909-467D-B809-063E36EDBF58}"/>
              </a:ext>
            </a:extLst>
          </p:cNvPr>
          <p:cNvSpPr/>
          <p:nvPr/>
        </p:nvSpPr>
        <p:spPr>
          <a:xfrm>
            <a:off x="2546964" y="4695447"/>
            <a:ext cx="1903685" cy="367228"/>
          </a:xfrm>
          <a:prstGeom prst="roundRect">
            <a:avLst>
              <a:gd name="adj" fmla="val 6895"/>
            </a:avLst>
          </a:prstGeom>
          <a:solidFill>
            <a:schemeClr val="bg1">
              <a:lumMod val="85000"/>
            </a:schemeClr>
          </a:solidFill>
          <a:ln w="254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914400" latinLnBrk="1">
              <a:tabLst>
                <a:tab pos="803275" algn="l"/>
              </a:tabLst>
            </a:pPr>
            <a:r>
              <a:rPr lang="ko-KR" altLang="en-US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사회안전망</a:t>
            </a:r>
          </a:p>
        </p:txBody>
      </p:sp>
      <p:pic>
        <p:nvPicPr>
          <p:cNvPr id="3" name="그래픽 2">
            <a:extLst>
              <a:ext uri="{FF2B5EF4-FFF2-40B4-BE49-F238E27FC236}">
                <a16:creationId xmlns="" xmlns:a16="http://schemas.microsoft.com/office/drawing/2014/main" id="{119276C8-1747-4BAD-8C36-52EBE860F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7480" y="5131386"/>
            <a:ext cx="2042654" cy="942975"/>
          </a:xfrm>
          <a:prstGeom prst="rect">
            <a:avLst/>
          </a:prstGeom>
        </p:spPr>
      </p:pic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94237C71-D02B-4DD0-872B-2C56849A2067}"/>
              </a:ext>
            </a:extLst>
          </p:cNvPr>
          <p:cNvGrpSpPr/>
          <p:nvPr/>
        </p:nvGrpSpPr>
        <p:grpSpPr>
          <a:xfrm>
            <a:off x="5312759" y="2092947"/>
            <a:ext cx="682200" cy="682200"/>
            <a:chOff x="5256028" y="2092947"/>
            <a:chExt cx="682200" cy="682200"/>
          </a:xfrm>
        </p:grpSpPr>
        <p:sp>
          <p:nvSpPr>
            <p:cNvPr id="119" name="타원 118">
              <a:extLst>
                <a:ext uri="{FF2B5EF4-FFF2-40B4-BE49-F238E27FC236}">
                  <a16:creationId xmlns="" xmlns:a16="http://schemas.microsoft.com/office/drawing/2014/main" id="{B5320BD6-56AD-4B6B-AB35-704EEFFE0790}"/>
                </a:ext>
              </a:extLst>
            </p:cNvPr>
            <p:cNvSpPr/>
            <p:nvPr/>
          </p:nvSpPr>
          <p:spPr>
            <a:xfrm>
              <a:off x="5256028" y="2092947"/>
              <a:ext cx="682200" cy="6822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pic>
          <p:nvPicPr>
            <p:cNvPr id="123" name="그림 122">
              <a:extLst>
                <a:ext uri="{FF2B5EF4-FFF2-40B4-BE49-F238E27FC236}">
                  <a16:creationId xmlns="" xmlns:a16="http://schemas.microsoft.com/office/drawing/2014/main" id="{26E0D956-1F0C-4EE2-AEEC-4A0429226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8136" y="2321001"/>
              <a:ext cx="377985" cy="365792"/>
            </a:xfrm>
            <a:prstGeom prst="rect">
              <a:avLst/>
            </a:prstGeom>
          </p:spPr>
        </p:pic>
        <p:sp>
          <p:nvSpPr>
            <p:cNvPr id="150" name="Rectangle 25">
              <a:extLst>
                <a:ext uri="{FF2B5EF4-FFF2-40B4-BE49-F238E27FC236}">
                  <a16:creationId xmlns="" xmlns:a16="http://schemas.microsoft.com/office/drawing/2014/main" id="{3F010A7F-5E44-44BE-85C5-08AE7592B2A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424004" y="2198329"/>
              <a:ext cx="34624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05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charset="0"/>
                </a:rPr>
                <a:t>Action</a:t>
              </a:r>
              <a:endParaRPr lang="ko-KR" altLang="en-US" sz="12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6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728BBA1F-F61F-4F79-BF0E-4230882D3FFD}"/>
              </a:ext>
            </a:extLst>
          </p:cNvPr>
          <p:cNvGrpSpPr/>
          <p:nvPr/>
        </p:nvGrpSpPr>
        <p:grpSpPr>
          <a:xfrm>
            <a:off x="7393824" y="2092947"/>
            <a:ext cx="682200" cy="682200"/>
            <a:chOff x="7393824" y="2092947"/>
            <a:chExt cx="682200" cy="682200"/>
          </a:xfrm>
        </p:grpSpPr>
        <p:sp>
          <p:nvSpPr>
            <p:cNvPr id="120" name="타원 119">
              <a:extLst>
                <a:ext uri="{FF2B5EF4-FFF2-40B4-BE49-F238E27FC236}">
                  <a16:creationId xmlns="" xmlns:a16="http://schemas.microsoft.com/office/drawing/2014/main" id="{339EC683-72DD-4596-A28A-6A2E8AA00D7C}"/>
                </a:ext>
              </a:extLst>
            </p:cNvPr>
            <p:cNvSpPr/>
            <p:nvPr/>
          </p:nvSpPr>
          <p:spPr>
            <a:xfrm>
              <a:off x="7393824" y="2092947"/>
              <a:ext cx="682200" cy="6822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6BA6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pic>
          <p:nvPicPr>
            <p:cNvPr id="124" name="그림 123">
              <a:extLst>
                <a:ext uri="{FF2B5EF4-FFF2-40B4-BE49-F238E27FC236}">
                  <a16:creationId xmlns="" xmlns:a16="http://schemas.microsoft.com/office/drawing/2014/main" id="{CD7763ED-18F6-463D-8459-5BC26C681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42884" y="2321001"/>
              <a:ext cx="384081" cy="365792"/>
            </a:xfrm>
            <a:prstGeom prst="rect">
              <a:avLst/>
            </a:prstGeom>
          </p:spPr>
        </p:pic>
        <p:sp>
          <p:nvSpPr>
            <p:cNvPr id="151" name="Rectangle 25">
              <a:extLst>
                <a:ext uri="{FF2B5EF4-FFF2-40B4-BE49-F238E27FC236}">
                  <a16:creationId xmlns="" xmlns:a16="http://schemas.microsoft.com/office/drawing/2014/main" id="{F232C4F3-D09E-4AE0-996E-570C210393B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561800" y="2198329"/>
              <a:ext cx="34624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05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charset="0"/>
                </a:rPr>
                <a:t>Action</a:t>
              </a:r>
              <a:endParaRPr lang="ko-KR" altLang="en-US" sz="12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6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="" xmlns:a16="http://schemas.microsoft.com/office/drawing/2014/main" id="{D307700E-80D8-4CED-A898-584D8B80E84A}"/>
              </a:ext>
            </a:extLst>
          </p:cNvPr>
          <p:cNvGrpSpPr/>
          <p:nvPr/>
        </p:nvGrpSpPr>
        <p:grpSpPr>
          <a:xfrm>
            <a:off x="287338" y="824830"/>
            <a:ext cx="3058532" cy="307777"/>
            <a:chOff x="442732" y="2762125"/>
            <a:chExt cx="3058532" cy="307777"/>
          </a:xfrm>
        </p:grpSpPr>
        <p:sp>
          <p:nvSpPr>
            <p:cNvPr id="145" name="Rt71">
              <a:extLst>
                <a:ext uri="{FF2B5EF4-FFF2-40B4-BE49-F238E27FC236}">
                  <a16:creationId xmlns="" xmlns:a16="http://schemas.microsoft.com/office/drawing/2014/main" id="{33C21157-A346-4F57-852A-F6D085CB094C}"/>
                </a:ext>
              </a:extLst>
            </p:cNvPr>
            <p:cNvSpPr txBox="1"/>
            <p:nvPr/>
          </p:nvSpPr>
          <p:spPr>
            <a:xfrm>
              <a:off x="752113" y="2762125"/>
              <a:ext cx="274915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/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혁신성장 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유망분야 </a:t>
              </a:r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중점 지원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="" xmlns:a16="http://schemas.microsoft.com/office/drawing/2014/main" id="{E7293F3F-DCA1-452B-90DD-32628B2BFE92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147" name="Freeform 4">
                <a:extLst>
                  <a:ext uri="{FF2B5EF4-FFF2-40B4-BE49-F238E27FC236}">
                    <a16:creationId xmlns="" xmlns:a16="http://schemas.microsoft.com/office/drawing/2014/main" id="{3F78753B-4442-4288-B093-77B9333B1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2" name="Freeform 5">
                <a:extLst>
                  <a:ext uri="{FF2B5EF4-FFF2-40B4-BE49-F238E27FC236}">
                    <a16:creationId xmlns="" xmlns:a16="http://schemas.microsoft.com/office/drawing/2014/main" id="{575662AD-4275-45C6-8C58-2160DD70BF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="" xmlns:a16="http://schemas.microsoft.com/office/drawing/2014/main" id="{11909554-3A6A-475A-A3BE-D7848881C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FE781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="" xmlns:a16="http://schemas.microsoft.com/office/drawing/2014/main" id="{A8D1904C-ECC2-4916-9B26-1B17792293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="" xmlns:a16="http://schemas.microsoft.com/office/drawing/2014/main" id="{90275D20-B78C-4E0B-B14B-944EB0B16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="" xmlns:a16="http://schemas.microsoft.com/office/drawing/2014/main" id="{49568AD9-1E03-4030-AB50-679A46E84B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7" name="Freeform 10">
                <a:extLst>
                  <a:ext uri="{FF2B5EF4-FFF2-40B4-BE49-F238E27FC236}">
                    <a16:creationId xmlns="" xmlns:a16="http://schemas.microsoft.com/office/drawing/2014/main" id="{AFEE1624-EDC3-4532-9023-7324C076A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8" name="Freeform 11">
                <a:extLst>
                  <a:ext uri="{FF2B5EF4-FFF2-40B4-BE49-F238E27FC236}">
                    <a16:creationId xmlns="" xmlns:a16="http://schemas.microsoft.com/office/drawing/2014/main" id="{6D16B004-7192-43DC-8355-49865F5E2B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9" name="Freeform 12">
                <a:extLst>
                  <a:ext uri="{FF2B5EF4-FFF2-40B4-BE49-F238E27FC236}">
                    <a16:creationId xmlns="" xmlns:a16="http://schemas.microsoft.com/office/drawing/2014/main" id="{8A0639BC-F271-4379-A05E-B84BED873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0" name="Freeform 13">
                <a:extLst>
                  <a:ext uri="{FF2B5EF4-FFF2-40B4-BE49-F238E27FC236}">
                    <a16:creationId xmlns="" xmlns:a16="http://schemas.microsoft.com/office/drawing/2014/main" id="{238C9157-8B47-4D1A-8E9A-1CACA51CD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1" name="Freeform 14">
                <a:extLst>
                  <a:ext uri="{FF2B5EF4-FFF2-40B4-BE49-F238E27FC236}">
                    <a16:creationId xmlns="" xmlns:a16="http://schemas.microsoft.com/office/drawing/2014/main" id="{BAEB5300-C69B-4F72-A116-0D7A24185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2" name="Freeform 15">
                <a:extLst>
                  <a:ext uri="{FF2B5EF4-FFF2-40B4-BE49-F238E27FC236}">
                    <a16:creationId xmlns="" xmlns:a16="http://schemas.microsoft.com/office/drawing/2014/main" id="{D96748A1-15C3-40DA-A293-2F7AD1ECC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56" name="그룹 55">
            <a:extLst>
              <a:ext uri="{FF2B5EF4-FFF2-40B4-BE49-F238E27FC236}">
                <a16:creationId xmlns="" xmlns:a16="http://schemas.microsoft.com/office/drawing/2014/main" id="{B8AC0EFB-84DA-475C-BDD2-0A3D81DAAE36}"/>
              </a:ext>
            </a:extLst>
          </p:cNvPr>
          <p:cNvGrpSpPr/>
          <p:nvPr/>
        </p:nvGrpSpPr>
        <p:grpSpPr>
          <a:xfrm>
            <a:off x="4548982" y="3005815"/>
            <a:ext cx="2210594" cy="3077485"/>
            <a:chOff x="4491832" y="3005815"/>
            <a:chExt cx="2210594" cy="3077485"/>
          </a:xfrm>
        </p:grpSpPr>
        <p:sp>
          <p:nvSpPr>
            <p:cNvPr id="207" name="사각형: 둥근 모서리 206">
              <a:extLst>
                <a:ext uri="{FF2B5EF4-FFF2-40B4-BE49-F238E27FC236}">
                  <a16:creationId xmlns="" xmlns:a16="http://schemas.microsoft.com/office/drawing/2014/main" id="{D3889DEA-274A-49B7-A384-8B1E2D5563E3}"/>
                </a:ext>
              </a:extLst>
            </p:cNvPr>
            <p:cNvSpPr/>
            <p:nvPr/>
          </p:nvSpPr>
          <p:spPr>
            <a:xfrm>
              <a:off x="4695972" y="3005815"/>
              <a:ext cx="1915774" cy="423186"/>
            </a:xfrm>
            <a:prstGeom prst="roundRect">
              <a:avLst>
                <a:gd name="adj" fmla="val 50000"/>
              </a:avLst>
            </a:prstGeom>
            <a:solidFill>
              <a:srgbClr val="92D05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-45720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100" normalizeH="0" baseline="0" noProof="0" dirty="0" err="1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소부장</a:t>
              </a:r>
              <a:r>
                <a:rPr kumimoji="0" lang="ko-KR" altLang="en-US" sz="1400" b="0" i="0" u="none" strike="noStrike" kern="1200" cap="none" spc="-10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 지원 확대</a:t>
              </a:r>
            </a:p>
          </p:txBody>
        </p:sp>
        <p:sp>
          <p:nvSpPr>
            <p:cNvPr id="221" name="모서리가 둥근 직사각형 64">
              <a:extLst>
                <a:ext uri="{FF2B5EF4-FFF2-40B4-BE49-F238E27FC236}">
                  <a16:creationId xmlns="" xmlns:a16="http://schemas.microsoft.com/office/drawing/2014/main" id="{847631E5-F817-4DFB-9142-6F3DD83C619C}"/>
                </a:ext>
              </a:extLst>
            </p:cNvPr>
            <p:cNvSpPr/>
            <p:nvPr/>
          </p:nvSpPr>
          <p:spPr>
            <a:xfrm>
              <a:off x="4601870" y="3617779"/>
              <a:ext cx="891591" cy="3141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254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14400" latinLnBrk="1">
                <a:tabLst>
                  <a:tab pos="803275" algn="l"/>
                </a:tabLst>
              </a:pPr>
              <a:r>
                <a:rPr lang="en-US" altLang="ko-KR" sz="14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’20</a:t>
              </a:r>
              <a:r>
                <a:rPr lang="ko-KR" altLang="en-US" sz="14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</a:t>
              </a:r>
            </a:p>
          </p:txBody>
        </p:sp>
        <p:sp>
          <p:nvSpPr>
            <p:cNvPr id="222" name="모서리가 둥근 직사각형 64">
              <a:extLst>
                <a:ext uri="{FF2B5EF4-FFF2-40B4-BE49-F238E27FC236}">
                  <a16:creationId xmlns="" xmlns:a16="http://schemas.microsoft.com/office/drawing/2014/main" id="{AB9AD015-21D3-45A2-A831-C79FE466268F}"/>
                </a:ext>
              </a:extLst>
            </p:cNvPr>
            <p:cNvSpPr/>
            <p:nvPr/>
          </p:nvSpPr>
          <p:spPr>
            <a:xfrm>
              <a:off x="5700796" y="3617779"/>
              <a:ext cx="891591" cy="314141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54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14400" latinLnBrk="1">
                <a:tabLst>
                  <a:tab pos="803275" algn="l"/>
                </a:tabLst>
              </a:pPr>
              <a:r>
                <a:rPr lang="en-US" altLang="ko-KR" sz="14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’21</a:t>
              </a:r>
              <a:r>
                <a:rPr lang="ko-KR" altLang="en-US" sz="14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년</a:t>
              </a:r>
            </a:p>
          </p:txBody>
        </p:sp>
        <p:sp>
          <p:nvSpPr>
            <p:cNvPr id="223" name="모서리가 둥근 직사각형 64">
              <a:extLst>
                <a:ext uri="{FF2B5EF4-FFF2-40B4-BE49-F238E27FC236}">
                  <a16:creationId xmlns="" xmlns:a16="http://schemas.microsoft.com/office/drawing/2014/main" id="{570E80E4-760C-4C8A-834A-03DB00E8D3C5}"/>
                </a:ext>
              </a:extLst>
            </p:cNvPr>
            <p:cNvSpPr/>
            <p:nvPr/>
          </p:nvSpPr>
          <p:spPr>
            <a:xfrm>
              <a:off x="4491832" y="3995112"/>
              <a:ext cx="1111668" cy="646331"/>
            </a:xfrm>
            <a:prstGeom prst="rect">
              <a:avLst/>
            </a:prstGeom>
            <a:noFill/>
            <a:ln w="25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algn="ctr" defTabSz="914400" latinLnBrk="1">
                <a:tabLst>
                  <a:tab pos="803275" algn="l"/>
                </a:tabLst>
              </a:pPr>
              <a:r>
                <a:rPr lang="en-US" altLang="ko-KR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  <a:r>
                <a:rPr lang="ko-KR" altLang="en-US" sz="14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 사업</a:t>
              </a:r>
              <a:endParaRPr lang="en-US" altLang="ko-KR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 defTabSz="914400" latinLnBrk="1">
                <a:tabLst>
                  <a:tab pos="803275" algn="l"/>
                </a:tabLst>
              </a:pPr>
              <a:r>
                <a:rPr lang="en-US" altLang="ko-KR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1,186</a:t>
              </a:r>
              <a:r>
                <a:rPr lang="ko-KR" altLang="en-US" sz="14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억원</a:t>
              </a:r>
            </a:p>
          </p:txBody>
        </p:sp>
        <p:sp>
          <p:nvSpPr>
            <p:cNvPr id="224" name="모서리가 둥근 직사각형 64">
              <a:extLst>
                <a:ext uri="{FF2B5EF4-FFF2-40B4-BE49-F238E27FC236}">
                  <a16:creationId xmlns="" xmlns:a16="http://schemas.microsoft.com/office/drawing/2014/main" id="{E682EEC5-E9A2-43DF-907B-AACA61046399}"/>
                </a:ext>
              </a:extLst>
            </p:cNvPr>
            <p:cNvSpPr/>
            <p:nvPr/>
          </p:nvSpPr>
          <p:spPr>
            <a:xfrm>
              <a:off x="5590758" y="3995112"/>
              <a:ext cx="1111668" cy="646331"/>
            </a:xfrm>
            <a:prstGeom prst="rect">
              <a:avLst/>
            </a:prstGeom>
            <a:noFill/>
            <a:ln w="25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03275" algn="l"/>
                </a:tabLst>
                <a:defRPr/>
              </a:pPr>
              <a:r>
                <a:rPr kumimoji="0" lang="en-US" altLang="ko-KR" b="0" i="0" u="none" strike="noStrike" kern="1200" cap="none" spc="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639B0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5</a:t>
              </a:r>
              <a:r>
                <a:rPr kumimoji="0" lang="ko-KR" altLang="en-US" sz="1400" b="0" i="0" u="none" strike="noStrike" kern="1200" cap="none" spc="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개 사업 </a:t>
              </a:r>
              <a:r>
                <a:rPr kumimoji="0" lang="en-US" altLang="ko-KR" b="0" i="0" u="none" strike="noStrike" kern="1200" cap="none" spc="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639B0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1,953</a:t>
              </a:r>
              <a:r>
                <a:rPr kumimoji="0" lang="ko-KR" altLang="en-US" sz="1400" b="0" i="0" u="none" strike="noStrike" kern="1200" cap="none" spc="0" normalizeH="0" baseline="0" noProof="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="" xmlns:a16="http://schemas.microsoft.com/office/drawing/2014/main" id="{5E03CC5C-A30E-429F-8A39-5FC87A86FBB6}"/>
                </a:ext>
              </a:extLst>
            </p:cNvPr>
            <p:cNvCxnSpPr>
              <a:cxnSpLocks/>
            </p:cNvCxnSpPr>
            <p:nvPr/>
          </p:nvCxnSpPr>
          <p:spPr>
            <a:xfrm>
              <a:off x="5590758" y="5009893"/>
              <a:ext cx="0" cy="59796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5" name="그룹 224">
              <a:extLst>
                <a:ext uri="{FF2B5EF4-FFF2-40B4-BE49-F238E27FC236}">
                  <a16:creationId xmlns="" xmlns:a16="http://schemas.microsoft.com/office/drawing/2014/main" id="{930A0B56-6F3E-47E8-AC29-AC9F4867E333}"/>
                </a:ext>
              </a:extLst>
            </p:cNvPr>
            <p:cNvGrpSpPr/>
            <p:nvPr/>
          </p:nvGrpSpPr>
          <p:grpSpPr>
            <a:xfrm>
              <a:off x="5415270" y="5636853"/>
              <a:ext cx="363716" cy="446447"/>
              <a:chOff x="3653393" y="1830888"/>
              <a:chExt cx="259929" cy="319053"/>
            </a:xfrm>
          </p:grpSpPr>
          <p:sp>
            <p:nvSpPr>
              <p:cNvPr id="226" name="Freeform 449">
                <a:extLst>
                  <a:ext uri="{FF2B5EF4-FFF2-40B4-BE49-F238E27FC236}">
                    <a16:creationId xmlns="" xmlns:a16="http://schemas.microsoft.com/office/drawing/2014/main" id="{1906748E-83BB-4908-B2D7-CD2E3ECCEC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4046" y="1898534"/>
                <a:ext cx="75635" cy="71374"/>
              </a:xfrm>
              <a:custGeom>
                <a:avLst/>
                <a:gdLst>
                  <a:gd name="T0" fmla="*/ 51 w 71"/>
                  <a:gd name="T1" fmla="*/ 61 h 67"/>
                  <a:gd name="T2" fmla="*/ 50 w 71"/>
                  <a:gd name="T3" fmla="*/ 54 h 67"/>
                  <a:gd name="T4" fmla="*/ 53 w 71"/>
                  <a:gd name="T5" fmla="*/ 52 h 67"/>
                  <a:gd name="T6" fmla="*/ 58 w 71"/>
                  <a:gd name="T7" fmla="*/ 55 h 67"/>
                  <a:gd name="T8" fmla="*/ 64 w 71"/>
                  <a:gd name="T9" fmla="*/ 54 h 67"/>
                  <a:gd name="T10" fmla="*/ 71 w 71"/>
                  <a:gd name="T11" fmla="*/ 42 h 67"/>
                  <a:gd name="T12" fmla="*/ 69 w 71"/>
                  <a:gd name="T13" fmla="*/ 36 h 67"/>
                  <a:gd name="T14" fmla="*/ 63 w 71"/>
                  <a:gd name="T15" fmla="*/ 32 h 67"/>
                  <a:gd name="T16" fmla="*/ 62 w 71"/>
                  <a:gd name="T17" fmla="*/ 28 h 67"/>
                  <a:gd name="T18" fmla="*/ 68 w 71"/>
                  <a:gd name="T19" fmla="*/ 24 h 67"/>
                  <a:gd name="T20" fmla="*/ 68 w 71"/>
                  <a:gd name="T21" fmla="*/ 18 h 67"/>
                  <a:gd name="T22" fmla="*/ 59 w 71"/>
                  <a:gd name="T23" fmla="*/ 8 h 67"/>
                  <a:gd name="T24" fmla="*/ 53 w 71"/>
                  <a:gd name="T25" fmla="*/ 8 h 67"/>
                  <a:gd name="T26" fmla="*/ 48 w 71"/>
                  <a:gd name="T27" fmla="*/ 11 h 67"/>
                  <a:gd name="T28" fmla="*/ 43 w 71"/>
                  <a:gd name="T29" fmla="*/ 9 h 67"/>
                  <a:gd name="T30" fmla="*/ 43 w 71"/>
                  <a:gd name="T31" fmla="*/ 4 h 67"/>
                  <a:gd name="T32" fmla="*/ 38 w 71"/>
                  <a:gd name="T33" fmla="*/ 0 h 67"/>
                  <a:gd name="T34" fmla="*/ 25 w 71"/>
                  <a:gd name="T35" fmla="*/ 1 h 67"/>
                  <a:gd name="T36" fmla="*/ 21 w 71"/>
                  <a:gd name="T37" fmla="*/ 5 h 67"/>
                  <a:gd name="T38" fmla="*/ 21 w 71"/>
                  <a:gd name="T39" fmla="*/ 12 h 67"/>
                  <a:gd name="T40" fmla="*/ 18 w 71"/>
                  <a:gd name="T41" fmla="*/ 15 h 67"/>
                  <a:gd name="T42" fmla="*/ 12 w 71"/>
                  <a:gd name="T43" fmla="*/ 12 h 67"/>
                  <a:gd name="T44" fmla="*/ 6 w 71"/>
                  <a:gd name="T45" fmla="*/ 14 h 67"/>
                  <a:gd name="T46" fmla="*/ 0 w 71"/>
                  <a:gd name="T47" fmla="*/ 26 h 67"/>
                  <a:gd name="T48" fmla="*/ 0 w 71"/>
                  <a:gd name="T49" fmla="*/ 27 h 67"/>
                  <a:gd name="T50" fmla="*/ 2 w 71"/>
                  <a:gd name="T51" fmla="*/ 32 h 67"/>
                  <a:gd name="T52" fmla="*/ 8 w 71"/>
                  <a:gd name="T53" fmla="*/ 35 h 67"/>
                  <a:gd name="T54" fmla="*/ 9 w 71"/>
                  <a:gd name="T55" fmla="*/ 39 h 67"/>
                  <a:gd name="T56" fmla="*/ 4 w 71"/>
                  <a:gd name="T57" fmla="*/ 43 h 67"/>
                  <a:gd name="T58" fmla="*/ 4 w 71"/>
                  <a:gd name="T59" fmla="*/ 49 h 67"/>
                  <a:gd name="T60" fmla="*/ 13 w 71"/>
                  <a:gd name="T61" fmla="*/ 60 h 67"/>
                  <a:gd name="T62" fmla="*/ 18 w 71"/>
                  <a:gd name="T63" fmla="*/ 60 h 67"/>
                  <a:gd name="T64" fmla="*/ 19 w 71"/>
                  <a:gd name="T65" fmla="*/ 60 h 67"/>
                  <a:gd name="T66" fmla="*/ 24 w 71"/>
                  <a:gd name="T67" fmla="*/ 56 h 67"/>
                  <a:gd name="T68" fmla="*/ 28 w 71"/>
                  <a:gd name="T69" fmla="*/ 57 h 67"/>
                  <a:gd name="T70" fmla="*/ 28 w 71"/>
                  <a:gd name="T71" fmla="*/ 63 h 67"/>
                  <a:gd name="T72" fmla="*/ 33 w 71"/>
                  <a:gd name="T73" fmla="*/ 67 h 67"/>
                  <a:gd name="T74" fmla="*/ 46 w 71"/>
                  <a:gd name="T75" fmla="*/ 66 h 67"/>
                  <a:gd name="T76" fmla="*/ 51 w 71"/>
                  <a:gd name="T77" fmla="*/ 61 h 67"/>
                  <a:gd name="T78" fmla="*/ 35 w 71"/>
                  <a:gd name="T79" fmla="*/ 47 h 67"/>
                  <a:gd name="T80" fmla="*/ 21 w 71"/>
                  <a:gd name="T81" fmla="*/ 33 h 67"/>
                  <a:gd name="T82" fmla="*/ 35 w 71"/>
                  <a:gd name="T83" fmla="*/ 20 h 67"/>
                  <a:gd name="T84" fmla="*/ 48 w 71"/>
                  <a:gd name="T85" fmla="*/ 33 h 67"/>
                  <a:gd name="T86" fmla="*/ 35 w 71"/>
                  <a:gd name="T87" fmla="*/ 47 h 67"/>
                  <a:gd name="T88" fmla="*/ 35 w 71"/>
                  <a:gd name="T89" fmla="*/ 47 h 67"/>
                  <a:gd name="T90" fmla="*/ 35 w 71"/>
                  <a:gd name="T91" fmla="*/ 4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" h="67">
                    <a:moveTo>
                      <a:pt x="51" y="61"/>
                    </a:moveTo>
                    <a:cubicBezTo>
                      <a:pt x="51" y="61"/>
                      <a:pt x="50" y="57"/>
                      <a:pt x="50" y="54"/>
                    </a:cubicBezTo>
                    <a:cubicBezTo>
                      <a:pt x="51" y="54"/>
                      <a:pt x="52" y="53"/>
                      <a:pt x="53" y="52"/>
                    </a:cubicBezTo>
                    <a:cubicBezTo>
                      <a:pt x="55" y="53"/>
                      <a:pt x="58" y="55"/>
                      <a:pt x="58" y="55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69" y="36"/>
                      <a:pt x="65" y="34"/>
                      <a:pt x="63" y="32"/>
                    </a:cubicBezTo>
                    <a:cubicBezTo>
                      <a:pt x="63" y="31"/>
                      <a:pt x="62" y="30"/>
                      <a:pt x="62" y="28"/>
                    </a:cubicBezTo>
                    <a:cubicBezTo>
                      <a:pt x="64" y="27"/>
                      <a:pt x="68" y="24"/>
                      <a:pt x="68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8"/>
                      <a:pt x="50" y="10"/>
                      <a:pt x="48" y="11"/>
                    </a:cubicBezTo>
                    <a:cubicBezTo>
                      <a:pt x="47" y="11"/>
                      <a:pt x="45" y="10"/>
                      <a:pt x="43" y="9"/>
                    </a:cubicBezTo>
                    <a:cubicBezTo>
                      <a:pt x="43" y="8"/>
                      <a:pt x="43" y="4"/>
                      <a:pt x="43" y="4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10"/>
                      <a:pt x="21" y="12"/>
                    </a:cubicBezTo>
                    <a:cubicBezTo>
                      <a:pt x="20" y="13"/>
                      <a:pt x="19" y="14"/>
                      <a:pt x="18" y="15"/>
                    </a:cubicBezTo>
                    <a:cubicBezTo>
                      <a:pt x="16" y="14"/>
                      <a:pt x="12" y="12"/>
                      <a:pt x="12" y="12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6" y="34"/>
                      <a:pt x="8" y="35"/>
                    </a:cubicBezTo>
                    <a:cubicBezTo>
                      <a:pt x="9" y="36"/>
                      <a:pt x="9" y="38"/>
                      <a:pt x="9" y="39"/>
                    </a:cubicBezTo>
                    <a:cubicBezTo>
                      <a:pt x="7" y="40"/>
                      <a:pt x="4" y="43"/>
                      <a:pt x="4" y="43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8" y="60"/>
                      <a:pt x="18" y="60"/>
                    </a:cubicBezTo>
                    <a:cubicBezTo>
                      <a:pt x="18" y="60"/>
                      <a:pt x="19" y="60"/>
                      <a:pt x="19" y="60"/>
                    </a:cubicBezTo>
                    <a:cubicBezTo>
                      <a:pt x="19" y="60"/>
                      <a:pt x="22" y="57"/>
                      <a:pt x="24" y="56"/>
                    </a:cubicBezTo>
                    <a:cubicBezTo>
                      <a:pt x="25" y="56"/>
                      <a:pt x="26" y="57"/>
                      <a:pt x="28" y="57"/>
                    </a:cubicBezTo>
                    <a:cubicBezTo>
                      <a:pt x="28" y="59"/>
                      <a:pt x="28" y="63"/>
                      <a:pt x="28" y="63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46" y="66"/>
                      <a:pt x="46" y="66"/>
                      <a:pt x="46" y="66"/>
                    </a:cubicBezTo>
                    <a:lnTo>
                      <a:pt x="51" y="61"/>
                    </a:lnTo>
                    <a:close/>
                    <a:moveTo>
                      <a:pt x="35" y="47"/>
                    </a:moveTo>
                    <a:cubicBezTo>
                      <a:pt x="27" y="47"/>
                      <a:pt x="21" y="41"/>
                      <a:pt x="21" y="33"/>
                    </a:cubicBezTo>
                    <a:cubicBezTo>
                      <a:pt x="21" y="26"/>
                      <a:pt x="27" y="20"/>
                      <a:pt x="35" y="20"/>
                    </a:cubicBezTo>
                    <a:cubicBezTo>
                      <a:pt x="42" y="20"/>
                      <a:pt x="48" y="26"/>
                      <a:pt x="48" y="33"/>
                    </a:cubicBezTo>
                    <a:cubicBezTo>
                      <a:pt x="48" y="41"/>
                      <a:pt x="42" y="47"/>
                      <a:pt x="35" y="47"/>
                    </a:cubicBezTo>
                    <a:close/>
                    <a:moveTo>
                      <a:pt x="35" y="47"/>
                    </a:moveTo>
                    <a:cubicBezTo>
                      <a:pt x="35" y="47"/>
                      <a:pt x="35" y="47"/>
                      <a:pt x="35" y="47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27" name="Freeform 450">
                <a:extLst>
                  <a:ext uri="{FF2B5EF4-FFF2-40B4-BE49-F238E27FC236}">
                    <a16:creationId xmlns="" xmlns:a16="http://schemas.microsoft.com/office/drawing/2014/main" id="{E71AA987-2AA2-4CDD-AAA4-F6F2DF8EA7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7310" y="1961386"/>
                <a:ext cx="56460" cy="54329"/>
              </a:xfrm>
              <a:custGeom>
                <a:avLst/>
                <a:gdLst>
                  <a:gd name="T0" fmla="*/ 38 w 53"/>
                  <a:gd name="T1" fmla="*/ 46 h 51"/>
                  <a:gd name="T2" fmla="*/ 37 w 53"/>
                  <a:gd name="T3" fmla="*/ 41 h 51"/>
                  <a:gd name="T4" fmla="*/ 40 w 53"/>
                  <a:gd name="T5" fmla="*/ 40 h 51"/>
                  <a:gd name="T6" fmla="*/ 44 w 53"/>
                  <a:gd name="T7" fmla="*/ 42 h 51"/>
                  <a:gd name="T8" fmla="*/ 48 w 53"/>
                  <a:gd name="T9" fmla="*/ 41 h 51"/>
                  <a:gd name="T10" fmla="*/ 53 w 53"/>
                  <a:gd name="T11" fmla="*/ 32 h 51"/>
                  <a:gd name="T12" fmla="*/ 52 w 53"/>
                  <a:gd name="T13" fmla="*/ 27 h 51"/>
                  <a:gd name="T14" fmla="*/ 47 w 53"/>
                  <a:gd name="T15" fmla="*/ 24 h 51"/>
                  <a:gd name="T16" fmla="*/ 47 w 53"/>
                  <a:gd name="T17" fmla="*/ 22 h 51"/>
                  <a:gd name="T18" fmla="*/ 51 w 53"/>
                  <a:gd name="T19" fmla="*/ 18 h 51"/>
                  <a:gd name="T20" fmla="*/ 51 w 53"/>
                  <a:gd name="T21" fmla="*/ 14 h 51"/>
                  <a:gd name="T22" fmla="*/ 44 w 53"/>
                  <a:gd name="T23" fmla="*/ 6 h 51"/>
                  <a:gd name="T24" fmla="*/ 39 w 53"/>
                  <a:gd name="T25" fmla="*/ 6 h 51"/>
                  <a:gd name="T26" fmla="*/ 36 w 53"/>
                  <a:gd name="T27" fmla="*/ 9 h 51"/>
                  <a:gd name="T28" fmla="*/ 32 w 53"/>
                  <a:gd name="T29" fmla="*/ 7 h 51"/>
                  <a:gd name="T30" fmla="*/ 32 w 53"/>
                  <a:gd name="T31" fmla="*/ 3 h 51"/>
                  <a:gd name="T32" fmla="*/ 29 w 53"/>
                  <a:gd name="T33" fmla="*/ 0 h 51"/>
                  <a:gd name="T34" fmla="*/ 19 w 53"/>
                  <a:gd name="T35" fmla="*/ 1 h 51"/>
                  <a:gd name="T36" fmla="*/ 15 w 53"/>
                  <a:gd name="T37" fmla="*/ 4 h 51"/>
                  <a:gd name="T38" fmla="*/ 16 w 53"/>
                  <a:gd name="T39" fmla="*/ 9 h 51"/>
                  <a:gd name="T40" fmla="*/ 13 w 53"/>
                  <a:gd name="T41" fmla="*/ 11 h 51"/>
                  <a:gd name="T42" fmla="*/ 9 w 53"/>
                  <a:gd name="T43" fmla="*/ 9 h 51"/>
                  <a:gd name="T44" fmla="*/ 4 w 53"/>
                  <a:gd name="T45" fmla="*/ 10 h 51"/>
                  <a:gd name="T46" fmla="*/ 0 w 53"/>
                  <a:gd name="T47" fmla="*/ 20 h 51"/>
                  <a:gd name="T48" fmla="*/ 0 w 53"/>
                  <a:gd name="T49" fmla="*/ 20 h 51"/>
                  <a:gd name="T50" fmla="*/ 1 w 53"/>
                  <a:gd name="T51" fmla="*/ 24 h 51"/>
                  <a:gd name="T52" fmla="*/ 6 w 53"/>
                  <a:gd name="T53" fmla="*/ 26 h 51"/>
                  <a:gd name="T54" fmla="*/ 7 w 53"/>
                  <a:gd name="T55" fmla="*/ 30 h 51"/>
                  <a:gd name="T56" fmla="*/ 3 w 53"/>
                  <a:gd name="T57" fmla="*/ 33 h 51"/>
                  <a:gd name="T58" fmla="*/ 3 w 53"/>
                  <a:gd name="T59" fmla="*/ 37 h 51"/>
                  <a:gd name="T60" fmla="*/ 9 w 53"/>
                  <a:gd name="T61" fmla="*/ 45 h 51"/>
                  <a:gd name="T62" fmla="*/ 13 w 53"/>
                  <a:gd name="T63" fmla="*/ 46 h 51"/>
                  <a:gd name="T64" fmla="*/ 14 w 53"/>
                  <a:gd name="T65" fmla="*/ 45 h 51"/>
                  <a:gd name="T66" fmla="*/ 18 w 53"/>
                  <a:gd name="T67" fmla="*/ 42 h 51"/>
                  <a:gd name="T68" fmla="*/ 21 w 53"/>
                  <a:gd name="T69" fmla="*/ 43 h 51"/>
                  <a:gd name="T70" fmla="*/ 21 w 53"/>
                  <a:gd name="T71" fmla="*/ 47 h 51"/>
                  <a:gd name="T72" fmla="*/ 24 w 53"/>
                  <a:gd name="T73" fmla="*/ 51 h 51"/>
                  <a:gd name="T74" fmla="*/ 35 w 53"/>
                  <a:gd name="T75" fmla="*/ 50 h 51"/>
                  <a:gd name="T76" fmla="*/ 38 w 53"/>
                  <a:gd name="T77" fmla="*/ 46 h 51"/>
                  <a:gd name="T78" fmla="*/ 26 w 53"/>
                  <a:gd name="T79" fmla="*/ 36 h 51"/>
                  <a:gd name="T80" fmla="*/ 16 w 53"/>
                  <a:gd name="T81" fmla="*/ 25 h 51"/>
                  <a:gd name="T82" fmla="*/ 26 w 53"/>
                  <a:gd name="T83" fmla="*/ 15 h 51"/>
                  <a:gd name="T84" fmla="*/ 36 w 53"/>
                  <a:gd name="T85" fmla="*/ 25 h 51"/>
                  <a:gd name="T86" fmla="*/ 26 w 53"/>
                  <a:gd name="T87" fmla="*/ 36 h 51"/>
                  <a:gd name="T88" fmla="*/ 26 w 53"/>
                  <a:gd name="T89" fmla="*/ 36 h 51"/>
                  <a:gd name="T90" fmla="*/ 26 w 53"/>
                  <a:gd name="T9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3" h="51">
                    <a:moveTo>
                      <a:pt x="38" y="46"/>
                    </a:moveTo>
                    <a:cubicBezTo>
                      <a:pt x="38" y="46"/>
                      <a:pt x="37" y="43"/>
                      <a:pt x="37" y="41"/>
                    </a:cubicBezTo>
                    <a:cubicBezTo>
                      <a:pt x="38" y="41"/>
                      <a:pt x="39" y="40"/>
                      <a:pt x="40" y="40"/>
                    </a:cubicBezTo>
                    <a:cubicBezTo>
                      <a:pt x="41" y="40"/>
                      <a:pt x="44" y="42"/>
                      <a:pt x="44" y="42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49" y="25"/>
                      <a:pt x="47" y="24"/>
                    </a:cubicBezTo>
                    <a:cubicBezTo>
                      <a:pt x="47" y="23"/>
                      <a:pt x="47" y="23"/>
                      <a:pt x="47" y="22"/>
                    </a:cubicBezTo>
                    <a:cubicBezTo>
                      <a:pt x="48" y="20"/>
                      <a:pt x="51" y="18"/>
                      <a:pt x="51" y="18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7" y="8"/>
                      <a:pt x="36" y="9"/>
                    </a:cubicBezTo>
                    <a:cubicBezTo>
                      <a:pt x="35" y="8"/>
                      <a:pt x="34" y="8"/>
                      <a:pt x="32" y="7"/>
                    </a:cubicBezTo>
                    <a:cubicBezTo>
                      <a:pt x="32" y="6"/>
                      <a:pt x="32" y="3"/>
                      <a:pt x="32" y="3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6" y="8"/>
                      <a:pt x="16" y="9"/>
                    </a:cubicBezTo>
                    <a:cubicBezTo>
                      <a:pt x="15" y="10"/>
                      <a:pt x="14" y="10"/>
                      <a:pt x="13" y="11"/>
                    </a:cubicBezTo>
                    <a:cubicBezTo>
                      <a:pt x="11" y="11"/>
                      <a:pt x="9" y="9"/>
                      <a:pt x="9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4" y="26"/>
                      <a:pt x="6" y="26"/>
                    </a:cubicBezTo>
                    <a:cubicBezTo>
                      <a:pt x="6" y="28"/>
                      <a:pt x="6" y="29"/>
                      <a:pt x="7" y="30"/>
                    </a:cubicBezTo>
                    <a:cubicBezTo>
                      <a:pt x="5" y="31"/>
                      <a:pt x="3" y="33"/>
                      <a:pt x="3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13" y="46"/>
                      <a:pt x="13" y="46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6" y="43"/>
                      <a:pt x="18" y="42"/>
                    </a:cubicBezTo>
                    <a:cubicBezTo>
                      <a:pt x="19" y="43"/>
                      <a:pt x="20" y="43"/>
                      <a:pt x="21" y="43"/>
                    </a:cubicBezTo>
                    <a:cubicBezTo>
                      <a:pt x="21" y="45"/>
                      <a:pt x="21" y="47"/>
                      <a:pt x="21" y="47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35" y="50"/>
                      <a:pt x="35" y="50"/>
                      <a:pt x="35" y="50"/>
                    </a:cubicBezTo>
                    <a:lnTo>
                      <a:pt x="38" y="46"/>
                    </a:lnTo>
                    <a:close/>
                    <a:moveTo>
                      <a:pt x="26" y="36"/>
                    </a:moveTo>
                    <a:cubicBezTo>
                      <a:pt x="20" y="36"/>
                      <a:pt x="16" y="31"/>
                      <a:pt x="16" y="25"/>
                    </a:cubicBezTo>
                    <a:cubicBezTo>
                      <a:pt x="16" y="20"/>
                      <a:pt x="20" y="15"/>
                      <a:pt x="26" y="15"/>
                    </a:cubicBezTo>
                    <a:cubicBezTo>
                      <a:pt x="32" y="15"/>
                      <a:pt x="36" y="20"/>
                      <a:pt x="36" y="25"/>
                    </a:cubicBezTo>
                    <a:cubicBezTo>
                      <a:pt x="36" y="31"/>
                      <a:pt x="32" y="36"/>
                      <a:pt x="26" y="36"/>
                    </a:cubicBezTo>
                    <a:close/>
                    <a:moveTo>
                      <a:pt x="26" y="36"/>
                    </a:moveTo>
                    <a:cubicBezTo>
                      <a:pt x="26" y="36"/>
                      <a:pt x="26" y="36"/>
                      <a:pt x="26" y="36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28" name="Freeform 451">
                <a:extLst>
                  <a:ext uri="{FF2B5EF4-FFF2-40B4-BE49-F238E27FC236}">
                    <a16:creationId xmlns="" xmlns:a16="http://schemas.microsoft.com/office/drawing/2014/main" id="{D681A4D6-CF29-4A6C-ACF8-B42F6B4D1A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7723" y="1875098"/>
                <a:ext cx="160858" cy="17045"/>
              </a:xfrm>
              <a:custGeom>
                <a:avLst/>
                <a:gdLst>
                  <a:gd name="T0" fmla="*/ 140 w 151"/>
                  <a:gd name="T1" fmla="*/ 0 h 16"/>
                  <a:gd name="T2" fmla="*/ 11 w 151"/>
                  <a:gd name="T3" fmla="*/ 0 h 16"/>
                  <a:gd name="T4" fmla="*/ 11 w 151"/>
                  <a:gd name="T5" fmla="*/ 16 h 16"/>
                  <a:gd name="T6" fmla="*/ 140 w 151"/>
                  <a:gd name="T7" fmla="*/ 16 h 16"/>
                  <a:gd name="T8" fmla="*/ 140 w 151"/>
                  <a:gd name="T9" fmla="*/ 0 h 16"/>
                  <a:gd name="T10" fmla="*/ 140 w 151"/>
                  <a:gd name="T11" fmla="*/ 0 h 16"/>
                  <a:gd name="T12" fmla="*/ 140 w 151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16">
                    <a:moveTo>
                      <a:pt x="14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16"/>
                      <a:pt x="11" y="16"/>
                    </a:cubicBezTo>
                    <a:cubicBezTo>
                      <a:pt x="140" y="16"/>
                      <a:pt x="140" y="16"/>
                      <a:pt x="140" y="16"/>
                    </a:cubicBezTo>
                    <a:cubicBezTo>
                      <a:pt x="151" y="16"/>
                      <a:pt x="151" y="0"/>
                      <a:pt x="140" y="0"/>
                    </a:cubicBezTo>
                    <a:close/>
                    <a:moveTo>
                      <a:pt x="140" y="0"/>
                    </a:moveTo>
                    <a:cubicBezTo>
                      <a:pt x="140" y="0"/>
                      <a:pt x="140" y="0"/>
                      <a:pt x="140" y="0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29" name="Freeform 452">
                <a:extLst>
                  <a:ext uri="{FF2B5EF4-FFF2-40B4-BE49-F238E27FC236}">
                    <a16:creationId xmlns="" xmlns:a16="http://schemas.microsoft.com/office/drawing/2014/main" id="{3743FE7A-AF87-4D30-B1C9-060A038E8A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9096" y="1916644"/>
                <a:ext cx="89484" cy="18110"/>
              </a:xfrm>
              <a:custGeom>
                <a:avLst/>
                <a:gdLst>
                  <a:gd name="T0" fmla="*/ 73 w 84"/>
                  <a:gd name="T1" fmla="*/ 0 h 17"/>
                  <a:gd name="T2" fmla="*/ 11 w 84"/>
                  <a:gd name="T3" fmla="*/ 0 h 17"/>
                  <a:gd name="T4" fmla="*/ 11 w 84"/>
                  <a:gd name="T5" fmla="*/ 17 h 17"/>
                  <a:gd name="T6" fmla="*/ 73 w 84"/>
                  <a:gd name="T7" fmla="*/ 17 h 17"/>
                  <a:gd name="T8" fmla="*/ 73 w 84"/>
                  <a:gd name="T9" fmla="*/ 0 h 17"/>
                  <a:gd name="T10" fmla="*/ 73 w 84"/>
                  <a:gd name="T11" fmla="*/ 0 h 17"/>
                  <a:gd name="T12" fmla="*/ 73 w 84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7">
                    <a:moveTo>
                      <a:pt x="7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17"/>
                      <a:pt x="11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84" y="17"/>
                      <a:pt x="84" y="0"/>
                      <a:pt x="73" y="0"/>
                    </a:cubicBezTo>
                    <a:close/>
                    <a:moveTo>
                      <a:pt x="73" y="0"/>
                    </a:move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0" name="Freeform 453">
                <a:extLst>
                  <a:ext uri="{FF2B5EF4-FFF2-40B4-BE49-F238E27FC236}">
                    <a16:creationId xmlns="" xmlns:a16="http://schemas.microsoft.com/office/drawing/2014/main" id="{649096BE-94C1-46D9-8E31-4035FFCFDE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3393" y="1830888"/>
                <a:ext cx="251407" cy="134758"/>
              </a:xfrm>
              <a:custGeom>
                <a:avLst/>
                <a:gdLst>
                  <a:gd name="T0" fmla="*/ 42 w 472"/>
                  <a:gd name="T1" fmla="*/ 40 h 253"/>
                  <a:gd name="T2" fmla="*/ 430 w 472"/>
                  <a:gd name="T3" fmla="*/ 40 h 253"/>
                  <a:gd name="T4" fmla="*/ 430 w 472"/>
                  <a:gd name="T5" fmla="*/ 253 h 253"/>
                  <a:gd name="T6" fmla="*/ 472 w 472"/>
                  <a:gd name="T7" fmla="*/ 253 h 253"/>
                  <a:gd name="T8" fmla="*/ 472 w 472"/>
                  <a:gd name="T9" fmla="*/ 0 h 253"/>
                  <a:gd name="T10" fmla="*/ 0 w 472"/>
                  <a:gd name="T11" fmla="*/ 0 h 253"/>
                  <a:gd name="T12" fmla="*/ 0 w 472"/>
                  <a:gd name="T13" fmla="*/ 131 h 253"/>
                  <a:gd name="T14" fmla="*/ 42 w 472"/>
                  <a:gd name="T15" fmla="*/ 131 h 253"/>
                  <a:gd name="T16" fmla="*/ 42 w 472"/>
                  <a:gd name="T17" fmla="*/ 40 h 253"/>
                  <a:gd name="T18" fmla="*/ 42 w 472"/>
                  <a:gd name="T19" fmla="*/ 40 h 253"/>
                  <a:gd name="T20" fmla="*/ 42 w 472"/>
                  <a:gd name="T21" fmla="*/ 4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53">
                    <a:moveTo>
                      <a:pt x="42" y="40"/>
                    </a:moveTo>
                    <a:lnTo>
                      <a:pt x="430" y="40"/>
                    </a:lnTo>
                    <a:lnTo>
                      <a:pt x="430" y="253"/>
                    </a:lnTo>
                    <a:lnTo>
                      <a:pt x="472" y="253"/>
                    </a:lnTo>
                    <a:lnTo>
                      <a:pt x="472" y="0"/>
                    </a:lnTo>
                    <a:lnTo>
                      <a:pt x="0" y="0"/>
                    </a:lnTo>
                    <a:lnTo>
                      <a:pt x="0" y="131"/>
                    </a:lnTo>
                    <a:lnTo>
                      <a:pt x="42" y="131"/>
                    </a:lnTo>
                    <a:lnTo>
                      <a:pt x="42" y="40"/>
                    </a:lnTo>
                    <a:close/>
                    <a:moveTo>
                      <a:pt x="42" y="40"/>
                    </a:moveTo>
                    <a:lnTo>
                      <a:pt x="42" y="40"/>
                    </a:lnTo>
                    <a:close/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1" name="Freeform 454">
                <a:extLst>
                  <a:ext uri="{FF2B5EF4-FFF2-40B4-BE49-F238E27FC236}">
                    <a16:creationId xmlns="" xmlns:a16="http://schemas.microsoft.com/office/drawing/2014/main" id="{421DD7B4-08D0-455C-A00A-31A04F55EC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3393" y="1830888"/>
                <a:ext cx="251407" cy="134758"/>
              </a:xfrm>
              <a:custGeom>
                <a:avLst/>
                <a:gdLst>
                  <a:gd name="T0" fmla="*/ 42 w 472"/>
                  <a:gd name="T1" fmla="*/ 40 h 253"/>
                  <a:gd name="T2" fmla="*/ 430 w 472"/>
                  <a:gd name="T3" fmla="*/ 40 h 253"/>
                  <a:gd name="T4" fmla="*/ 430 w 472"/>
                  <a:gd name="T5" fmla="*/ 253 h 253"/>
                  <a:gd name="T6" fmla="*/ 472 w 472"/>
                  <a:gd name="T7" fmla="*/ 253 h 253"/>
                  <a:gd name="T8" fmla="*/ 472 w 472"/>
                  <a:gd name="T9" fmla="*/ 0 h 253"/>
                  <a:gd name="T10" fmla="*/ 0 w 472"/>
                  <a:gd name="T11" fmla="*/ 0 h 253"/>
                  <a:gd name="T12" fmla="*/ 0 w 472"/>
                  <a:gd name="T13" fmla="*/ 131 h 253"/>
                  <a:gd name="T14" fmla="*/ 42 w 472"/>
                  <a:gd name="T15" fmla="*/ 131 h 253"/>
                  <a:gd name="T16" fmla="*/ 42 w 472"/>
                  <a:gd name="T17" fmla="*/ 40 h 253"/>
                  <a:gd name="T18" fmla="*/ 42 w 472"/>
                  <a:gd name="T19" fmla="*/ 40 h 253"/>
                  <a:gd name="T20" fmla="*/ 42 w 472"/>
                  <a:gd name="T21" fmla="*/ 4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53">
                    <a:moveTo>
                      <a:pt x="42" y="40"/>
                    </a:moveTo>
                    <a:lnTo>
                      <a:pt x="430" y="40"/>
                    </a:lnTo>
                    <a:lnTo>
                      <a:pt x="430" y="253"/>
                    </a:lnTo>
                    <a:lnTo>
                      <a:pt x="472" y="253"/>
                    </a:lnTo>
                    <a:lnTo>
                      <a:pt x="472" y="0"/>
                    </a:lnTo>
                    <a:lnTo>
                      <a:pt x="0" y="0"/>
                    </a:lnTo>
                    <a:lnTo>
                      <a:pt x="0" y="131"/>
                    </a:lnTo>
                    <a:lnTo>
                      <a:pt x="42" y="131"/>
                    </a:lnTo>
                    <a:lnTo>
                      <a:pt x="42" y="40"/>
                    </a:lnTo>
                    <a:moveTo>
                      <a:pt x="42" y="40"/>
                    </a:moveTo>
                    <a:lnTo>
                      <a:pt x="42" y="4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2" name="Freeform 455">
                <a:extLst>
                  <a:ext uri="{FF2B5EF4-FFF2-40B4-BE49-F238E27FC236}">
                    <a16:creationId xmlns="" xmlns:a16="http://schemas.microsoft.com/office/drawing/2014/main" id="{6D4FCB27-1556-439E-8C06-BFF9B45EF3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6726" y="2028498"/>
                <a:ext cx="123573" cy="117181"/>
              </a:xfrm>
              <a:custGeom>
                <a:avLst/>
                <a:gdLst>
                  <a:gd name="T0" fmla="*/ 103 w 116"/>
                  <a:gd name="T1" fmla="*/ 55 h 110"/>
                  <a:gd name="T2" fmla="*/ 103 w 116"/>
                  <a:gd name="T3" fmla="*/ 48 h 110"/>
                  <a:gd name="T4" fmla="*/ 112 w 116"/>
                  <a:gd name="T5" fmla="*/ 41 h 110"/>
                  <a:gd name="T6" fmla="*/ 112 w 116"/>
                  <a:gd name="T7" fmla="*/ 31 h 110"/>
                  <a:gd name="T8" fmla="*/ 98 w 116"/>
                  <a:gd name="T9" fmla="*/ 14 h 110"/>
                  <a:gd name="T10" fmla="*/ 88 w 116"/>
                  <a:gd name="T11" fmla="*/ 13 h 110"/>
                  <a:gd name="T12" fmla="*/ 80 w 116"/>
                  <a:gd name="T13" fmla="*/ 19 h 110"/>
                  <a:gd name="T14" fmla="*/ 72 w 116"/>
                  <a:gd name="T15" fmla="*/ 16 h 110"/>
                  <a:gd name="T16" fmla="*/ 72 w 116"/>
                  <a:gd name="T17" fmla="*/ 7 h 110"/>
                  <a:gd name="T18" fmla="*/ 65 w 116"/>
                  <a:gd name="T19" fmla="*/ 0 h 110"/>
                  <a:gd name="T20" fmla="*/ 43 w 116"/>
                  <a:gd name="T21" fmla="*/ 1 h 110"/>
                  <a:gd name="T22" fmla="*/ 35 w 116"/>
                  <a:gd name="T23" fmla="*/ 8 h 110"/>
                  <a:gd name="T24" fmla="*/ 36 w 116"/>
                  <a:gd name="T25" fmla="*/ 19 h 110"/>
                  <a:gd name="T26" fmla="*/ 30 w 116"/>
                  <a:gd name="T27" fmla="*/ 23 h 110"/>
                  <a:gd name="T28" fmla="*/ 20 w 116"/>
                  <a:gd name="T29" fmla="*/ 19 h 110"/>
                  <a:gd name="T30" fmla="*/ 11 w 116"/>
                  <a:gd name="T31" fmla="*/ 21 h 110"/>
                  <a:gd name="T32" fmla="*/ 1 w 116"/>
                  <a:gd name="T33" fmla="*/ 41 h 110"/>
                  <a:gd name="T34" fmla="*/ 0 w 116"/>
                  <a:gd name="T35" fmla="*/ 42 h 110"/>
                  <a:gd name="T36" fmla="*/ 3 w 116"/>
                  <a:gd name="T37" fmla="*/ 51 h 110"/>
                  <a:gd name="T38" fmla="*/ 14 w 116"/>
                  <a:gd name="T39" fmla="*/ 56 h 110"/>
                  <a:gd name="T40" fmla="*/ 14 w 116"/>
                  <a:gd name="T41" fmla="*/ 63 h 110"/>
                  <a:gd name="T42" fmla="*/ 6 w 116"/>
                  <a:gd name="T43" fmla="*/ 70 h 110"/>
                  <a:gd name="T44" fmla="*/ 6 w 116"/>
                  <a:gd name="T45" fmla="*/ 80 h 110"/>
                  <a:gd name="T46" fmla="*/ 19 w 116"/>
                  <a:gd name="T47" fmla="*/ 97 h 110"/>
                  <a:gd name="T48" fmla="*/ 28 w 116"/>
                  <a:gd name="T49" fmla="*/ 98 h 110"/>
                  <a:gd name="T50" fmla="*/ 30 w 116"/>
                  <a:gd name="T51" fmla="*/ 98 h 110"/>
                  <a:gd name="T52" fmla="*/ 38 w 116"/>
                  <a:gd name="T53" fmla="*/ 91 h 110"/>
                  <a:gd name="T54" fmla="*/ 45 w 116"/>
                  <a:gd name="T55" fmla="*/ 94 h 110"/>
                  <a:gd name="T56" fmla="*/ 45 w 116"/>
                  <a:gd name="T57" fmla="*/ 103 h 110"/>
                  <a:gd name="T58" fmla="*/ 52 w 116"/>
                  <a:gd name="T59" fmla="*/ 110 h 110"/>
                  <a:gd name="T60" fmla="*/ 74 w 116"/>
                  <a:gd name="T61" fmla="*/ 109 h 110"/>
                  <a:gd name="T62" fmla="*/ 82 w 116"/>
                  <a:gd name="T63" fmla="*/ 102 h 110"/>
                  <a:gd name="T64" fmla="*/ 81 w 116"/>
                  <a:gd name="T65" fmla="*/ 90 h 110"/>
                  <a:gd name="T66" fmla="*/ 86 w 116"/>
                  <a:gd name="T67" fmla="*/ 87 h 110"/>
                  <a:gd name="T68" fmla="*/ 95 w 116"/>
                  <a:gd name="T69" fmla="*/ 92 h 110"/>
                  <a:gd name="T70" fmla="*/ 104 w 116"/>
                  <a:gd name="T71" fmla="*/ 90 h 110"/>
                  <a:gd name="T72" fmla="*/ 116 w 116"/>
                  <a:gd name="T73" fmla="*/ 71 h 110"/>
                  <a:gd name="T74" fmla="*/ 114 w 116"/>
                  <a:gd name="T75" fmla="*/ 61 h 110"/>
                  <a:gd name="T76" fmla="*/ 103 w 116"/>
                  <a:gd name="T77" fmla="*/ 55 h 110"/>
                  <a:gd name="T78" fmla="*/ 56 w 116"/>
                  <a:gd name="T79" fmla="*/ 77 h 110"/>
                  <a:gd name="T80" fmla="*/ 35 w 116"/>
                  <a:gd name="T81" fmla="*/ 54 h 110"/>
                  <a:gd name="T82" fmla="*/ 58 w 116"/>
                  <a:gd name="T83" fmla="*/ 33 h 110"/>
                  <a:gd name="T84" fmla="*/ 79 w 116"/>
                  <a:gd name="T85" fmla="*/ 56 h 110"/>
                  <a:gd name="T86" fmla="*/ 56 w 116"/>
                  <a:gd name="T87" fmla="*/ 77 h 110"/>
                  <a:gd name="T88" fmla="*/ 56 w 116"/>
                  <a:gd name="T89" fmla="*/ 77 h 110"/>
                  <a:gd name="T90" fmla="*/ 56 w 116"/>
                  <a:gd name="T91" fmla="*/ 7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6" h="110">
                    <a:moveTo>
                      <a:pt x="103" y="55"/>
                    </a:moveTo>
                    <a:cubicBezTo>
                      <a:pt x="103" y="52"/>
                      <a:pt x="103" y="50"/>
                      <a:pt x="103" y="48"/>
                    </a:cubicBezTo>
                    <a:cubicBezTo>
                      <a:pt x="106" y="46"/>
                      <a:pt x="112" y="41"/>
                      <a:pt x="112" y="41"/>
                    </a:cubicBezTo>
                    <a:cubicBezTo>
                      <a:pt x="112" y="31"/>
                      <a:pt x="112" y="31"/>
                      <a:pt x="112" y="31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8" y="13"/>
                      <a:pt x="83" y="17"/>
                      <a:pt x="80" y="19"/>
                    </a:cubicBezTo>
                    <a:cubicBezTo>
                      <a:pt x="78" y="18"/>
                      <a:pt x="75" y="17"/>
                      <a:pt x="72" y="16"/>
                    </a:cubicBezTo>
                    <a:cubicBezTo>
                      <a:pt x="72" y="13"/>
                      <a:pt x="72" y="7"/>
                      <a:pt x="72" y="7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6" y="15"/>
                      <a:pt x="36" y="19"/>
                    </a:cubicBezTo>
                    <a:cubicBezTo>
                      <a:pt x="34" y="20"/>
                      <a:pt x="32" y="22"/>
                      <a:pt x="30" y="23"/>
                    </a:cubicBezTo>
                    <a:cubicBezTo>
                      <a:pt x="27" y="22"/>
                      <a:pt x="20" y="19"/>
                      <a:pt x="2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10" y="54"/>
                      <a:pt x="14" y="56"/>
                    </a:cubicBezTo>
                    <a:cubicBezTo>
                      <a:pt x="14" y="58"/>
                      <a:pt x="14" y="61"/>
                      <a:pt x="14" y="63"/>
                    </a:cubicBezTo>
                    <a:cubicBezTo>
                      <a:pt x="12" y="65"/>
                      <a:pt x="6" y="70"/>
                      <a:pt x="6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9" y="97"/>
                      <a:pt x="28" y="99"/>
                      <a:pt x="28" y="98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30" y="98"/>
                      <a:pt x="35" y="93"/>
                      <a:pt x="38" y="91"/>
                    </a:cubicBezTo>
                    <a:cubicBezTo>
                      <a:pt x="40" y="92"/>
                      <a:pt x="42" y="93"/>
                      <a:pt x="45" y="94"/>
                    </a:cubicBezTo>
                    <a:cubicBezTo>
                      <a:pt x="45" y="97"/>
                      <a:pt x="45" y="103"/>
                      <a:pt x="45" y="103"/>
                    </a:cubicBezTo>
                    <a:cubicBezTo>
                      <a:pt x="52" y="110"/>
                      <a:pt x="52" y="110"/>
                      <a:pt x="52" y="110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82" y="102"/>
                      <a:pt x="82" y="102"/>
                      <a:pt x="82" y="102"/>
                    </a:cubicBezTo>
                    <a:cubicBezTo>
                      <a:pt x="82" y="102"/>
                      <a:pt x="81" y="94"/>
                      <a:pt x="81" y="90"/>
                    </a:cubicBezTo>
                    <a:cubicBezTo>
                      <a:pt x="83" y="89"/>
                      <a:pt x="84" y="88"/>
                      <a:pt x="86" y="87"/>
                    </a:cubicBezTo>
                    <a:cubicBezTo>
                      <a:pt x="95" y="92"/>
                      <a:pt x="95" y="92"/>
                      <a:pt x="95" y="92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07" y="57"/>
                      <a:pt x="103" y="55"/>
                    </a:cubicBezTo>
                    <a:close/>
                    <a:moveTo>
                      <a:pt x="56" y="77"/>
                    </a:moveTo>
                    <a:cubicBezTo>
                      <a:pt x="44" y="77"/>
                      <a:pt x="34" y="67"/>
                      <a:pt x="35" y="54"/>
                    </a:cubicBezTo>
                    <a:cubicBezTo>
                      <a:pt x="35" y="42"/>
                      <a:pt x="45" y="32"/>
                      <a:pt x="58" y="33"/>
                    </a:cubicBezTo>
                    <a:cubicBezTo>
                      <a:pt x="70" y="33"/>
                      <a:pt x="80" y="43"/>
                      <a:pt x="79" y="56"/>
                    </a:cubicBezTo>
                    <a:cubicBezTo>
                      <a:pt x="79" y="68"/>
                      <a:pt x="69" y="78"/>
                      <a:pt x="56" y="77"/>
                    </a:cubicBezTo>
                    <a:close/>
                    <a:moveTo>
                      <a:pt x="56" y="77"/>
                    </a:moveTo>
                    <a:cubicBezTo>
                      <a:pt x="56" y="77"/>
                      <a:pt x="56" y="77"/>
                      <a:pt x="56" y="77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3" name="Freeform 456">
                <a:extLst>
                  <a:ext uri="{FF2B5EF4-FFF2-40B4-BE49-F238E27FC236}">
                    <a16:creationId xmlns="" xmlns:a16="http://schemas.microsoft.com/office/drawing/2014/main" id="{E612DB59-3ABB-4B63-BCC5-7B8C234D82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80162" y="1965647"/>
                <a:ext cx="133160" cy="106528"/>
              </a:xfrm>
              <a:custGeom>
                <a:avLst/>
                <a:gdLst>
                  <a:gd name="T0" fmla="*/ 122 w 125"/>
                  <a:gd name="T1" fmla="*/ 66 h 100"/>
                  <a:gd name="T2" fmla="*/ 111 w 125"/>
                  <a:gd name="T3" fmla="*/ 59 h 100"/>
                  <a:gd name="T4" fmla="*/ 110 w 125"/>
                  <a:gd name="T5" fmla="*/ 52 h 100"/>
                  <a:gd name="T6" fmla="*/ 120 w 125"/>
                  <a:gd name="T7" fmla="*/ 44 h 100"/>
                  <a:gd name="T8" fmla="*/ 120 w 125"/>
                  <a:gd name="T9" fmla="*/ 34 h 100"/>
                  <a:gd name="T10" fmla="*/ 105 w 125"/>
                  <a:gd name="T11" fmla="*/ 15 h 100"/>
                  <a:gd name="T12" fmla="*/ 94 w 125"/>
                  <a:gd name="T13" fmla="*/ 15 h 100"/>
                  <a:gd name="T14" fmla="*/ 86 w 125"/>
                  <a:gd name="T15" fmla="*/ 21 h 100"/>
                  <a:gd name="T16" fmla="*/ 77 w 125"/>
                  <a:gd name="T17" fmla="*/ 17 h 100"/>
                  <a:gd name="T18" fmla="*/ 77 w 125"/>
                  <a:gd name="T19" fmla="*/ 8 h 100"/>
                  <a:gd name="T20" fmla="*/ 70 w 125"/>
                  <a:gd name="T21" fmla="*/ 0 h 100"/>
                  <a:gd name="T22" fmla="*/ 46 w 125"/>
                  <a:gd name="T23" fmla="*/ 1 h 100"/>
                  <a:gd name="T24" fmla="*/ 38 w 125"/>
                  <a:gd name="T25" fmla="*/ 9 h 100"/>
                  <a:gd name="T26" fmla="*/ 38 w 125"/>
                  <a:gd name="T27" fmla="*/ 21 h 100"/>
                  <a:gd name="T28" fmla="*/ 32 w 125"/>
                  <a:gd name="T29" fmla="*/ 25 h 100"/>
                  <a:gd name="T30" fmla="*/ 22 w 125"/>
                  <a:gd name="T31" fmla="*/ 20 h 100"/>
                  <a:gd name="T32" fmla="*/ 11 w 125"/>
                  <a:gd name="T33" fmla="*/ 23 h 100"/>
                  <a:gd name="T34" fmla="*/ 0 w 125"/>
                  <a:gd name="T35" fmla="*/ 44 h 100"/>
                  <a:gd name="T36" fmla="*/ 0 w 125"/>
                  <a:gd name="T37" fmla="*/ 46 h 100"/>
                  <a:gd name="T38" fmla="*/ 3 w 125"/>
                  <a:gd name="T39" fmla="*/ 55 h 100"/>
                  <a:gd name="T40" fmla="*/ 12 w 125"/>
                  <a:gd name="T41" fmla="*/ 59 h 100"/>
                  <a:gd name="T42" fmla="*/ 16 w 125"/>
                  <a:gd name="T43" fmla="*/ 55 h 100"/>
                  <a:gd name="T44" fmla="*/ 18 w 125"/>
                  <a:gd name="T45" fmla="*/ 53 h 100"/>
                  <a:gd name="T46" fmla="*/ 20 w 125"/>
                  <a:gd name="T47" fmla="*/ 53 h 100"/>
                  <a:gd name="T48" fmla="*/ 38 w 125"/>
                  <a:gd name="T49" fmla="*/ 52 h 100"/>
                  <a:gd name="T50" fmla="*/ 62 w 125"/>
                  <a:gd name="T51" fmla="*/ 35 h 100"/>
                  <a:gd name="T52" fmla="*/ 85 w 125"/>
                  <a:gd name="T53" fmla="*/ 60 h 100"/>
                  <a:gd name="T54" fmla="*/ 83 w 125"/>
                  <a:gd name="T55" fmla="*/ 70 h 100"/>
                  <a:gd name="T56" fmla="*/ 95 w 125"/>
                  <a:gd name="T57" fmla="*/ 86 h 100"/>
                  <a:gd name="T58" fmla="*/ 97 w 125"/>
                  <a:gd name="T59" fmla="*/ 88 h 100"/>
                  <a:gd name="T60" fmla="*/ 97 w 125"/>
                  <a:gd name="T61" fmla="*/ 90 h 100"/>
                  <a:gd name="T62" fmla="*/ 96 w 125"/>
                  <a:gd name="T63" fmla="*/ 97 h 100"/>
                  <a:gd name="T64" fmla="*/ 101 w 125"/>
                  <a:gd name="T65" fmla="*/ 100 h 100"/>
                  <a:gd name="T66" fmla="*/ 112 w 125"/>
                  <a:gd name="T67" fmla="*/ 97 h 100"/>
                  <a:gd name="T68" fmla="*/ 125 w 125"/>
                  <a:gd name="T69" fmla="*/ 77 h 100"/>
                  <a:gd name="T70" fmla="*/ 122 w 125"/>
                  <a:gd name="T71" fmla="*/ 66 h 100"/>
                  <a:gd name="T72" fmla="*/ 122 w 125"/>
                  <a:gd name="T73" fmla="*/ 66 h 100"/>
                  <a:gd name="T74" fmla="*/ 122 w 125"/>
                  <a:gd name="T75" fmla="*/ 6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5" h="100">
                    <a:moveTo>
                      <a:pt x="122" y="66"/>
                    </a:moveTo>
                    <a:cubicBezTo>
                      <a:pt x="122" y="66"/>
                      <a:pt x="114" y="61"/>
                      <a:pt x="111" y="59"/>
                    </a:cubicBezTo>
                    <a:cubicBezTo>
                      <a:pt x="111" y="57"/>
                      <a:pt x="110" y="54"/>
                      <a:pt x="110" y="52"/>
                    </a:cubicBezTo>
                    <a:cubicBezTo>
                      <a:pt x="113" y="50"/>
                      <a:pt x="120" y="44"/>
                      <a:pt x="120" y="44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89" y="19"/>
                      <a:pt x="86" y="21"/>
                    </a:cubicBezTo>
                    <a:cubicBezTo>
                      <a:pt x="83" y="19"/>
                      <a:pt x="81" y="18"/>
                      <a:pt x="77" y="17"/>
                    </a:cubicBezTo>
                    <a:cubicBezTo>
                      <a:pt x="77" y="14"/>
                      <a:pt x="77" y="8"/>
                      <a:pt x="77" y="8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17"/>
                      <a:pt x="38" y="21"/>
                    </a:cubicBezTo>
                    <a:cubicBezTo>
                      <a:pt x="36" y="22"/>
                      <a:pt x="34" y="24"/>
                      <a:pt x="32" y="25"/>
                    </a:cubicBezTo>
                    <a:cubicBezTo>
                      <a:pt x="28" y="24"/>
                      <a:pt x="22" y="20"/>
                      <a:pt x="22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5"/>
                      <a:pt x="8" y="57"/>
                      <a:pt x="12" y="59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41" y="42"/>
                      <a:pt x="51" y="35"/>
                      <a:pt x="62" y="35"/>
                    </a:cubicBezTo>
                    <a:cubicBezTo>
                      <a:pt x="75" y="36"/>
                      <a:pt x="86" y="47"/>
                      <a:pt x="85" y="60"/>
                    </a:cubicBezTo>
                    <a:cubicBezTo>
                      <a:pt x="85" y="64"/>
                      <a:pt x="84" y="67"/>
                      <a:pt x="83" y="70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7" y="88"/>
                      <a:pt x="97" y="88"/>
                      <a:pt x="97" y="88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9" y="98"/>
                      <a:pt x="101" y="100"/>
                      <a:pt x="101" y="100"/>
                    </a:cubicBezTo>
                    <a:cubicBezTo>
                      <a:pt x="112" y="97"/>
                      <a:pt x="112" y="97"/>
                      <a:pt x="112" y="97"/>
                    </a:cubicBezTo>
                    <a:cubicBezTo>
                      <a:pt x="125" y="77"/>
                      <a:pt x="125" y="77"/>
                      <a:pt x="125" y="77"/>
                    </a:cubicBezTo>
                    <a:lnTo>
                      <a:pt x="122" y="66"/>
                    </a:lnTo>
                    <a:close/>
                    <a:moveTo>
                      <a:pt x="122" y="66"/>
                    </a:moveTo>
                    <a:cubicBezTo>
                      <a:pt x="122" y="66"/>
                      <a:pt x="122" y="66"/>
                      <a:pt x="122" y="66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4" name="Freeform 457">
                <a:extLst>
                  <a:ext uri="{FF2B5EF4-FFF2-40B4-BE49-F238E27FC236}">
                    <a16:creationId xmlns="" xmlns:a16="http://schemas.microsoft.com/office/drawing/2014/main" id="{8CD64BA3-3B8B-470E-A450-823AEDFC40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6589" y="1981626"/>
                <a:ext cx="19175" cy="29828"/>
              </a:xfrm>
              <a:custGeom>
                <a:avLst/>
                <a:gdLst>
                  <a:gd name="T0" fmla="*/ 9 w 18"/>
                  <a:gd name="T1" fmla="*/ 28 h 28"/>
                  <a:gd name="T2" fmla="*/ 14 w 18"/>
                  <a:gd name="T3" fmla="*/ 26 h 28"/>
                  <a:gd name="T4" fmla="*/ 17 w 18"/>
                  <a:gd name="T5" fmla="*/ 21 h 28"/>
                  <a:gd name="T6" fmla="*/ 18 w 18"/>
                  <a:gd name="T7" fmla="*/ 14 h 28"/>
                  <a:gd name="T8" fmla="*/ 17 w 18"/>
                  <a:gd name="T9" fmla="*/ 7 h 28"/>
                  <a:gd name="T10" fmla="*/ 16 w 18"/>
                  <a:gd name="T11" fmla="*/ 3 h 28"/>
                  <a:gd name="T12" fmla="*/ 13 w 18"/>
                  <a:gd name="T13" fmla="*/ 1 h 28"/>
                  <a:gd name="T14" fmla="*/ 9 w 18"/>
                  <a:gd name="T15" fmla="*/ 0 h 28"/>
                  <a:gd name="T16" fmla="*/ 4 w 18"/>
                  <a:gd name="T17" fmla="*/ 2 h 28"/>
                  <a:gd name="T18" fmla="*/ 1 w 18"/>
                  <a:gd name="T19" fmla="*/ 6 h 28"/>
                  <a:gd name="T20" fmla="*/ 0 w 18"/>
                  <a:gd name="T21" fmla="*/ 14 h 28"/>
                  <a:gd name="T22" fmla="*/ 3 w 18"/>
                  <a:gd name="T23" fmla="*/ 25 h 28"/>
                  <a:gd name="T24" fmla="*/ 9 w 18"/>
                  <a:gd name="T25" fmla="*/ 28 h 28"/>
                  <a:gd name="T26" fmla="*/ 5 w 18"/>
                  <a:gd name="T27" fmla="*/ 5 h 28"/>
                  <a:gd name="T28" fmla="*/ 9 w 18"/>
                  <a:gd name="T29" fmla="*/ 3 h 28"/>
                  <a:gd name="T30" fmla="*/ 13 w 18"/>
                  <a:gd name="T31" fmla="*/ 5 h 28"/>
                  <a:gd name="T32" fmla="*/ 14 w 18"/>
                  <a:gd name="T33" fmla="*/ 14 h 28"/>
                  <a:gd name="T34" fmla="*/ 13 w 18"/>
                  <a:gd name="T35" fmla="*/ 23 h 28"/>
                  <a:gd name="T36" fmla="*/ 9 w 18"/>
                  <a:gd name="T37" fmla="*/ 25 h 28"/>
                  <a:gd name="T38" fmla="*/ 5 w 18"/>
                  <a:gd name="T39" fmla="*/ 23 h 28"/>
                  <a:gd name="T40" fmla="*/ 4 w 18"/>
                  <a:gd name="T41" fmla="*/ 14 h 28"/>
                  <a:gd name="T42" fmla="*/ 5 w 18"/>
                  <a:gd name="T43" fmla="*/ 5 h 28"/>
                  <a:gd name="T44" fmla="*/ 5 w 18"/>
                  <a:gd name="T45" fmla="*/ 5 h 28"/>
                  <a:gd name="T46" fmla="*/ 5 w 18"/>
                  <a:gd name="T47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" h="28">
                    <a:moveTo>
                      <a:pt x="9" y="28"/>
                    </a:moveTo>
                    <a:cubicBezTo>
                      <a:pt x="11" y="28"/>
                      <a:pt x="13" y="27"/>
                      <a:pt x="14" y="26"/>
                    </a:cubicBezTo>
                    <a:cubicBezTo>
                      <a:pt x="15" y="25"/>
                      <a:pt x="16" y="23"/>
                      <a:pt x="17" y="21"/>
                    </a:cubicBezTo>
                    <a:cubicBezTo>
                      <a:pt x="18" y="19"/>
                      <a:pt x="18" y="17"/>
                      <a:pt x="18" y="14"/>
                    </a:cubicBezTo>
                    <a:cubicBezTo>
                      <a:pt x="18" y="11"/>
                      <a:pt x="18" y="9"/>
                      <a:pt x="17" y="7"/>
                    </a:cubicBezTo>
                    <a:cubicBezTo>
                      <a:pt x="17" y="6"/>
                      <a:pt x="16" y="4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3" y="3"/>
                      <a:pt x="2" y="4"/>
                      <a:pt x="1" y="6"/>
                    </a:cubicBezTo>
                    <a:cubicBezTo>
                      <a:pt x="1" y="8"/>
                      <a:pt x="0" y="11"/>
                      <a:pt x="0" y="14"/>
                    </a:cubicBezTo>
                    <a:cubicBezTo>
                      <a:pt x="0" y="19"/>
                      <a:pt x="1" y="22"/>
                      <a:pt x="3" y="25"/>
                    </a:cubicBezTo>
                    <a:cubicBezTo>
                      <a:pt x="4" y="27"/>
                      <a:pt x="6" y="28"/>
                      <a:pt x="9" y="28"/>
                    </a:cubicBezTo>
                    <a:close/>
                    <a:moveTo>
                      <a:pt x="5" y="5"/>
                    </a:moveTo>
                    <a:cubicBezTo>
                      <a:pt x="6" y="3"/>
                      <a:pt x="7" y="3"/>
                      <a:pt x="9" y="3"/>
                    </a:cubicBezTo>
                    <a:cubicBezTo>
                      <a:pt x="11" y="3"/>
                      <a:pt x="12" y="3"/>
                      <a:pt x="13" y="5"/>
                    </a:cubicBezTo>
                    <a:cubicBezTo>
                      <a:pt x="14" y="6"/>
                      <a:pt x="14" y="9"/>
                      <a:pt x="14" y="14"/>
                    </a:cubicBezTo>
                    <a:cubicBezTo>
                      <a:pt x="14" y="18"/>
                      <a:pt x="14" y="21"/>
                      <a:pt x="13" y="23"/>
                    </a:cubicBezTo>
                    <a:cubicBezTo>
                      <a:pt x="12" y="24"/>
                      <a:pt x="11" y="25"/>
                      <a:pt x="9" y="25"/>
                    </a:cubicBezTo>
                    <a:cubicBezTo>
                      <a:pt x="8" y="25"/>
                      <a:pt x="6" y="24"/>
                      <a:pt x="5" y="23"/>
                    </a:cubicBezTo>
                    <a:cubicBezTo>
                      <a:pt x="4" y="21"/>
                      <a:pt x="4" y="18"/>
                      <a:pt x="4" y="14"/>
                    </a:cubicBezTo>
                    <a:cubicBezTo>
                      <a:pt x="4" y="9"/>
                      <a:pt x="4" y="6"/>
                      <a:pt x="5" y="5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5" name="Freeform 458">
                <a:extLst>
                  <a:ext uri="{FF2B5EF4-FFF2-40B4-BE49-F238E27FC236}">
                    <a16:creationId xmlns="" xmlns:a16="http://schemas.microsoft.com/office/drawing/2014/main" id="{D4095D77-11A6-4BCE-84E0-2BC01BAC2A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2156" y="1981626"/>
                <a:ext cx="10653" cy="28763"/>
              </a:xfrm>
              <a:custGeom>
                <a:avLst/>
                <a:gdLst>
                  <a:gd name="T0" fmla="*/ 5 w 10"/>
                  <a:gd name="T1" fmla="*/ 4 h 27"/>
                  <a:gd name="T2" fmla="*/ 0 w 10"/>
                  <a:gd name="T3" fmla="*/ 7 h 27"/>
                  <a:gd name="T4" fmla="*/ 0 w 10"/>
                  <a:gd name="T5" fmla="*/ 10 h 27"/>
                  <a:gd name="T6" fmla="*/ 3 w 10"/>
                  <a:gd name="T7" fmla="*/ 8 h 27"/>
                  <a:gd name="T8" fmla="*/ 6 w 10"/>
                  <a:gd name="T9" fmla="*/ 6 h 27"/>
                  <a:gd name="T10" fmla="*/ 6 w 10"/>
                  <a:gd name="T11" fmla="*/ 27 h 27"/>
                  <a:gd name="T12" fmla="*/ 10 w 10"/>
                  <a:gd name="T13" fmla="*/ 27 h 27"/>
                  <a:gd name="T14" fmla="*/ 10 w 10"/>
                  <a:gd name="T15" fmla="*/ 0 h 27"/>
                  <a:gd name="T16" fmla="*/ 8 w 10"/>
                  <a:gd name="T17" fmla="*/ 0 h 27"/>
                  <a:gd name="T18" fmla="*/ 5 w 10"/>
                  <a:gd name="T19" fmla="*/ 4 h 27"/>
                  <a:gd name="T20" fmla="*/ 5 w 10"/>
                  <a:gd name="T21" fmla="*/ 4 h 27"/>
                  <a:gd name="T22" fmla="*/ 5 w 10"/>
                  <a:gd name="T23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7">
                    <a:moveTo>
                      <a:pt x="5" y="4"/>
                    </a:moveTo>
                    <a:cubicBezTo>
                      <a:pt x="3" y="5"/>
                      <a:pt x="2" y="6"/>
                      <a:pt x="0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2" y="9"/>
                      <a:pt x="3" y="8"/>
                    </a:cubicBezTo>
                    <a:cubicBezTo>
                      <a:pt x="5" y="7"/>
                      <a:pt x="6" y="7"/>
                      <a:pt x="6" y="6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5" y="4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6" name="Freeform 459">
                <a:extLst>
                  <a:ext uri="{FF2B5EF4-FFF2-40B4-BE49-F238E27FC236}">
                    <a16:creationId xmlns="" xmlns:a16="http://schemas.microsoft.com/office/drawing/2014/main" id="{D465904F-C491-44E3-A955-631D535E88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7654" y="2024237"/>
                <a:ext cx="18110" cy="29828"/>
              </a:xfrm>
              <a:custGeom>
                <a:avLst/>
                <a:gdLst>
                  <a:gd name="T0" fmla="*/ 15 w 17"/>
                  <a:gd name="T1" fmla="*/ 4 h 28"/>
                  <a:gd name="T2" fmla="*/ 12 w 17"/>
                  <a:gd name="T3" fmla="*/ 1 h 28"/>
                  <a:gd name="T4" fmla="*/ 9 w 17"/>
                  <a:gd name="T5" fmla="*/ 0 h 28"/>
                  <a:gd name="T6" fmla="*/ 4 w 17"/>
                  <a:gd name="T7" fmla="*/ 2 h 28"/>
                  <a:gd name="T8" fmla="*/ 1 w 17"/>
                  <a:gd name="T9" fmla="*/ 6 h 28"/>
                  <a:gd name="T10" fmla="*/ 0 w 17"/>
                  <a:gd name="T11" fmla="*/ 14 h 28"/>
                  <a:gd name="T12" fmla="*/ 3 w 17"/>
                  <a:gd name="T13" fmla="*/ 25 h 28"/>
                  <a:gd name="T14" fmla="*/ 9 w 17"/>
                  <a:gd name="T15" fmla="*/ 28 h 28"/>
                  <a:gd name="T16" fmla="*/ 14 w 17"/>
                  <a:gd name="T17" fmla="*/ 26 h 28"/>
                  <a:gd name="T18" fmla="*/ 16 w 17"/>
                  <a:gd name="T19" fmla="*/ 22 h 28"/>
                  <a:gd name="T20" fmla="*/ 17 w 17"/>
                  <a:gd name="T21" fmla="*/ 14 h 28"/>
                  <a:gd name="T22" fmla="*/ 17 w 17"/>
                  <a:gd name="T23" fmla="*/ 8 h 28"/>
                  <a:gd name="T24" fmla="*/ 15 w 17"/>
                  <a:gd name="T25" fmla="*/ 4 h 28"/>
                  <a:gd name="T26" fmla="*/ 12 w 17"/>
                  <a:gd name="T27" fmla="*/ 23 h 28"/>
                  <a:gd name="T28" fmla="*/ 9 w 17"/>
                  <a:gd name="T29" fmla="*/ 25 h 28"/>
                  <a:gd name="T30" fmla="*/ 5 w 17"/>
                  <a:gd name="T31" fmla="*/ 23 h 28"/>
                  <a:gd name="T32" fmla="*/ 3 w 17"/>
                  <a:gd name="T33" fmla="*/ 14 h 28"/>
                  <a:gd name="T34" fmla="*/ 5 w 17"/>
                  <a:gd name="T35" fmla="*/ 5 h 28"/>
                  <a:gd name="T36" fmla="*/ 9 w 17"/>
                  <a:gd name="T37" fmla="*/ 3 h 28"/>
                  <a:gd name="T38" fmla="*/ 12 w 17"/>
                  <a:gd name="T39" fmla="*/ 5 h 28"/>
                  <a:gd name="T40" fmla="*/ 14 w 17"/>
                  <a:gd name="T41" fmla="*/ 14 h 28"/>
                  <a:gd name="T42" fmla="*/ 12 w 17"/>
                  <a:gd name="T43" fmla="*/ 23 h 28"/>
                  <a:gd name="T44" fmla="*/ 12 w 17"/>
                  <a:gd name="T45" fmla="*/ 23 h 28"/>
                  <a:gd name="T46" fmla="*/ 12 w 17"/>
                  <a:gd name="T4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8">
                    <a:moveTo>
                      <a:pt x="15" y="4"/>
                    </a:moveTo>
                    <a:cubicBezTo>
                      <a:pt x="14" y="2"/>
                      <a:pt x="14" y="2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2" y="3"/>
                      <a:pt x="2" y="4"/>
                      <a:pt x="1" y="6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9"/>
                      <a:pt x="1" y="23"/>
                      <a:pt x="3" y="25"/>
                    </a:cubicBezTo>
                    <a:cubicBezTo>
                      <a:pt x="4" y="27"/>
                      <a:pt x="6" y="28"/>
                      <a:pt x="9" y="28"/>
                    </a:cubicBezTo>
                    <a:cubicBezTo>
                      <a:pt x="11" y="28"/>
                      <a:pt x="12" y="27"/>
                      <a:pt x="14" y="26"/>
                    </a:cubicBezTo>
                    <a:cubicBezTo>
                      <a:pt x="15" y="25"/>
                      <a:pt x="16" y="24"/>
                      <a:pt x="16" y="22"/>
                    </a:cubicBezTo>
                    <a:cubicBezTo>
                      <a:pt x="17" y="20"/>
                      <a:pt x="17" y="17"/>
                      <a:pt x="17" y="14"/>
                    </a:cubicBezTo>
                    <a:cubicBezTo>
                      <a:pt x="17" y="11"/>
                      <a:pt x="17" y="9"/>
                      <a:pt x="17" y="8"/>
                    </a:cubicBezTo>
                    <a:cubicBezTo>
                      <a:pt x="16" y="6"/>
                      <a:pt x="16" y="5"/>
                      <a:pt x="15" y="4"/>
                    </a:cubicBezTo>
                    <a:close/>
                    <a:moveTo>
                      <a:pt x="12" y="23"/>
                    </a:moveTo>
                    <a:cubicBezTo>
                      <a:pt x="11" y="24"/>
                      <a:pt x="10" y="25"/>
                      <a:pt x="9" y="25"/>
                    </a:cubicBezTo>
                    <a:cubicBezTo>
                      <a:pt x="7" y="25"/>
                      <a:pt x="6" y="24"/>
                      <a:pt x="5" y="23"/>
                    </a:cubicBezTo>
                    <a:cubicBezTo>
                      <a:pt x="4" y="21"/>
                      <a:pt x="3" y="18"/>
                      <a:pt x="3" y="14"/>
                    </a:cubicBezTo>
                    <a:cubicBezTo>
                      <a:pt x="3" y="10"/>
                      <a:pt x="4" y="7"/>
                      <a:pt x="5" y="5"/>
                    </a:cubicBezTo>
                    <a:cubicBezTo>
                      <a:pt x="6" y="4"/>
                      <a:pt x="7" y="3"/>
                      <a:pt x="9" y="3"/>
                    </a:cubicBezTo>
                    <a:cubicBezTo>
                      <a:pt x="10" y="3"/>
                      <a:pt x="11" y="4"/>
                      <a:pt x="12" y="5"/>
                    </a:cubicBezTo>
                    <a:cubicBezTo>
                      <a:pt x="14" y="7"/>
                      <a:pt x="14" y="10"/>
                      <a:pt x="14" y="14"/>
                    </a:cubicBezTo>
                    <a:cubicBezTo>
                      <a:pt x="14" y="18"/>
                      <a:pt x="14" y="21"/>
                      <a:pt x="12" y="23"/>
                    </a:cubicBezTo>
                    <a:close/>
                    <a:moveTo>
                      <a:pt x="12" y="23"/>
                    </a:moveTo>
                    <a:cubicBezTo>
                      <a:pt x="12" y="23"/>
                      <a:pt x="12" y="23"/>
                      <a:pt x="12" y="23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7" name="Freeform 460">
                <a:extLst>
                  <a:ext uri="{FF2B5EF4-FFF2-40B4-BE49-F238E27FC236}">
                    <a16:creationId xmlns="" xmlns:a16="http://schemas.microsoft.com/office/drawing/2014/main" id="{715001DF-C0E1-4F5B-95F7-1B59E2E7C1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2156" y="2024237"/>
                <a:ext cx="10653" cy="28763"/>
              </a:xfrm>
              <a:custGeom>
                <a:avLst/>
                <a:gdLst>
                  <a:gd name="T0" fmla="*/ 10 w 10"/>
                  <a:gd name="T1" fmla="*/ 27 h 27"/>
                  <a:gd name="T2" fmla="*/ 10 w 10"/>
                  <a:gd name="T3" fmla="*/ 0 h 27"/>
                  <a:gd name="T4" fmla="*/ 8 w 10"/>
                  <a:gd name="T5" fmla="*/ 0 h 27"/>
                  <a:gd name="T6" fmla="*/ 5 w 10"/>
                  <a:gd name="T7" fmla="*/ 4 h 27"/>
                  <a:gd name="T8" fmla="*/ 0 w 10"/>
                  <a:gd name="T9" fmla="*/ 7 h 27"/>
                  <a:gd name="T10" fmla="*/ 0 w 10"/>
                  <a:gd name="T11" fmla="*/ 10 h 27"/>
                  <a:gd name="T12" fmla="*/ 4 w 10"/>
                  <a:gd name="T13" fmla="*/ 8 h 27"/>
                  <a:gd name="T14" fmla="*/ 7 w 10"/>
                  <a:gd name="T15" fmla="*/ 6 h 27"/>
                  <a:gd name="T16" fmla="*/ 7 w 10"/>
                  <a:gd name="T17" fmla="*/ 27 h 27"/>
                  <a:gd name="T18" fmla="*/ 10 w 10"/>
                  <a:gd name="T19" fmla="*/ 27 h 27"/>
                  <a:gd name="T20" fmla="*/ 10 w 10"/>
                  <a:gd name="T21" fmla="*/ 27 h 27"/>
                  <a:gd name="T22" fmla="*/ 10 w 1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7">
                    <a:moveTo>
                      <a:pt x="10" y="27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7" y="3"/>
                      <a:pt x="5" y="4"/>
                    </a:cubicBezTo>
                    <a:cubicBezTo>
                      <a:pt x="4" y="5"/>
                      <a:pt x="2" y="6"/>
                      <a:pt x="0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3" y="9"/>
                      <a:pt x="4" y="8"/>
                    </a:cubicBezTo>
                    <a:cubicBezTo>
                      <a:pt x="5" y="8"/>
                      <a:pt x="6" y="7"/>
                      <a:pt x="7" y="6"/>
                    </a:cubicBezTo>
                    <a:cubicBezTo>
                      <a:pt x="7" y="27"/>
                      <a:pt x="7" y="27"/>
                      <a:pt x="7" y="27"/>
                    </a:cubicBezTo>
                    <a:lnTo>
                      <a:pt x="10" y="27"/>
                    </a:lnTo>
                    <a:close/>
                    <a:moveTo>
                      <a:pt x="10" y="27"/>
                    </a:moveTo>
                    <a:cubicBezTo>
                      <a:pt x="10" y="27"/>
                      <a:pt x="10" y="27"/>
                      <a:pt x="10" y="27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8" name="Freeform 461">
                <a:extLst>
                  <a:ext uri="{FF2B5EF4-FFF2-40B4-BE49-F238E27FC236}">
                    <a16:creationId xmlns="" xmlns:a16="http://schemas.microsoft.com/office/drawing/2014/main" id="{E9CAF294-933D-4467-B7C9-56F67B7287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2396" y="2024237"/>
                <a:ext cx="9588" cy="28763"/>
              </a:xfrm>
              <a:custGeom>
                <a:avLst/>
                <a:gdLst>
                  <a:gd name="T0" fmla="*/ 9 w 9"/>
                  <a:gd name="T1" fmla="*/ 27 h 27"/>
                  <a:gd name="T2" fmla="*/ 9 w 9"/>
                  <a:gd name="T3" fmla="*/ 0 h 27"/>
                  <a:gd name="T4" fmla="*/ 7 w 9"/>
                  <a:gd name="T5" fmla="*/ 0 h 27"/>
                  <a:gd name="T6" fmla="*/ 4 w 9"/>
                  <a:gd name="T7" fmla="*/ 4 h 27"/>
                  <a:gd name="T8" fmla="*/ 0 w 9"/>
                  <a:gd name="T9" fmla="*/ 7 h 27"/>
                  <a:gd name="T10" fmla="*/ 0 w 9"/>
                  <a:gd name="T11" fmla="*/ 10 h 27"/>
                  <a:gd name="T12" fmla="*/ 3 w 9"/>
                  <a:gd name="T13" fmla="*/ 8 h 27"/>
                  <a:gd name="T14" fmla="*/ 6 w 9"/>
                  <a:gd name="T15" fmla="*/ 6 h 27"/>
                  <a:gd name="T16" fmla="*/ 6 w 9"/>
                  <a:gd name="T17" fmla="*/ 27 h 27"/>
                  <a:gd name="T18" fmla="*/ 9 w 9"/>
                  <a:gd name="T19" fmla="*/ 27 h 27"/>
                  <a:gd name="T20" fmla="*/ 9 w 9"/>
                  <a:gd name="T21" fmla="*/ 27 h 27"/>
                  <a:gd name="T22" fmla="*/ 9 w 9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27">
                    <a:moveTo>
                      <a:pt x="9" y="27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6" y="3"/>
                      <a:pt x="4" y="4"/>
                    </a:cubicBezTo>
                    <a:cubicBezTo>
                      <a:pt x="3" y="5"/>
                      <a:pt x="1" y="6"/>
                      <a:pt x="0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2" y="9"/>
                      <a:pt x="3" y="8"/>
                    </a:cubicBezTo>
                    <a:cubicBezTo>
                      <a:pt x="4" y="8"/>
                      <a:pt x="5" y="7"/>
                      <a:pt x="6" y="6"/>
                    </a:cubicBezTo>
                    <a:cubicBezTo>
                      <a:pt x="6" y="27"/>
                      <a:pt x="6" y="27"/>
                      <a:pt x="6" y="27"/>
                    </a:cubicBezTo>
                    <a:lnTo>
                      <a:pt x="9" y="27"/>
                    </a:lnTo>
                    <a:close/>
                    <a:moveTo>
                      <a:pt x="9" y="27"/>
                    </a:moveTo>
                    <a:cubicBezTo>
                      <a:pt x="9" y="27"/>
                      <a:pt x="9" y="27"/>
                      <a:pt x="9" y="27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39" name="Freeform 462">
                <a:extLst>
                  <a:ext uri="{FF2B5EF4-FFF2-40B4-BE49-F238E27FC236}">
                    <a16:creationId xmlns="" xmlns:a16="http://schemas.microsoft.com/office/drawing/2014/main" id="{13BF6D1F-C67C-4E1F-8EE9-806F3F279A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1571" y="2024237"/>
                <a:ext cx="19175" cy="29828"/>
              </a:xfrm>
              <a:custGeom>
                <a:avLst/>
                <a:gdLst>
                  <a:gd name="T0" fmla="*/ 15 w 18"/>
                  <a:gd name="T1" fmla="*/ 4 h 28"/>
                  <a:gd name="T2" fmla="*/ 13 w 18"/>
                  <a:gd name="T3" fmla="*/ 1 h 28"/>
                  <a:gd name="T4" fmla="*/ 9 w 18"/>
                  <a:gd name="T5" fmla="*/ 0 h 28"/>
                  <a:gd name="T6" fmla="*/ 4 w 18"/>
                  <a:gd name="T7" fmla="*/ 2 h 28"/>
                  <a:gd name="T8" fmla="*/ 1 w 18"/>
                  <a:gd name="T9" fmla="*/ 6 h 28"/>
                  <a:gd name="T10" fmla="*/ 0 w 18"/>
                  <a:gd name="T11" fmla="*/ 14 h 28"/>
                  <a:gd name="T12" fmla="*/ 3 w 18"/>
                  <a:gd name="T13" fmla="*/ 25 h 28"/>
                  <a:gd name="T14" fmla="*/ 9 w 18"/>
                  <a:gd name="T15" fmla="*/ 28 h 28"/>
                  <a:gd name="T16" fmla="*/ 14 w 18"/>
                  <a:gd name="T17" fmla="*/ 26 h 28"/>
                  <a:gd name="T18" fmla="*/ 17 w 18"/>
                  <a:gd name="T19" fmla="*/ 22 h 28"/>
                  <a:gd name="T20" fmla="*/ 18 w 18"/>
                  <a:gd name="T21" fmla="*/ 14 h 28"/>
                  <a:gd name="T22" fmla="*/ 17 w 18"/>
                  <a:gd name="T23" fmla="*/ 8 h 28"/>
                  <a:gd name="T24" fmla="*/ 15 w 18"/>
                  <a:gd name="T25" fmla="*/ 4 h 28"/>
                  <a:gd name="T26" fmla="*/ 13 w 18"/>
                  <a:gd name="T27" fmla="*/ 23 h 28"/>
                  <a:gd name="T28" fmla="*/ 9 w 18"/>
                  <a:gd name="T29" fmla="*/ 25 h 28"/>
                  <a:gd name="T30" fmla="*/ 5 w 18"/>
                  <a:gd name="T31" fmla="*/ 23 h 28"/>
                  <a:gd name="T32" fmla="*/ 3 w 18"/>
                  <a:gd name="T33" fmla="*/ 14 h 28"/>
                  <a:gd name="T34" fmla="*/ 5 w 18"/>
                  <a:gd name="T35" fmla="*/ 5 h 28"/>
                  <a:gd name="T36" fmla="*/ 9 w 18"/>
                  <a:gd name="T37" fmla="*/ 3 h 28"/>
                  <a:gd name="T38" fmla="*/ 13 w 18"/>
                  <a:gd name="T39" fmla="*/ 5 h 28"/>
                  <a:gd name="T40" fmla="*/ 14 w 18"/>
                  <a:gd name="T41" fmla="*/ 14 h 28"/>
                  <a:gd name="T42" fmla="*/ 13 w 18"/>
                  <a:gd name="T43" fmla="*/ 23 h 28"/>
                  <a:gd name="T44" fmla="*/ 13 w 18"/>
                  <a:gd name="T45" fmla="*/ 23 h 28"/>
                  <a:gd name="T46" fmla="*/ 13 w 18"/>
                  <a:gd name="T4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" h="28">
                    <a:moveTo>
                      <a:pt x="15" y="4"/>
                    </a:moveTo>
                    <a:cubicBezTo>
                      <a:pt x="15" y="2"/>
                      <a:pt x="14" y="2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3" y="3"/>
                      <a:pt x="2" y="4"/>
                      <a:pt x="1" y="6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9"/>
                      <a:pt x="1" y="23"/>
                      <a:pt x="3" y="25"/>
                    </a:cubicBezTo>
                    <a:cubicBezTo>
                      <a:pt x="4" y="27"/>
                      <a:pt x="6" y="28"/>
                      <a:pt x="9" y="28"/>
                    </a:cubicBezTo>
                    <a:cubicBezTo>
                      <a:pt x="11" y="28"/>
                      <a:pt x="12" y="27"/>
                      <a:pt x="14" y="26"/>
                    </a:cubicBezTo>
                    <a:cubicBezTo>
                      <a:pt x="15" y="25"/>
                      <a:pt x="16" y="24"/>
                      <a:pt x="17" y="22"/>
                    </a:cubicBezTo>
                    <a:cubicBezTo>
                      <a:pt x="17" y="20"/>
                      <a:pt x="18" y="17"/>
                      <a:pt x="18" y="14"/>
                    </a:cubicBezTo>
                    <a:cubicBezTo>
                      <a:pt x="18" y="11"/>
                      <a:pt x="17" y="9"/>
                      <a:pt x="17" y="8"/>
                    </a:cubicBezTo>
                    <a:cubicBezTo>
                      <a:pt x="17" y="6"/>
                      <a:pt x="16" y="5"/>
                      <a:pt x="15" y="4"/>
                    </a:cubicBezTo>
                    <a:close/>
                    <a:moveTo>
                      <a:pt x="13" y="23"/>
                    </a:moveTo>
                    <a:cubicBezTo>
                      <a:pt x="12" y="24"/>
                      <a:pt x="10" y="25"/>
                      <a:pt x="9" y="25"/>
                    </a:cubicBezTo>
                    <a:cubicBezTo>
                      <a:pt x="7" y="25"/>
                      <a:pt x="6" y="24"/>
                      <a:pt x="5" y="23"/>
                    </a:cubicBezTo>
                    <a:cubicBezTo>
                      <a:pt x="4" y="21"/>
                      <a:pt x="3" y="18"/>
                      <a:pt x="3" y="14"/>
                    </a:cubicBezTo>
                    <a:cubicBezTo>
                      <a:pt x="3" y="10"/>
                      <a:pt x="4" y="7"/>
                      <a:pt x="5" y="5"/>
                    </a:cubicBezTo>
                    <a:cubicBezTo>
                      <a:pt x="6" y="4"/>
                      <a:pt x="7" y="3"/>
                      <a:pt x="9" y="3"/>
                    </a:cubicBezTo>
                    <a:cubicBezTo>
                      <a:pt x="10" y="3"/>
                      <a:pt x="12" y="4"/>
                      <a:pt x="13" y="5"/>
                    </a:cubicBezTo>
                    <a:cubicBezTo>
                      <a:pt x="14" y="7"/>
                      <a:pt x="14" y="10"/>
                      <a:pt x="14" y="14"/>
                    </a:cubicBezTo>
                    <a:cubicBezTo>
                      <a:pt x="14" y="18"/>
                      <a:pt x="14" y="21"/>
                      <a:pt x="13" y="23"/>
                    </a:cubicBezTo>
                    <a:close/>
                    <a:moveTo>
                      <a:pt x="13" y="23"/>
                    </a:moveTo>
                    <a:cubicBezTo>
                      <a:pt x="13" y="23"/>
                      <a:pt x="13" y="23"/>
                      <a:pt x="13" y="23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0" name="Freeform 463">
                <a:extLst>
                  <a:ext uri="{FF2B5EF4-FFF2-40B4-BE49-F238E27FC236}">
                    <a16:creationId xmlns="" xmlns:a16="http://schemas.microsoft.com/office/drawing/2014/main" id="{A8C85264-370E-4201-B10B-13BAFF48CF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7654" y="2072175"/>
                <a:ext cx="18110" cy="29828"/>
              </a:xfrm>
              <a:custGeom>
                <a:avLst/>
                <a:gdLst>
                  <a:gd name="T0" fmla="*/ 15 w 17"/>
                  <a:gd name="T1" fmla="*/ 4 h 28"/>
                  <a:gd name="T2" fmla="*/ 12 w 17"/>
                  <a:gd name="T3" fmla="*/ 1 h 28"/>
                  <a:gd name="T4" fmla="*/ 9 w 17"/>
                  <a:gd name="T5" fmla="*/ 0 h 28"/>
                  <a:gd name="T6" fmla="*/ 4 w 17"/>
                  <a:gd name="T7" fmla="*/ 2 h 28"/>
                  <a:gd name="T8" fmla="*/ 1 w 17"/>
                  <a:gd name="T9" fmla="*/ 7 h 28"/>
                  <a:gd name="T10" fmla="*/ 0 w 17"/>
                  <a:gd name="T11" fmla="*/ 14 h 28"/>
                  <a:gd name="T12" fmla="*/ 3 w 17"/>
                  <a:gd name="T13" fmla="*/ 25 h 28"/>
                  <a:gd name="T14" fmla="*/ 9 w 17"/>
                  <a:gd name="T15" fmla="*/ 28 h 28"/>
                  <a:gd name="T16" fmla="*/ 14 w 17"/>
                  <a:gd name="T17" fmla="*/ 26 h 28"/>
                  <a:gd name="T18" fmla="*/ 16 w 17"/>
                  <a:gd name="T19" fmla="*/ 22 h 28"/>
                  <a:gd name="T20" fmla="*/ 17 w 17"/>
                  <a:gd name="T21" fmla="*/ 14 h 28"/>
                  <a:gd name="T22" fmla="*/ 17 w 17"/>
                  <a:gd name="T23" fmla="*/ 8 h 28"/>
                  <a:gd name="T24" fmla="*/ 15 w 17"/>
                  <a:gd name="T25" fmla="*/ 4 h 28"/>
                  <a:gd name="T26" fmla="*/ 12 w 17"/>
                  <a:gd name="T27" fmla="*/ 23 h 28"/>
                  <a:gd name="T28" fmla="*/ 9 w 17"/>
                  <a:gd name="T29" fmla="*/ 25 h 28"/>
                  <a:gd name="T30" fmla="*/ 5 w 17"/>
                  <a:gd name="T31" fmla="*/ 23 h 28"/>
                  <a:gd name="T32" fmla="*/ 3 w 17"/>
                  <a:gd name="T33" fmla="*/ 14 h 28"/>
                  <a:gd name="T34" fmla="*/ 5 w 17"/>
                  <a:gd name="T35" fmla="*/ 5 h 28"/>
                  <a:gd name="T36" fmla="*/ 9 w 17"/>
                  <a:gd name="T37" fmla="*/ 3 h 28"/>
                  <a:gd name="T38" fmla="*/ 12 w 17"/>
                  <a:gd name="T39" fmla="*/ 5 h 28"/>
                  <a:gd name="T40" fmla="*/ 14 w 17"/>
                  <a:gd name="T41" fmla="*/ 14 h 28"/>
                  <a:gd name="T42" fmla="*/ 12 w 17"/>
                  <a:gd name="T43" fmla="*/ 23 h 28"/>
                  <a:gd name="T44" fmla="*/ 12 w 17"/>
                  <a:gd name="T45" fmla="*/ 23 h 28"/>
                  <a:gd name="T46" fmla="*/ 12 w 17"/>
                  <a:gd name="T4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8">
                    <a:moveTo>
                      <a:pt x="15" y="4"/>
                    </a:moveTo>
                    <a:cubicBezTo>
                      <a:pt x="14" y="3"/>
                      <a:pt x="14" y="2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2" y="3"/>
                      <a:pt x="2" y="5"/>
                      <a:pt x="1" y="7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9"/>
                      <a:pt x="1" y="23"/>
                      <a:pt x="3" y="25"/>
                    </a:cubicBezTo>
                    <a:cubicBezTo>
                      <a:pt x="4" y="27"/>
                      <a:pt x="6" y="28"/>
                      <a:pt x="9" y="28"/>
                    </a:cubicBezTo>
                    <a:cubicBezTo>
                      <a:pt x="11" y="28"/>
                      <a:pt x="12" y="27"/>
                      <a:pt x="14" y="26"/>
                    </a:cubicBezTo>
                    <a:cubicBezTo>
                      <a:pt x="15" y="25"/>
                      <a:pt x="16" y="24"/>
                      <a:pt x="16" y="22"/>
                    </a:cubicBezTo>
                    <a:cubicBezTo>
                      <a:pt x="17" y="20"/>
                      <a:pt x="17" y="17"/>
                      <a:pt x="17" y="14"/>
                    </a:cubicBezTo>
                    <a:cubicBezTo>
                      <a:pt x="17" y="12"/>
                      <a:pt x="17" y="9"/>
                      <a:pt x="17" y="8"/>
                    </a:cubicBezTo>
                    <a:cubicBezTo>
                      <a:pt x="16" y="6"/>
                      <a:pt x="16" y="5"/>
                      <a:pt x="15" y="4"/>
                    </a:cubicBezTo>
                    <a:close/>
                    <a:moveTo>
                      <a:pt x="12" y="23"/>
                    </a:moveTo>
                    <a:cubicBezTo>
                      <a:pt x="11" y="25"/>
                      <a:pt x="10" y="25"/>
                      <a:pt x="9" y="25"/>
                    </a:cubicBezTo>
                    <a:cubicBezTo>
                      <a:pt x="7" y="25"/>
                      <a:pt x="6" y="25"/>
                      <a:pt x="5" y="23"/>
                    </a:cubicBezTo>
                    <a:cubicBezTo>
                      <a:pt x="4" y="22"/>
                      <a:pt x="3" y="19"/>
                      <a:pt x="3" y="14"/>
                    </a:cubicBezTo>
                    <a:cubicBezTo>
                      <a:pt x="3" y="10"/>
                      <a:pt x="4" y="7"/>
                      <a:pt x="5" y="5"/>
                    </a:cubicBezTo>
                    <a:cubicBezTo>
                      <a:pt x="6" y="4"/>
                      <a:pt x="7" y="3"/>
                      <a:pt x="9" y="3"/>
                    </a:cubicBezTo>
                    <a:cubicBezTo>
                      <a:pt x="10" y="3"/>
                      <a:pt x="11" y="4"/>
                      <a:pt x="12" y="5"/>
                    </a:cubicBezTo>
                    <a:cubicBezTo>
                      <a:pt x="14" y="7"/>
                      <a:pt x="14" y="10"/>
                      <a:pt x="14" y="14"/>
                    </a:cubicBezTo>
                    <a:cubicBezTo>
                      <a:pt x="14" y="19"/>
                      <a:pt x="14" y="22"/>
                      <a:pt x="12" y="23"/>
                    </a:cubicBezTo>
                    <a:close/>
                    <a:moveTo>
                      <a:pt x="12" y="23"/>
                    </a:moveTo>
                    <a:cubicBezTo>
                      <a:pt x="12" y="23"/>
                      <a:pt x="12" y="23"/>
                      <a:pt x="12" y="23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1" name="Freeform 464">
                <a:extLst>
                  <a:ext uri="{FF2B5EF4-FFF2-40B4-BE49-F238E27FC236}">
                    <a16:creationId xmlns="" xmlns:a16="http://schemas.microsoft.com/office/drawing/2014/main" id="{7D39AB61-11E7-4F07-B267-7BDFD1FD30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0025" y="2072175"/>
                <a:ext cx="18110" cy="29828"/>
              </a:xfrm>
              <a:custGeom>
                <a:avLst/>
                <a:gdLst>
                  <a:gd name="T0" fmla="*/ 15 w 17"/>
                  <a:gd name="T1" fmla="*/ 4 h 28"/>
                  <a:gd name="T2" fmla="*/ 12 w 17"/>
                  <a:gd name="T3" fmla="*/ 1 h 28"/>
                  <a:gd name="T4" fmla="*/ 9 w 17"/>
                  <a:gd name="T5" fmla="*/ 0 h 28"/>
                  <a:gd name="T6" fmla="*/ 4 w 17"/>
                  <a:gd name="T7" fmla="*/ 2 h 28"/>
                  <a:gd name="T8" fmla="*/ 1 w 17"/>
                  <a:gd name="T9" fmla="*/ 7 h 28"/>
                  <a:gd name="T10" fmla="*/ 0 w 17"/>
                  <a:gd name="T11" fmla="*/ 14 h 28"/>
                  <a:gd name="T12" fmla="*/ 2 w 17"/>
                  <a:gd name="T13" fmla="*/ 25 h 28"/>
                  <a:gd name="T14" fmla="*/ 9 w 17"/>
                  <a:gd name="T15" fmla="*/ 28 h 28"/>
                  <a:gd name="T16" fmla="*/ 14 w 17"/>
                  <a:gd name="T17" fmla="*/ 26 h 28"/>
                  <a:gd name="T18" fmla="*/ 16 w 17"/>
                  <a:gd name="T19" fmla="*/ 22 h 28"/>
                  <a:gd name="T20" fmla="*/ 17 w 17"/>
                  <a:gd name="T21" fmla="*/ 14 h 28"/>
                  <a:gd name="T22" fmla="*/ 17 w 17"/>
                  <a:gd name="T23" fmla="*/ 8 h 28"/>
                  <a:gd name="T24" fmla="*/ 15 w 17"/>
                  <a:gd name="T25" fmla="*/ 4 h 28"/>
                  <a:gd name="T26" fmla="*/ 12 w 17"/>
                  <a:gd name="T27" fmla="*/ 23 h 28"/>
                  <a:gd name="T28" fmla="*/ 9 w 17"/>
                  <a:gd name="T29" fmla="*/ 25 h 28"/>
                  <a:gd name="T30" fmla="*/ 5 w 17"/>
                  <a:gd name="T31" fmla="*/ 23 h 28"/>
                  <a:gd name="T32" fmla="*/ 3 w 17"/>
                  <a:gd name="T33" fmla="*/ 14 h 28"/>
                  <a:gd name="T34" fmla="*/ 5 w 17"/>
                  <a:gd name="T35" fmla="*/ 5 h 28"/>
                  <a:gd name="T36" fmla="*/ 9 w 17"/>
                  <a:gd name="T37" fmla="*/ 3 h 28"/>
                  <a:gd name="T38" fmla="*/ 12 w 17"/>
                  <a:gd name="T39" fmla="*/ 5 h 28"/>
                  <a:gd name="T40" fmla="*/ 14 w 17"/>
                  <a:gd name="T41" fmla="*/ 14 h 28"/>
                  <a:gd name="T42" fmla="*/ 12 w 17"/>
                  <a:gd name="T43" fmla="*/ 23 h 28"/>
                  <a:gd name="T44" fmla="*/ 12 w 17"/>
                  <a:gd name="T45" fmla="*/ 23 h 28"/>
                  <a:gd name="T46" fmla="*/ 12 w 17"/>
                  <a:gd name="T4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8">
                    <a:moveTo>
                      <a:pt x="15" y="4"/>
                    </a:moveTo>
                    <a:cubicBezTo>
                      <a:pt x="14" y="3"/>
                      <a:pt x="14" y="2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2" y="3"/>
                      <a:pt x="1" y="5"/>
                      <a:pt x="1" y="7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9"/>
                      <a:pt x="1" y="23"/>
                      <a:pt x="2" y="25"/>
                    </a:cubicBezTo>
                    <a:cubicBezTo>
                      <a:pt x="4" y="27"/>
                      <a:pt x="6" y="28"/>
                      <a:pt x="9" y="28"/>
                    </a:cubicBezTo>
                    <a:cubicBezTo>
                      <a:pt x="11" y="28"/>
                      <a:pt x="12" y="27"/>
                      <a:pt x="14" y="26"/>
                    </a:cubicBezTo>
                    <a:cubicBezTo>
                      <a:pt x="15" y="25"/>
                      <a:pt x="16" y="24"/>
                      <a:pt x="16" y="22"/>
                    </a:cubicBezTo>
                    <a:cubicBezTo>
                      <a:pt x="17" y="20"/>
                      <a:pt x="17" y="17"/>
                      <a:pt x="17" y="14"/>
                    </a:cubicBezTo>
                    <a:cubicBezTo>
                      <a:pt x="17" y="12"/>
                      <a:pt x="17" y="9"/>
                      <a:pt x="17" y="8"/>
                    </a:cubicBezTo>
                    <a:cubicBezTo>
                      <a:pt x="16" y="6"/>
                      <a:pt x="16" y="5"/>
                      <a:pt x="15" y="4"/>
                    </a:cubicBezTo>
                    <a:close/>
                    <a:moveTo>
                      <a:pt x="12" y="23"/>
                    </a:moveTo>
                    <a:cubicBezTo>
                      <a:pt x="11" y="25"/>
                      <a:pt x="10" y="25"/>
                      <a:pt x="9" y="25"/>
                    </a:cubicBezTo>
                    <a:cubicBezTo>
                      <a:pt x="7" y="25"/>
                      <a:pt x="6" y="25"/>
                      <a:pt x="5" y="23"/>
                    </a:cubicBezTo>
                    <a:cubicBezTo>
                      <a:pt x="4" y="22"/>
                      <a:pt x="3" y="19"/>
                      <a:pt x="3" y="14"/>
                    </a:cubicBezTo>
                    <a:cubicBezTo>
                      <a:pt x="3" y="10"/>
                      <a:pt x="4" y="7"/>
                      <a:pt x="5" y="5"/>
                    </a:cubicBezTo>
                    <a:cubicBezTo>
                      <a:pt x="6" y="4"/>
                      <a:pt x="7" y="3"/>
                      <a:pt x="9" y="3"/>
                    </a:cubicBezTo>
                    <a:cubicBezTo>
                      <a:pt x="10" y="3"/>
                      <a:pt x="11" y="4"/>
                      <a:pt x="12" y="5"/>
                    </a:cubicBezTo>
                    <a:cubicBezTo>
                      <a:pt x="13" y="7"/>
                      <a:pt x="14" y="10"/>
                      <a:pt x="14" y="14"/>
                    </a:cubicBezTo>
                    <a:cubicBezTo>
                      <a:pt x="14" y="19"/>
                      <a:pt x="13" y="22"/>
                      <a:pt x="12" y="23"/>
                    </a:cubicBezTo>
                    <a:close/>
                    <a:moveTo>
                      <a:pt x="12" y="23"/>
                    </a:moveTo>
                    <a:cubicBezTo>
                      <a:pt x="12" y="23"/>
                      <a:pt x="12" y="23"/>
                      <a:pt x="12" y="23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2" name="Freeform 465">
                <a:extLst>
                  <a:ext uri="{FF2B5EF4-FFF2-40B4-BE49-F238E27FC236}">
                    <a16:creationId xmlns="" xmlns:a16="http://schemas.microsoft.com/office/drawing/2014/main" id="{8A6C2CD9-3037-4240-8216-D7C912937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2396" y="2072175"/>
                <a:ext cx="18110" cy="29828"/>
              </a:xfrm>
              <a:custGeom>
                <a:avLst/>
                <a:gdLst>
                  <a:gd name="T0" fmla="*/ 15 w 17"/>
                  <a:gd name="T1" fmla="*/ 4 h 28"/>
                  <a:gd name="T2" fmla="*/ 12 w 17"/>
                  <a:gd name="T3" fmla="*/ 1 h 28"/>
                  <a:gd name="T4" fmla="*/ 9 w 17"/>
                  <a:gd name="T5" fmla="*/ 0 h 28"/>
                  <a:gd name="T6" fmla="*/ 4 w 17"/>
                  <a:gd name="T7" fmla="*/ 2 h 28"/>
                  <a:gd name="T8" fmla="*/ 1 w 17"/>
                  <a:gd name="T9" fmla="*/ 7 h 28"/>
                  <a:gd name="T10" fmla="*/ 0 w 17"/>
                  <a:gd name="T11" fmla="*/ 14 h 28"/>
                  <a:gd name="T12" fmla="*/ 2 w 17"/>
                  <a:gd name="T13" fmla="*/ 25 h 28"/>
                  <a:gd name="T14" fmla="*/ 9 w 17"/>
                  <a:gd name="T15" fmla="*/ 28 h 28"/>
                  <a:gd name="T16" fmla="*/ 13 w 17"/>
                  <a:gd name="T17" fmla="*/ 26 h 28"/>
                  <a:gd name="T18" fmla="*/ 16 w 17"/>
                  <a:gd name="T19" fmla="*/ 22 h 28"/>
                  <a:gd name="T20" fmla="*/ 17 w 17"/>
                  <a:gd name="T21" fmla="*/ 14 h 28"/>
                  <a:gd name="T22" fmla="*/ 17 w 17"/>
                  <a:gd name="T23" fmla="*/ 8 h 28"/>
                  <a:gd name="T24" fmla="*/ 15 w 17"/>
                  <a:gd name="T25" fmla="*/ 4 h 28"/>
                  <a:gd name="T26" fmla="*/ 12 w 17"/>
                  <a:gd name="T27" fmla="*/ 23 h 28"/>
                  <a:gd name="T28" fmla="*/ 9 w 17"/>
                  <a:gd name="T29" fmla="*/ 25 h 28"/>
                  <a:gd name="T30" fmla="*/ 5 w 17"/>
                  <a:gd name="T31" fmla="*/ 23 h 28"/>
                  <a:gd name="T32" fmla="*/ 3 w 17"/>
                  <a:gd name="T33" fmla="*/ 14 h 28"/>
                  <a:gd name="T34" fmla="*/ 5 w 17"/>
                  <a:gd name="T35" fmla="*/ 5 h 28"/>
                  <a:gd name="T36" fmla="*/ 9 w 17"/>
                  <a:gd name="T37" fmla="*/ 3 h 28"/>
                  <a:gd name="T38" fmla="*/ 12 w 17"/>
                  <a:gd name="T39" fmla="*/ 5 h 28"/>
                  <a:gd name="T40" fmla="*/ 14 w 17"/>
                  <a:gd name="T41" fmla="*/ 14 h 28"/>
                  <a:gd name="T42" fmla="*/ 12 w 17"/>
                  <a:gd name="T43" fmla="*/ 23 h 28"/>
                  <a:gd name="T44" fmla="*/ 12 w 17"/>
                  <a:gd name="T45" fmla="*/ 23 h 28"/>
                  <a:gd name="T46" fmla="*/ 12 w 17"/>
                  <a:gd name="T4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8">
                    <a:moveTo>
                      <a:pt x="15" y="4"/>
                    </a:moveTo>
                    <a:cubicBezTo>
                      <a:pt x="14" y="3"/>
                      <a:pt x="13" y="2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2" y="3"/>
                      <a:pt x="1" y="5"/>
                      <a:pt x="1" y="7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9"/>
                      <a:pt x="1" y="23"/>
                      <a:pt x="2" y="25"/>
                    </a:cubicBezTo>
                    <a:cubicBezTo>
                      <a:pt x="4" y="27"/>
                      <a:pt x="6" y="28"/>
                      <a:pt x="9" y="28"/>
                    </a:cubicBezTo>
                    <a:cubicBezTo>
                      <a:pt x="11" y="28"/>
                      <a:pt x="12" y="27"/>
                      <a:pt x="13" y="26"/>
                    </a:cubicBezTo>
                    <a:cubicBezTo>
                      <a:pt x="15" y="25"/>
                      <a:pt x="16" y="24"/>
                      <a:pt x="16" y="22"/>
                    </a:cubicBezTo>
                    <a:cubicBezTo>
                      <a:pt x="17" y="20"/>
                      <a:pt x="17" y="17"/>
                      <a:pt x="17" y="14"/>
                    </a:cubicBezTo>
                    <a:cubicBezTo>
                      <a:pt x="17" y="12"/>
                      <a:pt x="17" y="9"/>
                      <a:pt x="17" y="8"/>
                    </a:cubicBezTo>
                    <a:cubicBezTo>
                      <a:pt x="16" y="6"/>
                      <a:pt x="16" y="5"/>
                      <a:pt x="15" y="4"/>
                    </a:cubicBezTo>
                    <a:close/>
                    <a:moveTo>
                      <a:pt x="12" y="23"/>
                    </a:moveTo>
                    <a:cubicBezTo>
                      <a:pt x="11" y="25"/>
                      <a:pt x="10" y="25"/>
                      <a:pt x="9" y="25"/>
                    </a:cubicBezTo>
                    <a:cubicBezTo>
                      <a:pt x="7" y="25"/>
                      <a:pt x="6" y="25"/>
                      <a:pt x="5" y="23"/>
                    </a:cubicBezTo>
                    <a:cubicBezTo>
                      <a:pt x="4" y="22"/>
                      <a:pt x="3" y="19"/>
                      <a:pt x="3" y="14"/>
                    </a:cubicBezTo>
                    <a:cubicBezTo>
                      <a:pt x="3" y="10"/>
                      <a:pt x="4" y="7"/>
                      <a:pt x="5" y="5"/>
                    </a:cubicBezTo>
                    <a:cubicBezTo>
                      <a:pt x="6" y="4"/>
                      <a:pt x="7" y="3"/>
                      <a:pt x="9" y="3"/>
                    </a:cubicBezTo>
                    <a:cubicBezTo>
                      <a:pt x="10" y="3"/>
                      <a:pt x="11" y="4"/>
                      <a:pt x="12" y="5"/>
                    </a:cubicBezTo>
                    <a:cubicBezTo>
                      <a:pt x="13" y="7"/>
                      <a:pt x="14" y="10"/>
                      <a:pt x="14" y="14"/>
                    </a:cubicBezTo>
                    <a:cubicBezTo>
                      <a:pt x="14" y="19"/>
                      <a:pt x="13" y="22"/>
                      <a:pt x="12" y="23"/>
                    </a:cubicBezTo>
                    <a:close/>
                    <a:moveTo>
                      <a:pt x="12" y="23"/>
                    </a:moveTo>
                    <a:cubicBezTo>
                      <a:pt x="12" y="23"/>
                      <a:pt x="12" y="23"/>
                      <a:pt x="12" y="23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3" name="Freeform 466">
                <a:extLst>
                  <a:ext uri="{FF2B5EF4-FFF2-40B4-BE49-F238E27FC236}">
                    <a16:creationId xmlns="" xmlns:a16="http://schemas.microsoft.com/office/drawing/2014/main" id="{DEEFBA55-4E23-44B7-B89B-459D273394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6898" y="2072175"/>
                <a:ext cx="10653" cy="29828"/>
              </a:xfrm>
              <a:custGeom>
                <a:avLst/>
                <a:gdLst>
                  <a:gd name="T0" fmla="*/ 10 w 10"/>
                  <a:gd name="T1" fmla="*/ 28 h 28"/>
                  <a:gd name="T2" fmla="*/ 10 w 10"/>
                  <a:gd name="T3" fmla="*/ 0 h 28"/>
                  <a:gd name="T4" fmla="*/ 8 w 10"/>
                  <a:gd name="T5" fmla="*/ 0 h 28"/>
                  <a:gd name="T6" fmla="*/ 5 w 10"/>
                  <a:gd name="T7" fmla="*/ 4 h 28"/>
                  <a:gd name="T8" fmla="*/ 0 w 10"/>
                  <a:gd name="T9" fmla="*/ 7 h 28"/>
                  <a:gd name="T10" fmla="*/ 0 w 10"/>
                  <a:gd name="T11" fmla="*/ 10 h 28"/>
                  <a:gd name="T12" fmla="*/ 4 w 10"/>
                  <a:gd name="T13" fmla="*/ 9 h 28"/>
                  <a:gd name="T14" fmla="*/ 7 w 10"/>
                  <a:gd name="T15" fmla="*/ 6 h 28"/>
                  <a:gd name="T16" fmla="*/ 7 w 10"/>
                  <a:gd name="T17" fmla="*/ 28 h 28"/>
                  <a:gd name="T18" fmla="*/ 10 w 10"/>
                  <a:gd name="T19" fmla="*/ 28 h 28"/>
                  <a:gd name="T20" fmla="*/ 10 w 10"/>
                  <a:gd name="T21" fmla="*/ 28 h 28"/>
                  <a:gd name="T22" fmla="*/ 10 w 10"/>
                  <a:gd name="T2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8">
                    <a:moveTo>
                      <a:pt x="10" y="28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7" y="3"/>
                      <a:pt x="5" y="4"/>
                    </a:cubicBezTo>
                    <a:cubicBezTo>
                      <a:pt x="4" y="5"/>
                      <a:pt x="2" y="6"/>
                      <a:pt x="0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2" y="9"/>
                      <a:pt x="4" y="9"/>
                    </a:cubicBezTo>
                    <a:cubicBezTo>
                      <a:pt x="5" y="8"/>
                      <a:pt x="6" y="7"/>
                      <a:pt x="7" y="6"/>
                    </a:cubicBezTo>
                    <a:cubicBezTo>
                      <a:pt x="7" y="28"/>
                      <a:pt x="7" y="28"/>
                      <a:pt x="7" y="28"/>
                    </a:cubicBezTo>
                    <a:lnTo>
                      <a:pt x="10" y="28"/>
                    </a:lnTo>
                    <a:close/>
                    <a:moveTo>
                      <a:pt x="10" y="28"/>
                    </a:moveTo>
                    <a:cubicBezTo>
                      <a:pt x="10" y="28"/>
                      <a:pt x="10" y="28"/>
                      <a:pt x="10" y="28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4" name="Freeform 467">
                <a:extLst>
                  <a:ext uri="{FF2B5EF4-FFF2-40B4-BE49-F238E27FC236}">
                    <a16:creationId xmlns="" xmlns:a16="http://schemas.microsoft.com/office/drawing/2014/main" id="{F6AD1831-5BE1-4F85-AC5F-1E8FB470EC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1399" y="2119047"/>
                <a:ext cx="10653" cy="28763"/>
              </a:xfrm>
              <a:custGeom>
                <a:avLst/>
                <a:gdLst>
                  <a:gd name="T0" fmla="*/ 5 w 10"/>
                  <a:gd name="T1" fmla="*/ 4 h 27"/>
                  <a:gd name="T2" fmla="*/ 0 w 10"/>
                  <a:gd name="T3" fmla="*/ 7 h 27"/>
                  <a:gd name="T4" fmla="*/ 0 w 10"/>
                  <a:gd name="T5" fmla="*/ 10 h 27"/>
                  <a:gd name="T6" fmla="*/ 4 w 10"/>
                  <a:gd name="T7" fmla="*/ 9 h 27"/>
                  <a:gd name="T8" fmla="*/ 7 w 10"/>
                  <a:gd name="T9" fmla="*/ 6 h 27"/>
                  <a:gd name="T10" fmla="*/ 7 w 10"/>
                  <a:gd name="T11" fmla="*/ 27 h 27"/>
                  <a:gd name="T12" fmla="*/ 10 w 10"/>
                  <a:gd name="T13" fmla="*/ 27 h 27"/>
                  <a:gd name="T14" fmla="*/ 10 w 10"/>
                  <a:gd name="T15" fmla="*/ 0 h 27"/>
                  <a:gd name="T16" fmla="*/ 8 w 10"/>
                  <a:gd name="T17" fmla="*/ 0 h 27"/>
                  <a:gd name="T18" fmla="*/ 5 w 10"/>
                  <a:gd name="T19" fmla="*/ 4 h 27"/>
                  <a:gd name="T20" fmla="*/ 5 w 10"/>
                  <a:gd name="T21" fmla="*/ 4 h 27"/>
                  <a:gd name="T22" fmla="*/ 5 w 10"/>
                  <a:gd name="T23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7">
                    <a:moveTo>
                      <a:pt x="5" y="4"/>
                    </a:moveTo>
                    <a:cubicBezTo>
                      <a:pt x="4" y="5"/>
                      <a:pt x="2" y="6"/>
                      <a:pt x="0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2" y="9"/>
                      <a:pt x="4" y="9"/>
                    </a:cubicBezTo>
                    <a:cubicBezTo>
                      <a:pt x="5" y="8"/>
                      <a:pt x="6" y="7"/>
                      <a:pt x="7" y="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2"/>
                      <a:pt x="7" y="3"/>
                      <a:pt x="5" y="4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5" name="Freeform 468">
                <a:extLst>
                  <a:ext uri="{FF2B5EF4-FFF2-40B4-BE49-F238E27FC236}">
                    <a16:creationId xmlns="" xmlns:a16="http://schemas.microsoft.com/office/drawing/2014/main" id="{609E4108-67CD-49D6-9495-0E5B7F1BED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7654" y="2121178"/>
                <a:ext cx="18110" cy="28763"/>
              </a:xfrm>
              <a:custGeom>
                <a:avLst/>
                <a:gdLst>
                  <a:gd name="T0" fmla="*/ 15 w 17"/>
                  <a:gd name="T1" fmla="*/ 3 h 27"/>
                  <a:gd name="T2" fmla="*/ 12 w 17"/>
                  <a:gd name="T3" fmla="*/ 1 h 27"/>
                  <a:gd name="T4" fmla="*/ 9 w 17"/>
                  <a:gd name="T5" fmla="*/ 0 h 27"/>
                  <a:gd name="T6" fmla="*/ 4 w 17"/>
                  <a:gd name="T7" fmla="*/ 1 h 27"/>
                  <a:gd name="T8" fmla="*/ 1 w 17"/>
                  <a:gd name="T9" fmla="*/ 6 h 27"/>
                  <a:gd name="T10" fmla="*/ 0 w 17"/>
                  <a:gd name="T11" fmla="*/ 13 h 27"/>
                  <a:gd name="T12" fmla="*/ 3 w 17"/>
                  <a:gd name="T13" fmla="*/ 24 h 27"/>
                  <a:gd name="T14" fmla="*/ 9 w 17"/>
                  <a:gd name="T15" fmla="*/ 27 h 27"/>
                  <a:gd name="T16" fmla="*/ 14 w 17"/>
                  <a:gd name="T17" fmla="*/ 26 h 27"/>
                  <a:gd name="T18" fmla="*/ 16 w 17"/>
                  <a:gd name="T19" fmla="*/ 21 h 27"/>
                  <a:gd name="T20" fmla="*/ 17 w 17"/>
                  <a:gd name="T21" fmla="*/ 13 h 27"/>
                  <a:gd name="T22" fmla="*/ 17 w 17"/>
                  <a:gd name="T23" fmla="*/ 7 h 27"/>
                  <a:gd name="T24" fmla="*/ 15 w 17"/>
                  <a:gd name="T25" fmla="*/ 3 h 27"/>
                  <a:gd name="T26" fmla="*/ 12 w 17"/>
                  <a:gd name="T27" fmla="*/ 22 h 27"/>
                  <a:gd name="T28" fmla="*/ 9 w 17"/>
                  <a:gd name="T29" fmla="*/ 24 h 27"/>
                  <a:gd name="T30" fmla="*/ 5 w 17"/>
                  <a:gd name="T31" fmla="*/ 22 h 27"/>
                  <a:gd name="T32" fmla="*/ 3 w 17"/>
                  <a:gd name="T33" fmla="*/ 13 h 27"/>
                  <a:gd name="T34" fmla="*/ 5 w 17"/>
                  <a:gd name="T35" fmla="*/ 4 h 27"/>
                  <a:gd name="T36" fmla="*/ 9 w 17"/>
                  <a:gd name="T37" fmla="*/ 2 h 27"/>
                  <a:gd name="T38" fmla="*/ 12 w 17"/>
                  <a:gd name="T39" fmla="*/ 5 h 27"/>
                  <a:gd name="T40" fmla="*/ 14 w 17"/>
                  <a:gd name="T41" fmla="*/ 13 h 27"/>
                  <a:gd name="T42" fmla="*/ 12 w 17"/>
                  <a:gd name="T43" fmla="*/ 22 h 27"/>
                  <a:gd name="T44" fmla="*/ 12 w 17"/>
                  <a:gd name="T45" fmla="*/ 22 h 27"/>
                  <a:gd name="T46" fmla="*/ 12 w 17"/>
                  <a:gd name="T47" fmla="*/ 2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7">
                    <a:moveTo>
                      <a:pt x="15" y="3"/>
                    </a:moveTo>
                    <a:cubicBezTo>
                      <a:pt x="14" y="2"/>
                      <a:pt x="14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2" y="2"/>
                      <a:pt x="2" y="4"/>
                      <a:pt x="1" y="6"/>
                    </a:cubicBezTo>
                    <a:cubicBezTo>
                      <a:pt x="0" y="8"/>
                      <a:pt x="0" y="10"/>
                      <a:pt x="0" y="13"/>
                    </a:cubicBezTo>
                    <a:cubicBezTo>
                      <a:pt x="0" y="19"/>
                      <a:pt x="1" y="22"/>
                      <a:pt x="3" y="24"/>
                    </a:cubicBezTo>
                    <a:cubicBezTo>
                      <a:pt x="4" y="26"/>
                      <a:pt x="6" y="27"/>
                      <a:pt x="9" y="27"/>
                    </a:cubicBezTo>
                    <a:cubicBezTo>
                      <a:pt x="11" y="27"/>
                      <a:pt x="12" y="27"/>
                      <a:pt x="14" y="26"/>
                    </a:cubicBezTo>
                    <a:cubicBezTo>
                      <a:pt x="15" y="25"/>
                      <a:pt x="16" y="23"/>
                      <a:pt x="16" y="21"/>
                    </a:cubicBezTo>
                    <a:cubicBezTo>
                      <a:pt x="17" y="19"/>
                      <a:pt x="17" y="17"/>
                      <a:pt x="17" y="13"/>
                    </a:cubicBezTo>
                    <a:cubicBezTo>
                      <a:pt x="17" y="11"/>
                      <a:pt x="17" y="9"/>
                      <a:pt x="17" y="7"/>
                    </a:cubicBezTo>
                    <a:cubicBezTo>
                      <a:pt x="16" y="6"/>
                      <a:pt x="16" y="4"/>
                      <a:pt x="15" y="3"/>
                    </a:cubicBezTo>
                    <a:close/>
                    <a:moveTo>
                      <a:pt x="12" y="22"/>
                    </a:moveTo>
                    <a:cubicBezTo>
                      <a:pt x="11" y="24"/>
                      <a:pt x="10" y="24"/>
                      <a:pt x="9" y="24"/>
                    </a:cubicBezTo>
                    <a:cubicBezTo>
                      <a:pt x="7" y="24"/>
                      <a:pt x="6" y="24"/>
                      <a:pt x="5" y="22"/>
                    </a:cubicBezTo>
                    <a:cubicBezTo>
                      <a:pt x="4" y="21"/>
                      <a:pt x="3" y="18"/>
                      <a:pt x="3" y="13"/>
                    </a:cubicBezTo>
                    <a:cubicBezTo>
                      <a:pt x="3" y="9"/>
                      <a:pt x="4" y="6"/>
                      <a:pt x="5" y="4"/>
                    </a:cubicBezTo>
                    <a:cubicBezTo>
                      <a:pt x="6" y="3"/>
                      <a:pt x="7" y="2"/>
                      <a:pt x="9" y="2"/>
                    </a:cubicBezTo>
                    <a:cubicBezTo>
                      <a:pt x="10" y="2"/>
                      <a:pt x="11" y="3"/>
                      <a:pt x="12" y="5"/>
                    </a:cubicBezTo>
                    <a:cubicBezTo>
                      <a:pt x="14" y="6"/>
                      <a:pt x="14" y="9"/>
                      <a:pt x="14" y="13"/>
                    </a:cubicBezTo>
                    <a:cubicBezTo>
                      <a:pt x="14" y="18"/>
                      <a:pt x="14" y="21"/>
                      <a:pt x="12" y="22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2" y="22"/>
                      <a:pt x="12" y="22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6" name="Freeform 469">
                <a:extLst>
                  <a:ext uri="{FF2B5EF4-FFF2-40B4-BE49-F238E27FC236}">
                    <a16:creationId xmlns="" xmlns:a16="http://schemas.microsoft.com/office/drawing/2014/main" id="{B4263DD7-B416-41C4-A366-2775823FDE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2156" y="2121178"/>
                <a:ext cx="10653" cy="28763"/>
              </a:xfrm>
              <a:custGeom>
                <a:avLst/>
                <a:gdLst>
                  <a:gd name="T0" fmla="*/ 5 w 10"/>
                  <a:gd name="T1" fmla="*/ 3 h 27"/>
                  <a:gd name="T2" fmla="*/ 0 w 10"/>
                  <a:gd name="T3" fmla="*/ 6 h 27"/>
                  <a:gd name="T4" fmla="*/ 0 w 10"/>
                  <a:gd name="T5" fmla="*/ 10 h 27"/>
                  <a:gd name="T6" fmla="*/ 4 w 10"/>
                  <a:gd name="T7" fmla="*/ 8 h 27"/>
                  <a:gd name="T8" fmla="*/ 7 w 10"/>
                  <a:gd name="T9" fmla="*/ 6 h 27"/>
                  <a:gd name="T10" fmla="*/ 7 w 10"/>
                  <a:gd name="T11" fmla="*/ 27 h 27"/>
                  <a:gd name="T12" fmla="*/ 10 w 10"/>
                  <a:gd name="T13" fmla="*/ 27 h 27"/>
                  <a:gd name="T14" fmla="*/ 10 w 10"/>
                  <a:gd name="T15" fmla="*/ 0 h 27"/>
                  <a:gd name="T16" fmla="*/ 8 w 10"/>
                  <a:gd name="T17" fmla="*/ 0 h 27"/>
                  <a:gd name="T18" fmla="*/ 5 w 10"/>
                  <a:gd name="T19" fmla="*/ 3 h 27"/>
                  <a:gd name="T20" fmla="*/ 5 w 10"/>
                  <a:gd name="T21" fmla="*/ 3 h 27"/>
                  <a:gd name="T22" fmla="*/ 5 w 10"/>
                  <a:gd name="T23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7">
                    <a:moveTo>
                      <a:pt x="5" y="3"/>
                    </a:moveTo>
                    <a:cubicBezTo>
                      <a:pt x="4" y="5"/>
                      <a:pt x="2" y="6"/>
                      <a:pt x="0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9"/>
                      <a:pt x="3" y="9"/>
                      <a:pt x="4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7" y="2"/>
                      <a:pt x="5" y="3"/>
                    </a:cubicBezTo>
                    <a:close/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7" name="Freeform 470">
                <a:extLst>
                  <a:ext uri="{FF2B5EF4-FFF2-40B4-BE49-F238E27FC236}">
                    <a16:creationId xmlns="" xmlns:a16="http://schemas.microsoft.com/office/drawing/2014/main" id="{539D040A-4CA9-4DBE-B54F-4B7931E614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2396" y="2121178"/>
                <a:ext cx="9588" cy="28763"/>
              </a:xfrm>
              <a:custGeom>
                <a:avLst/>
                <a:gdLst>
                  <a:gd name="T0" fmla="*/ 4 w 9"/>
                  <a:gd name="T1" fmla="*/ 3 h 27"/>
                  <a:gd name="T2" fmla="*/ 0 w 9"/>
                  <a:gd name="T3" fmla="*/ 6 h 27"/>
                  <a:gd name="T4" fmla="*/ 0 w 9"/>
                  <a:gd name="T5" fmla="*/ 10 h 27"/>
                  <a:gd name="T6" fmla="*/ 3 w 9"/>
                  <a:gd name="T7" fmla="*/ 8 h 27"/>
                  <a:gd name="T8" fmla="*/ 6 w 9"/>
                  <a:gd name="T9" fmla="*/ 6 h 27"/>
                  <a:gd name="T10" fmla="*/ 6 w 9"/>
                  <a:gd name="T11" fmla="*/ 27 h 27"/>
                  <a:gd name="T12" fmla="*/ 9 w 9"/>
                  <a:gd name="T13" fmla="*/ 27 h 27"/>
                  <a:gd name="T14" fmla="*/ 9 w 9"/>
                  <a:gd name="T15" fmla="*/ 0 h 27"/>
                  <a:gd name="T16" fmla="*/ 7 w 9"/>
                  <a:gd name="T17" fmla="*/ 0 h 27"/>
                  <a:gd name="T18" fmla="*/ 4 w 9"/>
                  <a:gd name="T19" fmla="*/ 3 h 27"/>
                  <a:gd name="T20" fmla="*/ 4 w 9"/>
                  <a:gd name="T21" fmla="*/ 3 h 27"/>
                  <a:gd name="T22" fmla="*/ 4 w 9"/>
                  <a:gd name="T23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27">
                    <a:moveTo>
                      <a:pt x="4" y="3"/>
                    </a:moveTo>
                    <a:cubicBezTo>
                      <a:pt x="3" y="5"/>
                      <a:pt x="1" y="6"/>
                      <a:pt x="0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9"/>
                      <a:pt x="2" y="9"/>
                      <a:pt x="3" y="8"/>
                    </a:cubicBezTo>
                    <a:cubicBezTo>
                      <a:pt x="4" y="7"/>
                      <a:pt x="5" y="6"/>
                      <a:pt x="6" y="6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6" y="2"/>
                      <a:pt x="4" y="3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248" name="Freeform 471">
                <a:extLst>
                  <a:ext uri="{FF2B5EF4-FFF2-40B4-BE49-F238E27FC236}">
                    <a16:creationId xmlns="" xmlns:a16="http://schemas.microsoft.com/office/drawing/2014/main" id="{D2546F78-5BF9-42BD-8958-9159452EED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1571" y="2121178"/>
                <a:ext cx="19175" cy="28763"/>
              </a:xfrm>
              <a:custGeom>
                <a:avLst/>
                <a:gdLst>
                  <a:gd name="T0" fmla="*/ 15 w 18"/>
                  <a:gd name="T1" fmla="*/ 3 h 27"/>
                  <a:gd name="T2" fmla="*/ 13 w 18"/>
                  <a:gd name="T3" fmla="*/ 1 h 27"/>
                  <a:gd name="T4" fmla="*/ 9 w 18"/>
                  <a:gd name="T5" fmla="*/ 0 h 27"/>
                  <a:gd name="T6" fmla="*/ 4 w 18"/>
                  <a:gd name="T7" fmla="*/ 1 h 27"/>
                  <a:gd name="T8" fmla="*/ 1 w 18"/>
                  <a:gd name="T9" fmla="*/ 6 h 27"/>
                  <a:gd name="T10" fmla="*/ 0 w 18"/>
                  <a:gd name="T11" fmla="*/ 13 h 27"/>
                  <a:gd name="T12" fmla="*/ 3 w 18"/>
                  <a:gd name="T13" fmla="*/ 24 h 27"/>
                  <a:gd name="T14" fmla="*/ 9 w 18"/>
                  <a:gd name="T15" fmla="*/ 27 h 27"/>
                  <a:gd name="T16" fmla="*/ 14 w 18"/>
                  <a:gd name="T17" fmla="*/ 26 h 27"/>
                  <a:gd name="T18" fmla="*/ 17 w 18"/>
                  <a:gd name="T19" fmla="*/ 21 h 27"/>
                  <a:gd name="T20" fmla="*/ 18 w 18"/>
                  <a:gd name="T21" fmla="*/ 13 h 27"/>
                  <a:gd name="T22" fmla="*/ 17 w 18"/>
                  <a:gd name="T23" fmla="*/ 7 h 27"/>
                  <a:gd name="T24" fmla="*/ 15 w 18"/>
                  <a:gd name="T25" fmla="*/ 3 h 27"/>
                  <a:gd name="T26" fmla="*/ 13 w 18"/>
                  <a:gd name="T27" fmla="*/ 22 h 27"/>
                  <a:gd name="T28" fmla="*/ 9 w 18"/>
                  <a:gd name="T29" fmla="*/ 24 h 27"/>
                  <a:gd name="T30" fmla="*/ 5 w 18"/>
                  <a:gd name="T31" fmla="*/ 22 h 27"/>
                  <a:gd name="T32" fmla="*/ 3 w 18"/>
                  <a:gd name="T33" fmla="*/ 13 h 27"/>
                  <a:gd name="T34" fmla="*/ 5 w 18"/>
                  <a:gd name="T35" fmla="*/ 4 h 27"/>
                  <a:gd name="T36" fmla="*/ 9 w 18"/>
                  <a:gd name="T37" fmla="*/ 2 h 27"/>
                  <a:gd name="T38" fmla="*/ 13 w 18"/>
                  <a:gd name="T39" fmla="*/ 5 h 27"/>
                  <a:gd name="T40" fmla="*/ 14 w 18"/>
                  <a:gd name="T41" fmla="*/ 13 h 27"/>
                  <a:gd name="T42" fmla="*/ 13 w 18"/>
                  <a:gd name="T43" fmla="*/ 22 h 27"/>
                  <a:gd name="T44" fmla="*/ 13 w 18"/>
                  <a:gd name="T45" fmla="*/ 22 h 27"/>
                  <a:gd name="T46" fmla="*/ 13 w 18"/>
                  <a:gd name="T47" fmla="*/ 2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" h="27">
                    <a:moveTo>
                      <a:pt x="15" y="3"/>
                    </a:moveTo>
                    <a:cubicBezTo>
                      <a:pt x="15" y="2"/>
                      <a:pt x="14" y="1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2" y="4"/>
                      <a:pt x="1" y="6"/>
                    </a:cubicBezTo>
                    <a:cubicBezTo>
                      <a:pt x="0" y="8"/>
                      <a:pt x="0" y="10"/>
                      <a:pt x="0" y="13"/>
                    </a:cubicBezTo>
                    <a:cubicBezTo>
                      <a:pt x="0" y="19"/>
                      <a:pt x="1" y="22"/>
                      <a:pt x="3" y="24"/>
                    </a:cubicBezTo>
                    <a:cubicBezTo>
                      <a:pt x="4" y="26"/>
                      <a:pt x="6" y="27"/>
                      <a:pt x="9" y="27"/>
                    </a:cubicBezTo>
                    <a:cubicBezTo>
                      <a:pt x="11" y="27"/>
                      <a:pt x="12" y="27"/>
                      <a:pt x="14" y="26"/>
                    </a:cubicBezTo>
                    <a:cubicBezTo>
                      <a:pt x="15" y="25"/>
                      <a:pt x="16" y="23"/>
                      <a:pt x="17" y="21"/>
                    </a:cubicBezTo>
                    <a:cubicBezTo>
                      <a:pt x="17" y="19"/>
                      <a:pt x="18" y="17"/>
                      <a:pt x="18" y="13"/>
                    </a:cubicBezTo>
                    <a:cubicBezTo>
                      <a:pt x="18" y="11"/>
                      <a:pt x="17" y="9"/>
                      <a:pt x="17" y="7"/>
                    </a:cubicBezTo>
                    <a:cubicBezTo>
                      <a:pt x="17" y="6"/>
                      <a:pt x="16" y="4"/>
                      <a:pt x="15" y="3"/>
                    </a:cubicBezTo>
                    <a:close/>
                    <a:moveTo>
                      <a:pt x="13" y="22"/>
                    </a:moveTo>
                    <a:cubicBezTo>
                      <a:pt x="12" y="24"/>
                      <a:pt x="10" y="24"/>
                      <a:pt x="9" y="24"/>
                    </a:cubicBezTo>
                    <a:cubicBezTo>
                      <a:pt x="7" y="24"/>
                      <a:pt x="6" y="24"/>
                      <a:pt x="5" y="22"/>
                    </a:cubicBezTo>
                    <a:cubicBezTo>
                      <a:pt x="4" y="21"/>
                      <a:pt x="3" y="18"/>
                      <a:pt x="3" y="13"/>
                    </a:cubicBezTo>
                    <a:cubicBezTo>
                      <a:pt x="3" y="9"/>
                      <a:pt x="4" y="6"/>
                      <a:pt x="5" y="4"/>
                    </a:cubicBezTo>
                    <a:cubicBezTo>
                      <a:pt x="6" y="3"/>
                      <a:pt x="7" y="2"/>
                      <a:pt x="9" y="2"/>
                    </a:cubicBezTo>
                    <a:cubicBezTo>
                      <a:pt x="10" y="2"/>
                      <a:pt x="12" y="3"/>
                      <a:pt x="13" y="5"/>
                    </a:cubicBezTo>
                    <a:cubicBezTo>
                      <a:pt x="14" y="6"/>
                      <a:pt x="14" y="9"/>
                      <a:pt x="14" y="13"/>
                    </a:cubicBezTo>
                    <a:cubicBezTo>
                      <a:pt x="14" y="18"/>
                      <a:pt x="14" y="21"/>
                      <a:pt x="13" y="22"/>
                    </a:cubicBezTo>
                    <a:close/>
                    <a:moveTo>
                      <a:pt x="13" y="22"/>
                    </a:moveTo>
                    <a:cubicBezTo>
                      <a:pt x="13" y="22"/>
                      <a:pt x="13" y="22"/>
                      <a:pt x="13" y="22"/>
                    </a:cubicBezTo>
                  </a:path>
                </a:pathLst>
              </a:cu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100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</p:grp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4ACC4428-E5AA-4F83-9AD5-42113B378210}"/>
              </a:ext>
            </a:extLst>
          </p:cNvPr>
          <p:cNvGrpSpPr/>
          <p:nvPr/>
        </p:nvGrpSpPr>
        <p:grpSpPr>
          <a:xfrm>
            <a:off x="980436" y="2092947"/>
            <a:ext cx="682200" cy="682200"/>
            <a:chOff x="980436" y="2092947"/>
            <a:chExt cx="682200" cy="682200"/>
          </a:xfrm>
        </p:grpSpPr>
        <p:sp>
          <p:nvSpPr>
            <p:cNvPr id="117" name="타원 116">
              <a:extLst>
                <a:ext uri="{FF2B5EF4-FFF2-40B4-BE49-F238E27FC236}">
                  <a16:creationId xmlns="" xmlns:a16="http://schemas.microsoft.com/office/drawing/2014/main" id="{C9B788EF-C56D-49C7-B36C-116C732505AB}"/>
                </a:ext>
              </a:extLst>
            </p:cNvPr>
            <p:cNvSpPr/>
            <p:nvPr/>
          </p:nvSpPr>
          <p:spPr>
            <a:xfrm>
              <a:off x="980436" y="2092947"/>
              <a:ext cx="682200" cy="6822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1B5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pic>
          <p:nvPicPr>
            <p:cNvPr id="121" name="그림 120">
              <a:extLst>
                <a:ext uri="{FF2B5EF4-FFF2-40B4-BE49-F238E27FC236}">
                  <a16:creationId xmlns="" xmlns:a16="http://schemas.microsoft.com/office/drawing/2014/main" id="{4E62865C-2386-48D5-8CC0-A903A4199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8640" y="2321001"/>
              <a:ext cx="365792" cy="365792"/>
            </a:xfrm>
            <a:prstGeom prst="rect">
              <a:avLst/>
            </a:prstGeom>
          </p:spPr>
        </p:pic>
        <p:sp>
          <p:nvSpPr>
            <p:cNvPr id="125" name="Rectangle 25">
              <a:extLst>
                <a:ext uri="{FF2B5EF4-FFF2-40B4-BE49-F238E27FC236}">
                  <a16:creationId xmlns="" xmlns:a16="http://schemas.microsoft.com/office/drawing/2014/main" id="{1F5E304E-8D0A-4AEC-BED4-EF42E7C38BD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48412" y="2198329"/>
              <a:ext cx="34624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05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charset="0"/>
                </a:rPr>
                <a:t>Action</a:t>
              </a:r>
              <a:endParaRPr lang="ko-KR" altLang="en-US" sz="12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6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="" xmlns:a16="http://schemas.microsoft.com/office/drawing/2014/main" id="{0C9AE4D0-D89B-4AC2-A76F-23D3952B93D7}"/>
              </a:ext>
            </a:extLst>
          </p:cNvPr>
          <p:cNvGrpSpPr/>
          <p:nvPr/>
        </p:nvGrpSpPr>
        <p:grpSpPr>
          <a:xfrm>
            <a:off x="3118232" y="2092947"/>
            <a:ext cx="682200" cy="682200"/>
            <a:chOff x="3118232" y="2092947"/>
            <a:chExt cx="682200" cy="682200"/>
          </a:xfrm>
        </p:grpSpPr>
        <p:sp>
          <p:nvSpPr>
            <p:cNvPr id="118" name="타원 117">
              <a:extLst>
                <a:ext uri="{FF2B5EF4-FFF2-40B4-BE49-F238E27FC236}">
                  <a16:creationId xmlns="" xmlns:a16="http://schemas.microsoft.com/office/drawing/2014/main" id="{903B0D55-057E-4252-B03B-7A0B8D08DFD7}"/>
                </a:ext>
              </a:extLst>
            </p:cNvPr>
            <p:cNvSpPr/>
            <p:nvPr/>
          </p:nvSpPr>
          <p:spPr>
            <a:xfrm>
              <a:off x="3118232" y="2092947"/>
              <a:ext cx="682200" cy="6822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3A2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pic>
          <p:nvPicPr>
            <p:cNvPr id="122" name="그림 121">
              <a:extLst>
                <a:ext uri="{FF2B5EF4-FFF2-40B4-BE49-F238E27FC236}">
                  <a16:creationId xmlns="" xmlns:a16="http://schemas.microsoft.com/office/drawing/2014/main" id="{21E4A138-AF1E-429B-9499-607486703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73388" y="2321001"/>
              <a:ext cx="371888" cy="365792"/>
            </a:xfrm>
            <a:prstGeom prst="rect">
              <a:avLst/>
            </a:prstGeom>
          </p:spPr>
        </p:pic>
        <p:sp>
          <p:nvSpPr>
            <p:cNvPr id="149" name="Rectangle 25">
              <a:extLst>
                <a:ext uri="{FF2B5EF4-FFF2-40B4-BE49-F238E27FC236}">
                  <a16:creationId xmlns="" xmlns:a16="http://schemas.microsoft.com/office/drawing/2014/main" id="{62B9159F-0E36-4C21-AE73-E4004E6741D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286208" y="2198329"/>
              <a:ext cx="34624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05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lumMod val="7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charset="0"/>
                </a:rPr>
                <a:t>Action</a:t>
              </a:r>
              <a:endParaRPr lang="ko-KR" altLang="en-US" sz="12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>
                    <a:lumMod val="6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</p:grpSp>
      <p:sp>
        <p:nvSpPr>
          <p:cNvPr id="249" name="모서리가 둥근 직사각형 64">
            <a:extLst>
              <a:ext uri="{FF2B5EF4-FFF2-40B4-BE49-F238E27FC236}">
                <a16:creationId xmlns="" xmlns:a16="http://schemas.microsoft.com/office/drawing/2014/main" id="{1E902021-A413-43BA-8AB1-FDFCEA9D345E}"/>
              </a:ext>
            </a:extLst>
          </p:cNvPr>
          <p:cNvSpPr/>
          <p:nvPr/>
        </p:nvSpPr>
        <p:spPr>
          <a:xfrm>
            <a:off x="6857070" y="3576432"/>
            <a:ext cx="1903685" cy="367228"/>
          </a:xfrm>
          <a:prstGeom prst="roundRect">
            <a:avLst>
              <a:gd name="adj" fmla="val 6895"/>
            </a:avLst>
          </a:prstGeom>
          <a:solidFill>
            <a:schemeClr val="bg1">
              <a:lumMod val="85000"/>
            </a:schemeClr>
          </a:solidFill>
          <a:ln w="254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914400" latinLnBrk="1">
              <a:tabLst>
                <a:tab pos="803275" algn="l"/>
              </a:tabLst>
            </a:pPr>
            <a:r>
              <a:rPr lang="en-US" altLang="ko-KR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BIG3</a:t>
            </a:r>
            <a:endParaRPr lang="ko-KR" altLang="en-US" sz="1400" dirty="0">
              <a:ln cap="sq">
                <a:solidFill>
                  <a:srgbClr val="4F81BD">
                    <a:shade val="50000"/>
                    <a:alpha val="0"/>
                  </a:srgbClr>
                </a:solidFill>
                <a:miter lim="800000"/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0" name="모서리가 둥근 직사각형 64">
            <a:extLst>
              <a:ext uri="{FF2B5EF4-FFF2-40B4-BE49-F238E27FC236}">
                <a16:creationId xmlns="" xmlns:a16="http://schemas.microsoft.com/office/drawing/2014/main" id="{13B777D3-E80B-4ADC-8E27-A2FC46A98290}"/>
              </a:ext>
            </a:extLst>
          </p:cNvPr>
          <p:cNvSpPr/>
          <p:nvPr/>
        </p:nvSpPr>
        <p:spPr>
          <a:xfrm>
            <a:off x="6857070" y="4074979"/>
            <a:ext cx="1903685" cy="367228"/>
          </a:xfrm>
          <a:prstGeom prst="roundRect">
            <a:avLst>
              <a:gd name="adj" fmla="val 6895"/>
            </a:avLst>
          </a:prstGeom>
          <a:solidFill>
            <a:schemeClr val="bg1">
              <a:lumMod val="85000"/>
            </a:schemeClr>
          </a:solidFill>
          <a:ln w="254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914400" latinLnBrk="1">
              <a:tabLst>
                <a:tab pos="803275" algn="l"/>
              </a:tabLst>
            </a:pPr>
            <a:r>
              <a:rPr lang="ko-KR" altLang="en-US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서비스</a:t>
            </a:r>
            <a:r>
              <a:rPr lang="en-US" altLang="ko-KR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  <a:endParaRPr lang="ko-KR" altLang="en-US" sz="1400" dirty="0">
              <a:ln cap="sq">
                <a:solidFill>
                  <a:srgbClr val="4F81BD">
                    <a:shade val="50000"/>
                    <a:alpha val="0"/>
                  </a:srgbClr>
                </a:solidFill>
                <a:miter lim="800000"/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1" name="모서리가 둥근 직사각형 64">
            <a:extLst>
              <a:ext uri="{FF2B5EF4-FFF2-40B4-BE49-F238E27FC236}">
                <a16:creationId xmlns="" xmlns:a16="http://schemas.microsoft.com/office/drawing/2014/main" id="{45C65FCF-474F-41E4-82FB-5E21FC4086F0}"/>
              </a:ext>
            </a:extLst>
          </p:cNvPr>
          <p:cNvSpPr/>
          <p:nvPr/>
        </p:nvSpPr>
        <p:spPr>
          <a:xfrm>
            <a:off x="6857070" y="4573527"/>
            <a:ext cx="1903685" cy="367228"/>
          </a:xfrm>
          <a:prstGeom prst="roundRect">
            <a:avLst>
              <a:gd name="adj" fmla="val 6895"/>
            </a:avLst>
          </a:prstGeom>
          <a:solidFill>
            <a:schemeClr val="bg1">
              <a:lumMod val="85000"/>
            </a:schemeClr>
          </a:solidFill>
          <a:ln w="254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914400" latinLnBrk="1">
              <a:tabLst>
                <a:tab pos="803275" algn="l"/>
              </a:tabLst>
            </a:pPr>
            <a:r>
              <a:rPr lang="ko-KR" altLang="en-US" sz="1400" dirty="0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스마트</a:t>
            </a:r>
            <a:r>
              <a:rPr lang="en-US" altLang="ko-KR" sz="1400" dirty="0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400" dirty="0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제조혁신</a:t>
            </a:r>
            <a:endParaRPr lang="ko-KR" altLang="en-US" sz="1400" dirty="0">
              <a:ln cap="sq">
                <a:solidFill>
                  <a:srgbClr val="4F81BD">
                    <a:shade val="50000"/>
                    <a:alpha val="0"/>
                  </a:srgbClr>
                </a:solidFill>
                <a:miter lim="800000"/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52" name="모서리가 둥근 직사각형 64">
            <a:extLst>
              <a:ext uri="{FF2B5EF4-FFF2-40B4-BE49-F238E27FC236}">
                <a16:creationId xmlns="" xmlns:a16="http://schemas.microsoft.com/office/drawing/2014/main" id="{B2CEE21F-F8B3-4C6E-8391-1E4CD8E5FD70}"/>
              </a:ext>
            </a:extLst>
          </p:cNvPr>
          <p:cNvSpPr/>
          <p:nvPr/>
        </p:nvSpPr>
        <p:spPr>
          <a:xfrm>
            <a:off x="6857070" y="5266946"/>
            <a:ext cx="1903685" cy="813814"/>
          </a:xfrm>
          <a:prstGeom prst="roundRect">
            <a:avLst>
              <a:gd name="adj" fmla="val 6895"/>
            </a:avLst>
          </a:prstGeom>
          <a:solidFill>
            <a:srgbClr val="89B8B7">
              <a:alpha val="30000"/>
            </a:srgbClr>
          </a:solidFill>
          <a:ln w="254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914400" latinLnBrk="1">
              <a:lnSpc>
                <a:spcPct val="130000"/>
              </a:lnSpc>
              <a:tabLst>
                <a:tab pos="803275" algn="l"/>
              </a:tabLst>
            </a:pPr>
            <a:r>
              <a:rPr lang="ko-KR" altLang="en-US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총 </a:t>
            </a:r>
            <a:r>
              <a:rPr lang="en-US" altLang="ko-KR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srgbClr val="C4342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3,098</a:t>
            </a:r>
            <a:r>
              <a:rPr lang="ko-KR" altLang="en-US" sz="14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억원 지원</a:t>
            </a:r>
          </a:p>
        </p:txBody>
      </p:sp>
      <p:pic>
        <p:nvPicPr>
          <p:cNvPr id="253" name="그림 252">
            <a:extLst>
              <a:ext uri="{FF2B5EF4-FFF2-40B4-BE49-F238E27FC236}">
                <a16:creationId xmlns="" xmlns:a16="http://schemas.microsoft.com/office/drawing/2014/main" id="{C59BA293-F0A8-486E-A46D-B6E3E5195A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7732246" y="5034343"/>
            <a:ext cx="153332" cy="139013"/>
          </a:xfrm>
          <a:prstGeom prst="rect">
            <a:avLst/>
          </a:prstGeom>
        </p:spPr>
      </p:pic>
      <p:grpSp>
        <p:nvGrpSpPr>
          <p:cNvPr id="57" name="그룹 56">
            <a:extLst>
              <a:ext uri="{FF2B5EF4-FFF2-40B4-BE49-F238E27FC236}">
                <a16:creationId xmlns="" xmlns:a16="http://schemas.microsoft.com/office/drawing/2014/main" id="{03BE56E3-0747-4D91-87B7-3FF8F0FD0F81}"/>
              </a:ext>
            </a:extLst>
          </p:cNvPr>
          <p:cNvGrpSpPr/>
          <p:nvPr/>
        </p:nvGrpSpPr>
        <p:grpSpPr>
          <a:xfrm>
            <a:off x="355100" y="3576432"/>
            <a:ext cx="1954800" cy="1145808"/>
            <a:chOff x="355100" y="3576432"/>
            <a:chExt cx="1954800" cy="1145808"/>
          </a:xfrm>
        </p:grpSpPr>
        <p:sp>
          <p:nvSpPr>
            <p:cNvPr id="265" name="자유형 192">
              <a:extLst>
                <a:ext uri="{FF2B5EF4-FFF2-40B4-BE49-F238E27FC236}">
                  <a16:creationId xmlns="" xmlns:a16="http://schemas.microsoft.com/office/drawing/2014/main" id="{31903F89-AA03-474B-888A-56081930B1F8}"/>
                </a:ext>
              </a:extLst>
            </p:cNvPr>
            <p:cNvSpPr/>
            <p:nvPr/>
          </p:nvSpPr>
          <p:spPr>
            <a:xfrm>
              <a:off x="355100" y="3576432"/>
              <a:ext cx="1954800" cy="432000"/>
            </a:xfrm>
            <a:custGeom>
              <a:avLst/>
              <a:gdLst>
                <a:gd name="connsiteX0" fmla="*/ 0 w 2076450"/>
                <a:gd name="connsiteY0" fmla="*/ 292893 h 357187"/>
                <a:gd name="connsiteX1" fmla="*/ 0 w 2076450"/>
                <a:gd name="connsiteY1" fmla="*/ 0 h 357187"/>
                <a:gd name="connsiteX2" fmla="*/ 2076450 w 2076450"/>
                <a:gd name="connsiteY2" fmla="*/ 0 h 357187"/>
                <a:gd name="connsiteX3" fmla="*/ 2076450 w 2076450"/>
                <a:gd name="connsiteY3" fmla="*/ 290512 h 357187"/>
                <a:gd name="connsiteX4" fmla="*/ 1038225 w 2076450"/>
                <a:gd name="connsiteY4" fmla="*/ 357187 h 357187"/>
                <a:gd name="connsiteX5" fmla="*/ 0 w 2076450"/>
                <a:gd name="connsiteY5" fmla="*/ 292893 h 35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450" h="357187">
                  <a:moveTo>
                    <a:pt x="0" y="292893"/>
                  </a:moveTo>
                  <a:lnTo>
                    <a:pt x="0" y="0"/>
                  </a:lnTo>
                  <a:lnTo>
                    <a:pt x="2076450" y="0"/>
                  </a:lnTo>
                  <a:lnTo>
                    <a:pt x="2076450" y="290512"/>
                  </a:lnTo>
                  <a:lnTo>
                    <a:pt x="1038225" y="357187"/>
                  </a:lnTo>
                  <a:lnTo>
                    <a:pt x="0" y="292893"/>
                  </a:lnTo>
                  <a:close/>
                </a:path>
              </a:pathLst>
            </a:custGeom>
            <a:solidFill>
              <a:srgbClr val="34C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rPr>
                <a:t>’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rPr>
                <a:t>21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rPr>
                <a:t>년</a:t>
              </a:r>
            </a:p>
          </p:txBody>
        </p:sp>
        <p:sp>
          <p:nvSpPr>
            <p:cNvPr id="266" name="모서리가 둥근 직사각형 147">
              <a:extLst>
                <a:ext uri="{FF2B5EF4-FFF2-40B4-BE49-F238E27FC236}">
                  <a16:creationId xmlns="" xmlns:a16="http://schemas.microsoft.com/office/drawing/2014/main" id="{FD41CBA0-B64E-4C46-B22E-921D01E60841}"/>
                </a:ext>
              </a:extLst>
            </p:cNvPr>
            <p:cNvSpPr/>
            <p:nvPr/>
          </p:nvSpPr>
          <p:spPr>
            <a:xfrm>
              <a:off x="355100" y="4040139"/>
              <a:ext cx="1954800" cy="6821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t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300"/>
                </a:spcAft>
              </a:pPr>
              <a:r>
                <a:rPr lang="en-US" altLang="ko-KR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39</a:t>
              </a:r>
              <a:r>
                <a:rPr lang="ko-KR" altLang="en-US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 </a:t>
              </a:r>
              <a:r>
                <a:rPr lang="ko-KR" altLang="en-US" dirty="0" err="1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전략분야</a:t>
              </a:r>
              <a:r>
                <a:rPr lang="en-US" altLang="ko-KR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296</a:t>
              </a:r>
              <a:r>
                <a:rPr lang="ko-KR" altLang="en-US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 품목</a:t>
              </a:r>
              <a:endParaRPr lang="ko-KR" altLang="en-US" sz="1400" dirty="0">
                <a:solidFill>
                  <a:schemeClr val="tx1"/>
                </a:solidFill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67" name="그룹 266">
            <a:extLst>
              <a:ext uri="{FF2B5EF4-FFF2-40B4-BE49-F238E27FC236}">
                <a16:creationId xmlns="" xmlns:a16="http://schemas.microsoft.com/office/drawing/2014/main" id="{6F0EE2C8-BD5E-4AE3-96E2-D44F2AF34EFE}"/>
              </a:ext>
            </a:extLst>
          </p:cNvPr>
          <p:cNvGrpSpPr/>
          <p:nvPr/>
        </p:nvGrpSpPr>
        <p:grpSpPr>
          <a:xfrm flipV="1">
            <a:off x="355100" y="5179253"/>
            <a:ext cx="1954800" cy="911972"/>
            <a:chOff x="355100" y="3565967"/>
            <a:chExt cx="1954800" cy="911972"/>
          </a:xfrm>
        </p:grpSpPr>
        <p:sp>
          <p:nvSpPr>
            <p:cNvPr id="270" name="자유형 192">
              <a:extLst>
                <a:ext uri="{FF2B5EF4-FFF2-40B4-BE49-F238E27FC236}">
                  <a16:creationId xmlns="" xmlns:a16="http://schemas.microsoft.com/office/drawing/2014/main" id="{2538DBD3-9BED-4148-8B6A-B6DF1AD7E0E1}"/>
                </a:ext>
              </a:extLst>
            </p:cNvPr>
            <p:cNvSpPr/>
            <p:nvPr/>
          </p:nvSpPr>
          <p:spPr>
            <a:xfrm flipV="1">
              <a:off x="355100" y="3576432"/>
              <a:ext cx="1954800" cy="43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rPr>
                <a:t>’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rPr>
                <a:t>21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rPr>
                <a:t>년</a:t>
              </a:r>
            </a:p>
          </p:txBody>
        </p:sp>
        <p:sp>
          <p:nvSpPr>
            <p:cNvPr id="269" name="모서리가 둥근 직사각형 147">
              <a:extLst>
                <a:ext uri="{FF2B5EF4-FFF2-40B4-BE49-F238E27FC236}">
                  <a16:creationId xmlns="" xmlns:a16="http://schemas.microsoft.com/office/drawing/2014/main" id="{1516F434-2044-4B0F-91C3-C14528B556AE}"/>
                </a:ext>
              </a:extLst>
            </p:cNvPr>
            <p:cNvSpPr/>
            <p:nvPr/>
          </p:nvSpPr>
          <p:spPr>
            <a:xfrm flipV="1">
              <a:off x="355100" y="3565967"/>
              <a:ext cx="1954800" cy="91197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b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300"/>
                </a:spcAft>
              </a:pPr>
              <a:r>
                <a:rPr lang="ko-KR" altLang="en-US" sz="1600" dirty="0" err="1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한국판뉴딜</a:t>
              </a:r>
              <a:r>
                <a:rPr lang="en-US" altLang="ko-KR" sz="16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(170</a:t>
              </a:r>
              <a:r>
                <a:rPr lang="ko-KR" altLang="en-US" sz="16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</a:t>
              </a:r>
              <a:r>
                <a:rPr lang="en-US" altLang="ko-KR" sz="16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), </a:t>
              </a:r>
              <a:r>
                <a:rPr lang="ko-KR" altLang="en-US" sz="16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재난안전분야 신설</a:t>
              </a:r>
              <a:r>
                <a:rPr lang="en-US" altLang="ko-KR" sz="16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</a:p>
            <a:p>
              <a:pPr algn="ctr">
                <a:lnSpc>
                  <a:spcPct val="110000"/>
                </a:lnSpc>
                <a:spcAft>
                  <a:spcPts val="300"/>
                </a:spcAft>
              </a:pPr>
              <a:r>
                <a:rPr lang="ko-KR" altLang="en-US" sz="1600" dirty="0" err="1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소부장</a:t>
              </a:r>
              <a:r>
                <a:rPr lang="ko-KR" altLang="en-US" sz="1600" dirty="0">
                  <a:ln cap="sq">
                    <a:solidFill>
                      <a:srgbClr val="4F81BD">
                        <a:shade val="50000"/>
                        <a:alpha val="0"/>
                      </a:srgbClr>
                    </a:solidFill>
                    <a:miter lim="800000"/>
                  </a:ln>
                  <a:solidFill>
                    <a:srgbClr val="C4342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품목 확대</a:t>
              </a:r>
            </a:p>
          </p:txBody>
        </p:sp>
      </p:grpSp>
      <p:sp>
        <p:nvSpPr>
          <p:cNvPr id="271" name="AutoShape 313">
            <a:extLst>
              <a:ext uri="{FF2B5EF4-FFF2-40B4-BE49-F238E27FC236}">
                <a16:creationId xmlns="" xmlns:a16="http://schemas.microsoft.com/office/drawing/2014/main" id="{2ABBB5A2-F8F6-469A-8610-ADF6D5B733A8}"/>
              </a:ext>
            </a:extLst>
          </p:cNvPr>
          <p:cNvSpPr>
            <a:spLocks noChangeArrowheads="1"/>
          </p:cNvSpPr>
          <p:nvPr/>
        </p:nvSpPr>
        <p:spPr bwMode="gray">
          <a:xfrm rot="16200000" flipV="1">
            <a:off x="1081277" y="4688873"/>
            <a:ext cx="502445" cy="559210"/>
          </a:xfrm>
          <a:prstGeom prst="rightArrow">
            <a:avLst>
              <a:gd name="adj1" fmla="val 63302"/>
              <a:gd name="adj2" fmla="val 46553"/>
            </a:avLst>
          </a:prstGeom>
          <a:gradFill rotWithShape="1">
            <a:gsLst>
              <a:gs pos="0">
                <a:srgbClr val="FFFFFF"/>
              </a:gs>
              <a:gs pos="50000">
                <a:srgbClr val="D9D9D9"/>
              </a:gs>
              <a:gs pos="100000">
                <a:srgbClr val="B2B2B2"/>
              </a:gs>
            </a:gsLst>
            <a:lin ang="0" scaled="1"/>
          </a:gradFill>
          <a:ln>
            <a:noFill/>
          </a:ln>
        </p:spPr>
        <p:txBody>
          <a:bodyPr wrap="none" bIns="0" anchor="ctr"/>
          <a:lstStyle>
            <a:lvl1pPr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algn="ctr" eaLnBrk="1" latinLnBrk="1" hangingPunct="1"/>
            <a:endParaRPr lang="ko-KR" altLang="ko-KR" sz="1200" dirty="0">
              <a:solidFill>
                <a:srgbClr val="000000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116" name="사각형: 둥근 모서리 206">
            <a:extLst>
              <a:ext uri="{FF2B5EF4-FFF2-40B4-BE49-F238E27FC236}">
                <a16:creationId xmlns="" xmlns:a16="http://schemas.microsoft.com/office/drawing/2014/main" id="{D3889DEA-274A-49B7-A384-8B1E2D5563E3}"/>
              </a:ext>
            </a:extLst>
          </p:cNvPr>
          <p:cNvSpPr/>
          <p:nvPr/>
        </p:nvSpPr>
        <p:spPr>
          <a:xfrm>
            <a:off x="4616042" y="4844723"/>
            <a:ext cx="1915774" cy="770731"/>
          </a:xfrm>
          <a:prstGeom prst="roundRect">
            <a:avLst>
              <a:gd name="adj" fmla="val 50000"/>
            </a:avLst>
          </a:prstGeom>
          <a:solidFill>
            <a:srgbClr val="92D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-45720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spc="-100" dirty="0" err="1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MidTech</a:t>
            </a:r>
            <a:r>
              <a:rPr lang="en-US" altLang="ko-KR" sz="1400" spc="-100" dirty="0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400" spc="-100" dirty="0" err="1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中기술</a:t>
            </a:r>
            <a:r>
              <a:rPr lang="en-US" altLang="ko-KR" sz="1400" spc="-100" dirty="0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kumimoji="0" lang="ko-KR" altLang="en-US" sz="1400" b="0" i="0" u="none" strike="noStrike" kern="1200" cap="none" spc="-100" normalizeH="0" baseline="0" noProof="0" dirty="0" smtClean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R&amp;D</a:t>
            </a:r>
          </a:p>
          <a:p>
            <a:pPr marL="0" marR="0" lvl="0" indent="-45720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(59</a:t>
            </a:r>
            <a:r>
              <a:rPr kumimoji="0" lang="ko-KR" altLang="en-US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억원</a:t>
            </a:r>
            <a:r>
              <a:rPr kumimoji="0" lang="en-US" altLang="ko-KR" sz="1400" b="0" i="0" u="none" strike="noStrike" kern="1200" cap="none" spc="-100" normalizeH="0" baseline="0" noProof="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)</a:t>
            </a:r>
            <a:r>
              <a:rPr lang="ko-KR" altLang="en-US" sz="1400" spc="-100" dirty="0">
                <a:ln cap="sq">
                  <a:solidFill>
                    <a:srgbClr val="4F81BD">
                      <a:shade val="50000"/>
                      <a:alpha val="0"/>
                    </a:srgbClr>
                  </a:solidFill>
                  <a:miter lim="800000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신설</a:t>
            </a:r>
            <a:endParaRPr kumimoji="0" lang="ko-KR" altLang="en-US" sz="1400" b="0" i="0" u="none" strike="noStrike" kern="1200" cap="none" spc="-100" normalizeH="0" baseline="0" noProof="0" dirty="0">
              <a:ln cap="sq">
                <a:solidFill>
                  <a:srgbClr val="4F81BD">
                    <a:shade val="50000"/>
                    <a:alpha val="0"/>
                  </a:srgbClr>
                </a:solidFill>
                <a:miter lim="800000"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869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그룹 143">
            <a:extLst>
              <a:ext uri="{FF2B5EF4-FFF2-40B4-BE49-F238E27FC236}">
                <a16:creationId xmlns="" xmlns:a16="http://schemas.microsoft.com/office/drawing/2014/main" id="{D307700E-80D8-4CED-A898-584D8B80E84A}"/>
              </a:ext>
            </a:extLst>
          </p:cNvPr>
          <p:cNvGrpSpPr/>
          <p:nvPr/>
        </p:nvGrpSpPr>
        <p:grpSpPr>
          <a:xfrm>
            <a:off x="287338" y="824830"/>
            <a:ext cx="3284554" cy="307777"/>
            <a:chOff x="442732" y="2762125"/>
            <a:chExt cx="3284554" cy="307777"/>
          </a:xfrm>
        </p:grpSpPr>
        <p:sp>
          <p:nvSpPr>
            <p:cNvPr id="145" name="Rt71">
              <a:extLst>
                <a:ext uri="{FF2B5EF4-FFF2-40B4-BE49-F238E27FC236}">
                  <a16:creationId xmlns="" xmlns:a16="http://schemas.microsoft.com/office/drawing/2014/main" id="{33C21157-A346-4F57-852A-F6D085CB094C}"/>
                </a:ext>
              </a:extLst>
            </p:cNvPr>
            <p:cNvSpPr txBox="1"/>
            <p:nvPr/>
          </p:nvSpPr>
          <p:spPr>
            <a:xfrm>
              <a:off x="752113" y="2762125"/>
              <a:ext cx="2975173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/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모험과 </a:t>
              </a:r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도전의 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혁신 생태계 조성</a:t>
              </a:r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="" xmlns:a16="http://schemas.microsoft.com/office/drawing/2014/main" id="{E7293F3F-DCA1-452B-90DD-32628B2BFE92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147" name="Freeform 4">
                <a:extLst>
                  <a:ext uri="{FF2B5EF4-FFF2-40B4-BE49-F238E27FC236}">
                    <a16:creationId xmlns="" xmlns:a16="http://schemas.microsoft.com/office/drawing/2014/main" id="{3F78753B-4442-4288-B093-77B9333B1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2" name="Freeform 5">
                <a:extLst>
                  <a:ext uri="{FF2B5EF4-FFF2-40B4-BE49-F238E27FC236}">
                    <a16:creationId xmlns="" xmlns:a16="http://schemas.microsoft.com/office/drawing/2014/main" id="{575662AD-4275-45C6-8C58-2160DD70BF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="" xmlns:a16="http://schemas.microsoft.com/office/drawing/2014/main" id="{11909554-3A6A-475A-A3BE-D7848881C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FE781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="" xmlns:a16="http://schemas.microsoft.com/office/drawing/2014/main" id="{A8D1904C-ECC2-4916-9B26-1B17792293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="" xmlns:a16="http://schemas.microsoft.com/office/drawing/2014/main" id="{90275D20-B78C-4E0B-B14B-944EB0B16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="" xmlns:a16="http://schemas.microsoft.com/office/drawing/2014/main" id="{49568AD9-1E03-4030-AB50-679A46E84B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7" name="Freeform 10">
                <a:extLst>
                  <a:ext uri="{FF2B5EF4-FFF2-40B4-BE49-F238E27FC236}">
                    <a16:creationId xmlns="" xmlns:a16="http://schemas.microsoft.com/office/drawing/2014/main" id="{AFEE1624-EDC3-4532-9023-7324C076A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8" name="Freeform 11">
                <a:extLst>
                  <a:ext uri="{FF2B5EF4-FFF2-40B4-BE49-F238E27FC236}">
                    <a16:creationId xmlns="" xmlns:a16="http://schemas.microsoft.com/office/drawing/2014/main" id="{6D16B004-7192-43DC-8355-49865F5E2B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9" name="Freeform 12">
                <a:extLst>
                  <a:ext uri="{FF2B5EF4-FFF2-40B4-BE49-F238E27FC236}">
                    <a16:creationId xmlns="" xmlns:a16="http://schemas.microsoft.com/office/drawing/2014/main" id="{8A0639BC-F271-4379-A05E-B84BED873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0" name="Freeform 13">
                <a:extLst>
                  <a:ext uri="{FF2B5EF4-FFF2-40B4-BE49-F238E27FC236}">
                    <a16:creationId xmlns="" xmlns:a16="http://schemas.microsoft.com/office/drawing/2014/main" id="{238C9157-8B47-4D1A-8E9A-1CACA51CD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1" name="Freeform 14">
                <a:extLst>
                  <a:ext uri="{FF2B5EF4-FFF2-40B4-BE49-F238E27FC236}">
                    <a16:creationId xmlns="" xmlns:a16="http://schemas.microsoft.com/office/drawing/2014/main" id="{BAEB5300-C69B-4F72-A116-0D7A24185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2" name="Freeform 15">
                <a:extLst>
                  <a:ext uri="{FF2B5EF4-FFF2-40B4-BE49-F238E27FC236}">
                    <a16:creationId xmlns="" xmlns:a16="http://schemas.microsoft.com/office/drawing/2014/main" id="{D96748A1-15C3-40DA-A293-2F7AD1ECC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pic>
        <p:nvPicPr>
          <p:cNvPr id="290" name="Picture 212" descr="방향-07">
            <a:extLst>
              <a:ext uri="{FF2B5EF4-FFF2-40B4-BE49-F238E27FC236}">
                <a16:creationId xmlns="" xmlns:a16="http://schemas.microsoft.com/office/drawing/2014/main" id="{335EA440-5F6C-402F-8203-897F0372F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 rot="5400000">
            <a:off x="2308545" y="2945125"/>
            <a:ext cx="4518663" cy="116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3" name="그림 80">
            <a:extLst>
              <a:ext uri="{FF2B5EF4-FFF2-40B4-BE49-F238E27FC236}">
                <a16:creationId xmlns="" xmlns:a16="http://schemas.microsoft.com/office/drawing/2014/main" id="{8DF2DD6B-61CB-4B37-AAA8-723D24C304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318443"/>
            <a:ext cx="3800255" cy="453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4" name="Picture 2" descr="http://files.softicons.com/download/business-icons/azuline!-business-icons-by-iconleak/png/256x256/1.png">
            <a:hlinkClick r:id="rId4"/>
            <a:extLst>
              <a:ext uri="{FF2B5EF4-FFF2-40B4-BE49-F238E27FC236}">
                <a16:creationId xmlns="" xmlns:a16="http://schemas.microsoft.com/office/drawing/2014/main" id="{376E234F-36F2-484C-8B18-F1CCF493C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124" y="4584850"/>
            <a:ext cx="770219" cy="7702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" name="TextBox 295">
            <a:extLst>
              <a:ext uri="{FF2B5EF4-FFF2-40B4-BE49-F238E27FC236}">
                <a16:creationId xmlns="" xmlns:a16="http://schemas.microsoft.com/office/drawing/2014/main" id="{2C7CB6DF-DCC8-426C-A719-9A6D95B70C32}"/>
              </a:ext>
            </a:extLst>
          </p:cNvPr>
          <p:cNvSpPr txBox="1"/>
          <p:nvPr/>
        </p:nvSpPr>
        <p:spPr>
          <a:xfrm>
            <a:off x="977452" y="1841237"/>
            <a:ext cx="2782187" cy="5629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lnSpc>
                <a:spcPct val="90000"/>
              </a:lnSpc>
              <a:defRPr sz="1200">
                <a:latin typeface="Rix모던고딕 B" panose="02020603020101020101" pitchFamily="18" charset="-127"/>
                <a:ea typeface="Rix모던고딕 B" panose="02020603020101020101" pitchFamily="18" charset="-127"/>
              </a:defRPr>
            </a:lvl1pPr>
          </a:lstStyle>
          <a:p>
            <a:r>
              <a:rPr lang="ko-KR" altLang="en-US" sz="1800" dirty="0" smtClean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기존 지원방식</a:t>
            </a:r>
            <a:endParaRPr lang="ko-KR" altLang="en-US" sz="1800" dirty="0">
              <a:ln>
                <a:solidFill>
                  <a:prstClr val="white">
                    <a:lumMod val="50000"/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06" name="Rectangle 146">
            <a:extLst>
              <a:ext uri="{FF2B5EF4-FFF2-40B4-BE49-F238E27FC236}">
                <a16:creationId xmlns="" xmlns:a16="http://schemas.microsoft.com/office/drawing/2014/main" id="{4F269E51-4548-4067-BC39-6AC0EDE3A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180" y="3241224"/>
            <a:ext cx="1079635" cy="88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t">
            <a:spAutoFit/>
          </a:bodyPr>
          <a:lstStyle/>
          <a:p>
            <a:pPr algn="ctr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코로나 </a:t>
            </a:r>
            <a:r>
              <a:rPr kumimoji="1" lang="en-US" altLang="ko-KR" sz="1600" b="1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19 </a:t>
            </a:r>
            <a:r>
              <a:rPr kumimoji="1" lang="ko-KR" altLang="en-US" sz="1600" b="1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</a:t>
            </a:r>
          </a:p>
          <a:p>
            <a:pPr algn="ctr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사회적 변화</a:t>
            </a:r>
            <a:endParaRPr kumimoji="1" lang="en-US" altLang="ko-KR" sz="1600" b="1" spc="-3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대응</a:t>
            </a:r>
          </a:p>
        </p:txBody>
      </p:sp>
      <p:sp>
        <p:nvSpPr>
          <p:cNvPr id="308" name="자유형 192">
            <a:extLst>
              <a:ext uri="{FF2B5EF4-FFF2-40B4-BE49-F238E27FC236}">
                <a16:creationId xmlns="" xmlns:a16="http://schemas.microsoft.com/office/drawing/2014/main" id="{0C2E27E1-8D6F-44F3-BE9D-6F2C1A0E78B3}"/>
              </a:ext>
            </a:extLst>
          </p:cNvPr>
          <p:cNvSpPr/>
          <p:nvPr/>
        </p:nvSpPr>
        <p:spPr>
          <a:xfrm>
            <a:off x="5150497" y="1268413"/>
            <a:ext cx="3526778" cy="501986"/>
          </a:xfrm>
          <a:prstGeom prst="roundRect">
            <a:avLst>
              <a:gd name="adj" fmla="val 0"/>
            </a:avLst>
          </a:prstGeom>
          <a:solidFill>
            <a:srgbClr val="034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ko-KR" altLang="en-US" sz="28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혁신생태계 조성</a:t>
            </a:r>
          </a:p>
        </p:txBody>
      </p:sp>
      <p:pic>
        <p:nvPicPr>
          <p:cNvPr id="15" name="그래픽 14">
            <a:extLst>
              <a:ext uri="{FF2B5EF4-FFF2-40B4-BE49-F238E27FC236}">
                <a16:creationId xmlns="" xmlns:a16="http://schemas.microsoft.com/office/drawing/2014/main" id="{04BD1AB5-FFE1-4CEC-B25E-8386857FD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7976" y="3917054"/>
            <a:ext cx="1737526" cy="1188832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="" xmlns:a16="http://schemas.microsoft.com/office/drawing/2014/main" id="{1B3E595F-368F-47F7-9D7A-0F715E26EF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71786" y="2454505"/>
            <a:ext cx="1609905" cy="1128310"/>
          </a:xfrm>
          <a:prstGeom prst="rect">
            <a:avLst/>
          </a:prstGeom>
        </p:spPr>
      </p:pic>
      <p:sp>
        <p:nvSpPr>
          <p:cNvPr id="331" name="사각형: 둥근 모서리 330">
            <a:extLst>
              <a:ext uri="{FF2B5EF4-FFF2-40B4-BE49-F238E27FC236}">
                <a16:creationId xmlns="" xmlns:a16="http://schemas.microsoft.com/office/drawing/2014/main" id="{7A0B0763-4036-4067-AE6C-1BEC98AEFE22}"/>
              </a:ext>
            </a:extLst>
          </p:cNvPr>
          <p:cNvSpPr/>
          <p:nvPr/>
        </p:nvSpPr>
        <p:spPr>
          <a:xfrm>
            <a:off x="1129444" y="5005070"/>
            <a:ext cx="2474816" cy="35114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5" fontAlgn="base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  <a:tabLst>
                <a:tab pos="5648325" algn="l"/>
              </a:tabLst>
            </a:pPr>
            <a:r>
              <a:rPr kumimoji="1" lang="ko-KR" altLang="en-US" sz="16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경직된 지원 구조</a:t>
            </a:r>
            <a:endParaRPr kumimoji="1" lang="ko-KR" altLang="en-US" sz="1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  <p:sp>
        <p:nvSpPr>
          <p:cNvPr id="332" name="자유형 192">
            <a:extLst>
              <a:ext uri="{FF2B5EF4-FFF2-40B4-BE49-F238E27FC236}">
                <a16:creationId xmlns="" xmlns:a16="http://schemas.microsoft.com/office/drawing/2014/main" id="{FCDAAD5E-3E22-4258-8896-1727A3ABAC4B}"/>
              </a:ext>
            </a:extLst>
          </p:cNvPr>
          <p:cNvSpPr/>
          <p:nvPr/>
        </p:nvSpPr>
        <p:spPr>
          <a:xfrm>
            <a:off x="5150497" y="1776589"/>
            <a:ext cx="3526778" cy="41542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endParaRPr lang="ko-KR" altLang="en-US" dirty="0">
              <a:ln>
                <a:solidFill>
                  <a:prstClr val="white">
                    <a:lumMod val="50000"/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grpSp>
        <p:nvGrpSpPr>
          <p:cNvPr id="333" name="그룹 332">
            <a:extLst>
              <a:ext uri="{FF2B5EF4-FFF2-40B4-BE49-F238E27FC236}">
                <a16:creationId xmlns="" xmlns:a16="http://schemas.microsoft.com/office/drawing/2014/main" id="{F84A4D8E-7F17-4CAD-8A51-6F1937A53202}"/>
              </a:ext>
            </a:extLst>
          </p:cNvPr>
          <p:cNvGrpSpPr/>
          <p:nvPr/>
        </p:nvGrpSpPr>
        <p:grpSpPr>
          <a:xfrm>
            <a:off x="5177033" y="1869506"/>
            <a:ext cx="3390705" cy="699665"/>
            <a:chOff x="381098" y="1745328"/>
            <a:chExt cx="3390705" cy="699665"/>
          </a:xfrm>
        </p:grpSpPr>
        <p:sp>
          <p:nvSpPr>
            <p:cNvPr id="334" name="모서리가 둥근 직사각형 37">
              <a:extLst>
                <a:ext uri="{FF2B5EF4-FFF2-40B4-BE49-F238E27FC236}">
                  <a16:creationId xmlns="" xmlns:a16="http://schemas.microsoft.com/office/drawing/2014/main" id="{EEABC59C-C407-4D22-9060-A5543B0B8068}"/>
                </a:ext>
              </a:extLst>
            </p:cNvPr>
            <p:cNvSpPr/>
            <p:nvPr/>
          </p:nvSpPr>
          <p:spPr>
            <a:xfrm>
              <a:off x="462145" y="1904993"/>
              <a:ext cx="3309658" cy="540000"/>
            </a:xfrm>
            <a:custGeom>
              <a:avLst/>
              <a:gdLst>
                <a:gd name="connsiteX0" fmla="*/ 2858 w 6124351"/>
                <a:gd name="connsiteY0" fmla="*/ 0 h 1441353"/>
                <a:gd name="connsiteX1" fmla="*/ 6041617 w 6124351"/>
                <a:gd name="connsiteY1" fmla="*/ 0 h 1441353"/>
                <a:gd name="connsiteX2" fmla="*/ 6124351 w 6124351"/>
                <a:gd name="connsiteY2" fmla="*/ 82734 h 1441353"/>
                <a:gd name="connsiteX3" fmla="*/ 6124351 w 6124351"/>
                <a:gd name="connsiteY3" fmla="*/ 1358619 h 1441353"/>
                <a:gd name="connsiteX4" fmla="*/ 6041617 w 6124351"/>
                <a:gd name="connsiteY4" fmla="*/ 1441353 h 1441353"/>
                <a:gd name="connsiteX5" fmla="*/ 2858 w 6124351"/>
                <a:gd name="connsiteY5" fmla="*/ 1441353 h 1441353"/>
                <a:gd name="connsiteX6" fmla="*/ 0 w 6124351"/>
                <a:gd name="connsiteY6" fmla="*/ 693420 h 1441353"/>
                <a:gd name="connsiteX7" fmla="*/ 2858 w 6124351"/>
                <a:gd name="connsiteY7" fmla="*/ 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7" fmla="*/ 91440 w 6124351"/>
                <a:gd name="connsiteY7" fmla="*/ 78486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0" fmla="*/ 0 w 6121493"/>
                <a:gd name="connsiteY0" fmla="*/ 0 h 1441353"/>
                <a:gd name="connsiteX1" fmla="*/ 6038759 w 6121493"/>
                <a:gd name="connsiteY1" fmla="*/ 0 h 1441353"/>
                <a:gd name="connsiteX2" fmla="*/ 6121493 w 6121493"/>
                <a:gd name="connsiteY2" fmla="*/ 82734 h 1441353"/>
                <a:gd name="connsiteX3" fmla="*/ 6121493 w 6121493"/>
                <a:gd name="connsiteY3" fmla="*/ 1358619 h 1441353"/>
                <a:gd name="connsiteX4" fmla="*/ 6038759 w 6121493"/>
                <a:gd name="connsiteY4" fmla="*/ 1441353 h 1441353"/>
                <a:gd name="connsiteX5" fmla="*/ 0 w 6121493"/>
                <a:gd name="connsiteY5" fmla="*/ 1441353 h 144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1493" h="1441353">
                  <a:moveTo>
                    <a:pt x="0" y="0"/>
                  </a:moveTo>
                  <a:lnTo>
                    <a:pt x="6038759" y="0"/>
                  </a:lnTo>
                  <a:cubicBezTo>
                    <a:pt x="6084452" y="0"/>
                    <a:pt x="6121493" y="37041"/>
                    <a:pt x="6121493" y="82734"/>
                  </a:cubicBezTo>
                  <a:lnTo>
                    <a:pt x="6121493" y="1358619"/>
                  </a:lnTo>
                  <a:cubicBezTo>
                    <a:pt x="6121493" y="1404312"/>
                    <a:pt x="6084452" y="1441353"/>
                    <a:pt x="6038759" y="1441353"/>
                  </a:cubicBezTo>
                  <a:lnTo>
                    <a:pt x="0" y="1441353"/>
                  </a:lnTo>
                </a:path>
              </a:pathLst>
            </a:custGeom>
            <a:solidFill>
              <a:schemeClr val="bg1">
                <a:alpha val="54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35" name="Rectangle 87">
              <a:extLst>
                <a:ext uri="{FF2B5EF4-FFF2-40B4-BE49-F238E27FC236}">
                  <a16:creationId xmlns="" xmlns:a16="http://schemas.microsoft.com/office/drawing/2014/main" id="{ECCAEB23-4395-4C54-AE13-63EAE233D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42" y="2121689"/>
              <a:ext cx="3309655" cy="2585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36000" tIns="0" rIns="36000" bIns="0" anchor="t" anchorCtr="0">
              <a:spAutoFit/>
            </a:bodyPr>
            <a:lstStyle/>
            <a:p>
              <a:pPr marL="174592" lvl="1" indent="-174592" defTabSz="1162668" fontAlgn="base" latinLnBrk="0">
                <a:lnSpc>
                  <a:spcPct val="120000"/>
                </a:lnSpc>
                <a:spcAft>
                  <a:spcPts val="300"/>
                </a:spcAft>
                <a:buClr>
                  <a:srgbClr val="50B8D1"/>
                </a:buClr>
                <a:buSzPct val="120000"/>
                <a:buBlip>
                  <a:blip r:embed="rId11"/>
                </a:buBlip>
                <a:tabLst>
                  <a:tab pos="566990" algn="l"/>
                  <a:tab pos="8777977" algn="r"/>
                </a:tabLst>
              </a:pPr>
              <a:r>
                <a:rPr kumimoji="1" lang="ko-KR" altLang="en-US" sz="1400" spc="-22" dirty="0" err="1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블록체인</a:t>
              </a:r>
              <a:r>
                <a:rPr kumimoji="1" lang="ko-KR" altLang="en-US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 기술 활용</a:t>
              </a:r>
              <a:r>
                <a:rPr kumimoji="1" lang="en-US" altLang="ko-KR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, </a:t>
              </a:r>
              <a:r>
                <a:rPr kumimoji="1" lang="ko-KR" altLang="en-US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사회문제 </a:t>
              </a:r>
              <a:r>
                <a:rPr kumimoji="1" lang="ko-KR" altLang="en-US" sz="1400" spc="-22" dirty="0" err="1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해결형</a:t>
              </a:r>
              <a:r>
                <a:rPr kumimoji="1" lang="ko-KR" altLang="en-US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 </a:t>
              </a:r>
              <a:r>
                <a:rPr kumimoji="1" lang="en-US" altLang="ko-KR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R&amp;D</a:t>
              </a:r>
              <a:endParaRPr kumimoji="1" lang="ko-KR" altLang="en-US" sz="1400" spc="-22" dirty="0">
                <a:ln>
                  <a:solidFill>
                    <a:srgbClr val="ADADA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  <a:cs typeface="뫼비우스 Bold" pitchFamily="2" charset="-127"/>
                <a:sym typeface="Monotype Sorts"/>
              </a:endParaRPr>
            </a:p>
          </p:txBody>
        </p:sp>
        <p:grpSp>
          <p:nvGrpSpPr>
            <p:cNvPr id="336" name="그룹 335">
              <a:extLst>
                <a:ext uri="{FF2B5EF4-FFF2-40B4-BE49-F238E27FC236}">
                  <a16:creationId xmlns="" xmlns:a16="http://schemas.microsoft.com/office/drawing/2014/main" id="{7FFC82B7-35F3-4FC7-A6E6-082ECA85DB3F}"/>
                </a:ext>
              </a:extLst>
            </p:cNvPr>
            <p:cNvGrpSpPr/>
            <p:nvPr/>
          </p:nvGrpSpPr>
          <p:grpSpPr>
            <a:xfrm>
              <a:off x="381098" y="1745328"/>
              <a:ext cx="2341002" cy="336924"/>
              <a:chOff x="587768" y="6225871"/>
              <a:chExt cx="2341002" cy="336924"/>
            </a:xfrm>
          </p:grpSpPr>
          <p:cxnSp>
            <p:nvCxnSpPr>
              <p:cNvPr id="337" name="직선 연결선 336">
                <a:extLst>
                  <a:ext uri="{FF2B5EF4-FFF2-40B4-BE49-F238E27FC236}">
                    <a16:creationId xmlns="" xmlns:a16="http://schemas.microsoft.com/office/drawing/2014/main" id="{EBE79AD8-4A40-4523-8348-8D55B9BE37CB}"/>
                  </a:ext>
                </a:extLst>
              </p:cNvPr>
              <p:cNvCxnSpPr/>
              <p:nvPr/>
            </p:nvCxnSpPr>
            <p:spPr>
              <a:xfrm>
                <a:off x="2928770" y="6318084"/>
                <a:ext cx="0" cy="152499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" name="모서리가 둥근 직사각형 145">
                <a:extLst>
                  <a:ext uri="{FF2B5EF4-FFF2-40B4-BE49-F238E27FC236}">
                    <a16:creationId xmlns="" xmlns:a16="http://schemas.microsoft.com/office/drawing/2014/main" id="{4AC311CA-EB74-4CE2-9451-993E696AAA85}"/>
                  </a:ext>
                </a:extLst>
              </p:cNvPr>
              <p:cNvSpPr/>
              <p:nvPr/>
            </p:nvSpPr>
            <p:spPr>
              <a:xfrm>
                <a:off x="2754216" y="6255412"/>
                <a:ext cx="174552" cy="277842"/>
              </a:xfrm>
              <a:prstGeom prst="roundRect">
                <a:avLst>
                  <a:gd name="adj" fmla="val 9108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lvl="1" algn="ctr" fontAlgn="base" latinLnBrk="0"/>
                <a:endParaRPr kumimoji="1" lang="ko-KR" altLang="en-US" sz="1100" spc="-33" dirty="0">
                  <a:solidFill>
                    <a:schemeClr val="tx1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sp>
            <p:nvSpPr>
              <p:cNvPr id="339" name="모서리가 둥근 직사각형 139">
                <a:extLst>
                  <a:ext uri="{FF2B5EF4-FFF2-40B4-BE49-F238E27FC236}">
                    <a16:creationId xmlns="" xmlns:a16="http://schemas.microsoft.com/office/drawing/2014/main" id="{B8C86FA9-05D4-46C2-B3C6-134D69846774}"/>
                  </a:ext>
                </a:extLst>
              </p:cNvPr>
              <p:cNvSpPr/>
              <p:nvPr/>
            </p:nvSpPr>
            <p:spPr>
              <a:xfrm>
                <a:off x="668813" y="6225871"/>
                <a:ext cx="2201387" cy="336924"/>
              </a:xfrm>
              <a:prstGeom prst="roundRect">
                <a:avLst>
                  <a:gd name="adj" fmla="val 9108"/>
                </a:avLst>
              </a:prstGeom>
              <a:solidFill>
                <a:srgbClr val="01B5CC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0" rIns="0" bIns="0" rtlCol="0" anchor="ctr"/>
              <a:lstStyle/>
              <a:p>
                <a:pPr marL="0" lvl="1" algn="ctr" latinLnBrk="0">
                  <a:lnSpc>
                    <a:spcPct val="90000"/>
                  </a:lnSpc>
                  <a:buClr>
                    <a:schemeClr val="bg1">
                      <a:lumMod val="65000"/>
                    </a:schemeClr>
                  </a:buClr>
                  <a:buSzPts val="1700"/>
                  <a:tabLst>
                    <a:tab pos="6150461" algn="l"/>
                  </a:tabLst>
                </a:pPr>
                <a:endParaRPr lang="ko-KR" altLang="en-US" sz="1300" spc="-33" dirty="0">
                  <a:ln>
                    <a:solidFill>
                      <a:srgbClr val="ADADAD">
                        <a:alpha val="0"/>
                      </a:srgbClr>
                    </a:solidFill>
                    <a:prstDash val="solid"/>
                  </a:ln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</p:txBody>
          </p:sp>
          <p:pic>
            <p:nvPicPr>
              <p:cNvPr id="341" name="그림 340">
                <a:extLst>
                  <a:ext uri="{FF2B5EF4-FFF2-40B4-BE49-F238E27FC236}">
                    <a16:creationId xmlns="" xmlns:a16="http://schemas.microsoft.com/office/drawing/2014/main" id="{0F7E203C-1B46-4E41-BC58-919B55C5A6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768" y="6310433"/>
                <a:ext cx="264195" cy="146793"/>
              </a:xfrm>
              <a:prstGeom prst="rect">
                <a:avLst/>
              </a:prstGeom>
            </p:spPr>
          </p:pic>
          <p:sp>
            <p:nvSpPr>
              <p:cNvPr id="342" name="직사각형 341">
                <a:extLst>
                  <a:ext uri="{FF2B5EF4-FFF2-40B4-BE49-F238E27FC236}">
                    <a16:creationId xmlns="" xmlns:a16="http://schemas.microsoft.com/office/drawing/2014/main" id="{D2924CCF-BB14-4840-9B9D-E44F70766334}"/>
                  </a:ext>
                </a:extLst>
              </p:cNvPr>
              <p:cNvSpPr/>
              <p:nvPr/>
            </p:nvSpPr>
            <p:spPr>
              <a:xfrm>
                <a:off x="802036" y="6297127"/>
                <a:ext cx="2025811" cy="194412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lvl="1" algn="ctr" latinLnBrk="0">
                  <a:lnSpc>
                    <a:spcPct val="90000"/>
                  </a:lnSpc>
                  <a:buClr>
                    <a:prstClr val="white">
                      <a:lumMod val="65000"/>
                    </a:prstClr>
                  </a:buClr>
                  <a:buSzPts val="1700"/>
                  <a:tabLst>
                    <a:tab pos="6150461" algn="l"/>
                  </a:tabLst>
                </a:pPr>
                <a:r>
                  <a:rPr lang="ko-KR" altLang="en-US" sz="1400" spc="-60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프로토콜 경제</a:t>
                </a:r>
                <a:r>
                  <a:rPr lang="en-US" altLang="ko-KR" sz="1400" spc="-60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, </a:t>
                </a:r>
                <a:r>
                  <a:rPr lang="ko-KR" altLang="en-US" sz="1400" spc="-60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공공문제 해결</a:t>
                </a:r>
              </a:p>
            </p:txBody>
          </p:sp>
        </p:grpSp>
      </p:grpSp>
      <p:grpSp>
        <p:nvGrpSpPr>
          <p:cNvPr id="343" name="그룹 342">
            <a:extLst>
              <a:ext uri="{FF2B5EF4-FFF2-40B4-BE49-F238E27FC236}">
                <a16:creationId xmlns="" xmlns:a16="http://schemas.microsoft.com/office/drawing/2014/main" id="{885076F4-A21E-495D-9CAF-ADC3AF7ABA59}"/>
              </a:ext>
            </a:extLst>
          </p:cNvPr>
          <p:cNvGrpSpPr/>
          <p:nvPr/>
        </p:nvGrpSpPr>
        <p:grpSpPr>
          <a:xfrm>
            <a:off x="5177033" y="2700934"/>
            <a:ext cx="3390705" cy="938359"/>
            <a:chOff x="381098" y="1745328"/>
            <a:chExt cx="3390705" cy="938359"/>
          </a:xfrm>
        </p:grpSpPr>
        <p:sp>
          <p:nvSpPr>
            <p:cNvPr id="344" name="모서리가 둥근 직사각형 37">
              <a:extLst>
                <a:ext uri="{FF2B5EF4-FFF2-40B4-BE49-F238E27FC236}">
                  <a16:creationId xmlns="" xmlns:a16="http://schemas.microsoft.com/office/drawing/2014/main" id="{716339F9-C4AA-46CA-855A-A253C01ED41A}"/>
                </a:ext>
              </a:extLst>
            </p:cNvPr>
            <p:cNvSpPr/>
            <p:nvPr/>
          </p:nvSpPr>
          <p:spPr>
            <a:xfrm>
              <a:off x="462145" y="1904992"/>
              <a:ext cx="3309658" cy="778695"/>
            </a:xfrm>
            <a:custGeom>
              <a:avLst/>
              <a:gdLst>
                <a:gd name="connsiteX0" fmla="*/ 2858 w 6124351"/>
                <a:gd name="connsiteY0" fmla="*/ 0 h 1441353"/>
                <a:gd name="connsiteX1" fmla="*/ 6041617 w 6124351"/>
                <a:gd name="connsiteY1" fmla="*/ 0 h 1441353"/>
                <a:gd name="connsiteX2" fmla="*/ 6124351 w 6124351"/>
                <a:gd name="connsiteY2" fmla="*/ 82734 h 1441353"/>
                <a:gd name="connsiteX3" fmla="*/ 6124351 w 6124351"/>
                <a:gd name="connsiteY3" fmla="*/ 1358619 h 1441353"/>
                <a:gd name="connsiteX4" fmla="*/ 6041617 w 6124351"/>
                <a:gd name="connsiteY4" fmla="*/ 1441353 h 1441353"/>
                <a:gd name="connsiteX5" fmla="*/ 2858 w 6124351"/>
                <a:gd name="connsiteY5" fmla="*/ 1441353 h 1441353"/>
                <a:gd name="connsiteX6" fmla="*/ 0 w 6124351"/>
                <a:gd name="connsiteY6" fmla="*/ 693420 h 1441353"/>
                <a:gd name="connsiteX7" fmla="*/ 2858 w 6124351"/>
                <a:gd name="connsiteY7" fmla="*/ 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7" fmla="*/ 91440 w 6124351"/>
                <a:gd name="connsiteY7" fmla="*/ 78486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0" fmla="*/ 0 w 6121493"/>
                <a:gd name="connsiteY0" fmla="*/ 0 h 1441353"/>
                <a:gd name="connsiteX1" fmla="*/ 6038759 w 6121493"/>
                <a:gd name="connsiteY1" fmla="*/ 0 h 1441353"/>
                <a:gd name="connsiteX2" fmla="*/ 6121493 w 6121493"/>
                <a:gd name="connsiteY2" fmla="*/ 82734 h 1441353"/>
                <a:gd name="connsiteX3" fmla="*/ 6121493 w 6121493"/>
                <a:gd name="connsiteY3" fmla="*/ 1358619 h 1441353"/>
                <a:gd name="connsiteX4" fmla="*/ 6038759 w 6121493"/>
                <a:gd name="connsiteY4" fmla="*/ 1441353 h 1441353"/>
                <a:gd name="connsiteX5" fmla="*/ 0 w 6121493"/>
                <a:gd name="connsiteY5" fmla="*/ 1441353 h 144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1493" h="1441353">
                  <a:moveTo>
                    <a:pt x="0" y="0"/>
                  </a:moveTo>
                  <a:lnTo>
                    <a:pt x="6038759" y="0"/>
                  </a:lnTo>
                  <a:cubicBezTo>
                    <a:pt x="6084452" y="0"/>
                    <a:pt x="6121493" y="37041"/>
                    <a:pt x="6121493" y="82734"/>
                  </a:cubicBezTo>
                  <a:lnTo>
                    <a:pt x="6121493" y="1358619"/>
                  </a:lnTo>
                  <a:cubicBezTo>
                    <a:pt x="6121493" y="1404312"/>
                    <a:pt x="6084452" y="1441353"/>
                    <a:pt x="6038759" y="1441353"/>
                  </a:cubicBezTo>
                  <a:lnTo>
                    <a:pt x="0" y="1441353"/>
                  </a:lnTo>
                </a:path>
              </a:pathLst>
            </a:custGeom>
            <a:solidFill>
              <a:schemeClr val="bg1">
                <a:alpha val="54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45" name="Rectangle 87">
              <a:extLst>
                <a:ext uri="{FF2B5EF4-FFF2-40B4-BE49-F238E27FC236}">
                  <a16:creationId xmlns="" xmlns:a16="http://schemas.microsoft.com/office/drawing/2014/main" id="{C4411F54-C254-4245-A2AE-074E6A0C1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42" y="2121689"/>
              <a:ext cx="3309655" cy="5555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36000" tIns="0" rIns="36000" bIns="0" anchor="t" anchorCtr="0">
              <a:spAutoFit/>
            </a:bodyPr>
            <a:lstStyle/>
            <a:p>
              <a:pPr marL="174592" lvl="1" indent="-174592" defTabSz="1162668" fontAlgn="base" latinLnBrk="0">
                <a:lnSpc>
                  <a:spcPct val="120000"/>
                </a:lnSpc>
                <a:spcAft>
                  <a:spcPts val="300"/>
                </a:spcAft>
                <a:buClr>
                  <a:srgbClr val="50B8D1"/>
                </a:buClr>
                <a:buSzPct val="120000"/>
                <a:buBlip>
                  <a:blip r:embed="rId11"/>
                </a:buBlip>
                <a:tabLst>
                  <a:tab pos="566990" algn="l"/>
                  <a:tab pos="8777977" algn="r"/>
                </a:tabLst>
              </a:pPr>
              <a:r>
                <a:rPr kumimoji="1" lang="ko-KR" altLang="en-US" sz="1400" spc="-22" dirty="0" err="1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후불형</a:t>
              </a:r>
              <a:r>
                <a:rPr kumimoji="1" lang="en-US" altLang="ko-KR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, </a:t>
              </a:r>
              <a:r>
                <a:rPr kumimoji="1" lang="ko-KR" altLang="en-US" sz="1400" spc="-22" dirty="0" err="1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투자형</a:t>
              </a:r>
              <a:r>
                <a:rPr kumimoji="1" lang="en-US" altLang="ko-KR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, </a:t>
              </a:r>
              <a:r>
                <a:rPr kumimoji="1" lang="ko-KR" altLang="en-US" sz="1400" spc="-22" dirty="0" err="1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컨소시엄형</a:t>
              </a:r>
              <a:r>
                <a:rPr kumimoji="1" lang="ko-KR" altLang="en-US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 </a:t>
              </a:r>
              <a:r>
                <a:rPr kumimoji="1" lang="en-US" altLang="ko-KR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R&amp;D </a:t>
              </a:r>
              <a:r>
                <a:rPr kumimoji="1" lang="ko-KR" altLang="en-US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등</a:t>
              </a:r>
              <a:r>
                <a:rPr kumimoji="1" lang="en-US" altLang="ko-KR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 </a:t>
              </a:r>
              <a:r>
                <a:rPr kumimoji="1" lang="ko-KR" altLang="en-US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 </a:t>
              </a:r>
              <a:endParaRPr kumimoji="1" lang="en-US" altLang="ko-KR" sz="1400" spc="-22" dirty="0" smtClean="0">
                <a:ln>
                  <a:solidFill>
                    <a:srgbClr val="ADADA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  <a:cs typeface="뫼비우스 Bold" pitchFamily="2" charset="-127"/>
                <a:sym typeface="Monotype Sorts"/>
              </a:endParaRPr>
            </a:p>
            <a:p>
              <a:pPr marL="0" lvl="1" defTabSz="1162668" fontAlgn="base" latinLnBrk="0">
                <a:lnSpc>
                  <a:spcPct val="120000"/>
                </a:lnSpc>
                <a:spcAft>
                  <a:spcPts val="300"/>
                </a:spcAft>
                <a:buClr>
                  <a:srgbClr val="50B8D1"/>
                </a:buClr>
                <a:buSzPct val="120000"/>
                <a:tabLst>
                  <a:tab pos="566990" algn="l"/>
                  <a:tab pos="8777977" algn="r"/>
                </a:tabLst>
              </a:pPr>
              <a:r>
                <a:rPr kumimoji="1" lang="en-US" altLang="ko-KR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   </a:t>
              </a:r>
              <a:r>
                <a:rPr kumimoji="1" lang="ko-KR" altLang="en-US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다양한 방식 허용</a:t>
              </a:r>
              <a:endParaRPr kumimoji="1" lang="en-US" altLang="ko-KR" sz="1400" spc="-22" dirty="0">
                <a:ln>
                  <a:solidFill>
                    <a:srgbClr val="ADADA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  <a:cs typeface="뫼비우스 Bold" pitchFamily="2" charset="-127"/>
                <a:sym typeface="Monotype Sorts"/>
              </a:endParaRPr>
            </a:p>
          </p:txBody>
        </p:sp>
        <p:grpSp>
          <p:nvGrpSpPr>
            <p:cNvPr id="346" name="그룹 345">
              <a:extLst>
                <a:ext uri="{FF2B5EF4-FFF2-40B4-BE49-F238E27FC236}">
                  <a16:creationId xmlns="" xmlns:a16="http://schemas.microsoft.com/office/drawing/2014/main" id="{B7001C08-1ABA-4764-88B6-5F10CC04D6B7}"/>
                </a:ext>
              </a:extLst>
            </p:cNvPr>
            <p:cNvGrpSpPr/>
            <p:nvPr/>
          </p:nvGrpSpPr>
          <p:grpSpPr>
            <a:xfrm>
              <a:off x="381098" y="1745328"/>
              <a:ext cx="2341002" cy="336924"/>
              <a:chOff x="587768" y="6225871"/>
              <a:chExt cx="2341002" cy="336924"/>
            </a:xfrm>
          </p:grpSpPr>
          <p:cxnSp>
            <p:nvCxnSpPr>
              <p:cNvPr id="347" name="직선 연결선 346">
                <a:extLst>
                  <a:ext uri="{FF2B5EF4-FFF2-40B4-BE49-F238E27FC236}">
                    <a16:creationId xmlns="" xmlns:a16="http://schemas.microsoft.com/office/drawing/2014/main" id="{29553EB2-1859-4AC5-ACBD-E155F271E4D2}"/>
                  </a:ext>
                </a:extLst>
              </p:cNvPr>
              <p:cNvCxnSpPr/>
              <p:nvPr/>
            </p:nvCxnSpPr>
            <p:spPr>
              <a:xfrm>
                <a:off x="2928770" y="6318084"/>
                <a:ext cx="0" cy="152499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" name="모서리가 둥근 직사각형 145">
                <a:extLst>
                  <a:ext uri="{FF2B5EF4-FFF2-40B4-BE49-F238E27FC236}">
                    <a16:creationId xmlns="" xmlns:a16="http://schemas.microsoft.com/office/drawing/2014/main" id="{9C5AF96A-59AD-4A49-9A17-D00E29CCCD64}"/>
                  </a:ext>
                </a:extLst>
              </p:cNvPr>
              <p:cNvSpPr/>
              <p:nvPr/>
            </p:nvSpPr>
            <p:spPr>
              <a:xfrm>
                <a:off x="2754216" y="6255412"/>
                <a:ext cx="174552" cy="277842"/>
              </a:xfrm>
              <a:prstGeom prst="roundRect">
                <a:avLst>
                  <a:gd name="adj" fmla="val 9108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lvl="1" algn="ctr" fontAlgn="base" latinLnBrk="0"/>
                <a:endParaRPr kumimoji="1" lang="ko-KR" altLang="en-US" sz="1100" spc="-33" dirty="0">
                  <a:solidFill>
                    <a:schemeClr val="tx1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sp>
            <p:nvSpPr>
              <p:cNvPr id="349" name="모서리가 둥근 직사각형 139">
                <a:extLst>
                  <a:ext uri="{FF2B5EF4-FFF2-40B4-BE49-F238E27FC236}">
                    <a16:creationId xmlns="" xmlns:a16="http://schemas.microsoft.com/office/drawing/2014/main" id="{3FF4EC4B-1D91-43A6-9BEE-73841A98602E}"/>
                  </a:ext>
                </a:extLst>
              </p:cNvPr>
              <p:cNvSpPr/>
              <p:nvPr/>
            </p:nvSpPr>
            <p:spPr>
              <a:xfrm>
                <a:off x="668813" y="6225871"/>
                <a:ext cx="2201387" cy="336924"/>
              </a:xfrm>
              <a:prstGeom prst="roundRect">
                <a:avLst>
                  <a:gd name="adj" fmla="val 9108"/>
                </a:avLst>
              </a:prstGeom>
              <a:solidFill>
                <a:srgbClr val="01B5CC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0" rIns="0" bIns="0" rtlCol="0" anchor="ctr"/>
              <a:lstStyle/>
              <a:p>
                <a:pPr marL="0" lvl="1" algn="ctr">
                  <a:lnSpc>
                    <a:spcPct val="90000"/>
                  </a:lnSpc>
                  <a:buClr>
                    <a:schemeClr val="bg1">
                      <a:lumMod val="65000"/>
                    </a:schemeClr>
                  </a:buClr>
                  <a:buSzPts val="1700"/>
                  <a:tabLst>
                    <a:tab pos="6150461" algn="l"/>
                  </a:tabLst>
                </a:pPr>
                <a:endParaRPr lang="ko-KR" altLang="en-US" sz="1300" spc="-33" dirty="0">
                  <a:ln>
                    <a:solidFill>
                      <a:srgbClr val="ADADAD">
                        <a:alpha val="0"/>
                      </a:srgbClr>
                    </a:solidFill>
                    <a:prstDash val="solid"/>
                  </a:ln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</p:txBody>
          </p:sp>
          <p:pic>
            <p:nvPicPr>
              <p:cNvPr id="351" name="그림 350">
                <a:extLst>
                  <a:ext uri="{FF2B5EF4-FFF2-40B4-BE49-F238E27FC236}">
                    <a16:creationId xmlns="" xmlns:a16="http://schemas.microsoft.com/office/drawing/2014/main" id="{E45AD518-9785-494F-A4EC-8B556C8F77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768" y="6310433"/>
                <a:ext cx="264195" cy="146793"/>
              </a:xfrm>
              <a:prstGeom prst="rect">
                <a:avLst/>
              </a:prstGeom>
            </p:spPr>
          </p:pic>
          <p:sp>
            <p:nvSpPr>
              <p:cNvPr id="352" name="직사각형 351">
                <a:extLst>
                  <a:ext uri="{FF2B5EF4-FFF2-40B4-BE49-F238E27FC236}">
                    <a16:creationId xmlns="" xmlns:a16="http://schemas.microsoft.com/office/drawing/2014/main" id="{2C5BE086-C24E-403A-A2E3-8F7DB7D1ECC9}"/>
                  </a:ext>
                </a:extLst>
              </p:cNvPr>
              <p:cNvSpPr/>
              <p:nvPr/>
            </p:nvSpPr>
            <p:spPr>
              <a:xfrm>
                <a:off x="843421" y="6283534"/>
                <a:ext cx="1577291" cy="2215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lvl="1" algn="ctr" latinLnBrk="0">
                  <a:lnSpc>
                    <a:spcPct val="90000"/>
                  </a:lnSpc>
                  <a:buClr>
                    <a:prstClr val="white">
                      <a:lumMod val="65000"/>
                    </a:prstClr>
                  </a:buClr>
                  <a:buSzPts val="1700"/>
                  <a:tabLst>
                    <a:tab pos="6150461" algn="l"/>
                  </a:tabLst>
                </a:pPr>
                <a:r>
                  <a:rPr lang="ko-KR" altLang="en-US" sz="1600" spc="-33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고위험</a:t>
                </a:r>
                <a:r>
                  <a:rPr lang="en-US" altLang="ko-KR" sz="1600" spc="-33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, </a:t>
                </a:r>
                <a:r>
                  <a:rPr lang="ko-KR" altLang="en-US" sz="1600" spc="-33" dirty="0" err="1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도전형</a:t>
                </a:r>
                <a:r>
                  <a:rPr lang="en-US" altLang="ko-KR" sz="1600" spc="-33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R&amp;D</a:t>
                </a:r>
              </a:p>
            </p:txBody>
          </p:sp>
        </p:grpSp>
      </p:grpSp>
      <p:grpSp>
        <p:nvGrpSpPr>
          <p:cNvPr id="353" name="그룹 352">
            <a:extLst>
              <a:ext uri="{FF2B5EF4-FFF2-40B4-BE49-F238E27FC236}">
                <a16:creationId xmlns="" xmlns:a16="http://schemas.microsoft.com/office/drawing/2014/main" id="{533413B0-AC56-4559-B6E2-CD16EC155BD6}"/>
              </a:ext>
            </a:extLst>
          </p:cNvPr>
          <p:cNvGrpSpPr/>
          <p:nvPr/>
        </p:nvGrpSpPr>
        <p:grpSpPr>
          <a:xfrm>
            <a:off x="5177033" y="3751075"/>
            <a:ext cx="3390699" cy="912848"/>
            <a:chOff x="381098" y="1831053"/>
            <a:chExt cx="3390699" cy="912848"/>
          </a:xfrm>
        </p:grpSpPr>
        <p:sp>
          <p:nvSpPr>
            <p:cNvPr id="354" name="모서리가 둥근 직사각형 37">
              <a:extLst>
                <a:ext uri="{FF2B5EF4-FFF2-40B4-BE49-F238E27FC236}">
                  <a16:creationId xmlns="" xmlns:a16="http://schemas.microsoft.com/office/drawing/2014/main" id="{0B53C4D2-1A6B-43DE-A981-B03018A0C0C5}"/>
                </a:ext>
              </a:extLst>
            </p:cNvPr>
            <p:cNvSpPr/>
            <p:nvPr/>
          </p:nvSpPr>
          <p:spPr>
            <a:xfrm>
              <a:off x="462145" y="1904993"/>
              <a:ext cx="3296266" cy="822794"/>
            </a:xfrm>
            <a:custGeom>
              <a:avLst/>
              <a:gdLst>
                <a:gd name="connsiteX0" fmla="*/ 2858 w 6124351"/>
                <a:gd name="connsiteY0" fmla="*/ 0 h 1441353"/>
                <a:gd name="connsiteX1" fmla="*/ 6041617 w 6124351"/>
                <a:gd name="connsiteY1" fmla="*/ 0 h 1441353"/>
                <a:gd name="connsiteX2" fmla="*/ 6124351 w 6124351"/>
                <a:gd name="connsiteY2" fmla="*/ 82734 h 1441353"/>
                <a:gd name="connsiteX3" fmla="*/ 6124351 w 6124351"/>
                <a:gd name="connsiteY3" fmla="*/ 1358619 h 1441353"/>
                <a:gd name="connsiteX4" fmla="*/ 6041617 w 6124351"/>
                <a:gd name="connsiteY4" fmla="*/ 1441353 h 1441353"/>
                <a:gd name="connsiteX5" fmla="*/ 2858 w 6124351"/>
                <a:gd name="connsiteY5" fmla="*/ 1441353 h 1441353"/>
                <a:gd name="connsiteX6" fmla="*/ 0 w 6124351"/>
                <a:gd name="connsiteY6" fmla="*/ 693420 h 1441353"/>
                <a:gd name="connsiteX7" fmla="*/ 2858 w 6124351"/>
                <a:gd name="connsiteY7" fmla="*/ 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7" fmla="*/ 91440 w 6124351"/>
                <a:gd name="connsiteY7" fmla="*/ 78486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0" fmla="*/ 0 w 6121493"/>
                <a:gd name="connsiteY0" fmla="*/ 0 h 1441353"/>
                <a:gd name="connsiteX1" fmla="*/ 6038759 w 6121493"/>
                <a:gd name="connsiteY1" fmla="*/ 0 h 1441353"/>
                <a:gd name="connsiteX2" fmla="*/ 6121493 w 6121493"/>
                <a:gd name="connsiteY2" fmla="*/ 82734 h 1441353"/>
                <a:gd name="connsiteX3" fmla="*/ 6121493 w 6121493"/>
                <a:gd name="connsiteY3" fmla="*/ 1358619 h 1441353"/>
                <a:gd name="connsiteX4" fmla="*/ 6038759 w 6121493"/>
                <a:gd name="connsiteY4" fmla="*/ 1441353 h 1441353"/>
                <a:gd name="connsiteX5" fmla="*/ 0 w 6121493"/>
                <a:gd name="connsiteY5" fmla="*/ 1441353 h 144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1493" h="1441353">
                  <a:moveTo>
                    <a:pt x="0" y="0"/>
                  </a:moveTo>
                  <a:lnTo>
                    <a:pt x="6038759" y="0"/>
                  </a:lnTo>
                  <a:cubicBezTo>
                    <a:pt x="6084452" y="0"/>
                    <a:pt x="6121493" y="37041"/>
                    <a:pt x="6121493" y="82734"/>
                  </a:cubicBezTo>
                  <a:lnTo>
                    <a:pt x="6121493" y="1358619"/>
                  </a:lnTo>
                  <a:cubicBezTo>
                    <a:pt x="6121493" y="1404312"/>
                    <a:pt x="6084452" y="1441353"/>
                    <a:pt x="6038759" y="1441353"/>
                  </a:cubicBezTo>
                  <a:lnTo>
                    <a:pt x="0" y="1441353"/>
                  </a:lnTo>
                </a:path>
              </a:pathLst>
            </a:custGeom>
            <a:solidFill>
              <a:schemeClr val="bg1">
                <a:alpha val="54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55" name="Rectangle 87">
              <a:extLst>
                <a:ext uri="{FF2B5EF4-FFF2-40B4-BE49-F238E27FC236}">
                  <a16:creationId xmlns="" xmlns:a16="http://schemas.microsoft.com/office/drawing/2014/main" id="{9E047BA2-2021-4C06-BBD4-12B63534F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42" y="2188364"/>
              <a:ext cx="3309655" cy="5555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36000" tIns="0" rIns="36000" bIns="0" anchor="t" anchorCtr="0">
              <a:spAutoFit/>
            </a:bodyPr>
            <a:lstStyle/>
            <a:p>
              <a:pPr marL="174592" lvl="1" indent="-174592" defTabSz="1162668" fontAlgn="base">
                <a:lnSpc>
                  <a:spcPct val="120000"/>
                </a:lnSpc>
                <a:spcAft>
                  <a:spcPts val="300"/>
                </a:spcAft>
                <a:buClr>
                  <a:srgbClr val="50B8D1"/>
                </a:buClr>
                <a:buSzPct val="120000"/>
                <a:buBlip>
                  <a:blip r:embed="rId11"/>
                </a:buBlip>
                <a:tabLst>
                  <a:tab pos="566990" algn="l"/>
                  <a:tab pos="8777977" algn="r"/>
                </a:tabLst>
              </a:pPr>
              <a:r>
                <a:rPr kumimoji="1" lang="ko-KR" altLang="en-US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지역주력산업 </a:t>
              </a:r>
              <a:r>
                <a:rPr kumimoji="1" lang="ko-KR" altLang="en-US" sz="1400" spc="-22" dirty="0" err="1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품목지정형</a:t>
              </a:r>
              <a:r>
                <a:rPr kumimoji="1" lang="ko-KR" altLang="en-US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 </a:t>
              </a:r>
              <a:r>
                <a:rPr kumimoji="1" lang="en-US" altLang="ko-KR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R&amp;D</a:t>
              </a:r>
            </a:p>
            <a:p>
              <a:pPr marL="174592" lvl="1" indent="-174592" defTabSz="1162668" fontAlgn="base">
                <a:lnSpc>
                  <a:spcPct val="120000"/>
                </a:lnSpc>
                <a:spcAft>
                  <a:spcPts val="300"/>
                </a:spcAft>
                <a:buClr>
                  <a:srgbClr val="50B8D1"/>
                </a:buClr>
                <a:buSzPct val="120000"/>
                <a:buBlip>
                  <a:blip r:embed="rId11"/>
                </a:buBlip>
                <a:tabLst>
                  <a:tab pos="566990" algn="l"/>
                  <a:tab pos="8777977" algn="r"/>
                </a:tabLst>
              </a:pPr>
              <a:r>
                <a:rPr kumimoji="1" lang="ko-KR" altLang="en-US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규제자유특구  실증 </a:t>
              </a:r>
              <a:r>
                <a:rPr kumimoji="1" lang="en-US" altLang="ko-KR" sz="1400" spc="-22" dirty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R&amp;D</a:t>
              </a:r>
            </a:p>
          </p:txBody>
        </p:sp>
        <p:grpSp>
          <p:nvGrpSpPr>
            <p:cNvPr id="356" name="그룹 355">
              <a:extLst>
                <a:ext uri="{FF2B5EF4-FFF2-40B4-BE49-F238E27FC236}">
                  <a16:creationId xmlns="" xmlns:a16="http://schemas.microsoft.com/office/drawing/2014/main" id="{5BE0D4BB-60E9-41F5-AA18-DF5CFD897140}"/>
                </a:ext>
              </a:extLst>
            </p:cNvPr>
            <p:cNvGrpSpPr/>
            <p:nvPr/>
          </p:nvGrpSpPr>
          <p:grpSpPr>
            <a:xfrm>
              <a:off x="381098" y="1831053"/>
              <a:ext cx="2341002" cy="336924"/>
              <a:chOff x="587768" y="6311596"/>
              <a:chExt cx="2341002" cy="336924"/>
            </a:xfrm>
          </p:grpSpPr>
          <p:cxnSp>
            <p:nvCxnSpPr>
              <p:cNvPr id="357" name="직선 연결선 356">
                <a:extLst>
                  <a:ext uri="{FF2B5EF4-FFF2-40B4-BE49-F238E27FC236}">
                    <a16:creationId xmlns="" xmlns:a16="http://schemas.microsoft.com/office/drawing/2014/main" id="{5D3D7683-E432-4A28-9CFD-4C78A0023985}"/>
                  </a:ext>
                </a:extLst>
              </p:cNvPr>
              <p:cNvCxnSpPr/>
              <p:nvPr/>
            </p:nvCxnSpPr>
            <p:spPr>
              <a:xfrm>
                <a:off x="2928770" y="6318084"/>
                <a:ext cx="0" cy="152499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모서리가 둥근 직사각형 145">
                <a:extLst>
                  <a:ext uri="{FF2B5EF4-FFF2-40B4-BE49-F238E27FC236}">
                    <a16:creationId xmlns="" xmlns:a16="http://schemas.microsoft.com/office/drawing/2014/main" id="{220154FC-0003-40DF-A1DD-5A9A16B24F19}"/>
                  </a:ext>
                </a:extLst>
              </p:cNvPr>
              <p:cNvSpPr/>
              <p:nvPr/>
            </p:nvSpPr>
            <p:spPr>
              <a:xfrm>
                <a:off x="2754216" y="6341137"/>
                <a:ext cx="174552" cy="277842"/>
              </a:xfrm>
              <a:prstGeom prst="roundRect">
                <a:avLst>
                  <a:gd name="adj" fmla="val 9108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lvl="1" algn="ctr" fontAlgn="base" latinLnBrk="0"/>
                <a:endParaRPr kumimoji="1" lang="ko-KR" altLang="en-US" sz="1100" spc="-33" dirty="0">
                  <a:solidFill>
                    <a:schemeClr val="tx1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sp>
            <p:nvSpPr>
              <p:cNvPr id="359" name="모서리가 둥근 직사각형 139">
                <a:extLst>
                  <a:ext uri="{FF2B5EF4-FFF2-40B4-BE49-F238E27FC236}">
                    <a16:creationId xmlns="" xmlns:a16="http://schemas.microsoft.com/office/drawing/2014/main" id="{43544FB7-B913-4526-894B-B3EF9B3404F2}"/>
                  </a:ext>
                </a:extLst>
              </p:cNvPr>
              <p:cNvSpPr/>
              <p:nvPr/>
            </p:nvSpPr>
            <p:spPr>
              <a:xfrm>
                <a:off x="668813" y="6311596"/>
                <a:ext cx="2201387" cy="336924"/>
              </a:xfrm>
              <a:prstGeom prst="roundRect">
                <a:avLst>
                  <a:gd name="adj" fmla="val 9108"/>
                </a:avLst>
              </a:prstGeom>
              <a:solidFill>
                <a:srgbClr val="01B5CC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0" rIns="0" bIns="0" rtlCol="0" anchor="ctr"/>
              <a:lstStyle/>
              <a:p>
                <a:pPr marL="0" lvl="1" algn="ctr">
                  <a:lnSpc>
                    <a:spcPct val="90000"/>
                  </a:lnSpc>
                  <a:buClr>
                    <a:schemeClr val="bg1">
                      <a:lumMod val="65000"/>
                    </a:schemeClr>
                  </a:buClr>
                  <a:buSzPts val="1700"/>
                  <a:tabLst>
                    <a:tab pos="6150461" algn="l"/>
                  </a:tabLst>
                </a:pPr>
                <a:endParaRPr lang="ko-KR" altLang="en-US" sz="1300" spc="-33" dirty="0">
                  <a:ln>
                    <a:solidFill>
                      <a:srgbClr val="ADADAD">
                        <a:alpha val="0"/>
                      </a:srgbClr>
                    </a:solidFill>
                    <a:prstDash val="solid"/>
                  </a:ln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</p:txBody>
          </p:sp>
          <p:pic>
            <p:nvPicPr>
              <p:cNvPr id="361" name="그림 360">
                <a:extLst>
                  <a:ext uri="{FF2B5EF4-FFF2-40B4-BE49-F238E27FC236}">
                    <a16:creationId xmlns="" xmlns:a16="http://schemas.microsoft.com/office/drawing/2014/main" id="{0CA2CCA7-5E9E-4275-B284-71306D722A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768" y="6396158"/>
                <a:ext cx="264195" cy="146793"/>
              </a:xfrm>
              <a:prstGeom prst="rect">
                <a:avLst/>
              </a:prstGeom>
            </p:spPr>
          </p:pic>
          <p:sp>
            <p:nvSpPr>
              <p:cNvPr id="362" name="직사각형 361">
                <a:extLst>
                  <a:ext uri="{FF2B5EF4-FFF2-40B4-BE49-F238E27FC236}">
                    <a16:creationId xmlns="" xmlns:a16="http://schemas.microsoft.com/office/drawing/2014/main" id="{7C427001-431C-4BCD-800D-0E605154B68E}"/>
                  </a:ext>
                </a:extLst>
              </p:cNvPr>
              <p:cNvSpPr/>
              <p:nvPr/>
            </p:nvSpPr>
            <p:spPr>
              <a:xfrm>
                <a:off x="841698" y="6368970"/>
                <a:ext cx="1522212" cy="22217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lvl="1" algn="ctr" latinLnBrk="0">
                  <a:lnSpc>
                    <a:spcPct val="90000"/>
                  </a:lnSpc>
                  <a:buClr>
                    <a:prstClr val="white">
                      <a:lumMod val="65000"/>
                    </a:prstClr>
                  </a:buClr>
                  <a:buSzPts val="1700"/>
                  <a:tabLst>
                    <a:tab pos="6150461" algn="l"/>
                  </a:tabLst>
                </a:pPr>
                <a:r>
                  <a:rPr lang="ko-KR" altLang="en-US" sz="1600" spc="-33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지역균형 뉴딜 촉진</a:t>
                </a:r>
              </a:p>
            </p:txBody>
          </p:sp>
        </p:grpSp>
      </p:grpSp>
      <p:grpSp>
        <p:nvGrpSpPr>
          <p:cNvPr id="363" name="그룹 362">
            <a:extLst>
              <a:ext uri="{FF2B5EF4-FFF2-40B4-BE49-F238E27FC236}">
                <a16:creationId xmlns="" xmlns:a16="http://schemas.microsoft.com/office/drawing/2014/main" id="{D498F743-61C7-46C3-84CB-E52EE6A63DBF}"/>
              </a:ext>
            </a:extLst>
          </p:cNvPr>
          <p:cNvGrpSpPr/>
          <p:nvPr/>
        </p:nvGrpSpPr>
        <p:grpSpPr>
          <a:xfrm>
            <a:off x="5177033" y="4740454"/>
            <a:ext cx="3390699" cy="1190430"/>
            <a:chOff x="381098" y="1745328"/>
            <a:chExt cx="3390699" cy="1190430"/>
          </a:xfrm>
        </p:grpSpPr>
        <p:sp>
          <p:nvSpPr>
            <p:cNvPr id="364" name="모서리가 둥근 직사각형 37">
              <a:extLst>
                <a:ext uri="{FF2B5EF4-FFF2-40B4-BE49-F238E27FC236}">
                  <a16:creationId xmlns="" xmlns:a16="http://schemas.microsoft.com/office/drawing/2014/main" id="{5CF8B7BB-71C7-438A-A5A8-FCD70BDD792B}"/>
                </a:ext>
              </a:extLst>
            </p:cNvPr>
            <p:cNvSpPr/>
            <p:nvPr/>
          </p:nvSpPr>
          <p:spPr>
            <a:xfrm>
              <a:off x="462145" y="1904993"/>
              <a:ext cx="3249498" cy="990304"/>
            </a:xfrm>
            <a:custGeom>
              <a:avLst/>
              <a:gdLst>
                <a:gd name="connsiteX0" fmla="*/ 2858 w 6124351"/>
                <a:gd name="connsiteY0" fmla="*/ 0 h 1441353"/>
                <a:gd name="connsiteX1" fmla="*/ 6041617 w 6124351"/>
                <a:gd name="connsiteY1" fmla="*/ 0 h 1441353"/>
                <a:gd name="connsiteX2" fmla="*/ 6124351 w 6124351"/>
                <a:gd name="connsiteY2" fmla="*/ 82734 h 1441353"/>
                <a:gd name="connsiteX3" fmla="*/ 6124351 w 6124351"/>
                <a:gd name="connsiteY3" fmla="*/ 1358619 h 1441353"/>
                <a:gd name="connsiteX4" fmla="*/ 6041617 w 6124351"/>
                <a:gd name="connsiteY4" fmla="*/ 1441353 h 1441353"/>
                <a:gd name="connsiteX5" fmla="*/ 2858 w 6124351"/>
                <a:gd name="connsiteY5" fmla="*/ 1441353 h 1441353"/>
                <a:gd name="connsiteX6" fmla="*/ 0 w 6124351"/>
                <a:gd name="connsiteY6" fmla="*/ 693420 h 1441353"/>
                <a:gd name="connsiteX7" fmla="*/ 2858 w 6124351"/>
                <a:gd name="connsiteY7" fmla="*/ 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7" fmla="*/ 91440 w 6124351"/>
                <a:gd name="connsiteY7" fmla="*/ 784860 h 1441353"/>
                <a:gd name="connsiteX0" fmla="*/ 0 w 6124351"/>
                <a:gd name="connsiteY0" fmla="*/ 693420 h 1441353"/>
                <a:gd name="connsiteX1" fmla="*/ 2858 w 6124351"/>
                <a:gd name="connsiteY1" fmla="*/ 0 h 1441353"/>
                <a:gd name="connsiteX2" fmla="*/ 6041617 w 6124351"/>
                <a:gd name="connsiteY2" fmla="*/ 0 h 1441353"/>
                <a:gd name="connsiteX3" fmla="*/ 6124351 w 6124351"/>
                <a:gd name="connsiteY3" fmla="*/ 82734 h 1441353"/>
                <a:gd name="connsiteX4" fmla="*/ 6124351 w 6124351"/>
                <a:gd name="connsiteY4" fmla="*/ 1358619 h 1441353"/>
                <a:gd name="connsiteX5" fmla="*/ 6041617 w 6124351"/>
                <a:gd name="connsiteY5" fmla="*/ 1441353 h 1441353"/>
                <a:gd name="connsiteX6" fmla="*/ 2858 w 6124351"/>
                <a:gd name="connsiteY6" fmla="*/ 1441353 h 1441353"/>
                <a:gd name="connsiteX0" fmla="*/ 0 w 6121493"/>
                <a:gd name="connsiteY0" fmla="*/ 0 h 1441353"/>
                <a:gd name="connsiteX1" fmla="*/ 6038759 w 6121493"/>
                <a:gd name="connsiteY1" fmla="*/ 0 h 1441353"/>
                <a:gd name="connsiteX2" fmla="*/ 6121493 w 6121493"/>
                <a:gd name="connsiteY2" fmla="*/ 82734 h 1441353"/>
                <a:gd name="connsiteX3" fmla="*/ 6121493 w 6121493"/>
                <a:gd name="connsiteY3" fmla="*/ 1358619 h 1441353"/>
                <a:gd name="connsiteX4" fmla="*/ 6038759 w 6121493"/>
                <a:gd name="connsiteY4" fmla="*/ 1441353 h 1441353"/>
                <a:gd name="connsiteX5" fmla="*/ 0 w 6121493"/>
                <a:gd name="connsiteY5" fmla="*/ 1441353 h 144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1493" h="1441353">
                  <a:moveTo>
                    <a:pt x="0" y="0"/>
                  </a:moveTo>
                  <a:lnTo>
                    <a:pt x="6038759" y="0"/>
                  </a:lnTo>
                  <a:cubicBezTo>
                    <a:pt x="6084452" y="0"/>
                    <a:pt x="6121493" y="37041"/>
                    <a:pt x="6121493" y="82734"/>
                  </a:cubicBezTo>
                  <a:lnTo>
                    <a:pt x="6121493" y="1358619"/>
                  </a:lnTo>
                  <a:cubicBezTo>
                    <a:pt x="6121493" y="1404312"/>
                    <a:pt x="6084452" y="1441353"/>
                    <a:pt x="6038759" y="1441353"/>
                  </a:cubicBezTo>
                  <a:lnTo>
                    <a:pt x="0" y="1441353"/>
                  </a:lnTo>
                </a:path>
              </a:pathLst>
            </a:custGeom>
            <a:solidFill>
              <a:schemeClr val="bg1">
                <a:alpha val="54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65" name="Rectangle 87">
              <a:extLst>
                <a:ext uri="{FF2B5EF4-FFF2-40B4-BE49-F238E27FC236}">
                  <a16:creationId xmlns="" xmlns:a16="http://schemas.microsoft.com/office/drawing/2014/main" id="{82FC54F9-8512-4F9A-8599-2AE64FE47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42" y="2121689"/>
              <a:ext cx="3309655" cy="8140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36000" tIns="0" rIns="36000" bIns="0" anchor="t" anchorCtr="0">
              <a:spAutoFit/>
            </a:bodyPr>
            <a:lstStyle/>
            <a:p>
              <a:pPr marL="174592" lvl="1" indent="-174592" defTabSz="1162668" fontAlgn="base" latinLnBrk="0">
                <a:lnSpc>
                  <a:spcPct val="120000"/>
                </a:lnSpc>
                <a:spcAft>
                  <a:spcPts val="300"/>
                </a:spcAft>
                <a:buClr>
                  <a:srgbClr val="50B8D1"/>
                </a:buClr>
                <a:buSzPct val="120000"/>
                <a:buBlip>
                  <a:blip r:embed="rId11"/>
                </a:buBlip>
                <a:tabLst>
                  <a:tab pos="566990" algn="l"/>
                  <a:tab pos="8777977" algn="r"/>
                </a:tabLst>
              </a:pPr>
              <a:r>
                <a:rPr kumimoji="1" lang="ko-KR" altLang="en-US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해외시장 진출 가능성이 높은 초기창업기업 전용 </a:t>
              </a:r>
              <a:r>
                <a:rPr kumimoji="1" lang="en-US" altLang="ko-KR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R&amp;D </a:t>
              </a:r>
              <a:r>
                <a:rPr kumimoji="1" lang="ko-KR" altLang="en-US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신설</a:t>
              </a:r>
              <a:endParaRPr kumimoji="1" lang="en-US" altLang="ko-KR" sz="1400" spc="-22" dirty="0" smtClean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rgbClr val="00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뫼비우스 Bold" pitchFamily="2" charset="-127"/>
                <a:sym typeface="Monotype Sorts"/>
              </a:endParaRPr>
            </a:p>
            <a:p>
              <a:pPr marL="174592" lvl="1" indent="-174592" defTabSz="1162668" fontAlgn="base" latinLnBrk="0">
                <a:lnSpc>
                  <a:spcPct val="120000"/>
                </a:lnSpc>
                <a:spcAft>
                  <a:spcPts val="300"/>
                </a:spcAft>
                <a:buClr>
                  <a:srgbClr val="50B8D1"/>
                </a:buClr>
                <a:buSzPct val="120000"/>
                <a:buBlip>
                  <a:blip r:embed="rId11"/>
                </a:buBlip>
                <a:tabLst>
                  <a:tab pos="566990" algn="l"/>
                  <a:tab pos="8777977" algn="r"/>
                </a:tabLst>
              </a:pPr>
              <a:r>
                <a:rPr kumimoji="1" lang="ko-KR" altLang="en-US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조달혁신과제 예산 확대</a:t>
              </a:r>
              <a:r>
                <a:rPr kumimoji="1" lang="en-US" altLang="ko-KR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(197</a:t>
              </a:r>
              <a:r>
                <a:rPr kumimoji="1" lang="ko-KR" altLang="en-US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억원</a:t>
              </a:r>
              <a:r>
                <a:rPr kumimoji="1" lang="en-US" altLang="ko-KR" sz="1400" spc="-22" dirty="0" smtClean="0">
                  <a:ln>
                    <a:solidFill>
                      <a:srgbClr val="ADADAD">
                        <a:alpha val="0"/>
                      </a:srgbClr>
                    </a:solidFill>
                  </a:ln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뫼비우스 Bold" pitchFamily="2" charset="-127"/>
                  <a:sym typeface="Monotype Sorts"/>
                </a:rPr>
                <a:t>)</a:t>
              </a:r>
              <a:endParaRPr kumimoji="1" lang="ko-KR" altLang="en-US" sz="1400" spc="-22" dirty="0">
                <a:ln>
                  <a:solidFill>
                    <a:srgbClr val="ADADAD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  <a:cs typeface="뫼비우스 Bold" pitchFamily="2" charset="-127"/>
                <a:sym typeface="Monotype Sorts"/>
              </a:endParaRPr>
            </a:p>
          </p:txBody>
        </p:sp>
        <p:grpSp>
          <p:nvGrpSpPr>
            <p:cNvPr id="366" name="그룹 365">
              <a:extLst>
                <a:ext uri="{FF2B5EF4-FFF2-40B4-BE49-F238E27FC236}">
                  <a16:creationId xmlns="" xmlns:a16="http://schemas.microsoft.com/office/drawing/2014/main" id="{D95617B7-7A9D-48DA-AEDA-D85B49219C1A}"/>
                </a:ext>
              </a:extLst>
            </p:cNvPr>
            <p:cNvGrpSpPr/>
            <p:nvPr/>
          </p:nvGrpSpPr>
          <p:grpSpPr>
            <a:xfrm>
              <a:off x="381098" y="1745328"/>
              <a:ext cx="2341002" cy="336924"/>
              <a:chOff x="587768" y="6225871"/>
              <a:chExt cx="2341002" cy="336924"/>
            </a:xfrm>
          </p:grpSpPr>
          <p:cxnSp>
            <p:nvCxnSpPr>
              <p:cNvPr id="367" name="직선 연결선 366">
                <a:extLst>
                  <a:ext uri="{FF2B5EF4-FFF2-40B4-BE49-F238E27FC236}">
                    <a16:creationId xmlns="" xmlns:a16="http://schemas.microsoft.com/office/drawing/2014/main" id="{432DD210-AA95-471D-ADA4-D8852A54B35C}"/>
                  </a:ext>
                </a:extLst>
              </p:cNvPr>
              <p:cNvCxnSpPr/>
              <p:nvPr/>
            </p:nvCxnSpPr>
            <p:spPr>
              <a:xfrm>
                <a:off x="2928770" y="6318084"/>
                <a:ext cx="0" cy="152499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8" name="모서리가 둥근 직사각형 145">
                <a:extLst>
                  <a:ext uri="{FF2B5EF4-FFF2-40B4-BE49-F238E27FC236}">
                    <a16:creationId xmlns="" xmlns:a16="http://schemas.microsoft.com/office/drawing/2014/main" id="{4C51BF69-B543-4410-B026-84B3CB9E9692}"/>
                  </a:ext>
                </a:extLst>
              </p:cNvPr>
              <p:cNvSpPr/>
              <p:nvPr/>
            </p:nvSpPr>
            <p:spPr>
              <a:xfrm>
                <a:off x="2754216" y="6255412"/>
                <a:ext cx="174552" cy="277842"/>
              </a:xfrm>
              <a:prstGeom prst="roundRect">
                <a:avLst>
                  <a:gd name="adj" fmla="val 9108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lvl="1" algn="ctr" fontAlgn="base" latinLnBrk="0"/>
                <a:endParaRPr kumimoji="1" lang="ko-KR" altLang="en-US" sz="1100" spc="-33" dirty="0">
                  <a:solidFill>
                    <a:schemeClr val="tx1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sp>
            <p:nvSpPr>
              <p:cNvPr id="369" name="모서리가 둥근 직사각형 139">
                <a:extLst>
                  <a:ext uri="{FF2B5EF4-FFF2-40B4-BE49-F238E27FC236}">
                    <a16:creationId xmlns="" xmlns:a16="http://schemas.microsoft.com/office/drawing/2014/main" id="{DE3679B2-9DFB-42BA-852C-6B71A76CB0E2}"/>
                  </a:ext>
                </a:extLst>
              </p:cNvPr>
              <p:cNvSpPr/>
              <p:nvPr/>
            </p:nvSpPr>
            <p:spPr>
              <a:xfrm>
                <a:off x="668813" y="6225871"/>
                <a:ext cx="2201387" cy="336924"/>
              </a:xfrm>
              <a:prstGeom prst="roundRect">
                <a:avLst>
                  <a:gd name="adj" fmla="val 9108"/>
                </a:avLst>
              </a:prstGeom>
              <a:solidFill>
                <a:srgbClr val="01B5CC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0" rIns="0" bIns="0" rtlCol="0" anchor="ctr"/>
              <a:lstStyle/>
              <a:p>
                <a:pPr marL="0" lvl="1" algn="ctr" latinLnBrk="0">
                  <a:lnSpc>
                    <a:spcPct val="90000"/>
                  </a:lnSpc>
                  <a:buClr>
                    <a:schemeClr val="bg1">
                      <a:lumMod val="65000"/>
                    </a:schemeClr>
                  </a:buClr>
                  <a:buSzPts val="1700"/>
                  <a:tabLst>
                    <a:tab pos="6150461" algn="l"/>
                  </a:tabLst>
                </a:pPr>
                <a:endParaRPr lang="ko-KR" altLang="en-US" sz="1300" spc="-33" dirty="0">
                  <a:ln>
                    <a:solidFill>
                      <a:srgbClr val="ADADAD">
                        <a:alpha val="0"/>
                      </a:srgbClr>
                    </a:solidFill>
                    <a:prstDash val="solid"/>
                  </a:ln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</p:txBody>
          </p:sp>
          <p:pic>
            <p:nvPicPr>
              <p:cNvPr id="371" name="그림 370">
                <a:extLst>
                  <a:ext uri="{FF2B5EF4-FFF2-40B4-BE49-F238E27FC236}">
                    <a16:creationId xmlns="" xmlns:a16="http://schemas.microsoft.com/office/drawing/2014/main" id="{43E3F79B-2567-485E-9AC0-F2F0D7A9ED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768" y="6310433"/>
                <a:ext cx="264195" cy="146793"/>
              </a:xfrm>
              <a:prstGeom prst="rect">
                <a:avLst/>
              </a:prstGeom>
            </p:spPr>
          </p:pic>
          <p:sp>
            <p:nvSpPr>
              <p:cNvPr id="372" name="직사각형 371">
                <a:extLst>
                  <a:ext uri="{FF2B5EF4-FFF2-40B4-BE49-F238E27FC236}">
                    <a16:creationId xmlns="" xmlns:a16="http://schemas.microsoft.com/office/drawing/2014/main" id="{947D0EA3-1F43-4C61-8CD6-453C89D01D00}"/>
                  </a:ext>
                </a:extLst>
              </p:cNvPr>
              <p:cNvSpPr/>
              <p:nvPr/>
            </p:nvSpPr>
            <p:spPr>
              <a:xfrm>
                <a:off x="795691" y="6283534"/>
                <a:ext cx="2038507" cy="2215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lvl="1" algn="ctr" latinLnBrk="0">
                  <a:lnSpc>
                    <a:spcPct val="90000"/>
                  </a:lnSpc>
                  <a:buClr>
                    <a:prstClr val="white">
                      <a:lumMod val="65000"/>
                    </a:prstClr>
                  </a:buClr>
                  <a:buSzPts val="1700"/>
                  <a:tabLst>
                    <a:tab pos="6150461" algn="l"/>
                  </a:tabLst>
                </a:pPr>
                <a:r>
                  <a:rPr lang="ko-KR" altLang="en-US" sz="1600" spc="-60" dirty="0" err="1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혁신역량별</a:t>
                </a:r>
                <a:r>
                  <a:rPr lang="ko-KR" altLang="en-US" sz="1600" spc="-60" dirty="0">
                    <a:ln>
                      <a:solidFill>
                        <a:srgbClr val="ADADAD">
                          <a:alpha val="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 지원체계 강화</a:t>
                </a:r>
                <a:endParaRPr lang="en-US" altLang="ko-KR" sz="1600" spc="-60" dirty="0">
                  <a:ln>
                    <a:solidFill>
                      <a:srgbClr val="ADADAD">
                        <a:alpha val="0"/>
                      </a:srgbClr>
                    </a:solidFill>
                    <a:prstDash val="solid"/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</p:txBody>
          </p:sp>
        </p:grpSp>
      </p:grpSp>
      <p:sp>
        <p:nvSpPr>
          <p:cNvPr id="16" name="사각형: 둥근 모서리 15">
            <a:extLst>
              <a:ext uri="{FF2B5EF4-FFF2-40B4-BE49-F238E27FC236}">
                <a16:creationId xmlns="" xmlns:a16="http://schemas.microsoft.com/office/drawing/2014/main" id="{8D08C2C2-5751-4E2B-B772-59625E6F4566}"/>
              </a:ext>
            </a:extLst>
          </p:cNvPr>
          <p:cNvSpPr/>
          <p:nvPr/>
        </p:nvSpPr>
        <p:spPr>
          <a:xfrm>
            <a:off x="1129444" y="3447756"/>
            <a:ext cx="2474816" cy="35114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5" fontAlgn="base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  <a:tabLst>
                <a:tab pos="5648325" algn="l"/>
              </a:tabLst>
            </a:pPr>
            <a:r>
              <a:rPr kumimoji="1" lang="ko-KR" altLang="en-US" sz="16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charset="0"/>
              </a:rPr>
              <a:t>정부 주도</a:t>
            </a:r>
            <a:endParaRPr kumimoji="1" lang="ko-KR" altLang="en-US" sz="1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087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이등변 삼각형 16">
            <a:extLst>
              <a:ext uri="{FF2B5EF4-FFF2-40B4-BE49-F238E27FC236}">
                <a16:creationId xmlns="" xmlns:a16="http://schemas.microsoft.com/office/drawing/2014/main" id="{1BA55EB6-C6FE-439B-84F2-D11F9CBEDE83}"/>
              </a:ext>
            </a:extLst>
          </p:cNvPr>
          <p:cNvSpPr/>
          <p:nvPr/>
        </p:nvSpPr>
        <p:spPr>
          <a:xfrm rot="16200000">
            <a:off x="614990" y="1596650"/>
            <a:ext cx="2359469" cy="999581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>
            <a:extLst>
              <a:ext uri="{FF2B5EF4-FFF2-40B4-BE49-F238E27FC236}">
                <a16:creationId xmlns="" xmlns:a16="http://schemas.microsoft.com/office/drawing/2014/main" id="{2E9E12AB-57E0-40BC-9E11-B7A6313652A3}"/>
              </a:ext>
            </a:extLst>
          </p:cNvPr>
          <p:cNvGrpSpPr/>
          <p:nvPr/>
        </p:nvGrpSpPr>
        <p:grpSpPr>
          <a:xfrm rot="1780186">
            <a:off x="446035" y="1356121"/>
            <a:ext cx="1400962" cy="1264646"/>
            <a:chOff x="9148812" y="3847858"/>
            <a:chExt cx="2512672" cy="2268189"/>
          </a:xfrm>
        </p:grpSpPr>
        <p:sp>
          <p:nvSpPr>
            <p:cNvPr id="19" name="자유형: 도형 30">
              <a:extLst>
                <a:ext uri="{FF2B5EF4-FFF2-40B4-BE49-F238E27FC236}">
                  <a16:creationId xmlns="" xmlns:a16="http://schemas.microsoft.com/office/drawing/2014/main" id="{7332EB6F-6332-46D9-AF92-FC7EF696182F}"/>
                </a:ext>
              </a:extLst>
            </p:cNvPr>
            <p:cNvSpPr/>
            <p:nvPr/>
          </p:nvSpPr>
          <p:spPr>
            <a:xfrm>
              <a:off x="9199791" y="3892056"/>
              <a:ext cx="2410730" cy="2179795"/>
            </a:xfrm>
            <a:custGeom>
              <a:avLst/>
              <a:gdLst>
                <a:gd name="connsiteX0" fmla="*/ 1925122 w 2410729"/>
                <a:gd name="connsiteY0" fmla="*/ 156686 h 2179796"/>
                <a:gd name="connsiteX1" fmla="*/ 1653659 w 2410729"/>
                <a:gd name="connsiteY1" fmla="*/ 0 h 2179796"/>
                <a:gd name="connsiteX2" fmla="*/ 757071 w 2410729"/>
                <a:gd name="connsiteY2" fmla="*/ 0 h 2179796"/>
                <a:gd name="connsiteX3" fmla="*/ 485608 w 2410729"/>
                <a:gd name="connsiteY3" fmla="*/ 156686 h 2179796"/>
                <a:gd name="connsiteX4" fmla="*/ 37362 w 2410729"/>
                <a:gd name="connsiteY4" fmla="*/ 933164 h 2179796"/>
                <a:gd name="connsiteX5" fmla="*/ 37362 w 2410729"/>
                <a:gd name="connsiteY5" fmla="*/ 1246632 h 2179796"/>
                <a:gd name="connsiteX6" fmla="*/ 485608 w 2410729"/>
                <a:gd name="connsiteY6" fmla="*/ 2023110 h 2179796"/>
                <a:gd name="connsiteX7" fmla="*/ 757071 w 2410729"/>
                <a:gd name="connsiteY7" fmla="*/ 2179796 h 2179796"/>
                <a:gd name="connsiteX8" fmla="*/ 1653659 w 2410729"/>
                <a:gd name="connsiteY8" fmla="*/ 2179796 h 2179796"/>
                <a:gd name="connsiteX9" fmla="*/ 1925122 w 2410729"/>
                <a:gd name="connsiteY9" fmla="*/ 2023110 h 2179796"/>
                <a:gd name="connsiteX10" fmla="*/ 2373368 w 2410729"/>
                <a:gd name="connsiteY10" fmla="*/ 1246632 h 2179796"/>
                <a:gd name="connsiteX11" fmla="*/ 2373368 w 2410729"/>
                <a:gd name="connsiteY11" fmla="*/ 933164 h 2179796"/>
                <a:gd name="connsiteX12" fmla="*/ 1925122 w 2410729"/>
                <a:gd name="connsiteY12" fmla="*/ 156686 h 217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0729" h="2179796">
                  <a:moveTo>
                    <a:pt x="1925122" y="156686"/>
                  </a:moveTo>
                  <a:cubicBezTo>
                    <a:pt x="1875401" y="70485"/>
                    <a:pt x="1753195" y="0"/>
                    <a:pt x="1653659" y="0"/>
                  </a:cubicBezTo>
                  <a:lnTo>
                    <a:pt x="757071" y="0"/>
                  </a:lnTo>
                  <a:cubicBezTo>
                    <a:pt x="657535" y="0"/>
                    <a:pt x="535424" y="70485"/>
                    <a:pt x="485608" y="156686"/>
                  </a:cubicBezTo>
                  <a:lnTo>
                    <a:pt x="37362" y="933164"/>
                  </a:lnTo>
                  <a:cubicBezTo>
                    <a:pt x="-12454" y="1019366"/>
                    <a:pt x="-12454" y="1160431"/>
                    <a:pt x="37362" y="1246632"/>
                  </a:cubicBezTo>
                  <a:lnTo>
                    <a:pt x="485608" y="2023110"/>
                  </a:lnTo>
                  <a:cubicBezTo>
                    <a:pt x="535424" y="2109311"/>
                    <a:pt x="657535" y="2179796"/>
                    <a:pt x="757071" y="2179796"/>
                  </a:cubicBezTo>
                  <a:lnTo>
                    <a:pt x="1653659" y="2179796"/>
                  </a:lnTo>
                  <a:cubicBezTo>
                    <a:pt x="1753195" y="2179796"/>
                    <a:pt x="1875401" y="2109311"/>
                    <a:pt x="1925122" y="2023110"/>
                  </a:cubicBezTo>
                  <a:lnTo>
                    <a:pt x="2373368" y="1246632"/>
                  </a:lnTo>
                  <a:cubicBezTo>
                    <a:pt x="2423184" y="1160431"/>
                    <a:pt x="2423184" y="1019366"/>
                    <a:pt x="2373368" y="933164"/>
                  </a:cubicBezTo>
                  <a:lnTo>
                    <a:pt x="1925122" y="15668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20" name="자유형: 도형 31">
              <a:extLst>
                <a:ext uri="{FF2B5EF4-FFF2-40B4-BE49-F238E27FC236}">
                  <a16:creationId xmlns="" xmlns:a16="http://schemas.microsoft.com/office/drawing/2014/main" id="{522D010D-970E-4D82-9EBB-93DB7983B09E}"/>
                </a:ext>
              </a:extLst>
            </p:cNvPr>
            <p:cNvSpPr/>
            <p:nvPr/>
          </p:nvSpPr>
          <p:spPr>
            <a:xfrm>
              <a:off x="9148812" y="3847858"/>
              <a:ext cx="2512672" cy="2268189"/>
            </a:xfrm>
            <a:custGeom>
              <a:avLst/>
              <a:gdLst>
                <a:gd name="connsiteX0" fmla="*/ 2001536 w 2512671"/>
                <a:gd name="connsiteY0" fmla="*/ 156686 h 2268188"/>
                <a:gd name="connsiteX1" fmla="*/ 1730073 w 2512671"/>
                <a:gd name="connsiteY1" fmla="*/ 0 h 2268188"/>
                <a:gd name="connsiteX2" fmla="*/ 782526 w 2512671"/>
                <a:gd name="connsiteY2" fmla="*/ 0 h 2268188"/>
                <a:gd name="connsiteX3" fmla="*/ 511064 w 2512671"/>
                <a:gd name="connsiteY3" fmla="*/ 156686 h 2268188"/>
                <a:gd name="connsiteX4" fmla="*/ 37290 w 2512671"/>
                <a:gd name="connsiteY4" fmla="*/ 977360 h 2268188"/>
                <a:gd name="connsiteX5" fmla="*/ 37290 w 2512671"/>
                <a:gd name="connsiteY5" fmla="*/ 1290828 h 2268188"/>
                <a:gd name="connsiteX6" fmla="*/ 511064 w 2512671"/>
                <a:gd name="connsiteY6" fmla="*/ 2111502 h 2268188"/>
                <a:gd name="connsiteX7" fmla="*/ 782526 w 2512671"/>
                <a:gd name="connsiteY7" fmla="*/ 2268188 h 2268188"/>
                <a:gd name="connsiteX8" fmla="*/ 1730073 w 2512671"/>
                <a:gd name="connsiteY8" fmla="*/ 2268188 h 2268188"/>
                <a:gd name="connsiteX9" fmla="*/ 2001536 w 2512671"/>
                <a:gd name="connsiteY9" fmla="*/ 2111502 h 2268188"/>
                <a:gd name="connsiteX10" fmla="*/ 2475310 w 2512671"/>
                <a:gd name="connsiteY10" fmla="*/ 1290828 h 2268188"/>
                <a:gd name="connsiteX11" fmla="*/ 2475310 w 2512671"/>
                <a:gd name="connsiteY11" fmla="*/ 977360 h 2268188"/>
                <a:gd name="connsiteX12" fmla="*/ 2001536 w 2512671"/>
                <a:gd name="connsiteY12" fmla="*/ 156686 h 226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2671" h="2268188">
                  <a:moveTo>
                    <a:pt x="2001536" y="156686"/>
                  </a:moveTo>
                  <a:cubicBezTo>
                    <a:pt x="1951815" y="70485"/>
                    <a:pt x="1829610" y="0"/>
                    <a:pt x="1730073" y="0"/>
                  </a:cubicBezTo>
                  <a:lnTo>
                    <a:pt x="782526" y="0"/>
                  </a:lnTo>
                  <a:cubicBezTo>
                    <a:pt x="682990" y="0"/>
                    <a:pt x="560784" y="70485"/>
                    <a:pt x="511064" y="156686"/>
                  </a:cubicBezTo>
                  <a:lnTo>
                    <a:pt x="37290" y="977360"/>
                  </a:lnTo>
                  <a:cubicBezTo>
                    <a:pt x="-12430" y="1063562"/>
                    <a:pt x="-12430" y="1204627"/>
                    <a:pt x="37290" y="1290828"/>
                  </a:cubicBezTo>
                  <a:lnTo>
                    <a:pt x="511064" y="2111502"/>
                  </a:lnTo>
                  <a:cubicBezTo>
                    <a:pt x="560784" y="2197703"/>
                    <a:pt x="682990" y="2268188"/>
                    <a:pt x="782526" y="2268188"/>
                  </a:cubicBezTo>
                  <a:lnTo>
                    <a:pt x="1730073" y="2268188"/>
                  </a:lnTo>
                  <a:cubicBezTo>
                    <a:pt x="1829610" y="2268188"/>
                    <a:pt x="1951720" y="2197703"/>
                    <a:pt x="2001536" y="2111502"/>
                  </a:cubicBezTo>
                  <a:lnTo>
                    <a:pt x="2475310" y="1290828"/>
                  </a:lnTo>
                  <a:cubicBezTo>
                    <a:pt x="2525125" y="1204627"/>
                    <a:pt x="2525125" y="1063562"/>
                    <a:pt x="2475310" y="977360"/>
                  </a:cubicBezTo>
                  <a:lnTo>
                    <a:pt x="2001536" y="156686"/>
                  </a:lnTo>
                  <a:close/>
                </a:path>
              </a:pathLst>
            </a:custGeom>
            <a:noFill/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</p:grpSp>
      <p:sp>
        <p:nvSpPr>
          <p:cNvPr id="21" name="Freeform 28">
            <a:extLst>
              <a:ext uri="{FF2B5EF4-FFF2-40B4-BE49-F238E27FC236}">
                <a16:creationId xmlns="" xmlns:a16="http://schemas.microsoft.com/office/drawing/2014/main" id="{9FBCACBF-6F05-41FE-8E0E-823C0B5565FE}"/>
              </a:ext>
            </a:extLst>
          </p:cNvPr>
          <p:cNvSpPr>
            <a:spLocks noEditPoints="1"/>
          </p:cNvSpPr>
          <p:nvPr/>
        </p:nvSpPr>
        <p:spPr bwMode="auto">
          <a:xfrm>
            <a:off x="1939778" y="1866855"/>
            <a:ext cx="105940" cy="182219"/>
          </a:xfrm>
          <a:custGeom>
            <a:avLst/>
            <a:gdLst>
              <a:gd name="T0" fmla="*/ 44 w 87"/>
              <a:gd name="T1" fmla="*/ 118 h 149"/>
              <a:gd name="T2" fmla="*/ 32 w 87"/>
              <a:gd name="T3" fmla="*/ 106 h 149"/>
              <a:gd name="T4" fmla="*/ 44 w 87"/>
              <a:gd name="T5" fmla="*/ 94 h 149"/>
              <a:gd name="T6" fmla="*/ 56 w 87"/>
              <a:gd name="T7" fmla="*/ 106 h 149"/>
              <a:gd name="T8" fmla="*/ 44 w 87"/>
              <a:gd name="T9" fmla="*/ 118 h 149"/>
              <a:gd name="T10" fmla="*/ 76 w 87"/>
              <a:gd name="T11" fmla="*/ 86 h 149"/>
              <a:gd name="T12" fmla="*/ 64 w 87"/>
              <a:gd name="T13" fmla="*/ 75 h 149"/>
              <a:gd name="T14" fmla="*/ 76 w 87"/>
              <a:gd name="T15" fmla="*/ 63 h 149"/>
              <a:gd name="T16" fmla="*/ 87 w 87"/>
              <a:gd name="T17" fmla="*/ 75 h 149"/>
              <a:gd name="T18" fmla="*/ 76 w 87"/>
              <a:gd name="T19" fmla="*/ 86 h 149"/>
              <a:gd name="T20" fmla="*/ 12 w 87"/>
              <a:gd name="T21" fmla="*/ 23 h 149"/>
              <a:gd name="T22" fmla="*/ 0 w 87"/>
              <a:gd name="T23" fmla="*/ 12 h 149"/>
              <a:gd name="T24" fmla="*/ 12 w 87"/>
              <a:gd name="T25" fmla="*/ 0 h 149"/>
              <a:gd name="T26" fmla="*/ 24 w 87"/>
              <a:gd name="T27" fmla="*/ 12 h 149"/>
              <a:gd name="T28" fmla="*/ 12 w 87"/>
              <a:gd name="T29" fmla="*/ 23 h 149"/>
              <a:gd name="T30" fmla="*/ 12 w 87"/>
              <a:gd name="T31" fmla="*/ 55 h 149"/>
              <a:gd name="T32" fmla="*/ 0 w 87"/>
              <a:gd name="T33" fmla="*/ 43 h 149"/>
              <a:gd name="T34" fmla="*/ 12 w 87"/>
              <a:gd name="T35" fmla="*/ 31 h 149"/>
              <a:gd name="T36" fmla="*/ 24 w 87"/>
              <a:gd name="T37" fmla="*/ 43 h 149"/>
              <a:gd name="T38" fmla="*/ 12 w 87"/>
              <a:gd name="T39" fmla="*/ 55 h 149"/>
              <a:gd name="T40" fmla="*/ 12 w 87"/>
              <a:gd name="T41" fmla="*/ 86 h 149"/>
              <a:gd name="T42" fmla="*/ 0 w 87"/>
              <a:gd name="T43" fmla="*/ 75 h 149"/>
              <a:gd name="T44" fmla="*/ 12 w 87"/>
              <a:gd name="T45" fmla="*/ 63 h 149"/>
              <a:gd name="T46" fmla="*/ 24 w 87"/>
              <a:gd name="T47" fmla="*/ 75 h 149"/>
              <a:gd name="T48" fmla="*/ 12 w 87"/>
              <a:gd name="T49" fmla="*/ 86 h 149"/>
              <a:gd name="T50" fmla="*/ 12 w 87"/>
              <a:gd name="T51" fmla="*/ 149 h 149"/>
              <a:gd name="T52" fmla="*/ 0 w 87"/>
              <a:gd name="T53" fmla="*/ 137 h 149"/>
              <a:gd name="T54" fmla="*/ 12 w 87"/>
              <a:gd name="T55" fmla="*/ 126 h 149"/>
              <a:gd name="T56" fmla="*/ 24 w 87"/>
              <a:gd name="T57" fmla="*/ 137 h 149"/>
              <a:gd name="T58" fmla="*/ 12 w 87"/>
              <a:gd name="T59" fmla="*/ 149 h 149"/>
              <a:gd name="T60" fmla="*/ 12 w 87"/>
              <a:gd name="T61" fmla="*/ 118 h 149"/>
              <a:gd name="T62" fmla="*/ 0 w 87"/>
              <a:gd name="T63" fmla="*/ 106 h 149"/>
              <a:gd name="T64" fmla="*/ 12 w 87"/>
              <a:gd name="T65" fmla="*/ 94 h 149"/>
              <a:gd name="T66" fmla="*/ 24 w 87"/>
              <a:gd name="T67" fmla="*/ 106 h 149"/>
              <a:gd name="T68" fmla="*/ 12 w 87"/>
              <a:gd name="T69" fmla="*/ 118 h 149"/>
              <a:gd name="T70" fmla="*/ 44 w 87"/>
              <a:gd name="T71" fmla="*/ 55 h 149"/>
              <a:gd name="T72" fmla="*/ 32 w 87"/>
              <a:gd name="T73" fmla="*/ 43 h 149"/>
              <a:gd name="T74" fmla="*/ 44 w 87"/>
              <a:gd name="T75" fmla="*/ 31 h 149"/>
              <a:gd name="T76" fmla="*/ 56 w 87"/>
              <a:gd name="T77" fmla="*/ 43 h 149"/>
              <a:gd name="T78" fmla="*/ 44 w 87"/>
              <a:gd name="T79" fmla="*/ 55 h 149"/>
              <a:gd name="T80" fmla="*/ 44 w 87"/>
              <a:gd name="T81" fmla="*/ 86 h 149"/>
              <a:gd name="T82" fmla="*/ 32 w 87"/>
              <a:gd name="T83" fmla="*/ 75 h 149"/>
              <a:gd name="T84" fmla="*/ 44 w 87"/>
              <a:gd name="T85" fmla="*/ 63 h 149"/>
              <a:gd name="T86" fmla="*/ 56 w 87"/>
              <a:gd name="T87" fmla="*/ 75 h 149"/>
              <a:gd name="T88" fmla="*/ 44 w 87"/>
              <a:gd name="T89" fmla="*/ 86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7" h="149">
                <a:moveTo>
                  <a:pt x="44" y="118"/>
                </a:moveTo>
                <a:cubicBezTo>
                  <a:pt x="38" y="118"/>
                  <a:pt x="32" y="113"/>
                  <a:pt x="32" y="106"/>
                </a:cubicBezTo>
                <a:cubicBezTo>
                  <a:pt x="32" y="100"/>
                  <a:pt x="38" y="94"/>
                  <a:pt x="44" y="94"/>
                </a:cubicBezTo>
                <a:cubicBezTo>
                  <a:pt x="50" y="94"/>
                  <a:pt x="56" y="100"/>
                  <a:pt x="56" y="106"/>
                </a:cubicBezTo>
                <a:cubicBezTo>
                  <a:pt x="56" y="113"/>
                  <a:pt x="50" y="118"/>
                  <a:pt x="44" y="118"/>
                </a:cubicBezTo>
                <a:close/>
                <a:moveTo>
                  <a:pt x="76" y="86"/>
                </a:moveTo>
                <a:cubicBezTo>
                  <a:pt x="69" y="86"/>
                  <a:pt x="64" y="81"/>
                  <a:pt x="64" y="75"/>
                </a:cubicBezTo>
                <a:cubicBezTo>
                  <a:pt x="64" y="68"/>
                  <a:pt x="69" y="63"/>
                  <a:pt x="76" y="63"/>
                </a:cubicBezTo>
                <a:cubicBezTo>
                  <a:pt x="82" y="63"/>
                  <a:pt x="87" y="68"/>
                  <a:pt x="87" y="75"/>
                </a:cubicBezTo>
                <a:cubicBezTo>
                  <a:pt x="87" y="81"/>
                  <a:pt x="82" y="86"/>
                  <a:pt x="76" y="86"/>
                </a:cubicBezTo>
                <a:close/>
                <a:moveTo>
                  <a:pt x="12" y="23"/>
                </a:moveTo>
                <a:cubicBezTo>
                  <a:pt x="6" y="23"/>
                  <a:pt x="0" y="18"/>
                  <a:pt x="0" y="12"/>
                </a:cubicBezTo>
                <a:cubicBezTo>
                  <a:pt x="0" y="5"/>
                  <a:pt x="6" y="0"/>
                  <a:pt x="12" y="0"/>
                </a:cubicBezTo>
                <a:cubicBezTo>
                  <a:pt x="18" y="0"/>
                  <a:pt x="24" y="5"/>
                  <a:pt x="24" y="12"/>
                </a:cubicBezTo>
                <a:cubicBezTo>
                  <a:pt x="24" y="18"/>
                  <a:pt x="18" y="23"/>
                  <a:pt x="12" y="23"/>
                </a:cubicBezTo>
                <a:close/>
                <a:moveTo>
                  <a:pt x="12" y="55"/>
                </a:moveTo>
                <a:cubicBezTo>
                  <a:pt x="6" y="55"/>
                  <a:pt x="0" y="50"/>
                  <a:pt x="0" y="43"/>
                </a:cubicBezTo>
                <a:cubicBezTo>
                  <a:pt x="0" y="37"/>
                  <a:pt x="6" y="31"/>
                  <a:pt x="12" y="31"/>
                </a:cubicBezTo>
                <a:cubicBezTo>
                  <a:pt x="18" y="31"/>
                  <a:pt x="24" y="37"/>
                  <a:pt x="24" y="43"/>
                </a:cubicBezTo>
                <a:cubicBezTo>
                  <a:pt x="24" y="50"/>
                  <a:pt x="18" y="55"/>
                  <a:pt x="12" y="55"/>
                </a:cubicBezTo>
                <a:close/>
                <a:moveTo>
                  <a:pt x="12" y="86"/>
                </a:moveTo>
                <a:cubicBezTo>
                  <a:pt x="6" y="86"/>
                  <a:pt x="0" y="81"/>
                  <a:pt x="0" y="75"/>
                </a:cubicBezTo>
                <a:cubicBezTo>
                  <a:pt x="0" y="68"/>
                  <a:pt x="6" y="63"/>
                  <a:pt x="12" y="63"/>
                </a:cubicBezTo>
                <a:cubicBezTo>
                  <a:pt x="18" y="63"/>
                  <a:pt x="24" y="68"/>
                  <a:pt x="24" y="75"/>
                </a:cubicBezTo>
                <a:cubicBezTo>
                  <a:pt x="24" y="81"/>
                  <a:pt x="18" y="86"/>
                  <a:pt x="12" y="86"/>
                </a:cubicBezTo>
                <a:close/>
                <a:moveTo>
                  <a:pt x="12" y="149"/>
                </a:moveTo>
                <a:cubicBezTo>
                  <a:pt x="6" y="149"/>
                  <a:pt x="0" y="144"/>
                  <a:pt x="0" y="137"/>
                </a:cubicBezTo>
                <a:cubicBezTo>
                  <a:pt x="0" y="131"/>
                  <a:pt x="6" y="126"/>
                  <a:pt x="12" y="126"/>
                </a:cubicBezTo>
                <a:cubicBezTo>
                  <a:pt x="18" y="126"/>
                  <a:pt x="24" y="131"/>
                  <a:pt x="24" y="137"/>
                </a:cubicBezTo>
                <a:cubicBezTo>
                  <a:pt x="24" y="144"/>
                  <a:pt x="18" y="149"/>
                  <a:pt x="12" y="149"/>
                </a:cubicBezTo>
                <a:close/>
                <a:moveTo>
                  <a:pt x="12" y="118"/>
                </a:moveTo>
                <a:cubicBezTo>
                  <a:pt x="6" y="118"/>
                  <a:pt x="0" y="113"/>
                  <a:pt x="0" y="106"/>
                </a:cubicBezTo>
                <a:cubicBezTo>
                  <a:pt x="0" y="100"/>
                  <a:pt x="6" y="94"/>
                  <a:pt x="12" y="94"/>
                </a:cubicBezTo>
                <a:cubicBezTo>
                  <a:pt x="18" y="94"/>
                  <a:pt x="24" y="100"/>
                  <a:pt x="24" y="106"/>
                </a:cubicBezTo>
                <a:cubicBezTo>
                  <a:pt x="24" y="113"/>
                  <a:pt x="18" y="118"/>
                  <a:pt x="12" y="118"/>
                </a:cubicBezTo>
                <a:close/>
                <a:moveTo>
                  <a:pt x="44" y="55"/>
                </a:moveTo>
                <a:cubicBezTo>
                  <a:pt x="38" y="55"/>
                  <a:pt x="32" y="50"/>
                  <a:pt x="32" y="43"/>
                </a:cubicBezTo>
                <a:cubicBezTo>
                  <a:pt x="32" y="37"/>
                  <a:pt x="38" y="31"/>
                  <a:pt x="44" y="31"/>
                </a:cubicBezTo>
                <a:cubicBezTo>
                  <a:pt x="50" y="31"/>
                  <a:pt x="56" y="37"/>
                  <a:pt x="56" y="43"/>
                </a:cubicBezTo>
                <a:cubicBezTo>
                  <a:pt x="56" y="50"/>
                  <a:pt x="50" y="55"/>
                  <a:pt x="44" y="55"/>
                </a:cubicBezTo>
                <a:close/>
                <a:moveTo>
                  <a:pt x="44" y="86"/>
                </a:moveTo>
                <a:cubicBezTo>
                  <a:pt x="38" y="86"/>
                  <a:pt x="32" y="81"/>
                  <a:pt x="32" y="75"/>
                </a:cubicBezTo>
                <a:cubicBezTo>
                  <a:pt x="32" y="68"/>
                  <a:pt x="38" y="63"/>
                  <a:pt x="44" y="63"/>
                </a:cubicBezTo>
                <a:cubicBezTo>
                  <a:pt x="50" y="63"/>
                  <a:pt x="56" y="68"/>
                  <a:pt x="56" y="75"/>
                </a:cubicBezTo>
                <a:cubicBezTo>
                  <a:pt x="56" y="81"/>
                  <a:pt x="50" y="86"/>
                  <a:pt x="44" y="8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5400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endParaRPr lang="ko-KR" altLang="en-US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2" name="Freeform 29">
            <a:extLst>
              <a:ext uri="{FF2B5EF4-FFF2-40B4-BE49-F238E27FC236}">
                <a16:creationId xmlns="" xmlns:a16="http://schemas.microsoft.com/office/drawing/2014/main" id="{B7706934-BEDD-481C-BCD0-0D74ADA7916F}"/>
              </a:ext>
            </a:extLst>
          </p:cNvPr>
          <p:cNvSpPr>
            <a:spLocks noEditPoints="1"/>
          </p:cNvSpPr>
          <p:nvPr/>
        </p:nvSpPr>
        <p:spPr bwMode="auto">
          <a:xfrm>
            <a:off x="1861381" y="1788458"/>
            <a:ext cx="67802" cy="339012"/>
          </a:xfrm>
          <a:custGeom>
            <a:avLst/>
            <a:gdLst>
              <a:gd name="T0" fmla="*/ 32 w 56"/>
              <a:gd name="T1" fmla="*/ 170 h 276"/>
              <a:gd name="T2" fmla="*/ 56 w 56"/>
              <a:gd name="T3" fmla="*/ 170 h 276"/>
              <a:gd name="T4" fmla="*/ 12 w 56"/>
              <a:gd name="T5" fmla="*/ 252 h 276"/>
              <a:gd name="T6" fmla="*/ 12 w 56"/>
              <a:gd name="T7" fmla="*/ 276 h 276"/>
              <a:gd name="T8" fmla="*/ 12 w 56"/>
              <a:gd name="T9" fmla="*/ 252 h 276"/>
              <a:gd name="T10" fmla="*/ 0 w 56"/>
              <a:gd name="T11" fmla="*/ 232 h 276"/>
              <a:gd name="T12" fmla="*/ 24 w 56"/>
              <a:gd name="T13" fmla="*/ 232 h 276"/>
              <a:gd name="T14" fmla="*/ 44 w 56"/>
              <a:gd name="T15" fmla="*/ 221 h 276"/>
              <a:gd name="T16" fmla="*/ 44 w 56"/>
              <a:gd name="T17" fmla="*/ 244 h 276"/>
              <a:gd name="T18" fmla="*/ 44 w 56"/>
              <a:gd name="T19" fmla="*/ 221 h 276"/>
              <a:gd name="T20" fmla="*/ 0 w 56"/>
              <a:gd name="T21" fmla="*/ 12 h 276"/>
              <a:gd name="T22" fmla="*/ 24 w 56"/>
              <a:gd name="T23" fmla="*/ 12 h 276"/>
              <a:gd name="T24" fmla="*/ 12 w 56"/>
              <a:gd name="T25" fmla="*/ 55 h 276"/>
              <a:gd name="T26" fmla="*/ 12 w 56"/>
              <a:gd name="T27" fmla="*/ 32 h 276"/>
              <a:gd name="T28" fmla="*/ 12 w 56"/>
              <a:gd name="T29" fmla="*/ 55 h 276"/>
              <a:gd name="T30" fmla="*/ 0 w 56"/>
              <a:gd name="T31" fmla="*/ 76 h 276"/>
              <a:gd name="T32" fmla="*/ 24 w 56"/>
              <a:gd name="T33" fmla="*/ 76 h 276"/>
              <a:gd name="T34" fmla="*/ 12 w 56"/>
              <a:gd name="T35" fmla="*/ 119 h 276"/>
              <a:gd name="T36" fmla="*/ 12 w 56"/>
              <a:gd name="T37" fmla="*/ 95 h 276"/>
              <a:gd name="T38" fmla="*/ 12 w 56"/>
              <a:gd name="T39" fmla="*/ 119 h 276"/>
              <a:gd name="T40" fmla="*/ 0 w 56"/>
              <a:gd name="T41" fmla="*/ 139 h 276"/>
              <a:gd name="T42" fmla="*/ 24 w 56"/>
              <a:gd name="T43" fmla="*/ 139 h 276"/>
              <a:gd name="T44" fmla="*/ 12 w 56"/>
              <a:gd name="T45" fmla="*/ 213 h 276"/>
              <a:gd name="T46" fmla="*/ 12 w 56"/>
              <a:gd name="T47" fmla="*/ 190 h 276"/>
              <a:gd name="T48" fmla="*/ 12 w 56"/>
              <a:gd name="T49" fmla="*/ 213 h 276"/>
              <a:gd name="T50" fmla="*/ 0 w 56"/>
              <a:gd name="T51" fmla="*/ 170 h 276"/>
              <a:gd name="T52" fmla="*/ 24 w 56"/>
              <a:gd name="T53" fmla="*/ 170 h 276"/>
              <a:gd name="T54" fmla="*/ 44 w 56"/>
              <a:gd name="T55" fmla="*/ 55 h 276"/>
              <a:gd name="T56" fmla="*/ 44 w 56"/>
              <a:gd name="T57" fmla="*/ 32 h 276"/>
              <a:gd name="T58" fmla="*/ 44 w 56"/>
              <a:gd name="T59" fmla="*/ 55 h 276"/>
              <a:gd name="T60" fmla="*/ 32 w 56"/>
              <a:gd name="T61" fmla="*/ 76 h 276"/>
              <a:gd name="T62" fmla="*/ 56 w 56"/>
              <a:gd name="T63" fmla="*/ 76 h 276"/>
              <a:gd name="T64" fmla="*/ 44 w 56"/>
              <a:gd name="T65" fmla="*/ 119 h 276"/>
              <a:gd name="T66" fmla="*/ 44 w 56"/>
              <a:gd name="T67" fmla="*/ 95 h 276"/>
              <a:gd name="T68" fmla="*/ 44 w 56"/>
              <a:gd name="T69" fmla="*/ 119 h 276"/>
              <a:gd name="T70" fmla="*/ 32 w 56"/>
              <a:gd name="T71" fmla="*/ 139 h 276"/>
              <a:gd name="T72" fmla="*/ 56 w 56"/>
              <a:gd name="T73" fmla="*/ 139 h 276"/>
              <a:gd name="T74" fmla="*/ 44 w 56"/>
              <a:gd name="T75" fmla="*/ 213 h 276"/>
              <a:gd name="T76" fmla="*/ 44 w 56"/>
              <a:gd name="T77" fmla="*/ 190 h 276"/>
              <a:gd name="T78" fmla="*/ 44 w 56"/>
              <a:gd name="T79" fmla="*/ 21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6" h="276">
                <a:moveTo>
                  <a:pt x="44" y="182"/>
                </a:moveTo>
                <a:cubicBezTo>
                  <a:pt x="38" y="182"/>
                  <a:pt x="32" y="177"/>
                  <a:pt x="32" y="170"/>
                </a:cubicBezTo>
                <a:cubicBezTo>
                  <a:pt x="32" y="164"/>
                  <a:pt x="38" y="158"/>
                  <a:pt x="44" y="158"/>
                </a:cubicBezTo>
                <a:cubicBezTo>
                  <a:pt x="51" y="158"/>
                  <a:pt x="56" y="164"/>
                  <a:pt x="56" y="170"/>
                </a:cubicBezTo>
                <a:cubicBezTo>
                  <a:pt x="56" y="177"/>
                  <a:pt x="51" y="182"/>
                  <a:pt x="44" y="182"/>
                </a:cubicBezTo>
                <a:close/>
                <a:moveTo>
                  <a:pt x="12" y="252"/>
                </a:moveTo>
                <a:cubicBezTo>
                  <a:pt x="6" y="252"/>
                  <a:pt x="0" y="258"/>
                  <a:pt x="0" y="264"/>
                </a:cubicBezTo>
                <a:cubicBezTo>
                  <a:pt x="0" y="271"/>
                  <a:pt x="6" y="276"/>
                  <a:pt x="12" y="276"/>
                </a:cubicBezTo>
                <a:cubicBezTo>
                  <a:pt x="19" y="276"/>
                  <a:pt x="24" y="271"/>
                  <a:pt x="24" y="264"/>
                </a:cubicBezTo>
                <a:cubicBezTo>
                  <a:pt x="24" y="258"/>
                  <a:pt x="19" y="252"/>
                  <a:pt x="12" y="252"/>
                </a:cubicBezTo>
                <a:close/>
                <a:moveTo>
                  <a:pt x="12" y="221"/>
                </a:moveTo>
                <a:cubicBezTo>
                  <a:pt x="6" y="221"/>
                  <a:pt x="0" y="226"/>
                  <a:pt x="0" y="232"/>
                </a:cubicBezTo>
                <a:cubicBezTo>
                  <a:pt x="0" y="239"/>
                  <a:pt x="6" y="244"/>
                  <a:pt x="12" y="244"/>
                </a:cubicBezTo>
                <a:cubicBezTo>
                  <a:pt x="19" y="244"/>
                  <a:pt x="24" y="239"/>
                  <a:pt x="24" y="232"/>
                </a:cubicBezTo>
                <a:cubicBezTo>
                  <a:pt x="24" y="226"/>
                  <a:pt x="19" y="221"/>
                  <a:pt x="12" y="221"/>
                </a:cubicBezTo>
                <a:close/>
                <a:moveTo>
                  <a:pt x="44" y="221"/>
                </a:moveTo>
                <a:cubicBezTo>
                  <a:pt x="38" y="221"/>
                  <a:pt x="32" y="226"/>
                  <a:pt x="32" y="232"/>
                </a:cubicBezTo>
                <a:cubicBezTo>
                  <a:pt x="32" y="239"/>
                  <a:pt x="38" y="244"/>
                  <a:pt x="44" y="244"/>
                </a:cubicBezTo>
                <a:cubicBezTo>
                  <a:pt x="51" y="244"/>
                  <a:pt x="56" y="239"/>
                  <a:pt x="56" y="232"/>
                </a:cubicBezTo>
                <a:cubicBezTo>
                  <a:pt x="56" y="226"/>
                  <a:pt x="51" y="221"/>
                  <a:pt x="44" y="221"/>
                </a:cubicBezTo>
                <a:close/>
                <a:moveTo>
                  <a:pt x="12" y="24"/>
                </a:moveTo>
                <a:cubicBezTo>
                  <a:pt x="6" y="24"/>
                  <a:pt x="0" y="18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19" y="0"/>
                  <a:pt x="24" y="6"/>
                  <a:pt x="24" y="12"/>
                </a:cubicBezTo>
                <a:cubicBezTo>
                  <a:pt x="24" y="18"/>
                  <a:pt x="19" y="24"/>
                  <a:pt x="12" y="24"/>
                </a:cubicBezTo>
                <a:close/>
                <a:moveTo>
                  <a:pt x="12" y="55"/>
                </a:moveTo>
                <a:cubicBezTo>
                  <a:pt x="6" y="55"/>
                  <a:pt x="0" y="50"/>
                  <a:pt x="0" y="44"/>
                </a:cubicBezTo>
                <a:cubicBezTo>
                  <a:pt x="0" y="37"/>
                  <a:pt x="6" y="32"/>
                  <a:pt x="12" y="32"/>
                </a:cubicBezTo>
                <a:cubicBezTo>
                  <a:pt x="19" y="32"/>
                  <a:pt x="24" y="37"/>
                  <a:pt x="24" y="44"/>
                </a:cubicBezTo>
                <a:cubicBezTo>
                  <a:pt x="24" y="50"/>
                  <a:pt x="19" y="55"/>
                  <a:pt x="12" y="55"/>
                </a:cubicBezTo>
                <a:close/>
                <a:moveTo>
                  <a:pt x="12" y="87"/>
                </a:moveTo>
                <a:cubicBezTo>
                  <a:pt x="6" y="87"/>
                  <a:pt x="0" y="82"/>
                  <a:pt x="0" y="76"/>
                </a:cubicBezTo>
                <a:cubicBezTo>
                  <a:pt x="0" y="69"/>
                  <a:pt x="6" y="64"/>
                  <a:pt x="12" y="64"/>
                </a:cubicBezTo>
                <a:cubicBezTo>
                  <a:pt x="19" y="64"/>
                  <a:pt x="24" y="69"/>
                  <a:pt x="24" y="76"/>
                </a:cubicBezTo>
                <a:cubicBezTo>
                  <a:pt x="24" y="82"/>
                  <a:pt x="19" y="87"/>
                  <a:pt x="12" y="87"/>
                </a:cubicBezTo>
                <a:close/>
                <a:moveTo>
                  <a:pt x="12" y="119"/>
                </a:moveTo>
                <a:cubicBezTo>
                  <a:pt x="6" y="119"/>
                  <a:pt x="0" y="114"/>
                  <a:pt x="0" y="107"/>
                </a:cubicBezTo>
                <a:cubicBezTo>
                  <a:pt x="0" y="101"/>
                  <a:pt x="6" y="95"/>
                  <a:pt x="12" y="95"/>
                </a:cubicBezTo>
                <a:cubicBezTo>
                  <a:pt x="19" y="95"/>
                  <a:pt x="24" y="101"/>
                  <a:pt x="24" y="107"/>
                </a:cubicBezTo>
                <a:cubicBezTo>
                  <a:pt x="24" y="114"/>
                  <a:pt x="19" y="119"/>
                  <a:pt x="12" y="119"/>
                </a:cubicBezTo>
                <a:close/>
                <a:moveTo>
                  <a:pt x="12" y="150"/>
                </a:moveTo>
                <a:cubicBezTo>
                  <a:pt x="6" y="150"/>
                  <a:pt x="0" y="145"/>
                  <a:pt x="0" y="139"/>
                </a:cubicBezTo>
                <a:cubicBezTo>
                  <a:pt x="0" y="132"/>
                  <a:pt x="6" y="127"/>
                  <a:pt x="12" y="127"/>
                </a:cubicBezTo>
                <a:cubicBezTo>
                  <a:pt x="19" y="127"/>
                  <a:pt x="24" y="132"/>
                  <a:pt x="24" y="139"/>
                </a:cubicBezTo>
                <a:cubicBezTo>
                  <a:pt x="24" y="145"/>
                  <a:pt x="19" y="150"/>
                  <a:pt x="12" y="150"/>
                </a:cubicBezTo>
                <a:close/>
                <a:moveTo>
                  <a:pt x="12" y="213"/>
                </a:moveTo>
                <a:cubicBezTo>
                  <a:pt x="6" y="213"/>
                  <a:pt x="0" y="208"/>
                  <a:pt x="0" y="201"/>
                </a:cubicBezTo>
                <a:cubicBezTo>
                  <a:pt x="0" y="195"/>
                  <a:pt x="6" y="190"/>
                  <a:pt x="12" y="190"/>
                </a:cubicBezTo>
                <a:cubicBezTo>
                  <a:pt x="19" y="190"/>
                  <a:pt x="24" y="195"/>
                  <a:pt x="24" y="201"/>
                </a:cubicBezTo>
                <a:cubicBezTo>
                  <a:pt x="24" y="208"/>
                  <a:pt x="19" y="213"/>
                  <a:pt x="12" y="213"/>
                </a:cubicBezTo>
                <a:close/>
                <a:moveTo>
                  <a:pt x="12" y="182"/>
                </a:moveTo>
                <a:cubicBezTo>
                  <a:pt x="6" y="182"/>
                  <a:pt x="0" y="177"/>
                  <a:pt x="0" y="170"/>
                </a:cubicBezTo>
                <a:cubicBezTo>
                  <a:pt x="0" y="164"/>
                  <a:pt x="6" y="158"/>
                  <a:pt x="12" y="158"/>
                </a:cubicBezTo>
                <a:cubicBezTo>
                  <a:pt x="19" y="158"/>
                  <a:pt x="24" y="164"/>
                  <a:pt x="24" y="170"/>
                </a:cubicBezTo>
                <a:cubicBezTo>
                  <a:pt x="24" y="177"/>
                  <a:pt x="19" y="182"/>
                  <a:pt x="12" y="182"/>
                </a:cubicBezTo>
                <a:close/>
                <a:moveTo>
                  <a:pt x="44" y="55"/>
                </a:moveTo>
                <a:cubicBezTo>
                  <a:pt x="38" y="55"/>
                  <a:pt x="32" y="50"/>
                  <a:pt x="32" y="44"/>
                </a:cubicBezTo>
                <a:cubicBezTo>
                  <a:pt x="32" y="37"/>
                  <a:pt x="38" y="32"/>
                  <a:pt x="44" y="32"/>
                </a:cubicBezTo>
                <a:cubicBezTo>
                  <a:pt x="51" y="32"/>
                  <a:pt x="56" y="37"/>
                  <a:pt x="56" y="44"/>
                </a:cubicBezTo>
                <a:cubicBezTo>
                  <a:pt x="56" y="50"/>
                  <a:pt x="51" y="55"/>
                  <a:pt x="44" y="55"/>
                </a:cubicBezTo>
                <a:close/>
                <a:moveTo>
                  <a:pt x="44" y="87"/>
                </a:moveTo>
                <a:cubicBezTo>
                  <a:pt x="38" y="87"/>
                  <a:pt x="32" y="82"/>
                  <a:pt x="32" y="76"/>
                </a:cubicBezTo>
                <a:cubicBezTo>
                  <a:pt x="32" y="69"/>
                  <a:pt x="38" y="64"/>
                  <a:pt x="44" y="64"/>
                </a:cubicBezTo>
                <a:cubicBezTo>
                  <a:pt x="51" y="64"/>
                  <a:pt x="56" y="69"/>
                  <a:pt x="56" y="76"/>
                </a:cubicBezTo>
                <a:cubicBezTo>
                  <a:pt x="56" y="82"/>
                  <a:pt x="51" y="87"/>
                  <a:pt x="44" y="87"/>
                </a:cubicBezTo>
                <a:close/>
                <a:moveTo>
                  <a:pt x="44" y="119"/>
                </a:moveTo>
                <a:cubicBezTo>
                  <a:pt x="38" y="119"/>
                  <a:pt x="32" y="114"/>
                  <a:pt x="32" y="107"/>
                </a:cubicBezTo>
                <a:cubicBezTo>
                  <a:pt x="32" y="101"/>
                  <a:pt x="38" y="95"/>
                  <a:pt x="44" y="95"/>
                </a:cubicBezTo>
                <a:cubicBezTo>
                  <a:pt x="51" y="95"/>
                  <a:pt x="56" y="101"/>
                  <a:pt x="56" y="107"/>
                </a:cubicBezTo>
                <a:cubicBezTo>
                  <a:pt x="56" y="114"/>
                  <a:pt x="51" y="119"/>
                  <a:pt x="44" y="119"/>
                </a:cubicBezTo>
                <a:close/>
                <a:moveTo>
                  <a:pt x="44" y="150"/>
                </a:moveTo>
                <a:cubicBezTo>
                  <a:pt x="38" y="150"/>
                  <a:pt x="32" y="145"/>
                  <a:pt x="32" y="139"/>
                </a:cubicBezTo>
                <a:cubicBezTo>
                  <a:pt x="32" y="132"/>
                  <a:pt x="38" y="127"/>
                  <a:pt x="44" y="127"/>
                </a:cubicBezTo>
                <a:cubicBezTo>
                  <a:pt x="51" y="127"/>
                  <a:pt x="56" y="132"/>
                  <a:pt x="56" y="139"/>
                </a:cubicBezTo>
                <a:cubicBezTo>
                  <a:pt x="56" y="145"/>
                  <a:pt x="51" y="150"/>
                  <a:pt x="44" y="150"/>
                </a:cubicBezTo>
                <a:close/>
                <a:moveTo>
                  <a:pt x="44" y="213"/>
                </a:moveTo>
                <a:cubicBezTo>
                  <a:pt x="38" y="213"/>
                  <a:pt x="32" y="208"/>
                  <a:pt x="32" y="201"/>
                </a:cubicBezTo>
                <a:cubicBezTo>
                  <a:pt x="32" y="195"/>
                  <a:pt x="38" y="190"/>
                  <a:pt x="44" y="190"/>
                </a:cubicBezTo>
                <a:cubicBezTo>
                  <a:pt x="51" y="190"/>
                  <a:pt x="56" y="195"/>
                  <a:pt x="56" y="201"/>
                </a:cubicBezTo>
                <a:cubicBezTo>
                  <a:pt x="56" y="208"/>
                  <a:pt x="51" y="213"/>
                  <a:pt x="44" y="21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5400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endParaRPr lang="ko-KR" altLang="en-US" dirty="0"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자유형 192">
            <a:extLst>
              <a:ext uri="{FF2B5EF4-FFF2-40B4-BE49-F238E27FC236}">
                <a16:creationId xmlns="" xmlns:a16="http://schemas.microsoft.com/office/drawing/2014/main" id="{780D9B97-1F68-4F8B-93CA-2B91C57FED47}"/>
              </a:ext>
            </a:extLst>
          </p:cNvPr>
          <p:cNvSpPr/>
          <p:nvPr/>
        </p:nvSpPr>
        <p:spPr>
          <a:xfrm>
            <a:off x="2248508" y="1408575"/>
            <a:ext cx="413735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혁신조달과 연계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결과물의 판로 개척 및 사업화 지원</a:t>
            </a:r>
          </a:p>
        </p:txBody>
      </p:sp>
      <p:sp>
        <p:nvSpPr>
          <p:cNvPr id="24" name="자유형 192">
            <a:extLst>
              <a:ext uri="{FF2B5EF4-FFF2-40B4-BE49-F238E27FC236}">
                <a16:creationId xmlns="" xmlns:a16="http://schemas.microsoft.com/office/drawing/2014/main" id="{0A95ADD7-35E0-4DD7-B348-84A9C948D649}"/>
              </a:ext>
            </a:extLst>
          </p:cNvPr>
          <p:cNvSpPr/>
          <p:nvPr/>
        </p:nvSpPr>
        <p:spPr>
          <a:xfrm>
            <a:off x="1929182" y="1336819"/>
            <a:ext cx="6746505" cy="298489"/>
          </a:xfrm>
          <a:prstGeom prst="roundRect">
            <a:avLst>
              <a:gd name="adj" fmla="val 50000"/>
            </a:avLst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0" bIns="0" rtlCol="0" anchor="ctr"/>
          <a:lstStyle/>
          <a:p>
            <a:r>
              <a:rPr lang="ko-KR" altLang="en-US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혁신조달을 </a:t>
            </a:r>
            <a:r>
              <a:rPr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통한 사업화 지원</a:t>
            </a:r>
          </a:p>
        </p:txBody>
      </p:sp>
      <p:sp>
        <p:nvSpPr>
          <p:cNvPr id="25" name="이등변 삼각형 24">
            <a:extLst>
              <a:ext uri="{FF2B5EF4-FFF2-40B4-BE49-F238E27FC236}">
                <a16:creationId xmlns="" xmlns:a16="http://schemas.microsoft.com/office/drawing/2014/main" id="{DBE11FCE-B062-4504-B009-B4F7F550E266}"/>
              </a:ext>
            </a:extLst>
          </p:cNvPr>
          <p:cNvSpPr/>
          <p:nvPr/>
        </p:nvSpPr>
        <p:spPr>
          <a:xfrm rot="16200000">
            <a:off x="165894" y="4180102"/>
            <a:ext cx="3257662" cy="999581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F2F2E345-E767-4DAD-93BA-B73FF61CE969}"/>
              </a:ext>
            </a:extLst>
          </p:cNvPr>
          <p:cNvGrpSpPr/>
          <p:nvPr/>
        </p:nvGrpSpPr>
        <p:grpSpPr>
          <a:xfrm rot="1780186">
            <a:off x="446035" y="3540013"/>
            <a:ext cx="1400962" cy="1264646"/>
            <a:chOff x="9148812" y="3847858"/>
            <a:chExt cx="2512672" cy="2268189"/>
          </a:xfrm>
        </p:grpSpPr>
        <p:sp>
          <p:nvSpPr>
            <p:cNvPr id="27" name="자유형: 도형 30">
              <a:extLst>
                <a:ext uri="{FF2B5EF4-FFF2-40B4-BE49-F238E27FC236}">
                  <a16:creationId xmlns="" xmlns:a16="http://schemas.microsoft.com/office/drawing/2014/main" id="{F2D343D7-0D52-48D6-809C-E5DAF2A7BCF4}"/>
                </a:ext>
              </a:extLst>
            </p:cNvPr>
            <p:cNvSpPr/>
            <p:nvPr/>
          </p:nvSpPr>
          <p:spPr>
            <a:xfrm>
              <a:off x="9199791" y="3892056"/>
              <a:ext cx="2410730" cy="2179795"/>
            </a:xfrm>
            <a:custGeom>
              <a:avLst/>
              <a:gdLst>
                <a:gd name="connsiteX0" fmla="*/ 1925122 w 2410729"/>
                <a:gd name="connsiteY0" fmla="*/ 156686 h 2179796"/>
                <a:gd name="connsiteX1" fmla="*/ 1653659 w 2410729"/>
                <a:gd name="connsiteY1" fmla="*/ 0 h 2179796"/>
                <a:gd name="connsiteX2" fmla="*/ 757071 w 2410729"/>
                <a:gd name="connsiteY2" fmla="*/ 0 h 2179796"/>
                <a:gd name="connsiteX3" fmla="*/ 485608 w 2410729"/>
                <a:gd name="connsiteY3" fmla="*/ 156686 h 2179796"/>
                <a:gd name="connsiteX4" fmla="*/ 37362 w 2410729"/>
                <a:gd name="connsiteY4" fmla="*/ 933164 h 2179796"/>
                <a:gd name="connsiteX5" fmla="*/ 37362 w 2410729"/>
                <a:gd name="connsiteY5" fmla="*/ 1246632 h 2179796"/>
                <a:gd name="connsiteX6" fmla="*/ 485608 w 2410729"/>
                <a:gd name="connsiteY6" fmla="*/ 2023110 h 2179796"/>
                <a:gd name="connsiteX7" fmla="*/ 757071 w 2410729"/>
                <a:gd name="connsiteY7" fmla="*/ 2179796 h 2179796"/>
                <a:gd name="connsiteX8" fmla="*/ 1653659 w 2410729"/>
                <a:gd name="connsiteY8" fmla="*/ 2179796 h 2179796"/>
                <a:gd name="connsiteX9" fmla="*/ 1925122 w 2410729"/>
                <a:gd name="connsiteY9" fmla="*/ 2023110 h 2179796"/>
                <a:gd name="connsiteX10" fmla="*/ 2373368 w 2410729"/>
                <a:gd name="connsiteY10" fmla="*/ 1246632 h 2179796"/>
                <a:gd name="connsiteX11" fmla="*/ 2373368 w 2410729"/>
                <a:gd name="connsiteY11" fmla="*/ 933164 h 2179796"/>
                <a:gd name="connsiteX12" fmla="*/ 1925122 w 2410729"/>
                <a:gd name="connsiteY12" fmla="*/ 156686 h 217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0729" h="2179796">
                  <a:moveTo>
                    <a:pt x="1925122" y="156686"/>
                  </a:moveTo>
                  <a:cubicBezTo>
                    <a:pt x="1875401" y="70485"/>
                    <a:pt x="1753195" y="0"/>
                    <a:pt x="1653659" y="0"/>
                  </a:cubicBezTo>
                  <a:lnTo>
                    <a:pt x="757071" y="0"/>
                  </a:lnTo>
                  <a:cubicBezTo>
                    <a:pt x="657535" y="0"/>
                    <a:pt x="535424" y="70485"/>
                    <a:pt x="485608" y="156686"/>
                  </a:cubicBezTo>
                  <a:lnTo>
                    <a:pt x="37362" y="933164"/>
                  </a:lnTo>
                  <a:cubicBezTo>
                    <a:pt x="-12454" y="1019366"/>
                    <a:pt x="-12454" y="1160431"/>
                    <a:pt x="37362" y="1246632"/>
                  </a:cubicBezTo>
                  <a:lnTo>
                    <a:pt x="485608" y="2023110"/>
                  </a:lnTo>
                  <a:cubicBezTo>
                    <a:pt x="535424" y="2109311"/>
                    <a:pt x="657535" y="2179796"/>
                    <a:pt x="757071" y="2179796"/>
                  </a:cubicBezTo>
                  <a:lnTo>
                    <a:pt x="1653659" y="2179796"/>
                  </a:lnTo>
                  <a:cubicBezTo>
                    <a:pt x="1753195" y="2179796"/>
                    <a:pt x="1875401" y="2109311"/>
                    <a:pt x="1925122" y="2023110"/>
                  </a:cubicBezTo>
                  <a:lnTo>
                    <a:pt x="2373368" y="1246632"/>
                  </a:lnTo>
                  <a:cubicBezTo>
                    <a:pt x="2423184" y="1160431"/>
                    <a:pt x="2423184" y="1019366"/>
                    <a:pt x="2373368" y="933164"/>
                  </a:cubicBezTo>
                  <a:lnTo>
                    <a:pt x="1925122" y="15668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  <p:sp>
          <p:nvSpPr>
            <p:cNvPr id="28" name="자유형: 도형 31">
              <a:extLst>
                <a:ext uri="{FF2B5EF4-FFF2-40B4-BE49-F238E27FC236}">
                  <a16:creationId xmlns="" xmlns:a16="http://schemas.microsoft.com/office/drawing/2014/main" id="{13881AD2-FF01-4F2F-B5D6-AC7DAAA284F2}"/>
                </a:ext>
              </a:extLst>
            </p:cNvPr>
            <p:cNvSpPr/>
            <p:nvPr/>
          </p:nvSpPr>
          <p:spPr>
            <a:xfrm>
              <a:off x="9148812" y="3847858"/>
              <a:ext cx="2512672" cy="2268189"/>
            </a:xfrm>
            <a:custGeom>
              <a:avLst/>
              <a:gdLst>
                <a:gd name="connsiteX0" fmla="*/ 2001536 w 2512671"/>
                <a:gd name="connsiteY0" fmla="*/ 156686 h 2268188"/>
                <a:gd name="connsiteX1" fmla="*/ 1730073 w 2512671"/>
                <a:gd name="connsiteY1" fmla="*/ 0 h 2268188"/>
                <a:gd name="connsiteX2" fmla="*/ 782526 w 2512671"/>
                <a:gd name="connsiteY2" fmla="*/ 0 h 2268188"/>
                <a:gd name="connsiteX3" fmla="*/ 511064 w 2512671"/>
                <a:gd name="connsiteY3" fmla="*/ 156686 h 2268188"/>
                <a:gd name="connsiteX4" fmla="*/ 37290 w 2512671"/>
                <a:gd name="connsiteY4" fmla="*/ 977360 h 2268188"/>
                <a:gd name="connsiteX5" fmla="*/ 37290 w 2512671"/>
                <a:gd name="connsiteY5" fmla="*/ 1290828 h 2268188"/>
                <a:gd name="connsiteX6" fmla="*/ 511064 w 2512671"/>
                <a:gd name="connsiteY6" fmla="*/ 2111502 h 2268188"/>
                <a:gd name="connsiteX7" fmla="*/ 782526 w 2512671"/>
                <a:gd name="connsiteY7" fmla="*/ 2268188 h 2268188"/>
                <a:gd name="connsiteX8" fmla="*/ 1730073 w 2512671"/>
                <a:gd name="connsiteY8" fmla="*/ 2268188 h 2268188"/>
                <a:gd name="connsiteX9" fmla="*/ 2001536 w 2512671"/>
                <a:gd name="connsiteY9" fmla="*/ 2111502 h 2268188"/>
                <a:gd name="connsiteX10" fmla="*/ 2475310 w 2512671"/>
                <a:gd name="connsiteY10" fmla="*/ 1290828 h 2268188"/>
                <a:gd name="connsiteX11" fmla="*/ 2475310 w 2512671"/>
                <a:gd name="connsiteY11" fmla="*/ 977360 h 2268188"/>
                <a:gd name="connsiteX12" fmla="*/ 2001536 w 2512671"/>
                <a:gd name="connsiteY12" fmla="*/ 156686 h 226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2671" h="2268188">
                  <a:moveTo>
                    <a:pt x="2001536" y="156686"/>
                  </a:moveTo>
                  <a:cubicBezTo>
                    <a:pt x="1951815" y="70485"/>
                    <a:pt x="1829610" y="0"/>
                    <a:pt x="1730073" y="0"/>
                  </a:cubicBezTo>
                  <a:lnTo>
                    <a:pt x="782526" y="0"/>
                  </a:lnTo>
                  <a:cubicBezTo>
                    <a:pt x="682990" y="0"/>
                    <a:pt x="560784" y="70485"/>
                    <a:pt x="511064" y="156686"/>
                  </a:cubicBezTo>
                  <a:lnTo>
                    <a:pt x="37290" y="977360"/>
                  </a:lnTo>
                  <a:cubicBezTo>
                    <a:pt x="-12430" y="1063562"/>
                    <a:pt x="-12430" y="1204627"/>
                    <a:pt x="37290" y="1290828"/>
                  </a:cubicBezTo>
                  <a:lnTo>
                    <a:pt x="511064" y="2111502"/>
                  </a:lnTo>
                  <a:cubicBezTo>
                    <a:pt x="560784" y="2197703"/>
                    <a:pt x="682990" y="2268188"/>
                    <a:pt x="782526" y="2268188"/>
                  </a:cubicBezTo>
                  <a:lnTo>
                    <a:pt x="1730073" y="2268188"/>
                  </a:lnTo>
                  <a:cubicBezTo>
                    <a:pt x="1829610" y="2268188"/>
                    <a:pt x="1951720" y="2197703"/>
                    <a:pt x="2001536" y="2111502"/>
                  </a:cubicBezTo>
                  <a:lnTo>
                    <a:pt x="2475310" y="1290828"/>
                  </a:lnTo>
                  <a:cubicBezTo>
                    <a:pt x="2525125" y="1204627"/>
                    <a:pt x="2525125" y="1063562"/>
                    <a:pt x="2475310" y="977360"/>
                  </a:cubicBezTo>
                  <a:lnTo>
                    <a:pt x="2001536" y="156686"/>
                  </a:lnTo>
                  <a:close/>
                </a:path>
              </a:pathLst>
            </a:custGeom>
            <a:noFill/>
            <a:ln w="9525" cap="flat">
              <a:solidFill>
                <a:srgbClr val="6BA6A5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 sz="1600"/>
            </a:p>
          </p:txBody>
        </p:sp>
      </p:grpSp>
      <p:sp>
        <p:nvSpPr>
          <p:cNvPr id="29" name="자유형 192">
            <a:extLst>
              <a:ext uri="{FF2B5EF4-FFF2-40B4-BE49-F238E27FC236}">
                <a16:creationId xmlns="" xmlns:a16="http://schemas.microsoft.com/office/drawing/2014/main" id="{974596AD-27B4-44A1-B8F0-9DDCE9D28AC7}"/>
              </a:ext>
            </a:extLst>
          </p:cNvPr>
          <p:cNvSpPr/>
          <p:nvPr/>
        </p:nvSpPr>
        <p:spPr>
          <a:xfrm>
            <a:off x="2248508" y="3592467"/>
            <a:ext cx="413735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혁신조달과 연계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결과물의 판로 개척 및 사업화 지원</a:t>
            </a:r>
          </a:p>
        </p:txBody>
      </p:sp>
      <p:sp>
        <p:nvSpPr>
          <p:cNvPr id="30" name="자유형 192">
            <a:extLst>
              <a:ext uri="{FF2B5EF4-FFF2-40B4-BE49-F238E27FC236}">
                <a16:creationId xmlns="" xmlns:a16="http://schemas.microsoft.com/office/drawing/2014/main" id="{9E98A5E0-357A-4E05-B7C4-BE85CD85801F}"/>
              </a:ext>
            </a:extLst>
          </p:cNvPr>
          <p:cNvSpPr/>
          <p:nvPr/>
        </p:nvSpPr>
        <p:spPr>
          <a:xfrm>
            <a:off x="1929182" y="3520711"/>
            <a:ext cx="6746505" cy="298489"/>
          </a:xfrm>
          <a:prstGeom prst="roundRect">
            <a:avLst>
              <a:gd name="adj" fmla="val 50000"/>
            </a:avLst>
          </a:prstGeom>
          <a:solidFill>
            <a:srgbClr val="6BA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0" bIns="0" rtlCol="0" anchor="ctr"/>
          <a:lstStyle/>
          <a:p>
            <a:r>
              <a:rPr lang="en-US" altLang="ko-KR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R&amp;D </a:t>
            </a:r>
            <a:r>
              <a:rPr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우수기업에 </a:t>
            </a:r>
            <a:r>
              <a:rPr lang="ko-KR" altLang="en-US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사업화 및 투자 </a:t>
            </a:r>
            <a:r>
              <a:rPr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강화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="" xmlns:a16="http://schemas.microsoft.com/office/drawing/2014/main" id="{CBE6BE62-97F5-46A0-8536-823BAA33CCA5}"/>
              </a:ext>
            </a:extLst>
          </p:cNvPr>
          <p:cNvGrpSpPr/>
          <p:nvPr/>
        </p:nvGrpSpPr>
        <p:grpSpPr>
          <a:xfrm>
            <a:off x="2155854" y="1830208"/>
            <a:ext cx="6519834" cy="573042"/>
            <a:chOff x="2155854" y="4454536"/>
            <a:chExt cx="6519834" cy="573042"/>
          </a:xfrm>
        </p:grpSpPr>
        <p:sp>
          <p:nvSpPr>
            <p:cNvPr id="32" name="모서리가 둥근 직사각형 145">
              <a:extLst>
                <a:ext uri="{FF2B5EF4-FFF2-40B4-BE49-F238E27FC236}">
                  <a16:creationId xmlns="" xmlns:a16="http://schemas.microsoft.com/office/drawing/2014/main" id="{1971416A-87A4-4129-A0A0-825916258E91}"/>
                </a:ext>
              </a:extLst>
            </p:cNvPr>
            <p:cNvSpPr/>
            <p:nvPr/>
          </p:nvSpPr>
          <p:spPr>
            <a:xfrm>
              <a:off x="2391629" y="4454536"/>
              <a:ext cx="6284059" cy="57304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ko-KR" altLang="en-US" sz="16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</a:t>
              </a:r>
              <a:r>
                <a:rPr lang="en-US" altLang="ko-KR" sz="16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</a:t>
              </a:r>
              <a:r>
                <a:rPr lang="ko-KR" altLang="en-US" sz="16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지원으로 개발된 혁신제품이 공공부문의 구매로 이어지도록 혁신제품 지속 지정을 통한 풀 확대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="" xmlns:a16="http://schemas.microsoft.com/office/drawing/2014/main" id="{5E1B12E4-B2FC-4FBA-82D5-830F356FA347}"/>
                </a:ext>
              </a:extLst>
            </p:cNvPr>
            <p:cNvGrpSpPr/>
            <p:nvPr/>
          </p:nvGrpSpPr>
          <p:grpSpPr>
            <a:xfrm>
              <a:off x="2155854" y="4499927"/>
              <a:ext cx="170041" cy="191240"/>
              <a:chOff x="4753099" y="1277713"/>
              <a:chExt cx="223200" cy="223212"/>
            </a:xfrm>
          </p:grpSpPr>
          <p:sp>
            <p:nvSpPr>
              <p:cNvPr id="34" name="모서리가 둥근 직사각형 152">
                <a:extLst>
                  <a:ext uri="{FF2B5EF4-FFF2-40B4-BE49-F238E27FC236}">
                    <a16:creationId xmlns="" xmlns:a16="http://schemas.microsoft.com/office/drawing/2014/main" id="{68E85621-6FE0-4E21-9E52-83318A55BD5A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01B5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ko-KR" altLang="en-US" sz="16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="" xmlns:a16="http://schemas.microsoft.com/office/drawing/2014/main" id="{144CBF5E-F1B0-4865-98A8-3B061866276D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36" name="모서리가 둥근 직사각형 154">
                  <a:extLst>
                    <a:ext uri="{FF2B5EF4-FFF2-40B4-BE49-F238E27FC236}">
                      <a16:creationId xmlns="" xmlns:a16="http://schemas.microsoft.com/office/drawing/2014/main" id="{7792DD26-9C41-40C4-90DD-70F68FA4FFD9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37" name="모서리가 둥근 직사각형 155">
                  <a:extLst>
                    <a:ext uri="{FF2B5EF4-FFF2-40B4-BE49-F238E27FC236}">
                      <a16:creationId xmlns="" xmlns:a16="http://schemas.microsoft.com/office/drawing/2014/main" id="{BDF54B4D-E0FE-4017-BEE6-F05C895C4605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38" name="그룹 37">
            <a:extLst>
              <a:ext uri="{FF2B5EF4-FFF2-40B4-BE49-F238E27FC236}">
                <a16:creationId xmlns="" xmlns:a16="http://schemas.microsoft.com/office/drawing/2014/main" id="{00C410E6-A140-4568-92F8-B5AF4193E745}"/>
              </a:ext>
            </a:extLst>
          </p:cNvPr>
          <p:cNvGrpSpPr/>
          <p:nvPr/>
        </p:nvGrpSpPr>
        <p:grpSpPr>
          <a:xfrm>
            <a:off x="2404092" y="2544177"/>
            <a:ext cx="2908572" cy="680853"/>
            <a:chOff x="1587360" y="4680071"/>
            <a:chExt cx="920770" cy="399320"/>
          </a:xfrm>
        </p:grpSpPr>
        <p:sp>
          <p:nvSpPr>
            <p:cNvPr id="39" name="모서리가 둥근 직사각형 86">
              <a:extLst>
                <a:ext uri="{FF2B5EF4-FFF2-40B4-BE49-F238E27FC236}">
                  <a16:creationId xmlns="" xmlns:a16="http://schemas.microsoft.com/office/drawing/2014/main" id="{DB7720E3-146D-4324-B6AD-0EDE95B6E91C}"/>
                </a:ext>
              </a:extLst>
            </p:cNvPr>
            <p:cNvSpPr/>
            <p:nvPr/>
          </p:nvSpPr>
          <p:spPr>
            <a:xfrm rot="16200000">
              <a:off x="1848085" y="4419346"/>
              <a:ext cx="399320" cy="920770"/>
            </a:xfrm>
            <a:prstGeom prst="roundRect">
              <a:avLst>
                <a:gd name="adj" fmla="val 7591"/>
              </a:avLst>
            </a:prstGeom>
            <a:solidFill>
              <a:schemeClr val="bg1"/>
            </a:solidFill>
            <a:ln w="25400" cap="flat" cmpd="sng" algn="ctr">
              <a:gradFill>
                <a:gsLst>
                  <a:gs pos="43000">
                    <a:srgbClr val="3B4B6A"/>
                  </a:gs>
                  <a:gs pos="50000">
                    <a:sysClr val="window" lastClr="FFFFFF"/>
                  </a:gs>
                  <a:gs pos="57000">
                    <a:srgbClr val="3B4B6A"/>
                  </a:gs>
                </a:gsLst>
                <a:lin ang="10800000" scaled="0"/>
              </a:gradFill>
              <a:prstDash val="solid"/>
              <a:miter lim="800000"/>
            </a:ln>
            <a:effectLst>
              <a:outerShdw blurRad="38100" dist="38100" dir="2700000" sx="98000" sy="98000" algn="tl" rotWithShape="0">
                <a:prstClr val="black">
                  <a:alpha val="27000"/>
                </a:prstClr>
              </a:outerShdw>
            </a:effectLst>
          </p:spPr>
          <p:txBody>
            <a:bodyPr rtlCol="0" anchor="ctr">
              <a:no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defTabSz="818085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lr>
                  <a:srgbClr val="969696"/>
                </a:buClr>
              </a:pPr>
              <a:endParaRPr lang="ko-KR" altLang="en-US" sz="1100" b="1" kern="0" spc="-40" dirty="0">
                <a:solidFill>
                  <a:srgbClr val="4F81BD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0" name="자유형 192">
              <a:extLst>
                <a:ext uri="{FF2B5EF4-FFF2-40B4-BE49-F238E27FC236}">
                  <a16:creationId xmlns="" xmlns:a16="http://schemas.microsoft.com/office/drawing/2014/main" id="{D93982D6-87DF-49A8-95F2-03F6F30F8A62}"/>
                </a:ext>
              </a:extLst>
            </p:cNvPr>
            <p:cNvSpPr/>
            <p:nvPr/>
          </p:nvSpPr>
          <p:spPr>
            <a:xfrm>
              <a:off x="1681089" y="4730095"/>
              <a:ext cx="733311" cy="29927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kumimoji="0" lang="ko-KR" altLang="en-US" b="1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’</a:t>
              </a:r>
              <a:r>
                <a:rPr kumimoji="0" lang="en-US" altLang="ko-KR" b="1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20</a:t>
              </a:r>
              <a:r>
                <a:rPr kumimoji="0" lang="ko-KR" altLang="en-US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년도 상</a:t>
              </a:r>
              <a:r>
                <a:rPr kumimoji="0" lang="en-US" altLang="ko-KR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·</a:t>
              </a:r>
              <a:r>
                <a:rPr kumimoji="0" lang="ko-KR" altLang="en-US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하반기 </a:t>
              </a:r>
              <a:r>
                <a:rPr kumimoji="0" lang="en-US" altLang="ko-KR" b="1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2</a:t>
              </a:r>
              <a:r>
                <a:rPr kumimoji="0" lang="ko-KR" altLang="en-US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차례 </a:t>
              </a:r>
              <a:r>
                <a:rPr kumimoji="0" lang="en-US" altLang="ko-KR" b="1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97</a:t>
              </a:r>
              <a:r>
                <a:rPr kumimoji="0" lang="ko-KR" altLang="en-US" sz="1600" b="0" i="0" u="none" strike="noStrike" kern="0" cap="none" spc="0" normalizeH="0" baseline="0" noProof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개 </a:t>
              </a:r>
              <a:r>
                <a:rPr kumimoji="0" lang="ko-KR" altLang="en-US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혁신제품 지정</a:t>
              </a:r>
              <a:endPara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="" xmlns:a16="http://schemas.microsoft.com/office/drawing/2014/main" id="{AA586C50-EE29-4823-8673-47EFA68B946B}"/>
              </a:ext>
            </a:extLst>
          </p:cNvPr>
          <p:cNvGrpSpPr/>
          <p:nvPr/>
        </p:nvGrpSpPr>
        <p:grpSpPr>
          <a:xfrm>
            <a:off x="5767116" y="2544177"/>
            <a:ext cx="2908572" cy="680853"/>
            <a:chOff x="1587360" y="4680071"/>
            <a:chExt cx="920770" cy="399320"/>
          </a:xfrm>
        </p:grpSpPr>
        <p:sp>
          <p:nvSpPr>
            <p:cNvPr id="42" name="모서리가 둥근 직사각형 86">
              <a:extLst>
                <a:ext uri="{FF2B5EF4-FFF2-40B4-BE49-F238E27FC236}">
                  <a16:creationId xmlns="" xmlns:a16="http://schemas.microsoft.com/office/drawing/2014/main" id="{AD308F44-6E09-46CF-A017-EAD83C53E6AF}"/>
                </a:ext>
              </a:extLst>
            </p:cNvPr>
            <p:cNvSpPr/>
            <p:nvPr/>
          </p:nvSpPr>
          <p:spPr>
            <a:xfrm rot="16200000">
              <a:off x="1848085" y="4419346"/>
              <a:ext cx="399320" cy="920770"/>
            </a:xfrm>
            <a:prstGeom prst="roundRect">
              <a:avLst>
                <a:gd name="adj" fmla="val 7591"/>
              </a:avLst>
            </a:prstGeom>
            <a:solidFill>
              <a:schemeClr val="bg1"/>
            </a:solidFill>
            <a:ln w="25400" cap="flat" cmpd="sng" algn="ctr">
              <a:gradFill>
                <a:gsLst>
                  <a:gs pos="43000">
                    <a:srgbClr val="3B4B6A"/>
                  </a:gs>
                  <a:gs pos="50000">
                    <a:sysClr val="window" lastClr="FFFFFF"/>
                  </a:gs>
                  <a:gs pos="57000">
                    <a:srgbClr val="3B4B6A"/>
                  </a:gs>
                </a:gsLst>
                <a:lin ang="10800000" scaled="0"/>
              </a:gradFill>
              <a:prstDash val="solid"/>
              <a:miter lim="800000"/>
            </a:ln>
            <a:effectLst>
              <a:outerShdw blurRad="38100" dist="38100" dir="2700000" sx="98000" sy="98000" algn="tl" rotWithShape="0">
                <a:prstClr val="black">
                  <a:alpha val="27000"/>
                </a:prstClr>
              </a:outerShdw>
            </a:effectLst>
          </p:spPr>
          <p:txBody>
            <a:bodyPr rtlCol="0" anchor="ctr">
              <a:no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defTabSz="818085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lr>
                  <a:srgbClr val="969696"/>
                </a:buClr>
              </a:pPr>
              <a:endParaRPr lang="ko-KR" altLang="en-US" sz="1100" b="1" kern="0" spc="-40" dirty="0">
                <a:solidFill>
                  <a:srgbClr val="4F81BD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3" name="자유형 192">
              <a:extLst>
                <a:ext uri="{FF2B5EF4-FFF2-40B4-BE49-F238E27FC236}">
                  <a16:creationId xmlns="" xmlns:a16="http://schemas.microsoft.com/office/drawing/2014/main" id="{4D3B5CF6-3D99-4DAE-B293-0DC51040E435}"/>
                </a:ext>
              </a:extLst>
            </p:cNvPr>
            <p:cNvSpPr/>
            <p:nvPr/>
          </p:nvSpPr>
          <p:spPr>
            <a:xfrm>
              <a:off x="1681089" y="4730095"/>
              <a:ext cx="733311" cy="29927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kumimoji="0" lang="ko-KR" altLang="en-US" b="1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‘</a:t>
              </a:r>
              <a:r>
                <a:rPr kumimoji="0" lang="en-US" altLang="ko-KR" b="1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21</a:t>
              </a:r>
              <a:r>
                <a:rPr kumimoji="0" lang="ko-KR" altLang="en-US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년 추가 지정을 통해</a:t>
              </a:r>
              <a:r>
                <a:rPr kumimoji="0" lang="en-US" altLang="ko-KR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/>
              </a:r>
              <a:br>
                <a:rPr kumimoji="0" lang="en-US" altLang="ko-KR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</a:br>
              <a:r>
                <a:rPr kumimoji="0" lang="ko-KR" altLang="en-US" sz="1600" b="0" i="0" u="none" strike="noStrike" kern="0" cap="none" spc="0" normalizeH="0" baseline="0" noProof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풀</a:t>
              </a:r>
              <a:r>
                <a:rPr kumimoji="0" lang="en-US" altLang="ko-KR" sz="1600" b="0" i="0" u="none" strike="noStrike" kern="0" cap="none" spc="0" normalizeH="0" baseline="0" noProof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(POOL)</a:t>
              </a:r>
              <a:r>
                <a:rPr kumimoji="0" lang="ko-KR" altLang="en-US" sz="1600" b="0" i="0" u="none" strike="noStrike" kern="0" cap="none" spc="0" normalizeH="0" baseline="0" noProof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 </a:t>
              </a:r>
              <a:r>
                <a:rPr kumimoji="0" lang="ko-KR" altLang="en-US" sz="1600" b="0" i="0" u="none" strike="noStrike" kern="0" cap="none" spc="0" normalizeH="0" baseline="0" noProof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확대</a:t>
              </a:r>
              <a:endPara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44" name="그림 43">
            <a:extLst>
              <a:ext uri="{FF2B5EF4-FFF2-40B4-BE49-F238E27FC236}">
                <a16:creationId xmlns="" xmlns:a16="http://schemas.microsoft.com/office/drawing/2014/main" id="{5CD46670-1993-4BFF-B322-C9A077ADCF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18942" y="2774949"/>
            <a:ext cx="241896" cy="219308"/>
          </a:xfrm>
          <a:prstGeom prst="rect">
            <a:avLst/>
          </a:prstGeom>
        </p:spPr>
      </p:pic>
      <p:pic>
        <p:nvPicPr>
          <p:cNvPr id="45" name="그래픽 44">
            <a:extLst>
              <a:ext uri="{FF2B5EF4-FFF2-40B4-BE49-F238E27FC236}">
                <a16:creationId xmlns="" xmlns:a16="http://schemas.microsoft.com/office/drawing/2014/main" id="{DABED4C7-848D-4CAC-81A3-6D02D472E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188" y="1455738"/>
            <a:ext cx="1148904" cy="1135062"/>
          </a:xfrm>
          <a:prstGeom prst="rect">
            <a:avLst/>
          </a:prstGeom>
        </p:spPr>
      </p:pic>
      <p:pic>
        <p:nvPicPr>
          <p:cNvPr id="46" name="그래픽 45">
            <a:extLst>
              <a:ext uri="{FF2B5EF4-FFF2-40B4-BE49-F238E27FC236}">
                <a16:creationId xmlns="" xmlns:a16="http://schemas.microsoft.com/office/drawing/2014/main" id="{0887FBBB-A300-480E-95E9-5EFB7D62F0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540" y="3744099"/>
            <a:ext cx="1276350" cy="1066800"/>
          </a:xfrm>
          <a:prstGeom prst="rect">
            <a:avLst/>
          </a:prstGeom>
        </p:spPr>
      </p:pic>
      <p:grpSp>
        <p:nvGrpSpPr>
          <p:cNvPr id="47" name="그룹 46">
            <a:extLst>
              <a:ext uri="{FF2B5EF4-FFF2-40B4-BE49-F238E27FC236}">
                <a16:creationId xmlns="" xmlns:a16="http://schemas.microsoft.com/office/drawing/2014/main" id="{9B3BBFA1-E88C-481B-B3B4-A41564F58B03}"/>
              </a:ext>
            </a:extLst>
          </p:cNvPr>
          <p:cNvGrpSpPr/>
          <p:nvPr/>
        </p:nvGrpSpPr>
        <p:grpSpPr>
          <a:xfrm>
            <a:off x="1760091" y="4086237"/>
            <a:ext cx="7383909" cy="2222488"/>
            <a:chOff x="671512" y="4427614"/>
            <a:chExt cx="10691813" cy="1735222"/>
          </a:xfrm>
        </p:grpSpPr>
        <p:grpSp>
          <p:nvGrpSpPr>
            <p:cNvPr id="48" name="그룹 47">
              <a:extLst>
                <a:ext uri="{FF2B5EF4-FFF2-40B4-BE49-F238E27FC236}">
                  <a16:creationId xmlns="" xmlns:a16="http://schemas.microsoft.com/office/drawing/2014/main" id="{C79B224F-FAB6-4B71-9D84-9376FB2E2D8E}"/>
                </a:ext>
              </a:extLst>
            </p:cNvPr>
            <p:cNvGrpSpPr/>
            <p:nvPr/>
          </p:nvGrpSpPr>
          <p:grpSpPr>
            <a:xfrm>
              <a:off x="6691897" y="4427614"/>
              <a:ext cx="4671428" cy="1735222"/>
              <a:chOff x="4189427" y="2377366"/>
              <a:chExt cx="3772716" cy="2232024"/>
            </a:xfrm>
          </p:grpSpPr>
          <p:pic>
            <p:nvPicPr>
              <p:cNvPr id="54" name="Picture 182">
                <a:extLst>
                  <a:ext uri="{FF2B5EF4-FFF2-40B4-BE49-F238E27FC236}">
                    <a16:creationId xmlns="" xmlns:a16="http://schemas.microsoft.com/office/drawing/2014/main" id="{9C4BFD56-7336-4B56-BD32-52DF05C82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200000">
                <a:off x="3822394" y="3062194"/>
                <a:ext cx="2232022" cy="862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" name="Picture 182">
                <a:extLst>
                  <a:ext uri="{FF2B5EF4-FFF2-40B4-BE49-F238E27FC236}">
                    <a16:creationId xmlns="" xmlns:a16="http://schemas.microsoft.com/office/drawing/2014/main" id="{B48A7CF1-B65E-4646-845B-BF8CC6DC0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t="44006"/>
              <a:stretch>
                <a:fillRect/>
              </a:stretch>
            </p:blipFill>
            <p:spPr bwMode="auto">
              <a:xfrm rot="16200000">
                <a:off x="5318681" y="1965926"/>
                <a:ext cx="2232021" cy="30549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" name="직사각형 55">
                <a:extLst>
                  <a:ext uri="{FF2B5EF4-FFF2-40B4-BE49-F238E27FC236}">
                    <a16:creationId xmlns="" xmlns:a16="http://schemas.microsoft.com/office/drawing/2014/main" id="{0B31C869-2940-4FF0-BB43-6130C8873349}"/>
                  </a:ext>
                </a:extLst>
              </p:cNvPr>
              <p:cNvSpPr/>
              <p:nvPr/>
            </p:nvSpPr>
            <p:spPr>
              <a:xfrm>
                <a:off x="4189427" y="2504973"/>
                <a:ext cx="508639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85000"/>
                      <a:alpha val="11000"/>
                    </a:schemeClr>
                  </a:gs>
                  <a:gs pos="100000">
                    <a:srgbClr val="EAEAEA"/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="" xmlns:a16="http://schemas.microsoft.com/office/drawing/2014/main" id="{0F1A8605-1116-44E7-B57C-B218173ED8C6}"/>
                  </a:ext>
                </a:extLst>
              </p:cNvPr>
              <p:cNvSpPr/>
              <p:nvPr/>
            </p:nvSpPr>
            <p:spPr>
              <a:xfrm>
                <a:off x="4604100" y="2504972"/>
                <a:ext cx="93954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tx1">
                      <a:lumMod val="65000"/>
                      <a:lumOff val="35000"/>
                      <a:alpha val="50000"/>
                    </a:schemeClr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="" xmlns:a16="http://schemas.microsoft.com/office/drawing/2014/main" id="{3E0FA8A2-EDF8-4219-BF92-FBBB61EE4E58}"/>
                </a:ext>
              </a:extLst>
            </p:cNvPr>
            <p:cNvGrpSpPr/>
            <p:nvPr/>
          </p:nvGrpSpPr>
          <p:grpSpPr>
            <a:xfrm flipH="1">
              <a:off x="671512" y="4427614"/>
              <a:ext cx="4671428" cy="1735222"/>
              <a:chOff x="4189427" y="2377366"/>
              <a:chExt cx="3772716" cy="2232024"/>
            </a:xfrm>
          </p:grpSpPr>
          <p:pic>
            <p:nvPicPr>
              <p:cNvPr id="50" name="Picture 182">
                <a:extLst>
                  <a:ext uri="{FF2B5EF4-FFF2-40B4-BE49-F238E27FC236}">
                    <a16:creationId xmlns="" xmlns:a16="http://schemas.microsoft.com/office/drawing/2014/main" id="{BF4BAFEA-900A-499B-A29F-7114DC48A0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200000">
                <a:off x="3822394" y="3062194"/>
                <a:ext cx="2232022" cy="862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182">
                <a:extLst>
                  <a:ext uri="{FF2B5EF4-FFF2-40B4-BE49-F238E27FC236}">
                    <a16:creationId xmlns="" xmlns:a16="http://schemas.microsoft.com/office/drawing/2014/main" id="{C5FF8533-1F9F-4C8E-87C6-5F32E4DC5C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t="44006"/>
              <a:stretch>
                <a:fillRect/>
              </a:stretch>
            </p:blipFill>
            <p:spPr bwMode="auto">
              <a:xfrm rot="16200000">
                <a:off x="5318681" y="1965926"/>
                <a:ext cx="2232021" cy="30549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직사각형 51">
                <a:extLst>
                  <a:ext uri="{FF2B5EF4-FFF2-40B4-BE49-F238E27FC236}">
                    <a16:creationId xmlns="" xmlns:a16="http://schemas.microsoft.com/office/drawing/2014/main" id="{3DEC0E2D-6B20-49EF-BFC3-36B44454F7FA}"/>
                  </a:ext>
                </a:extLst>
              </p:cNvPr>
              <p:cNvSpPr/>
              <p:nvPr/>
            </p:nvSpPr>
            <p:spPr>
              <a:xfrm>
                <a:off x="4189427" y="2504973"/>
                <a:ext cx="508639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85000"/>
                      <a:alpha val="11000"/>
                    </a:schemeClr>
                  </a:gs>
                  <a:gs pos="100000">
                    <a:srgbClr val="EAEAEA"/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="" xmlns:a16="http://schemas.microsoft.com/office/drawing/2014/main" id="{D63D0864-72BF-4D45-87CC-2FF17B4510D5}"/>
                  </a:ext>
                </a:extLst>
              </p:cNvPr>
              <p:cNvSpPr/>
              <p:nvPr/>
            </p:nvSpPr>
            <p:spPr>
              <a:xfrm>
                <a:off x="4604100" y="2504972"/>
                <a:ext cx="93954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tx1">
                      <a:lumMod val="65000"/>
                      <a:lumOff val="35000"/>
                      <a:alpha val="50000"/>
                    </a:schemeClr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58" name="그룹 57">
            <a:extLst>
              <a:ext uri="{FF2B5EF4-FFF2-40B4-BE49-F238E27FC236}">
                <a16:creationId xmlns="" xmlns:a16="http://schemas.microsoft.com/office/drawing/2014/main" id="{4C348369-42A6-44CE-93E1-1D9AD6C685B4}"/>
              </a:ext>
            </a:extLst>
          </p:cNvPr>
          <p:cNvGrpSpPr/>
          <p:nvPr/>
        </p:nvGrpSpPr>
        <p:grpSpPr>
          <a:xfrm>
            <a:off x="4875084" y="4603787"/>
            <a:ext cx="1187388" cy="1187388"/>
            <a:chOff x="4520056" y="1968920"/>
            <a:chExt cx="1651700" cy="1651700"/>
          </a:xfrm>
        </p:grpSpPr>
        <p:grpSp>
          <p:nvGrpSpPr>
            <p:cNvPr id="59" name="그룹 58">
              <a:extLst>
                <a:ext uri="{FF2B5EF4-FFF2-40B4-BE49-F238E27FC236}">
                  <a16:creationId xmlns="" xmlns:a16="http://schemas.microsoft.com/office/drawing/2014/main" id="{D7852C3B-E69A-4B9B-A764-231D2FDC6E16}"/>
                </a:ext>
              </a:extLst>
            </p:cNvPr>
            <p:cNvGrpSpPr/>
            <p:nvPr/>
          </p:nvGrpSpPr>
          <p:grpSpPr>
            <a:xfrm>
              <a:off x="4520056" y="1968920"/>
              <a:ext cx="1651700" cy="1651700"/>
              <a:chOff x="648293" y="4555452"/>
              <a:chExt cx="1386914" cy="1386914"/>
            </a:xfrm>
          </p:grpSpPr>
          <p:sp>
            <p:nvSpPr>
              <p:cNvPr id="61" name="모서리가 둥근 직사각형 159">
                <a:extLst>
                  <a:ext uri="{FF2B5EF4-FFF2-40B4-BE49-F238E27FC236}">
                    <a16:creationId xmlns="" xmlns:a16="http://schemas.microsoft.com/office/drawing/2014/main" id="{97F166F0-A072-491C-B588-A5E3D96213D5}"/>
                  </a:ext>
                </a:extLst>
              </p:cNvPr>
              <p:cNvSpPr/>
              <p:nvPr/>
            </p:nvSpPr>
            <p:spPr>
              <a:xfrm rot="2700000">
                <a:off x="648293" y="4555452"/>
                <a:ext cx="1386914" cy="1386914"/>
              </a:xfrm>
              <a:prstGeom prst="roundRect">
                <a:avLst>
                  <a:gd name="adj" fmla="val 6798"/>
                </a:avLst>
              </a:prstGeom>
              <a:solidFill>
                <a:srgbClr val="384D7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sp>
            <p:nvSpPr>
              <p:cNvPr id="62" name="Rectangle 87">
                <a:extLst>
                  <a:ext uri="{FF2B5EF4-FFF2-40B4-BE49-F238E27FC236}">
                    <a16:creationId xmlns="" xmlns:a16="http://schemas.microsoft.com/office/drawing/2014/main" id="{A0D954E5-3454-4EA7-A12A-83B5E173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700000">
                <a:off x="771059" y="4680714"/>
                <a:ext cx="1141382" cy="1142555"/>
              </a:xfrm>
              <a:prstGeom prst="roundRect">
                <a:avLst>
                  <a:gd name="adj" fmla="val 5575"/>
                </a:avLst>
              </a:prstGeom>
              <a:solidFill>
                <a:schemeClr val="bg1"/>
              </a:solidFill>
              <a:ln>
                <a:noFill/>
              </a:ln>
            </p:spPr>
            <p:txBody>
              <a:bodyPr rot="10800000" vert="eaVert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latinLnBrk="0" hangingPunct="1">
                  <a:spcBef>
                    <a:spcPct val="20000"/>
                  </a:spcBef>
                  <a:buSzPct val="80000"/>
                </a:pPr>
                <a:endParaRPr lang="ko-KR" altLang="ko-KR" sz="1000">
                  <a:ln>
                    <a:solidFill>
                      <a:srgbClr val="BEBEBE">
                        <a:alpha val="0"/>
                      </a:srgbClr>
                    </a:solidFill>
                  </a:ln>
                  <a:solidFill>
                    <a:srgbClr val="4A60A8"/>
                  </a:solidFill>
                  <a:latin typeface="옥션고딕 M" pitchFamily="2" charset="-127"/>
                  <a:ea typeface="옥션고딕 M" pitchFamily="2" charset="-127"/>
                </a:endParaRPr>
              </a:p>
            </p:txBody>
          </p:sp>
        </p:grpSp>
        <p:sp>
          <p:nvSpPr>
            <p:cNvPr id="60" name="WordArt 11">
              <a:extLst>
                <a:ext uri="{FF2B5EF4-FFF2-40B4-BE49-F238E27FC236}">
                  <a16:creationId xmlns="" xmlns:a16="http://schemas.microsoft.com/office/drawing/2014/main" id="{C5E8380F-482D-4AD9-8930-B13F61EABDD2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783984" y="2409456"/>
              <a:ext cx="1123836" cy="770631"/>
            </a:xfrm>
            <a:prstGeom prst="rect">
              <a:avLst/>
            </a:prstGeom>
          </p:spPr>
          <p:txBody>
            <a:bodyPr wrap="none" lIns="0" tIns="0" rIns="0" bIns="0" fromWordArt="1" anchor="ctr">
              <a:spAutoFit/>
            </a:bodyPr>
            <a:lstStyle/>
            <a:p>
              <a:pPr marL="0" lvl="1" indent="-82186" algn="ctr" defTabSz="893186" fontAlgn="base">
                <a:spcBef>
                  <a:spcPct val="0"/>
                </a:spcBef>
                <a:spcAft>
                  <a:spcPct val="0"/>
                </a:spcAft>
                <a:buClr>
                  <a:srgbClr val="00549E"/>
                </a:buClr>
                <a:buSzPct val="100000"/>
                <a:tabLst>
                  <a:tab pos="5648325" algn="l"/>
                </a:tabLst>
                <a:defRPr/>
              </a:pPr>
              <a:r>
                <a:rPr lang="ko-KR" altLang="en-US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itchFamily="18" charset="-127"/>
                  <a:ea typeface="KoPub돋움체 Bold" pitchFamily="18" charset="-127"/>
                </a:rPr>
                <a:t>투</a:t>
              </a:r>
              <a:r>
                <a:rPr lang="ko-KR" altLang="en-US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Bauhaus 93" panose="04030905020B02020C02" pitchFamily="82" charset="0"/>
                  <a:ea typeface="KoPub돋움체 Bold" pitchFamily="18" charset="-127"/>
                </a:rPr>
                <a:t>·</a:t>
              </a:r>
              <a:r>
                <a:rPr lang="ko-KR" altLang="en-US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itchFamily="18" charset="-127"/>
                  <a:ea typeface="KoPub돋움체 Bold" pitchFamily="18" charset="-127"/>
                </a:rPr>
                <a:t>융자</a:t>
              </a:r>
              <a:endParaRPr lang="en-US" altLang="ko-KR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itchFamily="18" charset="-127"/>
                <a:ea typeface="KoPub돋움체 Bold" pitchFamily="18" charset="-127"/>
              </a:endParaRPr>
            </a:p>
            <a:p>
              <a:pPr marL="0" lvl="1" indent="-82186" algn="ctr" defTabSz="893186" fontAlgn="base">
                <a:spcBef>
                  <a:spcPct val="0"/>
                </a:spcBef>
                <a:spcAft>
                  <a:spcPct val="0"/>
                </a:spcAft>
                <a:buClr>
                  <a:srgbClr val="00549E"/>
                </a:buClr>
                <a:buSzPct val="100000"/>
                <a:tabLst>
                  <a:tab pos="5648325" algn="l"/>
                </a:tabLst>
                <a:defRPr/>
              </a:pPr>
              <a:r>
                <a:rPr lang="ko-KR" altLang="en-US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itchFamily="18" charset="-127"/>
                  <a:ea typeface="KoPub돋움체 Bold" pitchFamily="18" charset="-127"/>
                </a:rPr>
                <a:t>지원강화</a:t>
              </a:r>
              <a:endParaRPr lang="en-US" altLang="ko-KR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="" xmlns:a16="http://schemas.microsoft.com/office/drawing/2014/main" id="{D307700E-80D8-4CED-A898-584D8B80E84A}"/>
              </a:ext>
            </a:extLst>
          </p:cNvPr>
          <p:cNvGrpSpPr/>
          <p:nvPr/>
        </p:nvGrpSpPr>
        <p:grpSpPr>
          <a:xfrm>
            <a:off x="287338" y="824830"/>
            <a:ext cx="2319547" cy="307777"/>
            <a:chOff x="442732" y="2762125"/>
            <a:chExt cx="2319547" cy="307777"/>
          </a:xfrm>
        </p:grpSpPr>
        <p:sp>
          <p:nvSpPr>
            <p:cNvPr id="145" name="Rt71">
              <a:extLst>
                <a:ext uri="{FF2B5EF4-FFF2-40B4-BE49-F238E27FC236}">
                  <a16:creationId xmlns="" xmlns:a16="http://schemas.microsoft.com/office/drawing/2014/main" id="{33C21157-A346-4F57-852A-F6D085CB094C}"/>
                </a:ext>
              </a:extLst>
            </p:cNvPr>
            <p:cNvSpPr txBox="1"/>
            <p:nvPr/>
          </p:nvSpPr>
          <p:spPr>
            <a:xfrm>
              <a:off x="752113" y="2762125"/>
              <a:ext cx="201016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/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혁신조달 등 연계지원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="" xmlns:a16="http://schemas.microsoft.com/office/drawing/2014/main" id="{E7293F3F-DCA1-452B-90DD-32628B2BFE92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147" name="Freeform 4">
                <a:extLst>
                  <a:ext uri="{FF2B5EF4-FFF2-40B4-BE49-F238E27FC236}">
                    <a16:creationId xmlns="" xmlns:a16="http://schemas.microsoft.com/office/drawing/2014/main" id="{3F78753B-4442-4288-B093-77B9333B1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2" name="Freeform 5">
                <a:extLst>
                  <a:ext uri="{FF2B5EF4-FFF2-40B4-BE49-F238E27FC236}">
                    <a16:creationId xmlns="" xmlns:a16="http://schemas.microsoft.com/office/drawing/2014/main" id="{575662AD-4275-45C6-8C58-2160DD70BF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="" xmlns:a16="http://schemas.microsoft.com/office/drawing/2014/main" id="{11909554-3A6A-475A-A3BE-D7848881C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FE781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="" xmlns:a16="http://schemas.microsoft.com/office/drawing/2014/main" id="{A8D1904C-ECC2-4916-9B26-1B17792293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="" xmlns:a16="http://schemas.microsoft.com/office/drawing/2014/main" id="{90275D20-B78C-4E0B-B14B-944EB0B16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="" xmlns:a16="http://schemas.microsoft.com/office/drawing/2014/main" id="{49568AD9-1E03-4030-AB50-679A46E84B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7" name="Freeform 10">
                <a:extLst>
                  <a:ext uri="{FF2B5EF4-FFF2-40B4-BE49-F238E27FC236}">
                    <a16:creationId xmlns="" xmlns:a16="http://schemas.microsoft.com/office/drawing/2014/main" id="{AFEE1624-EDC3-4532-9023-7324C076A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8" name="Freeform 11">
                <a:extLst>
                  <a:ext uri="{FF2B5EF4-FFF2-40B4-BE49-F238E27FC236}">
                    <a16:creationId xmlns="" xmlns:a16="http://schemas.microsoft.com/office/drawing/2014/main" id="{6D16B004-7192-43DC-8355-49865F5E2B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9" name="Freeform 12">
                <a:extLst>
                  <a:ext uri="{FF2B5EF4-FFF2-40B4-BE49-F238E27FC236}">
                    <a16:creationId xmlns="" xmlns:a16="http://schemas.microsoft.com/office/drawing/2014/main" id="{8A0639BC-F271-4379-A05E-B84BED873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0" name="Freeform 13">
                <a:extLst>
                  <a:ext uri="{FF2B5EF4-FFF2-40B4-BE49-F238E27FC236}">
                    <a16:creationId xmlns="" xmlns:a16="http://schemas.microsoft.com/office/drawing/2014/main" id="{238C9157-8B47-4D1A-8E9A-1CACA51CD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1" name="Freeform 14">
                <a:extLst>
                  <a:ext uri="{FF2B5EF4-FFF2-40B4-BE49-F238E27FC236}">
                    <a16:creationId xmlns="" xmlns:a16="http://schemas.microsoft.com/office/drawing/2014/main" id="{BAEB5300-C69B-4F72-A116-0D7A24185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2" name="Freeform 15">
                <a:extLst>
                  <a:ext uri="{FF2B5EF4-FFF2-40B4-BE49-F238E27FC236}">
                    <a16:creationId xmlns="" xmlns:a16="http://schemas.microsoft.com/office/drawing/2014/main" id="{D96748A1-15C3-40DA-A293-2F7AD1ECC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73" name="모서리가 둥근 직사각형 148">
            <a:extLst>
              <a:ext uri="{FF2B5EF4-FFF2-40B4-BE49-F238E27FC236}">
                <a16:creationId xmlns="" xmlns:a16="http://schemas.microsoft.com/office/drawing/2014/main" id="{4BAA9F7D-F57E-46E0-8EB4-520FD13FF1F5}"/>
              </a:ext>
            </a:extLst>
          </p:cNvPr>
          <p:cNvSpPr/>
          <p:nvPr/>
        </p:nvSpPr>
        <p:spPr>
          <a:xfrm>
            <a:off x="2223640" y="4166030"/>
            <a:ext cx="2169907" cy="288000"/>
          </a:xfrm>
          <a:prstGeom prst="roundRect">
            <a:avLst>
              <a:gd name="adj" fmla="val 10968"/>
            </a:avLst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en-US" altLang="ko-KR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’20</a:t>
            </a:r>
            <a:r>
              <a:rPr lang="ko-KR" altLang="en-US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년</a:t>
            </a:r>
            <a:endParaRPr lang="ko-KR" altLang="en-US" sz="1600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74" name="모서리가 둥근 직사각형 148">
            <a:extLst>
              <a:ext uri="{FF2B5EF4-FFF2-40B4-BE49-F238E27FC236}">
                <a16:creationId xmlns="" xmlns:a16="http://schemas.microsoft.com/office/drawing/2014/main" id="{B9D481E9-696E-46E6-8E6F-30C76E57F187}"/>
              </a:ext>
            </a:extLst>
          </p:cNvPr>
          <p:cNvSpPr/>
          <p:nvPr/>
        </p:nvSpPr>
        <p:spPr>
          <a:xfrm>
            <a:off x="6505780" y="4166030"/>
            <a:ext cx="2169907" cy="288000"/>
          </a:xfrm>
          <a:prstGeom prst="roundRect">
            <a:avLst>
              <a:gd name="adj" fmla="val 10968"/>
            </a:avLst>
          </a:prstGeom>
          <a:solidFill>
            <a:srgbClr val="548A89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en-US" altLang="ko-KR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’21</a:t>
            </a:r>
            <a:r>
              <a:rPr lang="ko-KR" altLang="en-US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년 부터</a:t>
            </a:r>
            <a:endParaRPr lang="ko-KR" altLang="en-US" sz="1600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76" name="모서리가 둥근 직사각형 148">
            <a:extLst>
              <a:ext uri="{FF2B5EF4-FFF2-40B4-BE49-F238E27FC236}">
                <a16:creationId xmlns="" xmlns:a16="http://schemas.microsoft.com/office/drawing/2014/main" id="{F042D909-DAF1-4245-BE46-C9F71A660239}"/>
              </a:ext>
            </a:extLst>
          </p:cNvPr>
          <p:cNvSpPr/>
          <p:nvPr/>
        </p:nvSpPr>
        <p:spPr>
          <a:xfrm>
            <a:off x="2223641" y="4568366"/>
            <a:ext cx="809420" cy="288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규모</a:t>
            </a:r>
          </a:p>
        </p:txBody>
      </p:sp>
      <p:sp>
        <p:nvSpPr>
          <p:cNvPr id="77" name="모서리가 둥근 직사각형 148">
            <a:extLst>
              <a:ext uri="{FF2B5EF4-FFF2-40B4-BE49-F238E27FC236}">
                <a16:creationId xmlns="" xmlns:a16="http://schemas.microsoft.com/office/drawing/2014/main" id="{F3C512CC-8543-4356-A0B2-85D7163B0502}"/>
              </a:ext>
            </a:extLst>
          </p:cNvPr>
          <p:cNvSpPr/>
          <p:nvPr/>
        </p:nvSpPr>
        <p:spPr>
          <a:xfrm>
            <a:off x="6505781" y="4568366"/>
            <a:ext cx="809420" cy="288000"/>
          </a:xfrm>
          <a:prstGeom prst="roundRect">
            <a:avLst>
              <a:gd name="adj" fmla="val 50000"/>
            </a:avLst>
          </a:prstGeom>
          <a:solidFill>
            <a:srgbClr val="BED8D7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규모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A6DFC1CB-BAF7-4185-B0F6-5D1C321C6D33}"/>
              </a:ext>
            </a:extLst>
          </p:cNvPr>
          <p:cNvGrpSpPr/>
          <p:nvPr/>
        </p:nvGrpSpPr>
        <p:grpSpPr>
          <a:xfrm>
            <a:off x="2223640" y="4963528"/>
            <a:ext cx="2165648" cy="240066"/>
            <a:chOff x="2588996" y="5085448"/>
            <a:chExt cx="2165648" cy="240066"/>
          </a:xfrm>
        </p:grpSpPr>
        <p:sp>
          <p:nvSpPr>
            <p:cNvPr id="80" name="직사각형 79">
              <a:extLst>
                <a:ext uri="{FF2B5EF4-FFF2-40B4-BE49-F238E27FC236}">
                  <a16:creationId xmlns="" xmlns:a16="http://schemas.microsoft.com/office/drawing/2014/main" id="{A1101227-C759-41C8-BFBB-9E8C72844CE4}"/>
                </a:ext>
              </a:extLst>
            </p:cNvPr>
            <p:cNvSpPr/>
            <p:nvPr/>
          </p:nvSpPr>
          <p:spPr>
            <a:xfrm>
              <a:off x="2849158" y="5085448"/>
              <a:ext cx="1905486" cy="240066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25400" dir="54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defTabSz="981700" fontAlgn="ctr" latinLnBrk="0">
                <a:lnSpc>
                  <a:spcPct val="12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300" spc="-3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연간 </a:t>
              </a:r>
              <a:r>
                <a:rPr lang="en-US" altLang="ko-KR" sz="1300" spc="-3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0.6</a:t>
              </a:r>
              <a:r>
                <a:rPr lang="ko-KR" altLang="en-US" sz="1300" spc="-3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조원 융자</a:t>
              </a:r>
              <a:endParaRPr lang="ko-KR" altLang="en-US" sz="13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endParaRPr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="" xmlns:a16="http://schemas.microsoft.com/office/drawing/2014/main" id="{13F22432-4DF1-454F-9B35-914FBB298368}"/>
                </a:ext>
              </a:extLst>
            </p:cNvPr>
            <p:cNvGrpSpPr/>
            <p:nvPr/>
          </p:nvGrpSpPr>
          <p:grpSpPr>
            <a:xfrm>
              <a:off x="2588996" y="5121135"/>
              <a:ext cx="231603" cy="174254"/>
              <a:chOff x="520700" y="1988631"/>
              <a:chExt cx="231603" cy="174254"/>
            </a:xfrm>
          </p:grpSpPr>
          <p:sp>
            <p:nvSpPr>
              <p:cNvPr id="82" name="직사각형 81">
                <a:extLst>
                  <a:ext uri="{FF2B5EF4-FFF2-40B4-BE49-F238E27FC236}">
                    <a16:creationId xmlns="" xmlns:a16="http://schemas.microsoft.com/office/drawing/2014/main" id="{3439B065-3B89-4E43-8E18-C5C9E44DAFA7}"/>
                  </a:ext>
                </a:extLst>
              </p:cNvPr>
              <p:cNvSpPr/>
              <p:nvPr/>
            </p:nvSpPr>
            <p:spPr>
              <a:xfrm>
                <a:off x="520700" y="1993041"/>
                <a:ext cx="169863" cy="169844"/>
              </a:xfrm>
              <a:prstGeom prst="rect">
                <a:avLst/>
              </a:prstGeom>
              <a:gradFill>
                <a:gsLst>
                  <a:gs pos="49000">
                    <a:schemeClr val="bg1">
                      <a:lumMod val="75000"/>
                    </a:schemeClr>
                  </a:gs>
                  <a:gs pos="50000">
                    <a:schemeClr val="bg1">
                      <a:lumMod val="50000"/>
                    </a:schemeClr>
                  </a:gs>
                </a:gsLst>
                <a:lin ang="2700000" scaled="0"/>
              </a:gra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7200" rIns="36000" bIns="7200" rtlCol="0" anchor="ctr"/>
              <a:lstStyle/>
              <a:p>
                <a:pPr algn="ctr"/>
                <a:endParaRPr lang="ko-KR" altLang="en-US" sz="8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83" name="그림 82">
                <a:extLst>
                  <a:ext uri="{FF2B5EF4-FFF2-40B4-BE49-F238E27FC236}">
                    <a16:creationId xmlns="" xmlns:a16="http://schemas.microsoft.com/office/drawing/2014/main" id="{BCA2925A-9700-40BF-9703-10EC474945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prstClr val="black"/>
                  <a:schemeClr val="tx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550465" y="1988631"/>
                <a:ext cx="201838" cy="151608"/>
              </a:xfrm>
              <a:prstGeom prst="rect">
                <a:avLst/>
              </a:prstGeom>
            </p:spPr>
          </p:pic>
        </p:grpSp>
      </p:grpSp>
      <p:grpSp>
        <p:nvGrpSpPr>
          <p:cNvPr id="85" name="그룹 84">
            <a:extLst>
              <a:ext uri="{FF2B5EF4-FFF2-40B4-BE49-F238E27FC236}">
                <a16:creationId xmlns="" xmlns:a16="http://schemas.microsoft.com/office/drawing/2014/main" id="{65AF4AC6-D209-4ECE-9F3A-8011B717E9B6}"/>
              </a:ext>
            </a:extLst>
          </p:cNvPr>
          <p:cNvGrpSpPr/>
          <p:nvPr/>
        </p:nvGrpSpPr>
        <p:grpSpPr>
          <a:xfrm>
            <a:off x="6505780" y="4963528"/>
            <a:ext cx="2165648" cy="240066"/>
            <a:chOff x="2588996" y="5085448"/>
            <a:chExt cx="2165648" cy="240066"/>
          </a:xfrm>
        </p:grpSpPr>
        <p:sp>
          <p:nvSpPr>
            <p:cNvPr id="86" name="직사각형 85">
              <a:extLst>
                <a:ext uri="{FF2B5EF4-FFF2-40B4-BE49-F238E27FC236}">
                  <a16:creationId xmlns="" xmlns:a16="http://schemas.microsoft.com/office/drawing/2014/main" id="{9593C05F-D395-4312-8F77-165C3F0A495A}"/>
                </a:ext>
              </a:extLst>
            </p:cNvPr>
            <p:cNvSpPr/>
            <p:nvPr/>
          </p:nvSpPr>
          <p:spPr>
            <a:xfrm>
              <a:off x="2849158" y="5085448"/>
              <a:ext cx="1905486" cy="240066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25400" dir="54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defTabSz="981700" fontAlgn="ctr" latinLnBrk="0">
                <a:lnSpc>
                  <a:spcPct val="12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en-US" altLang="ko-KR" sz="1300" spc="-3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3</a:t>
              </a:r>
              <a:r>
                <a:rPr lang="ko-KR" altLang="en-US" sz="1300" spc="-3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년간 총 </a:t>
              </a:r>
              <a:r>
                <a:rPr lang="en-US" altLang="ko-KR" sz="1300" spc="-3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3.5</a:t>
              </a:r>
              <a:r>
                <a:rPr lang="ko-KR" altLang="en-US" sz="1300" spc="-3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조원 융자</a:t>
              </a:r>
              <a:endParaRPr lang="ko-KR" altLang="en-US" sz="13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endParaRPr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="" xmlns:a16="http://schemas.microsoft.com/office/drawing/2014/main" id="{CAAA37AA-F904-4146-9B87-9BAF3B8C66F1}"/>
                </a:ext>
              </a:extLst>
            </p:cNvPr>
            <p:cNvGrpSpPr/>
            <p:nvPr/>
          </p:nvGrpSpPr>
          <p:grpSpPr>
            <a:xfrm>
              <a:off x="2588996" y="5121135"/>
              <a:ext cx="231603" cy="174254"/>
              <a:chOff x="520700" y="1988631"/>
              <a:chExt cx="231603" cy="174254"/>
            </a:xfrm>
          </p:grpSpPr>
          <p:sp>
            <p:nvSpPr>
              <p:cNvPr id="88" name="직사각형 87">
                <a:extLst>
                  <a:ext uri="{FF2B5EF4-FFF2-40B4-BE49-F238E27FC236}">
                    <a16:creationId xmlns="" xmlns:a16="http://schemas.microsoft.com/office/drawing/2014/main" id="{2F57A640-3059-4AC0-8BA9-69CD1122E9FD}"/>
                  </a:ext>
                </a:extLst>
              </p:cNvPr>
              <p:cNvSpPr/>
              <p:nvPr/>
            </p:nvSpPr>
            <p:spPr>
              <a:xfrm>
                <a:off x="520700" y="1993041"/>
                <a:ext cx="169863" cy="169844"/>
              </a:xfrm>
              <a:prstGeom prst="rect">
                <a:avLst/>
              </a:prstGeom>
              <a:gradFill>
                <a:gsLst>
                  <a:gs pos="49000">
                    <a:srgbClr val="98C2C0"/>
                  </a:gs>
                  <a:gs pos="50000">
                    <a:srgbClr val="548A89"/>
                  </a:gs>
                </a:gsLst>
                <a:lin ang="2700000" scaled="0"/>
              </a:gra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7200" rIns="36000" bIns="7200" rtlCol="0" anchor="ctr"/>
              <a:lstStyle/>
              <a:p>
                <a:pPr algn="ctr"/>
                <a:endParaRPr lang="ko-KR" altLang="en-US" sz="8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89" name="그림 88">
                <a:extLst>
                  <a:ext uri="{FF2B5EF4-FFF2-40B4-BE49-F238E27FC236}">
                    <a16:creationId xmlns="" xmlns:a16="http://schemas.microsoft.com/office/drawing/2014/main" id="{0B47CC65-DD21-4B2D-9534-E3E093CA4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50465" y="1988631"/>
                <a:ext cx="201838" cy="151608"/>
              </a:xfrm>
              <a:prstGeom prst="rect">
                <a:avLst/>
              </a:prstGeom>
            </p:spPr>
          </p:pic>
        </p:grpSp>
      </p:grpSp>
      <p:sp>
        <p:nvSpPr>
          <p:cNvPr id="100" name="모서리가 둥근 직사각형 148">
            <a:extLst>
              <a:ext uri="{FF2B5EF4-FFF2-40B4-BE49-F238E27FC236}">
                <a16:creationId xmlns="" xmlns:a16="http://schemas.microsoft.com/office/drawing/2014/main" id="{0594BD37-A69F-4A4B-9B20-AC7FE6087A1A}"/>
              </a:ext>
            </a:extLst>
          </p:cNvPr>
          <p:cNvSpPr/>
          <p:nvPr/>
        </p:nvSpPr>
        <p:spPr>
          <a:xfrm>
            <a:off x="2223641" y="5585292"/>
            <a:ext cx="809420" cy="288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대상</a:t>
            </a:r>
          </a:p>
        </p:txBody>
      </p:sp>
      <p:sp>
        <p:nvSpPr>
          <p:cNvPr id="101" name="모서리가 둥근 직사각형 148">
            <a:extLst>
              <a:ext uri="{FF2B5EF4-FFF2-40B4-BE49-F238E27FC236}">
                <a16:creationId xmlns="" xmlns:a16="http://schemas.microsoft.com/office/drawing/2014/main" id="{1C532572-5E6B-4AF6-B2FB-590C4AFC786F}"/>
              </a:ext>
            </a:extLst>
          </p:cNvPr>
          <p:cNvSpPr/>
          <p:nvPr/>
        </p:nvSpPr>
        <p:spPr>
          <a:xfrm>
            <a:off x="6505781" y="5599446"/>
            <a:ext cx="809420" cy="288000"/>
          </a:xfrm>
          <a:prstGeom prst="roundRect">
            <a:avLst>
              <a:gd name="adj" fmla="val 50000"/>
            </a:avLst>
          </a:prstGeom>
          <a:solidFill>
            <a:srgbClr val="BED8D7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대상</a:t>
            </a:r>
          </a:p>
        </p:txBody>
      </p:sp>
      <p:grpSp>
        <p:nvGrpSpPr>
          <p:cNvPr id="102" name="그룹 101">
            <a:extLst>
              <a:ext uri="{FF2B5EF4-FFF2-40B4-BE49-F238E27FC236}">
                <a16:creationId xmlns="" xmlns:a16="http://schemas.microsoft.com/office/drawing/2014/main" id="{2813F832-C999-4B1D-8BCA-B445A17B03E6}"/>
              </a:ext>
            </a:extLst>
          </p:cNvPr>
          <p:cNvGrpSpPr/>
          <p:nvPr/>
        </p:nvGrpSpPr>
        <p:grpSpPr>
          <a:xfrm>
            <a:off x="2223640" y="5980454"/>
            <a:ext cx="2165648" cy="240066"/>
            <a:chOff x="2588996" y="5085448"/>
            <a:chExt cx="2165648" cy="240066"/>
          </a:xfrm>
        </p:grpSpPr>
        <p:sp>
          <p:nvSpPr>
            <p:cNvPr id="103" name="직사각형 102">
              <a:extLst>
                <a:ext uri="{FF2B5EF4-FFF2-40B4-BE49-F238E27FC236}">
                  <a16:creationId xmlns="" xmlns:a16="http://schemas.microsoft.com/office/drawing/2014/main" id="{8B1B7C70-03A5-4BA5-B4CE-6C5603962ECB}"/>
                </a:ext>
              </a:extLst>
            </p:cNvPr>
            <p:cNvSpPr/>
            <p:nvPr/>
          </p:nvSpPr>
          <p:spPr>
            <a:xfrm>
              <a:off x="2849158" y="5085448"/>
              <a:ext cx="1905486" cy="240066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25400" dir="54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defTabSz="981700" fontAlgn="ctr" latinLnBrk="0">
                <a:lnSpc>
                  <a:spcPct val="12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en-US" altLang="ko-KR" sz="1300" spc="-3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R&amp;D </a:t>
              </a:r>
              <a:r>
                <a:rPr lang="ko-KR" altLang="en-US" sz="1300" spc="-3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성공기업</a:t>
              </a:r>
            </a:p>
          </p:txBody>
        </p:sp>
        <p:grpSp>
          <p:nvGrpSpPr>
            <p:cNvPr id="104" name="그룹 103">
              <a:extLst>
                <a:ext uri="{FF2B5EF4-FFF2-40B4-BE49-F238E27FC236}">
                  <a16:creationId xmlns="" xmlns:a16="http://schemas.microsoft.com/office/drawing/2014/main" id="{F38D6577-15F4-4B81-9323-4559D0AC4666}"/>
                </a:ext>
              </a:extLst>
            </p:cNvPr>
            <p:cNvGrpSpPr/>
            <p:nvPr/>
          </p:nvGrpSpPr>
          <p:grpSpPr>
            <a:xfrm>
              <a:off x="2588996" y="5121135"/>
              <a:ext cx="231603" cy="174254"/>
              <a:chOff x="520700" y="1988631"/>
              <a:chExt cx="231603" cy="174254"/>
            </a:xfrm>
          </p:grpSpPr>
          <p:sp>
            <p:nvSpPr>
              <p:cNvPr id="105" name="직사각형 104">
                <a:extLst>
                  <a:ext uri="{FF2B5EF4-FFF2-40B4-BE49-F238E27FC236}">
                    <a16:creationId xmlns="" xmlns:a16="http://schemas.microsoft.com/office/drawing/2014/main" id="{55EC8769-7FAA-4062-9AD8-2D65AF99CE3D}"/>
                  </a:ext>
                </a:extLst>
              </p:cNvPr>
              <p:cNvSpPr/>
              <p:nvPr/>
            </p:nvSpPr>
            <p:spPr>
              <a:xfrm>
                <a:off x="520700" y="1993041"/>
                <a:ext cx="169863" cy="169844"/>
              </a:xfrm>
              <a:prstGeom prst="rect">
                <a:avLst/>
              </a:prstGeom>
              <a:gradFill>
                <a:gsLst>
                  <a:gs pos="49000">
                    <a:schemeClr val="bg1">
                      <a:lumMod val="75000"/>
                    </a:schemeClr>
                  </a:gs>
                  <a:gs pos="50000">
                    <a:schemeClr val="bg1">
                      <a:lumMod val="50000"/>
                    </a:schemeClr>
                  </a:gs>
                </a:gsLst>
                <a:lin ang="2700000" scaled="0"/>
              </a:gra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7200" rIns="36000" bIns="7200" rtlCol="0" anchor="ctr"/>
              <a:lstStyle/>
              <a:p>
                <a:pPr algn="ctr"/>
                <a:endParaRPr lang="ko-KR" altLang="en-US" sz="8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106" name="그림 105">
                <a:extLst>
                  <a:ext uri="{FF2B5EF4-FFF2-40B4-BE49-F238E27FC236}">
                    <a16:creationId xmlns="" xmlns:a16="http://schemas.microsoft.com/office/drawing/2014/main" id="{FB59D8E2-8A41-477E-8381-FE87D9273D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prstClr val="black"/>
                  <a:schemeClr val="tx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550465" y="1988631"/>
                <a:ext cx="201838" cy="151608"/>
              </a:xfrm>
              <a:prstGeom prst="rect">
                <a:avLst/>
              </a:prstGeom>
            </p:spPr>
          </p:pic>
        </p:grpSp>
      </p:grpSp>
      <p:grpSp>
        <p:nvGrpSpPr>
          <p:cNvPr id="107" name="그룹 106">
            <a:extLst>
              <a:ext uri="{FF2B5EF4-FFF2-40B4-BE49-F238E27FC236}">
                <a16:creationId xmlns="" xmlns:a16="http://schemas.microsoft.com/office/drawing/2014/main" id="{3D8B74B5-5DD7-41EA-8BAD-23E93620EEC9}"/>
              </a:ext>
            </a:extLst>
          </p:cNvPr>
          <p:cNvGrpSpPr/>
          <p:nvPr/>
        </p:nvGrpSpPr>
        <p:grpSpPr>
          <a:xfrm>
            <a:off x="6505780" y="5994608"/>
            <a:ext cx="2165648" cy="240066"/>
            <a:chOff x="2588996" y="5085448"/>
            <a:chExt cx="2165648" cy="240066"/>
          </a:xfrm>
        </p:grpSpPr>
        <p:sp>
          <p:nvSpPr>
            <p:cNvPr id="108" name="직사각형 107">
              <a:extLst>
                <a:ext uri="{FF2B5EF4-FFF2-40B4-BE49-F238E27FC236}">
                  <a16:creationId xmlns="" xmlns:a16="http://schemas.microsoft.com/office/drawing/2014/main" id="{96FE77B8-BDDC-413F-84AC-06DD208EC764}"/>
                </a:ext>
              </a:extLst>
            </p:cNvPr>
            <p:cNvSpPr/>
            <p:nvPr/>
          </p:nvSpPr>
          <p:spPr>
            <a:xfrm>
              <a:off x="2849158" y="5085448"/>
              <a:ext cx="1905486" cy="240066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25400" dir="5400000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wrap="square" lIns="0" tIns="0" rIns="0" bIns="0" anchor="t">
              <a:spAutoFit/>
            </a:bodyPr>
            <a:lstStyle/>
            <a:p>
              <a:pPr defTabSz="981700" fontAlgn="ctr" latinLnBrk="0">
                <a:lnSpc>
                  <a:spcPct val="12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en-US" altLang="ko-KR" sz="1300" spc="-3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R&amp;D </a:t>
              </a:r>
              <a:r>
                <a:rPr lang="ko-KR" altLang="en-US" sz="1300" spc="-3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itchFamily="18" charset="-127"/>
                  <a:ea typeface="KoPub돋움체 Medium" pitchFamily="18" charset="-127"/>
                  <a:sym typeface="Monotype Sorts" pitchFamily="2" charset="2"/>
                </a:rPr>
                <a:t>수행기업</a:t>
              </a:r>
              <a:endParaRPr lang="ko-KR" altLang="en-US" sz="13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endParaRPr>
            </a:p>
          </p:txBody>
        </p:sp>
        <p:grpSp>
          <p:nvGrpSpPr>
            <p:cNvPr id="109" name="그룹 108">
              <a:extLst>
                <a:ext uri="{FF2B5EF4-FFF2-40B4-BE49-F238E27FC236}">
                  <a16:creationId xmlns="" xmlns:a16="http://schemas.microsoft.com/office/drawing/2014/main" id="{C37D5F3F-22CE-4619-968B-BA2C86CCC0B1}"/>
                </a:ext>
              </a:extLst>
            </p:cNvPr>
            <p:cNvGrpSpPr/>
            <p:nvPr/>
          </p:nvGrpSpPr>
          <p:grpSpPr>
            <a:xfrm>
              <a:off x="2588996" y="5121135"/>
              <a:ext cx="231603" cy="174254"/>
              <a:chOff x="520700" y="1988631"/>
              <a:chExt cx="231603" cy="174254"/>
            </a:xfrm>
          </p:grpSpPr>
          <p:sp>
            <p:nvSpPr>
              <p:cNvPr id="110" name="직사각형 109">
                <a:extLst>
                  <a:ext uri="{FF2B5EF4-FFF2-40B4-BE49-F238E27FC236}">
                    <a16:creationId xmlns="" xmlns:a16="http://schemas.microsoft.com/office/drawing/2014/main" id="{730BD63C-375B-4A0C-846D-B3342BF22756}"/>
                  </a:ext>
                </a:extLst>
              </p:cNvPr>
              <p:cNvSpPr/>
              <p:nvPr/>
            </p:nvSpPr>
            <p:spPr>
              <a:xfrm>
                <a:off x="520700" y="1993041"/>
                <a:ext cx="169863" cy="169844"/>
              </a:xfrm>
              <a:prstGeom prst="rect">
                <a:avLst/>
              </a:prstGeom>
              <a:gradFill>
                <a:gsLst>
                  <a:gs pos="49000">
                    <a:srgbClr val="98C2C0"/>
                  </a:gs>
                  <a:gs pos="50000">
                    <a:srgbClr val="548A89"/>
                  </a:gs>
                </a:gsLst>
                <a:lin ang="2700000" scaled="0"/>
              </a:gra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7200" rIns="36000" bIns="7200" rtlCol="0" anchor="ctr"/>
              <a:lstStyle/>
              <a:p>
                <a:pPr algn="ctr"/>
                <a:endParaRPr lang="ko-KR" altLang="en-US" sz="8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111" name="그림 110">
                <a:extLst>
                  <a:ext uri="{FF2B5EF4-FFF2-40B4-BE49-F238E27FC236}">
                    <a16:creationId xmlns="" xmlns:a16="http://schemas.microsoft.com/office/drawing/2014/main" id="{0F01F0EF-6D23-4F27-81B0-AD64E9F86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550465" y="1988631"/>
                <a:ext cx="201838" cy="151608"/>
              </a:xfrm>
              <a:prstGeom prst="rect">
                <a:avLst/>
              </a:prstGeom>
            </p:spPr>
          </p:pic>
        </p:grpSp>
      </p:grpSp>
      <p:grpSp>
        <p:nvGrpSpPr>
          <p:cNvPr id="95" name="그룹 94">
            <a:extLst>
              <a:ext uri="{FF2B5EF4-FFF2-40B4-BE49-F238E27FC236}">
                <a16:creationId xmlns="" xmlns:a16="http://schemas.microsoft.com/office/drawing/2014/main" id="{CAAA37AA-F904-4146-9B87-9BAF3B8C66F1}"/>
              </a:ext>
            </a:extLst>
          </p:cNvPr>
          <p:cNvGrpSpPr/>
          <p:nvPr/>
        </p:nvGrpSpPr>
        <p:grpSpPr>
          <a:xfrm>
            <a:off x="6508546" y="5292936"/>
            <a:ext cx="231603" cy="174254"/>
            <a:chOff x="520700" y="1988631"/>
            <a:chExt cx="231603" cy="174254"/>
          </a:xfrm>
        </p:grpSpPr>
        <p:sp>
          <p:nvSpPr>
            <p:cNvPr id="96" name="직사각형 95">
              <a:extLst>
                <a:ext uri="{FF2B5EF4-FFF2-40B4-BE49-F238E27FC236}">
                  <a16:creationId xmlns="" xmlns:a16="http://schemas.microsoft.com/office/drawing/2014/main" id="{2F57A640-3059-4AC0-8BA9-69CD1122E9FD}"/>
                </a:ext>
              </a:extLst>
            </p:cNvPr>
            <p:cNvSpPr/>
            <p:nvPr/>
          </p:nvSpPr>
          <p:spPr>
            <a:xfrm>
              <a:off x="520700" y="1993041"/>
              <a:ext cx="169863" cy="169844"/>
            </a:xfrm>
            <a:prstGeom prst="rect">
              <a:avLst/>
            </a:prstGeom>
            <a:gradFill>
              <a:gsLst>
                <a:gs pos="49000">
                  <a:srgbClr val="98C2C0"/>
                </a:gs>
                <a:gs pos="50000">
                  <a:srgbClr val="548A89"/>
                </a:gs>
              </a:gsLst>
              <a:lin ang="2700000" scaled="0"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7200" rIns="36000" bIns="7200" rtlCol="0" anchor="ctr"/>
            <a:lstStyle/>
            <a:p>
              <a:pPr algn="ctr"/>
              <a:endParaRPr lang="ko-KR" altLang="en-US" sz="8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Bold" pitchFamily="18" charset="-127"/>
                <a:ea typeface="KoPub돋움체 Bold" pitchFamily="18" charset="-127"/>
              </a:endParaRPr>
            </a:p>
          </p:txBody>
        </p:sp>
        <p:pic>
          <p:nvPicPr>
            <p:cNvPr id="97" name="그림 96">
              <a:extLst>
                <a:ext uri="{FF2B5EF4-FFF2-40B4-BE49-F238E27FC236}">
                  <a16:creationId xmlns="" xmlns:a16="http://schemas.microsoft.com/office/drawing/2014/main" id="{0B47CC65-DD21-4B2D-9534-E3E093CA4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0465" y="1988631"/>
              <a:ext cx="201838" cy="151608"/>
            </a:xfrm>
            <a:prstGeom prst="rect">
              <a:avLst/>
            </a:prstGeom>
          </p:spPr>
        </p:pic>
      </p:grp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9593C05F-D395-4312-8F77-165C3F0A495A}"/>
              </a:ext>
            </a:extLst>
          </p:cNvPr>
          <p:cNvSpPr/>
          <p:nvPr/>
        </p:nvSpPr>
        <p:spPr>
          <a:xfrm>
            <a:off x="6763274" y="5250617"/>
            <a:ext cx="2074386" cy="24006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25400" dir="54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wrap="square" lIns="0" tIns="0" rIns="0" bIns="0" anchor="t">
            <a:spAutoFit/>
          </a:bodyPr>
          <a:lstStyle/>
          <a:p>
            <a:pPr defTabSz="981700" font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en-US" altLang="ko-KR" sz="1300" spc="-3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3</a:t>
            </a:r>
            <a:r>
              <a:rPr lang="ko-KR" altLang="en-US" sz="1300" spc="-3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년간 총 </a:t>
            </a:r>
            <a:r>
              <a:rPr lang="en-US" altLang="ko-KR" sz="1300" spc="-3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1.3</a:t>
            </a:r>
            <a:r>
              <a:rPr lang="ko-KR" altLang="en-US" sz="1300" spc="-3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천억원 </a:t>
            </a:r>
            <a:r>
              <a:rPr lang="ko-KR" altLang="en-US" sz="13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투자</a:t>
            </a:r>
            <a:r>
              <a:rPr lang="en-US" altLang="ko-KR" sz="1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(‘21</a:t>
            </a:r>
            <a:r>
              <a:rPr lang="ko-KR" altLang="en-US" sz="1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년 신설</a:t>
            </a:r>
            <a:r>
              <a:rPr lang="en-US" altLang="ko-KR" sz="1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KoPub돋움체 Medium" pitchFamily="18" charset="-127"/>
                <a:ea typeface="KoPub돋움체 Medium" pitchFamily="18" charset="-127"/>
                <a:sym typeface="Monotype Sorts" pitchFamily="2" charset="2"/>
              </a:rPr>
              <a:t>)</a:t>
            </a:r>
            <a:endParaRPr lang="ko-KR" altLang="en-US" sz="1000" spc="-150" dirty="0">
              <a:ln>
                <a:solidFill>
                  <a:schemeClr val="accent1">
                    <a:alpha val="0"/>
                  </a:schemeClr>
                </a:solidFill>
              </a:ln>
              <a:latin typeface="KoPub돋움체 Medium" pitchFamily="18" charset="-127"/>
              <a:ea typeface="KoPub돋움체 Medium" pitchFamily="18" charset="-127"/>
              <a:sym typeface="Monotype Sorts" pitchFamily="2" charset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095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82BB221C-9E70-4942-B310-7521AF937E70}"/>
              </a:ext>
            </a:extLst>
          </p:cNvPr>
          <p:cNvSpPr txBox="1"/>
          <p:nvPr/>
        </p:nvSpPr>
        <p:spPr>
          <a:xfrm>
            <a:off x="4524267" y="6802967"/>
            <a:ext cx="95467" cy="19057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1102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Rix모던고딕 M" panose="02020603020101020101" pitchFamily="18" charset="-127"/>
                <a:ea typeface="Rix모던고딕 M" panose="02020603020101020101" pitchFamily="18" charset="-127"/>
              </a:rPr>
              <a:t>7</a:t>
            </a:r>
            <a:endParaRPr lang="ko-KR" altLang="en-US" sz="1102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Rix모던고딕 M" panose="02020603020101020101" pitchFamily="18" charset="-127"/>
              <a:ea typeface="Rix모던고딕 M" panose="02020603020101020101" pitchFamily="18" charset="-127"/>
            </a:endParaRPr>
          </a:p>
        </p:txBody>
      </p:sp>
      <p:grpSp>
        <p:nvGrpSpPr>
          <p:cNvPr id="144" name="그룹 143">
            <a:extLst>
              <a:ext uri="{FF2B5EF4-FFF2-40B4-BE49-F238E27FC236}">
                <a16:creationId xmlns="" xmlns:a16="http://schemas.microsoft.com/office/drawing/2014/main" id="{D307700E-80D8-4CED-A898-584D8B80E84A}"/>
              </a:ext>
            </a:extLst>
          </p:cNvPr>
          <p:cNvGrpSpPr/>
          <p:nvPr/>
        </p:nvGrpSpPr>
        <p:grpSpPr>
          <a:xfrm>
            <a:off x="287338" y="824830"/>
            <a:ext cx="2649765" cy="307777"/>
            <a:chOff x="442732" y="2762125"/>
            <a:chExt cx="2649765" cy="307777"/>
          </a:xfrm>
        </p:grpSpPr>
        <p:sp>
          <p:nvSpPr>
            <p:cNvPr id="145" name="Rt71">
              <a:extLst>
                <a:ext uri="{FF2B5EF4-FFF2-40B4-BE49-F238E27FC236}">
                  <a16:creationId xmlns="" xmlns:a16="http://schemas.microsoft.com/office/drawing/2014/main" id="{33C21157-A346-4F57-852A-F6D085CB094C}"/>
                </a:ext>
              </a:extLst>
            </p:cNvPr>
            <p:cNvSpPr txBox="1"/>
            <p:nvPr/>
          </p:nvSpPr>
          <p:spPr>
            <a:xfrm>
              <a:off x="752113" y="2762125"/>
              <a:ext cx="2340384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/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코로나</a:t>
              </a:r>
              <a:r>
                <a:rPr lang="en-US" altLang="ko-KR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19 </a:t>
              </a:r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기업 부담 경감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="" xmlns:a16="http://schemas.microsoft.com/office/drawing/2014/main" id="{E7293F3F-DCA1-452B-90DD-32628B2BFE92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147" name="Freeform 4">
                <a:extLst>
                  <a:ext uri="{FF2B5EF4-FFF2-40B4-BE49-F238E27FC236}">
                    <a16:creationId xmlns="" xmlns:a16="http://schemas.microsoft.com/office/drawing/2014/main" id="{3F78753B-4442-4288-B093-77B9333B1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2" name="Freeform 5">
                <a:extLst>
                  <a:ext uri="{FF2B5EF4-FFF2-40B4-BE49-F238E27FC236}">
                    <a16:creationId xmlns="" xmlns:a16="http://schemas.microsoft.com/office/drawing/2014/main" id="{575662AD-4275-45C6-8C58-2160DD70BF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="" xmlns:a16="http://schemas.microsoft.com/office/drawing/2014/main" id="{11909554-3A6A-475A-A3BE-D7848881C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FE781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="" xmlns:a16="http://schemas.microsoft.com/office/drawing/2014/main" id="{A8D1904C-ECC2-4916-9B26-1B17792293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="" xmlns:a16="http://schemas.microsoft.com/office/drawing/2014/main" id="{90275D20-B78C-4E0B-B14B-944EB0B16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="" xmlns:a16="http://schemas.microsoft.com/office/drawing/2014/main" id="{49568AD9-1E03-4030-AB50-679A46E84B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7" name="Freeform 10">
                <a:extLst>
                  <a:ext uri="{FF2B5EF4-FFF2-40B4-BE49-F238E27FC236}">
                    <a16:creationId xmlns="" xmlns:a16="http://schemas.microsoft.com/office/drawing/2014/main" id="{AFEE1624-EDC3-4532-9023-7324C076A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8" name="Freeform 11">
                <a:extLst>
                  <a:ext uri="{FF2B5EF4-FFF2-40B4-BE49-F238E27FC236}">
                    <a16:creationId xmlns="" xmlns:a16="http://schemas.microsoft.com/office/drawing/2014/main" id="{6D16B004-7192-43DC-8355-49865F5E2B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9" name="Freeform 12">
                <a:extLst>
                  <a:ext uri="{FF2B5EF4-FFF2-40B4-BE49-F238E27FC236}">
                    <a16:creationId xmlns="" xmlns:a16="http://schemas.microsoft.com/office/drawing/2014/main" id="{8A0639BC-F271-4379-A05E-B84BED873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0" name="Freeform 13">
                <a:extLst>
                  <a:ext uri="{FF2B5EF4-FFF2-40B4-BE49-F238E27FC236}">
                    <a16:creationId xmlns="" xmlns:a16="http://schemas.microsoft.com/office/drawing/2014/main" id="{238C9157-8B47-4D1A-8E9A-1CACA51CD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1" name="Freeform 14">
                <a:extLst>
                  <a:ext uri="{FF2B5EF4-FFF2-40B4-BE49-F238E27FC236}">
                    <a16:creationId xmlns="" xmlns:a16="http://schemas.microsoft.com/office/drawing/2014/main" id="{BAEB5300-C69B-4F72-A116-0D7A24185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2" name="Freeform 15">
                <a:extLst>
                  <a:ext uri="{FF2B5EF4-FFF2-40B4-BE49-F238E27FC236}">
                    <a16:creationId xmlns="" xmlns:a16="http://schemas.microsoft.com/office/drawing/2014/main" id="{D96748A1-15C3-40DA-A293-2F7AD1ECC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77" name="자유형 192">
            <a:extLst>
              <a:ext uri="{FF2B5EF4-FFF2-40B4-BE49-F238E27FC236}">
                <a16:creationId xmlns="" xmlns:a16="http://schemas.microsoft.com/office/drawing/2014/main" id="{C894A13C-74E6-48D0-AB8B-062AFC76DF15}"/>
              </a:ext>
            </a:extLst>
          </p:cNvPr>
          <p:cNvSpPr/>
          <p:nvPr/>
        </p:nvSpPr>
        <p:spPr>
          <a:xfrm>
            <a:off x="1670819" y="1237252"/>
            <a:ext cx="5802362" cy="404735"/>
          </a:xfrm>
          <a:prstGeom prst="roundRect">
            <a:avLst>
              <a:gd name="adj" fmla="val 50000"/>
            </a:avLst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코로나 </a:t>
            </a:r>
            <a:r>
              <a:rPr lang="en-US" altLang="ko-KR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19 </a:t>
            </a:r>
            <a:r>
              <a:rPr lang="ko-KR" altLang="en-US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부담완화대책 연장 </a:t>
            </a:r>
            <a:r>
              <a:rPr lang="ko-KR" altLang="en-US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시행</a:t>
            </a:r>
            <a:r>
              <a:rPr lang="en-US" altLang="ko-KR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(`21</a:t>
            </a:r>
            <a:r>
              <a:rPr lang="ko-KR" altLang="en-US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년</a:t>
            </a:r>
            <a:r>
              <a:rPr lang="en-US" altLang="ko-KR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)</a:t>
            </a:r>
            <a:endParaRPr lang="en-US" altLang="ko-KR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73633" y="1762760"/>
            <a:ext cx="3997267" cy="2206342"/>
            <a:chOff x="490066" y="1762760"/>
            <a:chExt cx="3769336" cy="2206342"/>
          </a:xfrm>
        </p:grpSpPr>
        <p:grpSp>
          <p:nvGrpSpPr>
            <p:cNvPr id="8" name="그룹 7"/>
            <p:cNvGrpSpPr/>
            <p:nvPr/>
          </p:nvGrpSpPr>
          <p:grpSpPr>
            <a:xfrm>
              <a:off x="490066" y="1762760"/>
              <a:ext cx="3769336" cy="2199640"/>
              <a:chOff x="490066" y="1762760"/>
              <a:chExt cx="3769336" cy="2199640"/>
            </a:xfrm>
          </p:grpSpPr>
          <p:sp>
            <p:nvSpPr>
              <p:cNvPr id="83" name="화이트투명사각판"/>
              <p:cNvSpPr/>
              <p:nvPr/>
            </p:nvSpPr>
            <p:spPr bwMode="auto">
              <a:xfrm flipV="1">
                <a:off x="490066" y="2444816"/>
                <a:ext cx="3769334" cy="1517584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dist="25400" dir="5400000" algn="t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dirty="0">
                  <a:latin typeface="Franklin Gothic Medium" pitchFamily="34" charset="0"/>
                  <a:ea typeface="KoPub돋움체 Bold" pitchFamily="18" charset="-127"/>
                  <a:cs typeface="Tahoma" pitchFamily="34" charset="0"/>
                </a:endParaRPr>
              </a:p>
            </p:txBody>
          </p:sp>
          <p:grpSp>
            <p:nvGrpSpPr>
              <p:cNvPr id="88" name="그룹 87"/>
              <p:cNvGrpSpPr/>
              <p:nvPr/>
            </p:nvGrpSpPr>
            <p:grpSpPr>
              <a:xfrm>
                <a:off x="490068" y="1762760"/>
                <a:ext cx="3769334" cy="544330"/>
                <a:chOff x="522092" y="3304636"/>
                <a:chExt cx="1771889" cy="360000"/>
              </a:xfrm>
            </p:grpSpPr>
            <p:sp>
              <p:nvSpPr>
                <p:cNvPr id="89" name="직사각형 88"/>
                <p:cNvSpPr/>
                <p:nvPr/>
              </p:nvSpPr>
              <p:spPr>
                <a:xfrm flipH="1">
                  <a:off x="522092" y="3361013"/>
                  <a:ext cx="1771889" cy="247246"/>
                </a:xfrm>
                <a:prstGeom prst="rect">
                  <a:avLst/>
                </a:prstGeom>
                <a:solidFill>
                  <a:srgbClr val="6092A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latin typeface="KoPub돋움체 Bold" pitchFamily="18" charset="-127"/>
                      <a:ea typeface="KoPub돋움체 Bold" pitchFamily="18" charset="-127"/>
                    </a:rPr>
                    <a:t>연구비 부담완화 </a:t>
                  </a:r>
                </a:p>
              </p:txBody>
            </p:sp>
            <p:pic>
              <p:nvPicPr>
                <p:cNvPr id="90" name="그림 89"/>
                <p:cNvPicPr preferRelativeResize="0">
                  <a:picLocks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2090785" y="3461440"/>
                  <a:ext cx="360000" cy="46392"/>
                </a:xfrm>
                <a:prstGeom prst="rect">
                  <a:avLst/>
                </a:prstGeom>
              </p:spPr>
            </p:pic>
            <p:pic>
              <p:nvPicPr>
                <p:cNvPr id="91" name="그림 90"/>
                <p:cNvPicPr preferRelativeResize="0">
                  <a:picLocks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 flipH="1">
                  <a:off x="365288" y="3461440"/>
                  <a:ext cx="360000" cy="46392"/>
                </a:xfrm>
                <a:prstGeom prst="rect">
                  <a:avLst/>
                </a:prstGeom>
              </p:spPr>
            </p:pic>
          </p:grpSp>
          <p:grpSp>
            <p:nvGrpSpPr>
              <p:cNvPr id="92" name="그룹 91"/>
              <p:cNvGrpSpPr/>
              <p:nvPr/>
            </p:nvGrpSpPr>
            <p:grpSpPr>
              <a:xfrm>
                <a:off x="2254458" y="2281440"/>
                <a:ext cx="240555" cy="121478"/>
                <a:chOff x="11106569" y="5988884"/>
                <a:chExt cx="391097" cy="197501"/>
              </a:xfrm>
            </p:grpSpPr>
            <p:sp>
              <p:nvSpPr>
                <p:cNvPr id="93" name="직각 삼각형 92"/>
                <p:cNvSpPr/>
                <p:nvPr/>
              </p:nvSpPr>
              <p:spPr>
                <a:xfrm rot="5400000">
                  <a:off x="11300165" y="5988884"/>
                  <a:ext cx="197501" cy="197501"/>
                </a:xfrm>
                <a:prstGeom prst="rtTriangle">
                  <a:avLst/>
                </a:prstGeom>
                <a:solidFill>
                  <a:srgbClr val="CECAC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5" name="직각 삼각형 94"/>
                <p:cNvSpPr/>
                <p:nvPr/>
              </p:nvSpPr>
              <p:spPr>
                <a:xfrm rot="5400000" flipV="1">
                  <a:off x="11106569" y="5988884"/>
                  <a:ext cx="197501" cy="197501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ko-KR" altLang="en-US" sz="1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KoPub돋움체 Bold" pitchFamily="18" charset="-127"/>
                    <a:ea typeface="KoPub돋움체 Bold" pitchFamily="18" charset="-127"/>
                  </a:endParaRPr>
                </a:p>
              </p:txBody>
            </p:sp>
          </p:grpSp>
        </p:grpSp>
        <p:grpSp>
          <p:nvGrpSpPr>
            <p:cNvPr id="10" name="그룹 9"/>
            <p:cNvGrpSpPr/>
            <p:nvPr/>
          </p:nvGrpSpPr>
          <p:grpSpPr>
            <a:xfrm>
              <a:off x="519663" y="2536987"/>
              <a:ext cx="1828926" cy="1432115"/>
              <a:chOff x="570459" y="2536987"/>
              <a:chExt cx="1828926" cy="1432115"/>
            </a:xfrm>
          </p:grpSpPr>
          <p:sp>
            <p:nvSpPr>
              <p:cNvPr id="121" name="모서리가 둥근 직사각형 148">
                <a:extLst>
                  <a:ext uri="{FF2B5EF4-FFF2-40B4-BE49-F238E27FC236}">
                    <a16:creationId xmlns="" xmlns:a16="http://schemas.microsoft.com/office/drawing/2014/main" id="{CCC65FD6-C0FA-492B-A143-331299F0BD69}"/>
                  </a:ext>
                </a:extLst>
              </p:cNvPr>
              <p:cNvSpPr/>
              <p:nvPr/>
            </p:nvSpPr>
            <p:spPr>
              <a:xfrm>
                <a:off x="619691" y="2536987"/>
                <a:ext cx="1730465" cy="28800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6350">
                <a:noFill/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600" spc="-3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rPr>
                  <a:t>현행</a:t>
                </a:r>
              </a:p>
            </p:txBody>
          </p:sp>
          <p:sp>
            <p:nvSpPr>
              <p:cNvPr id="123" name="TextBox 154">
                <a:extLst>
                  <a:ext uri="{FF2B5EF4-FFF2-40B4-BE49-F238E27FC236}">
                    <a16:creationId xmlns="" xmlns:a16="http://schemas.microsoft.com/office/drawing/2014/main" id="{D22F61D9-DB1F-467F-BCC0-23D298E20B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0459" y="2881625"/>
                <a:ext cx="1828926" cy="1087477"/>
              </a:xfrm>
              <a:prstGeom prst="rect">
                <a:avLst/>
              </a:prstGeom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latinLnBrk="0">
                  <a:spcAft>
                    <a:spcPts val="200"/>
                  </a:spcAft>
                  <a:defRPr sz="1300" spc="-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ix모던고딕 B" pitchFamily="18" charset="-127"/>
                    <a:ea typeface="Rix모던고딕 B" pitchFamily="18" charset="-127"/>
                    <a:cs typeface="Arial" pitchFamily="34" charset="0"/>
                  </a:defRPr>
                </a:lvl1pPr>
              </a:lstStyle>
              <a:p>
                <a:pPr marL="144000" indent="-144000">
                  <a:spcAft>
                    <a:spcPts val="400"/>
                  </a:spcAft>
                  <a:buClr>
                    <a:srgbClr val="3A90B4"/>
                  </a:buClr>
                  <a:buSzPct val="80000"/>
                  <a:buFont typeface="Wingdings 2" pitchFamily="18" charset="2"/>
                  <a:buChar char=""/>
                  <a:defRPr/>
                </a:pP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총 사업비 중 민간부담금 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: </a:t>
                </a:r>
                <a:r>
                  <a:rPr lang="en-US" altLang="ko-KR" sz="18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20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~</a:t>
                </a:r>
                <a:r>
                  <a:rPr lang="en-US" altLang="ko-KR" sz="18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35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%</a:t>
                </a:r>
              </a:p>
              <a:p>
                <a:pPr marL="144000" indent="-144000">
                  <a:spcAft>
                    <a:spcPts val="400"/>
                  </a:spcAft>
                  <a:buClr>
                    <a:srgbClr val="3A90B4"/>
                  </a:buClr>
                  <a:buSzPct val="80000"/>
                  <a:buFont typeface="Wingdings 2" pitchFamily="18" charset="2"/>
                  <a:buChar char=""/>
                  <a:defRPr/>
                </a:pP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민간부담금 중 현금 비중 </a:t>
                </a:r>
                <a:r>
                  <a:rPr lang="en-US" altLang="ko-KR" sz="14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:</a:t>
                </a:r>
              </a:p>
              <a:p>
                <a:pPr>
                  <a:spcAft>
                    <a:spcPts val="400"/>
                  </a:spcAft>
                  <a:buClr>
                    <a:srgbClr val="3A90B4"/>
                  </a:buClr>
                  <a:buSzPct val="80000"/>
                  <a:defRPr/>
                </a:pP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 </a:t>
                </a:r>
                <a:r>
                  <a:rPr lang="en-US" altLang="ko-KR" sz="14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  </a:t>
                </a:r>
                <a:r>
                  <a:rPr lang="en-US" altLang="ko-KR" sz="18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40</a:t>
                </a:r>
                <a:r>
                  <a:rPr lang="en-US" altLang="ko-KR" sz="14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~</a:t>
                </a:r>
                <a:r>
                  <a:rPr lang="en-US" altLang="ko-KR" sz="18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60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%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2395944" y="2536987"/>
              <a:ext cx="1828926" cy="1380819"/>
              <a:chOff x="2527173" y="2536987"/>
              <a:chExt cx="1828926" cy="1380819"/>
            </a:xfrm>
          </p:grpSpPr>
          <p:sp>
            <p:nvSpPr>
              <p:cNvPr id="122" name="모서리가 둥근 직사각형 148">
                <a:extLst>
                  <a:ext uri="{FF2B5EF4-FFF2-40B4-BE49-F238E27FC236}">
                    <a16:creationId xmlns="" xmlns:a16="http://schemas.microsoft.com/office/drawing/2014/main" id="{0F2A6A71-66F3-478B-B7B6-E7EB9337ED62}"/>
                  </a:ext>
                </a:extLst>
              </p:cNvPr>
              <p:cNvSpPr/>
              <p:nvPr/>
            </p:nvSpPr>
            <p:spPr>
              <a:xfrm>
                <a:off x="2576404" y="2536987"/>
                <a:ext cx="1730465" cy="288000"/>
              </a:xfrm>
              <a:prstGeom prst="roundRect">
                <a:avLst>
                  <a:gd name="adj" fmla="val 50000"/>
                </a:avLst>
              </a:prstGeom>
              <a:solidFill>
                <a:srgbClr val="83B448"/>
              </a:solidFill>
              <a:ln w="6350">
                <a:noFill/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600" spc="-3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rPr>
                  <a:t>개 선</a:t>
                </a:r>
              </a:p>
            </p:txBody>
          </p:sp>
          <p:sp>
            <p:nvSpPr>
              <p:cNvPr id="124" name="TextBox 154">
                <a:extLst>
                  <a:ext uri="{FF2B5EF4-FFF2-40B4-BE49-F238E27FC236}">
                    <a16:creationId xmlns="" xmlns:a16="http://schemas.microsoft.com/office/drawing/2014/main" id="{363E3BE7-1239-4616-97E0-6314441391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7173" y="2881625"/>
                <a:ext cx="1828926" cy="1036181"/>
              </a:xfrm>
              <a:prstGeom prst="rect">
                <a:avLst/>
              </a:prstGeom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latinLnBrk="0">
                  <a:spcAft>
                    <a:spcPts val="200"/>
                  </a:spcAft>
                  <a:defRPr sz="1300" spc="-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ix모던고딕 B" pitchFamily="18" charset="-127"/>
                    <a:ea typeface="Rix모던고딕 B" pitchFamily="18" charset="-127"/>
                    <a:cs typeface="Arial" pitchFamily="34" charset="0"/>
                  </a:defRPr>
                </a:lvl1pPr>
              </a:lstStyle>
              <a:p>
                <a:pPr marL="144000" indent="-144000">
                  <a:spcAft>
                    <a:spcPts val="400"/>
                  </a:spcAft>
                  <a:buClr>
                    <a:srgbClr val="3A90B4"/>
                  </a:buClr>
                  <a:buSzPct val="80000"/>
                  <a:buFont typeface="Wingdings 2" pitchFamily="18" charset="2"/>
                  <a:buChar char=""/>
                  <a:defRPr/>
                </a:pP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총 사업비 중 민간부담금 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: </a:t>
                </a:r>
                <a:r>
                  <a:rPr lang="en-US" altLang="ko-KR" sz="18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10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~</a:t>
                </a:r>
                <a:r>
                  <a:rPr lang="en-US" altLang="ko-KR" sz="18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20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%</a:t>
                </a:r>
              </a:p>
              <a:p>
                <a:pPr marL="144000" indent="-144000">
                  <a:spcAft>
                    <a:spcPts val="400"/>
                  </a:spcAft>
                  <a:buClr>
                    <a:srgbClr val="3A90B4"/>
                  </a:buClr>
                  <a:buSzPct val="80000"/>
                  <a:buFont typeface="Wingdings 2" pitchFamily="18" charset="2"/>
                  <a:buChar char=""/>
                  <a:defRPr/>
                </a:pP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민간부담금 중 현금 </a:t>
                </a:r>
                <a:r>
                  <a:rPr lang="ko-KR" altLang="en-US" sz="14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비중 </a:t>
                </a:r>
                <a:r>
                  <a:rPr lang="en-US" altLang="ko-KR" sz="14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:</a:t>
                </a:r>
                <a:r>
                  <a:rPr lang="ko-KR" altLang="en-US" sz="1400" b="1" spc="-70" dirty="0" smtClean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 </a:t>
                </a:r>
                <a:r>
                  <a:rPr lang="en-US" altLang="ko-KR" sz="18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10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%</a:t>
                </a:r>
              </a:p>
            </p:txBody>
          </p:sp>
        </p:grpSp>
      </p:grpSp>
      <p:grpSp>
        <p:nvGrpSpPr>
          <p:cNvPr id="142" name="그룹 141"/>
          <p:cNvGrpSpPr/>
          <p:nvPr/>
        </p:nvGrpSpPr>
        <p:grpSpPr>
          <a:xfrm>
            <a:off x="4673100" y="1762760"/>
            <a:ext cx="3997267" cy="2199640"/>
            <a:chOff x="490066" y="1762760"/>
            <a:chExt cx="3769336" cy="2199640"/>
          </a:xfrm>
        </p:grpSpPr>
        <p:sp>
          <p:nvSpPr>
            <p:cNvPr id="164" name="화이트투명사각판"/>
            <p:cNvSpPr/>
            <p:nvPr/>
          </p:nvSpPr>
          <p:spPr bwMode="auto">
            <a:xfrm flipV="1">
              <a:off x="490066" y="2444816"/>
              <a:ext cx="3769334" cy="151758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dist="254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latin typeface="Franklin Gothic Medium" pitchFamily="34" charset="0"/>
                <a:ea typeface="KoPub돋움체 Bold" pitchFamily="18" charset="-127"/>
                <a:cs typeface="Tahoma" pitchFamily="34" charset="0"/>
              </a:endParaRPr>
            </a:p>
          </p:txBody>
        </p:sp>
        <p:grpSp>
          <p:nvGrpSpPr>
            <p:cNvPr id="165" name="그룹 164"/>
            <p:cNvGrpSpPr/>
            <p:nvPr/>
          </p:nvGrpSpPr>
          <p:grpSpPr>
            <a:xfrm>
              <a:off x="490068" y="1762760"/>
              <a:ext cx="3769334" cy="544330"/>
              <a:chOff x="522092" y="3304636"/>
              <a:chExt cx="1771889" cy="360000"/>
            </a:xfrm>
          </p:grpSpPr>
          <p:sp>
            <p:nvSpPr>
              <p:cNvPr id="169" name="직사각형 168"/>
              <p:cNvSpPr/>
              <p:nvPr/>
            </p:nvSpPr>
            <p:spPr>
              <a:xfrm flipH="1">
                <a:off x="522092" y="3361013"/>
                <a:ext cx="1771889" cy="247246"/>
              </a:xfrm>
              <a:prstGeom prst="rect">
                <a:avLst/>
              </a:prstGeom>
              <a:solidFill>
                <a:srgbClr val="13A2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ko-KR" altLang="en-US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KoPub돋움체 Bold" pitchFamily="18" charset="-127"/>
                    <a:ea typeface="KoPub돋움체 Bold" pitchFamily="18" charset="-127"/>
                  </a:rPr>
                  <a:t>기존인력 인건비 현금 지급</a:t>
                </a:r>
              </a:p>
            </p:txBody>
          </p:sp>
          <p:pic>
            <p:nvPicPr>
              <p:cNvPr id="170" name="그림 169"/>
              <p:cNvPicPr preferRelativeResize="0"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2090785" y="3461440"/>
                <a:ext cx="360000" cy="46392"/>
              </a:xfrm>
              <a:prstGeom prst="rect">
                <a:avLst/>
              </a:prstGeom>
            </p:spPr>
          </p:pic>
          <p:pic>
            <p:nvPicPr>
              <p:cNvPr id="171" name="그림 170"/>
              <p:cNvPicPr preferRelativeResize="0"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 flipH="1">
                <a:off x="365288" y="3461440"/>
                <a:ext cx="360000" cy="46392"/>
              </a:xfrm>
              <a:prstGeom prst="rect">
                <a:avLst/>
              </a:prstGeom>
            </p:spPr>
          </p:pic>
        </p:grpSp>
        <p:grpSp>
          <p:nvGrpSpPr>
            <p:cNvPr id="166" name="그룹 165"/>
            <p:cNvGrpSpPr/>
            <p:nvPr/>
          </p:nvGrpSpPr>
          <p:grpSpPr>
            <a:xfrm>
              <a:off x="2254458" y="2281440"/>
              <a:ext cx="240555" cy="121478"/>
              <a:chOff x="11106569" y="5988884"/>
              <a:chExt cx="391097" cy="197501"/>
            </a:xfrm>
          </p:grpSpPr>
          <p:sp>
            <p:nvSpPr>
              <p:cNvPr id="167" name="직각 삼각형 166"/>
              <p:cNvSpPr/>
              <p:nvPr/>
            </p:nvSpPr>
            <p:spPr>
              <a:xfrm rot="5400000">
                <a:off x="11300165" y="5988884"/>
                <a:ext cx="197501" cy="197501"/>
              </a:xfrm>
              <a:prstGeom prst="rtTriangle">
                <a:avLst/>
              </a:prstGeom>
              <a:solidFill>
                <a:srgbClr val="CECA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ko-KR" altLang="en-US"/>
              </a:p>
            </p:txBody>
          </p:sp>
          <p:sp>
            <p:nvSpPr>
              <p:cNvPr id="168" name="직각 삼각형 167"/>
              <p:cNvSpPr/>
              <p:nvPr/>
            </p:nvSpPr>
            <p:spPr>
              <a:xfrm rot="5400000" flipV="1">
                <a:off x="11106569" y="5988884"/>
                <a:ext cx="197501" cy="197501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</p:grpSp>
      </p:grpSp>
      <p:grpSp>
        <p:nvGrpSpPr>
          <p:cNvPr id="190" name="그룹 189"/>
          <p:cNvGrpSpPr/>
          <p:nvPr/>
        </p:nvGrpSpPr>
        <p:grpSpPr>
          <a:xfrm>
            <a:off x="473633" y="4085480"/>
            <a:ext cx="3997267" cy="2199640"/>
            <a:chOff x="490066" y="1762760"/>
            <a:chExt cx="3769336" cy="2199640"/>
          </a:xfrm>
        </p:grpSpPr>
        <p:sp>
          <p:nvSpPr>
            <p:cNvPr id="197" name="화이트투명사각판"/>
            <p:cNvSpPr/>
            <p:nvPr/>
          </p:nvSpPr>
          <p:spPr bwMode="auto">
            <a:xfrm flipV="1">
              <a:off x="490066" y="2444816"/>
              <a:ext cx="3769334" cy="151758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dist="254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latin typeface="Franklin Gothic Medium" pitchFamily="34" charset="0"/>
                <a:ea typeface="KoPub돋움체 Bold" pitchFamily="18" charset="-127"/>
                <a:cs typeface="Tahoma" pitchFamily="34" charset="0"/>
              </a:endParaRPr>
            </a:p>
          </p:txBody>
        </p:sp>
        <p:grpSp>
          <p:nvGrpSpPr>
            <p:cNvPr id="198" name="그룹 197"/>
            <p:cNvGrpSpPr/>
            <p:nvPr/>
          </p:nvGrpSpPr>
          <p:grpSpPr>
            <a:xfrm>
              <a:off x="490068" y="1762760"/>
              <a:ext cx="3769334" cy="544330"/>
              <a:chOff x="522092" y="3304636"/>
              <a:chExt cx="1771889" cy="360000"/>
            </a:xfrm>
          </p:grpSpPr>
          <p:sp>
            <p:nvSpPr>
              <p:cNvPr id="202" name="직사각형 201"/>
              <p:cNvSpPr/>
              <p:nvPr/>
            </p:nvSpPr>
            <p:spPr>
              <a:xfrm flipH="1">
                <a:off x="522092" y="3361013"/>
                <a:ext cx="1771889" cy="247246"/>
              </a:xfrm>
              <a:prstGeom prst="rect">
                <a:avLst/>
              </a:prstGeom>
              <a:solidFill>
                <a:srgbClr val="01B5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ko-KR" altLang="en-US" dirty="0" err="1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KoPub돋움체 Bold" pitchFamily="18" charset="-127"/>
                    <a:ea typeface="KoPub돋움체 Bold" pitchFamily="18" charset="-127"/>
                  </a:rPr>
                  <a:t>기술료</a:t>
                </a:r>
                <a:r>
                  <a:rPr lang="ko-KR" altLang="en-US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KoPub돋움체 Bold" pitchFamily="18" charset="-127"/>
                    <a:ea typeface="KoPub돋움체 Bold" pitchFamily="18" charset="-127"/>
                  </a:rPr>
                  <a:t> 납부기한 연장</a:t>
                </a:r>
              </a:p>
            </p:txBody>
          </p:sp>
          <p:pic>
            <p:nvPicPr>
              <p:cNvPr id="203" name="그림 202"/>
              <p:cNvPicPr preferRelativeResize="0"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2090785" y="3461440"/>
                <a:ext cx="360000" cy="46392"/>
              </a:xfrm>
              <a:prstGeom prst="rect">
                <a:avLst/>
              </a:prstGeom>
            </p:spPr>
          </p:pic>
          <p:pic>
            <p:nvPicPr>
              <p:cNvPr id="204" name="그림 203"/>
              <p:cNvPicPr preferRelativeResize="0"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 flipH="1">
                <a:off x="365288" y="3461440"/>
                <a:ext cx="360000" cy="46392"/>
              </a:xfrm>
              <a:prstGeom prst="rect">
                <a:avLst/>
              </a:prstGeom>
            </p:spPr>
          </p:pic>
        </p:grpSp>
        <p:grpSp>
          <p:nvGrpSpPr>
            <p:cNvPr id="199" name="그룹 198"/>
            <p:cNvGrpSpPr/>
            <p:nvPr/>
          </p:nvGrpSpPr>
          <p:grpSpPr>
            <a:xfrm>
              <a:off x="2254458" y="2281440"/>
              <a:ext cx="240555" cy="121478"/>
              <a:chOff x="11106569" y="5988884"/>
              <a:chExt cx="391097" cy="197501"/>
            </a:xfrm>
          </p:grpSpPr>
          <p:sp>
            <p:nvSpPr>
              <p:cNvPr id="200" name="직각 삼각형 199"/>
              <p:cNvSpPr/>
              <p:nvPr/>
            </p:nvSpPr>
            <p:spPr>
              <a:xfrm rot="5400000">
                <a:off x="11300165" y="5988884"/>
                <a:ext cx="197501" cy="197501"/>
              </a:xfrm>
              <a:prstGeom prst="rtTriangle">
                <a:avLst/>
              </a:prstGeom>
              <a:solidFill>
                <a:srgbClr val="CECA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ko-KR" altLang="en-US"/>
              </a:p>
            </p:txBody>
          </p:sp>
          <p:sp>
            <p:nvSpPr>
              <p:cNvPr id="201" name="직각 삼각형 200"/>
              <p:cNvSpPr/>
              <p:nvPr/>
            </p:nvSpPr>
            <p:spPr>
              <a:xfrm rot="5400000" flipV="1">
                <a:off x="11106569" y="5988884"/>
                <a:ext cx="197501" cy="197501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10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</p:grpSp>
      </p:grpSp>
      <p:grpSp>
        <p:nvGrpSpPr>
          <p:cNvPr id="174" name="그룹 173"/>
          <p:cNvGrpSpPr/>
          <p:nvPr/>
        </p:nvGrpSpPr>
        <p:grpSpPr>
          <a:xfrm>
            <a:off x="4673100" y="4085480"/>
            <a:ext cx="3997267" cy="2199640"/>
            <a:chOff x="490066" y="1762760"/>
            <a:chExt cx="3769336" cy="2199640"/>
          </a:xfrm>
        </p:grpSpPr>
        <p:grpSp>
          <p:nvGrpSpPr>
            <p:cNvPr id="175" name="그룹 174"/>
            <p:cNvGrpSpPr/>
            <p:nvPr/>
          </p:nvGrpSpPr>
          <p:grpSpPr>
            <a:xfrm>
              <a:off x="490066" y="1762760"/>
              <a:ext cx="3769336" cy="2199640"/>
              <a:chOff x="490066" y="1762760"/>
              <a:chExt cx="3769336" cy="2199640"/>
            </a:xfrm>
          </p:grpSpPr>
          <p:sp>
            <p:nvSpPr>
              <p:cNvPr id="182" name="화이트투명사각판"/>
              <p:cNvSpPr/>
              <p:nvPr/>
            </p:nvSpPr>
            <p:spPr bwMode="auto">
              <a:xfrm flipV="1">
                <a:off x="490066" y="2444816"/>
                <a:ext cx="3769334" cy="1517584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dist="25400" dir="5400000" algn="t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dirty="0">
                  <a:latin typeface="Franklin Gothic Medium" pitchFamily="34" charset="0"/>
                  <a:ea typeface="KoPub돋움체 Bold" pitchFamily="18" charset="-127"/>
                  <a:cs typeface="Tahoma" pitchFamily="34" charset="0"/>
                </a:endParaRPr>
              </a:p>
            </p:txBody>
          </p:sp>
          <p:grpSp>
            <p:nvGrpSpPr>
              <p:cNvPr id="183" name="그룹 182"/>
              <p:cNvGrpSpPr/>
              <p:nvPr/>
            </p:nvGrpSpPr>
            <p:grpSpPr>
              <a:xfrm>
                <a:off x="490068" y="1762760"/>
                <a:ext cx="3769334" cy="544330"/>
                <a:chOff x="522092" y="3304636"/>
                <a:chExt cx="1771889" cy="360000"/>
              </a:xfrm>
            </p:grpSpPr>
            <p:sp>
              <p:nvSpPr>
                <p:cNvPr id="187" name="직사각형 186"/>
                <p:cNvSpPr/>
                <p:nvPr/>
              </p:nvSpPr>
              <p:spPr>
                <a:xfrm flipH="1">
                  <a:off x="522092" y="3361013"/>
                  <a:ext cx="1771889" cy="247246"/>
                </a:xfrm>
                <a:prstGeom prst="rect">
                  <a:avLst/>
                </a:prstGeom>
                <a:solidFill>
                  <a:srgbClr val="384D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latin typeface="KoPub돋움체 Bold" pitchFamily="18" charset="-127"/>
                      <a:ea typeface="KoPub돋움체 Bold" pitchFamily="18" charset="-127"/>
                    </a:rPr>
                    <a:t>정부지원금 조기지급</a:t>
                  </a:r>
                </a:p>
              </p:txBody>
            </p:sp>
            <p:pic>
              <p:nvPicPr>
                <p:cNvPr id="188" name="그림 187"/>
                <p:cNvPicPr preferRelativeResize="0">
                  <a:picLocks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 flipH="1">
                  <a:off x="2090785" y="3461440"/>
                  <a:ext cx="360000" cy="46392"/>
                </a:xfrm>
                <a:prstGeom prst="rect">
                  <a:avLst/>
                </a:prstGeom>
              </p:spPr>
            </p:pic>
            <p:pic>
              <p:nvPicPr>
                <p:cNvPr id="189" name="그림 188"/>
                <p:cNvPicPr preferRelativeResize="0">
                  <a:picLocks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 flipH="1">
                  <a:off x="365288" y="3461440"/>
                  <a:ext cx="360000" cy="46392"/>
                </a:xfrm>
                <a:prstGeom prst="rect">
                  <a:avLst/>
                </a:prstGeom>
              </p:spPr>
            </p:pic>
          </p:grpSp>
          <p:grpSp>
            <p:nvGrpSpPr>
              <p:cNvPr id="184" name="그룹 183"/>
              <p:cNvGrpSpPr/>
              <p:nvPr/>
            </p:nvGrpSpPr>
            <p:grpSpPr>
              <a:xfrm>
                <a:off x="2254458" y="2281440"/>
                <a:ext cx="240555" cy="121478"/>
                <a:chOff x="11106569" y="5988884"/>
                <a:chExt cx="391097" cy="197501"/>
              </a:xfrm>
            </p:grpSpPr>
            <p:sp>
              <p:nvSpPr>
                <p:cNvPr id="185" name="직각 삼각형 184"/>
                <p:cNvSpPr/>
                <p:nvPr/>
              </p:nvSpPr>
              <p:spPr>
                <a:xfrm rot="5400000">
                  <a:off x="11300165" y="5988884"/>
                  <a:ext cx="197501" cy="197501"/>
                </a:xfrm>
                <a:prstGeom prst="rtTriangle">
                  <a:avLst/>
                </a:prstGeom>
                <a:solidFill>
                  <a:srgbClr val="CECAC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6" name="직각 삼각형 185"/>
                <p:cNvSpPr/>
                <p:nvPr/>
              </p:nvSpPr>
              <p:spPr>
                <a:xfrm rot="5400000" flipV="1">
                  <a:off x="11106569" y="5988884"/>
                  <a:ext cx="197501" cy="197501"/>
                </a:xfrm>
                <a:prstGeom prst="rt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ko-KR" altLang="en-US" sz="110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KoPub돋움체 Bold" pitchFamily="18" charset="-127"/>
                    <a:ea typeface="KoPub돋움체 Bold" pitchFamily="18" charset="-127"/>
                  </a:endParaRPr>
                </a:p>
              </p:txBody>
            </p:sp>
          </p:grpSp>
        </p:grpSp>
        <p:grpSp>
          <p:nvGrpSpPr>
            <p:cNvPr id="176" name="그룹 175"/>
            <p:cNvGrpSpPr/>
            <p:nvPr/>
          </p:nvGrpSpPr>
          <p:grpSpPr>
            <a:xfrm>
              <a:off x="519663" y="2536987"/>
              <a:ext cx="1828926" cy="990969"/>
              <a:chOff x="570459" y="2536987"/>
              <a:chExt cx="1828926" cy="990969"/>
            </a:xfrm>
          </p:grpSpPr>
          <p:sp>
            <p:nvSpPr>
              <p:cNvPr id="180" name="모서리가 둥근 직사각형 148">
                <a:extLst>
                  <a:ext uri="{FF2B5EF4-FFF2-40B4-BE49-F238E27FC236}">
                    <a16:creationId xmlns="" xmlns:a16="http://schemas.microsoft.com/office/drawing/2014/main" id="{CCC65FD6-C0FA-492B-A143-331299F0BD69}"/>
                  </a:ext>
                </a:extLst>
              </p:cNvPr>
              <p:cNvSpPr/>
              <p:nvPr/>
            </p:nvSpPr>
            <p:spPr>
              <a:xfrm>
                <a:off x="619691" y="2536987"/>
                <a:ext cx="1730465" cy="28800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6350">
                <a:noFill/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 latinLnBrk="0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600" spc="-3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rPr>
                  <a:t>현행</a:t>
                </a:r>
              </a:p>
            </p:txBody>
          </p:sp>
          <p:sp>
            <p:nvSpPr>
              <p:cNvPr id="181" name="TextBox 154">
                <a:extLst>
                  <a:ext uri="{FF2B5EF4-FFF2-40B4-BE49-F238E27FC236}">
                    <a16:creationId xmlns="" xmlns:a16="http://schemas.microsoft.com/office/drawing/2014/main" id="{D22F61D9-DB1F-467F-BCC0-23D298E20B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0459" y="2881625"/>
                <a:ext cx="1828926" cy="646331"/>
              </a:xfrm>
              <a:prstGeom prst="rect">
                <a:avLst/>
              </a:prstGeom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latinLnBrk="0">
                  <a:spcAft>
                    <a:spcPts val="200"/>
                  </a:spcAft>
                  <a:defRPr sz="1300" spc="-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ix모던고딕 B" pitchFamily="18" charset="-127"/>
                    <a:ea typeface="Rix모던고딕 B" pitchFamily="18" charset="-127"/>
                    <a:cs typeface="Arial" pitchFamily="34" charset="0"/>
                  </a:defRPr>
                </a:lvl1pPr>
              </a:lstStyle>
              <a:p>
                <a:pPr marL="144000" indent="-144000">
                  <a:spcAft>
                    <a:spcPts val="400"/>
                  </a:spcAft>
                  <a:buClr>
                    <a:srgbClr val="3A90B4"/>
                  </a:buClr>
                  <a:buSzPct val="80000"/>
                  <a:buFont typeface="Wingdings 2" pitchFamily="18" charset="2"/>
                  <a:buChar char=""/>
                  <a:defRPr/>
                </a:pP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신규과제 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: </a:t>
                </a:r>
                <a:b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</a:b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민간부담 입금 후 정부 지원금 지급</a:t>
                </a:r>
              </a:p>
            </p:txBody>
          </p:sp>
        </p:grpSp>
        <p:grpSp>
          <p:nvGrpSpPr>
            <p:cNvPr id="177" name="그룹 176"/>
            <p:cNvGrpSpPr/>
            <p:nvPr/>
          </p:nvGrpSpPr>
          <p:grpSpPr>
            <a:xfrm>
              <a:off x="2395944" y="2536987"/>
              <a:ext cx="1828926" cy="837081"/>
              <a:chOff x="2527173" y="2536987"/>
              <a:chExt cx="1828926" cy="837081"/>
            </a:xfrm>
          </p:grpSpPr>
          <p:sp>
            <p:nvSpPr>
              <p:cNvPr id="178" name="모서리가 둥근 직사각형 177">
                <a:extLst>
                  <a:ext uri="{FF2B5EF4-FFF2-40B4-BE49-F238E27FC236}">
                    <a16:creationId xmlns="" xmlns:a16="http://schemas.microsoft.com/office/drawing/2014/main" id="{0F2A6A71-66F3-478B-B7B6-E7EB9337ED62}"/>
                  </a:ext>
                </a:extLst>
              </p:cNvPr>
              <p:cNvSpPr/>
              <p:nvPr/>
            </p:nvSpPr>
            <p:spPr>
              <a:xfrm>
                <a:off x="2576404" y="2536987"/>
                <a:ext cx="1730465" cy="288000"/>
              </a:xfrm>
              <a:prstGeom prst="roundRect">
                <a:avLst>
                  <a:gd name="adj" fmla="val 50000"/>
                </a:avLst>
              </a:prstGeom>
              <a:solidFill>
                <a:srgbClr val="83B448"/>
              </a:solidFill>
              <a:ln w="6350">
                <a:noFill/>
              </a:ln>
              <a:effectLst>
                <a:outerShdw dist="254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81700" fontAlgn="ctr">
                  <a:buClr>
                    <a:srgbClr val="175097"/>
                  </a:buClr>
                  <a:buSzPct val="80000"/>
                  <a:tabLst>
                    <a:tab pos="355600" algn="l"/>
                  </a:tabLst>
                </a:pPr>
                <a:r>
                  <a:rPr lang="ko-KR" altLang="en-US" sz="1600" spc="-3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itchFamily="18" charset="-127"/>
                    <a:ea typeface="KoPub돋움체 Bold" pitchFamily="18" charset="-127"/>
                  </a:rPr>
                  <a:t>개 선</a:t>
                </a:r>
              </a:p>
            </p:txBody>
          </p:sp>
          <p:sp>
            <p:nvSpPr>
              <p:cNvPr id="179" name="TextBox 154">
                <a:extLst>
                  <a:ext uri="{FF2B5EF4-FFF2-40B4-BE49-F238E27FC236}">
                    <a16:creationId xmlns="" xmlns:a16="http://schemas.microsoft.com/office/drawing/2014/main" id="{363E3BE7-1239-4616-97E0-6314441391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7173" y="2881625"/>
                <a:ext cx="1828926" cy="492443"/>
              </a:xfrm>
              <a:prstGeom prst="rect">
                <a:avLst/>
              </a:prstGeom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latinLnBrk="0">
                  <a:spcAft>
                    <a:spcPts val="200"/>
                  </a:spcAft>
                  <a:defRPr sz="1300" spc="-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ix모던고딕 B" pitchFamily="18" charset="-127"/>
                    <a:ea typeface="Rix모던고딕 B" pitchFamily="18" charset="-127"/>
                    <a:cs typeface="Arial" pitchFamily="34" charset="0"/>
                  </a:defRPr>
                </a:lvl1pPr>
              </a:lstStyle>
              <a:p>
                <a:pPr marL="144000" indent="-144000">
                  <a:spcAft>
                    <a:spcPts val="400"/>
                  </a:spcAft>
                  <a:buClr>
                    <a:srgbClr val="3A90B4"/>
                  </a:buClr>
                  <a:buSzPct val="80000"/>
                  <a:buFont typeface="Wingdings 2" pitchFamily="18" charset="2"/>
                  <a:buChar char=""/>
                  <a:defRPr/>
                </a:pP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신규과제 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:</a:t>
                </a:r>
                <a:b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</a:b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협약즉시 </a:t>
                </a:r>
                <a:r>
                  <a:rPr lang="en-US" altLang="ko-KR" sz="18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50</a:t>
                </a:r>
                <a:r>
                  <a:rPr lang="en-US" altLang="ko-KR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% </a:t>
                </a:r>
                <a:r>
                  <a:rPr lang="ko-KR" altLang="en-US" sz="1400" b="1" spc="-70" dirty="0">
                    <a:ln>
                      <a:solidFill>
                        <a:srgbClr val="7593B5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  <a:cs typeface="+mn-cs"/>
                  </a:rPr>
                  <a:t>지급</a:t>
                </a:r>
              </a:p>
            </p:txBody>
          </p:sp>
        </p:grpSp>
      </p:grpSp>
      <p:grpSp>
        <p:nvGrpSpPr>
          <p:cNvPr id="13" name="그룹 12"/>
          <p:cNvGrpSpPr/>
          <p:nvPr/>
        </p:nvGrpSpPr>
        <p:grpSpPr>
          <a:xfrm>
            <a:off x="4798596" y="5901040"/>
            <a:ext cx="3737088" cy="354774"/>
            <a:chOff x="4798596" y="5901040"/>
            <a:chExt cx="3737088" cy="354774"/>
          </a:xfrm>
        </p:grpSpPr>
        <p:pic>
          <p:nvPicPr>
            <p:cNvPr id="205" name="그림 204">
              <a:extLst>
                <a:ext uri="{FF2B5EF4-FFF2-40B4-BE49-F238E27FC236}">
                  <a16:creationId xmlns="" xmlns:a16="http://schemas.microsoft.com/office/drawing/2014/main" id="{88BA8C64-2AEB-4EE9-8936-821312E5860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07783" y="5901040"/>
              <a:ext cx="3727901" cy="28805"/>
            </a:xfrm>
            <a:prstGeom prst="rect">
              <a:avLst/>
            </a:prstGeom>
          </p:spPr>
        </p:pic>
        <p:sp>
          <p:nvSpPr>
            <p:cNvPr id="206" name="TextBox 154">
              <a:extLst>
                <a:ext uri="{FF2B5EF4-FFF2-40B4-BE49-F238E27FC236}">
                  <a16:creationId xmlns="" xmlns:a16="http://schemas.microsoft.com/office/drawing/2014/main" id="{ABEA7663-DF7B-40CC-8F94-B881BDFA98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596" y="5986094"/>
              <a:ext cx="3737088" cy="184666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b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latinLnBrk="0">
                <a:spcAft>
                  <a:spcPts val="200"/>
                </a:spcAft>
                <a:defRPr sz="1300" spc="-50">
                  <a:solidFill>
                    <a:schemeClr val="tx1">
                      <a:lumMod val="65000"/>
                      <a:lumOff val="35000"/>
                    </a:schemeClr>
                  </a:solidFill>
                  <a:latin typeface="Rix모던고딕 B" pitchFamily="18" charset="-127"/>
                  <a:ea typeface="Rix모던고딕 B" pitchFamily="18" charset="-127"/>
                  <a:cs typeface="Arial" pitchFamily="34" charset="0"/>
                </a:defRPr>
              </a:lvl1pPr>
            </a:lstStyle>
            <a:p>
              <a:pPr algn="ctr">
                <a:spcAft>
                  <a:spcPts val="400"/>
                </a:spcAft>
                <a:buClr>
                  <a:srgbClr val="3A90B4"/>
                </a:buClr>
                <a:buSzPct val="80000"/>
                <a:defRPr/>
              </a:pPr>
              <a:r>
                <a:rPr lang="ko-KR" altLang="en-US" sz="1200" b="1" spc="-3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계속과제는 진도점검 시기 조정</a:t>
              </a:r>
              <a:r>
                <a:rPr lang="en-US" altLang="ko-KR" sz="1200" b="1" spc="-3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, </a:t>
              </a:r>
              <a:r>
                <a:rPr lang="ko-KR" altLang="en-US" sz="1200" b="1" spc="-3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서면점검 등을 통해 </a:t>
              </a:r>
              <a:r>
                <a:rPr lang="en-US" altLang="ko-KR" sz="1200" b="1" spc="-3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3</a:t>
              </a:r>
              <a:r>
                <a:rPr lang="ko-KR" altLang="en-US" sz="1200" b="1" spc="-3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개월 단축</a:t>
              </a:r>
            </a:p>
          </p:txBody>
        </p:sp>
        <p:pic>
          <p:nvPicPr>
            <p:cNvPr id="207" name="그림 206">
              <a:extLst>
                <a:ext uri="{FF2B5EF4-FFF2-40B4-BE49-F238E27FC236}">
                  <a16:creationId xmlns="" xmlns:a16="http://schemas.microsoft.com/office/drawing/2014/main" id="{88BA8C64-2AEB-4EE9-8936-821312E5860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4807783" y="6227009"/>
              <a:ext cx="3727901" cy="28805"/>
            </a:xfrm>
            <a:prstGeom prst="rect">
              <a:avLst/>
            </a:prstGeom>
          </p:spPr>
        </p:pic>
      </p:grpSp>
      <p:grpSp>
        <p:nvGrpSpPr>
          <p:cNvPr id="212" name="그룹 211"/>
          <p:cNvGrpSpPr/>
          <p:nvPr/>
        </p:nvGrpSpPr>
        <p:grpSpPr>
          <a:xfrm>
            <a:off x="505020" y="5430272"/>
            <a:ext cx="3959449" cy="878453"/>
            <a:chOff x="4148195" y="6288698"/>
            <a:chExt cx="3959449" cy="878453"/>
          </a:xfrm>
        </p:grpSpPr>
        <p:pic>
          <p:nvPicPr>
            <p:cNvPr id="213" name="Picture 4" descr="I:\Users\Administrator\Desktop\Untitled-2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grayscl/>
              <a:lum bright="45000" contrast="-45000"/>
            </a:blip>
            <a:srcRect l="25251"/>
            <a:stretch/>
          </p:blipFill>
          <p:spPr bwMode="auto">
            <a:xfrm>
              <a:off x="4171494" y="6579654"/>
              <a:ext cx="3885125" cy="561333"/>
            </a:xfrm>
            <a:prstGeom prst="rect">
              <a:avLst/>
            </a:prstGeom>
            <a:noFill/>
          </p:spPr>
        </p:pic>
        <p:sp>
          <p:nvSpPr>
            <p:cNvPr id="214" name="직사각형 213"/>
            <p:cNvSpPr/>
            <p:nvPr/>
          </p:nvSpPr>
          <p:spPr>
            <a:xfrm>
              <a:off x="4148195" y="6288698"/>
              <a:ext cx="3959449" cy="87845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13770" latinLnBrk="0">
                <a:spcAft>
                  <a:spcPts val="200"/>
                </a:spcAft>
                <a:buClr>
                  <a:sysClr val="windowText" lastClr="000000">
                    <a:lumMod val="50000"/>
                    <a:lumOff val="50000"/>
                  </a:sysClr>
                </a:buClr>
                <a:buSzPct val="100000"/>
                <a:tabLst>
                  <a:tab pos="714240" algn="l"/>
                </a:tabLst>
              </a:pPr>
              <a:endParaRPr lang="ko-KR" altLang="en-US" sz="1200" kern="0" dirty="0">
                <a:ln>
                  <a:solidFill>
                    <a:sysClr val="windowText" lastClr="000000">
                      <a:lumMod val="65000"/>
                      <a:lumOff val="35000"/>
                      <a:alpha val="10000"/>
                    </a:sys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  <a:sym typeface="Wingdings" pitchFamily="2" charset="2"/>
              </a:endParaRPr>
            </a:p>
          </p:txBody>
        </p:sp>
      </p:grpSp>
      <p:grpSp>
        <p:nvGrpSpPr>
          <p:cNvPr id="215" name="그룹 214"/>
          <p:cNvGrpSpPr/>
          <p:nvPr/>
        </p:nvGrpSpPr>
        <p:grpSpPr>
          <a:xfrm>
            <a:off x="4710918" y="3110111"/>
            <a:ext cx="3959449" cy="852289"/>
            <a:chOff x="4148195" y="6288698"/>
            <a:chExt cx="3959449" cy="852289"/>
          </a:xfrm>
        </p:grpSpPr>
        <p:pic>
          <p:nvPicPr>
            <p:cNvPr id="216" name="Picture 4" descr="I:\Users\Administrator\Desktop\Untitled-2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grayscl/>
              <a:lum bright="45000" contrast="-45000"/>
            </a:blip>
            <a:srcRect l="25251"/>
            <a:stretch/>
          </p:blipFill>
          <p:spPr bwMode="auto">
            <a:xfrm>
              <a:off x="4171494" y="6579654"/>
              <a:ext cx="3885125" cy="561333"/>
            </a:xfrm>
            <a:prstGeom prst="rect">
              <a:avLst/>
            </a:prstGeom>
            <a:noFill/>
          </p:spPr>
        </p:pic>
        <p:sp>
          <p:nvSpPr>
            <p:cNvPr id="217" name="직사각형 216"/>
            <p:cNvSpPr/>
            <p:nvPr/>
          </p:nvSpPr>
          <p:spPr>
            <a:xfrm>
              <a:off x="4148195" y="6288698"/>
              <a:ext cx="3959449" cy="85228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rtlCol="0" anchor="ctr" anchorCtr="0">
              <a:noAutofit/>
            </a:bodyPr>
            <a:lstStyle>
              <a:defPPr>
                <a:defRPr lang="ko-KR"/>
              </a:defPPr>
              <a:lvl1pPr marL="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13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027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4040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2054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67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48081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60945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41080" algn="l" defTabSz="2160270" rtl="0" eaLnBrk="1" latinLnBrk="1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13770" latinLnBrk="0">
                <a:spcAft>
                  <a:spcPts val="200"/>
                </a:spcAft>
                <a:buClr>
                  <a:sysClr val="windowText" lastClr="000000">
                    <a:lumMod val="50000"/>
                    <a:lumOff val="50000"/>
                  </a:sysClr>
                </a:buClr>
                <a:buSzPct val="100000"/>
                <a:tabLst>
                  <a:tab pos="714240" algn="l"/>
                </a:tabLst>
              </a:pPr>
              <a:endParaRPr lang="ko-KR" altLang="en-US" sz="1200" kern="0" dirty="0">
                <a:ln>
                  <a:solidFill>
                    <a:sysClr val="windowText" lastClr="000000">
                      <a:lumMod val="65000"/>
                      <a:lumOff val="35000"/>
                      <a:alpha val="10000"/>
                    </a:sys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  <a:sym typeface="Wingdings" pitchFamily="2" charset="2"/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4704487" y="2536987"/>
            <a:ext cx="1939521" cy="560082"/>
            <a:chOff x="570459" y="2536987"/>
            <a:chExt cx="1828926" cy="560082"/>
          </a:xfrm>
        </p:grpSpPr>
        <p:sp>
          <p:nvSpPr>
            <p:cNvPr id="151" name="모서리가 둥근 직사각형 148">
              <a:extLst>
                <a:ext uri="{FF2B5EF4-FFF2-40B4-BE49-F238E27FC236}">
                  <a16:creationId xmlns="" xmlns:a16="http://schemas.microsoft.com/office/drawing/2014/main" id="{CCC65FD6-C0FA-492B-A143-331299F0BD69}"/>
                </a:ext>
              </a:extLst>
            </p:cNvPr>
            <p:cNvSpPr/>
            <p:nvPr/>
          </p:nvSpPr>
          <p:spPr>
            <a:xfrm>
              <a:off x="619691" y="2536987"/>
              <a:ext cx="1730465" cy="2880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81700" fontAlgn="ctr" latinLnBrk="0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6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18" charset="-127"/>
                  <a:ea typeface="KoPub돋움체 Bold" pitchFamily="18" charset="-127"/>
                </a:rPr>
                <a:t>현행</a:t>
              </a:r>
            </a:p>
          </p:txBody>
        </p:sp>
        <p:sp>
          <p:nvSpPr>
            <p:cNvPr id="163" name="TextBox 154">
              <a:extLst>
                <a:ext uri="{FF2B5EF4-FFF2-40B4-BE49-F238E27FC236}">
                  <a16:creationId xmlns="" xmlns:a16="http://schemas.microsoft.com/office/drawing/2014/main" id="{D22F61D9-DB1F-467F-BCC0-23D298E20B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459" y="2881625"/>
              <a:ext cx="1828926" cy="215444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latinLnBrk="0">
                <a:spcAft>
                  <a:spcPts val="200"/>
                </a:spcAft>
                <a:defRPr sz="1300" spc="-50">
                  <a:solidFill>
                    <a:schemeClr val="tx1">
                      <a:lumMod val="65000"/>
                      <a:lumOff val="35000"/>
                    </a:schemeClr>
                  </a:solidFill>
                  <a:latin typeface="Rix모던고딕 B" pitchFamily="18" charset="-127"/>
                  <a:ea typeface="Rix모던고딕 B" pitchFamily="18" charset="-127"/>
                  <a:cs typeface="Arial" pitchFamily="34" charset="0"/>
                </a:defRPr>
              </a:lvl1pPr>
            </a:lstStyle>
            <a:p>
              <a:pPr marL="144000" indent="-144000">
                <a:spcAft>
                  <a:spcPts val="400"/>
                </a:spcAft>
                <a:buClr>
                  <a:srgbClr val="3A90B4"/>
                </a:buClr>
                <a:buSzPct val="80000"/>
                <a:buFont typeface="Wingdings 2" pitchFamily="18" charset="2"/>
                <a:buChar char=""/>
                <a:defRPr/>
              </a:pP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자기부담</a:t>
              </a:r>
              <a:r>
                <a:rPr lang="en-US" altLang="ko-KR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(</a:t>
              </a: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현물</a:t>
              </a:r>
              <a:r>
                <a:rPr lang="en-US" altLang="ko-KR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) </a:t>
              </a: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원칙</a:t>
              </a:r>
            </a:p>
          </p:txBody>
        </p:sp>
      </p:grpSp>
      <p:grpSp>
        <p:nvGrpSpPr>
          <p:cNvPr id="148" name="그룹 147"/>
          <p:cNvGrpSpPr/>
          <p:nvPr/>
        </p:nvGrpSpPr>
        <p:grpSpPr>
          <a:xfrm>
            <a:off x="6694226" y="2536987"/>
            <a:ext cx="1939521" cy="560082"/>
            <a:chOff x="2527173" y="2536987"/>
            <a:chExt cx="1828926" cy="560082"/>
          </a:xfrm>
        </p:grpSpPr>
        <p:sp>
          <p:nvSpPr>
            <p:cNvPr id="149" name="모서리가 둥근 직사각형 148">
              <a:extLst>
                <a:ext uri="{FF2B5EF4-FFF2-40B4-BE49-F238E27FC236}">
                  <a16:creationId xmlns="" xmlns:a16="http://schemas.microsoft.com/office/drawing/2014/main" id="{0F2A6A71-66F3-478B-B7B6-E7EB9337ED62}"/>
                </a:ext>
              </a:extLst>
            </p:cNvPr>
            <p:cNvSpPr/>
            <p:nvPr/>
          </p:nvSpPr>
          <p:spPr>
            <a:xfrm>
              <a:off x="2576404" y="2536987"/>
              <a:ext cx="1730465" cy="288000"/>
            </a:xfrm>
            <a:prstGeom prst="roundRect">
              <a:avLst>
                <a:gd name="adj" fmla="val 50000"/>
              </a:avLst>
            </a:prstGeom>
            <a:solidFill>
              <a:srgbClr val="83B448"/>
            </a:solidFill>
            <a:ln w="6350">
              <a:noFill/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81700" fontAlgn="ctr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6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18" charset="-127"/>
                  <a:ea typeface="KoPub돋움체 Bold" pitchFamily="18" charset="-127"/>
                </a:rPr>
                <a:t>개 선</a:t>
              </a:r>
            </a:p>
          </p:txBody>
        </p:sp>
        <p:sp>
          <p:nvSpPr>
            <p:cNvPr id="150" name="TextBox 154">
              <a:extLst>
                <a:ext uri="{FF2B5EF4-FFF2-40B4-BE49-F238E27FC236}">
                  <a16:creationId xmlns="" xmlns:a16="http://schemas.microsoft.com/office/drawing/2014/main" id="{363E3BE7-1239-4616-97E0-631444139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7173" y="2881625"/>
              <a:ext cx="1828926" cy="215444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latinLnBrk="0">
                <a:spcAft>
                  <a:spcPts val="200"/>
                </a:spcAft>
                <a:defRPr sz="1300" spc="-50">
                  <a:solidFill>
                    <a:schemeClr val="tx1">
                      <a:lumMod val="65000"/>
                      <a:lumOff val="35000"/>
                    </a:schemeClr>
                  </a:solidFill>
                  <a:latin typeface="Rix모던고딕 B" pitchFamily="18" charset="-127"/>
                  <a:ea typeface="Rix모던고딕 B" pitchFamily="18" charset="-127"/>
                  <a:cs typeface="Arial" pitchFamily="34" charset="0"/>
                </a:defRPr>
              </a:lvl1pPr>
            </a:lstStyle>
            <a:p>
              <a:pPr marL="144000" indent="-144000">
                <a:spcAft>
                  <a:spcPts val="400"/>
                </a:spcAft>
                <a:buClr>
                  <a:srgbClr val="3A90B4"/>
                </a:buClr>
                <a:buSzPct val="80000"/>
                <a:buFont typeface="Wingdings 2" pitchFamily="18" charset="2"/>
                <a:buChar char=""/>
                <a:defRPr/>
              </a:pP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정부지원금</a:t>
              </a:r>
              <a:r>
                <a:rPr lang="en-US" altLang="ko-KR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(</a:t>
              </a: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현금</a:t>
              </a:r>
              <a:r>
                <a:rPr lang="en-US" altLang="ko-KR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) </a:t>
              </a: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지원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505020" y="4859707"/>
            <a:ext cx="1939521" cy="775525"/>
            <a:chOff x="570459" y="2536987"/>
            <a:chExt cx="1828926" cy="775525"/>
          </a:xfrm>
        </p:grpSpPr>
        <p:sp>
          <p:nvSpPr>
            <p:cNvPr id="195" name="모서리가 둥근 직사각형 148">
              <a:extLst>
                <a:ext uri="{FF2B5EF4-FFF2-40B4-BE49-F238E27FC236}">
                  <a16:creationId xmlns="" xmlns:a16="http://schemas.microsoft.com/office/drawing/2014/main" id="{CCC65FD6-C0FA-492B-A143-331299F0BD69}"/>
                </a:ext>
              </a:extLst>
            </p:cNvPr>
            <p:cNvSpPr/>
            <p:nvPr/>
          </p:nvSpPr>
          <p:spPr>
            <a:xfrm>
              <a:off x="619691" y="2536987"/>
              <a:ext cx="1730465" cy="2880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81700" fontAlgn="ctr" latinLnBrk="0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6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18" charset="-127"/>
                  <a:ea typeface="KoPub돋움체 Bold" pitchFamily="18" charset="-127"/>
                </a:rPr>
                <a:t>현행</a:t>
              </a:r>
            </a:p>
          </p:txBody>
        </p:sp>
        <p:sp>
          <p:nvSpPr>
            <p:cNvPr id="196" name="TextBox 154">
              <a:extLst>
                <a:ext uri="{FF2B5EF4-FFF2-40B4-BE49-F238E27FC236}">
                  <a16:creationId xmlns="" xmlns:a16="http://schemas.microsoft.com/office/drawing/2014/main" id="{D22F61D9-DB1F-467F-BCC0-23D298E20B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459" y="2881625"/>
              <a:ext cx="1828926" cy="430887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latinLnBrk="0">
                <a:spcAft>
                  <a:spcPts val="200"/>
                </a:spcAft>
                <a:defRPr sz="1300" spc="-50">
                  <a:solidFill>
                    <a:schemeClr val="tx1">
                      <a:lumMod val="65000"/>
                      <a:lumOff val="35000"/>
                    </a:schemeClr>
                  </a:solidFill>
                  <a:latin typeface="Rix모던고딕 B" pitchFamily="18" charset="-127"/>
                  <a:ea typeface="Rix모던고딕 B" pitchFamily="18" charset="-127"/>
                  <a:cs typeface="Arial" pitchFamily="34" charset="0"/>
                </a:defRPr>
              </a:lvl1pPr>
            </a:lstStyle>
            <a:p>
              <a:pPr marL="144000" indent="-144000">
                <a:spcAft>
                  <a:spcPts val="400"/>
                </a:spcAft>
                <a:buClr>
                  <a:srgbClr val="3A90B4"/>
                </a:buClr>
                <a:buSzPct val="80000"/>
                <a:buFont typeface="Wingdings 2" pitchFamily="18" charset="2"/>
                <a:buChar char=""/>
                <a:defRPr/>
              </a:pP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기술실시 보고서 기재한 납부일</a:t>
              </a:r>
            </a:p>
          </p:txBody>
        </p:sp>
      </p:grpSp>
      <p:grpSp>
        <p:nvGrpSpPr>
          <p:cNvPr id="192" name="그룹 191"/>
          <p:cNvGrpSpPr/>
          <p:nvPr/>
        </p:nvGrpSpPr>
        <p:grpSpPr>
          <a:xfrm>
            <a:off x="2494759" y="4859707"/>
            <a:ext cx="1939521" cy="621637"/>
            <a:chOff x="2527173" y="2536987"/>
            <a:chExt cx="1828926" cy="621637"/>
          </a:xfrm>
        </p:grpSpPr>
        <p:sp>
          <p:nvSpPr>
            <p:cNvPr id="193" name="모서리가 둥근 직사각형 148">
              <a:extLst>
                <a:ext uri="{FF2B5EF4-FFF2-40B4-BE49-F238E27FC236}">
                  <a16:creationId xmlns="" xmlns:a16="http://schemas.microsoft.com/office/drawing/2014/main" id="{0F2A6A71-66F3-478B-B7B6-E7EB9337ED62}"/>
                </a:ext>
              </a:extLst>
            </p:cNvPr>
            <p:cNvSpPr/>
            <p:nvPr/>
          </p:nvSpPr>
          <p:spPr>
            <a:xfrm>
              <a:off x="2576404" y="2536987"/>
              <a:ext cx="1730465" cy="288000"/>
            </a:xfrm>
            <a:prstGeom prst="roundRect">
              <a:avLst>
                <a:gd name="adj" fmla="val 50000"/>
              </a:avLst>
            </a:prstGeom>
            <a:solidFill>
              <a:srgbClr val="83B448"/>
            </a:solidFill>
            <a:ln w="6350">
              <a:noFill/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81700" fontAlgn="ctr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6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18" charset="-127"/>
                  <a:ea typeface="KoPub돋움체 Bold" pitchFamily="18" charset="-127"/>
                </a:rPr>
                <a:t>개 선</a:t>
              </a:r>
            </a:p>
          </p:txBody>
        </p:sp>
        <p:sp>
          <p:nvSpPr>
            <p:cNvPr id="194" name="TextBox 154">
              <a:extLst>
                <a:ext uri="{FF2B5EF4-FFF2-40B4-BE49-F238E27FC236}">
                  <a16:creationId xmlns="" xmlns:a16="http://schemas.microsoft.com/office/drawing/2014/main" id="{363E3BE7-1239-4616-97E0-631444139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7173" y="2881625"/>
              <a:ext cx="1828926" cy="276999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latinLnBrk="0">
                <a:spcAft>
                  <a:spcPts val="200"/>
                </a:spcAft>
                <a:defRPr sz="1300" spc="-50">
                  <a:solidFill>
                    <a:schemeClr val="tx1">
                      <a:lumMod val="65000"/>
                      <a:lumOff val="35000"/>
                    </a:schemeClr>
                  </a:solidFill>
                  <a:latin typeface="Rix모던고딕 B" pitchFamily="18" charset="-127"/>
                  <a:ea typeface="Rix모던고딕 B" pitchFamily="18" charset="-127"/>
                  <a:cs typeface="Arial" pitchFamily="34" charset="0"/>
                </a:defRPr>
              </a:lvl1pPr>
            </a:lstStyle>
            <a:p>
              <a:pPr marL="144000" indent="-144000">
                <a:spcAft>
                  <a:spcPts val="400"/>
                </a:spcAft>
                <a:buClr>
                  <a:srgbClr val="3A90B4"/>
                </a:buClr>
                <a:buSzPct val="80000"/>
                <a:buFont typeface="Wingdings 2" pitchFamily="18" charset="2"/>
                <a:buChar char=""/>
                <a:defRPr/>
              </a:pP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최대 </a:t>
              </a:r>
              <a:r>
                <a:rPr lang="en-US" altLang="ko-KR" sz="18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2</a:t>
              </a:r>
              <a:r>
                <a:rPr lang="ko-KR" altLang="en-US" sz="1400" b="1" spc="-70" dirty="0">
                  <a:ln>
                    <a:solidFill>
                      <a:srgbClr val="7593B5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년간 납부 유예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58056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그룹 143">
            <a:extLst>
              <a:ext uri="{FF2B5EF4-FFF2-40B4-BE49-F238E27FC236}">
                <a16:creationId xmlns="" xmlns:a16="http://schemas.microsoft.com/office/drawing/2014/main" id="{D307700E-80D8-4CED-A898-584D8B80E84A}"/>
              </a:ext>
            </a:extLst>
          </p:cNvPr>
          <p:cNvGrpSpPr/>
          <p:nvPr/>
        </p:nvGrpSpPr>
        <p:grpSpPr>
          <a:xfrm>
            <a:off x="287338" y="824830"/>
            <a:ext cx="3475312" cy="307777"/>
            <a:chOff x="442732" y="2762125"/>
            <a:chExt cx="3475312" cy="307777"/>
          </a:xfrm>
        </p:grpSpPr>
        <p:sp>
          <p:nvSpPr>
            <p:cNvPr id="145" name="Rt71">
              <a:extLst>
                <a:ext uri="{FF2B5EF4-FFF2-40B4-BE49-F238E27FC236}">
                  <a16:creationId xmlns="" xmlns:a16="http://schemas.microsoft.com/office/drawing/2014/main" id="{33C21157-A346-4F57-852A-F6D085CB094C}"/>
                </a:ext>
              </a:extLst>
            </p:cNvPr>
            <p:cNvSpPr txBox="1"/>
            <p:nvPr/>
          </p:nvSpPr>
          <p:spPr>
            <a:xfrm>
              <a:off x="752113" y="2762125"/>
              <a:ext cx="316593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/>
              <a:r>
                <a:rPr lang="en-US" altLang="ko-KR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 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지원의 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공정성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ㆍ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전문성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제고</a:t>
              </a:r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="" xmlns:a16="http://schemas.microsoft.com/office/drawing/2014/main" id="{E7293F3F-DCA1-452B-90DD-32628B2BFE92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147" name="Freeform 4">
                <a:extLst>
                  <a:ext uri="{FF2B5EF4-FFF2-40B4-BE49-F238E27FC236}">
                    <a16:creationId xmlns="" xmlns:a16="http://schemas.microsoft.com/office/drawing/2014/main" id="{3F78753B-4442-4288-B093-77B9333B1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2" name="Freeform 5">
                <a:extLst>
                  <a:ext uri="{FF2B5EF4-FFF2-40B4-BE49-F238E27FC236}">
                    <a16:creationId xmlns="" xmlns:a16="http://schemas.microsoft.com/office/drawing/2014/main" id="{575662AD-4275-45C6-8C58-2160DD70BF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="" xmlns:a16="http://schemas.microsoft.com/office/drawing/2014/main" id="{11909554-3A6A-475A-A3BE-D7848881C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FE781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="" xmlns:a16="http://schemas.microsoft.com/office/drawing/2014/main" id="{A8D1904C-ECC2-4916-9B26-1B17792293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="" xmlns:a16="http://schemas.microsoft.com/office/drawing/2014/main" id="{90275D20-B78C-4E0B-B14B-944EB0B16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="" xmlns:a16="http://schemas.microsoft.com/office/drawing/2014/main" id="{49568AD9-1E03-4030-AB50-679A46E84B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7" name="Freeform 10">
                <a:extLst>
                  <a:ext uri="{FF2B5EF4-FFF2-40B4-BE49-F238E27FC236}">
                    <a16:creationId xmlns="" xmlns:a16="http://schemas.microsoft.com/office/drawing/2014/main" id="{AFEE1624-EDC3-4532-9023-7324C076A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8" name="Freeform 11">
                <a:extLst>
                  <a:ext uri="{FF2B5EF4-FFF2-40B4-BE49-F238E27FC236}">
                    <a16:creationId xmlns="" xmlns:a16="http://schemas.microsoft.com/office/drawing/2014/main" id="{6D16B004-7192-43DC-8355-49865F5E2B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59" name="Freeform 12">
                <a:extLst>
                  <a:ext uri="{FF2B5EF4-FFF2-40B4-BE49-F238E27FC236}">
                    <a16:creationId xmlns="" xmlns:a16="http://schemas.microsoft.com/office/drawing/2014/main" id="{8A0639BC-F271-4379-A05E-B84BED873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0" name="Freeform 13">
                <a:extLst>
                  <a:ext uri="{FF2B5EF4-FFF2-40B4-BE49-F238E27FC236}">
                    <a16:creationId xmlns="" xmlns:a16="http://schemas.microsoft.com/office/drawing/2014/main" id="{238C9157-8B47-4D1A-8E9A-1CACA51CD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1" name="Freeform 14">
                <a:extLst>
                  <a:ext uri="{FF2B5EF4-FFF2-40B4-BE49-F238E27FC236}">
                    <a16:creationId xmlns="" xmlns:a16="http://schemas.microsoft.com/office/drawing/2014/main" id="{BAEB5300-C69B-4F72-A116-0D7A24185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62" name="Freeform 15">
                <a:extLst>
                  <a:ext uri="{FF2B5EF4-FFF2-40B4-BE49-F238E27FC236}">
                    <a16:creationId xmlns="" xmlns:a16="http://schemas.microsoft.com/office/drawing/2014/main" id="{D96748A1-15C3-40DA-A293-2F7AD1ECC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A2D329B0-2672-46C9-B827-A369529A6A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0661" t="-19882" r="-351" b="-2433"/>
          <a:stretch/>
        </p:blipFill>
        <p:spPr>
          <a:xfrm>
            <a:off x="512867" y="3504071"/>
            <a:ext cx="8118267" cy="404406"/>
          </a:xfrm>
          <a:prstGeom prst="rect">
            <a:avLst/>
          </a:prstGeom>
        </p:spPr>
      </p:pic>
      <p:sp>
        <p:nvSpPr>
          <p:cNvPr id="20" name="Rectangle 13">
            <a:extLst>
              <a:ext uri="{FF2B5EF4-FFF2-40B4-BE49-F238E27FC236}">
                <a16:creationId xmlns="" xmlns:a16="http://schemas.microsoft.com/office/drawing/2014/main" id="{BC095D67-1C62-4219-A71D-45AFC38EF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634" y="4062666"/>
            <a:ext cx="875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kumimoji="1" lang="ko-KR" altLang="en-US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설립 배경</a:t>
            </a:r>
          </a:p>
        </p:txBody>
      </p:sp>
      <p:sp>
        <p:nvSpPr>
          <p:cNvPr id="21" name="오각형 124">
            <a:extLst>
              <a:ext uri="{FF2B5EF4-FFF2-40B4-BE49-F238E27FC236}">
                <a16:creationId xmlns="" xmlns:a16="http://schemas.microsoft.com/office/drawing/2014/main" id="{DF6C891D-9DFD-45B1-AB6A-FC01F7BE3BA4}"/>
              </a:ext>
            </a:extLst>
          </p:cNvPr>
          <p:cNvSpPr/>
          <p:nvPr/>
        </p:nvSpPr>
        <p:spPr>
          <a:xfrm>
            <a:off x="468000" y="3917075"/>
            <a:ext cx="8208000" cy="2391649"/>
          </a:xfrm>
          <a:prstGeom prst="homePlate">
            <a:avLst>
              <a:gd name="adj" fmla="val 0"/>
            </a:avLst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n>
                <a:solidFill>
                  <a:prstClr val="white">
                    <a:lumMod val="8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2" name="모서리가 둥근 직사각형 125">
            <a:extLst>
              <a:ext uri="{FF2B5EF4-FFF2-40B4-BE49-F238E27FC236}">
                <a16:creationId xmlns="" xmlns:a16="http://schemas.microsoft.com/office/drawing/2014/main" id="{3BCAFEE9-38B4-4CA2-A32A-9AB21FDE26B8}"/>
              </a:ext>
            </a:extLst>
          </p:cNvPr>
          <p:cNvSpPr/>
          <p:nvPr/>
        </p:nvSpPr>
        <p:spPr>
          <a:xfrm>
            <a:off x="468000" y="3917076"/>
            <a:ext cx="8208000" cy="36000"/>
          </a:xfrm>
          <a:prstGeom prst="rect">
            <a:avLst/>
          </a:prstGeom>
          <a:solidFill>
            <a:srgbClr val="E25101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DEF94C87-19BC-4E2A-A24D-78C694497FD6}"/>
              </a:ext>
            </a:extLst>
          </p:cNvPr>
          <p:cNvGrpSpPr/>
          <p:nvPr/>
        </p:nvGrpSpPr>
        <p:grpSpPr>
          <a:xfrm>
            <a:off x="564486" y="3773601"/>
            <a:ext cx="2376781" cy="358950"/>
            <a:chOff x="564486" y="3563260"/>
            <a:chExt cx="2376781" cy="358950"/>
          </a:xfrm>
        </p:grpSpPr>
        <p:sp>
          <p:nvSpPr>
            <p:cNvPr id="37" name="직각 삼각형 36">
              <a:extLst>
                <a:ext uri="{FF2B5EF4-FFF2-40B4-BE49-F238E27FC236}">
                  <a16:creationId xmlns="" xmlns:a16="http://schemas.microsoft.com/office/drawing/2014/main" id="{F2AA302B-AD93-4983-A5B5-C67F2F168512}"/>
                </a:ext>
              </a:extLst>
            </p:cNvPr>
            <p:cNvSpPr/>
            <p:nvPr/>
          </p:nvSpPr>
          <p:spPr>
            <a:xfrm flipH="1" flipV="1">
              <a:off x="567835" y="3843080"/>
              <a:ext cx="88392" cy="79130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38" name="모서리가 둥근 직사각형 271">
              <a:extLst>
                <a:ext uri="{FF2B5EF4-FFF2-40B4-BE49-F238E27FC236}">
                  <a16:creationId xmlns="" xmlns:a16="http://schemas.microsoft.com/office/drawing/2014/main" id="{0F1095BD-84A9-4F0A-935E-E2D2EDC4E64F}"/>
                </a:ext>
              </a:extLst>
            </p:cNvPr>
            <p:cNvSpPr/>
            <p:nvPr/>
          </p:nvSpPr>
          <p:spPr>
            <a:xfrm>
              <a:off x="2332783" y="3563260"/>
              <a:ext cx="608484" cy="279821"/>
            </a:xfrm>
            <a:prstGeom prst="roundRect">
              <a:avLst>
                <a:gd name="adj" fmla="val 50000"/>
              </a:avLst>
            </a:prstGeom>
            <a:solidFill>
              <a:srgbClr val="E25101"/>
            </a:solidFill>
            <a:ln w="6350" algn="ctr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10000"/>
                </a:lnSpc>
                <a:spcAft>
                  <a:spcPts val="300"/>
                </a:spcAft>
              </a:pPr>
              <a:endParaRPr lang="ko-KR" altLang="en-US" sz="12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="" xmlns:a16="http://schemas.microsoft.com/office/drawing/2014/main" id="{726E475B-7072-4A7B-9399-AD41E85610BC}"/>
                </a:ext>
              </a:extLst>
            </p:cNvPr>
            <p:cNvSpPr/>
            <p:nvPr/>
          </p:nvSpPr>
          <p:spPr>
            <a:xfrm>
              <a:off x="564486" y="3563260"/>
              <a:ext cx="2207289" cy="279821"/>
            </a:xfrm>
            <a:prstGeom prst="rect">
              <a:avLst/>
            </a:prstGeom>
            <a:solidFill>
              <a:srgbClr val="E25101"/>
            </a:solidFill>
            <a:ln w="6350" algn="ctr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10000"/>
                </a:lnSpc>
                <a:spcAft>
                  <a:spcPts val="300"/>
                </a:spcAft>
              </a:pPr>
              <a:endParaRPr lang="ko-KR" altLang="en-US" sz="1200"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="" xmlns:a16="http://schemas.microsoft.com/office/drawing/2014/main" id="{61A20E33-FFAE-49A4-8A1A-75DA1664D4EE}"/>
                </a:ext>
              </a:extLst>
            </p:cNvPr>
            <p:cNvSpPr/>
            <p:nvPr/>
          </p:nvSpPr>
          <p:spPr>
            <a:xfrm>
              <a:off x="959717" y="3564671"/>
              <a:ext cx="154850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 fontAlgn="ctr">
                <a:buSzPct val="100000"/>
              </a:pPr>
              <a:r>
                <a:rPr lang="ko-KR" altLang="en-US" dirty="0">
                  <a:ln>
                    <a:solidFill>
                      <a:srgbClr val="6B82BE">
                        <a:alpha val="0"/>
                      </a:srgbClr>
                    </a:solidFill>
                  </a:ln>
                  <a:solidFill>
                    <a:srgbClr val="FFFF0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재도전 </a:t>
              </a:r>
              <a:r>
                <a:rPr lang="ko-KR" altLang="en-US" dirty="0" smtClean="0">
                  <a:ln>
                    <a:solidFill>
                      <a:srgbClr val="6B82BE">
                        <a:alpha val="0"/>
                      </a:srgbClr>
                    </a:solidFill>
                  </a:ln>
                  <a:solidFill>
                    <a:srgbClr val="FFFF0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평가 도입</a:t>
              </a:r>
              <a:endParaRPr lang="ko-KR" altLang="en-US" dirty="0">
                <a:ln>
                  <a:solidFill>
                    <a:srgbClr val="6B82BE">
                      <a:alpha val="0"/>
                    </a:srgbClr>
                  </a:solidFill>
                </a:ln>
                <a:solidFill>
                  <a:srgbClr val="FFFF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="" xmlns:a16="http://schemas.microsoft.com/office/drawing/2014/main" id="{5F202E44-A2B4-4F82-8CDE-E58883DDA411}"/>
              </a:ext>
            </a:extLst>
          </p:cNvPr>
          <p:cNvGrpSpPr/>
          <p:nvPr/>
        </p:nvGrpSpPr>
        <p:grpSpPr>
          <a:xfrm>
            <a:off x="468000" y="1188106"/>
            <a:ext cx="8208001" cy="2222489"/>
            <a:chOff x="671511" y="4427613"/>
            <a:chExt cx="10691814" cy="1735222"/>
          </a:xfrm>
        </p:grpSpPr>
        <p:grpSp>
          <p:nvGrpSpPr>
            <p:cNvPr id="44" name="그룹 43">
              <a:extLst>
                <a:ext uri="{FF2B5EF4-FFF2-40B4-BE49-F238E27FC236}">
                  <a16:creationId xmlns="" xmlns:a16="http://schemas.microsoft.com/office/drawing/2014/main" id="{A6C78AFB-49BD-46B8-AE4B-EC7D07E02549}"/>
                </a:ext>
              </a:extLst>
            </p:cNvPr>
            <p:cNvGrpSpPr/>
            <p:nvPr/>
          </p:nvGrpSpPr>
          <p:grpSpPr>
            <a:xfrm>
              <a:off x="6691897" y="4427614"/>
              <a:ext cx="4671428" cy="1735221"/>
              <a:chOff x="4189427" y="2377366"/>
              <a:chExt cx="3772716" cy="2232023"/>
            </a:xfrm>
          </p:grpSpPr>
          <p:pic>
            <p:nvPicPr>
              <p:cNvPr id="50" name="Picture 182">
                <a:extLst>
                  <a:ext uri="{FF2B5EF4-FFF2-40B4-BE49-F238E27FC236}">
                    <a16:creationId xmlns="" xmlns:a16="http://schemas.microsoft.com/office/drawing/2014/main" id="{FD1E8628-ABC6-4980-8617-E6D3362FCB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6200000">
                <a:off x="3822393" y="3062193"/>
                <a:ext cx="2232023" cy="862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182">
                <a:extLst>
                  <a:ext uri="{FF2B5EF4-FFF2-40B4-BE49-F238E27FC236}">
                    <a16:creationId xmlns="" xmlns:a16="http://schemas.microsoft.com/office/drawing/2014/main" id="{E7BD469E-640E-4D6B-A52D-0B5AE194E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44006"/>
              <a:stretch>
                <a:fillRect/>
              </a:stretch>
            </p:blipFill>
            <p:spPr bwMode="auto">
              <a:xfrm rot="16200000">
                <a:off x="5318681" y="1965926"/>
                <a:ext cx="2232021" cy="30549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직사각형 51">
                <a:extLst>
                  <a:ext uri="{FF2B5EF4-FFF2-40B4-BE49-F238E27FC236}">
                    <a16:creationId xmlns="" xmlns:a16="http://schemas.microsoft.com/office/drawing/2014/main" id="{4A9451FD-A8FE-4F13-B13C-5284324D2B46}"/>
                  </a:ext>
                </a:extLst>
              </p:cNvPr>
              <p:cNvSpPr/>
              <p:nvPr/>
            </p:nvSpPr>
            <p:spPr>
              <a:xfrm>
                <a:off x="4189427" y="2504972"/>
                <a:ext cx="508639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85000"/>
                      <a:alpha val="11000"/>
                    </a:schemeClr>
                  </a:gs>
                  <a:gs pos="100000">
                    <a:srgbClr val="EAEAEA"/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="" xmlns:a16="http://schemas.microsoft.com/office/drawing/2014/main" id="{B1A8D9AD-D880-49B8-83C4-64430A1208EC}"/>
                  </a:ext>
                </a:extLst>
              </p:cNvPr>
              <p:cNvSpPr/>
              <p:nvPr/>
            </p:nvSpPr>
            <p:spPr>
              <a:xfrm>
                <a:off x="4604100" y="2504971"/>
                <a:ext cx="93954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tx1">
                      <a:lumMod val="65000"/>
                      <a:lumOff val="35000"/>
                      <a:alpha val="50000"/>
                    </a:schemeClr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="" xmlns:a16="http://schemas.microsoft.com/office/drawing/2014/main" id="{C795AD28-7982-4D1D-98BC-E8AE4AF36BB5}"/>
                </a:ext>
              </a:extLst>
            </p:cNvPr>
            <p:cNvGrpSpPr/>
            <p:nvPr/>
          </p:nvGrpSpPr>
          <p:grpSpPr>
            <a:xfrm flipH="1">
              <a:off x="671511" y="4427613"/>
              <a:ext cx="4671429" cy="1735222"/>
              <a:chOff x="4189427" y="2377364"/>
              <a:chExt cx="3772717" cy="2232024"/>
            </a:xfrm>
          </p:grpSpPr>
          <p:pic>
            <p:nvPicPr>
              <p:cNvPr id="46" name="Picture 182">
                <a:extLst>
                  <a:ext uri="{FF2B5EF4-FFF2-40B4-BE49-F238E27FC236}">
                    <a16:creationId xmlns="" xmlns:a16="http://schemas.microsoft.com/office/drawing/2014/main" id="{E081DA59-A5B6-425E-B381-DDC297A51C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6200000">
                <a:off x="3822393" y="3062192"/>
                <a:ext cx="2232023" cy="862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" name="Picture 182">
                <a:extLst>
                  <a:ext uri="{FF2B5EF4-FFF2-40B4-BE49-F238E27FC236}">
                    <a16:creationId xmlns="" xmlns:a16="http://schemas.microsoft.com/office/drawing/2014/main" id="{9AC894F6-EBEA-44F9-869B-FE5DBE339B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44006"/>
              <a:stretch>
                <a:fillRect/>
              </a:stretch>
            </p:blipFill>
            <p:spPr bwMode="auto">
              <a:xfrm rot="16200000">
                <a:off x="5318683" y="1965923"/>
                <a:ext cx="2232020" cy="30549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" name="직사각형 47">
                <a:extLst>
                  <a:ext uri="{FF2B5EF4-FFF2-40B4-BE49-F238E27FC236}">
                    <a16:creationId xmlns="" xmlns:a16="http://schemas.microsoft.com/office/drawing/2014/main" id="{6D681517-1167-4C43-8A73-78402E0E2B3B}"/>
                  </a:ext>
                </a:extLst>
              </p:cNvPr>
              <p:cNvSpPr/>
              <p:nvPr/>
            </p:nvSpPr>
            <p:spPr>
              <a:xfrm>
                <a:off x="4189427" y="2504973"/>
                <a:ext cx="508639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85000"/>
                      <a:alpha val="11000"/>
                    </a:schemeClr>
                  </a:gs>
                  <a:gs pos="100000">
                    <a:srgbClr val="EAEAEA"/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="" xmlns:a16="http://schemas.microsoft.com/office/drawing/2014/main" id="{0117B969-EF3D-428E-B43C-CBE76C351BA0}"/>
                  </a:ext>
                </a:extLst>
              </p:cNvPr>
              <p:cNvSpPr/>
              <p:nvPr/>
            </p:nvSpPr>
            <p:spPr>
              <a:xfrm>
                <a:off x="4604102" y="2504971"/>
                <a:ext cx="93954" cy="197681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tx1">
                      <a:lumMod val="65000"/>
                      <a:lumOff val="35000"/>
                      <a:alpha val="50000"/>
                    </a:schemeClr>
                  </a:gs>
                </a:gsLst>
                <a:lin ang="0" scaled="1"/>
                <a:tileRect/>
              </a:gradFill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59" name="모서리가 둥근 직사각형 148">
            <a:extLst>
              <a:ext uri="{FF2B5EF4-FFF2-40B4-BE49-F238E27FC236}">
                <a16:creationId xmlns="" xmlns:a16="http://schemas.microsoft.com/office/drawing/2014/main" id="{748AF2D2-DE63-47F2-9EC1-912729C349E9}"/>
              </a:ext>
            </a:extLst>
          </p:cNvPr>
          <p:cNvSpPr/>
          <p:nvPr/>
        </p:nvSpPr>
        <p:spPr>
          <a:xfrm>
            <a:off x="462706" y="1267897"/>
            <a:ext cx="2921507" cy="324000"/>
          </a:xfrm>
          <a:prstGeom prst="roundRect">
            <a:avLst>
              <a:gd name="adj" fmla="val 10968"/>
            </a:avLst>
          </a:prstGeom>
          <a:solidFill>
            <a:srgbClr val="6BA6A5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기     존</a:t>
            </a:r>
            <a:endParaRPr lang="en-US" altLang="ko-KR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60" name="모서리가 둥근 직사각형 148">
            <a:extLst>
              <a:ext uri="{FF2B5EF4-FFF2-40B4-BE49-F238E27FC236}">
                <a16:creationId xmlns="" xmlns:a16="http://schemas.microsoft.com/office/drawing/2014/main" id="{8AAED0F4-0608-4279-B2DA-58960A0BD5FE}"/>
              </a:ext>
            </a:extLst>
          </p:cNvPr>
          <p:cNvSpPr/>
          <p:nvPr/>
        </p:nvSpPr>
        <p:spPr>
          <a:xfrm>
            <a:off x="5754180" y="1267897"/>
            <a:ext cx="2921507" cy="324000"/>
          </a:xfrm>
          <a:prstGeom prst="roundRect">
            <a:avLst>
              <a:gd name="adj" fmla="val 10968"/>
            </a:avLst>
          </a:prstGeom>
          <a:solidFill>
            <a:srgbClr val="FE781F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FF00"/>
                </a:solidFill>
                <a:latin typeface="KoPub돋움체 Bold" pitchFamily="18" charset="-127"/>
                <a:ea typeface="KoPub돋움체 Bold" pitchFamily="18" charset="-127"/>
              </a:rPr>
              <a:t>개     선</a:t>
            </a:r>
            <a:endParaRPr lang="ko-KR" altLang="en-US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FFFF00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87" name="모서리가 둥근 직사각형 148">
            <a:extLst>
              <a:ext uri="{FF2B5EF4-FFF2-40B4-BE49-F238E27FC236}">
                <a16:creationId xmlns="" xmlns:a16="http://schemas.microsoft.com/office/drawing/2014/main" id="{671C2AD3-7DF0-4D67-BF09-727F3D1AA6F1}"/>
              </a:ext>
            </a:extLst>
          </p:cNvPr>
          <p:cNvSpPr/>
          <p:nvPr/>
        </p:nvSpPr>
        <p:spPr>
          <a:xfrm>
            <a:off x="5753367" y="1670232"/>
            <a:ext cx="2922320" cy="579192"/>
          </a:xfrm>
          <a:prstGeom prst="roundRect">
            <a:avLst>
              <a:gd name="adj" fmla="val 0"/>
            </a:avLst>
          </a:prstGeom>
          <a:solidFill>
            <a:srgbClr val="01B5CC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en-US" altLang="ko-KR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One-Stop </a:t>
            </a:r>
            <a:r>
              <a:rPr lang="ko-KR" altLang="en-US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평가</a:t>
            </a:r>
            <a:endParaRPr lang="en-US" altLang="ko-KR" spc="-3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400" spc="-3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평가단계와</a:t>
            </a:r>
            <a:r>
              <a:rPr lang="ko-KR" altLang="en-US" sz="14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회합 평가 최소화</a:t>
            </a:r>
            <a:endParaRPr lang="ko-KR" altLang="en-US" sz="1400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88" name="모서리가 둥근 직사각형 148">
            <a:extLst>
              <a:ext uri="{FF2B5EF4-FFF2-40B4-BE49-F238E27FC236}">
                <a16:creationId xmlns="" xmlns:a16="http://schemas.microsoft.com/office/drawing/2014/main" id="{395576C0-885F-4C4D-8F73-4E648E79DD6E}"/>
              </a:ext>
            </a:extLst>
          </p:cNvPr>
          <p:cNvSpPr/>
          <p:nvPr/>
        </p:nvSpPr>
        <p:spPr>
          <a:xfrm>
            <a:off x="5753367" y="2730936"/>
            <a:ext cx="2922320" cy="579192"/>
          </a:xfrm>
          <a:prstGeom prst="roundRect">
            <a:avLst>
              <a:gd name="adj" fmla="val 0"/>
            </a:avLst>
          </a:prstGeom>
          <a:solidFill>
            <a:srgbClr val="FE781F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선정</a:t>
            </a:r>
            <a:r>
              <a:rPr lang="en-US" altLang="ko-KR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, </a:t>
            </a:r>
            <a:r>
              <a:rPr lang="ko-KR" altLang="en-US" sz="1600" spc="-3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최종평가</a:t>
            </a:r>
            <a:r>
              <a:rPr lang="ko-KR" altLang="en-US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 등 모든 평가의</a:t>
            </a:r>
            <a:endParaRPr lang="en-US" altLang="ko-KR" sz="1600" spc="-3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평가위원 명단 공개</a:t>
            </a:r>
            <a:endParaRPr lang="ko-KR" altLang="en-US" sz="1600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="" xmlns:a16="http://schemas.microsoft.com/office/drawing/2014/main" id="{D2861DE8-0DF4-4656-8216-6380DA2D6E8E}"/>
              </a:ext>
            </a:extLst>
          </p:cNvPr>
          <p:cNvGrpSpPr/>
          <p:nvPr/>
        </p:nvGrpSpPr>
        <p:grpSpPr>
          <a:xfrm>
            <a:off x="451551" y="1766418"/>
            <a:ext cx="1819910" cy="585060"/>
            <a:chOff x="518457" y="2108388"/>
            <a:chExt cx="1819910" cy="585060"/>
          </a:xfrm>
        </p:grpSpPr>
        <p:sp>
          <p:nvSpPr>
            <p:cNvPr id="91" name="모서리가 둥근 직사각형 148">
              <a:extLst>
                <a:ext uri="{FF2B5EF4-FFF2-40B4-BE49-F238E27FC236}">
                  <a16:creationId xmlns="" xmlns:a16="http://schemas.microsoft.com/office/drawing/2014/main" id="{24239666-401D-4B49-B2D4-9BB073F16529}"/>
                </a:ext>
              </a:extLst>
            </p:cNvPr>
            <p:cNvSpPr/>
            <p:nvPr/>
          </p:nvSpPr>
          <p:spPr>
            <a:xfrm>
              <a:off x="1575167" y="2114257"/>
              <a:ext cx="763200" cy="579191"/>
            </a:xfrm>
            <a:prstGeom prst="roundRect">
              <a:avLst>
                <a:gd name="adj" fmla="val 0"/>
              </a:avLst>
            </a:prstGeom>
            <a:solidFill>
              <a:srgbClr val="9CC4C3"/>
            </a:solidFill>
            <a:ln w="6350">
              <a:noFill/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81700" fontAlgn="ctr" latinLnBrk="0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404040"/>
                  </a:solidFill>
                  <a:latin typeface="KoPub돋움체 Bold" pitchFamily="18" charset="-127"/>
                  <a:ea typeface="KoPub돋움체 Bold" pitchFamily="18" charset="-127"/>
                </a:rPr>
                <a:t>대면</a:t>
              </a:r>
              <a:endParaRPr lang="en-US" altLang="ko-KR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404040"/>
                </a:solidFill>
                <a:latin typeface="KoPub돋움체 Bold" pitchFamily="18" charset="-127"/>
                <a:ea typeface="KoPub돋움체 Bold" pitchFamily="18" charset="-127"/>
              </a:endParaRPr>
            </a:p>
            <a:p>
              <a:pPr algn="ctr" defTabSz="981700" fontAlgn="ctr" latinLnBrk="0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en-US" altLang="ko-KR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404040"/>
                  </a:solidFill>
                  <a:latin typeface="KoPub돋움체 Bold" pitchFamily="18" charset="-127"/>
                  <a:ea typeface="KoPub돋움체 Bold" pitchFamily="18" charset="-127"/>
                </a:rPr>
                <a:t>(</a:t>
              </a:r>
              <a:r>
                <a:rPr lang="ko-KR" altLang="en-US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404040"/>
                  </a:solidFill>
                  <a:latin typeface="KoPub돋움체 Bold" pitchFamily="18" charset="-127"/>
                  <a:ea typeface="KoPub돋움체 Bold" pitchFamily="18" charset="-127"/>
                </a:rPr>
                <a:t>발표</a:t>
              </a:r>
              <a:r>
                <a:rPr lang="en-US" altLang="ko-KR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404040"/>
                  </a:solidFill>
                  <a:latin typeface="KoPub돋움체 Bold" pitchFamily="18" charset="-127"/>
                  <a:ea typeface="KoPub돋움체 Bold" pitchFamily="18" charset="-127"/>
                </a:rPr>
                <a:t>,</a:t>
              </a:r>
              <a:r>
                <a:rPr lang="ko-KR" altLang="en-US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404040"/>
                  </a:solidFill>
                  <a:latin typeface="KoPub돋움체 Bold" pitchFamily="18" charset="-127"/>
                  <a:ea typeface="KoPub돋움체 Bold" pitchFamily="18" charset="-127"/>
                </a:rPr>
                <a:t>현장</a:t>
              </a:r>
              <a:r>
                <a:rPr lang="en-US" altLang="ko-KR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404040"/>
                  </a:solidFill>
                  <a:latin typeface="KoPub돋움체 Bold" pitchFamily="18" charset="-127"/>
                  <a:ea typeface="KoPub돋움체 Bold" pitchFamily="18" charset="-127"/>
                </a:rPr>
                <a:t>)</a:t>
              </a:r>
            </a:p>
          </p:txBody>
        </p:sp>
        <p:sp>
          <p:nvSpPr>
            <p:cNvPr id="61" name="모서리가 둥근 직사각형 148">
              <a:extLst>
                <a:ext uri="{FF2B5EF4-FFF2-40B4-BE49-F238E27FC236}">
                  <a16:creationId xmlns="" xmlns:a16="http://schemas.microsoft.com/office/drawing/2014/main" id="{D6235569-95FE-4A52-A620-E9B8E499137D}"/>
                </a:ext>
              </a:extLst>
            </p:cNvPr>
            <p:cNvSpPr/>
            <p:nvPr/>
          </p:nvSpPr>
          <p:spPr>
            <a:xfrm>
              <a:off x="518457" y="2108388"/>
              <a:ext cx="763095" cy="57919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6350">
              <a:noFill/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81700" fontAlgn="ctr" latinLnBrk="0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서면</a:t>
              </a:r>
              <a:endParaRPr lang="en-US" altLang="ko-KR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endParaRPr>
            </a:p>
            <a:p>
              <a:pPr algn="ctr" defTabSz="981700" fontAlgn="ctr" latinLnBrk="0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en-US" altLang="ko-KR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(</a:t>
              </a:r>
              <a:r>
                <a:rPr lang="ko-KR" altLang="en-US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온라인</a:t>
              </a:r>
              <a:r>
                <a:rPr lang="en-US" altLang="ko-KR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)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C7297311-6522-43AE-8825-ED9EF6ACA407}"/>
              </a:ext>
            </a:extLst>
          </p:cNvPr>
          <p:cNvGrpSpPr/>
          <p:nvPr/>
        </p:nvGrpSpPr>
        <p:grpSpPr>
          <a:xfrm>
            <a:off x="2364910" y="1779980"/>
            <a:ext cx="978203" cy="579191"/>
            <a:chOff x="1651547" y="2584818"/>
            <a:chExt cx="1686163" cy="579191"/>
          </a:xfrm>
        </p:grpSpPr>
        <p:sp>
          <p:nvSpPr>
            <p:cNvPr id="96" name="모서리가 둥근 직사각형 148">
              <a:extLst>
                <a:ext uri="{FF2B5EF4-FFF2-40B4-BE49-F238E27FC236}">
                  <a16:creationId xmlns="" xmlns:a16="http://schemas.microsoft.com/office/drawing/2014/main" id="{1A4957F7-867E-4373-ACAF-1CC77A3B35E0}"/>
                </a:ext>
              </a:extLst>
            </p:cNvPr>
            <p:cNvSpPr/>
            <p:nvPr/>
          </p:nvSpPr>
          <p:spPr>
            <a:xfrm>
              <a:off x="2022153" y="2584818"/>
              <a:ext cx="1315557" cy="579191"/>
            </a:xfrm>
            <a:prstGeom prst="roundRect">
              <a:avLst>
                <a:gd name="adj" fmla="val 0"/>
              </a:avLst>
            </a:prstGeom>
            <a:solidFill>
              <a:srgbClr val="6BA6A5"/>
            </a:solidFill>
            <a:ln w="6350">
              <a:noFill/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81700" fontAlgn="ctr" latinLnBrk="0">
                <a:buClr>
                  <a:srgbClr val="175097"/>
                </a:buClr>
                <a:buSzPct val="80000"/>
                <a:tabLst>
                  <a:tab pos="355600" algn="l"/>
                </a:tabLst>
              </a:pPr>
              <a:r>
                <a:rPr lang="ko-KR" altLang="en-US" sz="1400" spc="-3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18" charset="-127"/>
                  <a:ea typeface="KoPub돋움체 Bold" pitchFamily="18" charset="-127"/>
                </a:rPr>
                <a:t>과제 선정</a:t>
              </a:r>
              <a:endParaRPr lang="en-US" altLang="ko-KR" sz="1400" spc="-3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endParaRPr>
            </a:p>
          </p:txBody>
        </p:sp>
        <p:pic>
          <p:nvPicPr>
            <p:cNvPr id="97" name="그림 96">
              <a:extLst>
                <a:ext uri="{FF2B5EF4-FFF2-40B4-BE49-F238E27FC236}">
                  <a16:creationId xmlns="" xmlns:a16="http://schemas.microsoft.com/office/drawing/2014/main" id="{D9E4E150-A99E-40FD-B695-A07517119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651547" y="2772193"/>
              <a:ext cx="241895" cy="219308"/>
            </a:xfrm>
            <a:prstGeom prst="rect">
              <a:avLst/>
            </a:prstGeom>
          </p:spPr>
        </p:pic>
      </p:grpSp>
      <p:sp>
        <p:nvSpPr>
          <p:cNvPr id="101" name="AutoShape 313">
            <a:extLst>
              <a:ext uri="{FF2B5EF4-FFF2-40B4-BE49-F238E27FC236}">
                <a16:creationId xmlns="" xmlns:a16="http://schemas.microsoft.com/office/drawing/2014/main" id="{1751310D-E799-4D30-83B5-6B80DF6D8D79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3731267" y="2087880"/>
            <a:ext cx="1660291" cy="804600"/>
          </a:xfrm>
          <a:prstGeom prst="rightArrow">
            <a:avLst>
              <a:gd name="adj1" fmla="val 63302"/>
              <a:gd name="adj2" fmla="val 49417"/>
            </a:avLst>
          </a:prstGeom>
          <a:gradFill rotWithShape="1">
            <a:gsLst>
              <a:gs pos="0">
                <a:srgbClr val="F2F2F2"/>
              </a:gs>
              <a:gs pos="50000">
                <a:srgbClr val="D9D9D9"/>
              </a:gs>
              <a:gs pos="100000">
                <a:srgbClr val="B2B2B2"/>
              </a:gs>
            </a:gsLst>
            <a:lin ang="0" scaled="1"/>
          </a:gradFill>
          <a:ln>
            <a:noFill/>
          </a:ln>
        </p:spPr>
        <p:txBody>
          <a:bodyPr wrap="none" bIns="0" anchor="ctr"/>
          <a:lstStyle>
            <a:lvl1pPr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defTabSz="20574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defTabSz="20574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algn="ctr" eaLnBrk="1" latinLnBrk="1" hangingPunct="1"/>
            <a:endParaRPr lang="ko-KR" altLang="ko-KR" sz="1200" dirty="0">
              <a:solidFill>
                <a:srgbClr val="000000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102" name="모서리가 둥근 직사각형 148">
            <a:extLst>
              <a:ext uri="{FF2B5EF4-FFF2-40B4-BE49-F238E27FC236}">
                <a16:creationId xmlns="" xmlns:a16="http://schemas.microsoft.com/office/drawing/2014/main" id="{42AB9DDE-7D06-4EC2-A49F-D0A453D6BF32}"/>
              </a:ext>
            </a:extLst>
          </p:cNvPr>
          <p:cNvSpPr/>
          <p:nvPr/>
        </p:nvSpPr>
        <p:spPr>
          <a:xfrm>
            <a:off x="565894" y="4432983"/>
            <a:ext cx="3694466" cy="324000"/>
          </a:xfrm>
          <a:prstGeom prst="round2SameRect">
            <a:avLst>
              <a:gd name="adj1" fmla="val 37246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기     존</a:t>
            </a:r>
            <a:endParaRPr lang="en-US" altLang="ko-KR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103" name="모서리가 둥근 직사각형 148">
            <a:extLst>
              <a:ext uri="{FF2B5EF4-FFF2-40B4-BE49-F238E27FC236}">
                <a16:creationId xmlns="" xmlns:a16="http://schemas.microsoft.com/office/drawing/2014/main" id="{3FDFEE65-F693-4A58-957D-57759843184B}"/>
              </a:ext>
            </a:extLst>
          </p:cNvPr>
          <p:cNvSpPr/>
          <p:nvPr/>
        </p:nvSpPr>
        <p:spPr>
          <a:xfrm>
            <a:off x="4878034" y="4432983"/>
            <a:ext cx="3694466" cy="324000"/>
          </a:xfrm>
          <a:prstGeom prst="round2SameRect">
            <a:avLst>
              <a:gd name="adj1" fmla="val 37246"/>
              <a:gd name="adj2" fmla="val 0"/>
            </a:avLst>
          </a:prstGeom>
          <a:solidFill>
            <a:srgbClr val="01B5CC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pc="-3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개     선</a:t>
            </a:r>
            <a:endParaRPr lang="en-US" altLang="ko-KR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="" xmlns:a16="http://schemas.microsoft.com/office/drawing/2014/main" id="{61A20E33-FFAE-49A4-8A1A-75DA1664D4EE}"/>
              </a:ext>
            </a:extLst>
          </p:cNvPr>
          <p:cNvSpPr/>
          <p:nvPr/>
        </p:nvSpPr>
        <p:spPr>
          <a:xfrm>
            <a:off x="4903638" y="1284011"/>
            <a:ext cx="64" cy="27699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algn="ctr" fontAlgn="ctr">
              <a:buSzPct val="100000"/>
            </a:pPr>
            <a:endParaRPr lang="ko-KR" altLang="en-US" dirty="0">
              <a:ln>
                <a:solidFill>
                  <a:srgbClr val="6B82BE">
                    <a:alpha val="0"/>
                  </a:srgbClr>
                </a:solidFill>
              </a:ln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="" xmlns:a16="http://schemas.microsoft.com/office/drawing/2014/main" id="{D9E4E150-A99E-40FD-B695-A075171194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96387" y="1972621"/>
            <a:ext cx="140332" cy="219308"/>
          </a:xfrm>
          <a:prstGeom prst="rect">
            <a:avLst/>
          </a:prstGeom>
        </p:spPr>
      </p:pic>
      <p:sp>
        <p:nvSpPr>
          <p:cNvPr id="65" name="모서리가 둥근 직사각형 148">
            <a:extLst>
              <a:ext uri="{FF2B5EF4-FFF2-40B4-BE49-F238E27FC236}">
                <a16:creationId xmlns="" xmlns:a16="http://schemas.microsoft.com/office/drawing/2014/main" id="{395576C0-885F-4C4D-8F73-4E648E79DD6E}"/>
              </a:ext>
            </a:extLst>
          </p:cNvPr>
          <p:cNvSpPr/>
          <p:nvPr/>
        </p:nvSpPr>
        <p:spPr>
          <a:xfrm>
            <a:off x="428701" y="2728735"/>
            <a:ext cx="2922320" cy="579192"/>
          </a:xfrm>
          <a:prstGeom prst="roundRect">
            <a:avLst>
              <a:gd name="adj" fmla="val 0"/>
            </a:avLst>
          </a:prstGeom>
          <a:solidFill>
            <a:srgbClr val="6BA6A5"/>
          </a:solidFill>
          <a:ln w="6350">
            <a:noFill/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81700" fontAlgn="ctr" latinLnBrk="0">
              <a:buClr>
                <a:srgbClr val="175097"/>
              </a:buClr>
              <a:buSzPct val="80000"/>
              <a:tabLst>
                <a:tab pos="355600" algn="l"/>
              </a:tabLst>
            </a:pPr>
            <a:r>
              <a:rPr lang="ko-KR" altLang="en-US" sz="1600" spc="-3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itchFamily="18" charset="-127"/>
                <a:ea typeface="KoPub돋움체 Bold" pitchFamily="18" charset="-127"/>
              </a:rPr>
              <a:t>선정평가 평가위원 명단 공개</a:t>
            </a:r>
            <a:endParaRPr lang="ko-KR" altLang="en-US" sz="1600" spc="-3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81850" y="4842870"/>
            <a:ext cx="3693600" cy="1097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4889915" y="4839629"/>
            <a:ext cx="3693600" cy="1100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Rectangle 87">
            <a:extLst>
              <a:ext uri="{FF2B5EF4-FFF2-40B4-BE49-F238E27FC236}">
                <a16:creationId xmlns="" xmlns:a16="http://schemas.microsoft.com/office/drawing/2014/main" id="{6C205D99-F61F-4E9D-AAD4-A0622DF2C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68" y="4953252"/>
            <a:ext cx="3693600" cy="886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000" tIns="0" rIns="36000" bIns="0" anchor="t" anchorCtr="0">
            <a:spAutoFit/>
          </a:bodyPr>
          <a:lstStyle/>
          <a:p>
            <a:pPr marL="216000" lvl="1" indent="-216000" defTabSz="1162668" fontAlgn="base" latinLnBrk="0">
              <a:lnSpc>
                <a:spcPct val="120000"/>
              </a:lnSpc>
              <a:spcAft>
                <a:spcPts val="300"/>
              </a:spcAft>
              <a:buClr>
                <a:srgbClr val="50B8D1"/>
              </a:buClr>
              <a:buSzPct val="120000"/>
              <a:buBlip>
                <a:blip r:embed="rId6"/>
              </a:buBlip>
              <a:tabLst>
                <a:tab pos="566990" algn="l"/>
                <a:tab pos="8777977" algn="r"/>
              </a:tabLst>
            </a:pPr>
            <a:r>
              <a:rPr kumimoji="1" lang="ko-KR" altLang="en-US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각 분과별로 판단한 점수를 바탕으로 </a:t>
            </a:r>
            <a:r>
              <a:rPr kumimoji="1" lang="ko-KR" altLang="en-US" sz="1600" b="1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전체 과제 순위에 따라 선정</a:t>
            </a:r>
            <a:r>
              <a:rPr kumimoji="1" lang="en-US" altLang="ko-KR" sz="1600" b="1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·</a:t>
            </a:r>
            <a:r>
              <a:rPr kumimoji="1" lang="ko-KR" altLang="en-US" sz="1600" b="1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탈락 결정</a:t>
            </a:r>
            <a:r>
              <a:rPr kumimoji="1" lang="en-US" altLang="ko-KR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/>
            </a:r>
            <a:br>
              <a:rPr kumimoji="1" lang="en-US" altLang="ko-KR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</a:br>
            <a:r>
              <a:rPr kumimoji="1" lang="ko-KR" altLang="en-US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≫ </a:t>
            </a:r>
            <a:r>
              <a:rPr kumimoji="1" lang="ko-KR" altLang="en-US" sz="1600" spc="-22" dirty="0" err="1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분과별</a:t>
            </a:r>
            <a:r>
              <a:rPr kumimoji="1" lang="ko-KR" altLang="en-US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 점수 편차가 당락에 영향</a:t>
            </a:r>
          </a:p>
        </p:txBody>
      </p:sp>
      <p:sp>
        <p:nvSpPr>
          <p:cNvPr id="68" name="Rectangle 87">
            <a:extLst>
              <a:ext uri="{FF2B5EF4-FFF2-40B4-BE49-F238E27FC236}">
                <a16:creationId xmlns="" xmlns:a16="http://schemas.microsoft.com/office/drawing/2014/main" id="{8E91FAD7-B40E-4DDD-AC1C-42C90C34B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5542" y="4953252"/>
            <a:ext cx="3693600" cy="8863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000" tIns="0" rIns="36000" bIns="0" anchor="t" anchorCtr="0">
            <a:spAutoFit/>
          </a:bodyPr>
          <a:lstStyle/>
          <a:p>
            <a:pPr marL="216000" lvl="1" indent="-216000" defTabSz="1162668" fontAlgn="base" latinLnBrk="0">
              <a:lnSpc>
                <a:spcPct val="120000"/>
              </a:lnSpc>
              <a:spcAft>
                <a:spcPts val="300"/>
              </a:spcAft>
              <a:buClr>
                <a:srgbClr val="50B8D1"/>
              </a:buClr>
              <a:buSzPct val="120000"/>
              <a:buBlip>
                <a:blip r:embed="rId6"/>
              </a:buBlip>
              <a:tabLst>
                <a:tab pos="566990" algn="l"/>
                <a:tab pos="8777977" algn="r"/>
              </a:tabLst>
            </a:pPr>
            <a:r>
              <a:rPr kumimoji="1" lang="ko-KR" altLang="en-US" sz="1600" b="1" spc="-22" dirty="0" err="1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분과별</a:t>
            </a:r>
            <a:r>
              <a:rPr kumimoji="1" lang="ko-KR" altLang="en-US" sz="1600" b="1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 우수과제를 우선 선정 </a:t>
            </a:r>
            <a:r>
              <a:rPr kumimoji="1" lang="en-US" altLang="ko-KR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/>
            </a:r>
            <a:br>
              <a:rPr kumimoji="1" lang="en-US" altLang="ko-KR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</a:br>
            <a:r>
              <a:rPr kumimoji="1" lang="ko-KR" altLang="en-US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→ 경쟁과제를 통합 평가하여 추가 선정</a:t>
            </a:r>
            <a:r>
              <a:rPr kumimoji="1" lang="en-US" altLang="ko-KR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/>
            </a:r>
            <a:br>
              <a:rPr kumimoji="1" lang="en-US" altLang="ko-KR" sz="1600" spc="-22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</a:br>
            <a:r>
              <a:rPr kumimoji="1" lang="ko-KR" altLang="en-US" sz="1600" spc="-150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≫ 평가위원 및 </a:t>
            </a:r>
            <a:r>
              <a:rPr kumimoji="1" lang="ko-KR" altLang="en-US" sz="1600" spc="-150" dirty="0" err="1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분과별</a:t>
            </a:r>
            <a:r>
              <a:rPr kumimoji="1" lang="ko-KR" altLang="en-US" sz="1600" spc="-150" dirty="0">
                <a:ln>
                  <a:solidFill>
                    <a:srgbClr val="ADADAD">
                      <a:alpha val="0"/>
                    </a:srgb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sym typeface="Monotype Sorts"/>
              </a:rPr>
              <a:t> 평가점수 편차 최소화</a:t>
            </a:r>
          </a:p>
        </p:txBody>
      </p:sp>
    </p:spTree>
    <p:extLst>
      <p:ext uri="{BB962C8B-B14F-4D97-AF65-F5344CB8AC3E}">
        <p14:creationId xmlns="" xmlns:p14="http://schemas.microsoft.com/office/powerpoint/2010/main" val="84989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97E4FC6-D200-48FD-B742-FAF43D581AB1}"/>
              </a:ext>
            </a:extLst>
          </p:cNvPr>
          <p:cNvSpPr txBox="1"/>
          <p:nvPr/>
        </p:nvSpPr>
        <p:spPr>
          <a:xfrm>
            <a:off x="1552396" y="3258808"/>
            <a:ext cx="4507644" cy="677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ko-KR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'21</a:t>
            </a:r>
            <a:r>
              <a:rPr lang="ko-KR" altLang="en-US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년 주요사업 안내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9642F803-06BF-4C79-8E99-EC0436E84AD8}"/>
              </a:ext>
            </a:extLst>
          </p:cNvPr>
          <p:cNvCxnSpPr>
            <a:cxnSpLocks/>
          </p:cNvCxnSpPr>
          <p:nvPr/>
        </p:nvCxnSpPr>
        <p:spPr>
          <a:xfrm>
            <a:off x="1165415" y="4120609"/>
            <a:ext cx="6835585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7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C229180D-E125-4BDF-B571-159801CB5FE0}"/>
              </a:ext>
            </a:extLst>
          </p:cNvPr>
          <p:cNvGrpSpPr/>
          <p:nvPr/>
        </p:nvGrpSpPr>
        <p:grpSpPr>
          <a:xfrm>
            <a:off x="499933" y="3132863"/>
            <a:ext cx="940130" cy="1006690"/>
            <a:chOff x="2496339" y="3062826"/>
            <a:chExt cx="527077" cy="564395"/>
          </a:xfrm>
        </p:grpSpPr>
        <p:sp>
          <p:nvSpPr>
            <p:cNvPr id="16" name="사각형: 둥근 위쪽 모서리 15">
              <a:extLst>
                <a:ext uri="{FF2B5EF4-FFF2-40B4-BE49-F238E27FC236}">
                  <a16:creationId xmlns="" xmlns:a16="http://schemas.microsoft.com/office/drawing/2014/main" id="{B2FFE643-6D03-4B19-B297-6FD009D272B5}"/>
                </a:ext>
              </a:extLst>
            </p:cNvPr>
            <p:cNvSpPr/>
            <p:nvPr/>
          </p:nvSpPr>
          <p:spPr>
            <a:xfrm>
              <a:off x="2496339" y="3062826"/>
              <a:ext cx="527077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>
              <a:gsLst>
                <a:gs pos="0">
                  <a:srgbClr val="0987B9"/>
                </a:gs>
                <a:gs pos="100000">
                  <a:srgbClr val="027FB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사각형: 둥근 위쪽 모서리 16">
              <a:extLst>
                <a:ext uri="{FF2B5EF4-FFF2-40B4-BE49-F238E27FC236}">
                  <a16:creationId xmlns="" xmlns:a16="http://schemas.microsoft.com/office/drawing/2014/main" id="{3640A2E9-33DC-4456-AC15-07F7CAB7B3F4}"/>
                </a:ext>
              </a:extLst>
            </p:cNvPr>
            <p:cNvSpPr/>
            <p:nvPr/>
          </p:nvSpPr>
          <p:spPr>
            <a:xfrm flipH="1">
              <a:off x="2496339" y="3062826"/>
              <a:ext cx="527076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 flip="none" rotWithShape="1">
              <a:gsLst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4500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228DC96-A483-4178-94DE-622DED956CA3}"/>
                </a:ext>
              </a:extLst>
            </p:cNvPr>
            <p:cNvSpPr txBox="1"/>
            <p:nvPr/>
          </p:nvSpPr>
          <p:spPr>
            <a:xfrm>
              <a:off x="2536997" y="3112078"/>
              <a:ext cx="445761" cy="46589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r>
                <a:rPr lang="en-US" altLang="ko-KR" sz="5400" dirty="0">
                  <a:ln>
                    <a:solidFill>
                      <a:schemeClr val="bg1">
                        <a:alpha val="0"/>
                      </a:schemeClr>
                    </a:solidFill>
                  </a:ln>
                </a:rPr>
                <a:t>04</a:t>
              </a:r>
              <a:endParaRPr lang="ko-KR" altLang="en-US" sz="5400" dirty="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C1DA678B-C4A9-48B3-A7FC-4573817C9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15" y="2206353"/>
            <a:ext cx="1634785" cy="3292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971BDD4-E71B-4B85-B379-4847BDB511F9}"/>
              </a:ext>
            </a:extLst>
          </p:cNvPr>
          <p:cNvSpPr txBox="1"/>
          <p:nvPr/>
        </p:nvSpPr>
        <p:spPr>
          <a:xfrm>
            <a:off x="579346" y="4280045"/>
            <a:ext cx="2327560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atinLnBrk="0">
              <a:spcBef>
                <a:spcPts val="800"/>
              </a:spcBef>
            </a:pP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2021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년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 중소기업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지원사업 안내</a:t>
            </a:r>
          </a:p>
        </p:txBody>
      </p:sp>
    </p:spTree>
    <p:extLst>
      <p:ext uri="{BB962C8B-B14F-4D97-AF65-F5344CB8AC3E}">
        <p14:creationId xmlns="" xmlns:p14="http://schemas.microsoft.com/office/powerpoint/2010/main" val="39681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08931" y="1284160"/>
            <a:ext cx="8624872" cy="1112860"/>
            <a:chOff x="231791" y="1749701"/>
            <a:chExt cx="8624872" cy="1112860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34792"/>
              <a:ext cx="7842788" cy="94509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4" name="타원 263">
              <a:extLst>
                <a:ext uri="{FF2B5EF4-FFF2-40B4-BE49-F238E27FC236}">
                  <a16:creationId xmlns="" xmlns:a16="http://schemas.microsoft.com/office/drawing/2014/main" id="{B69875DC-D184-41EE-A4CA-92A5CBC86766}"/>
                </a:ext>
              </a:extLst>
            </p:cNvPr>
            <p:cNvSpPr/>
            <p:nvPr/>
          </p:nvSpPr>
          <p:spPr>
            <a:xfrm>
              <a:off x="320091" y="1749701"/>
              <a:ext cx="1113217" cy="1112860"/>
            </a:xfrm>
            <a:prstGeom prst="ellipse">
              <a:avLst/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5" name="타원 264">
              <a:extLst>
                <a:ext uri="{FF2B5EF4-FFF2-40B4-BE49-F238E27FC236}">
                  <a16:creationId xmlns="" xmlns:a16="http://schemas.microsoft.com/office/drawing/2014/main" id="{C57919B3-87E1-4402-A273-72A3E9F36284}"/>
                </a:ext>
              </a:extLst>
            </p:cNvPr>
            <p:cNvSpPr/>
            <p:nvPr/>
          </p:nvSpPr>
          <p:spPr>
            <a:xfrm>
              <a:off x="364412" y="1794009"/>
              <a:ext cx="1024574" cy="1024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6" name="타원 265">
              <a:extLst>
                <a:ext uri="{FF2B5EF4-FFF2-40B4-BE49-F238E27FC236}">
                  <a16:creationId xmlns="" xmlns:a16="http://schemas.microsoft.com/office/drawing/2014/main" id="{C8070A8D-FC50-4EE7-97FA-856A28BD94F8}"/>
                </a:ext>
              </a:extLst>
            </p:cNvPr>
            <p:cNvSpPr/>
            <p:nvPr/>
          </p:nvSpPr>
          <p:spPr>
            <a:xfrm>
              <a:off x="395209" y="1824796"/>
              <a:ext cx="962984" cy="962671"/>
            </a:xfrm>
            <a:prstGeom prst="ellipse">
              <a:avLst/>
            </a:prstGeom>
            <a:noFill/>
            <a:ln w="12700">
              <a:solidFill>
                <a:srgbClr val="96A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="" xmlns:a16="http://schemas.microsoft.com/office/drawing/2014/main" id="{4AA6275E-1CBA-441E-885F-69E69D60A541}"/>
                </a:ext>
              </a:extLst>
            </p:cNvPr>
            <p:cNvSpPr/>
            <p:nvPr/>
          </p:nvSpPr>
          <p:spPr>
            <a:xfrm>
              <a:off x="507783" y="2179200"/>
              <a:ext cx="737836" cy="2538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사업목적</a:t>
              </a: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06135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="" xmlns:a16="http://schemas.microsoft.com/office/drawing/2014/main" id="{EB025F6F-E1B6-4C1B-8172-7331606D2C60}"/>
                </a:ext>
              </a:extLst>
            </p:cNvPr>
            <p:cNvSpPr/>
            <p:nvPr/>
          </p:nvSpPr>
          <p:spPr>
            <a:xfrm>
              <a:off x="231791" y="246550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“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”</a:t>
              </a: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08525"/>
              <a:ext cx="5637762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창업 이후 중소기업이 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Scale-up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할 수 있도록</a:t>
              </a:r>
              <a:endPara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시장검증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 단계별 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R&amp;D 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지원과 신속한 사업화를 통해 기업성장 도모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3,935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60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839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545571" cy="307777"/>
            <a:chOff x="442732" y="2762125"/>
            <a:chExt cx="2545571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23619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중소기업 기술혁신개발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01B5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311" name="그룹 310">
            <a:extLst>
              <a:ext uri="{FF2B5EF4-FFF2-40B4-BE49-F238E27FC236}">
                <a16:creationId xmlns="" xmlns:a16="http://schemas.microsoft.com/office/drawing/2014/main" id="{AD541D66-2B77-4C3D-BF29-F45D3E7B4132}"/>
              </a:ext>
            </a:extLst>
          </p:cNvPr>
          <p:cNvGrpSpPr/>
          <p:nvPr/>
        </p:nvGrpSpPr>
        <p:grpSpPr>
          <a:xfrm>
            <a:off x="306272" y="3446310"/>
            <a:ext cx="1728000" cy="374805"/>
            <a:chOff x="300491" y="2325219"/>
            <a:chExt cx="2063953" cy="374805"/>
          </a:xfrm>
        </p:grpSpPr>
        <p:sp>
          <p:nvSpPr>
            <p:cNvPr id="323" name="자유형 192">
              <a:extLst>
                <a:ext uri="{FF2B5EF4-FFF2-40B4-BE49-F238E27FC236}">
                  <a16:creationId xmlns="" xmlns:a16="http://schemas.microsoft.com/office/drawing/2014/main" id="{D49EF3E7-FB7D-4913-91D9-8EFF7BE62189}"/>
                </a:ext>
              </a:extLst>
            </p:cNvPr>
            <p:cNvSpPr/>
            <p:nvPr/>
          </p:nvSpPr>
          <p:spPr>
            <a:xfrm>
              <a:off x="300491" y="2325219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수출지향형</a:t>
              </a:r>
            </a:p>
          </p:txBody>
        </p:sp>
        <p:sp>
          <p:nvSpPr>
            <p:cNvPr id="324" name="자유형 192">
              <a:extLst>
                <a:ext uri="{FF2B5EF4-FFF2-40B4-BE49-F238E27FC236}">
                  <a16:creationId xmlns="" xmlns:a16="http://schemas.microsoft.com/office/drawing/2014/main" id="{F0B90700-B69E-4312-A2DD-94E466E3921D}"/>
                </a:ext>
              </a:extLst>
            </p:cNvPr>
            <p:cNvSpPr/>
            <p:nvPr/>
          </p:nvSpPr>
          <p:spPr>
            <a:xfrm>
              <a:off x="300491" y="2466024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318881" y="3403076"/>
            <a:ext cx="210430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글로벌 선도 기업군 집중 육성 지원을 위한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73549" y="3729586"/>
            <a:ext cx="1264994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/20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19" name="자유형 192">
            <a:extLst>
              <a:ext uri="{FF2B5EF4-FFF2-40B4-BE49-F238E27FC236}">
                <a16:creationId xmlns="" xmlns:a16="http://schemas.microsoft.com/office/drawing/2014/main" id="{8A6FC8CB-BC23-4442-8B2E-FD2F57D5B470}"/>
              </a:ext>
            </a:extLst>
          </p:cNvPr>
          <p:cNvSpPr/>
          <p:nvPr/>
        </p:nvSpPr>
        <p:spPr>
          <a:xfrm>
            <a:off x="7794391" y="3729274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312" name="그림 311">
            <a:extLst>
              <a:ext uri="{FF2B5EF4-FFF2-40B4-BE49-F238E27FC236}">
                <a16:creationId xmlns="" xmlns:a16="http://schemas.microsoft.com/office/drawing/2014/main" id="{D486D3BC-AE08-405E-8BD2-4C35C198B044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1017" y="3820564"/>
            <a:ext cx="1661922" cy="28805"/>
          </a:xfrm>
          <a:prstGeom prst="rect">
            <a:avLst/>
          </a:prstGeom>
        </p:spPr>
      </p:pic>
      <p:pic>
        <p:nvPicPr>
          <p:cNvPr id="316" name="그림 315">
            <a:extLst>
              <a:ext uri="{FF2B5EF4-FFF2-40B4-BE49-F238E27FC236}">
                <a16:creationId xmlns="" xmlns:a16="http://schemas.microsoft.com/office/drawing/2014/main" id="{47FDEF54-7893-4407-8A8A-E88D523170BD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33105" y="3820564"/>
            <a:ext cx="2023835" cy="28805"/>
          </a:xfrm>
          <a:prstGeom prst="rect">
            <a:avLst/>
          </a:prstGeom>
        </p:spPr>
      </p:pic>
      <p:pic>
        <p:nvPicPr>
          <p:cNvPr id="338" name="그림 337">
            <a:extLst>
              <a:ext uri="{FF2B5EF4-FFF2-40B4-BE49-F238E27FC236}">
                <a16:creationId xmlns="" xmlns:a16="http://schemas.microsoft.com/office/drawing/2014/main" id="{6FED29D8-805C-468C-9D7E-0EB437C55B43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217" y="4315013"/>
            <a:ext cx="1661922" cy="28805"/>
          </a:xfrm>
          <a:prstGeom prst="rect">
            <a:avLst/>
          </a:prstGeom>
        </p:spPr>
      </p:pic>
      <p:pic>
        <p:nvPicPr>
          <p:cNvPr id="342" name="그림 341">
            <a:extLst>
              <a:ext uri="{FF2B5EF4-FFF2-40B4-BE49-F238E27FC236}">
                <a16:creationId xmlns="" xmlns:a16="http://schemas.microsoft.com/office/drawing/2014/main" id="{D58F306E-78C8-4AB9-B5CF-5EFEBDECBD62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95305" y="4315013"/>
            <a:ext cx="2023835" cy="28805"/>
          </a:xfrm>
          <a:prstGeom prst="rect">
            <a:avLst/>
          </a:prstGeom>
        </p:spPr>
      </p:pic>
      <p:pic>
        <p:nvPicPr>
          <p:cNvPr id="344" name="그림 343">
            <a:extLst>
              <a:ext uri="{FF2B5EF4-FFF2-40B4-BE49-F238E27FC236}">
                <a16:creationId xmlns="" xmlns:a16="http://schemas.microsoft.com/office/drawing/2014/main" id="{B9DD13BF-039E-4E11-93F2-838901243B16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97736" y="4315013"/>
            <a:ext cx="1216621" cy="28805"/>
          </a:xfrm>
          <a:prstGeom prst="rect">
            <a:avLst/>
          </a:prstGeom>
        </p:spPr>
      </p:pic>
      <p:pic>
        <p:nvPicPr>
          <p:cNvPr id="346" name="그림 345">
            <a:extLst>
              <a:ext uri="{FF2B5EF4-FFF2-40B4-BE49-F238E27FC236}">
                <a16:creationId xmlns="" xmlns:a16="http://schemas.microsoft.com/office/drawing/2014/main" id="{5B94E2E1-C0B9-4D5D-A44F-A703BCA2F9E6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5520" y="4315013"/>
            <a:ext cx="1062823" cy="28805"/>
          </a:xfrm>
          <a:prstGeom prst="rect">
            <a:avLst/>
          </a:prstGeom>
        </p:spPr>
      </p:pic>
      <p:sp>
        <p:nvSpPr>
          <p:cNvPr id="352" name="자유형 192">
            <a:extLst>
              <a:ext uri="{FF2B5EF4-FFF2-40B4-BE49-F238E27FC236}">
                <a16:creationId xmlns="" xmlns:a16="http://schemas.microsoft.com/office/drawing/2014/main" id="{670CE800-327D-4E0B-A7D9-DF2469F464AF}"/>
              </a:ext>
            </a:extLst>
          </p:cNvPr>
          <p:cNvSpPr/>
          <p:nvPr/>
        </p:nvSpPr>
        <p:spPr>
          <a:xfrm>
            <a:off x="288118" y="5447097"/>
            <a:ext cx="1728000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시장대응형</a:t>
            </a:r>
          </a:p>
        </p:txBody>
      </p:sp>
      <p:sp>
        <p:nvSpPr>
          <p:cNvPr id="356" name="자유형 192">
            <a:extLst>
              <a:ext uri="{FF2B5EF4-FFF2-40B4-BE49-F238E27FC236}">
                <a16:creationId xmlns="" xmlns:a16="http://schemas.microsoft.com/office/drawing/2014/main" id="{BF67A25E-8037-4BFC-A4F1-B67BC4259C12}"/>
              </a:ext>
            </a:extLst>
          </p:cNvPr>
          <p:cNvSpPr/>
          <p:nvPr/>
        </p:nvSpPr>
        <p:spPr>
          <a:xfrm>
            <a:off x="2061572" y="4523402"/>
            <a:ext cx="2187970" cy="61555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매출액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 이상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700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 미만 중소기업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일부과제는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매출액기준 </a:t>
            </a:r>
            <a:r>
              <a:rPr lang="ko-KR" altLang="en-US" sz="1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미적용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57" name="자유형 192">
            <a:extLst>
              <a:ext uri="{FF2B5EF4-FFF2-40B4-BE49-F238E27FC236}">
                <a16:creationId xmlns="" xmlns:a16="http://schemas.microsoft.com/office/drawing/2014/main" id="{0A6486AE-1174-49CF-AF36-41329840BCE4}"/>
              </a:ext>
            </a:extLst>
          </p:cNvPr>
          <p:cNvSpPr/>
          <p:nvPr/>
        </p:nvSpPr>
        <p:spPr>
          <a:xfrm>
            <a:off x="4318881" y="5395502"/>
            <a:ext cx="210430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중소기업의 혁신역량 강화를 위한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358" name="자유형 192">
            <a:extLst>
              <a:ext uri="{FF2B5EF4-FFF2-40B4-BE49-F238E27FC236}">
                <a16:creationId xmlns="" xmlns:a16="http://schemas.microsoft.com/office/drawing/2014/main" id="{98063E43-9D08-4C37-AE1C-E611A011641A}"/>
              </a:ext>
            </a:extLst>
          </p:cNvPr>
          <p:cNvSpPr/>
          <p:nvPr/>
        </p:nvSpPr>
        <p:spPr>
          <a:xfrm>
            <a:off x="6473549" y="5719670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59" name="자유형 192">
            <a:extLst>
              <a:ext uri="{FF2B5EF4-FFF2-40B4-BE49-F238E27FC236}">
                <a16:creationId xmlns="" xmlns:a16="http://schemas.microsoft.com/office/drawing/2014/main" id="{E3ACD55D-C9CD-4A1F-B773-DF664F807701}"/>
              </a:ext>
            </a:extLst>
          </p:cNvPr>
          <p:cNvSpPr/>
          <p:nvPr/>
        </p:nvSpPr>
        <p:spPr>
          <a:xfrm>
            <a:off x="7794391" y="5649364"/>
            <a:ext cx="1105081" cy="4001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품목지정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grpSp>
        <p:nvGrpSpPr>
          <p:cNvPr id="360" name="그룹 359">
            <a:extLst>
              <a:ext uri="{FF2B5EF4-FFF2-40B4-BE49-F238E27FC236}">
                <a16:creationId xmlns="" xmlns:a16="http://schemas.microsoft.com/office/drawing/2014/main" id="{A43AA235-EE00-4AD1-9E2A-C0246E716F5C}"/>
              </a:ext>
            </a:extLst>
          </p:cNvPr>
          <p:cNvGrpSpPr/>
          <p:nvPr/>
        </p:nvGrpSpPr>
        <p:grpSpPr>
          <a:xfrm>
            <a:off x="2038455" y="3409186"/>
            <a:ext cx="5731502" cy="2880438"/>
            <a:chOff x="2038455" y="3473194"/>
            <a:chExt cx="5688785" cy="2592000"/>
          </a:xfrm>
        </p:grpSpPr>
        <p:cxnSp>
          <p:nvCxnSpPr>
            <p:cNvPr id="361" name="직선 연결선 360">
              <a:extLst>
                <a:ext uri="{FF2B5EF4-FFF2-40B4-BE49-F238E27FC236}">
                  <a16:creationId xmlns="" xmlns:a16="http://schemas.microsoft.com/office/drawing/2014/main" id="{CA0D71BB-C157-4A70-A880-6858CF045821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직선 연결선 361">
              <a:extLst>
                <a:ext uri="{FF2B5EF4-FFF2-40B4-BE49-F238E27FC236}">
                  <a16:creationId xmlns="" xmlns:a16="http://schemas.microsoft.com/office/drawing/2014/main" id="{6B0613B0-138D-458B-962D-6E5B127A46C6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직선 연결선 362">
              <a:extLst>
                <a:ext uri="{FF2B5EF4-FFF2-40B4-BE49-F238E27FC236}">
                  <a16:creationId xmlns="" xmlns:a16="http://schemas.microsoft.com/office/drawing/2014/main" id="{DFA4802F-AFD5-4503-8808-558BD6E156AF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직선 연결선 363">
              <a:extLst>
                <a:ext uri="{FF2B5EF4-FFF2-40B4-BE49-F238E27FC236}">
                  <a16:creationId xmlns="" xmlns:a16="http://schemas.microsoft.com/office/drawing/2014/main" id="{717F88F3-E73E-439A-99F8-B3A25D741B3E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그룹 109">
            <a:extLst>
              <a:ext uri="{FF2B5EF4-FFF2-40B4-BE49-F238E27FC236}">
                <a16:creationId xmlns="" xmlns:a16="http://schemas.microsoft.com/office/drawing/2014/main" id="{3DC994C1-D51E-4558-A9CF-B3900DE442FB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111" name="그룹 110">
              <a:extLst>
                <a:ext uri="{FF2B5EF4-FFF2-40B4-BE49-F238E27FC236}">
                  <a16:creationId xmlns="" xmlns:a16="http://schemas.microsoft.com/office/drawing/2014/main" id="{36E20DAB-E79E-4B3C-BBDF-35CB9EA561AA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113" name="자유형: 도형 112">
                <a:extLst>
                  <a:ext uri="{FF2B5EF4-FFF2-40B4-BE49-F238E27FC236}">
                    <a16:creationId xmlns="" xmlns:a16="http://schemas.microsoft.com/office/drawing/2014/main" id="{ED1E820B-2A51-46A7-8093-F59269CD68A9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01B5CC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4" name="자유형: 도형 113">
                <a:extLst>
                  <a:ext uri="{FF2B5EF4-FFF2-40B4-BE49-F238E27FC236}">
                    <a16:creationId xmlns="" xmlns:a16="http://schemas.microsoft.com/office/drawing/2014/main" id="{C8275206-4FF0-41FB-9884-DA5DCFE0DF36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01B5CC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12" name="Rectangle 25">
              <a:extLst>
                <a:ext uri="{FF2B5EF4-FFF2-40B4-BE49-F238E27FC236}">
                  <a16:creationId xmlns="" xmlns:a16="http://schemas.microsoft.com/office/drawing/2014/main" id="{AC647167-E874-4514-94EA-331082EF347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77817" y="604997"/>
              <a:ext cx="559448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기업</a:t>
              </a:r>
              <a:endPara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주도형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</p:grpSp>
      <p:pic>
        <p:nvPicPr>
          <p:cNvPr id="129" name="그림 128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6307440"/>
            <a:ext cx="9389915" cy="28805"/>
          </a:xfrm>
          <a:prstGeom prst="rect">
            <a:avLst/>
          </a:prstGeom>
        </p:spPr>
      </p:pic>
      <p:pic>
        <p:nvPicPr>
          <p:cNvPr id="131" name="그림 130">
            <a:extLst>
              <a:ext uri="{FF2B5EF4-FFF2-40B4-BE49-F238E27FC236}">
                <a16:creationId xmlns="" xmlns:a16="http://schemas.microsoft.com/office/drawing/2014/main" id="{6FED29D8-805C-468C-9D7E-0EB437C55B43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212" y="4809462"/>
            <a:ext cx="1661922" cy="28805"/>
          </a:xfrm>
          <a:prstGeom prst="rect">
            <a:avLst/>
          </a:prstGeom>
        </p:spPr>
      </p:pic>
      <p:pic>
        <p:nvPicPr>
          <p:cNvPr id="133" name="그림 132">
            <a:extLst>
              <a:ext uri="{FF2B5EF4-FFF2-40B4-BE49-F238E27FC236}">
                <a16:creationId xmlns="" xmlns:a16="http://schemas.microsoft.com/office/drawing/2014/main" id="{D58F306E-78C8-4AB9-B5CF-5EFEBDECBD62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34552" y="4809462"/>
            <a:ext cx="2023835" cy="28805"/>
          </a:xfrm>
          <a:prstGeom prst="rect">
            <a:avLst/>
          </a:prstGeom>
        </p:spPr>
      </p:pic>
      <p:sp>
        <p:nvSpPr>
          <p:cNvPr id="148" name="자유형 192">
            <a:extLst>
              <a:ext uri="{FF2B5EF4-FFF2-40B4-BE49-F238E27FC236}">
                <a16:creationId xmlns="" xmlns:a16="http://schemas.microsoft.com/office/drawing/2014/main" id="{4EE2EE1E-7376-4F70-8C87-183255BFF929}"/>
              </a:ext>
            </a:extLst>
          </p:cNvPr>
          <p:cNvSpPr/>
          <p:nvPr/>
        </p:nvSpPr>
        <p:spPr>
          <a:xfrm>
            <a:off x="306272" y="4954089"/>
            <a:ext cx="1728000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소부장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전략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34C83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0" name="자유형 192">
            <a:extLst>
              <a:ext uri="{FF2B5EF4-FFF2-40B4-BE49-F238E27FC236}">
                <a16:creationId xmlns="" xmlns:a16="http://schemas.microsoft.com/office/drawing/2014/main" id="{949E0612-E43B-4C02-90B7-17EF2B083AA9}"/>
              </a:ext>
            </a:extLst>
          </p:cNvPr>
          <p:cNvSpPr/>
          <p:nvPr/>
        </p:nvSpPr>
        <p:spPr>
          <a:xfrm>
            <a:off x="4318881" y="4886423"/>
            <a:ext cx="210430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소부장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분야 전문기업 육성 및 성장을 위한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159" name="자유형 192">
            <a:extLst>
              <a:ext uri="{FF2B5EF4-FFF2-40B4-BE49-F238E27FC236}">
                <a16:creationId xmlns="" xmlns:a16="http://schemas.microsoft.com/office/drawing/2014/main" id="{4EE2EE1E-7376-4F70-8C87-183255BFF929}"/>
              </a:ext>
            </a:extLst>
          </p:cNvPr>
          <p:cNvSpPr/>
          <p:nvPr/>
        </p:nvSpPr>
        <p:spPr>
          <a:xfrm>
            <a:off x="306272" y="5957617"/>
            <a:ext cx="1728000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소부장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일반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34C83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327" name="그림 326">
            <a:extLst>
              <a:ext uri="{FF2B5EF4-FFF2-40B4-BE49-F238E27FC236}">
                <a16:creationId xmlns="" xmlns:a16="http://schemas.microsoft.com/office/drawing/2014/main" id="{E1B2CAFA-4036-498C-8FA5-DB80A2B585E6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8440" y="5318541"/>
            <a:ext cx="1661922" cy="28805"/>
          </a:xfrm>
          <a:prstGeom prst="rect">
            <a:avLst/>
          </a:prstGeom>
        </p:spPr>
      </p:pic>
      <p:pic>
        <p:nvPicPr>
          <p:cNvPr id="333" name="그림 332">
            <a:extLst>
              <a:ext uri="{FF2B5EF4-FFF2-40B4-BE49-F238E27FC236}">
                <a16:creationId xmlns="" xmlns:a16="http://schemas.microsoft.com/office/drawing/2014/main" id="{2A50E458-435E-4847-BCA7-F5A1C42B591A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97736" y="5318541"/>
            <a:ext cx="1216621" cy="28805"/>
          </a:xfrm>
          <a:prstGeom prst="rect">
            <a:avLst/>
          </a:prstGeom>
        </p:spPr>
      </p:pic>
      <p:pic>
        <p:nvPicPr>
          <p:cNvPr id="335" name="그림 334">
            <a:extLst>
              <a:ext uri="{FF2B5EF4-FFF2-40B4-BE49-F238E27FC236}">
                <a16:creationId xmlns="" xmlns:a16="http://schemas.microsoft.com/office/drawing/2014/main" id="{9EBF989B-B5B6-4B17-A963-C92E734FB475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5520" y="5303911"/>
            <a:ext cx="1062823" cy="28805"/>
          </a:xfrm>
          <a:prstGeom prst="rect">
            <a:avLst/>
          </a:prstGeom>
        </p:spPr>
      </p:pic>
      <p:pic>
        <p:nvPicPr>
          <p:cNvPr id="115" name="그림 114">
            <a:extLst>
              <a:ext uri="{FF2B5EF4-FFF2-40B4-BE49-F238E27FC236}">
                <a16:creationId xmlns="" xmlns:a16="http://schemas.microsoft.com/office/drawing/2014/main" id="{D58F306E-78C8-4AB9-B5CF-5EFEBDECBD62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2769" y="5303911"/>
            <a:ext cx="2023835" cy="28805"/>
          </a:xfrm>
          <a:prstGeom prst="rect">
            <a:avLst/>
          </a:prstGeom>
        </p:spPr>
      </p:pic>
      <p:pic>
        <p:nvPicPr>
          <p:cNvPr id="153" name="그림 152">
            <a:extLst>
              <a:ext uri="{FF2B5EF4-FFF2-40B4-BE49-F238E27FC236}">
                <a16:creationId xmlns="" xmlns:a16="http://schemas.microsoft.com/office/drawing/2014/main" id="{E1B2CAFA-4036-498C-8FA5-DB80A2B585E6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333" y="5812990"/>
            <a:ext cx="1661922" cy="28805"/>
          </a:xfrm>
          <a:prstGeom prst="rect">
            <a:avLst/>
          </a:prstGeom>
        </p:spPr>
      </p:pic>
      <p:pic>
        <p:nvPicPr>
          <p:cNvPr id="116" name="그림 115">
            <a:extLst>
              <a:ext uri="{FF2B5EF4-FFF2-40B4-BE49-F238E27FC236}">
                <a16:creationId xmlns="" xmlns:a16="http://schemas.microsoft.com/office/drawing/2014/main" id="{D58F306E-78C8-4AB9-B5CF-5EFEBDECBD62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61296" y="5812990"/>
            <a:ext cx="2023835" cy="28805"/>
          </a:xfrm>
          <a:prstGeom prst="rect">
            <a:avLst/>
          </a:prstGeom>
        </p:spPr>
      </p:pic>
      <p:sp>
        <p:nvSpPr>
          <p:cNvPr id="118" name="자유형 192">
            <a:extLst>
              <a:ext uri="{FF2B5EF4-FFF2-40B4-BE49-F238E27FC236}">
                <a16:creationId xmlns="" xmlns:a16="http://schemas.microsoft.com/office/drawing/2014/main" id="{949E0612-E43B-4C02-90B7-17EF2B083AA9}"/>
              </a:ext>
            </a:extLst>
          </p:cNvPr>
          <p:cNvSpPr/>
          <p:nvPr/>
        </p:nvSpPr>
        <p:spPr>
          <a:xfrm>
            <a:off x="4318881" y="5889951"/>
            <a:ext cx="210430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소부장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분야 중소기업의 혁신역량 강화를 위한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119" name="자유형 192">
            <a:extLst>
              <a:ext uri="{FF2B5EF4-FFF2-40B4-BE49-F238E27FC236}">
                <a16:creationId xmlns="" xmlns:a16="http://schemas.microsoft.com/office/drawing/2014/main" id="{4EE2EE1E-7376-4F70-8C87-183255BFF929}"/>
              </a:ext>
            </a:extLst>
          </p:cNvPr>
          <p:cNvSpPr/>
          <p:nvPr/>
        </p:nvSpPr>
        <p:spPr>
          <a:xfrm>
            <a:off x="306272" y="3965191"/>
            <a:ext cx="1728000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강소기업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100</a:t>
            </a:r>
          </a:p>
        </p:txBody>
      </p:sp>
      <p:sp>
        <p:nvSpPr>
          <p:cNvPr id="120" name="자유형 192">
            <a:extLst>
              <a:ext uri="{FF2B5EF4-FFF2-40B4-BE49-F238E27FC236}">
                <a16:creationId xmlns="" xmlns:a16="http://schemas.microsoft.com/office/drawing/2014/main" id="{2C6208FB-8ADC-48D0-A36E-75E091B7D7EE}"/>
              </a:ext>
            </a:extLst>
          </p:cNvPr>
          <p:cNvSpPr/>
          <p:nvPr/>
        </p:nvSpPr>
        <p:spPr>
          <a:xfrm>
            <a:off x="6473549" y="3971828"/>
            <a:ext cx="1264994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2" name="자유형 192">
            <a:extLst>
              <a:ext uri="{FF2B5EF4-FFF2-40B4-BE49-F238E27FC236}">
                <a16:creationId xmlns="" xmlns:a16="http://schemas.microsoft.com/office/drawing/2014/main" id="{949E0612-E43B-4C02-90B7-17EF2B083AA9}"/>
              </a:ext>
            </a:extLst>
          </p:cNvPr>
          <p:cNvSpPr/>
          <p:nvPr/>
        </p:nvSpPr>
        <p:spPr>
          <a:xfrm>
            <a:off x="4318881" y="3897525"/>
            <a:ext cx="210430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강소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100 </a:t>
            </a:r>
            <a:r>
              <a:rPr lang="ko-KR" altLang="en-US" sz="1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선정기업의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성장을 위한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124" name="자유형 192">
            <a:extLst>
              <a:ext uri="{FF2B5EF4-FFF2-40B4-BE49-F238E27FC236}">
                <a16:creationId xmlns="" xmlns:a16="http://schemas.microsoft.com/office/drawing/2014/main" id="{0BB9749C-CA62-4B7E-A722-7923DFE79451}"/>
              </a:ext>
            </a:extLst>
          </p:cNvPr>
          <p:cNvSpPr/>
          <p:nvPr/>
        </p:nvSpPr>
        <p:spPr>
          <a:xfrm>
            <a:off x="306272" y="4442216"/>
            <a:ext cx="1728000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시장확대형</a:t>
            </a:r>
          </a:p>
        </p:txBody>
      </p:sp>
      <p:sp>
        <p:nvSpPr>
          <p:cNvPr id="126" name="자유형 192">
            <a:extLst>
              <a:ext uri="{FF2B5EF4-FFF2-40B4-BE49-F238E27FC236}">
                <a16:creationId xmlns="" xmlns:a16="http://schemas.microsoft.com/office/drawing/2014/main" id="{D2C6E860-3A1A-43B3-8B83-5B9D4BE87615}"/>
              </a:ext>
            </a:extLst>
          </p:cNvPr>
          <p:cNvSpPr/>
          <p:nvPr/>
        </p:nvSpPr>
        <p:spPr>
          <a:xfrm>
            <a:off x="4318881" y="4391974"/>
            <a:ext cx="210430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민간투자 유치 실적 등을 보유한 중소기업의 </a:t>
            </a:r>
            <a:r>
              <a:rPr lang="en-US" altLang="ko-KR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2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127" name="자유형 192">
            <a:extLst>
              <a:ext uri="{FF2B5EF4-FFF2-40B4-BE49-F238E27FC236}">
                <a16:creationId xmlns="" xmlns:a16="http://schemas.microsoft.com/office/drawing/2014/main" id="{F48670FA-BEBE-4389-8D0C-40F5ECA6B410}"/>
              </a:ext>
            </a:extLst>
          </p:cNvPr>
          <p:cNvSpPr/>
          <p:nvPr/>
        </p:nvSpPr>
        <p:spPr>
          <a:xfrm>
            <a:off x="6473549" y="4732379"/>
            <a:ext cx="1264994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/6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28" name="자유형 192">
            <a:extLst>
              <a:ext uri="{FF2B5EF4-FFF2-40B4-BE49-F238E27FC236}">
                <a16:creationId xmlns="" xmlns:a16="http://schemas.microsoft.com/office/drawing/2014/main" id="{AF881463-DC6F-4F16-837E-DFEED8C0C5C8}"/>
              </a:ext>
            </a:extLst>
          </p:cNvPr>
          <p:cNvSpPr/>
          <p:nvPr/>
        </p:nvSpPr>
        <p:spPr>
          <a:xfrm>
            <a:off x="7794391" y="4645835"/>
            <a:ext cx="1105081" cy="4001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품목지정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17" name="그림 116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930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61303"/>
            <a:ext cx="7842788" cy="9530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264" name="타원 263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5" name="타원 264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6" name="타원 265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67" name="직사각형 266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68" name="직사각형 267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270" name="직사각형 269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271" name="직사각형 270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272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2984"/>
            <a:ext cx="4302460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성장 잠재력을 보유한 창업기업의</a:t>
            </a:r>
            <a:endParaRPr lang="en-US" altLang="ko-KR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34C83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기술개발 지원을 통해 기술창업 활성화 및 성장촉진</a:t>
            </a:r>
          </a:p>
        </p:txBody>
      </p:sp>
      <p:pic>
        <p:nvPicPr>
          <p:cNvPr id="273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287339" y="2560970"/>
            <a:ext cx="8569324" cy="298489"/>
            <a:chOff x="287339" y="2560970"/>
            <a:chExt cx="8569324" cy="298489"/>
          </a:xfrm>
        </p:grpSpPr>
        <p:grpSp>
          <p:nvGrpSpPr>
            <p:cNvPr id="274" name="그룹 273">
              <a:extLst>
                <a:ext uri="{FF2B5EF4-FFF2-40B4-BE49-F238E27FC236}">
                  <a16:creationId xmlns="" xmlns:a16="http://schemas.microsoft.com/office/drawing/2014/main" id="{359F132F-DD65-4DEB-9AE9-031670B78716}"/>
                </a:ext>
              </a:extLst>
            </p:cNvPr>
            <p:cNvGrpSpPr/>
            <p:nvPr/>
          </p:nvGrpSpPr>
          <p:grpSpPr>
            <a:xfrm>
              <a:off x="287339" y="2560970"/>
              <a:ext cx="2690811" cy="298489"/>
              <a:chOff x="287339" y="2925723"/>
              <a:chExt cx="2690811" cy="298489"/>
            </a:xfrm>
          </p:grpSpPr>
          <p:sp>
            <p:nvSpPr>
              <p:cNvPr id="275" name="자유형 192">
                <a:extLst>
                  <a:ext uri="{FF2B5EF4-FFF2-40B4-BE49-F238E27FC236}">
                    <a16:creationId xmlns="" xmlns:a16="http://schemas.microsoft.com/office/drawing/2014/main" id="{AA318280-C1B8-419D-8A7B-CB5B428EE17B}"/>
                  </a:ext>
                </a:extLst>
              </p:cNvPr>
              <p:cNvSpPr/>
              <p:nvPr/>
            </p:nvSpPr>
            <p:spPr>
              <a:xfrm>
                <a:off x="1366126" y="2925723"/>
                <a:ext cx="1612024" cy="29848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96000" tIns="0" rIns="0" bIns="0" rtlCol="0" anchor="ctr"/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4,381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억원</a:t>
                </a:r>
              </a:p>
            </p:txBody>
          </p:sp>
          <p:sp>
            <p:nvSpPr>
              <p:cNvPr id="276" name="자유형 192">
                <a:extLst>
                  <a:ext uri="{FF2B5EF4-FFF2-40B4-BE49-F238E27FC236}">
                    <a16:creationId xmlns="" xmlns:a16="http://schemas.microsoft.com/office/drawing/2014/main" id="{C894A13C-74E6-48D0-AB8B-062AFC76DF15}"/>
                  </a:ext>
                </a:extLst>
              </p:cNvPr>
              <p:cNvSpPr/>
              <p:nvPr/>
            </p:nvSpPr>
            <p:spPr>
              <a:xfrm>
                <a:off x="287339" y="2925723"/>
                <a:ext cx="1458118" cy="298489"/>
              </a:xfrm>
              <a:prstGeom prst="roundRect">
                <a:avLst>
                  <a:gd name="adj" fmla="val 50000"/>
                </a:avLst>
              </a:prstGeom>
              <a:solidFill>
                <a:srgbClr val="01B5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총 예산</a:t>
                </a:r>
              </a:p>
            </p:txBody>
          </p:sp>
        </p:grpSp>
        <p:grpSp>
          <p:nvGrpSpPr>
            <p:cNvPr id="277" name="그룹 276">
              <a:extLst>
                <a:ext uri="{FF2B5EF4-FFF2-40B4-BE49-F238E27FC236}">
                  <a16:creationId xmlns="" xmlns:a16="http://schemas.microsoft.com/office/drawing/2014/main" id="{2E5811CB-FE4E-4567-ACF3-B2B074008BA8}"/>
                </a:ext>
              </a:extLst>
            </p:cNvPr>
            <p:cNvGrpSpPr/>
            <p:nvPr/>
          </p:nvGrpSpPr>
          <p:grpSpPr>
            <a:xfrm>
              <a:off x="3226595" y="2560970"/>
              <a:ext cx="2690811" cy="298489"/>
              <a:chOff x="287339" y="2925723"/>
              <a:chExt cx="2690811" cy="298489"/>
            </a:xfrm>
          </p:grpSpPr>
          <p:sp>
            <p:nvSpPr>
              <p:cNvPr id="278" name="자유형 192">
                <a:extLst>
                  <a:ext uri="{FF2B5EF4-FFF2-40B4-BE49-F238E27FC236}">
                    <a16:creationId xmlns="" xmlns:a16="http://schemas.microsoft.com/office/drawing/2014/main" id="{8642679F-0194-4621-93D9-4F728AB2593E}"/>
                  </a:ext>
                </a:extLst>
              </p:cNvPr>
              <p:cNvSpPr/>
              <p:nvPr/>
            </p:nvSpPr>
            <p:spPr>
              <a:xfrm>
                <a:off x="1366126" y="2925723"/>
                <a:ext cx="1612024" cy="29848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96000" tIns="0" rIns="0" bIns="0" rtlCol="0" anchor="ctr"/>
              <a:lstStyle/>
              <a:p>
                <a:pPr algn="ctr"/>
                <a:r>
                  <a:rPr lang="en-US" altLang="ko-KR" sz="160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1,224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억원</a:t>
                </a:r>
              </a:p>
            </p:txBody>
          </p:sp>
          <p:sp>
            <p:nvSpPr>
              <p:cNvPr id="279" name="자유형 192">
                <a:extLst>
                  <a:ext uri="{FF2B5EF4-FFF2-40B4-BE49-F238E27FC236}">
                    <a16:creationId xmlns="" xmlns:a16="http://schemas.microsoft.com/office/drawing/2014/main" id="{515AF03A-25EE-41AD-A873-A71D68D1A2D0}"/>
                  </a:ext>
                </a:extLst>
              </p:cNvPr>
              <p:cNvSpPr/>
              <p:nvPr/>
            </p:nvSpPr>
            <p:spPr>
              <a:xfrm>
                <a:off x="287339" y="2925723"/>
                <a:ext cx="1458118" cy="298489"/>
              </a:xfrm>
              <a:prstGeom prst="roundRect">
                <a:avLst>
                  <a:gd name="adj" fmla="val 50000"/>
                </a:avLst>
              </a:prstGeom>
              <a:solidFill>
                <a:srgbClr val="13A2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”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21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신규 예산</a:t>
                </a:r>
              </a:p>
            </p:txBody>
          </p:sp>
        </p:grpSp>
        <p:grpSp>
          <p:nvGrpSpPr>
            <p:cNvPr id="280" name="그룹 279">
              <a:extLst>
                <a:ext uri="{FF2B5EF4-FFF2-40B4-BE49-F238E27FC236}">
                  <a16:creationId xmlns="" xmlns:a16="http://schemas.microsoft.com/office/drawing/2014/main" id="{C6C300CC-8290-40D2-9218-3DE103B7CB8A}"/>
                </a:ext>
              </a:extLst>
            </p:cNvPr>
            <p:cNvGrpSpPr/>
            <p:nvPr/>
          </p:nvGrpSpPr>
          <p:grpSpPr>
            <a:xfrm>
              <a:off x="6165852" y="2560970"/>
              <a:ext cx="2690811" cy="298489"/>
              <a:chOff x="287339" y="2925723"/>
              <a:chExt cx="2690811" cy="298489"/>
            </a:xfrm>
          </p:grpSpPr>
          <p:sp>
            <p:nvSpPr>
              <p:cNvPr id="281" name="자유형 192">
                <a:extLst>
                  <a:ext uri="{FF2B5EF4-FFF2-40B4-BE49-F238E27FC236}">
                    <a16:creationId xmlns="" xmlns:a16="http://schemas.microsoft.com/office/drawing/2014/main" id="{485561A9-8439-4299-B3F5-9D481F2281DB}"/>
                  </a:ext>
                </a:extLst>
              </p:cNvPr>
              <p:cNvSpPr/>
              <p:nvPr/>
            </p:nvSpPr>
            <p:spPr>
              <a:xfrm>
                <a:off x="1366126" y="2925723"/>
                <a:ext cx="1612024" cy="29848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96000" tIns="0" rIns="0" bIns="0" rtlCol="0" anchor="ctr"/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90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%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이내</a:t>
                </a:r>
              </a:p>
            </p:txBody>
          </p:sp>
          <p:sp>
            <p:nvSpPr>
              <p:cNvPr id="282" name="자유형 192">
                <a:extLst>
                  <a:ext uri="{FF2B5EF4-FFF2-40B4-BE49-F238E27FC236}">
                    <a16:creationId xmlns="" xmlns:a16="http://schemas.microsoft.com/office/drawing/2014/main" id="{60B91299-41AB-46A4-8BE1-E1DDC0CAB744}"/>
                  </a:ext>
                </a:extLst>
              </p:cNvPr>
              <p:cNvSpPr/>
              <p:nvPr/>
            </p:nvSpPr>
            <p:spPr>
              <a:xfrm>
                <a:off x="287339" y="2925723"/>
                <a:ext cx="1458118" cy="298489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</a:rPr>
                  <a:t>정부출연금</a:t>
                </a:r>
              </a:p>
            </p:txBody>
          </p:sp>
        </p:grp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071082" cy="307777"/>
            <a:chOff x="442732" y="2762125"/>
            <a:chExt cx="2071082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176170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창업성장기술개발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01B5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311" name="그룹 310">
            <a:extLst>
              <a:ext uri="{FF2B5EF4-FFF2-40B4-BE49-F238E27FC236}">
                <a16:creationId xmlns="" xmlns:a16="http://schemas.microsoft.com/office/drawing/2014/main" id="{AD541D66-2B77-4C3D-BF29-F45D3E7B4132}"/>
              </a:ext>
            </a:extLst>
          </p:cNvPr>
          <p:cNvGrpSpPr/>
          <p:nvPr/>
        </p:nvGrpSpPr>
        <p:grpSpPr>
          <a:xfrm>
            <a:off x="287338" y="3555693"/>
            <a:ext cx="1728000" cy="466746"/>
            <a:chOff x="300491" y="2233278"/>
            <a:chExt cx="2063953" cy="466746"/>
          </a:xfrm>
        </p:grpSpPr>
        <p:sp>
          <p:nvSpPr>
            <p:cNvPr id="323" name="자유형 192">
              <a:extLst>
                <a:ext uri="{FF2B5EF4-FFF2-40B4-BE49-F238E27FC236}">
                  <a16:creationId xmlns="" xmlns:a16="http://schemas.microsoft.com/office/drawing/2014/main" id="{D49EF3E7-FB7D-4913-91D9-8EFF7BE62189}"/>
                </a:ext>
              </a:extLst>
            </p:cNvPr>
            <p:cNvSpPr/>
            <p:nvPr/>
          </p:nvSpPr>
          <p:spPr>
            <a:xfrm>
              <a:off x="300491" y="2233278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TIPS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24" name="자유형 192">
              <a:extLst>
                <a:ext uri="{FF2B5EF4-FFF2-40B4-BE49-F238E27FC236}">
                  <a16:creationId xmlns="" xmlns:a16="http://schemas.microsoft.com/office/drawing/2014/main" id="{F0B90700-B69E-4312-A2DD-94E466E3921D}"/>
                </a:ext>
              </a:extLst>
            </p:cNvPr>
            <p:cNvSpPr/>
            <p:nvPr/>
          </p:nvSpPr>
          <p:spPr>
            <a:xfrm>
              <a:off x="300491" y="2466024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성숙 단계</a:t>
              </a:r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</p:grp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465901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spc="-3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엑셀레이터</a:t>
            </a:r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등 </a:t>
            </a:r>
            <a:r>
              <a:rPr lang="en-US" altLang="ko-KR" sz="1400" spc="-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TIPS </a:t>
            </a:r>
            <a:r>
              <a:rPr lang="ko-KR" altLang="en-US" sz="1400" spc="-3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운영사가</a:t>
            </a:r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발굴</a:t>
            </a:r>
            <a:r>
              <a:rPr lang="en-US" altLang="ko-KR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투자한 기술창업팀에게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 지원</a:t>
            </a: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3681344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19" name="자유형 192">
            <a:extLst>
              <a:ext uri="{FF2B5EF4-FFF2-40B4-BE49-F238E27FC236}">
                <a16:creationId xmlns="" xmlns:a16="http://schemas.microsoft.com/office/drawing/2014/main" id="{8A6FC8CB-BC23-4442-8B2E-FD2F57D5B470}"/>
              </a:ext>
            </a:extLst>
          </p:cNvPr>
          <p:cNvSpPr/>
          <p:nvPr/>
        </p:nvSpPr>
        <p:spPr>
          <a:xfrm>
            <a:off x="7748828" y="3681344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="" xmlns:a16="http://schemas.microsoft.com/office/drawing/2014/main" id="{D57C70F0-10EE-4461-83E3-1484DF79629A}"/>
              </a:ext>
            </a:extLst>
          </p:cNvPr>
          <p:cNvGrpSpPr/>
          <p:nvPr/>
        </p:nvGrpSpPr>
        <p:grpSpPr>
          <a:xfrm>
            <a:off x="320377" y="4221195"/>
            <a:ext cx="8512403" cy="28805"/>
            <a:chOff x="320377" y="4078320"/>
            <a:chExt cx="8512403" cy="28805"/>
          </a:xfrm>
        </p:grpSpPr>
        <p:pic>
          <p:nvPicPr>
            <p:cNvPr id="312" name="그림 311">
              <a:extLst>
                <a:ext uri="{FF2B5EF4-FFF2-40B4-BE49-F238E27FC236}">
                  <a16:creationId xmlns="" xmlns:a16="http://schemas.microsoft.com/office/drawing/2014/main" id="{D486D3BC-AE08-405E-8BD2-4C35C198B04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078320"/>
              <a:ext cx="1661922" cy="28805"/>
            </a:xfrm>
            <a:prstGeom prst="rect">
              <a:avLst/>
            </a:prstGeom>
          </p:spPr>
        </p:pic>
        <p:pic>
          <p:nvPicPr>
            <p:cNvPr id="316" name="그림 315">
              <a:extLst>
                <a:ext uri="{FF2B5EF4-FFF2-40B4-BE49-F238E27FC236}">
                  <a16:creationId xmlns="" xmlns:a16="http://schemas.microsoft.com/office/drawing/2014/main" id="{47FDEF54-7893-4407-8A8A-E88D523170B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078320"/>
              <a:ext cx="2023835" cy="28805"/>
            </a:xfrm>
            <a:prstGeom prst="rect">
              <a:avLst/>
            </a:prstGeom>
          </p:spPr>
        </p:pic>
        <p:pic>
          <p:nvPicPr>
            <p:cNvPr id="318" name="그림 317">
              <a:extLst>
                <a:ext uri="{FF2B5EF4-FFF2-40B4-BE49-F238E27FC236}">
                  <a16:creationId xmlns="" xmlns:a16="http://schemas.microsoft.com/office/drawing/2014/main" id="{DC194433-E9C5-4387-A86D-28CB732836E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078320"/>
              <a:ext cx="1216621" cy="28805"/>
            </a:xfrm>
            <a:prstGeom prst="rect">
              <a:avLst/>
            </a:prstGeom>
          </p:spPr>
        </p:pic>
        <p:pic>
          <p:nvPicPr>
            <p:cNvPr id="320" name="그림 319">
              <a:extLst>
                <a:ext uri="{FF2B5EF4-FFF2-40B4-BE49-F238E27FC236}">
                  <a16:creationId xmlns="" xmlns:a16="http://schemas.microsoft.com/office/drawing/2014/main" id="{A2F4E015-B3FA-4CB8-BF73-9D62B2E90AF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69957" y="4078320"/>
              <a:ext cx="1062823" cy="28805"/>
            </a:xfrm>
            <a:prstGeom prst="rect">
              <a:avLst/>
            </a:prstGeom>
          </p:spPr>
        </p:pic>
      </p:grpSp>
      <p:grpSp>
        <p:nvGrpSpPr>
          <p:cNvPr id="337" name="그룹 336">
            <a:extLst>
              <a:ext uri="{FF2B5EF4-FFF2-40B4-BE49-F238E27FC236}">
                <a16:creationId xmlns="" xmlns:a16="http://schemas.microsoft.com/office/drawing/2014/main" id="{500BA96D-587E-442B-B8B2-FC59E86908FD}"/>
              </a:ext>
            </a:extLst>
          </p:cNvPr>
          <p:cNvGrpSpPr/>
          <p:nvPr/>
        </p:nvGrpSpPr>
        <p:grpSpPr>
          <a:xfrm>
            <a:off x="287338" y="4448756"/>
            <a:ext cx="1728000" cy="466746"/>
            <a:chOff x="300491" y="2233278"/>
            <a:chExt cx="2063953" cy="466746"/>
          </a:xfrm>
        </p:grpSpPr>
        <p:sp>
          <p:nvSpPr>
            <p:cNvPr id="349" name="자유형 192">
              <a:extLst>
                <a:ext uri="{FF2B5EF4-FFF2-40B4-BE49-F238E27FC236}">
                  <a16:creationId xmlns="" xmlns:a16="http://schemas.microsoft.com/office/drawing/2014/main" id="{0BB9749C-CA62-4B7E-A722-7923DFE79451}"/>
                </a:ext>
              </a:extLst>
            </p:cNvPr>
            <p:cNvSpPr/>
            <p:nvPr/>
          </p:nvSpPr>
          <p:spPr>
            <a:xfrm>
              <a:off x="300491" y="2233278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4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전략형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50" name="자유형 192">
              <a:extLst>
                <a:ext uri="{FF2B5EF4-FFF2-40B4-BE49-F238E27FC236}">
                  <a16:creationId xmlns="" xmlns:a16="http://schemas.microsoft.com/office/drawing/2014/main" id="{54CB43B7-CE33-428B-AFE4-6D5E6F701F34}"/>
                </a:ext>
              </a:extLst>
            </p:cNvPr>
            <p:cNvSpPr/>
            <p:nvPr/>
          </p:nvSpPr>
          <p:spPr>
            <a:xfrm>
              <a:off x="300491" y="2466024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도약 단계</a:t>
              </a:r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</p:grpSp>
      <p:sp>
        <p:nvSpPr>
          <p:cNvPr id="348" name="자유형 192">
            <a:extLst>
              <a:ext uri="{FF2B5EF4-FFF2-40B4-BE49-F238E27FC236}">
                <a16:creationId xmlns="" xmlns:a16="http://schemas.microsoft.com/office/drawing/2014/main" id="{67989FBD-C121-457A-9326-9F1D16FD4D73}"/>
              </a:ext>
            </a:extLst>
          </p:cNvPr>
          <p:cNvSpPr/>
          <p:nvPr/>
        </p:nvSpPr>
        <p:spPr>
          <a:xfrm>
            <a:off x="2061572" y="4163269"/>
            <a:ext cx="2187970" cy="109927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7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이하이며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매출액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 미만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창업기업 중 과제별 자격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기준을 충족하는 기업</a:t>
            </a:r>
          </a:p>
        </p:txBody>
      </p:sp>
      <p:sp>
        <p:nvSpPr>
          <p:cNvPr id="341" name="자유형 192">
            <a:extLst>
              <a:ext uri="{FF2B5EF4-FFF2-40B4-BE49-F238E27FC236}">
                <a16:creationId xmlns="" xmlns:a16="http://schemas.microsoft.com/office/drawing/2014/main" id="{D2C6E860-3A1A-43B3-8B83-5B9D4BE87615}"/>
              </a:ext>
            </a:extLst>
          </p:cNvPr>
          <p:cNvSpPr/>
          <p:nvPr/>
        </p:nvSpPr>
        <p:spPr>
          <a:xfrm>
            <a:off x="4292872" y="4358964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고기술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유망기술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분야 창업 기업의 기술개발 지원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일반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소재부품장비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Big3</a:t>
            </a:r>
          </a:p>
        </p:txBody>
      </p:sp>
      <p:sp>
        <p:nvSpPr>
          <p:cNvPr id="343" name="자유형 192">
            <a:extLst>
              <a:ext uri="{FF2B5EF4-FFF2-40B4-BE49-F238E27FC236}">
                <a16:creationId xmlns="" xmlns:a16="http://schemas.microsoft.com/office/drawing/2014/main" id="{F48670FA-BEBE-4389-8D0C-40F5ECA6B410}"/>
              </a:ext>
            </a:extLst>
          </p:cNvPr>
          <p:cNvSpPr/>
          <p:nvPr/>
        </p:nvSpPr>
        <p:spPr>
          <a:xfrm>
            <a:off x="6440505" y="4574407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45" name="자유형 192">
            <a:extLst>
              <a:ext uri="{FF2B5EF4-FFF2-40B4-BE49-F238E27FC236}">
                <a16:creationId xmlns="" xmlns:a16="http://schemas.microsoft.com/office/drawing/2014/main" id="{AF881463-DC6F-4F16-837E-DFEED8C0C5C8}"/>
              </a:ext>
            </a:extLst>
          </p:cNvPr>
          <p:cNvSpPr/>
          <p:nvPr/>
        </p:nvSpPr>
        <p:spPr>
          <a:xfrm>
            <a:off x="7748828" y="4574407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품목지정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="" xmlns:a16="http://schemas.microsoft.com/office/drawing/2014/main" id="{3885E7F3-2087-4145-8B8A-6A7EB74194BE}"/>
              </a:ext>
            </a:extLst>
          </p:cNvPr>
          <p:cNvGrpSpPr/>
          <p:nvPr/>
        </p:nvGrpSpPr>
        <p:grpSpPr>
          <a:xfrm>
            <a:off x="320377" y="5114259"/>
            <a:ext cx="8512403" cy="28805"/>
            <a:chOff x="320377" y="5102257"/>
            <a:chExt cx="8512403" cy="28805"/>
          </a:xfrm>
        </p:grpSpPr>
        <p:pic>
          <p:nvPicPr>
            <p:cNvPr id="338" name="그림 337">
              <a:extLst>
                <a:ext uri="{FF2B5EF4-FFF2-40B4-BE49-F238E27FC236}">
                  <a16:creationId xmlns="" xmlns:a16="http://schemas.microsoft.com/office/drawing/2014/main" id="{6FED29D8-805C-468C-9D7E-0EB437C55B4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5102257"/>
              <a:ext cx="1661922" cy="28805"/>
            </a:xfrm>
            <a:prstGeom prst="rect">
              <a:avLst/>
            </a:prstGeom>
          </p:spPr>
        </p:pic>
        <p:pic>
          <p:nvPicPr>
            <p:cNvPr id="342" name="그림 341">
              <a:extLst>
                <a:ext uri="{FF2B5EF4-FFF2-40B4-BE49-F238E27FC236}">
                  <a16:creationId xmlns="" xmlns:a16="http://schemas.microsoft.com/office/drawing/2014/main" id="{D58F306E-78C8-4AB9-B5CF-5EFEBDECBD6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5102257"/>
              <a:ext cx="2023835" cy="28805"/>
            </a:xfrm>
            <a:prstGeom prst="rect">
              <a:avLst/>
            </a:prstGeom>
          </p:spPr>
        </p:pic>
        <p:pic>
          <p:nvPicPr>
            <p:cNvPr id="344" name="그림 343">
              <a:extLst>
                <a:ext uri="{FF2B5EF4-FFF2-40B4-BE49-F238E27FC236}">
                  <a16:creationId xmlns="" xmlns:a16="http://schemas.microsoft.com/office/drawing/2014/main" id="{B9DD13BF-039E-4E11-93F2-838901243B1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5102257"/>
              <a:ext cx="1216621" cy="28805"/>
            </a:xfrm>
            <a:prstGeom prst="rect">
              <a:avLst/>
            </a:prstGeom>
          </p:spPr>
        </p:pic>
        <p:pic>
          <p:nvPicPr>
            <p:cNvPr id="346" name="그림 345">
              <a:extLst>
                <a:ext uri="{FF2B5EF4-FFF2-40B4-BE49-F238E27FC236}">
                  <a16:creationId xmlns="" xmlns:a16="http://schemas.microsoft.com/office/drawing/2014/main" id="{5B94E2E1-C0B9-4D5D-A44F-A703BCA2F9E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69957" y="5102257"/>
              <a:ext cx="1062823" cy="28805"/>
            </a:xfrm>
            <a:prstGeom prst="rect">
              <a:avLst/>
            </a:prstGeom>
          </p:spPr>
        </p:pic>
      </p:grpSp>
      <p:grpSp>
        <p:nvGrpSpPr>
          <p:cNvPr id="351" name="그룹 350">
            <a:extLst>
              <a:ext uri="{FF2B5EF4-FFF2-40B4-BE49-F238E27FC236}">
                <a16:creationId xmlns="" xmlns:a16="http://schemas.microsoft.com/office/drawing/2014/main" id="{4AC98DE5-B798-4E53-A744-097FE1F61081}"/>
              </a:ext>
            </a:extLst>
          </p:cNvPr>
          <p:cNvGrpSpPr/>
          <p:nvPr/>
        </p:nvGrpSpPr>
        <p:grpSpPr>
          <a:xfrm>
            <a:off x="287338" y="5341820"/>
            <a:ext cx="1728000" cy="466746"/>
            <a:chOff x="300491" y="2233278"/>
            <a:chExt cx="2063953" cy="466746"/>
          </a:xfrm>
        </p:grpSpPr>
        <p:sp>
          <p:nvSpPr>
            <p:cNvPr id="352" name="자유형 192">
              <a:extLst>
                <a:ext uri="{FF2B5EF4-FFF2-40B4-BE49-F238E27FC236}">
                  <a16:creationId xmlns="" xmlns:a16="http://schemas.microsoft.com/office/drawing/2014/main" id="{670CE800-327D-4E0B-A7D9-DF2469F464AF}"/>
                </a:ext>
              </a:extLst>
            </p:cNvPr>
            <p:cNvSpPr/>
            <p:nvPr/>
          </p:nvSpPr>
          <p:spPr>
            <a:xfrm>
              <a:off x="300491" y="2233278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디딤돌</a:t>
              </a:r>
            </a:p>
          </p:txBody>
        </p:sp>
        <p:sp>
          <p:nvSpPr>
            <p:cNvPr id="353" name="자유형 192">
              <a:extLst>
                <a:ext uri="{FF2B5EF4-FFF2-40B4-BE49-F238E27FC236}">
                  <a16:creationId xmlns="" xmlns:a16="http://schemas.microsoft.com/office/drawing/2014/main" id="{C8662C0A-D5B7-48A1-8517-3BF43B54999C}"/>
                </a:ext>
              </a:extLst>
            </p:cNvPr>
            <p:cNvSpPr/>
            <p:nvPr/>
          </p:nvSpPr>
          <p:spPr>
            <a:xfrm>
              <a:off x="300491" y="2466024"/>
              <a:ext cx="2063953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 초기</a:t>
              </a:r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</p:grpSp>
      <p:sp>
        <p:nvSpPr>
          <p:cNvPr id="357" name="자유형 192">
            <a:extLst>
              <a:ext uri="{FF2B5EF4-FFF2-40B4-BE49-F238E27FC236}">
                <a16:creationId xmlns="" xmlns:a16="http://schemas.microsoft.com/office/drawing/2014/main" id="{0A6486AE-1174-49CF-AF36-41329840BCE4}"/>
              </a:ext>
            </a:extLst>
          </p:cNvPr>
          <p:cNvSpPr/>
          <p:nvPr/>
        </p:nvSpPr>
        <p:spPr>
          <a:xfrm>
            <a:off x="4292872" y="5252028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기술창업아이템의 시장성</a:t>
            </a:r>
          </a:p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기술성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및 사업성 검증이</a:t>
            </a:r>
          </a:p>
          <a:p>
            <a:pPr algn="ctr"/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필요한 창업기업의 </a:t>
            </a:r>
            <a:r>
              <a:rPr lang="en-US" altLang="ko-KR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358" name="자유형 192">
            <a:extLst>
              <a:ext uri="{FF2B5EF4-FFF2-40B4-BE49-F238E27FC236}">
                <a16:creationId xmlns="" xmlns:a16="http://schemas.microsoft.com/office/drawing/2014/main" id="{98063E43-9D08-4C37-AE1C-E611A011641A}"/>
              </a:ext>
            </a:extLst>
          </p:cNvPr>
          <p:cNvSpPr/>
          <p:nvPr/>
        </p:nvSpPr>
        <p:spPr>
          <a:xfrm>
            <a:off x="6440505" y="5467471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/1.5</a:t>
            </a:r>
            <a:r>
              <a:rPr lang="ko-KR" altLang="en-US" sz="1400" spc="-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59" name="자유형 192">
            <a:extLst>
              <a:ext uri="{FF2B5EF4-FFF2-40B4-BE49-F238E27FC236}">
                <a16:creationId xmlns="" xmlns:a16="http://schemas.microsoft.com/office/drawing/2014/main" id="{E3ACD55D-C9CD-4A1F-B773-DF664F807701}"/>
              </a:ext>
            </a:extLst>
          </p:cNvPr>
          <p:cNvSpPr/>
          <p:nvPr/>
        </p:nvSpPr>
        <p:spPr>
          <a:xfrm>
            <a:off x="7748828" y="5467471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360" name="그룹 359">
            <a:extLst>
              <a:ext uri="{FF2B5EF4-FFF2-40B4-BE49-F238E27FC236}">
                <a16:creationId xmlns="" xmlns:a16="http://schemas.microsoft.com/office/drawing/2014/main" id="{A43AA235-EE00-4AD1-9E2A-C0246E716F5C}"/>
              </a:ext>
            </a:extLst>
          </p:cNvPr>
          <p:cNvGrpSpPr/>
          <p:nvPr/>
        </p:nvGrpSpPr>
        <p:grpSpPr>
          <a:xfrm>
            <a:off x="2038455" y="3409186"/>
            <a:ext cx="5688785" cy="2534414"/>
            <a:chOff x="2038455" y="3473194"/>
            <a:chExt cx="5688785" cy="2592000"/>
          </a:xfrm>
        </p:grpSpPr>
        <p:cxnSp>
          <p:nvCxnSpPr>
            <p:cNvPr id="361" name="직선 연결선 360">
              <a:extLst>
                <a:ext uri="{FF2B5EF4-FFF2-40B4-BE49-F238E27FC236}">
                  <a16:creationId xmlns="" xmlns:a16="http://schemas.microsoft.com/office/drawing/2014/main" id="{CA0D71BB-C157-4A70-A880-6858CF045821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직선 연결선 361">
              <a:extLst>
                <a:ext uri="{FF2B5EF4-FFF2-40B4-BE49-F238E27FC236}">
                  <a16:creationId xmlns="" xmlns:a16="http://schemas.microsoft.com/office/drawing/2014/main" id="{6B0613B0-138D-458B-962D-6E5B127A46C6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직선 연결선 362">
              <a:extLst>
                <a:ext uri="{FF2B5EF4-FFF2-40B4-BE49-F238E27FC236}">
                  <a16:creationId xmlns="" xmlns:a16="http://schemas.microsoft.com/office/drawing/2014/main" id="{DFA4802F-AFD5-4503-8808-558BD6E156AF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직선 연결선 363">
              <a:extLst>
                <a:ext uri="{FF2B5EF4-FFF2-40B4-BE49-F238E27FC236}">
                  <a16:creationId xmlns="" xmlns:a16="http://schemas.microsoft.com/office/drawing/2014/main" id="{717F88F3-E73E-439A-99F8-B3A25D741B3E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5" name="그림 3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007323"/>
            <a:ext cx="9389915" cy="28805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="" xmlns:a16="http://schemas.microsoft.com/office/drawing/2014/main" id="{8869B47B-871E-46C3-AF57-AA8F331538B4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9148810" y="3847857"/>
            <a:chExt cx="2512671" cy="2268188"/>
          </a:xfrm>
        </p:grpSpPr>
        <p:sp>
          <p:nvSpPr>
            <p:cNvPr id="4" name="자유형: 도형 3">
              <a:extLst>
                <a:ext uri="{FF2B5EF4-FFF2-40B4-BE49-F238E27FC236}">
                  <a16:creationId xmlns="" xmlns:a16="http://schemas.microsoft.com/office/drawing/2014/main" id="{29D78E41-45DA-44FC-8BF8-C8C9412B2A2B}"/>
                </a:ext>
              </a:extLst>
            </p:cNvPr>
            <p:cNvSpPr/>
            <p:nvPr/>
          </p:nvSpPr>
          <p:spPr>
            <a:xfrm>
              <a:off x="9199792" y="3892053"/>
              <a:ext cx="2410729" cy="2179796"/>
            </a:xfrm>
            <a:custGeom>
              <a:avLst/>
              <a:gdLst>
                <a:gd name="connsiteX0" fmla="*/ 1925122 w 2410729"/>
                <a:gd name="connsiteY0" fmla="*/ 156686 h 2179796"/>
                <a:gd name="connsiteX1" fmla="*/ 1653659 w 2410729"/>
                <a:gd name="connsiteY1" fmla="*/ 0 h 2179796"/>
                <a:gd name="connsiteX2" fmla="*/ 757071 w 2410729"/>
                <a:gd name="connsiteY2" fmla="*/ 0 h 2179796"/>
                <a:gd name="connsiteX3" fmla="*/ 485608 w 2410729"/>
                <a:gd name="connsiteY3" fmla="*/ 156686 h 2179796"/>
                <a:gd name="connsiteX4" fmla="*/ 37362 w 2410729"/>
                <a:gd name="connsiteY4" fmla="*/ 933164 h 2179796"/>
                <a:gd name="connsiteX5" fmla="*/ 37362 w 2410729"/>
                <a:gd name="connsiteY5" fmla="*/ 1246632 h 2179796"/>
                <a:gd name="connsiteX6" fmla="*/ 485608 w 2410729"/>
                <a:gd name="connsiteY6" fmla="*/ 2023110 h 2179796"/>
                <a:gd name="connsiteX7" fmla="*/ 757071 w 2410729"/>
                <a:gd name="connsiteY7" fmla="*/ 2179796 h 2179796"/>
                <a:gd name="connsiteX8" fmla="*/ 1653659 w 2410729"/>
                <a:gd name="connsiteY8" fmla="*/ 2179796 h 2179796"/>
                <a:gd name="connsiteX9" fmla="*/ 1925122 w 2410729"/>
                <a:gd name="connsiteY9" fmla="*/ 2023110 h 2179796"/>
                <a:gd name="connsiteX10" fmla="*/ 2373368 w 2410729"/>
                <a:gd name="connsiteY10" fmla="*/ 1246632 h 2179796"/>
                <a:gd name="connsiteX11" fmla="*/ 2373368 w 2410729"/>
                <a:gd name="connsiteY11" fmla="*/ 933164 h 2179796"/>
                <a:gd name="connsiteX12" fmla="*/ 1925122 w 2410729"/>
                <a:gd name="connsiteY12" fmla="*/ 156686 h 217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0729" h="2179796">
                  <a:moveTo>
                    <a:pt x="1925122" y="156686"/>
                  </a:moveTo>
                  <a:cubicBezTo>
                    <a:pt x="1875401" y="70485"/>
                    <a:pt x="1753195" y="0"/>
                    <a:pt x="1653659" y="0"/>
                  </a:cubicBezTo>
                  <a:lnTo>
                    <a:pt x="757071" y="0"/>
                  </a:lnTo>
                  <a:cubicBezTo>
                    <a:pt x="657535" y="0"/>
                    <a:pt x="535424" y="70485"/>
                    <a:pt x="485608" y="156686"/>
                  </a:cubicBezTo>
                  <a:lnTo>
                    <a:pt x="37362" y="933164"/>
                  </a:lnTo>
                  <a:cubicBezTo>
                    <a:pt x="-12454" y="1019366"/>
                    <a:pt x="-12454" y="1160431"/>
                    <a:pt x="37362" y="1246632"/>
                  </a:cubicBezTo>
                  <a:lnTo>
                    <a:pt x="485608" y="2023110"/>
                  </a:lnTo>
                  <a:cubicBezTo>
                    <a:pt x="535424" y="2109311"/>
                    <a:pt x="657535" y="2179796"/>
                    <a:pt x="757071" y="2179796"/>
                  </a:cubicBezTo>
                  <a:lnTo>
                    <a:pt x="1653659" y="2179796"/>
                  </a:lnTo>
                  <a:cubicBezTo>
                    <a:pt x="1753195" y="2179796"/>
                    <a:pt x="1875401" y="2109311"/>
                    <a:pt x="1925122" y="2023110"/>
                  </a:cubicBezTo>
                  <a:lnTo>
                    <a:pt x="2373368" y="1246632"/>
                  </a:lnTo>
                  <a:cubicBezTo>
                    <a:pt x="2423184" y="1160431"/>
                    <a:pt x="2423184" y="1019366"/>
                    <a:pt x="2373368" y="933164"/>
                  </a:cubicBezTo>
                  <a:lnTo>
                    <a:pt x="1925122" y="156686"/>
                  </a:lnTo>
                  <a:close/>
                </a:path>
              </a:pathLst>
            </a:custGeom>
            <a:solidFill>
              <a:srgbClr val="01B5CC"/>
            </a:solidFill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" name="자유형: 도형 4">
              <a:extLst>
                <a:ext uri="{FF2B5EF4-FFF2-40B4-BE49-F238E27FC236}">
                  <a16:creationId xmlns="" xmlns:a16="http://schemas.microsoft.com/office/drawing/2014/main" id="{097CCDB3-1A9C-464B-A39A-D36A323DA3D8}"/>
                </a:ext>
              </a:extLst>
            </p:cNvPr>
            <p:cNvSpPr/>
            <p:nvPr/>
          </p:nvSpPr>
          <p:spPr>
            <a:xfrm>
              <a:off x="9148810" y="3847857"/>
              <a:ext cx="2512671" cy="2268188"/>
            </a:xfrm>
            <a:custGeom>
              <a:avLst/>
              <a:gdLst>
                <a:gd name="connsiteX0" fmla="*/ 2001536 w 2512671"/>
                <a:gd name="connsiteY0" fmla="*/ 156686 h 2268188"/>
                <a:gd name="connsiteX1" fmla="*/ 1730073 w 2512671"/>
                <a:gd name="connsiteY1" fmla="*/ 0 h 2268188"/>
                <a:gd name="connsiteX2" fmla="*/ 782526 w 2512671"/>
                <a:gd name="connsiteY2" fmla="*/ 0 h 2268188"/>
                <a:gd name="connsiteX3" fmla="*/ 511064 w 2512671"/>
                <a:gd name="connsiteY3" fmla="*/ 156686 h 2268188"/>
                <a:gd name="connsiteX4" fmla="*/ 37290 w 2512671"/>
                <a:gd name="connsiteY4" fmla="*/ 977360 h 2268188"/>
                <a:gd name="connsiteX5" fmla="*/ 37290 w 2512671"/>
                <a:gd name="connsiteY5" fmla="*/ 1290828 h 2268188"/>
                <a:gd name="connsiteX6" fmla="*/ 511064 w 2512671"/>
                <a:gd name="connsiteY6" fmla="*/ 2111502 h 2268188"/>
                <a:gd name="connsiteX7" fmla="*/ 782526 w 2512671"/>
                <a:gd name="connsiteY7" fmla="*/ 2268188 h 2268188"/>
                <a:gd name="connsiteX8" fmla="*/ 1730073 w 2512671"/>
                <a:gd name="connsiteY8" fmla="*/ 2268188 h 2268188"/>
                <a:gd name="connsiteX9" fmla="*/ 2001536 w 2512671"/>
                <a:gd name="connsiteY9" fmla="*/ 2111502 h 2268188"/>
                <a:gd name="connsiteX10" fmla="*/ 2475310 w 2512671"/>
                <a:gd name="connsiteY10" fmla="*/ 1290828 h 2268188"/>
                <a:gd name="connsiteX11" fmla="*/ 2475310 w 2512671"/>
                <a:gd name="connsiteY11" fmla="*/ 977360 h 2268188"/>
                <a:gd name="connsiteX12" fmla="*/ 2001536 w 2512671"/>
                <a:gd name="connsiteY12" fmla="*/ 156686 h 226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2671" h="2268188">
                  <a:moveTo>
                    <a:pt x="2001536" y="156686"/>
                  </a:moveTo>
                  <a:cubicBezTo>
                    <a:pt x="1951815" y="70485"/>
                    <a:pt x="1829610" y="0"/>
                    <a:pt x="1730073" y="0"/>
                  </a:cubicBezTo>
                  <a:lnTo>
                    <a:pt x="782526" y="0"/>
                  </a:lnTo>
                  <a:cubicBezTo>
                    <a:pt x="682990" y="0"/>
                    <a:pt x="560784" y="70485"/>
                    <a:pt x="511064" y="156686"/>
                  </a:cubicBezTo>
                  <a:lnTo>
                    <a:pt x="37290" y="977360"/>
                  </a:lnTo>
                  <a:cubicBezTo>
                    <a:pt x="-12430" y="1063562"/>
                    <a:pt x="-12430" y="1204627"/>
                    <a:pt x="37290" y="1290828"/>
                  </a:cubicBezTo>
                  <a:lnTo>
                    <a:pt x="511064" y="2111502"/>
                  </a:lnTo>
                  <a:cubicBezTo>
                    <a:pt x="560784" y="2197703"/>
                    <a:pt x="682990" y="2268188"/>
                    <a:pt x="782526" y="2268188"/>
                  </a:cubicBezTo>
                  <a:lnTo>
                    <a:pt x="1730073" y="2268188"/>
                  </a:lnTo>
                  <a:cubicBezTo>
                    <a:pt x="1829610" y="2268188"/>
                    <a:pt x="1951720" y="2197703"/>
                    <a:pt x="2001536" y="2111502"/>
                  </a:cubicBezTo>
                  <a:lnTo>
                    <a:pt x="2475310" y="1290828"/>
                  </a:lnTo>
                  <a:cubicBezTo>
                    <a:pt x="2525125" y="1204627"/>
                    <a:pt x="2525125" y="1063562"/>
                    <a:pt x="2475310" y="977360"/>
                  </a:cubicBezTo>
                  <a:lnTo>
                    <a:pt x="2001536" y="156686"/>
                  </a:lnTo>
                  <a:close/>
                </a:path>
              </a:pathLst>
            </a:custGeom>
            <a:noFill/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/>
            </a:p>
          </p:txBody>
        </p:sp>
      </p:grpSp>
      <p:pic>
        <p:nvPicPr>
          <p:cNvPr id="82" name="그림 81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  <p:sp>
        <p:nvSpPr>
          <p:cNvPr id="83" name="Rectangle 25">
            <a:extLst>
              <a:ext uri="{FF2B5EF4-FFF2-40B4-BE49-F238E27FC236}">
                <a16:creationId xmlns="" xmlns:a16="http://schemas.microsoft.com/office/drawing/2014/main" id="{AC647167-E874-4514-94EA-331082EF347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23797" y="616902"/>
            <a:ext cx="559448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기업</a:t>
            </a:r>
            <a:endParaRPr lang="en-US" altLang="ko-KR" sz="1800" baseline="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주도형</a:t>
            </a:r>
            <a:endParaRPr lang="ko-KR" altLang="en-US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580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사각형: 둥근 모서리 1">
            <a:extLst>
              <a:ext uri="{FF2B5EF4-FFF2-40B4-BE49-F238E27FC236}">
                <a16:creationId xmlns="" xmlns:a16="http://schemas.microsoft.com/office/drawing/2014/main" id="{CFDDE884-1161-4325-814E-9CAC2C4916F0}"/>
              </a:ext>
            </a:extLst>
          </p:cNvPr>
          <p:cNvSpPr/>
          <p:nvPr/>
        </p:nvSpPr>
        <p:spPr>
          <a:xfrm>
            <a:off x="7269957" y="785151"/>
            <a:ext cx="990124" cy="286968"/>
          </a:xfrm>
          <a:prstGeom prst="roundRect">
            <a:avLst/>
          </a:prstGeom>
          <a:solidFill>
            <a:srgbClr val="01B5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08931" y="1284160"/>
            <a:ext cx="8624872" cy="1112860"/>
            <a:chOff x="231791" y="1749701"/>
            <a:chExt cx="8624872" cy="1112860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42180"/>
              <a:ext cx="7842788" cy="93770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4" name="타원 263">
              <a:extLst>
                <a:ext uri="{FF2B5EF4-FFF2-40B4-BE49-F238E27FC236}">
                  <a16:creationId xmlns="" xmlns:a16="http://schemas.microsoft.com/office/drawing/2014/main" id="{B69875DC-D184-41EE-A4CA-92A5CBC86766}"/>
                </a:ext>
              </a:extLst>
            </p:cNvPr>
            <p:cNvSpPr/>
            <p:nvPr/>
          </p:nvSpPr>
          <p:spPr>
            <a:xfrm>
              <a:off x="320091" y="1749701"/>
              <a:ext cx="1113217" cy="1112860"/>
            </a:xfrm>
            <a:prstGeom prst="ellipse">
              <a:avLst/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5" name="타원 264">
              <a:extLst>
                <a:ext uri="{FF2B5EF4-FFF2-40B4-BE49-F238E27FC236}">
                  <a16:creationId xmlns="" xmlns:a16="http://schemas.microsoft.com/office/drawing/2014/main" id="{C57919B3-87E1-4402-A273-72A3E9F36284}"/>
                </a:ext>
              </a:extLst>
            </p:cNvPr>
            <p:cNvSpPr/>
            <p:nvPr/>
          </p:nvSpPr>
          <p:spPr>
            <a:xfrm>
              <a:off x="364412" y="1794009"/>
              <a:ext cx="1024574" cy="1024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6" name="타원 265">
              <a:extLst>
                <a:ext uri="{FF2B5EF4-FFF2-40B4-BE49-F238E27FC236}">
                  <a16:creationId xmlns="" xmlns:a16="http://schemas.microsoft.com/office/drawing/2014/main" id="{C8070A8D-FC50-4EE7-97FA-856A28BD94F8}"/>
                </a:ext>
              </a:extLst>
            </p:cNvPr>
            <p:cNvSpPr/>
            <p:nvPr/>
          </p:nvSpPr>
          <p:spPr>
            <a:xfrm>
              <a:off x="395209" y="1824796"/>
              <a:ext cx="962984" cy="962671"/>
            </a:xfrm>
            <a:prstGeom prst="ellipse">
              <a:avLst/>
            </a:prstGeom>
            <a:noFill/>
            <a:ln w="12700">
              <a:solidFill>
                <a:srgbClr val="96A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="" xmlns:a16="http://schemas.microsoft.com/office/drawing/2014/main" id="{4AA6275E-1CBA-441E-885F-69E69D60A541}"/>
                </a:ext>
              </a:extLst>
            </p:cNvPr>
            <p:cNvSpPr/>
            <p:nvPr/>
          </p:nvSpPr>
          <p:spPr>
            <a:xfrm>
              <a:off x="507783" y="2179200"/>
              <a:ext cx="737836" cy="2538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사업목적</a:t>
              </a: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="" xmlns:a16="http://schemas.microsoft.com/office/drawing/2014/main" id="{EB025F6F-E1B6-4C1B-8172-7331606D2C60}"/>
                </a:ext>
              </a:extLst>
            </p:cNvPr>
            <p:cNvSpPr/>
            <p:nvPr/>
          </p:nvSpPr>
          <p:spPr>
            <a:xfrm>
              <a:off x="231791" y="246550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“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”</a:t>
              </a: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08525"/>
              <a:ext cx="4342535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해외시장에서 성장 가능성이 높은</a:t>
              </a:r>
            </a:p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창업기업의 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R&amp;D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지원을 통해 글로벌 창업기업 육성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13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12.5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90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769991" cy="307777"/>
            <a:chOff x="442732" y="2762125"/>
            <a:chExt cx="2769991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46061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글로벌창업기업 기술개발</a:t>
              </a:r>
              <a:endParaRPr lang="en-US" altLang="ko-KR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01B5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360" name="그룹 359">
            <a:extLst>
              <a:ext uri="{FF2B5EF4-FFF2-40B4-BE49-F238E27FC236}">
                <a16:creationId xmlns="" xmlns:a16="http://schemas.microsoft.com/office/drawing/2014/main" id="{A43AA235-EE00-4AD1-9E2A-C0246E716F5C}"/>
              </a:ext>
            </a:extLst>
          </p:cNvPr>
          <p:cNvGrpSpPr/>
          <p:nvPr/>
        </p:nvGrpSpPr>
        <p:grpSpPr>
          <a:xfrm>
            <a:off x="2038455" y="3409186"/>
            <a:ext cx="5688785" cy="1554699"/>
            <a:chOff x="2038455" y="3473194"/>
            <a:chExt cx="5688785" cy="2592000"/>
          </a:xfrm>
        </p:grpSpPr>
        <p:cxnSp>
          <p:nvCxnSpPr>
            <p:cNvPr id="361" name="직선 연결선 360">
              <a:extLst>
                <a:ext uri="{FF2B5EF4-FFF2-40B4-BE49-F238E27FC236}">
                  <a16:creationId xmlns="" xmlns:a16="http://schemas.microsoft.com/office/drawing/2014/main" id="{CA0D71BB-C157-4A70-A880-6858CF045821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직선 연결선 361">
              <a:extLst>
                <a:ext uri="{FF2B5EF4-FFF2-40B4-BE49-F238E27FC236}">
                  <a16:creationId xmlns="" xmlns:a16="http://schemas.microsoft.com/office/drawing/2014/main" id="{6B0613B0-138D-458B-962D-6E5B127A46C6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직선 연결선 362">
              <a:extLst>
                <a:ext uri="{FF2B5EF4-FFF2-40B4-BE49-F238E27FC236}">
                  <a16:creationId xmlns="" xmlns:a16="http://schemas.microsoft.com/office/drawing/2014/main" id="{DFA4802F-AFD5-4503-8808-558BD6E156AF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직선 연결선 363">
              <a:extLst>
                <a:ext uri="{FF2B5EF4-FFF2-40B4-BE49-F238E27FC236}">
                  <a16:creationId xmlns="" xmlns:a16="http://schemas.microsoft.com/office/drawing/2014/main" id="{717F88F3-E73E-439A-99F8-B3A25D741B3E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5" name="그림 3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041237"/>
            <a:ext cx="9389915" cy="28805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BA4A4882-8B31-490C-96F1-7C44CB144E3D}"/>
              </a:ext>
            </a:extLst>
          </p:cNvPr>
          <p:cNvGrpSpPr/>
          <p:nvPr/>
        </p:nvGrpSpPr>
        <p:grpSpPr>
          <a:xfrm>
            <a:off x="287338" y="3735463"/>
            <a:ext cx="8566571" cy="840230"/>
            <a:chOff x="287338" y="3631079"/>
            <a:chExt cx="8566571" cy="840230"/>
          </a:xfrm>
        </p:grpSpPr>
        <p:sp>
          <p:nvSpPr>
            <p:cNvPr id="109" name="자유형 192">
              <a:extLst>
                <a:ext uri="{FF2B5EF4-FFF2-40B4-BE49-F238E27FC236}">
                  <a16:creationId xmlns="" xmlns:a16="http://schemas.microsoft.com/office/drawing/2014/main" id="{B9422BEB-DE5E-411F-9F70-17CE838A1224}"/>
                </a:ext>
              </a:extLst>
            </p:cNvPr>
            <p:cNvSpPr/>
            <p:nvPr/>
          </p:nvSpPr>
          <p:spPr>
            <a:xfrm>
              <a:off x="287338" y="3781632"/>
              <a:ext cx="1728000" cy="53912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글로벌창업기업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기술개발</a:t>
              </a:r>
            </a:p>
          </p:txBody>
        </p:sp>
        <p:sp>
          <p:nvSpPr>
            <p:cNvPr id="110" name="자유형 192">
              <a:extLst>
                <a:ext uri="{FF2B5EF4-FFF2-40B4-BE49-F238E27FC236}">
                  <a16:creationId xmlns="" xmlns:a16="http://schemas.microsoft.com/office/drawing/2014/main" id="{395B3FD5-AC79-48BA-A358-48AADDDA9DA9}"/>
                </a:ext>
              </a:extLst>
            </p:cNvPr>
            <p:cNvSpPr/>
            <p:nvPr/>
          </p:nvSpPr>
          <p:spPr>
            <a:xfrm>
              <a:off x="2061572" y="3781632"/>
              <a:ext cx="2187970" cy="53912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해외진출을 희망하는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창업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 이내 초기기업</a:t>
              </a:r>
            </a:p>
          </p:txBody>
        </p:sp>
        <p:sp>
          <p:nvSpPr>
            <p:cNvPr id="111" name="자유형 192">
              <a:extLst>
                <a:ext uri="{FF2B5EF4-FFF2-40B4-BE49-F238E27FC236}">
                  <a16:creationId xmlns="" xmlns:a16="http://schemas.microsoft.com/office/drawing/2014/main" id="{7353C6A7-73D2-446E-A447-38BBC6583391}"/>
                </a:ext>
              </a:extLst>
            </p:cNvPr>
            <p:cNvSpPr/>
            <p:nvPr/>
          </p:nvSpPr>
          <p:spPr>
            <a:xfrm>
              <a:off x="4292872" y="3631079"/>
              <a:ext cx="2104303" cy="84023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기술창업기업의 글로벌 역량 확보 및 다변화된 수출시장 진출을 위한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 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</a:t>
              </a:r>
            </a:p>
          </p:txBody>
        </p:sp>
        <p:sp>
          <p:nvSpPr>
            <p:cNvPr id="112" name="자유형 192">
              <a:extLst>
                <a:ext uri="{FF2B5EF4-FFF2-40B4-BE49-F238E27FC236}">
                  <a16:creationId xmlns="" xmlns:a16="http://schemas.microsoft.com/office/drawing/2014/main" id="{6B26D574-73E6-4EBC-A706-1B7D25AA81D4}"/>
                </a:ext>
              </a:extLst>
            </p:cNvPr>
            <p:cNvSpPr/>
            <p:nvPr/>
          </p:nvSpPr>
          <p:spPr>
            <a:xfrm>
              <a:off x="6440505" y="3921671"/>
              <a:ext cx="1264994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/4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113" name="자유형 192">
              <a:extLst>
                <a:ext uri="{FF2B5EF4-FFF2-40B4-BE49-F238E27FC236}">
                  <a16:creationId xmlns="" xmlns:a16="http://schemas.microsoft.com/office/drawing/2014/main" id="{B570A292-2548-46DF-98DD-54C1B3775AD4}"/>
                </a:ext>
              </a:extLst>
            </p:cNvPr>
            <p:cNvSpPr/>
            <p:nvPr/>
          </p:nvSpPr>
          <p:spPr>
            <a:xfrm>
              <a:off x="7748828" y="3921671"/>
              <a:ext cx="1105081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68" name="Rectangle 25">
            <a:extLst>
              <a:ext uri="{FF2B5EF4-FFF2-40B4-BE49-F238E27FC236}">
                <a16:creationId xmlns="" xmlns:a16="http://schemas.microsoft.com/office/drawing/2014/main" id="{E50A1C90-A56D-462F-9DDC-6A4ED24A608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374411" y="820913"/>
            <a:ext cx="57708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buClr>
                <a:srgbClr val="4D4D4D"/>
              </a:buClr>
            </a:pPr>
            <a:r>
              <a:rPr lang="ko-KR" altLang="en-US" sz="14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FF00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신규사업</a:t>
            </a:r>
          </a:p>
        </p:txBody>
      </p:sp>
      <p:grpSp>
        <p:nvGrpSpPr>
          <p:cNvPr id="115" name="그룹 114">
            <a:extLst>
              <a:ext uri="{FF2B5EF4-FFF2-40B4-BE49-F238E27FC236}">
                <a16:creationId xmlns="" xmlns:a16="http://schemas.microsoft.com/office/drawing/2014/main" id="{9EA63119-B184-43B4-84D3-51E4062356D9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9148810" y="3847857"/>
            <a:chExt cx="2512671" cy="2268188"/>
          </a:xfrm>
          <a:solidFill>
            <a:srgbClr val="01B5CC"/>
          </a:solidFill>
        </p:grpSpPr>
        <p:sp>
          <p:nvSpPr>
            <p:cNvPr id="117" name="자유형: 도형 116">
              <a:extLst>
                <a:ext uri="{FF2B5EF4-FFF2-40B4-BE49-F238E27FC236}">
                  <a16:creationId xmlns="" xmlns:a16="http://schemas.microsoft.com/office/drawing/2014/main" id="{3B048C8B-2B84-45BE-A2F9-443990E5AEDC}"/>
                </a:ext>
              </a:extLst>
            </p:cNvPr>
            <p:cNvSpPr/>
            <p:nvPr/>
          </p:nvSpPr>
          <p:spPr>
            <a:xfrm>
              <a:off x="9199792" y="3892053"/>
              <a:ext cx="2410729" cy="2179796"/>
            </a:xfrm>
            <a:custGeom>
              <a:avLst/>
              <a:gdLst>
                <a:gd name="connsiteX0" fmla="*/ 1925122 w 2410729"/>
                <a:gd name="connsiteY0" fmla="*/ 156686 h 2179796"/>
                <a:gd name="connsiteX1" fmla="*/ 1653659 w 2410729"/>
                <a:gd name="connsiteY1" fmla="*/ 0 h 2179796"/>
                <a:gd name="connsiteX2" fmla="*/ 757071 w 2410729"/>
                <a:gd name="connsiteY2" fmla="*/ 0 h 2179796"/>
                <a:gd name="connsiteX3" fmla="*/ 485608 w 2410729"/>
                <a:gd name="connsiteY3" fmla="*/ 156686 h 2179796"/>
                <a:gd name="connsiteX4" fmla="*/ 37362 w 2410729"/>
                <a:gd name="connsiteY4" fmla="*/ 933164 h 2179796"/>
                <a:gd name="connsiteX5" fmla="*/ 37362 w 2410729"/>
                <a:gd name="connsiteY5" fmla="*/ 1246632 h 2179796"/>
                <a:gd name="connsiteX6" fmla="*/ 485608 w 2410729"/>
                <a:gd name="connsiteY6" fmla="*/ 2023110 h 2179796"/>
                <a:gd name="connsiteX7" fmla="*/ 757071 w 2410729"/>
                <a:gd name="connsiteY7" fmla="*/ 2179796 h 2179796"/>
                <a:gd name="connsiteX8" fmla="*/ 1653659 w 2410729"/>
                <a:gd name="connsiteY8" fmla="*/ 2179796 h 2179796"/>
                <a:gd name="connsiteX9" fmla="*/ 1925122 w 2410729"/>
                <a:gd name="connsiteY9" fmla="*/ 2023110 h 2179796"/>
                <a:gd name="connsiteX10" fmla="*/ 2373368 w 2410729"/>
                <a:gd name="connsiteY10" fmla="*/ 1246632 h 2179796"/>
                <a:gd name="connsiteX11" fmla="*/ 2373368 w 2410729"/>
                <a:gd name="connsiteY11" fmla="*/ 933164 h 2179796"/>
                <a:gd name="connsiteX12" fmla="*/ 1925122 w 2410729"/>
                <a:gd name="connsiteY12" fmla="*/ 156686 h 217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0729" h="2179796">
                  <a:moveTo>
                    <a:pt x="1925122" y="156686"/>
                  </a:moveTo>
                  <a:cubicBezTo>
                    <a:pt x="1875401" y="70485"/>
                    <a:pt x="1753195" y="0"/>
                    <a:pt x="1653659" y="0"/>
                  </a:cubicBezTo>
                  <a:lnTo>
                    <a:pt x="757071" y="0"/>
                  </a:lnTo>
                  <a:cubicBezTo>
                    <a:pt x="657535" y="0"/>
                    <a:pt x="535424" y="70485"/>
                    <a:pt x="485608" y="156686"/>
                  </a:cubicBezTo>
                  <a:lnTo>
                    <a:pt x="37362" y="933164"/>
                  </a:lnTo>
                  <a:cubicBezTo>
                    <a:pt x="-12454" y="1019366"/>
                    <a:pt x="-12454" y="1160431"/>
                    <a:pt x="37362" y="1246632"/>
                  </a:cubicBezTo>
                  <a:lnTo>
                    <a:pt x="485608" y="2023110"/>
                  </a:lnTo>
                  <a:cubicBezTo>
                    <a:pt x="535424" y="2109311"/>
                    <a:pt x="657535" y="2179796"/>
                    <a:pt x="757071" y="2179796"/>
                  </a:cubicBezTo>
                  <a:lnTo>
                    <a:pt x="1653659" y="2179796"/>
                  </a:lnTo>
                  <a:cubicBezTo>
                    <a:pt x="1753195" y="2179796"/>
                    <a:pt x="1875401" y="2109311"/>
                    <a:pt x="1925122" y="2023110"/>
                  </a:cubicBezTo>
                  <a:lnTo>
                    <a:pt x="2373368" y="1246632"/>
                  </a:lnTo>
                  <a:cubicBezTo>
                    <a:pt x="2423184" y="1160431"/>
                    <a:pt x="2423184" y="1019366"/>
                    <a:pt x="2373368" y="933164"/>
                  </a:cubicBezTo>
                  <a:lnTo>
                    <a:pt x="1925122" y="1566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17">
              <a:extLst>
                <a:ext uri="{FF2B5EF4-FFF2-40B4-BE49-F238E27FC236}">
                  <a16:creationId xmlns="" xmlns:a16="http://schemas.microsoft.com/office/drawing/2014/main" id="{E2B71936-C579-4DD6-9ED3-3BD9FA297D9D}"/>
                </a:ext>
              </a:extLst>
            </p:cNvPr>
            <p:cNvSpPr/>
            <p:nvPr/>
          </p:nvSpPr>
          <p:spPr>
            <a:xfrm>
              <a:off x="9148810" y="3847857"/>
              <a:ext cx="2512671" cy="2268188"/>
            </a:xfrm>
            <a:custGeom>
              <a:avLst/>
              <a:gdLst>
                <a:gd name="connsiteX0" fmla="*/ 2001536 w 2512671"/>
                <a:gd name="connsiteY0" fmla="*/ 156686 h 2268188"/>
                <a:gd name="connsiteX1" fmla="*/ 1730073 w 2512671"/>
                <a:gd name="connsiteY1" fmla="*/ 0 h 2268188"/>
                <a:gd name="connsiteX2" fmla="*/ 782526 w 2512671"/>
                <a:gd name="connsiteY2" fmla="*/ 0 h 2268188"/>
                <a:gd name="connsiteX3" fmla="*/ 511064 w 2512671"/>
                <a:gd name="connsiteY3" fmla="*/ 156686 h 2268188"/>
                <a:gd name="connsiteX4" fmla="*/ 37290 w 2512671"/>
                <a:gd name="connsiteY4" fmla="*/ 977360 h 2268188"/>
                <a:gd name="connsiteX5" fmla="*/ 37290 w 2512671"/>
                <a:gd name="connsiteY5" fmla="*/ 1290828 h 2268188"/>
                <a:gd name="connsiteX6" fmla="*/ 511064 w 2512671"/>
                <a:gd name="connsiteY6" fmla="*/ 2111502 h 2268188"/>
                <a:gd name="connsiteX7" fmla="*/ 782526 w 2512671"/>
                <a:gd name="connsiteY7" fmla="*/ 2268188 h 2268188"/>
                <a:gd name="connsiteX8" fmla="*/ 1730073 w 2512671"/>
                <a:gd name="connsiteY8" fmla="*/ 2268188 h 2268188"/>
                <a:gd name="connsiteX9" fmla="*/ 2001536 w 2512671"/>
                <a:gd name="connsiteY9" fmla="*/ 2111502 h 2268188"/>
                <a:gd name="connsiteX10" fmla="*/ 2475310 w 2512671"/>
                <a:gd name="connsiteY10" fmla="*/ 1290828 h 2268188"/>
                <a:gd name="connsiteX11" fmla="*/ 2475310 w 2512671"/>
                <a:gd name="connsiteY11" fmla="*/ 977360 h 2268188"/>
                <a:gd name="connsiteX12" fmla="*/ 2001536 w 2512671"/>
                <a:gd name="connsiteY12" fmla="*/ 156686 h 226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2671" h="2268188">
                  <a:moveTo>
                    <a:pt x="2001536" y="156686"/>
                  </a:moveTo>
                  <a:cubicBezTo>
                    <a:pt x="1951815" y="70485"/>
                    <a:pt x="1829610" y="0"/>
                    <a:pt x="1730073" y="0"/>
                  </a:cubicBezTo>
                  <a:lnTo>
                    <a:pt x="782526" y="0"/>
                  </a:lnTo>
                  <a:cubicBezTo>
                    <a:pt x="682990" y="0"/>
                    <a:pt x="560784" y="70485"/>
                    <a:pt x="511064" y="156686"/>
                  </a:cubicBezTo>
                  <a:lnTo>
                    <a:pt x="37290" y="977360"/>
                  </a:lnTo>
                  <a:cubicBezTo>
                    <a:pt x="-12430" y="1063562"/>
                    <a:pt x="-12430" y="1204627"/>
                    <a:pt x="37290" y="1290828"/>
                  </a:cubicBezTo>
                  <a:lnTo>
                    <a:pt x="511064" y="2111502"/>
                  </a:lnTo>
                  <a:cubicBezTo>
                    <a:pt x="560784" y="2197703"/>
                    <a:pt x="682990" y="2268188"/>
                    <a:pt x="782526" y="2268188"/>
                  </a:cubicBezTo>
                  <a:lnTo>
                    <a:pt x="1730073" y="2268188"/>
                  </a:lnTo>
                  <a:cubicBezTo>
                    <a:pt x="1829610" y="2268188"/>
                    <a:pt x="1951720" y="2197703"/>
                    <a:pt x="2001536" y="2111502"/>
                  </a:cubicBezTo>
                  <a:lnTo>
                    <a:pt x="2475310" y="1290828"/>
                  </a:lnTo>
                  <a:cubicBezTo>
                    <a:pt x="2525125" y="1204627"/>
                    <a:pt x="2525125" y="1063562"/>
                    <a:pt x="2475310" y="977360"/>
                  </a:cubicBezTo>
                  <a:lnTo>
                    <a:pt x="2001536" y="156686"/>
                  </a:lnTo>
                  <a:close/>
                </a:path>
              </a:pathLst>
            </a:custGeom>
            <a:grpFill/>
            <a:ln w="9525" cap="flat">
              <a:solidFill>
                <a:srgbClr val="01B5CC"/>
              </a:solidFill>
              <a:prstDash val="sysDash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="" xmlns:a16="http://schemas.microsoft.com/office/drawing/2014/main" id="{0FD0BD05-A5DD-464C-BB79-D66897391808}"/>
              </a:ext>
            </a:extLst>
          </p:cNvPr>
          <p:cNvGrpSpPr/>
          <p:nvPr/>
        </p:nvGrpSpPr>
        <p:grpSpPr>
          <a:xfrm>
            <a:off x="0" y="5585032"/>
            <a:ext cx="9144001" cy="720000"/>
            <a:chOff x="0" y="4045613"/>
            <a:chExt cx="9144001" cy="720000"/>
          </a:xfrm>
        </p:grpSpPr>
        <p:pic>
          <p:nvPicPr>
            <p:cNvPr id="71" name="Picture 25">
              <a:extLst>
                <a:ext uri="{FF2B5EF4-FFF2-40B4-BE49-F238E27FC236}">
                  <a16:creationId xmlns="" xmlns:a16="http://schemas.microsoft.com/office/drawing/2014/main" id="{30F68E3F-B913-4DF5-B55C-34611997E2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5">
              <a:extLst>
                <a:ext uri="{FF2B5EF4-FFF2-40B4-BE49-F238E27FC236}">
                  <a16:creationId xmlns="" xmlns:a16="http://schemas.microsoft.com/office/drawing/2014/main" id="{1319FEEF-E1E2-4F58-ACCE-5AFE3ADDB8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5" name="그림 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  <p:sp>
        <p:nvSpPr>
          <p:cNvPr id="66" name="Rectangle 25">
            <a:extLst>
              <a:ext uri="{FF2B5EF4-FFF2-40B4-BE49-F238E27FC236}">
                <a16:creationId xmlns="" xmlns:a16="http://schemas.microsoft.com/office/drawing/2014/main" id="{AC647167-E874-4514-94EA-331082EF347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23797" y="616902"/>
            <a:ext cx="559448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기업</a:t>
            </a:r>
            <a:endParaRPr lang="en-US" altLang="ko-KR" sz="1800" baseline="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주도형</a:t>
            </a:r>
            <a:endParaRPr lang="ko-KR" altLang="en-US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729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991015" y="1369801"/>
            <a:ext cx="7842788" cy="944546"/>
            <a:chOff x="1013875" y="1835342"/>
            <a:chExt cx="7842788" cy="944546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35342"/>
              <a:ext cx="7842788" cy="944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endParaRP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23462"/>
              <a:ext cx="5339603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소상공인 성장 및 혁신을 위해 비즈니스모델</a:t>
              </a:r>
              <a:r>
                <a:rPr lang="en-US" altLang="ko-KR" sz="180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(BM) </a:t>
              </a:r>
              <a:r>
                <a:rPr lang="ko-KR" altLang="en-US" sz="180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개발 및 </a:t>
              </a:r>
              <a:r>
                <a:rPr lang="ko-KR" altLang="en-US" sz="1800" spc="-50" baseline="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생활혁신</a:t>
              </a:r>
              <a:endParaRPr lang="en-US" altLang="ko-KR" sz="18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spc="-5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기술개발로</a:t>
              </a:r>
              <a:r>
                <a:rPr lang="ko-KR" altLang="en-US" sz="1800" spc="-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 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소상공인 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혁신역량 강화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39.6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18.4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90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4930839" cy="307777"/>
            <a:chOff x="442732" y="2762125"/>
            <a:chExt cx="4930839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462145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소상공인</a:t>
              </a:r>
              <a:r>
                <a:rPr lang="en-US" altLang="ko-KR" sz="20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Bauhaus 93" panose="04030905020B02020C02" pitchFamily="82" charset="0"/>
                  <a:ea typeface="KoPub돋움체 Medium" panose="02020603020101020101" pitchFamily="18" charset="-127"/>
                </a:rPr>
                <a:t>∙</a:t>
              </a:r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자영업자를 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위한 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생활혁신형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기술개발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56866750-D3C3-4B52-96E4-06957F93A9B5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EA94F700-59EE-488D-961F-26D10B9F818C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="" xmlns:a16="http://schemas.microsoft.com/office/drawing/2014/main" id="{EDE75122-8C1F-40B7-A5A9-24A9A4DC3EEA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83CA9CA4-EE9D-48BC-943D-0FDFB0ECE321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="" xmlns:a16="http://schemas.microsoft.com/office/drawing/2014/main" id="{24B12667-4CA3-4130-9DCC-B1743CD871D7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102" name="자유형 192">
            <a:extLst>
              <a:ext uri="{FF2B5EF4-FFF2-40B4-BE49-F238E27FC236}">
                <a16:creationId xmlns="" xmlns:a16="http://schemas.microsoft.com/office/drawing/2014/main" id="{421FEA5F-D128-4733-BBA7-4A250D61AA68}"/>
              </a:ext>
            </a:extLst>
          </p:cNvPr>
          <p:cNvSpPr/>
          <p:nvPr/>
        </p:nvSpPr>
        <p:spPr>
          <a:xfrm>
            <a:off x="6440505" y="3545931"/>
            <a:ext cx="1264994" cy="10772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en-US" altLang="ko-KR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/14.5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</a:t>
            </a:r>
            <a:endParaRPr lang="en-US" altLang="ko-KR" sz="14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05" name="자유형 192">
            <a:extLst>
              <a:ext uri="{FF2B5EF4-FFF2-40B4-BE49-F238E27FC236}">
                <a16:creationId xmlns="" xmlns:a16="http://schemas.microsoft.com/office/drawing/2014/main" id="{F547005C-CB1E-4F4A-9079-6F07178E02AC}"/>
              </a:ext>
            </a:extLst>
          </p:cNvPr>
          <p:cNvSpPr/>
          <p:nvPr/>
        </p:nvSpPr>
        <p:spPr>
          <a:xfrm>
            <a:off x="6440505" y="5041531"/>
            <a:ext cx="1264994" cy="10772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진단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6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/30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</a:t>
            </a:r>
          </a:p>
        </p:txBody>
      </p:sp>
      <p:sp>
        <p:nvSpPr>
          <p:cNvPr id="106" name="자유형 192">
            <a:extLst>
              <a:ext uri="{FF2B5EF4-FFF2-40B4-BE49-F238E27FC236}">
                <a16:creationId xmlns="" xmlns:a16="http://schemas.microsoft.com/office/drawing/2014/main" id="{6E5861A4-42A4-4A43-8484-2E9F7565998E}"/>
              </a:ext>
            </a:extLst>
          </p:cNvPr>
          <p:cNvSpPr/>
          <p:nvPr/>
        </p:nvSpPr>
        <p:spPr>
          <a:xfrm>
            <a:off x="287338" y="5329431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생활혁신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기술개발</a:t>
            </a:r>
          </a:p>
        </p:txBody>
      </p:sp>
      <p:grpSp>
        <p:nvGrpSpPr>
          <p:cNvPr id="107" name="그룹 106">
            <a:extLst>
              <a:ext uri="{FF2B5EF4-FFF2-40B4-BE49-F238E27FC236}">
                <a16:creationId xmlns="" xmlns:a16="http://schemas.microsoft.com/office/drawing/2014/main" id="{514AB4FC-10E1-43B4-B84E-33BD4143ACAA}"/>
              </a:ext>
            </a:extLst>
          </p:cNvPr>
          <p:cNvGrpSpPr/>
          <p:nvPr/>
        </p:nvGrpSpPr>
        <p:grpSpPr>
          <a:xfrm>
            <a:off x="2038455" y="3409186"/>
            <a:ext cx="5688785" cy="2799590"/>
            <a:chOff x="2038455" y="3409186"/>
            <a:chExt cx="5688785" cy="2534414"/>
          </a:xfrm>
        </p:grpSpPr>
        <p:cxnSp>
          <p:nvCxnSpPr>
            <p:cNvPr id="108" name="직선 연결선 107">
              <a:extLst>
                <a:ext uri="{FF2B5EF4-FFF2-40B4-BE49-F238E27FC236}">
                  <a16:creationId xmlns="" xmlns:a16="http://schemas.microsoft.com/office/drawing/2014/main" id="{D9C948FF-382F-45C4-89CB-EC404772B9A4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>
              <a:extLst>
                <a:ext uri="{FF2B5EF4-FFF2-40B4-BE49-F238E27FC236}">
                  <a16:creationId xmlns="" xmlns:a16="http://schemas.microsoft.com/office/drawing/2014/main" id="{7FB925B8-0A9B-42BE-8399-04CD8D5323EA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>
              <a:extLst>
                <a:ext uri="{FF2B5EF4-FFF2-40B4-BE49-F238E27FC236}">
                  <a16:creationId xmlns="" xmlns:a16="http://schemas.microsoft.com/office/drawing/2014/main" id="{B269F41E-8610-43EE-AB08-4494CC2153A7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>
              <a:extLst>
                <a:ext uri="{FF2B5EF4-FFF2-40B4-BE49-F238E27FC236}">
                  <a16:creationId xmlns="" xmlns:a16="http://schemas.microsoft.com/office/drawing/2014/main" id="{388D8715-2DBC-40FD-8FAF-D15AFF094461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" name="그림 111">
            <a:extLst>
              <a:ext uri="{FF2B5EF4-FFF2-40B4-BE49-F238E27FC236}">
                <a16:creationId xmlns="" xmlns:a16="http://schemas.microsoft.com/office/drawing/2014/main" id="{3952CFED-ECA0-40EA-B5B4-6B7255EBF912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298673"/>
            <a:ext cx="9389915" cy="28805"/>
          </a:xfrm>
          <a:prstGeom prst="rect">
            <a:avLst/>
          </a:prstGeom>
        </p:spPr>
      </p:pic>
      <p:grpSp>
        <p:nvGrpSpPr>
          <p:cNvPr id="114" name="그룹 113">
            <a:extLst>
              <a:ext uri="{FF2B5EF4-FFF2-40B4-BE49-F238E27FC236}">
                <a16:creationId xmlns="" xmlns:a16="http://schemas.microsoft.com/office/drawing/2014/main" id="{C3600CE9-A3C0-4339-9DEA-E5431921C798}"/>
              </a:ext>
            </a:extLst>
          </p:cNvPr>
          <p:cNvGrpSpPr/>
          <p:nvPr/>
        </p:nvGrpSpPr>
        <p:grpSpPr>
          <a:xfrm>
            <a:off x="320377" y="4813402"/>
            <a:ext cx="7360935" cy="28805"/>
            <a:chOff x="320377" y="4221195"/>
            <a:chExt cx="7360935" cy="28805"/>
          </a:xfrm>
        </p:grpSpPr>
        <p:pic>
          <p:nvPicPr>
            <p:cNvPr id="115" name="그림 114">
              <a:extLst>
                <a:ext uri="{FF2B5EF4-FFF2-40B4-BE49-F238E27FC236}">
                  <a16:creationId xmlns="" xmlns:a16="http://schemas.microsoft.com/office/drawing/2014/main" id="{DB9569A1-D065-4AF0-B820-A5C67F6D4EA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221195"/>
              <a:ext cx="2023835" cy="28805"/>
            </a:xfrm>
            <a:prstGeom prst="rect">
              <a:avLst/>
            </a:prstGeom>
          </p:spPr>
        </p:pic>
        <p:pic>
          <p:nvPicPr>
            <p:cNvPr id="116" name="그림 115">
              <a:extLst>
                <a:ext uri="{FF2B5EF4-FFF2-40B4-BE49-F238E27FC236}">
                  <a16:creationId xmlns="" xmlns:a16="http://schemas.microsoft.com/office/drawing/2014/main" id="{77CA64EC-E181-4034-9C45-538EA5F7212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221195"/>
              <a:ext cx="1216621" cy="28805"/>
            </a:xfrm>
            <a:prstGeom prst="rect">
              <a:avLst/>
            </a:prstGeom>
          </p:spPr>
        </p:pic>
        <p:pic>
          <p:nvPicPr>
            <p:cNvPr id="118" name="그림 117">
              <a:extLst>
                <a:ext uri="{FF2B5EF4-FFF2-40B4-BE49-F238E27FC236}">
                  <a16:creationId xmlns="" xmlns:a16="http://schemas.microsoft.com/office/drawing/2014/main" id="{2C7022F4-4D15-4DA2-B202-0F3AAD89C8F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221195"/>
              <a:ext cx="1661922" cy="28805"/>
            </a:xfrm>
            <a:prstGeom prst="rect">
              <a:avLst/>
            </a:prstGeom>
          </p:spPr>
        </p:pic>
      </p:grpSp>
      <p:sp>
        <p:nvSpPr>
          <p:cNvPr id="119" name="자유형 192">
            <a:extLst>
              <a:ext uri="{FF2B5EF4-FFF2-40B4-BE49-F238E27FC236}">
                <a16:creationId xmlns="" xmlns:a16="http://schemas.microsoft.com/office/drawing/2014/main" id="{4CDFB720-DFC5-465B-AE23-F3F53163547C}"/>
              </a:ext>
            </a:extLst>
          </p:cNvPr>
          <p:cNvSpPr/>
          <p:nvPr/>
        </p:nvSpPr>
        <p:spPr>
          <a:xfrm>
            <a:off x="287338" y="3976817"/>
            <a:ext cx="1728000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BM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개발</a:t>
            </a:r>
          </a:p>
        </p:txBody>
      </p:sp>
      <p:sp>
        <p:nvSpPr>
          <p:cNvPr id="120" name="자유형 192">
            <a:extLst>
              <a:ext uri="{FF2B5EF4-FFF2-40B4-BE49-F238E27FC236}">
                <a16:creationId xmlns="" xmlns:a16="http://schemas.microsoft.com/office/drawing/2014/main" id="{A2623340-0C64-470B-8624-22924E16DA99}"/>
              </a:ext>
            </a:extLst>
          </p:cNvPr>
          <p:cNvSpPr/>
          <p:nvPr/>
        </p:nvSpPr>
        <p:spPr>
          <a:xfrm>
            <a:off x="7748828" y="4719453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1" name="자유형 192">
            <a:extLst>
              <a:ext uri="{FF2B5EF4-FFF2-40B4-BE49-F238E27FC236}">
                <a16:creationId xmlns="" xmlns:a16="http://schemas.microsoft.com/office/drawing/2014/main" id="{99A6D300-642E-4BB4-977E-1BCB99E7915A}"/>
              </a:ext>
            </a:extLst>
          </p:cNvPr>
          <p:cNvSpPr/>
          <p:nvPr/>
        </p:nvSpPr>
        <p:spPr>
          <a:xfrm>
            <a:off x="4285378" y="3770388"/>
            <a:ext cx="2104303" cy="861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·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소매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음식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·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숙박 업종의 새로운 서비스 창출 또는 개선이 가능한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BM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개발할 수 있도록 지원</a:t>
            </a:r>
          </a:p>
        </p:txBody>
      </p:sp>
      <p:sp>
        <p:nvSpPr>
          <p:cNvPr id="104" name="자유형 192">
            <a:extLst>
              <a:ext uri="{FF2B5EF4-FFF2-40B4-BE49-F238E27FC236}">
                <a16:creationId xmlns="" xmlns:a16="http://schemas.microsoft.com/office/drawing/2014/main" id="{32C476EB-AEE9-4890-80F4-B27669E9F5F6}"/>
              </a:ext>
            </a:extLst>
          </p:cNvPr>
          <p:cNvSpPr/>
          <p:nvPr/>
        </p:nvSpPr>
        <p:spPr>
          <a:xfrm>
            <a:off x="4292872" y="5236882"/>
            <a:ext cx="2104303" cy="861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자체 기술개발이 어려운 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소상공인과 대학을 연계하여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 진단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생활에 즉시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 가능한 기술개발 지원</a:t>
            </a:r>
          </a:p>
        </p:txBody>
      </p:sp>
      <p:pic>
        <p:nvPicPr>
          <p:cNvPr id="69" name="그림 68">
            <a:extLst>
              <a:ext uri="{FF2B5EF4-FFF2-40B4-BE49-F238E27FC236}">
                <a16:creationId xmlns="" xmlns:a16="http://schemas.microsoft.com/office/drawing/2014/main" id="{2C7022F4-4D15-4DA2-B202-0F3AAD89C8F6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77127" y="4815888"/>
            <a:ext cx="2052805" cy="45719"/>
          </a:xfrm>
          <a:prstGeom prst="rect">
            <a:avLst/>
          </a:prstGeom>
        </p:spPr>
      </p:pic>
      <p:sp>
        <p:nvSpPr>
          <p:cNvPr id="70" name="자유형 192">
            <a:extLst>
              <a:ext uri="{FF2B5EF4-FFF2-40B4-BE49-F238E27FC236}">
                <a16:creationId xmlns="" xmlns:a16="http://schemas.microsoft.com/office/drawing/2014/main" id="{99A6D300-642E-4BB4-977E-1BCB99E7915A}"/>
              </a:ext>
            </a:extLst>
          </p:cNvPr>
          <p:cNvSpPr/>
          <p:nvPr/>
        </p:nvSpPr>
        <p:spPr>
          <a:xfrm>
            <a:off x="2094803" y="3869096"/>
            <a:ext cx="2104303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 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 따른 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</p:txBody>
      </p:sp>
      <p:sp>
        <p:nvSpPr>
          <p:cNvPr id="73" name="자유형 192">
            <a:extLst>
              <a:ext uri="{FF2B5EF4-FFF2-40B4-BE49-F238E27FC236}">
                <a16:creationId xmlns="" xmlns:a16="http://schemas.microsoft.com/office/drawing/2014/main" id="{99A6D300-642E-4BB4-977E-1BCB99E7915A}"/>
              </a:ext>
            </a:extLst>
          </p:cNvPr>
          <p:cNvSpPr/>
          <p:nvPr/>
        </p:nvSpPr>
        <p:spPr>
          <a:xfrm>
            <a:off x="2061550" y="5472418"/>
            <a:ext cx="2104303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소상공인</a:t>
            </a:r>
          </a:p>
        </p:txBody>
      </p:sp>
      <p:sp>
        <p:nvSpPr>
          <p:cNvPr id="74" name="자유형 192">
            <a:extLst>
              <a:ext uri="{FF2B5EF4-FFF2-40B4-BE49-F238E27FC236}">
                <a16:creationId xmlns="" xmlns:a16="http://schemas.microsoft.com/office/drawing/2014/main" id="{46E0F1D2-1733-43ED-9840-183859F80D08}"/>
              </a:ext>
            </a:extLst>
          </p:cNvPr>
          <p:cNvSpPr/>
          <p:nvPr/>
        </p:nvSpPr>
        <p:spPr>
          <a:xfrm>
            <a:off x="4266208" y="4983760"/>
            <a:ext cx="2187970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진단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컨설팅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+ 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(6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1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5" name="자유형 192">
            <a:extLst>
              <a:ext uri="{FF2B5EF4-FFF2-40B4-BE49-F238E27FC236}">
                <a16:creationId xmlns="" xmlns:a16="http://schemas.microsoft.com/office/drawing/2014/main" id="{46E0F1D2-1733-43ED-9840-183859F80D08}"/>
              </a:ext>
            </a:extLst>
          </p:cNvPr>
          <p:cNvSpPr/>
          <p:nvPr/>
        </p:nvSpPr>
        <p:spPr>
          <a:xfrm>
            <a:off x="4257862" y="3552110"/>
            <a:ext cx="2187970" cy="23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BM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+ BM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개발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1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6" name="자유형: 도형 3">
            <a:extLst>
              <a:ext uri="{FF2B5EF4-FFF2-40B4-BE49-F238E27FC236}">
                <a16:creationId xmlns="" xmlns:a16="http://schemas.microsoft.com/office/drawing/2014/main" id="{29D78E41-45DA-44FC-8BF8-C8C9412B2A2B}"/>
              </a:ext>
            </a:extLst>
          </p:cNvPr>
          <p:cNvSpPr/>
          <p:nvPr/>
        </p:nvSpPr>
        <p:spPr>
          <a:xfrm>
            <a:off x="8027436" y="564740"/>
            <a:ext cx="788673" cy="713122"/>
          </a:xfrm>
          <a:custGeom>
            <a:avLst/>
            <a:gdLst>
              <a:gd name="connsiteX0" fmla="*/ 1925122 w 2410729"/>
              <a:gd name="connsiteY0" fmla="*/ 156686 h 2179796"/>
              <a:gd name="connsiteX1" fmla="*/ 1653659 w 2410729"/>
              <a:gd name="connsiteY1" fmla="*/ 0 h 2179796"/>
              <a:gd name="connsiteX2" fmla="*/ 757071 w 2410729"/>
              <a:gd name="connsiteY2" fmla="*/ 0 h 2179796"/>
              <a:gd name="connsiteX3" fmla="*/ 485608 w 2410729"/>
              <a:gd name="connsiteY3" fmla="*/ 156686 h 2179796"/>
              <a:gd name="connsiteX4" fmla="*/ 37362 w 2410729"/>
              <a:gd name="connsiteY4" fmla="*/ 933164 h 2179796"/>
              <a:gd name="connsiteX5" fmla="*/ 37362 w 2410729"/>
              <a:gd name="connsiteY5" fmla="*/ 1246632 h 2179796"/>
              <a:gd name="connsiteX6" fmla="*/ 485608 w 2410729"/>
              <a:gd name="connsiteY6" fmla="*/ 2023110 h 2179796"/>
              <a:gd name="connsiteX7" fmla="*/ 757071 w 2410729"/>
              <a:gd name="connsiteY7" fmla="*/ 2179796 h 2179796"/>
              <a:gd name="connsiteX8" fmla="*/ 1653659 w 2410729"/>
              <a:gd name="connsiteY8" fmla="*/ 2179796 h 2179796"/>
              <a:gd name="connsiteX9" fmla="*/ 1925122 w 2410729"/>
              <a:gd name="connsiteY9" fmla="*/ 2023110 h 2179796"/>
              <a:gd name="connsiteX10" fmla="*/ 2373368 w 2410729"/>
              <a:gd name="connsiteY10" fmla="*/ 1246632 h 2179796"/>
              <a:gd name="connsiteX11" fmla="*/ 2373368 w 2410729"/>
              <a:gd name="connsiteY11" fmla="*/ 933164 h 2179796"/>
              <a:gd name="connsiteX12" fmla="*/ 1925122 w 2410729"/>
              <a:gd name="connsiteY12" fmla="*/ 156686 h 2179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0729" h="2179796">
                <a:moveTo>
                  <a:pt x="1925122" y="156686"/>
                </a:moveTo>
                <a:cubicBezTo>
                  <a:pt x="1875401" y="70485"/>
                  <a:pt x="1753195" y="0"/>
                  <a:pt x="1653659" y="0"/>
                </a:cubicBezTo>
                <a:lnTo>
                  <a:pt x="757071" y="0"/>
                </a:lnTo>
                <a:cubicBezTo>
                  <a:pt x="657535" y="0"/>
                  <a:pt x="535424" y="70485"/>
                  <a:pt x="485608" y="156686"/>
                </a:cubicBezTo>
                <a:lnTo>
                  <a:pt x="37362" y="933164"/>
                </a:lnTo>
                <a:cubicBezTo>
                  <a:pt x="-12454" y="1019366"/>
                  <a:pt x="-12454" y="1160431"/>
                  <a:pt x="37362" y="1246632"/>
                </a:cubicBezTo>
                <a:lnTo>
                  <a:pt x="485608" y="2023110"/>
                </a:lnTo>
                <a:cubicBezTo>
                  <a:pt x="535424" y="2109311"/>
                  <a:pt x="657535" y="2179796"/>
                  <a:pt x="757071" y="2179796"/>
                </a:cubicBezTo>
                <a:lnTo>
                  <a:pt x="1653659" y="2179796"/>
                </a:lnTo>
                <a:cubicBezTo>
                  <a:pt x="1753195" y="2179796"/>
                  <a:pt x="1875401" y="2109311"/>
                  <a:pt x="1925122" y="2023110"/>
                </a:cubicBezTo>
                <a:lnTo>
                  <a:pt x="2373368" y="1246632"/>
                </a:lnTo>
                <a:cubicBezTo>
                  <a:pt x="2423184" y="1160431"/>
                  <a:pt x="2423184" y="1019366"/>
                  <a:pt x="2373368" y="933164"/>
                </a:cubicBezTo>
                <a:lnTo>
                  <a:pt x="1925122" y="156686"/>
                </a:lnTo>
                <a:close/>
              </a:path>
            </a:pathLst>
          </a:custGeom>
          <a:solidFill>
            <a:srgbClr val="01B5CC"/>
          </a:solidFill>
          <a:ln w="9525" cap="flat">
            <a:noFill/>
            <a:prstDash val="solid"/>
            <a:miter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7" name="자유형: 도형 4">
            <a:extLst>
              <a:ext uri="{FF2B5EF4-FFF2-40B4-BE49-F238E27FC236}">
                <a16:creationId xmlns="" xmlns:a16="http://schemas.microsoft.com/office/drawing/2014/main" id="{097CCDB3-1A9C-464B-A39A-D36A323DA3D8}"/>
              </a:ext>
            </a:extLst>
          </p:cNvPr>
          <p:cNvSpPr/>
          <p:nvPr/>
        </p:nvSpPr>
        <p:spPr>
          <a:xfrm>
            <a:off x="8010757" y="550281"/>
            <a:ext cx="822023" cy="742040"/>
          </a:xfrm>
          <a:custGeom>
            <a:avLst/>
            <a:gdLst>
              <a:gd name="connsiteX0" fmla="*/ 2001536 w 2512671"/>
              <a:gd name="connsiteY0" fmla="*/ 156686 h 2268188"/>
              <a:gd name="connsiteX1" fmla="*/ 1730073 w 2512671"/>
              <a:gd name="connsiteY1" fmla="*/ 0 h 2268188"/>
              <a:gd name="connsiteX2" fmla="*/ 782526 w 2512671"/>
              <a:gd name="connsiteY2" fmla="*/ 0 h 2268188"/>
              <a:gd name="connsiteX3" fmla="*/ 511064 w 2512671"/>
              <a:gd name="connsiteY3" fmla="*/ 156686 h 2268188"/>
              <a:gd name="connsiteX4" fmla="*/ 37290 w 2512671"/>
              <a:gd name="connsiteY4" fmla="*/ 977360 h 2268188"/>
              <a:gd name="connsiteX5" fmla="*/ 37290 w 2512671"/>
              <a:gd name="connsiteY5" fmla="*/ 1290828 h 2268188"/>
              <a:gd name="connsiteX6" fmla="*/ 511064 w 2512671"/>
              <a:gd name="connsiteY6" fmla="*/ 2111502 h 2268188"/>
              <a:gd name="connsiteX7" fmla="*/ 782526 w 2512671"/>
              <a:gd name="connsiteY7" fmla="*/ 2268188 h 2268188"/>
              <a:gd name="connsiteX8" fmla="*/ 1730073 w 2512671"/>
              <a:gd name="connsiteY8" fmla="*/ 2268188 h 2268188"/>
              <a:gd name="connsiteX9" fmla="*/ 2001536 w 2512671"/>
              <a:gd name="connsiteY9" fmla="*/ 2111502 h 2268188"/>
              <a:gd name="connsiteX10" fmla="*/ 2475310 w 2512671"/>
              <a:gd name="connsiteY10" fmla="*/ 1290828 h 2268188"/>
              <a:gd name="connsiteX11" fmla="*/ 2475310 w 2512671"/>
              <a:gd name="connsiteY11" fmla="*/ 977360 h 2268188"/>
              <a:gd name="connsiteX12" fmla="*/ 2001536 w 2512671"/>
              <a:gd name="connsiteY12" fmla="*/ 156686 h 226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2671" h="2268188">
                <a:moveTo>
                  <a:pt x="2001536" y="156686"/>
                </a:moveTo>
                <a:cubicBezTo>
                  <a:pt x="1951815" y="70485"/>
                  <a:pt x="1829610" y="0"/>
                  <a:pt x="1730073" y="0"/>
                </a:cubicBezTo>
                <a:lnTo>
                  <a:pt x="782526" y="0"/>
                </a:lnTo>
                <a:cubicBezTo>
                  <a:pt x="682990" y="0"/>
                  <a:pt x="560784" y="70485"/>
                  <a:pt x="511064" y="156686"/>
                </a:cubicBezTo>
                <a:lnTo>
                  <a:pt x="37290" y="977360"/>
                </a:lnTo>
                <a:cubicBezTo>
                  <a:pt x="-12430" y="1063562"/>
                  <a:pt x="-12430" y="1204627"/>
                  <a:pt x="37290" y="1290828"/>
                </a:cubicBezTo>
                <a:lnTo>
                  <a:pt x="511064" y="2111502"/>
                </a:lnTo>
                <a:cubicBezTo>
                  <a:pt x="560784" y="2197703"/>
                  <a:pt x="682990" y="2268188"/>
                  <a:pt x="782526" y="2268188"/>
                </a:cubicBezTo>
                <a:lnTo>
                  <a:pt x="1730073" y="2268188"/>
                </a:lnTo>
                <a:cubicBezTo>
                  <a:pt x="1829610" y="2268188"/>
                  <a:pt x="1951720" y="2197703"/>
                  <a:pt x="2001536" y="2111502"/>
                </a:cubicBezTo>
                <a:lnTo>
                  <a:pt x="2475310" y="1290828"/>
                </a:lnTo>
                <a:cubicBezTo>
                  <a:pt x="2525125" y="1204627"/>
                  <a:pt x="2525125" y="1063562"/>
                  <a:pt x="2475310" y="977360"/>
                </a:cubicBezTo>
                <a:lnTo>
                  <a:pt x="2001536" y="156686"/>
                </a:lnTo>
                <a:close/>
              </a:path>
            </a:pathLst>
          </a:custGeom>
          <a:noFill/>
          <a:ln w="9525" cap="flat">
            <a:solidFill>
              <a:srgbClr val="01B5CC"/>
            </a:solidFill>
            <a:prstDash val="sysDash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86" name="타원 85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1688" y="1278614"/>
            <a:ext cx="1113217" cy="1112860"/>
          </a:xfrm>
          <a:prstGeom prst="ellipse">
            <a:avLst/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36009" y="1322922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66806" y="1353709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0386" y="1749227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79380" y="1708113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3388" y="1994421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93" name="직사각형 92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15052" y="1536401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  <p:sp>
        <p:nvSpPr>
          <p:cNvPr id="72" name="Rectangle 25">
            <a:extLst>
              <a:ext uri="{FF2B5EF4-FFF2-40B4-BE49-F238E27FC236}">
                <a16:creationId xmlns="" xmlns:a16="http://schemas.microsoft.com/office/drawing/2014/main" id="{AC647167-E874-4514-94EA-331082EF347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23797" y="616902"/>
            <a:ext cx="559448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기업</a:t>
            </a:r>
            <a:endParaRPr lang="en-US" altLang="ko-KR" sz="1800" baseline="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주도형</a:t>
            </a:r>
            <a:endParaRPr lang="ko-KR" altLang="en-US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681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08931" y="1284160"/>
            <a:ext cx="8624872" cy="1112860"/>
            <a:chOff x="231791" y="1749701"/>
            <a:chExt cx="8624872" cy="1112860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25906"/>
              <a:ext cx="7842788" cy="9539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4" name="타원 263">
              <a:extLst>
                <a:ext uri="{FF2B5EF4-FFF2-40B4-BE49-F238E27FC236}">
                  <a16:creationId xmlns="" xmlns:a16="http://schemas.microsoft.com/office/drawing/2014/main" id="{B69875DC-D184-41EE-A4CA-92A5CBC86766}"/>
                </a:ext>
              </a:extLst>
            </p:cNvPr>
            <p:cNvSpPr/>
            <p:nvPr/>
          </p:nvSpPr>
          <p:spPr>
            <a:xfrm>
              <a:off x="320091" y="1749701"/>
              <a:ext cx="1113217" cy="1112860"/>
            </a:xfrm>
            <a:prstGeom prst="ellipse">
              <a:avLst/>
            </a:prstGeom>
            <a:solidFill>
              <a:srgbClr val="706F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5" name="타원 264">
              <a:extLst>
                <a:ext uri="{FF2B5EF4-FFF2-40B4-BE49-F238E27FC236}">
                  <a16:creationId xmlns="" xmlns:a16="http://schemas.microsoft.com/office/drawing/2014/main" id="{C57919B3-87E1-4402-A273-72A3E9F36284}"/>
                </a:ext>
              </a:extLst>
            </p:cNvPr>
            <p:cNvSpPr/>
            <p:nvPr/>
          </p:nvSpPr>
          <p:spPr>
            <a:xfrm>
              <a:off x="364412" y="1794009"/>
              <a:ext cx="1024574" cy="1024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6" name="타원 265">
              <a:extLst>
                <a:ext uri="{FF2B5EF4-FFF2-40B4-BE49-F238E27FC236}">
                  <a16:creationId xmlns="" xmlns:a16="http://schemas.microsoft.com/office/drawing/2014/main" id="{C8070A8D-FC50-4EE7-97FA-856A28BD94F8}"/>
                </a:ext>
              </a:extLst>
            </p:cNvPr>
            <p:cNvSpPr/>
            <p:nvPr/>
          </p:nvSpPr>
          <p:spPr>
            <a:xfrm>
              <a:off x="395209" y="1824796"/>
              <a:ext cx="962984" cy="962671"/>
            </a:xfrm>
            <a:prstGeom prst="ellipse">
              <a:avLst/>
            </a:prstGeom>
            <a:noFill/>
            <a:ln w="12700">
              <a:solidFill>
                <a:srgbClr val="96A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="" xmlns:a16="http://schemas.microsoft.com/office/drawing/2014/main" id="{4AA6275E-1CBA-441E-885F-69E69D60A541}"/>
                </a:ext>
              </a:extLst>
            </p:cNvPr>
            <p:cNvSpPr/>
            <p:nvPr/>
          </p:nvSpPr>
          <p:spPr>
            <a:xfrm>
              <a:off x="507783" y="2179200"/>
              <a:ext cx="737836" cy="2538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사업목적</a:t>
              </a: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="" xmlns:a16="http://schemas.microsoft.com/office/drawing/2014/main" id="{EB025F6F-E1B6-4C1B-8172-7331606D2C60}"/>
                </a:ext>
              </a:extLst>
            </p:cNvPr>
            <p:cNvSpPr/>
            <p:nvPr/>
          </p:nvSpPr>
          <p:spPr>
            <a:xfrm>
              <a:off x="231791" y="246550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“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”</a:t>
              </a: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33467"/>
              <a:ext cx="4292842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기업 간의 다양한 상생협력 활동을 촉진하여</a:t>
              </a:r>
            </a:p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가치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(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공급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)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사슬의 경쟁력 확보 및 자립화 기반 마련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2,322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481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697855" cy="307777"/>
            <a:chOff x="442732" y="2762125"/>
            <a:chExt cx="2697855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388474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중소기업상용화기술개발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706FB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E87D4620-AE7E-4E4D-9F7B-A329F9445D15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6" name="그룹 5">
              <a:extLst>
                <a:ext uri="{FF2B5EF4-FFF2-40B4-BE49-F238E27FC236}">
                  <a16:creationId xmlns="" xmlns:a16="http://schemas.microsoft.com/office/drawing/2014/main" id="{8869B47B-871E-46C3-AF57-AA8F331538B4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4" name="자유형: 도형 3">
                <a:extLst>
                  <a:ext uri="{FF2B5EF4-FFF2-40B4-BE49-F238E27FC236}">
                    <a16:creationId xmlns="" xmlns:a16="http://schemas.microsoft.com/office/drawing/2014/main" id="{29D78E41-45DA-44FC-8BF8-C8C9412B2A2B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706FB4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="" xmlns:a16="http://schemas.microsoft.com/office/drawing/2014/main" id="{097CCDB3-1A9C-464B-A39A-D36A323DA3D8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706FB4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12" name="Rectangle 25">
              <a:extLst>
                <a:ext uri="{FF2B5EF4-FFF2-40B4-BE49-F238E27FC236}">
                  <a16:creationId xmlns="" xmlns:a16="http://schemas.microsoft.com/office/drawing/2014/main" id="{D3DE3F55-BE8B-4D39-8D94-D7203A081F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69000" y="773246"/>
              <a:ext cx="57708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협력형</a:t>
              </a:r>
            </a:p>
          </p:txBody>
        </p: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323" name="자유형 192">
            <a:extLst>
              <a:ext uri="{FF2B5EF4-FFF2-40B4-BE49-F238E27FC236}">
                <a16:creationId xmlns="" xmlns:a16="http://schemas.microsoft.com/office/drawing/2014/main" id="{D49EF3E7-FB7D-4913-91D9-8EFF7BE62189}"/>
              </a:ext>
            </a:extLst>
          </p:cNvPr>
          <p:cNvSpPr/>
          <p:nvPr/>
        </p:nvSpPr>
        <p:spPr>
          <a:xfrm>
            <a:off x="287338" y="3934519"/>
            <a:ext cx="864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구매조건부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신제품개발</a:t>
            </a:r>
          </a:p>
        </p:txBody>
      </p: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441991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수요처의 구매수요가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있는 과제에 중소기업의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자금 지원</a:t>
            </a: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3657434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19" name="자유형 192">
            <a:extLst>
              <a:ext uri="{FF2B5EF4-FFF2-40B4-BE49-F238E27FC236}">
                <a16:creationId xmlns="" xmlns:a16="http://schemas.microsoft.com/office/drawing/2014/main" id="{8A6FC8CB-BC23-4442-8B2E-FD2F57D5B470}"/>
              </a:ext>
            </a:extLst>
          </p:cNvPr>
          <p:cNvSpPr/>
          <p:nvPr/>
        </p:nvSpPr>
        <p:spPr>
          <a:xfrm>
            <a:off x="7748828" y="3969785"/>
            <a:ext cx="1105081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</a:p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지정공모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등</a:t>
            </a:r>
          </a:p>
        </p:txBody>
      </p:sp>
      <p:sp>
        <p:nvSpPr>
          <p:cNvPr id="348" name="자유형 192">
            <a:extLst>
              <a:ext uri="{FF2B5EF4-FFF2-40B4-BE49-F238E27FC236}">
                <a16:creationId xmlns="" xmlns:a16="http://schemas.microsoft.com/office/drawing/2014/main" id="{67989FBD-C121-457A-9326-9F1D16FD4D73}"/>
              </a:ext>
            </a:extLst>
          </p:cNvPr>
          <p:cNvSpPr/>
          <p:nvPr/>
        </p:nvSpPr>
        <p:spPr>
          <a:xfrm>
            <a:off x="2061572" y="4285944"/>
            <a:ext cx="2187970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투자기업으로부터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투자를 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약속받은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</p:txBody>
      </p:sp>
      <p:sp>
        <p:nvSpPr>
          <p:cNvPr id="341" name="자유형 192">
            <a:extLst>
              <a:ext uri="{FF2B5EF4-FFF2-40B4-BE49-F238E27FC236}">
                <a16:creationId xmlns="" xmlns:a16="http://schemas.microsoft.com/office/drawing/2014/main" id="{D2C6E860-3A1A-43B3-8B83-5B9D4BE87615}"/>
              </a:ext>
            </a:extLst>
          </p:cNvPr>
          <p:cNvSpPr/>
          <p:nvPr/>
        </p:nvSpPr>
        <p:spPr>
          <a:xfrm>
            <a:off x="4292872" y="4285944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투자기업의 투자수요가 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있는 과제에 중소기업의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자금 등 지원</a:t>
            </a:r>
          </a:p>
        </p:txBody>
      </p:sp>
      <p:sp>
        <p:nvSpPr>
          <p:cNvPr id="343" name="자유형 192">
            <a:extLst>
              <a:ext uri="{FF2B5EF4-FFF2-40B4-BE49-F238E27FC236}">
                <a16:creationId xmlns="" xmlns:a16="http://schemas.microsoft.com/office/drawing/2014/main" id="{F48670FA-BEBE-4389-8D0C-40F5ECA6B410}"/>
              </a:ext>
            </a:extLst>
          </p:cNvPr>
          <p:cNvSpPr/>
          <p:nvPr/>
        </p:nvSpPr>
        <p:spPr>
          <a:xfrm>
            <a:off x="6440505" y="4285944"/>
            <a:ext cx="1264994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/24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정부출연금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투자기업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352" name="자유형 192">
            <a:extLst>
              <a:ext uri="{FF2B5EF4-FFF2-40B4-BE49-F238E27FC236}">
                <a16:creationId xmlns="" xmlns:a16="http://schemas.microsoft.com/office/drawing/2014/main" id="{670CE800-327D-4E0B-A7D9-DF2469F464AF}"/>
              </a:ext>
            </a:extLst>
          </p:cNvPr>
          <p:cNvSpPr/>
          <p:nvPr/>
        </p:nvSpPr>
        <p:spPr>
          <a:xfrm>
            <a:off x="287338" y="5274744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네트워크형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기술개발</a:t>
            </a:r>
          </a:p>
        </p:txBody>
      </p:sp>
      <p:sp>
        <p:nvSpPr>
          <p:cNvPr id="357" name="자유형 192">
            <a:extLst>
              <a:ext uri="{FF2B5EF4-FFF2-40B4-BE49-F238E27FC236}">
                <a16:creationId xmlns="" xmlns:a16="http://schemas.microsoft.com/office/drawing/2014/main" id="{0A6486AE-1174-49CF-AF36-41329840BCE4}"/>
              </a:ext>
            </a:extLst>
          </p:cNvPr>
          <p:cNvSpPr/>
          <p:nvPr/>
        </p:nvSpPr>
        <p:spPr>
          <a:xfrm>
            <a:off x="4292872" y="5202288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기업 간의 협력수요가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있는 과제에 중소기업의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 및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자금 지원</a:t>
            </a:r>
          </a:p>
        </p:txBody>
      </p:sp>
      <p:sp>
        <p:nvSpPr>
          <p:cNvPr id="358" name="자유형 192">
            <a:extLst>
              <a:ext uri="{FF2B5EF4-FFF2-40B4-BE49-F238E27FC236}">
                <a16:creationId xmlns="" xmlns:a16="http://schemas.microsoft.com/office/drawing/2014/main" id="{98063E43-9D08-4C37-AE1C-E611A011641A}"/>
              </a:ext>
            </a:extLst>
          </p:cNvPr>
          <p:cNvSpPr/>
          <p:nvPr/>
        </p:nvSpPr>
        <p:spPr>
          <a:xfrm>
            <a:off x="6440505" y="5094566"/>
            <a:ext cx="1264994" cy="861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네트워크 기획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/3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천만원</a:t>
            </a:r>
          </a:p>
          <a:p>
            <a:pPr algn="ctr"/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(R&amp;BD)</a:t>
            </a:r>
          </a:p>
          <a:p>
            <a:pPr algn="ctr"/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/6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59" name="자유형 192">
            <a:extLst>
              <a:ext uri="{FF2B5EF4-FFF2-40B4-BE49-F238E27FC236}">
                <a16:creationId xmlns="" xmlns:a16="http://schemas.microsoft.com/office/drawing/2014/main" id="{E3ACD55D-C9CD-4A1F-B773-DF664F807701}"/>
              </a:ext>
            </a:extLst>
          </p:cNvPr>
          <p:cNvSpPr/>
          <p:nvPr/>
        </p:nvSpPr>
        <p:spPr>
          <a:xfrm>
            <a:off x="7748828" y="5417731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361" name="직선 연결선 360">
            <a:extLst>
              <a:ext uri="{FF2B5EF4-FFF2-40B4-BE49-F238E27FC236}">
                <a16:creationId xmlns="" xmlns:a16="http://schemas.microsoft.com/office/drawing/2014/main" id="{CA0D71BB-C157-4A70-A880-6858CF045821}"/>
              </a:ext>
            </a:extLst>
          </p:cNvPr>
          <p:cNvCxnSpPr>
            <a:cxnSpLocks/>
          </p:cNvCxnSpPr>
          <p:nvPr/>
        </p:nvCxnSpPr>
        <p:spPr>
          <a:xfrm>
            <a:off x="2038455" y="3409186"/>
            <a:ext cx="0" cy="25344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직선 연결선 361">
            <a:extLst>
              <a:ext uri="{FF2B5EF4-FFF2-40B4-BE49-F238E27FC236}">
                <a16:creationId xmlns="" xmlns:a16="http://schemas.microsoft.com/office/drawing/2014/main" id="{6B0613B0-138D-458B-962D-6E5B127A46C6}"/>
              </a:ext>
            </a:extLst>
          </p:cNvPr>
          <p:cNvCxnSpPr>
            <a:cxnSpLocks/>
          </p:cNvCxnSpPr>
          <p:nvPr/>
        </p:nvCxnSpPr>
        <p:spPr>
          <a:xfrm>
            <a:off x="4271284" y="3409186"/>
            <a:ext cx="0" cy="25344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직선 연결선 362">
            <a:extLst>
              <a:ext uri="{FF2B5EF4-FFF2-40B4-BE49-F238E27FC236}">
                <a16:creationId xmlns="" xmlns:a16="http://schemas.microsoft.com/office/drawing/2014/main" id="{DFA4802F-AFD5-4503-8808-558BD6E156AF}"/>
              </a:ext>
            </a:extLst>
          </p:cNvPr>
          <p:cNvCxnSpPr>
            <a:cxnSpLocks/>
          </p:cNvCxnSpPr>
          <p:nvPr/>
        </p:nvCxnSpPr>
        <p:spPr>
          <a:xfrm>
            <a:off x="6418918" y="3409186"/>
            <a:ext cx="0" cy="25344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직선 연결선 363">
            <a:extLst>
              <a:ext uri="{FF2B5EF4-FFF2-40B4-BE49-F238E27FC236}">
                <a16:creationId xmlns="" xmlns:a16="http://schemas.microsoft.com/office/drawing/2014/main" id="{717F88F3-E73E-439A-99F8-B3A25D741B3E}"/>
              </a:ext>
            </a:extLst>
          </p:cNvPr>
          <p:cNvCxnSpPr>
            <a:cxnSpLocks/>
          </p:cNvCxnSpPr>
          <p:nvPr/>
        </p:nvCxnSpPr>
        <p:spPr>
          <a:xfrm>
            <a:off x="7727240" y="3409186"/>
            <a:ext cx="0" cy="25344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5" name="그림 3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007323"/>
            <a:ext cx="9389915" cy="28805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24B9D7C-0BF2-40A2-BB1F-153FD0164412}"/>
              </a:ext>
            </a:extLst>
          </p:cNvPr>
          <p:cNvGrpSpPr/>
          <p:nvPr/>
        </p:nvGrpSpPr>
        <p:grpSpPr>
          <a:xfrm>
            <a:off x="320377" y="5014779"/>
            <a:ext cx="8512403" cy="28805"/>
            <a:chOff x="320377" y="5114259"/>
            <a:chExt cx="8512403" cy="28805"/>
          </a:xfrm>
        </p:grpSpPr>
        <p:pic>
          <p:nvPicPr>
            <p:cNvPr id="338" name="그림 337">
              <a:extLst>
                <a:ext uri="{FF2B5EF4-FFF2-40B4-BE49-F238E27FC236}">
                  <a16:creationId xmlns="" xmlns:a16="http://schemas.microsoft.com/office/drawing/2014/main" id="{6FED29D8-805C-468C-9D7E-0EB437C55B4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5114259"/>
              <a:ext cx="1661922" cy="28805"/>
            </a:xfrm>
            <a:prstGeom prst="rect">
              <a:avLst/>
            </a:prstGeom>
          </p:spPr>
        </p:pic>
        <p:pic>
          <p:nvPicPr>
            <p:cNvPr id="342" name="그림 341">
              <a:extLst>
                <a:ext uri="{FF2B5EF4-FFF2-40B4-BE49-F238E27FC236}">
                  <a16:creationId xmlns="" xmlns:a16="http://schemas.microsoft.com/office/drawing/2014/main" id="{D58F306E-78C8-4AB9-B5CF-5EFEBDECBD6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5114259"/>
              <a:ext cx="2023835" cy="28805"/>
            </a:xfrm>
            <a:prstGeom prst="rect">
              <a:avLst/>
            </a:prstGeom>
          </p:spPr>
        </p:pic>
        <p:pic>
          <p:nvPicPr>
            <p:cNvPr id="344" name="그림 343">
              <a:extLst>
                <a:ext uri="{FF2B5EF4-FFF2-40B4-BE49-F238E27FC236}">
                  <a16:creationId xmlns="" xmlns:a16="http://schemas.microsoft.com/office/drawing/2014/main" id="{B9DD13BF-039E-4E11-93F2-838901243B1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5114259"/>
              <a:ext cx="1216621" cy="28805"/>
            </a:xfrm>
            <a:prstGeom prst="rect">
              <a:avLst/>
            </a:prstGeom>
          </p:spPr>
        </p:pic>
        <p:pic>
          <p:nvPicPr>
            <p:cNvPr id="346" name="그림 345">
              <a:extLst>
                <a:ext uri="{FF2B5EF4-FFF2-40B4-BE49-F238E27FC236}">
                  <a16:creationId xmlns="" xmlns:a16="http://schemas.microsoft.com/office/drawing/2014/main" id="{5B94E2E1-C0B9-4D5D-A44F-A703BCA2F9E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69957" y="5114259"/>
              <a:ext cx="1062823" cy="28805"/>
            </a:xfrm>
            <a:prstGeom prst="rect">
              <a:avLst/>
            </a:prstGeom>
          </p:spPr>
        </p:pic>
        <p:pic>
          <p:nvPicPr>
            <p:cNvPr id="92" name="그림 91">
              <a:extLst>
                <a:ext uri="{FF2B5EF4-FFF2-40B4-BE49-F238E27FC236}">
                  <a16:creationId xmlns="" xmlns:a16="http://schemas.microsoft.com/office/drawing/2014/main" id="{2688A388-209B-411B-8DA8-9972B08D5E0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03405" y="5114259"/>
              <a:ext cx="2104303" cy="28805"/>
            </a:xfrm>
            <a:prstGeom prst="rect">
              <a:avLst/>
            </a:prstGeom>
          </p:spPr>
        </p:pic>
      </p:grpSp>
      <p:sp>
        <p:nvSpPr>
          <p:cNvPr id="93" name="자유형 192">
            <a:extLst>
              <a:ext uri="{FF2B5EF4-FFF2-40B4-BE49-F238E27FC236}">
                <a16:creationId xmlns="" xmlns:a16="http://schemas.microsoft.com/office/drawing/2014/main" id="{8D70FDC9-741E-4D71-BB9F-46B59A2AD501}"/>
              </a:ext>
            </a:extLst>
          </p:cNvPr>
          <p:cNvSpPr/>
          <p:nvPr/>
        </p:nvSpPr>
        <p:spPr>
          <a:xfrm>
            <a:off x="2061572" y="3441991"/>
            <a:ext cx="2187970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수요처로부터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구매를 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약속받은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</p:txBody>
      </p:sp>
      <p:sp>
        <p:nvSpPr>
          <p:cNvPr id="94" name="자유형 192">
            <a:extLst>
              <a:ext uri="{FF2B5EF4-FFF2-40B4-BE49-F238E27FC236}">
                <a16:creationId xmlns="" xmlns:a16="http://schemas.microsoft.com/office/drawing/2014/main" id="{C4E5C0F3-1379-453A-9BFD-34D1A59FBCF7}"/>
              </a:ext>
            </a:extLst>
          </p:cNvPr>
          <p:cNvSpPr/>
          <p:nvPr/>
        </p:nvSpPr>
        <p:spPr>
          <a:xfrm>
            <a:off x="2061572" y="5202288"/>
            <a:ext cx="2187970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혁신형 중소기업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중심의 네트워크 협력체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 기업 이상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cxnSp>
        <p:nvCxnSpPr>
          <p:cNvPr id="95" name="직선 연결선 94">
            <a:extLst>
              <a:ext uri="{FF2B5EF4-FFF2-40B4-BE49-F238E27FC236}">
                <a16:creationId xmlns="" xmlns:a16="http://schemas.microsoft.com/office/drawing/2014/main" id="{32CF1352-F73B-4C77-BB89-197685107DCF}"/>
              </a:ext>
            </a:extLst>
          </p:cNvPr>
          <p:cNvCxnSpPr>
            <a:cxnSpLocks/>
          </p:cNvCxnSpPr>
          <p:nvPr/>
        </p:nvCxnSpPr>
        <p:spPr>
          <a:xfrm>
            <a:off x="1151338" y="3409186"/>
            <a:ext cx="0" cy="164858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자유형 192">
            <a:extLst>
              <a:ext uri="{FF2B5EF4-FFF2-40B4-BE49-F238E27FC236}">
                <a16:creationId xmlns="" xmlns:a16="http://schemas.microsoft.com/office/drawing/2014/main" id="{21C44B78-3B1B-47AD-8D44-5F3ED8D266D3}"/>
              </a:ext>
            </a:extLst>
          </p:cNvPr>
          <p:cNvSpPr/>
          <p:nvPr/>
        </p:nvSpPr>
        <p:spPr>
          <a:xfrm>
            <a:off x="1151338" y="3514447"/>
            <a:ext cx="864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구매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연계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="" xmlns:a16="http://schemas.microsoft.com/office/drawing/2014/main" id="{0B3CB04A-F02B-41D1-AFD9-287EC7B10593}"/>
              </a:ext>
            </a:extLst>
          </p:cNvPr>
          <p:cNvGrpSpPr/>
          <p:nvPr/>
        </p:nvGrpSpPr>
        <p:grpSpPr>
          <a:xfrm>
            <a:off x="1151338" y="4174636"/>
            <a:ext cx="6529974" cy="28805"/>
            <a:chOff x="1151338" y="4221195"/>
            <a:chExt cx="6529974" cy="28805"/>
          </a:xfrm>
        </p:grpSpPr>
        <p:pic>
          <p:nvPicPr>
            <p:cNvPr id="316" name="그림 315">
              <a:extLst>
                <a:ext uri="{FF2B5EF4-FFF2-40B4-BE49-F238E27FC236}">
                  <a16:creationId xmlns="" xmlns:a16="http://schemas.microsoft.com/office/drawing/2014/main" id="{47FDEF54-7893-4407-8A8A-E88D523170B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221195"/>
              <a:ext cx="2023835" cy="28805"/>
            </a:xfrm>
            <a:prstGeom prst="rect">
              <a:avLst/>
            </a:prstGeom>
          </p:spPr>
        </p:pic>
        <p:pic>
          <p:nvPicPr>
            <p:cNvPr id="318" name="그림 317">
              <a:extLst>
                <a:ext uri="{FF2B5EF4-FFF2-40B4-BE49-F238E27FC236}">
                  <a16:creationId xmlns="" xmlns:a16="http://schemas.microsoft.com/office/drawing/2014/main" id="{DC194433-E9C5-4387-A86D-28CB732836E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221195"/>
              <a:ext cx="1216621" cy="28805"/>
            </a:xfrm>
            <a:prstGeom prst="rect">
              <a:avLst/>
            </a:prstGeom>
          </p:spPr>
        </p:pic>
        <p:pic>
          <p:nvPicPr>
            <p:cNvPr id="91" name="그림 90">
              <a:extLst>
                <a:ext uri="{FF2B5EF4-FFF2-40B4-BE49-F238E27FC236}">
                  <a16:creationId xmlns="" xmlns:a16="http://schemas.microsoft.com/office/drawing/2014/main" id="{94DA2AF9-7200-43F4-B01B-640BBDF3B1A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03405" y="4221195"/>
              <a:ext cx="2104303" cy="28805"/>
            </a:xfrm>
            <a:prstGeom prst="rect">
              <a:avLst/>
            </a:prstGeom>
          </p:spPr>
        </p:pic>
        <p:pic>
          <p:nvPicPr>
            <p:cNvPr id="98" name="그림 97">
              <a:extLst>
                <a:ext uri="{FF2B5EF4-FFF2-40B4-BE49-F238E27FC236}">
                  <a16:creationId xmlns="" xmlns:a16="http://schemas.microsoft.com/office/drawing/2014/main" id="{CF7F5C54-88FB-44DE-9658-B9F79ABAED2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51338" y="4221195"/>
              <a:ext cx="830960" cy="28805"/>
            </a:xfrm>
            <a:prstGeom prst="rect">
              <a:avLst/>
            </a:prstGeom>
          </p:spPr>
        </p:pic>
      </p:grpSp>
      <p:sp>
        <p:nvSpPr>
          <p:cNvPr id="101" name="자유형 192">
            <a:extLst>
              <a:ext uri="{FF2B5EF4-FFF2-40B4-BE49-F238E27FC236}">
                <a16:creationId xmlns="" xmlns:a16="http://schemas.microsoft.com/office/drawing/2014/main" id="{2AB2250D-2B80-4777-94C0-A3B256CAC9F6}"/>
              </a:ext>
            </a:extLst>
          </p:cNvPr>
          <p:cNvSpPr/>
          <p:nvPr/>
        </p:nvSpPr>
        <p:spPr>
          <a:xfrm>
            <a:off x="1151338" y="4358400"/>
            <a:ext cx="864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공동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투자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7803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08931" y="1284160"/>
            <a:ext cx="8624872" cy="1112860"/>
            <a:chOff x="231791" y="1749701"/>
            <a:chExt cx="8624872" cy="1112860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35342"/>
              <a:ext cx="7842788" cy="944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4" name="타원 263">
              <a:extLst>
                <a:ext uri="{FF2B5EF4-FFF2-40B4-BE49-F238E27FC236}">
                  <a16:creationId xmlns="" xmlns:a16="http://schemas.microsoft.com/office/drawing/2014/main" id="{B69875DC-D184-41EE-A4CA-92A5CBC86766}"/>
                </a:ext>
              </a:extLst>
            </p:cNvPr>
            <p:cNvSpPr/>
            <p:nvPr/>
          </p:nvSpPr>
          <p:spPr>
            <a:xfrm>
              <a:off x="320091" y="1749701"/>
              <a:ext cx="1113217" cy="1112860"/>
            </a:xfrm>
            <a:prstGeom prst="ellipse">
              <a:avLst/>
            </a:prstGeom>
            <a:solidFill>
              <a:srgbClr val="706F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5" name="타원 264">
              <a:extLst>
                <a:ext uri="{FF2B5EF4-FFF2-40B4-BE49-F238E27FC236}">
                  <a16:creationId xmlns="" xmlns:a16="http://schemas.microsoft.com/office/drawing/2014/main" id="{C57919B3-87E1-4402-A273-72A3E9F36284}"/>
                </a:ext>
              </a:extLst>
            </p:cNvPr>
            <p:cNvSpPr/>
            <p:nvPr/>
          </p:nvSpPr>
          <p:spPr>
            <a:xfrm>
              <a:off x="364412" y="1794009"/>
              <a:ext cx="1024574" cy="1024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6" name="타원 265">
              <a:extLst>
                <a:ext uri="{FF2B5EF4-FFF2-40B4-BE49-F238E27FC236}">
                  <a16:creationId xmlns="" xmlns:a16="http://schemas.microsoft.com/office/drawing/2014/main" id="{C8070A8D-FC50-4EE7-97FA-856A28BD94F8}"/>
                </a:ext>
              </a:extLst>
            </p:cNvPr>
            <p:cNvSpPr/>
            <p:nvPr/>
          </p:nvSpPr>
          <p:spPr>
            <a:xfrm>
              <a:off x="395209" y="1824796"/>
              <a:ext cx="962984" cy="962671"/>
            </a:xfrm>
            <a:prstGeom prst="ellipse">
              <a:avLst/>
            </a:prstGeom>
            <a:noFill/>
            <a:ln w="12700">
              <a:solidFill>
                <a:srgbClr val="96A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="" xmlns:a16="http://schemas.microsoft.com/office/drawing/2014/main" id="{4AA6275E-1CBA-441E-885F-69E69D60A541}"/>
                </a:ext>
              </a:extLst>
            </p:cNvPr>
            <p:cNvSpPr/>
            <p:nvPr/>
          </p:nvSpPr>
          <p:spPr>
            <a:xfrm>
              <a:off x="507783" y="2179200"/>
              <a:ext cx="737836" cy="2538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사업목적</a:t>
              </a: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="" xmlns:a16="http://schemas.microsoft.com/office/drawing/2014/main" id="{EB025F6F-E1B6-4C1B-8172-7331606D2C60}"/>
                </a:ext>
              </a:extLst>
            </p:cNvPr>
            <p:cNvSpPr/>
            <p:nvPr/>
          </p:nvSpPr>
          <p:spPr>
            <a:xfrm>
              <a:off x="231791" y="246550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“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”</a:t>
              </a: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08525"/>
              <a:ext cx="3249287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산학연 협력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R&amp;D 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활성화를 통한</a:t>
              </a:r>
            </a:p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중소기업 일자리 창출과 </a:t>
              </a:r>
              <a:r>
                <a:rPr lang="ko-KR" altLang="en-US" sz="180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혁신성장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 촉진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466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216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83" name="그룹 282">
            <a:extLst>
              <a:ext uri="{FF2B5EF4-FFF2-40B4-BE49-F238E27FC236}">
                <a16:creationId xmlns="" xmlns:a16="http://schemas.microsoft.com/office/drawing/2014/main" id="{165A4BFE-D870-4A7B-B289-9FA0ED090293}"/>
              </a:ext>
            </a:extLst>
          </p:cNvPr>
          <p:cNvGrpSpPr/>
          <p:nvPr/>
        </p:nvGrpSpPr>
        <p:grpSpPr>
          <a:xfrm>
            <a:off x="558439" y="5789246"/>
            <a:ext cx="8193875" cy="215444"/>
            <a:chOff x="1935510" y="1841068"/>
            <a:chExt cx="8193875" cy="215444"/>
          </a:xfrm>
        </p:grpSpPr>
        <p:sp>
          <p:nvSpPr>
            <p:cNvPr id="284" name="모서리가 둥근 직사각형 145">
              <a:extLst>
                <a:ext uri="{FF2B5EF4-FFF2-40B4-BE49-F238E27FC236}">
                  <a16:creationId xmlns="" xmlns:a16="http://schemas.microsoft.com/office/drawing/2014/main" id="{68411B5D-644B-4521-ADC0-EDC301359CDC}"/>
                </a:ext>
              </a:extLst>
            </p:cNvPr>
            <p:cNvSpPr/>
            <p:nvPr/>
          </p:nvSpPr>
          <p:spPr>
            <a:xfrm>
              <a:off x="2209385" y="1841068"/>
              <a:ext cx="7920000" cy="21544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사업내용</a:t>
              </a: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 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예비연구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(8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개월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0.5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 이내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→ 2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단계 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사업화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R&amp;D(2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4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 이내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endParaRPr lang="ko-KR" altLang="en-US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285" name="그룹 284">
              <a:extLst>
                <a:ext uri="{FF2B5EF4-FFF2-40B4-BE49-F238E27FC236}">
                  <a16:creationId xmlns="" xmlns:a16="http://schemas.microsoft.com/office/drawing/2014/main" id="{4ED61C48-13D7-4920-82CF-789CA6F3947B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286" name="모서리가 둥근 직사각형 152">
                <a:extLst>
                  <a:ext uri="{FF2B5EF4-FFF2-40B4-BE49-F238E27FC236}">
                    <a16:creationId xmlns="" xmlns:a16="http://schemas.microsoft.com/office/drawing/2014/main" id="{042594B6-7E91-4CF1-B498-766D7EA14BD3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287" name="그룹 286">
                <a:extLst>
                  <a:ext uri="{FF2B5EF4-FFF2-40B4-BE49-F238E27FC236}">
                    <a16:creationId xmlns="" xmlns:a16="http://schemas.microsoft.com/office/drawing/2014/main" id="{F4F0B536-72AF-4619-90A7-817D45B1351D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288" name="모서리가 둥근 직사각형 154">
                  <a:extLst>
                    <a:ext uri="{FF2B5EF4-FFF2-40B4-BE49-F238E27FC236}">
                      <a16:creationId xmlns="" xmlns:a16="http://schemas.microsoft.com/office/drawing/2014/main" id="{48543C2F-D7F7-4240-8741-0C9F0214B75E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289" name="모서리가 둥근 직사각형 155">
                  <a:extLst>
                    <a:ext uri="{FF2B5EF4-FFF2-40B4-BE49-F238E27FC236}">
                      <a16:creationId xmlns="" xmlns:a16="http://schemas.microsoft.com/office/drawing/2014/main" id="{1BFF776D-0DF6-4677-80C3-7C5049272013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490491" cy="307777"/>
            <a:chOff x="442732" y="2762125"/>
            <a:chExt cx="2490491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18111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산학연 </a:t>
              </a:r>
              <a:r>
                <a:rPr lang="en-US" altLang="ko-KR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Collabo R&amp;D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706FB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590330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대학의 보유자원을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활용한 중소기업의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협력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3482608"/>
            <a:ext cx="1264994" cy="861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r>
              <a:rPr lang="ko-KR" altLang="en-US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8</a:t>
            </a:r>
            <a:r>
              <a:rPr lang="ko-KR" altLang="en-US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천만원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48" name="자유형 192">
            <a:extLst>
              <a:ext uri="{FF2B5EF4-FFF2-40B4-BE49-F238E27FC236}">
                <a16:creationId xmlns="" xmlns:a16="http://schemas.microsoft.com/office/drawing/2014/main" id="{67989FBD-C121-457A-9326-9F1D16FD4D73}"/>
              </a:ext>
            </a:extLst>
          </p:cNvPr>
          <p:cNvSpPr/>
          <p:nvPr/>
        </p:nvSpPr>
        <p:spPr>
          <a:xfrm>
            <a:off x="2061572" y="4839973"/>
            <a:ext cx="2187970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공동개발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연구기관</a:t>
            </a:r>
          </a:p>
        </p:txBody>
      </p:sp>
      <p:sp>
        <p:nvSpPr>
          <p:cNvPr id="341" name="자유형 192">
            <a:extLst>
              <a:ext uri="{FF2B5EF4-FFF2-40B4-BE49-F238E27FC236}">
                <a16:creationId xmlns="" xmlns:a16="http://schemas.microsoft.com/office/drawing/2014/main" id="{D2C6E860-3A1A-43B3-8B83-5B9D4BE87615}"/>
              </a:ext>
            </a:extLst>
          </p:cNvPr>
          <p:cNvSpPr/>
          <p:nvPr/>
        </p:nvSpPr>
        <p:spPr>
          <a:xfrm>
            <a:off x="4292872" y="4732251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연구기관의 전문기술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분야를 기반으로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협력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343" name="자유형 192">
            <a:extLst>
              <a:ext uri="{FF2B5EF4-FFF2-40B4-BE49-F238E27FC236}">
                <a16:creationId xmlns="" xmlns:a16="http://schemas.microsoft.com/office/drawing/2014/main" id="{F48670FA-BEBE-4389-8D0C-40F5ECA6B410}"/>
              </a:ext>
            </a:extLst>
          </p:cNvPr>
          <p:cNvSpPr/>
          <p:nvPr/>
        </p:nvSpPr>
        <p:spPr>
          <a:xfrm>
            <a:off x="6440505" y="4624529"/>
            <a:ext cx="1264994" cy="861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r>
              <a:rPr lang="ko-KR" altLang="en-US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8</a:t>
            </a:r>
            <a:r>
              <a:rPr lang="ko-KR" altLang="en-US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spc="-12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천만원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52" name="자유형 192">
            <a:extLst>
              <a:ext uri="{FF2B5EF4-FFF2-40B4-BE49-F238E27FC236}">
                <a16:creationId xmlns="" xmlns:a16="http://schemas.microsoft.com/office/drawing/2014/main" id="{670CE800-327D-4E0B-A7D9-DF2469F464AF}"/>
              </a:ext>
            </a:extLst>
          </p:cNvPr>
          <p:cNvSpPr/>
          <p:nvPr/>
        </p:nvSpPr>
        <p:spPr>
          <a:xfrm>
            <a:off x="287338" y="4804707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산연협력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34C83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기술개발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C60D52A1-D0E2-4012-AFE4-1B530B7B5DF5}"/>
              </a:ext>
            </a:extLst>
          </p:cNvPr>
          <p:cNvGrpSpPr/>
          <p:nvPr/>
        </p:nvGrpSpPr>
        <p:grpSpPr>
          <a:xfrm>
            <a:off x="2038455" y="3409186"/>
            <a:ext cx="5688785" cy="2121664"/>
            <a:chOff x="2038455" y="3409186"/>
            <a:chExt cx="5688785" cy="2534414"/>
          </a:xfrm>
        </p:grpSpPr>
        <p:cxnSp>
          <p:nvCxnSpPr>
            <p:cNvPr id="361" name="직선 연결선 360">
              <a:extLst>
                <a:ext uri="{FF2B5EF4-FFF2-40B4-BE49-F238E27FC236}">
                  <a16:creationId xmlns="" xmlns:a16="http://schemas.microsoft.com/office/drawing/2014/main" id="{CA0D71BB-C157-4A70-A880-6858CF045821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직선 연결선 361">
              <a:extLst>
                <a:ext uri="{FF2B5EF4-FFF2-40B4-BE49-F238E27FC236}">
                  <a16:creationId xmlns="" xmlns:a16="http://schemas.microsoft.com/office/drawing/2014/main" id="{6B0613B0-138D-458B-962D-6E5B127A46C6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직선 연결선 362">
              <a:extLst>
                <a:ext uri="{FF2B5EF4-FFF2-40B4-BE49-F238E27FC236}">
                  <a16:creationId xmlns="" xmlns:a16="http://schemas.microsoft.com/office/drawing/2014/main" id="{DFA4802F-AFD5-4503-8808-558BD6E156AF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직선 연결선 363">
              <a:extLst>
                <a:ext uri="{FF2B5EF4-FFF2-40B4-BE49-F238E27FC236}">
                  <a16:creationId xmlns="" xmlns:a16="http://schemas.microsoft.com/office/drawing/2014/main" id="{717F88F3-E73E-439A-99F8-B3A25D741B3E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5" name="그림 3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611975"/>
            <a:ext cx="9389915" cy="28805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E87D4620-AE7E-4E4D-9F7B-A329F9445D15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6" name="그룹 5">
              <a:extLst>
                <a:ext uri="{FF2B5EF4-FFF2-40B4-BE49-F238E27FC236}">
                  <a16:creationId xmlns="" xmlns:a16="http://schemas.microsoft.com/office/drawing/2014/main" id="{8869B47B-871E-46C3-AF57-AA8F331538B4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4" name="자유형: 도형 3">
                <a:extLst>
                  <a:ext uri="{FF2B5EF4-FFF2-40B4-BE49-F238E27FC236}">
                    <a16:creationId xmlns="" xmlns:a16="http://schemas.microsoft.com/office/drawing/2014/main" id="{29D78E41-45DA-44FC-8BF8-C8C9412B2A2B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706FB4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="" xmlns:a16="http://schemas.microsoft.com/office/drawing/2014/main" id="{097CCDB3-1A9C-464B-A39A-D36A323DA3D8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706FB4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12" name="Rectangle 25">
              <a:extLst>
                <a:ext uri="{FF2B5EF4-FFF2-40B4-BE49-F238E27FC236}">
                  <a16:creationId xmlns="" xmlns:a16="http://schemas.microsoft.com/office/drawing/2014/main" id="{D3DE3F55-BE8B-4D39-8D94-D7203A081F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69000" y="773246"/>
              <a:ext cx="57708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협력형</a:t>
              </a:r>
            </a:p>
          </p:txBody>
        </p:sp>
      </p:grpSp>
      <p:sp>
        <p:nvSpPr>
          <p:cNvPr id="93" name="자유형 192">
            <a:extLst>
              <a:ext uri="{FF2B5EF4-FFF2-40B4-BE49-F238E27FC236}">
                <a16:creationId xmlns="" xmlns:a16="http://schemas.microsoft.com/office/drawing/2014/main" id="{8D70FDC9-741E-4D71-BB9F-46B59A2AD501}"/>
              </a:ext>
            </a:extLst>
          </p:cNvPr>
          <p:cNvSpPr/>
          <p:nvPr/>
        </p:nvSpPr>
        <p:spPr>
          <a:xfrm>
            <a:off x="2061572" y="3698052"/>
            <a:ext cx="2187970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공동개발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대학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="" xmlns:a16="http://schemas.microsoft.com/office/drawing/2014/main" id="{7F0A0AE6-EDE6-4D0B-B58B-C1F2E0AB7102}"/>
              </a:ext>
            </a:extLst>
          </p:cNvPr>
          <p:cNvGrpSpPr/>
          <p:nvPr/>
        </p:nvGrpSpPr>
        <p:grpSpPr>
          <a:xfrm>
            <a:off x="320377" y="4470053"/>
            <a:ext cx="7360935" cy="28805"/>
            <a:chOff x="320377" y="4221195"/>
            <a:chExt cx="7360935" cy="28805"/>
          </a:xfrm>
        </p:grpSpPr>
        <p:pic>
          <p:nvPicPr>
            <p:cNvPr id="316" name="그림 315">
              <a:extLst>
                <a:ext uri="{FF2B5EF4-FFF2-40B4-BE49-F238E27FC236}">
                  <a16:creationId xmlns="" xmlns:a16="http://schemas.microsoft.com/office/drawing/2014/main" id="{47FDEF54-7893-4407-8A8A-E88D523170B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221195"/>
              <a:ext cx="2023835" cy="28805"/>
            </a:xfrm>
            <a:prstGeom prst="rect">
              <a:avLst/>
            </a:prstGeom>
          </p:spPr>
        </p:pic>
        <p:pic>
          <p:nvPicPr>
            <p:cNvPr id="318" name="그림 317">
              <a:extLst>
                <a:ext uri="{FF2B5EF4-FFF2-40B4-BE49-F238E27FC236}">
                  <a16:creationId xmlns="" xmlns:a16="http://schemas.microsoft.com/office/drawing/2014/main" id="{DC194433-E9C5-4387-A86D-28CB732836E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221195"/>
              <a:ext cx="1216621" cy="28805"/>
            </a:xfrm>
            <a:prstGeom prst="rect">
              <a:avLst/>
            </a:prstGeom>
          </p:spPr>
        </p:pic>
        <p:pic>
          <p:nvPicPr>
            <p:cNvPr id="91" name="그림 90">
              <a:extLst>
                <a:ext uri="{FF2B5EF4-FFF2-40B4-BE49-F238E27FC236}">
                  <a16:creationId xmlns="" xmlns:a16="http://schemas.microsoft.com/office/drawing/2014/main" id="{94DA2AF9-7200-43F4-B01B-640BBDF3B1A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03405" y="4221195"/>
              <a:ext cx="2104303" cy="28805"/>
            </a:xfrm>
            <a:prstGeom prst="rect">
              <a:avLst/>
            </a:prstGeom>
          </p:spPr>
        </p:pic>
        <p:pic>
          <p:nvPicPr>
            <p:cNvPr id="86" name="그림 85">
              <a:extLst>
                <a:ext uri="{FF2B5EF4-FFF2-40B4-BE49-F238E27FC236}">
                  <a16:creationId xmlns="" xmlns:a16="http://schemas.microsoft.com/office/drawing/2014/main" id="{6718897C-28D6-4115-B467-3E1434C76D6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221195"/>
              <a:ext cx="1661922" cy="28805"/>
            </a:xfrm>
            <a:prstGeom prst="rect">
              <a:avLst/>
            </a:prstGeom>
          </p:spPr>
        </p:pic>
      </p:grpSp>
      <p:sp>
        <p:nvSpPr>
          <p:cNvPr id="87" name="자유형 192">
            <a:extLst>
              <a:ext uri="{FF2B5EF4-FFF2-40B4-BE49-F238E27FC236}">
                <a16:creationId xmlns="" xmlns:a16="http://schemas.microsoft.com/office/drawing/2014/main" id="{B8479A34-F4F7-47DF-85C0-EE5F65540B2F}"/>
              </a:ext>
            </a:extLst>
          </p:cNvPr>
          <p:cNvSpPr/>
          <p:nvPr/>
        </p:nvSpPr>
        <p:spPr>
          <a:xfrm>
            <a:off x="287338" y="3662786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산학협력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기술개발</a:t>
            </a:r>
          </a:p>
        </p:txBody>
      </p:sp>
      <p:sp>
        <p:nvSpPr>
          <p:cNvPr id="88" name="자유형 192">
            <a:extLst>
              <a:ext uri="{FF2B5EF4-FFF2-40B4-BE49-F238E27FC236}">
                <a16:creationId xmlns="" xmlns:a16="http://schemas.microsoft.com/office/drawing/2014/main" id="{9A720855-4C3B-4EA1-9F78-41DB06382E29}"/>
              </a:ext>
            </a:extLst>
          </p:cNvPr>
          <p:cNvSpPr/>
          <p:nvPr/>
        </p:nvSpPr>
        <p:spPr>
          <a:xfrm>
            <a:off x="7748828" y="4376104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96" name="그룹 95">
            <a:extLst>
              <a:ext uri="{FF2B5EF4-FFF2-40B4-BE49-F238E27FC236}">
                <a16:creationId xmlns="" xmlns:a16="http://schemas.microsoft.com/office/drawing/2014/main" id="{DEC1F167-A6B5-4366-BA2D-0465BE256087}"/>
              </a:ext>
            </a:extLst>
          </p:cNvPr>
          <p:cNvGrpSpPr/>
          <p:nvPr/>
        </p:nvGrpSpPr>
        <p:grpSpPr>
          <a:xfrm>
            <a:off x="558439" y="6116906"/>
            <a:ext cx="8193875" cy="215444"/>
            <a:chOff x="1935510" y="1841068"/>
            <a:chExt cx="8193875" cy="215444"/>
          </a:xfrm>
        </p:grpSpPr>
        <p:sp>
          <p:nvSpPr>
            <p:cNvPr id="99" name="모서리가 둥근 직사각형 145">
              <a:extLst>
                <a:ext uri="{FF2B5EF4-FFF2-40B4-BE49-F238E27FC236}">
                  <a16:creationId xmlns="" xmlns:a16="http://schemas.microsoft.com/office/drawing/2014/main" id="{26E78EBA-2504-4619-ADE1-FE124AE5AB68}"/>
                </a:ext>
              </a:extLst>
            </p:cNvPr>
            <p:cNvSpPr/>
            <p:nvPr/>
          </p:nvSpPr>
          <p:spPr>
            <a:xfrm>
              <a:off x="2209385" y="1841068"/>
              <a:ext cx="7920000" cy="21544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지원대상</a:t>
              </a: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기업부설연구소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또는 연구전담개발부서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보유 중소기업이거나 설립계획이 있는 모든 중소기업</a:t>
              </a:r>
            </a:p>
          </p:txBody>
        </p:sp>
        <p:grpSp>
          <p:nvGrpSpPr>
            <p:cNvPr id="100" name="그룹 99">
              <a:extLst>
                <a:ext uri="{FF2B5EF4-FFF2-40B4-BE49-F238E27FC236}">
                  <a16:creationId xmlns="" xmlns:a16="http://schemas.microsoft.com/office/drawing/2014/main" id="{68DC87D3-FEEB-4B71-90E3-A7CFE73031EE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102" name="모서리가 둥근 직사각형 152">
                <a:extLst>
                  <a:ext uri="{FF2B5EF4-FFF2-40B4-BE49-F238E27FC236}">
                    <a16:creationId xmlns="" xmlns:a16="http://schemas.microsoft.com/office/drawing/2014/main" id="{153DC4B6-5A45-4FB1-9DF1-420750549FAB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03" name="그룹 102">
                <a:extLst>
                  <a:ext uri="{FF2B5EF4-FFF2-40B4-BE49-F238E27FC236}">
                    <a16:creationId xmlns="" xmlns:a16="http://schemas.microsoft.com/office/drawing/2014/main" id="{3123F283-7F2E-46A3-8AE8-59D54A867116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104" name="모서리가 둥근 직사각형 154">
                  <a:extLst>
                    <a:ext uri="{FF2B5EF4-FFF2-40B4-BE49-F238E27FC236}">
                      <a16:creationId xmlns="" xmlns:a16="http://schemas.microsoft.com/office/drawing/2014/main" id="{C280EB8C-8950-4073-996A-0636ECEA0F53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105" name="모서리가 둥근 직사각형 155">
                  <a:extLst>
                    <a:ext uri="{FF2B5EF4-FFF2-40B4-BE49-F238E27FC236}">
                      <a16:creationId xmlns="" xmlns:a16="http://schemas.microsoft.com/office/drawing/2014/main" id="{E3ECF4A7-80E1-41E4-987D-46CD2C403C0A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pic>
        <p:nvPicPr>
          <p:cNvPr id="82" name="그림 81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880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35929" y="1367591"/>
            <a:ext cx="8597874" cy="946756"/>
            <a:chOff x="258789" y="1833132"/>
            <a:chExt cx="8597874" cy="946756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33132"/>
              <a:ext cx="7842788" cy="94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08525"/>
              <a:ext cx="5427768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러시아 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원천</a:t>
              </a:r>
              <a:r>
                <a: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Bauhaus 93" panose="04030905020B02020C02" pitchFamily="82" charset="0"/>
                  <a:ea typeface="배달의민족 주아" panose="02020603020101020101" pitchFamily="18" charset="-127"/>
                  <a:cs typeface="Arial" charset="0"/>
                </a:rPr>
                <a:t>∙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혁신기술 </a:t>
              </a:r>
              <a:r>
                <a:rPr lang="ko-KR" altLang="en-US" sz="1800" baseline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도입 </a:t>
              </a:r>
              <a:r>
                <a:rPr lang="ko-KR" altLang="en-US" sz="1800" baseline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등을 통해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국내 중소벤처기업의 기술 역량강화 및 </a:t>
              </a:r>
              <a:r>
                <a:rPr lang="ko-KR" altLang="en-US" sz="180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신북방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 新시장 진출 지원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38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11 </a:t>
              </a:r>
              <a:r>
                <a:rPr lang="ko-KR" altLang="en-US" sz="13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  <a:endPara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254098" cy="307777"/>
            <a:chOff x="442732" y="2762125"/>
            <a:chExt cx="3254098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94471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해외원천기술 상용화 기술개발</a:t>
              </a:r>
              <a:endParaRPr lang="en-US" altLang="ko-KR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pic>
        <p:nvPicPr>
          <p:cNvPr id="83" name="그림 82">
            <a:extLst>
              <a:ext uri="{FF2B5EF4-FFF2-40B4-BE49-F238E27FC236}">
                <a16:creationId xmlns="" xmlns:a16="http://schemas.microsoft.com/office/drawing/2014/main" id="{878CD4A2-7B29-47BC-8B56-62AF57BCD22F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3328131"/>
            <a:ext cx="9389915" cy="28805"/>
          </a:xfrm>
          <a:prstGeom prst="rect">
            <a:avLst/>
          </a:prstGeom>
        </p:spPr>
      </p:pic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9E270F98-7C6D-4AD5-8171-0D536C8D1025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="" xmlns:a16="http://schemas.microsoft.com/office/drawing/2014/main" id="{864106BB-FD35-47EF-A876-8EC930A722B2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10F0DC1D-EC16-446D-ABF0-E05232310A5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="" xmlns:a16="http://schemas.microsoft.com/office/drawing/2014/main" id="{F06E9D06-FEAA-427C-BE61-EF9D31D8FC56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F389E929-E024-46A3-9673-BDC52A05B207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77" name="그룹 76">
            <a:extLst>
              <a:ext uri="{FF2B5EF4-FFF2-40B4-BE49-F238E27FC236}">
                <a16:creationId xmlns="" xmlns:a16="http://schemas.microsoft.com/office/drawing/2014/main" id="{B34AFC85-F5D2-4109-B42A-49A12FB4D136}"/>
              </a:ext>
            </a:extLst>
          </p:cNvPr>
          <p:cNvGrpSpPr/>
          <p:nvPr/>
        </p:nvGrpSpPr>
        <p:grpSpPr>
          <a:xfrm>
            <a:off x="2038455" y="3409186"/>
            <a:ext cx="5688785" cy="1554699"/>
            <a:chOff x="2038455" y="3473194"/>
            <a:chExt cx="5688785" cy="2592000"/>
          </a:xfrm>
        </p:grpSpPr>
        <p:cxnSp>
          <p:nvCxnSpPr>
            <p:cNvPr id="78" name="직선 연결선 77">
              <a:extLst>
                <a:ext uri="{FF2B5EF4-FFF2-40B4-BE49-F238E27FC236}">
                  <a16:creationId xmlns="" xmlns:a16="http://schemas.microsoft.com/office/drawing/2014/main" id="{33EA6EE6-59CF-4379-9B54-7FCAE4645B9E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>
              <a:extLst>
                <a:ext uri="{FF2B5EF4-FFF2-40B4-BE49-F238E27FC236}">
                  <a16:creationId xmlns="" xmlns:a16="http://schemas.microsoft.com/office/drawing/2014/main" id="{D02E4627-D209-44A1-A144-8DCD41292E3C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>
              <a:extLst>
                <a:ext uri="{FF2B5EF4-FFF2-40B4-BE49-F238E27FC236}">
                  <a16:creationId xmlns="" xmlns:a16="http://schemas.microsoft.com/office/drawing/2014/main" id="{F133043D-4C8C-4395-9945-F114E219AC76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>
              <a:extLst>
                <a:ext uri="{FF2B5EF4-FFF2-40B4-BE49-F238E27FC236}">
                  <a16:creationId xmlns="" xmlns:a16="http://schemas.microsoft.com/office/drawing/2014/main" id="{1DC0B81D-6061-4CCB-8858-7D12C4EA6FD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5" name="그림 84">
            <a:extLst>
              <a:ext uri="{FF2B5EF4-FFF2-40B4-BE49-F238E27FC236}">
                <a16:creationId xmlns="" xmlns:a16="http://schemas.microsoft.com/office/drawing/2014/main" id="{1D84447D-0B1C-4585-86E2-DEA1A5D8F31D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041237"/>
            <a:ext cx="9389915" cy="28805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="" xmlns:a16="http://schemas.microsoft.com/office/drawing/2014/main" id="{DE0F3C88-72B4-4D93-8D8A-6315C5F25A54}"/>
              </a:ext>
            </a:extLst>
          </p:cNvPr>
          <p:cNvGrpSpPr/>
          <p:nvPr/>
        </p:nvGrpSpPr>
        <p:grpSpPr>
          <a:xfrm>
            <a:off x="287338" y="3605939"/>
            <a:ext cx="8566571" cy="1099275"/>
            <a:chOff x="287338" y="3501555"/>
            <a:chExt cx="8566571" cy="1099275"/>
          </a:xfrm>
        </p:grpSpPr>
        <p:sp>
          <p:nvSpPr>
            <p:cNvPr id="89" name="자유형 192">
              <a:extLst>
                <a:ext uri="{FF2B5EF4-FFF2-40B4-BE49-F238E27FC236}">
                  <a16:creationId xmlns="" xmlns:a16="http://schemas.microsoft.com/office/drawing/2014/main" id="{D144C650-A660-4694-BDB6-2502121837CF}"/>
                </a:ext>
              </a:extLst>
            </p:cNvPr>
            <p:cNvSpPr/>
            <p:nvPr/>
          </p:nvSpPr>
          <p:spPr>
            <a:xfrm>
              <a:off x="287338" y="3934193"/>
              <a:ext cx="1728000" cy="234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해외원천기술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상용화 기술개발</a:t>
              </a:r>
            </a:p>
          </p:txBody>
        </p:sp>
        <p:sp>
          <p:nvSpPr>
            <p:cNvPr id="90" name="자유형 192">
              <a:extLst>
                <a:ext uri="{FF2B5EF4-FFF2-40B4-BE49-F238E27FC236}">
                  <a16:creationId xmlns="" xmlns:a16="http://schemas.microsoft.com/office/drawing/2014/main" id="{D2D59401-91C7-4713-8B01-1E5650990DD1}"/>
                </a:ext>
              </a:extLst>
            </p:cNvPr>
            <p:cNvSpPr/>
            <p:nvPr/>
          </p:nvSpPr>
          <p:spPr>
            <a:xfrm>
              <a:off x="2061572" y="3501555"/>
              <a:ext cx="2187970" cy="109927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러시아의 공공기관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기업 등으로부터 기술협력의향서를 확보한 중소기업</a:t>
              </a:r>
            </a:p>
          </p:txBody>
        </p:sp>
        <p:sp>
          <p:nvSpPr>
            <p:cNvPr id="91" name="자유형 192">
              <a:extLst>
                <a:ext uri="{FF2B5EF4-FFF2-40B4-BE49-F238E27FC236}">
                  <a16:creationId xmlns="" xmlns:a16="http://schemas.microsoft.com/office/drawing/2014/main" id="{925C1C5E-1AB5-45D2-A92D-7852633D639D}"/>
                </a:ext>
              </a:extLst>
            </p:cNvPr>
            <p:cNvSpPr/>
            <p:nvPr/>
          </p:nvSpPr>
          <p:spPr>
            <a:xfrm>
              <a:off x="4292872" y="3501555"/>
              <a:ext cx="2104303" cy="109927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러시아 핵심기술 이전을 통한 후속 기술개발 및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러시아 수요 기술에 대한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기술개발 지원</a:t>
              </a:r>
            </a:p>
          </p:txBody>
        </p:sp>
        <p:sp>
          <p:nvSpPr>
            <p:cNvPr id="92" name="자유형 192">
              <a:extLst>
                <a:ext uri="{FF2B5EF4-FFF2-40B4-BE49-F238E27FC236}">
                  <a16:creationId xmlns="" xmlns:a16="http://schemas.microsoft.com/office/drawing/2014/main" id="{471C93BE-638F-4E56-AAD2-7ED38D6C1C7B}"/>
                </a:ext>
              </a:extLst>
            </p:cNvPr>
            <p:cNvSpPr/>
            <p:nvPr/>
          </p:nvSpPr>
          <p:spPr>
            <a:xfrm>
              <a:off x="6440505" y="3921671"/>
              <a:ext cx="1264994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/4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94" name="자유형 192">
              <a:extLst>
                <a:ext uri="{FF2B5EF4-FFF2-40B4-BE49-F238E27FC236}">
                  <a16:creationId xmlns="" xmlns:a16="http://schemas.microsoft.com/office/drawing/2014/main" id="{4FF65FF4-F7E3-4CAD-B871-7A40423161E1}"/>
                </a:ext>
              </a:extLst>
            </p:cNvPr>
            <p:cNvSpPr/>
            <p:nvPr/>
          </p:nvSpPr>
          <p:spPr>
            <a:xfrm>
              <a:off x="7748828" y="3921671"/>
              <a:ext cx="1105081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품목지정</a:t>
              </a: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="" xmlns:a16="http://schemas.microsoft.com/office/drawing/2014/main" id="{2C4A377D-DC5A-4B33-93BF-DA68C845FE43}"/>
              </a:ext>
            </a:extLst>
          </p:cNvPr>
          <p:cNvGrpSpPr/>
          <p:nvPr/>
        </p:nvGrpSpPr>
        <p:grpSpPr>
          <a:xfrm>
            <a:off x="0" y="5585032"/>
            <a:ext cx="9144001" cy="720000"/>
            <a:chOff x="0" y="4045613"/>
            <a:chExt cx="9144001" cy="720000"/>
          </a:xfrm>
        </p:grpSpPr>
        <p:pic>
          <p:nvPicPr>
            <p:cNvPr id="96" name="Picture 25">
              <a:extLst>
                <a:ext uri="{FF2B5EF4-FFF2-40B4-BE49-F238E27FC236}">
                  <a16:creationId xmlns="" xmlns:a16="http://schemas.microsoft.com/office/drawing/2014/main" id="{AB5849FC-12FB-4567-A863-AC97B8A033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25">
              <a:extLst>
                <a:ext uri="{FF2B5EF4-FFF2-40B4-BE49-F238E27FC236}">
                  <a16:creationId xmlns="" xmlns:a16="http://schemas.microsoft.com/office/drawing/2014/main" id="{CBB49BC8-249C-482F-80E7-F1698A86A4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6" name="타원 65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706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grpSp>
        <p:nvGrpSpPr>
          <p:cNvPr id="82" name="그룹 81">
            <a:extLst>
              <a:ext uri="{FF2B5EF4-FFF2-40B4-BE49-F238E27FC236}">
                <a16:creationId xmlns="" xmlns:a16="http://schemas.microsoft.com/office/drawing/2014/main" id="{E87D4620-AE7E-4E4D-9F7B-A329F9445D15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87" name="그룹 86">
              <a:extLst>
                <a:ext uri="{FF2B5EF4-FFF2-40B4-BE49-F238E27FC236}">
                  <a16:creationId xmlns="" xmlns:a16="http://schemas.microsoft.com/office/drawing/2014/main" id="{8869B47B-871E-46C3-AF57-AA8F331538B4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93" name="자유형: 도형 3">
                <a:extLst>
                  <a:ext uri="{FF2B5EF4-FFF2-40B4-BE49-F238E27FC236}">
                    <a16:creationId xmlns="" xmlns:a16="http://schemas.microsoft.com/office/drawing/2014/main" id="{29D78E41-45DA-44FC-8BF8-C8C9412B2A2B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706FB4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98" name="자유형: 도형 4">
                <a:extLst>
                  <a:ext uri="{FF2B5EF4-FFF2-40B4-BE49-F238E27FC236}">
                    <a16:creationId xmlns="" xmlns:a16="http://schemas.microsoft.com/office/drawing/2014/main" id="{097CCDB3-1A9C-464B-A39A-D36A323DA3D8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706FB4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8" name="Rectangle 25">
              <a:extLst>
                <a:ext uri="{FF2B5EF4-FFF2-40B4-BE49-F238E27FC236}">
                  <a16:creationId xmlns="" xmlns:a16="http://schemas.microsoft.com/office/drawing/2014/main" id="{D3DE3F55-BE8B-4D39-8D94-D7203A081F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69000" y="773246"/>
              <a:ext cx="57708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협력형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47843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08931" y="1284160"/>
            <a:ext cx="8624872" cy="1112860"/>
            <a:chOff x="231791" y="1749701"/>
            <a:chExt cx="8624872" cy="1112860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77942"/>
              <a:ext cx="7842788" cy="9019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4" name="타원 263">
              <a:extLst>
                <a:ext uri="{FF2B5EF4-FFF2-40B4-BE49-F238E27FC236}">
                  <a16:creationId xmlns="" xmlns:a16="http://schemas.microsoft.com/office/drawing/2014/main" id="{B69875DC-D184-41EE-A4CA-92A5CBC86766}"/>
                </a:ext>
              </a:extLst>
            </p:cNvPr>
            <p:cNvSpPr/>
            <p:nvPr/>
          </p:nvSpPr>
          <p:spPr>
            <a:xfrm>
              <a:off x="320091" y="1749701"/>
              <a:ext cx="1113217" cy="1112860"/>
            </a:xfrm>
            <a:prstGeom prst="ellipse">
              <a:avLst/>
            </a:prstGeom>
            <a:solidFill>
              <a:srgbClr val="706F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5" name="타원 264">
              <a:extLst>
                <a:ext uri="{FF2B5EF4-FFF2-40B4-BE49-F238E27FC236}">
                  <a16:creationId xmlns="" xmlns:a16="http://schemas.microsoft.com/office/drawing/2014/main" id="{C57919B3-87E1-4402-A273-72A3E9F36284}"/>
                </a:ext>
              </a:extLst>
            </p:cNvPr>
            <p:cNvSpPr/>
            <p:nvPr/>
          </p:nvSpPr>
          <p:spPr>
            <a:xfrm>
              <a:off x="364412" y="1794009"/>
              <a:ext cx="1024574" cy="1024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6" name="타원 265">
              <a:extLst>
                <a:ext uri="{FF2B5EF4-FFF2-40B4-BE49-F238E27FC236}">
                  <a16:creationId xmlns="" xmlns:a16="http://schemas.microsoft.com/office/drawing/2014/main" id="{C8070A8D-FC50-4EE7-97FA-856A28BD94F8}"/>
                </a:ext>
              </a:extLst>
            </p:cNvPr>
            <p:cNvSpPr/>
            <p:nvPr/>
          </p:nvSpPr>
          <p:spPr>
            <a:xfrm>
              <a:off x="395209" y="1824796"/>
              <a:ext cx="962984" cy="962671"/>
            </a:xfrm>
            <a:prstGeom prst="ellipse">
              <a:avLst/>
            </a:prstGeom>
            <a:noFill/>
            <a:ln w="12700">
              <a:solidFill>
                <a:srgbClr val="96A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="" xmlns:a16="http://schemas.microsoft.com/office/drawing/2014/main" id="{4AA6275E-1CBA-441E-885F-69E69D60A541}"/>
                </a:ext>
              </a:extLst>
            </p:cNvPr>
            <p:cNvSpPr/>
            <p:nvPr/>
          </p:nvSpPr>
          <p:spPr>
            <a:xfrm>
              <a:off x="507783" y="2179200"/>
              <a:ext cx="737836" cy="2538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사업목적</a:t>
              </a: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="" xmlns:a16="http://schemas.microsoft.com/office/drawing/2014/main" id="{EB025F6F-E1B6-4C1B-8172-7331606D2C60}"/>
                </a:ext>
              </a:extLst>
            </p:cNvPr>
            <p:cNvSpPr/>
            <p:nvPr/>
          </p:nvSpPr>
          <p:spPr>
            <a:xfrm>
              <a:off x="231791" y="246550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“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”</a:t>
              </a: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08525"/>
              <a:ext cx="5132815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제조 중소기업 주력제품의 고도화 및 신제품 개발을 지원하여</a:t>
              </a:r>
            </a:p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글로벌벨류체인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(</a:t>
              </a:r>
              <a:r>
                <a:rPr lang="en-US" altLang="ko-KR" sz="180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GVC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) 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진입 및 국가 제조경쟁력 강화에 기여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59 </a:t>
              </a:r>
              <a:r>
                <a:rPr lang="ko-KR" altLang="en-US" sz="13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  <a:endPara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57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194786" cy="307777"/>
            <a:chOff x="442732" y="2762125"/>
            <a:chExt cx="3194786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88540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제조중소기업 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글로벌역량강화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706FB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563160"/>
            <a:ext cx="2104303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산업 보호 중요도가 높은 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경합품목의 기술개발지원</a:t>
            </a: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3662643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/6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41" name="자유형 192">
            <a:extLst>
              <a:ext uri="{FF2B5EF4-FFF2-40B4-BE49-F238E27FC236}">
                <a16:creationId xmlns="" xmlns:a16="http://schemas.microsoft.com/office/drawing/2014/main" id="{D2C6E860-3A1A-43B3-8B83-5B9D4BE87615}"/>
              </a:ext>
            </a:extLst>
          </p:cNvPr>
          <p:cNvSpPr/>
          <p:nvPr/>
        </p:nvSpPr>
        <p:spPr>
          <a:xfrm>
            <a:off x="4292872" y="4449703"/>
            <a:ext cx="2104303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제조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제품 고도화 및 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신제품개발 지원</a:t>
            </a:r>
          </a:p>
        </p:txBody>
      </p:sp>
      <p:sp>
        <p:nvSpPr>
          <p:cNvPr id="343" name="자유형 192">
            <a:extLst>
              <a:ext uri="{FF2B5EF4-FFF2-40B4-BE49-F238E27FC236}">
                <a16:creationId xmlns="" xmlns:a16="http://schemas.microsoft.com/office/drawing/2014/main" id="{F48670FA-BEBE-4389-8D0C-40F5ECA6B410}"/>
              </a:ext>
            </a:extLst>
          </p:cNvPr>
          <p:cNvSpPr/>
          <p:nvPr/>
        </p:nvSpPr>
        <p:spPr>
          <a:xfrm>
            <a:off x="6440505" y="4540948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52" name="자유형 192">
            <a:extLst>
              <a:ext uri="{FF2B5EF4-FFF2-40B4-BE49-F238E27FC236}">
                <a16:creationId xmlns="" xmlns:a16="http://schemas.microsoft.com/office/drawing/2014/main" id="{670CE800-327D-4E0B-A7D9-DF2469F464AF}"/>
              </a:ext>
            </a:extLst>
          </p:cNvPr>
          <p:cNvSpPr/>
          <p:nvPr/>
        </p:nvSpPr>
        <p:spPr>
          <a:xfrm>
            <a:off x="287338" y="4598614"/>
            <a:ext cx="1728000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Bottom-Up</a:t>
            </a:r>
          </a:p>
        </p:txBody>
      </p:sp>
      <p:pic>
        <p:nvPicPr>
          <p:cNvPr id="365" name="그림 3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124295"/>
            <a:ext cx="9389915" cy="28805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681C3FDB-EC8B-4177-8375-DCA1F364D65C}"/>
              </a:ext>
            </a:extLst>
          </p:cNvPr>
          <p:cNvGrpSpPr/>
          <p:nvPr/>
        </p:nvGrpSpPr>
        <p:grpSpPr>
          <a:xfrm>
            <a:off x="7269957" y="550281"/>
            <a:ext cx="1562823" cy="742040"/>
            <a:chOff x="7269957" y="550281"/>
            <a:chExt cx="1562823" cy="742040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="" xmlns:a16="http://schemas.microsoft.com/office/drawing/2014/main" id="{CFDDE884-1161-4325-814E-9CAC2C4916F0}"/>
                </a:ext>
              </a:extLst>
            </p:cNvPr>
            <p:cNvSpPr/>
            <p:nvPr/>
          </p:nvSpPr>
          <p:spPr>
            <a:xfrm>
              <a:off x="7269957" y="785151"/>
              <a:ext cx="990124" cy="286968"/>
            </a:xfrm>
            <a:prstGeom prst="roundRect">
              <a:avLst/>
            </a:prstGeom>
            <a:solidFill>
              <a:srgbClr val="706F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" name="그룹 5">
              <a:extLst>
                <a:ext uri="{FF2B5EF4-FFF2-40B4-BE49-F238E27FC236}">
                  <a16:creationId xmlns="" xmlns:a16="http://schemas.microsoft.com/office/drawing/2014/main" id="{8869B47B-871E-46C3-AF57-AA8F331538B4}"/>
                </a:ext>
              </a:extLst>
            </p:cNvPr>
            <p:cNvGrpSpPr/>
            <p:nvPr/>
          </p:nvGrpSpPr>
          <p:grpSpPr>
            <a:xfrm>
              <a:off x="8010757" y="550281"/>
              <a:ext cx="822023" cy="742040"/>
              <a:chOff x="9148810" y="3847857"/>
              <a:chExt cx="2512671" cy="2268188"/>
            </a:xfrm>
          </p:grpSpPr>
          <p:sp>
            <p:nvSpPr>
              <p:cNvPr id="4" name="자유형: 도형 3">
                <a:extLst>
                  <a:ext uri="{FF2B5EF4-FFF2-40B4-BE49-F238E27FC236}">
                    <a16:creationId xmlns="" xmlns:a16="http://schemas.microsoft.com/office/drawing/2014/main" id="{29D78E41-45DA-44FC-8BF8-C8C9412B2A2B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706FB4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="" xmlns:a16="http://schemas.microsoft.com/office/drawing/2014/main" id="{097CCDB3-1A9C-464B-A39A-D36A323DA3D8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706FB4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12" name="Rectangle 25">
              <a:extLst>
                <a:ext uri="{FF2B5EF4-FFF2-40B4-BE49-F238E27FC236}">
                  <a16:creationId xmlns="" xmlns:a16="http://schemas.microsoft.com/office/drawing/2014/main" id="{D3DE3F55-BE8B-4D39-8D94-D7203A081F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114980" y="785151"/>
              <a:ext cx="57708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협력형</a:t>
              </a:r>
            </a:p>
          </p:txBody>
        </p:sp>
        <p:sp>
          <p:nvSpPr>
            <p:cNvPr id="89" name="Rectangle 25">
              <a:extLst>
                <a:ext uri="{FF2B5EF4-FFF2-40B4-BE49-F238E27FC236}">
                  <a16:creationId xmlns="" xmlns:a16="http://schemas.microsoft.com/office/drawing/2014/main" id="{E50A1C90-A56D-462F-9DDC-6A4ED24A60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374411" y="820913"/>
              <a:ext cx="57708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buClr>
                  <a:srgbClr val="4D4D4D"/>
                </a:buClr>
              </a:pPr>
              <a:r>
                <a:rPr lang="ko-KR" altLang="en-US" sz="14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F00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신규사업</a:t>
              </a:r>
            </a:p>
          </p:txBody>
        </p:sp>
      </p:grpSp>
      <p:sp>
        <p:nvSpPr>
          <p:cNvPr id="93" name="자유형 192">
            <a:extLst>
              <a:ext uri="{FF2B5EF4-FFF2-40B4-BE49-F238E27FC236}">
                <a16:creationId xmlns="" xmlns:a16="http://schemas.microsoft.com/office/drawing/2014/main" id="{8D70FDC9-741E-4D71-BB9F-46B59A2AD501}"/>
              </a:ext>
            </a:extLst>
          </p:cNvPr>
          <p:cNvSpPr/>
          <p:nvPr/>
        </p:nvSpPr>
        <p:spPr>
          <a:xfrm>
            <a:off x="2061572" y="3657603"/>
            <a:ext cx="2187970" cy="112030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중위기술 분야*에 해당하는</a:t>
            </a:r>
          </a:p>
          <a:p>
            <a:pPr algn="ctr">
              <a:lnSpc>
                <a:spcPct val="13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 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</a:t>
            </a:r>
          </a:p>
          <a:p>
            <a:pPr algn="ctr">
              <a:lnSpc>
                <a:spcPct val="13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의한 중소기업</a:t>
            </a:r>
          </a:p>
          <a:p>
            <a:pPr algn="ctr">
              <a:lnSpc>
                <a:spcPct val="130000"/>
              </a:lnSpc>
            </a:pP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리쇼어링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우대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="" xmlns:a16="http://schemas.microsoft.com/office/drawing/2014/main" id="{7F0A0AE6-EDE6-4D0B-B58B-C1F2E0AB7102}"/>
              </a:ext>
            </a:extLst>
          </p:cNvPr>
          <p:cNvGrpSpPr/>
          <p:nvPr/>
        </p:nvGrpSpPr>
        <p:grpSpPr>
          <a:xfrm>
            <a:off x="320377" y="4203353"/>
            <a:ext cx="7360935" cy="28805"/>
            <a:chOff x="320377" y="4221195"/>
            <a:chExt cx="7360935" cy="28805"/>
          </a:xfrm>
        </p:grpSpPr>
        <p:pic>
          <p:nvPicPr>
            <p:cNvPr id="316" name="그림 315">
              <a:extLst>
                <a:ext uri="{FF2B5EF4-FFF2-40B4-BE49-F238E27FC236}">
                  <a16:creationId xmlns="" xmlns:a16="http://schemas.microsoft.com/office/drawing/2014/main" id="{47FDEF54-7893-4407-8A8A-E88D523170B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221195"/>
              <a:ext cx="2023835" cy="28805"/>
            </a:xfrm>
            <a:prstGeom prst="rect">
              <a:avLst/>
            </a:prstGeom>
          </p:spPr>
        </p:pic>
        <p:pic>
          <p:nvPicPr>
            <p:cNvPr id="318" name="그림 317">
              <a:extLst>
                <a:ext uri="{FF2B5EF4-FFF2-40B4-BE49-F238E27FC236}">
                  <a16:creationId xmlns="" xmlns:a16="http://schemas.microsoft.com/office/drawing/2014/main" id="{DC194433-E9C5-4387-A86D-28CB732836E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221195"/>
              <a:ext cx="1216621" cy="28805"/>
            </a:xfrm>
            <a:prstGeom prst="rect">
              <a:avLst/>
            </a:prstGeom>
          </p:spPr>
        </p:pic>
        <p:pic>
          <p:nvPicPr>
            <p:cNvPr id="86" name="그림 85">
              <a:extLst>
                <a:ext uri="{FF2B5EF4-FFF2-40B4-BE49-F238E27FC236}">
                  <a16:creationId xmlns="" xmlns:a16="http://schemas.microsoft.com/office/drawing/2014/main" id="{6718897C-28D6-4115-B467-3E1434C76D6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221195"/>
              <a:ext cx="1661922" cy="28805"/>
            </a:xfrm>
            <a:prstGeom prst="rect">
              <a:avLst/>
            </a:prstGeom>
          </p:spPr>
        </p:pic>
      </p:grpSp>
      <p:sp>
        <p:nvSpPr>
          <p:cNvPr id="87" name="자유형 192">
            <a:extLst>
              <a:ext uri="{FF2B5EF4-FFF2-40B4-BE49-F238E27FC236}">
                <a16:creationId xmlns="" xmlns:a16="http://schemas.microsoft.com/office/drawing/2014/main" id="{B8479A34-F4F7-47DF-85C0-EE5F65540B2F}"/>
              </a:ext>
            </a:extLst>
          </p:cNvPr>
          <p:cNvSpPr/>
          <p:nvPr/>
        </p:nvSpPr>
        <p:spPr>
          <a:xfrm>
            <a:off x="287338" y="3679117"/>
            <a:ext cx="1728000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Top-Down</a:t>
            </a:r>
          </a:p>
        </p:txBody>
      </p:sp>
      <p:sp>
        <p:nvSpPr>
          <p:cNvPr id="88" name="자유형 192">
            <a:extLst>
              <a:ext uri="{FF2B5EF4-FFF2-40B4-BE49-F238E27FC236}">
                <a16:creationId xmlns="" xmlns:a16="http://schemas.microsoft.com/office/drawing/2014/main" id="{9A720855-4C3B-4EA1-9F78-41DB06382E29}"/>
              </a:ext>
            </a:extLst>
          </p:cNvPr>
          <p:cNvSpPr/>
          <p:nvPr/>
        </p:nvSpPr>
        <p:spPr>
          <a:xfrm>
            <a:off x="7748828" y="3654405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품목지정</a:t>
            </a:r>
          </a:p>
        </p:txBody>
      </p:sp>
      <p:sp>
        <p:nvSpPr>
          <p:cNvPr id="82" name="자유형 192">
            <a:extLst>
              <a:ext uri="{FF2B5EF4-FFF2-40B4-BE49-F238E27FC236}">
                <a16:creationId xmlns="" xmlns:a16="http://schemas.microsoft.com/office/drawing/2014/main" id="{66F211E6-38AA-471A-906A-851C1C9D169B}"/>
              </a:ext>
            </a:extLst>
          </p:cNvPr>
          <p:cNvSpPr/>
          <p:nvPr/>
        </p:nvSpPr>
        <p:spPr>
          <a:xfrm>
            <a:off x="7748828" y="4549186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="" xmlns:a16="http://schemas.microsoft.com/office/drawing/2014/main" id="{54F3CFB3-F18D-48A7-AD3F-3F0FBFF48A8B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69957" y="4210973"/>
            <a:ext cx="1062823" cy="28805"/>
          </a:xfrm>
          <a:prstGeom prst="rect">
            <a:avLst/>
          </a:prstGeom>
        </p:spPr>
      </p:pic>
      <p:sp>
        <p:nvSpPr>
          <p:cNvPr id="75" name="모서리가 둥근 직사각형 145">
            <a:extLst>
              <a:ext uri="{FF2B5EF4-FFF2-40B4-BE49-F238E27FC236}">
                <a16:creationId xmlns="" xmlns:a16="http://schemas.microsoft.com/office/drawing/2014/main" id="{68411B5D-644B-4521-ADC0-EDC301359CDC}"/>
              </a:ext>
            </a:extLst>
          </p:cNvPr>
          <p:cNvSpPr/>
          <p:nvPr/>
        </p:nvSpPr>
        <p:spPr>
          <a:xfrm>
            <a:off x="832314" y="5482364"/>
            <a:ext cx="7920000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b="1" kern="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중위기술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b="1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분야</a:t>
            </a:r>
            <a:r>
              <a:rPr lang="en-US" altLang="ko-KR" sz="1200" b="1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중高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화학 물질 및 화학제품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의약품 제외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전기장비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기타 기계 및 장비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자동차 및 트레일러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기타 운송장비 제조업</a:t>
            </a:r>
            <a:endParaRPr lang="en-US" altLang="ko-KR" sz="1200" kern="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6" name="모서리가 둥근 직사각형 152">
            <a:extLst>
              <a:ext uri="{FF2B5EF4-FFF2-40B4-BE49-F238E27FC236}">
                <a16:creationId xmlns="" xmlns:a16="http://schemas.microsoft.com/office/drawing/2014/main" id="{042594B6-7E91-4CF1-B498-766D7EA14BD3}"/>
              </a:ext>
            </a:extLst>
          </p:cNvPr>
          <p:cNvSpPr/>
          <p:nvPr/>
        </p:nvSpPr>
        <p:spPr>
          <a:xfrm>
            <a:off x="558439" y="5491179"/>
            <a:ext cx="170041" cy="191240"/>
          </a:xfrm>
          <a:prstGeom prst="roundRect">
            <a:avLst>
              <a:gd name="adj" fmla="val 19431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0" name="모서리가 둥근 직사각형 155">
            <a:extLst>
              <a:ext uri="{FF2B5EF4-FFF2-40B4-BE49-F238E27FC236}">
                <a16:creationId xmlns="" xmlns:a16="http://schemas.microsoft.com/office/drawing/2014/main" id="{1BFF776D-0DF6-4677-80C3-7C5049272013}"/>
              </a:ext>
            </a:extLst>
          </p:cNvPr>
          <p:cNvSpPr/>
          <p:nvPr/>
        </p:nvSpPr>
        <p:spPr>
          <a:xfrm rot="19718802" flipV="1">
            <a:off x="599181" y="5595133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6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4" name="모서리가 둥근 직사각형 154">
            <a:extLst>
              <a:ext uri="{FF2B5EF4-FFF2-40B4-BE49-F238E27FC236}">
                <a16:creationId xmlns="" xmlns:a16="http://schemas.microsoft.com/office/drawing/2014/main" id="{48543C2F-D7F7-4240-8741-0C9F0214B75E}"/>
              </a:ext>
            </a:extLst>
          </p:cNvPr>
          <p:cNvSpPr/>
          <p:nvPr/>
        </p:nvSpPr>
        <p:spPr>
          <a:xfrm rot="1881198">
            <a:off x="605273" y="5550882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4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5" name="모서리가 둥근 직사각형 145">
            <a:extLst>
              <a:ext uri="{FF2B5EF4-FFF2-40B4-BE49-F238E27FC236}">
                <a16:creationId xmlns="" xmlns:a16="http://schemas.microsoft.com/office/drawing/2014/main" id="{68411B5D-644B-4521-ADC0-EDC301359CDC}"/>
              </a:ext>
            </a:extLst>
          </p:cNvPr>
          <p:cNvSpPr/>
          <p:nvPr/>
        </p:nvSpPr>
        <p:spPr>
          <a:xfrm>
            <a:off x="832314" y="5892876"/>
            <a:ext cx="7920000" cy="6001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b="1" kern="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중위기술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b="1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분야</a:t>
            </a:r>
            <a:r>
              <a:rPr lang="en-US" altLang="ko-KR" sz="1200" b="1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200" b="1" kern="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중低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코크스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연탄 및 </a:t>
            </a:r>
            <a:r>
              <a:rPr lang="ko-KR" altLang="en-US" sz="1200" kern="0" dirty="0" err="1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석유정제품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고무 및 플라스틱제품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비금속 </a:t>
            </a:r>
            <a:r>
              <a:rPr lang="ko-KR" altLang="en-US" sz="1200" kern="0" dirty="0" err="1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광물제품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1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차 금속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금속 가공제품 제조업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기계 및 </a:t>
            </a:r>
            <a:r>
              <a:rPr lang="ko-KR" altLang="en-US" sz="1200" kern="0" dirty="0" err="1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가구제외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), </a:t>
            </a:r>
            <a:r>
              <a:rPr lang="ko-KR" altLang="en-US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산업용 기계 및 장비 </a:t>
            </a:r>
            <a:r>
              <a:rPr lang="ko-KR" altLang="en-US" sz="1200" kern="0" dirty="0" err="1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수리업</a:t>
            </a:r>
            <a:r>
              <a:rPr lang="en-US" altLang="ko-KR" sz="12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ko-KR" altLang="en-US" sz="1200" kern="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endParaRPr lang="en-US" altLang="ko-KR" sz="1200" b="1" kern="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034C83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6" name="모서리가 둥근 직사각형 152">
            <a:extLst>
              <a:ext uri="{FF2B5EF4-FFF2-40B4-BE49-F238E27FC236}">
                <a16:creationId xmlns="" xmlns:a16="http://schemas.microsoft.com/office/drawing/2014/main" id="{042594B6-7E91-4CF1-B498-766D7EA14BD3}"/>
              </a:ext>
            </a:extLst>
          </p:cNvPr>
          <p:cNvSpPr/>
          <p:nvPr/>
        </p:nvSpPr>
        <p:spPr>
          <a:xfrm>
            <a:off x="558439" y="5901691"/>
            <a:ext cx="170041" cy="191240"/>
          </a:xfrm>
          <a:prstGeom prst="roundRect">
            <a:avLst>
              <a:gd name="adj" fmla="val 19431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7" name="모서리가 둥근 직사각형 155">
            <a:extLst>
              <a:ext uri="{FF2B5EF4-FFF2-40B4-BE49-F238E27FC236}">
                <a16:creationId xmlns="" xmlns:a16="http://schemas.microsoft.com/office/drawing/2014/main" id="{1BFF776D-0DF6-4677-80C3-7C5049272013}"/>
              </a:ext>
            </a:extLst>
          </p:cNvPr>
          <p:cNvSpPr/>
          <p:nvPr/>
        </p:nvSpPr>
        <p:spPr>
          <a:xfrm rot="19718802" flipV="1">
            <a:off x="599181" y="6005645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6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8" name="모서리가 둥근 직사각형 154">
            <a:extLst>
              <a:ext uri="{FF2B5EF4-FFF2-40B4-BE49-F238E27FC236}">
                <a16:creationId xmlns="" xmlns:a16="http://schemas.microsoft.com/office/drawing/2014/main" id="{48543C2F-D7F7-4240-8741-0C9F0214B75E}"/>
              </a:ext>
            </a:extLst>
          </p:cNvPr>
          <p:cNvSpPr/>
          <p:nvPr/>
        </p:nvSpPr>
        <p:spPr>
          <a:xfrm rot="1881198">
            <a:off x="605273" y="5961394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4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="" xmlns:a16="http://schemas.microsoft.com/office/drawing/2014/main" id="{33EA6EE6-59CF-4379-9B54-7FCAE4645B9E}"/>
              </a:ext>
            </a:extLst>
          </p:cNvPr>
          <p:cNvCxnSpPr>
            <a:cxnSpLocks/>
          </p:cNvCxnSpPr>
          <p:nvPr/>
        </p:nvCxnSpPr>
        <p:spPr>
          <a:xfrm>
            <a:off x="2038455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="" xmlns:a16="http://schemas.microsoft.com/office/drawing/2014/main" id="{D02E4627-D209-44A1-A144-8DCD41292E3C}"/>
              </a:ext>
            </a:extLst>
          </p:cNvPr>
          <p:cNvCxnSpPr>
            <a:cxnSpLocks/>
          </p:cNvCxnSpPr>
          <p:nvPr/>
        </p:nvCxnSpPr>
        <p:spPr>
          <a:xfrm>
            <a:off x="4271284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="" xmlns:a16="http://schemas.microsoft.com/office/drawing/2014/main" id="{F133043D-4C8C-4395-9945-F114E219AC76}"/>
              </a:ext>
            </a:extLst>
          </p:cNvPr>
          <p:cNvCxnSpPr>
            <a:cxnSpLocks/>
          </p:cNvCxnSpPr>
          <p:nvPr/>
        </p:nvCxnSpPr>
        <p:spPr>
          <a:xfrm>
            <a:off x="6418918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="" xmlns:a16="http://schemas.microsoft.com/office/drawing/2014/main" id="{1DC0B81D-6061-4CCB-8858-7D12C4EA6FD6}"/>
              </a:ext>
            </a:extLst>
          </p:cNvPr>
          <p:cNvCxnSpPr>
            <a:cxnSpLocks/>
          </p:cNvCxnSpPr>
          <p:nvPr/>
        </p:nvCxnSpPr>
        <p:spPr>
          <a:xfrm>
            <a:off x="7727240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모서리가 둥근 직사각형 145">
            <a:extLst>
              <a:ext uri="{FF2B5EF4-FFF2-40B4-BE49-F238E27FC236}">
                <a16:creationId xmlns="" xmlns:a16="http://schemas.microsoft.com/office/drawing/2014/main" id="{68411B5D-644B-4521-ADC0-EDC301359CDC}"/>
              </a:ext>
            </a:extLst>
          </p:cNvPr>
          <p:cNvSpPr/>
          <p:nvPr/>
        </p:nvSpPr>
        <p:spPr>
          <a:xfrm>
            <a:off x="817074" y="5184216"/>
            <a:ext cx="7920000" cy="18466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참여방식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034C8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단독 또는 </a:t>
            </a:r>
            <a:r>
              <a:rPr lang="ko-KR" altLang="en-US" sz="1200" b="1" kern="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협력형으로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지원 가능</a:t>
            </a:r>
            <a:endParaRPr lang="en-US" altLang="ko-KR" sz="1200" b="1" kern="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1" name="모서리가 둥근 직사각형 152">
            <a:extLst>
              <a:ext uri="{FF2B5EF4-FFF2-40B4-BE49-F238E27FC236}">
                <a16:creationId xmlns="" xmlns:a16="http://schemas.microsoft.com/office/drawing/2014/main" id="{042594B6-7E91-4CF1-B498-766D7EA14BD3}"/>
              </a:ext>
            </a:extLst>
          </p:cNvPr>
          <p:cNvSpPr/>
          <p:nvPr/>
        </p:nvSpPr>
        <p:spPr>
          <a:xfrm>
            <a:off x="543199" y="5193031"/>
            <a:ext cx="170041" cy="191240"/>
          </a:xfrm>
          <a:prstGeom prst="roundRect">
            <a:avLst>
              <a:gd name="adj" fmla="val 19431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2" name="모서리가 둥근 직사각형 155">
            <a:extLst>
              <a:ext uri="{FF2B5EF4-FFF2-40B4-BE49-F238E27FC236}">
                <a16:creationId xmlns="" xmlns:a16="http://schemas.microsoft.com/office/drawing/2014/main" id="{1BFF776D-0DF6-4677-80C3-7C5049272013}"/>
              </a:ext>
            </a:extLst>
          </p:cNvPr>
          <p:cNvSpPr/>
          <p:nvPr/>
        </p:nvSpPr>
        <p:spPr>
          <a:xfrm rot="19718802" flipV="1">
            <a:off x="583941" y="5296985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6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4" name="모서리가 둥근 직사각형 154">
            <a:extLst>
              <a:ext uri="{FF2B5EF4-FFF2-40B4-BE49-F238E27FC236}">
                <a16:creationId xmlns="" xmlns:a16="http://schemas.microsoft.com/office/drawing/2014/main" id="{48543C2F-D7F7-4240-8741-0C9F0214B75E}"/>
              </a:ext>
            </a:extLst>
          </p:cNvPr>
          <p:cNvSpPr/>
          <p:nvPr/>
        </p:nvSpPr>
        <p:spPr>
          <a:xfrm rot="1881198">
            <a:off x="590033" y="5252734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4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99" name="그림 98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959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08931" y="1284160"/>
            <a:ext cx="8624872" cy="1112860"/>
            <a:chOff x="231791" y="1749701"/>
            <a:chExt cx="8624872" cy="1112860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33702"/>
              <a:ext cx="7842788" cy="94618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4" name="타원 263">
              <a:extLst>
                <a:ext uri="{FF2B5EF4-FFF2-40B4-BE49-F238E27FC236}">
                  <a16:creationId xmlns="" xmlns:a16="http://schemas.microsoft.com/office/drawing/2014/main" id="{B69875DC-D184-41EE-A4CA-92A5CBC86766}"/>
                </a:ext>
              </a:extLst>
            </p:cNvPr>
            <p:cNvSpPr/>
            <p:nvPr/>
          </p:nvSpPr>
          <p:spPr>
            <a:xfrm>
              <a:off x="320091" y="1749701"/>
              <a:ext cx="1113217" cy="1112860"/>
            </a:xfrm>
            <a:prstGeom prst="ellipse">
              <a:avLst/>
            </a:prstGeom>
            <a:solidFill>
              <a:srgbClr val="706F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5" name="타원 264">
              <a:extLst>
                <a:ext uri="{FF2B5EF4-FFF2-40B4-BE49-F238E27FC236}">
                  <a16:creationId xmlns="" xmlns:a16="http://schemas.microsoft.com/office/drawing/2014/main" id="{C57919B3-87E1-4402-A273-72A3E9F36284}"/>
                </a:ext>
              </a:extLst>
            </p:cNvPr>
            <p:cNvSpPr/>
            <p:nvPr/>
          </p:nvSpPr>
          <p:spPr>
            <a:xfrm>
              <a:off x="364412" y="1794009"/>
              <a:ext cx="1024574" cy="1024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6" name="타원 265">
              <a:extLst>
                <a:ext uri="{FF2B5EF4-FFF2-40B4-BE49-F238E27FC236}">
                  <a16:creationId xmlns="" xmlns:a16="http://schemas.microsoft.com/office/drawing/2014/main" id="{C8070A8D-FC50-4EE7-97FA-856A28BD94F8}"/>
                </a:ext>
              </a:extLst>
            </p:cNvPr>
            <p:cNvSpPr/>
            <p:nvPr/>
          </p:nvSpPr>
          <p:spPr>
            <a:xfrm>
              <a:off x="395209" y="1824796"/>
              <a:ext cx="962984" cy="962671"/>
            </a:xfrm>
            <a:prstGeom prst="ellipse">
              <a:avLst/>
            </a:prstGeom>
            <a:noFill/>
            <a:ln w="12700">
              <a:solidFill>
                <a:srgbClr val="96A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="" xmlns:a16="http://schemas.microsoft.com/office/drawing/2014/main" id="{4AA6275E-1CBA-441E-885F-69E69D60A541}"/>
                </a:ext>
              </a:extLst>
            </p:cNvPr>
            <p:cNvSpPr/>
            <p:nvPr/>
          </p:nvSpPr>
          <p:spPr>
            <a:xfrm>
              <a:off x="507783" y="2179200"/>
              <a:ext cx="737836" cy="2538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사업목적</a:t>
              </a: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="" xmlns:a16="http://schemas.microsoft.com/office/drawing/2014/main" id="{EB025F6F-E1B6-4C1B-8172-7331606D2C60}"/>
                </a:ext>
              </a:extLst>
            </p:cNvPr>
            <p:cNvSpPr/>
            <p:nvPr/>
          </p:nvSpPr>
          <p:spPr>
            <a:xfrm>
              <a:off x="231791" y="246550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“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”</a:t>
              </a: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08525"/>
              <a:ext cx="5873274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Tech-Bridge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를 활용한 소재부품장비 분야의 중소기업 </a:t>
              </a:r>
              <a:r>
                <a:rPr lang="ko-KR" altLang="en-US" sz="180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공공기술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기술이전 활성화 촉진 및 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R&amp;D 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효율화를 통한 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기술</a:t>
              </a:r>
              <a:r>
                <a: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Bauhaus 93" panose="04030905020B02020C02" pitchFamily="82" charset="0"/>
                  <a:ea typeface="배달의민족 주아" panose="02020603020101020101" pitchFamily="18" charset="-127"/>
                  <a:cs typeface="Arial" charset="0"/>
                </a:rPr>
                <a:t>∙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사업화 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역량 제고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249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96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729613" cy="307777"/>
            <a:chOff x="442732" y="2762125"/>
            <a:chExt cx="3729613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3420232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en-US" altLang="ko-KR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Tech-Bridge 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활용 상용화기술개발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706FB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E87D4620-AE7E-4E4D-9F7B-A329F9445D15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6" name="그룹 5">
              <a:extLst>
                <a:ext uri="{FF2B5EF4-FFF2-40B4-BE49-F238E27FC236}">
                  <a16:creationId xmlns="" xmlns:a16="http://schemas.microsoft.com/office/drawing/2014/main" id="{8869B47B-871E-46C3-AF57-AA8F331538B4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4" name="자유형: 도형 3">
                <a:extLst>
                  <a:ext uri="{FF2B5EF4-FFF2-40B4-BE49-F238E27FC236}">
                    <a16:creationId xmlns="" xmlns:a16="http://schemas.microsoft.com/office/drawing/2014/main" id="{29D78E41-45DA-44FC-8BF8-C8C9412B2A2B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706FB4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="" xmlns:a16="http://schemas.microsoft.com/office/drawing/2014/main" id="{097CCDB3-1A9C-464B-A39A-D36A323DA3D8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706FB4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12" name="Rectangle 25">
              <a:extLst>
                <a:ext uri="{FF2B5EF4-FFF2-40B4-BE49-F238E27FC236}">
                  <a16:creationId xmlns="" xmlns:a16="http://schemas.microsoft.com/office/drawing/2014/main" id="{D3DE3F55-BE8B-4D39-8D94-D7203A081F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69000" y="773246"/>
              <a:ext cx="57708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협력형</a:t>
              </a: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="" xmlns:a16="http://schemas.microsoft.com/office/drawing/2014/main" id="{70D62CA3-4D2D-465F-AB09-5F8E80BE9FE5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="" xmlns:a16="http://schemas.microsoft.com/office/drawing/2014/main" id="{89BF98B1-ED64-45B3-BF0D-5CDCA1F97EE1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="" xmlns:a16="http://schemas.microsoft.com/office/drawing/2014/main" id="{27FB1990-8DDE-42EF-96B3-9A4455E511C9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90" name="직사각형 89">
            <a:extLst>
              <a:ext uri="{FF2B5EF4-FFF2-40B4-BE49-F238E27FC236}">
                <a16:creationId xmlns="" xmlns:a16="http://schemas.microsoft.com/office/drawing/2014/main" id="{8ACA0D77-6D07-4505-ACF6-AA8F0261CB04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="" xmlns:a16="http://schemas.microsoft.com/office/drawing/2014/main" id="{4C9BA12E-C943-49E0-BC68-552BAAE39016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92" name="그룹 91">
            <a:extLst>
              <a:ext uri="{FF2B5EF4-FFF2-40B4-BE49-F238E27FC236}">
                <a16:creationId xmlns="" xmlns:a16="http://schemas.microsoft.com/office/drawing/2014/main" id="{F0DD286E-3EA3-429A-B9B4-02DC035349C3}"/>
              </a:ext>
            </a:extLst>
          </p:cNvPr>
          <p:cNvGrpSpPr/>
          <p:nvPr/>
        </p:nvGrpSpPr>
        <p:grpSpPr>
          <a:xfrm>
            <a:off x="2038455" y="3409186"/>
            <a:ext cx="5688785" cy="1806626"/>
            <a:chOff x="2038455" y="3473194"/>
            <a:chExt cx="5688785" cy="2592000"/>
          </a:xfrm>
        </p:grpSpPr>
        <p:cxnSp>
          <p:nvCxnSpPr>
            <p:cNvPr id="94" name="직선 연결선 93">
              <a:extLst>
                <a:ext uri="{FF2B5EF4-FFF2-40B4-BE49-F238E27FC236}">
                  <a16:creationId xmlns="" xmlns:a16="http://schemas.microsoft.com/office/drawing/2014/main" id="{57B053BD-22E8-4B3D-A49E-D2CA0D692ABC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>
              <a:extLst>
                <a:ext uri="{FF2B5EF4-FFF2-40B4-BE49-F238E27FC236}">
                  <a16:creationId xmlns="" xmlns:a16="http://schemas.microsoft.com/office/drawing/2014/main" id="{F4A4D8F2-7A13-4BB1-B8A6-01668789C4FE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>
              <a:extLst>
                <a:ext uri="{FF2B5EF4-FFF2-40B4-BE49-F238E27FC236}">
                  <a16:creationId xmlns="" xmlns:a16="http://schemas.microsoft.com/office/drawing/2014/main" id="{1E525BC6-B88D-4969-B873-5673ECD16C37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>
              <a:extLst>
                <a:ext uri="{FF2B5EF4-FFF2-40B4-BE49-F238E27FC236}">
                  <a16:creationId xmlns="" xmlns:a16="http://schemas.microsoft.com/office/drawing/2014/main" id="{0B72D11A-2431-4038-A09D-32ABB041A702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그룹 98">
            <a:extLst>
              <a:ext uri="{FF2B5EF4-FFF2-40B4-BE49-F238E27FC236}">
                <a16:creationId xmlns="" xmlns:a16="http://schemas.microsoft.com/office/drawing/2014/main" id="{8F7E2F13-84A1-49EF-BD52-E3629B3E4A61}"/>
              </a:ext>
            </a:extLst>
          </p:cNvPr>
          <p:cNvGrpSpPr/>
          <p:nvPr/>
        </p:nvGrpSpPr>
        <p:grpSpPr>
          <a:xfrm>
            <a:off x="287338" y="3492114"/>
            <a:ext cx="8566571" cy="1659429"/>
            <a:chOff x="287338" y="3221479"/>
            <a:chExt cx="8566571" cy="1659429"/>
          </a:xfrm>
        </p:grpSpPr>
        <p:sp>
          <p:nvSpPr>
            <p:cNvPr id="100" name="자유형 192">
              <a:extLst>
                <a:ext uri="{FF2B5EF4-FFF2-40B4-BE49-F238E27FC236}">
                  <a16:creationId xmlns="" xmlns:a16="http://schemas.microsoft.com/office/drawing/2014/main" id="{41681545-4C5B-43C2-9802-1D987388B9D3}"/>
                </a:ext>
              </a:extLst>
            </p:cNvPr>
            <p:cNvSpPr/>
            <p:nvPr/>
          </p:nvSpPr>
          <p:spPr>
            <a:xfrm>
              <a:off x="287338" y="3800483"/>
              <a:ext cx="1728000" cy="50141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수요기반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기술이전</a:t>
              </a:r>
            </a:p>
          </p:txBody>
        </p:sp>
        <p:sp>
          <p:nvSpPr>
            <p:cNvPr id="101" name="자유형 192">
              <a:extLst>
                <a:ext uri="{FF2B5EF4-FFF2-40B4-BE49-F238E27FC236}">
                  <a16:creationId xmlns="" xmlns:a16="http://schemas.microsoft.com/office/drawing/2014/main" id="{7415DB67-3A5A-49FD-801B-2AEEBA229DF4}"/>
                </a:ext>
              </a:extLst>
            </p:cNvPr>
            <p:cNvSpPr/>
            <p:nvPr/>
          </p:nvSpPr>
          <p:spPr>
            <a:xfrm>
              <a:off x="2061572" y="3781632"/>
              <a:ext cx="2187970" cy="53912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소재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부품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장비 분야의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기술이전을 희망하는 중소기업</a:t>
              </a:r>
            </a:p>
          </p:txBody>
        </p:sp>
        <p:sp>
          <p:nvSpPr>
            <p:cNvPr id="102" name="자유형 192">
              <a:extLst>
                <a:ext uri="{FF2B5EF4-FFF2-40B4-BE49-F238E27FC236}">
                  <a16:creationId xmlns="" xmlns:a16="http://schemas.microsoft.com/office/drawing/2014/main" id="{39309F8A-31D0-447C-8ADA-988F82B262E0}"/>
                </a:ext>
              </a:extLst>
            </p:cNvPr>
            <p:cNvSpPr/>
            <p:nvPr/>
          </p:nvSpPr>
          <p:spPr>
            <a:xfrm>
              <a:off x="4292872" y="3221479"/>
              <a:ext cx="2104303" cy="165942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테크브릿지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(Tech-Bridge) 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플랫폼*을 통해 소재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부품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장비 분야 기술이전을 받은 중소기업에게 이전기술의 후속 상용화 기술개발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자금을 지원</a:t>
              </a:r>
            </a:p>
          </p:txBody>
        </p:sp>
        <p:sp>
          <p:nvSpPr>
            <p:cNvPr id="103" name="자유형 192">
              <a:extLst>
                <a:ext uri="{FF2B5EF4-FFF2-40B4-BE49-F238E27FC236}">
                  <a16:creationId xmlns="" xmlns:a16="http://schemas.microsoft.com/office/drawing/2014/main" id="{459C77C8-FA19-4789-A9A8-7E2FAB7F8652}"/>
                </a:ext>
              </a:extLst>
            </p:cNvPr>
            <p:cNvSpPr/>
            <p:nvPr/>
          </p:nvSpPr>
          <p:spPr>
            <a:xfrm>
              <a:off x="6440505" y="3921671"/>
              <a:ext cx="1264994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/8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104" name="자유형 192">
              <a:extLst>
                <a:ext uri="{FF2B5EF4-FFF2-40B4-BE49-F238E27FC236}">
                  <a16:creationId xmlns="" xmlns:a16="http://schemas.microsoft.com/office/drawing/2014/main" id="{23DC42FB-0E1D-4108-9BFB-D15F8F6B8A35}"/>
                </a:ext>
              </a:extLst>
            </p:cNvPr>
            <p:cNvSpPr/>
            <p:nvPr/>
          </p:nvSpPr>
          <p:spPr>
            <a:xfrm>
              <a:off x="7748828" y="3921671"/>
              <a:ext cx="1105081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지정공모</a:t>
              </a: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="" xmlns:a16="http://schemas.microsoft.com/office/drawing/2014/main" id="{07924058-F96D-4DBF-83B9-89EDD12E0B72}"/>
              </a:ext>
            </a:extLst>
          </p:cNvPr>
          <p:cNvGrpSpPr/>
          <p:nvPr/>
        </p:nvGrpSpPr>
        <p:grpSpPr>
          <a:xfrm>
            <a:off x="0" y="5560093"/>
            <a:ext cx="9144001" cy="720000"/>
            <a:chOff x="0" y="4045613"/>
            <a:chExt cx="9144001" cy="720000"/>
          </a:xfrm>
        </p:grpSpPr>
        <p:pic>
          <p:nvPicPr>
            <p:cNvPr id="106" name="Picture 25">
              <a:extLst>
                <a:ext uri="{FF2B5EF4-FFF2-40B4-BE49-F238E27FC236}">
                  <a16:creationId xmlns="" xmlns:a16="http://schemas.microsoft.com/office/drawing/2014/main" id="{78B56D95-70B6-4CF1-A805-FBAC18BF4F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25">
              <a:extLst>
                <a:ext uri="{FF2B5EF4-FFF2-40B4-BE49-F238E27FC236}">
                  <a16:creationId xmlns="" xmlns:a16="http://schemas.microsoft.com/office/drawing/2014/main" id="{1396D3CC-0C23-4F47-808F-F1288DC289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6" name="그룹 65">
            <a:extLst>
              <a:ext uri="{FF2B5EF4-FFF2-40B4-BE49-F238E27FC236}">
                <a16:creationId xmlns="" xmlns:a16="http://schemas.microsoft.com/office/drawing/2014/main" id="{73A2A685-97F4-4C1F-939B-CDB7A2C37201}"/>
              </a:ext>
            </a:extLst>
          </p:cNvPr>
          <p:cNvGrpSpPr/>
          <p:nvPr/>
        </p:nvGrpSpPr>
        <p:grpSpPr>
          <a:xfrm>
            <a:off x="558439" y="5400227"/>
            <a:ext cx="8193875" cy="215444"/>
            <a:chOff x="1935510" y="1841068"/>
            <a:chExt cx="8193875" cy="215444"/>
          </a:xfrm>
        </p:grpSpPr>
        <p:sp>
          <p:nvSpPr>
            <p:cNvPr id="67" name="모서리가 둥근 직사각형 145">
              <a:extLst>
                <a:ext uri="{FF2B5EF4-FFF2-40B4-BE49-F238E27FC236}">
                  <a16:creationId xmlns="" xmlns:a16="http://schemas.microsoft.com/office/drawing/2014/main" id="{D0E68686-DDC4-44D6-932C-67AB2B632C9B}"/>
                </a:ext>
              </a:extLst>
            </p:cNvPr>
            <p:cNvSpPr/>
            <p:nvPr/>
          </p:nvSpPr>
          <p:spPr>
            <a:xfrm>
              <a:off x="2209385" y="1841068"/>
              <a:ext cx="7920000" cy="21544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기술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DB 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39</a:t>
              </a:r>
              <a:r>
                <a:rPr lang="ko-KR" altLang="en-US" sz="1400" kern="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만건을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보유한 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기술보증기금의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전국적 영업망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69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을 활용한 수요 발굴로 매칭 지원</a:t>
              </a:r>
            </a:p>
          </p:txBody>
        </p:sp>
        <p:grpSp>
          <p:nvGrpSpPr>
            <p:cNvPr id="68" name="그룹 67">
              <a:extLst>
                <a:ext uri="{FF2B5EF4-FFF2-40B4-BE49-F238E27FC236}">
                  <a16:creationId xmlns="" xmlns:a16="http://schemas.microsoft.com/office/drawing/2014/main" id="{008E1D7F-151F-4460-B9E0-638166632F14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81" name="모서리가 둥근 직사각형 152">
                <a:extLst>
                  <a:ext uri="{FF2B5EF4-FFF2-40B4-BE49-F238E27FC236}">
                    <a16:creationId xmlns="" xmlns:a16="http://schemas.microsoft.com/office/drawing/2014/main" id="{AF28C066-3DFB-47BE-9EA0-4A7B0CCB9238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82" name="그룹 81">
                <a:extLst>
                  <a:ext uri="{FF2B5EF4-FFF2-40B4-BE49-F238E27FC236}">
                    <a16:creationId xmlns="" xmlns:a16="http://schemas.microsoft.com/office/drawing/2014/main" id="{F2EB2043-B49D-410D-B5D9-CD65E6A9788B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83" name="모서리가 둥근 직사각형 154">
                  <a:extLst>
                    <a:ext uri="{FF2B5EF4-FFF2-40B4-BE49-F238E27FC236}">
                      <a16:creationId xmlns="" xmlns:a16="http://schemas.microsoft.com/office/drawing/2014/main" id="{B7345615-4758-42B0-8A9C-869CA42AC9DC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84" name="모서리가 둥근 직사각형 155">
                  <a:extLst>
                    <a:ext uri="{FF2B5EF4-FFF2-40B4-BE49-F238E27FC236}">
                      <a16:creationId xmlns="" xmlns:a16="http://schemas.microsoft.com/office/drawing/2014/main" id="{0A04D06C-A8BA-4A41-ACB9-D67F01FBB8C8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pic>
        <p:nvPicPr>
          <p:cNvPr id="98" name="그림 97">
            <a:extLst>
              <a:ext uri="{FF2B5EF4-FFF2-40B4-BE49-F238E27FC236}">
                <a16:creationId xmlns="" xmlns:a16="http://schemas.microsoft.com/office/drawing/2014/main" id="{14BDC8A7-35AD-4A4E-B2D2-B949363C32AE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287980"/>
            <a:ext cx="9389915" cy="28805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546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그룹 261">
            <a:extLst>
              <a:ext uri="{FF2B5EF4-FFF2-40B4-BE49-F238E27FC236}">
                <a16:creationId xmlns="" xmlns:a16="http://schemas.microsoft.com/office/drawing/2014/main" id="{ECE11953-E463-44CD-8FCA-593FAF4B06CC}"/>
              </a:ext>
            </a:extLst>
          </p:cNvPr>
          <p:cNvGrpSpPr/>
          <p:nvPr/>
        </p:nvGrpSpPr>
        <p:grpSpPr>
          <a:xfrm>
            <a:off x="208931" y="1284160"/>
            <a:ext cx="8624872" cy="1112860"/>
            <a:chOff x="231791" y="1749701"/>
            <a:chExt cx="8624872" cy="1112860"/>
          </a:xfrm>
        </p:grpSpPr>
        <p:sp>
          <p:nvSpPr>
            <p:cNvPr id="263" name="타원 163">
              <a:extLst>
                <a:ext uri="{FF2B5EF4-FFF2-40B4-BE49-F238E27FC236}">
                  <a16:creationId xmlns="" xmlns:a16="http://schemas.microsoft.com/office/drawing/2014/main" id="{BEB02232-01CF-477C-8314-263263F6BAF7}"/>
                </a:ext>
              </a:extLst>
            </p:cNvPr>
            <p:cNvSpPr/>
            <p:nvPr/>
          </p:nvSpPr>
          <p:spPr>
            <a:xfrm rot="10800000">
              <a:off x="1013875" y="1818890"/>
              <a:ext cx="7842788" cy="9609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8038">
                <a:spcBef>
                  <a:spcPct val="10000"/>
                </a:spcBef>
              </a:pPr>
              <a:endParaRPr lang="ko-KR" altLang="en-US" sz="11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64" name="타원 263">
              <a:extLst>
                <a:ext uri="{FF2B5EF4-FFF2-40B4-BE49-F238E27FC236}">
                  <a16:creationId xmlns="" xmlns:a16="http://schemas.microsoft.com/office/drawing/2014/main" id="{B69875DC-D184-41EE-A4CA-92A5CBC86766}"/>
                </a:ext>
              </a:extLst>
            </p:cNvPr>
            <p:cNvSpPr/>
            <p:nvPr/>
          </p:nvSpPr>
          <p:spPr>
            <a:xfrm>
              <a:off x="320091" y="1749701"/>
              <a:ext cx="1113217" cy="1112860"/>
            </a:xfrm>
            <a:prstGeom prst="ellipse">
              <a:avLst/>
            </a:prstGeom>
            <a:solidFill>
              <a:srgbClr val="6092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5" name="타원 264">
              <a:extLst>
                <a:ext uri="{FF2B5EF4-FFF2-40B4-BE49-F238E27FC236}">
                  <a16:creationId xmlns="" xmlns:a16="http://schemas.microsoft.com/office/drawing/2014/main" id="{C57919B3-87E1-4402-A273-72A3E9F36284}"/>
                </a:ext>
              </a:extLst>
            </p:cNvPr>
            <p:cNvSpPr/>
            <p:nvPr/>
          </p:nvSpPr>
          <p:spPr>
            <a:xfrm>
              <a:off x="364412" y="1794009"/>
              <a:ext cx="1024574" cy="1024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6" name="타원 265">
              <a:extLst>
                <a:ext uri="{FF2B5EF4-FFF2-40B4-BE49-F238E27FC236}">
                  <a16:creationId xmlns="" xmlns:a16="http://schemas.microsoft.com/office/drawing/2014/main" id="{C8070A8D-FC50-4EE7-97FA-856A28BD94F8}"/>
                </a:ext>
              </a:extLst>
            </p:cNvPr>
            <p:cNvSpPr/>
            <p:nvPr/>
          </p:nvSpPr>
          <p:spPr>
            <a:xfrm>
              <a:off x="395209" y="1824796"/>
              <a:ext cx="962984" cy="962671"/>
            </a:xfrm>
            <a:prstGeom prst="ellipse">
              <a:avLst/>
            </a:prstGeom>
            <a:noFill/>
            <a:ln w="12700">
              <a:solidFill>
                <a:srgbClr val="96A3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="" xmlns:a16="http://schemas.microsoft.com/office/drawing/2014/main" id="{B6562BC0-19CE-4DE4-AF77-90B8BE292CA9}"/>
                </a:ext>
              </a:extLst>
            </p:cNvPr>
            <p:cNvSpPr/>
            <p:nvPr/>
          </p:nvSpPr>
          <p:spPr>
            <a:xfrm rot="19945313">
              <a:off x="258789" y="2220314"/>
              <a:ext cx="1256115" cy="185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="" xmlns:a16="http://schemas.microsoft.com/office/drawing/2014/main" id="{4AA6275E-1CBA-441E-885F-69E69D60A541}"/>
                </a:ext>
              </a:extLst>
            </p:cNvPr>
            <p:cNvSpPr/>
            <p:nvPr/>
          </p:nvSpPr>
          <p:spPr>
            <a:xfrm>
              <a:off x="507783" y="2179200"/>
              <a:ext cx="737836" cy="2538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사업목적</a:t>
              </a:r>
            </a:p>
          </p:txBody>
        </p:sp>
        <p:sp>
          <p:nvSpPr>
            <p:cNvPr id="269" name="Rectangle 25">
              <a:extLst>
                <a:ext uri="{FF2B5EF4-FFF2-40B4-BE49-F238E27FC236}">
                  <a16:creationId xmlns="" xmlns:a16="http://schemas.microsoft.com/office/drawing/2014/main" id="{C3C05593-9AC3-480A-BF51-C1A9424C8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1873127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t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endParaRPr lang="ko-KR" altLang="en-US" sz="16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charset="0"/>
              </a:endParaRP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="" xmlns:a16="http://schemas.microsoft.com/office/drawing/2014/main" id="{EB025F6F-E1B6-4C1B-8172-7331606D2C60}"/>
                </a:ext>
              </a:extLst>
            </p:cNvPr>
            <p:cNvSpPr/>
            <p:nvPr/>
          </p:nvSpPr>
          <p:spPr>
            <a:xfrm>
              <a:off x="231791" y="246550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“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="" xmlns:a16="http://schemas.microsoft.com/office/drawing/2014/main" id="{B6252395-4C7A-4830-BBEA-D83E9CD1EDEB}"/>
                </a:ext>
              </a:extLst>
            </p:cNvPr>
            <p:cNvSpPr/>
            <p:nvPr/>
          </p:nvSpPr>
          <p:spPr>
            <a:xfrm>
              <a:off x="1143455" y="2007488"/>
              <a:ext cx="397124" cy="3567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3000" dirty="0">
                  <a:ln>
                    <a:solidFill>
                      <a:srgbClr val="069EDB">
                        <a:alpha val="0"/>
                      </a:srgb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Baskerville Old Face" panose="02020602080505020303" pitchFamily="18" charset="0"/>
                  <a:ea typeface="KoPub돋움체 Bold" panose="02020603020101020101" pitchFamily="18" charset="-127"/>
                </a:rPr>
                <a:t>”</a:t>
              </a:r>
            </a:p>
          </p:txBody>
        </p:sp>
        <p:sp>
          <p:nvSpPr>
            <p:cNvPr id="272" name="Rectangle 25">
              <a:extLst>
                <a:ext uri="{FF2B5EF4-FFF2-40B4-BE49-F238E27FC236}">
                  <a16:creationId xmlns="" xmlns:a16="http://schemas.microsoft.com/office/drawing/2014/main" id="{D45C9AAE-0398-4D43-AEF8-9C8F4B7324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35092" y="2015149"/>
              <a:ext cx="6185989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defTabSz="914125" eaLnBrk="1" fontAlgn="base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대학</a:t>
              </a:r>
              <a:r>
                <a:rPr lang="en-US" altLang="ko-KR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Bauhaus 93" panose="04030905020B02020C02" pitchFamily="82" charset="0"/>
                  <a:ea typeface="배달의민족 주아" panose="02020603020101020101" pitchFamily="18" charset="-127"/>
                  <a:cs typeface="Arial" charset="0"/>
                </a:rPr>
                <a:t> ∙ 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연구기관의 </a:t>
              </a:r>
              <a:r>
                <a: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원천기술 및 인프라를 활용하여 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소재</a:t>
              </a:r>
              <a:r>
                <a: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Bauhaus 93" panose="04030905020B02020C02" pitchFamily="82" charset="0"/>
                  <a:ea typeface="배달의민족 주아" panose="02020603020101020101" pitchFamily="18" charset="-127"/>
                  <a:cs typeface="Arial" charset="0"/>
                </a:rPr>
                <a:t>∙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부품</a:t>
              </a:r>
              <a:r>
                <a: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Bauhaus 93" panose="04030905020B02020C02" pitchFamily="82" charset="0"/>
                  <a:ea typeface="배달의민족 주아" panose="02020603020101020101" pitchFamily="18" charset="-127"/>
                  <a:cs typeface="Arial" charset="0"/>
                </a:rPr>
                <a:t>∙</a:t>
              </a:r>
              <a:r>
                <a:rPr lang="ko-KR" altLang="en-US" sz="1800" baseline="0" dirty="0" err="1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장비분야</a:t>
              </a: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 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spc="-1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유망 중소기업의 기술혁신 역량의 신속한 제고를 통한 </a:t>
              </a:r>
              <a:r>
                <a:rPr lang="ko-KR" altLang="en-US" sz="1800" spc="-15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강소</a:t>
              </a:r>
              <a:r>
                <a:rPr lang="ko-KR" altLang="en-US" sz="1800" spc="-1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 </a:t>
              </a:r>
              <a:r>
                <a:rPr lang="en-US" altLang="ko-KR" sz="1800" spc="-1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100  </a:t>
              </a:r>
              <a:r>
                <a:rPr lang="ko-KR" altLang="en-US" sz="1800" spc="-150" baseline="0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후보기업군</a:t>
              </a:r>
              <a:r>
                <a:rPr lang="ko-KR" altLang="en-US" sz="1800" spc="-15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 육성</a:t>
              </a:r>
            </a:p>
          </p:txBody>
        </p:sp>
        <p:pic>
          <p:nvPicPr>
            <p:cNvPr id="273" name="그래픽 272">
              <a:extLst>
                <a:ext uri="{FF2B5EF4-FFF2-40B4-BE49-F238E27FC236}">
                  <a16:creationId xmlns="" xmlns:a16="http://schemas.microsoft.com/office/drawing/2014/main" id="{3C25C743-BD46-4EE6-B7B7-46C9D1385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04138" y="2065513"/>
              <a:ext cx="1152525" cy="714375"/>
            </a:xfrm>
            <a:prstGeom prst="rect">
              <a:avLst/>
            </a:prstGeom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50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48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387147" cy="307777"/>
            <a:chOff x="442732" y="2762125"/>
            <a:chExt cx="3387147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307776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소재부품장비 전략협력기술개발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503319"/>
            <a:ext cx="2104303" cy="205261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기업밀착형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지원이 가능한 대학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연구기관 등 공공기관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운영기관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지정하고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운영기관에서 발굴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기획된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요소기술을 공동으로 수행할 유망 중소기업의 기술개발을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**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 지원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4206460"/>
            <a:ext cx="1264994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</a:t>
            </a:r>
          </a:p>
          <a:p>
            <a:pPr algn="ctr"/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93" name="자유형 192">
            <a:extLst>
              <a:ext uri="{FF2B5EF4-FFF2-40B4-BE49-F238E27FC236}">
                <a16:creationId xmlns="" xmlns:a16="http://schemas.microsoft.com/office/drawing/2014/main" id="{8D70FDC9-741E-4D71-BB9F-46B59A2AD501}"/>
              </a:ext>
            </a:extLst>
          </p:cNvPr>
          <p:cNvSpPr/>
          <p:nvPr/>
        </p:nvSpPr>
        <p:spPr>
          <a:xfrm>
            <a:off x="2061572" y="3366230"/>
            <a:ext cx="2187970" cy="232679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주관기관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ko-KR" altLang="en-US" sz="14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소부장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전략품목 내 요소기술을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수행할 기술역량을 보유한 중소기업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운영기관*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ko-KR" altLang="en-US" sz="14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소부장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핵심 원천기술을 보유한</a:t>
            </a:r>
            <a:endParaRPr lang="en-US" altLang="ko-KR" sz="14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대학 </a:t>
            </a:r>
            <a:r>
              <a:rPr lang="en-US" altLang="ko-KR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(4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 과기원 포함</a:t>
            </a:r>
            <a:r>
              <a:rPr lang="en-US" altLang="ko-KR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및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연구기관</a:t>
            </a:r>
          </a:p>
        </p:txBody>
      </p:sp>
      <p:sp>
        <p:nvSpPr>
          <p:cNvPr id="87" name="자유형 192">
            <a:extLst>
              <a:ext uri="{FF2B5EF4-FFF2-40B4-BE49-F238E27FC236}">
                <a16:creationId xmlns="" xmlns:a16="http://schemas.microsoft.com/office/drawing/2014/main" id="{B8479A34-F4F7-47DF-85C0-EE5F65540B2F}"/>
              </a:ext>
            </a:extLst>
          </p:cNvPr>
          <p:cNvSpPr/>
          <p:nvPr/>
        </p:nvSpPr>
        <p:spPr>
          <a:xfrm>
            <a:off x="287338" y="4278916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소재부품장비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전략협력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</a:p>
        </p:txBody>
      </p:sp>
      <p:sp>
        <p:nvSpPr>
          <p:cNvPr id="88" name="자유형 192">
            <a:extLst>
              <a:ext uri="{FF2B5EF4-FFF2-40B4-BE49-F238E27FC236}">
                <a16:creationId xmlns="" xmlns:a16="http://schemas.microsoft.com/office/drawing/2014/main" id="{9A720855-4C3B-4EA1-9F78-41DB06382E29}"/>
              </a:ext>
            </a:extLst>
          </p:cNvPr>
          <p:cNvSpPr/>
          <p:nvPr/>
        </p:nvSpPr>
        <p:spPr>
          <a:xfrm>
            <a:off x="7748828" y="4421903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지정공모</a:t>
            </a:r>
          </a:p>
        </p:txBody>
      </p:sp>
      <p:grpSp>
        <p:nvGrpSpPr>
          <p:cNvPr id="65" name="그룹 64">
            <a:extLst>
              <a:ext uri="{FF2B5EF4-FFF2-40B4-BE49-F238E27FC236}">
                <a16:creationId xmlns="" xmlns:a16="http://schemas.microsoft.com/office/drawing/2014/main" id="{971F0CF3-F52B-4243-AD46-1C3A788876F7}"/>
              </a:ext>
            </a:extLst>
          </p:cNvPr>
          <p:cNvGrpSpPr/>
          <p:nvPr/>
        </p:nvGrpSpPr>
        <p:grpSpPr>
          <a:xfrm>
            <a:off x="2038455" y="3409186"/>
            <a:ext cx="5688785" cy="2206754"/>
            <a:chOff x="2038455" y="3409186"/>
            <a:chExt cx="5688785" cy="2534414"/>
          </a:xfrm>
        </p:grpSpPr>
        <p:cxnSp>
          <p:nvCxnSpPr>
            <p:cNvPr id="66" name="직선 연결선 65">
              <a:extLst>
                <a:ext uri="{FF2B5EF4-FFF2-40B4-BE49-F238E27FC236}">
                  <a16:creationId xmlns="" xmlns:a16="http://schemas.microsoft.com/office/drawing/2014/main" id="{BEE6FFA5-8F9E-443D-9761-03BE62240E20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="" xmlns:a16="http://schemas.microsoft.com/office/drawing/2014/main" id="{E3DADCFA-7CBC-4F12-A428-4852A66626DB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="" xmlns:a16="http://schemas.microsoft.com/office/drawing/2014/main" id="{5AF1880C-2991-4AB7-A899-26D4EB5FD9CC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>
              <a:extLst>
                <a:ext uri="{FF2B5EF4-FFF2-40B4-BE49-F238E27FC236}">
                  <a16:creationId xmlns="" xmlns:a16="http://schemas.microsoft.com/office/drawing/2014/main" id="{501A9911-6DAD-4629-8285-0F42110FB11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그룹 72">
            <a:extLst>
              <a:ext uri="{FF2B5EF4-FFF2-40B4-BE49-F238E27FC236}">
                <a16:creationId xmlns="" xmlns:a16="http://schemas.microsoft.com/office/drawing/2014/main" id="{3CE5C8F8-2BF8-4363-B934-103949942F51}"/>
              </a:ext>
            </a:extLst>
          </p:cNvPr>
          <p:cNvGrpSpPr/>
          <p:nvPr/>
        </p:nvGrpSpPr>
        <p:grpSpPr>
          <a:xfrm>
            <a:off x="558439" y="5879586"/>
            <a:ext cx="8295469" cy="215444"/>
            <a:chOff x="1935510" y="1841068"/>
            <a:chExt cx="8295469" cy="215444"/>
          </a:xfrm>
        </p:grpSpPr>
        <p:sp>
          <p:nvSpPr>
            <p:cNvPr id="74" name="모서리가 둥근 직사각형 145">
              <a:extLst>
                <a:ext uri="{FF2B5EF4-FFF2-40B4-BE49-F238E27FC236}">
                  <a16:creationId xmlns="" xmlns:a16="http://schemas.microsoft.com/office/drawing/2014/main" id="{7A297BEC-AD00-46C4-9F13-01F7E39592D7}"/>
                </a:ext>
              </a:extLst>
            </p:cNvPr>
            <p:cNvSpPr/>
            <p:nvPr/>
          </p:nvSpPr>
          <p:spPr>
            <a:xfrm>
              <a:off x="2209384" y="1841068"/>
              <a:ext cx="8021595" cy="21544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운영기관 별도 모집 공고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21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 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1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월말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예정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="" xmlns:a16="http://schemas.microsoft.com/office/drawing/2014/main" id="{2A32E3E3-8500-49DD-96DD-CDEBC8A7FF71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76" name="모서리가 둥근 직사각형 152">
                <a:extLst>
                  <a:ext uri="{FF2B5EF4-FFF2-40B4-BE49-F238E27FC236}">
                    <a16:creationId xmlns="" xmlns:a16="http://schemas.microsoft.com/office/drawing/2014/main" id="{8D497B1D-1AB4-417E-B45B-3B746D178CCB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="" xmlns:a16="http://schemas.microsoft.com/office/drawing/2014/main" id="{C7F4A873-E6E5-4519-B1E4-086960DE3E5A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78" name="모서리가 둥근 직사각형 154">
                  <a:extLst>
                    <a:ext uri="{FF2B5EF4-FFF2-40B4-BE49-F238E27FC236}">
                      <a16:creationId xmlns="" xmlns:a16="http://schemas.microsoft.com/office/drawing/2014/main" id="{F7DE24ED-695E-4491-A68D-E7065B64E892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9" name="모서리가 둥근 직사각형 155">
                  <a:extLst>
                    <a:ext uri="{FF2B5EF4-FFF2-40B4-BE49-F238E27FC236}">
                      <a16:creationId xmlns="" xmlns:a16="http://schemas.microsoft.com/office/drawing/2014/main" id="{928283A7-32F2-486C-A210-F0AB01AD0B43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pic>
        <p:nvPicPr>
          <p:cNvPr id="80" name="그림 79">
            <a:extLst>
              <a:ext uri="{FF2B5EF4-FFF2-40B4-BE49-F238E27FC236}">
                <a16:creationId xmlns="" xmlns:a16="http://schemas.microsoft.com/office/drawing/2014/main" id="{EB1E9AB8-C255-4B12-9C60-879DA91CCAD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702315"/>
            <a:ext cx="9389915" cy="28805"/>
          </a:xfrm>
          <a:prstGeom prst="rect">
            <a:avLst/>
          </a:prstGeom>
        </p:spPr>
      </p:pic>
      <p:grpSp>
        <p:nvGrpSpPr>
          <p:cNvPr id="82" name="그룹 81">
            <a:extLst>
              <a:ext uri="{FF2B5EF4-FFF2-40B4-BE49-F238E27FC236}">
                <a16:creationId xmlns="" xmlns:a16="http://schemas.microsoft.com/office/drawing/2014/main" id="{F28B84F2-21AD-4A37-86EA-EA0EBB11D078}"/>
              </a:ext>
            </a:extLst>
          </p:cNvPr>
          <p:cNvGrpSpPr/>
          <p:nvPr/>
        </p:nvGrpSpPr>
        <p:grpSpPr>
          <a:xfrm>
            <a:off x="7269957" y="550281"/>
            <a:ext cx="1562823" cy="742040"/>
            <a:chOff x="7269957" y="550281"/>
            <a:chExt cx="1562823" cy="742040"/>
          </a:xfrm>
        </p:grpSpPr>
        <p:grpSp>
          <p:nvGrpSpPr>
            <p:cNvPr id="84" name="그룹 83">
              <a:extLst>
                <a:ext uri="{FF2B5EF4-FFF2-40B4-BE49-F238E27FC236}">
                  <a16:creationId xmlns="" xmlns:a16="http://schemas.microsoft.com/office/drawing/2014/main" id="{AFFB5D25-D1F3-4526-9281-D224F6C201F8}"/>
                </a:ext>
              </a:extLst>
            </p:cNvPr>
            <p:cNvGrpSpPr/>
            <p:nvPr/>
          </p:nvGrpSpPr>
          <p:grpSpPr>
            <a:xfrm>
              <a:off x="7269957" y="785151"/>
              <a:ext cx="990124" cy="286968"/>
              <a:chOff x="7269957" y="785151"/>
              <a:chExt cx="990124" cy="286968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="" xmlns:a16="http://schemas.microsoft.com/office/drawing/2014/main" id="{7CD092EA-D168-414A-971C-CF0A0D2D63CE}"/>
                  </a:ext>
                </a:extLst>
              </p:cNvPr>
              <p:cNvSpPr/>
              <p:nvPr/>
            </p:nvSpPr>
            <p:spPr>
              <a:xfrm>
                <a:off x="7269957" y="785151"/>
                <a:ext cx="990124" cy="286968"/>
              </a:xfrm>
              <a:prstGeom prst="roundRect">
                <a:avLst/>
              </a:prstGeom>
              <a:solidFill>
                <a:srgbClr val="6092A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Rectangle 25">
                <a:extLst>
                  <a:ext uri="{FF2B5EF4-FFF2-40B4-BE49-F238E27FC236}">
                    <a16:creationId xmlns="" xmlns:a16="http://schemas.microsoft.com/office/drawing/2014/main" id="{24831A55-B1D1-4CF2-A526-19067C6E5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74411" y="820913"/>
                <a:ext cx="57708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buClr>
                    <a:srgbClr val="4D4D4D"/>
                  </a:buClr>
                </a:pPr>
                <a:r>
                  <a:rPr lang="ko-KR" altLang="en-US" sz="1400" baseline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FF00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신규사업</a:t>
                </a: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="" xmlns:a16="http://schemas.microsoft.com/office/drawing/2014/main" id="{DE3E22AC-A6C5-4DA8-8EC0-5138A00CE53A}"/>
                </a:ext>
              </a:extLst>
            </p:cNvPr>
            <p:cNvGrpSpPr/>
            <p:nvPr/>
          </p:nvGrpSpPr>
          <p:grpSpPr>
            <a:xfrm>
              <a:off x="8010757" y="550281"/>
              <a:ext cx="822023" cy="742040"/>
              <a:chOff x="7864777" y="538376"/>
              <a:chExt cx="822023" cy="742040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="" xmlns:a16="http://schemas.microsoft.com/office/drawing/2014/main" id="{DB586D8F-FA0C-4501-BDDB-C47F90A2A372}"/>
                  </a:ext>
                </a:extLst>
              </p:cNvPr>
              <p:cNvGrpSpPr/>
              <p:nvPr/>
            </p:nvGrpSpPr>
            <p:grpSpPr>
              <a:xfrm>
                <a:off x="7864777" y="538376"/>
                <a:ext cx="822023" cy="742040"/>
                <a:chOff x="9148810" y="3847857"/>
                <a:chExt cx="2512671" cy="2268188"/>
              </a:xfrm>
            </p:grpSpPr>
            <p:sp>
              <p:nvSpPr>
                <p:cNvPr id="90" name="자유형: 도형 89">
                  <a:extLst>
                    <a:ext uri="{FF2B5EF4-FFF2-40B4-BE49-F238E27FC236}">
                      <a16:creationId xmlns="" xmlns:a16="http://schemas.microsoft.com/office/drawing/2014/main" id="{A48F62E2-27E0-44B8-9267-475CC1810800}"/>
                    </a:ext>
                  </a:extLst>
                </p:cNvPr>
                <p:cNvSpPr/>
                <p:nvPr/>
              </p:nvSpPr>
              <p:spPr>
                <a:xfrm>
                  <a:off x="9199792" y="3892053"/>
                  <a:ext cx="2410729" cy="2179796"/>
                </a:xfrm>
                <a:custGeom>
                  <a:avLst/>
                  <a:gdLst>
                    <a:gd name="connsiteX0" fmla="*/ 1925122 w 2410729"/>
                    <a:gd name="connsiteY0" fmla="*/ 156686 h 2179796"/>
                    <a:gd name="connsiteX1" fmla="*/ 1653659 w 2410729"/>
                    <a:gd name="connsiteY1" fmla="*/ 0 h 2179796"/>
                    <a:gd name="connsiteX2" fmla="*/ 757071 w 2410729"/>
                    <a:gd name="connsiteY2" fmla="*/ 0 h 2179796"/>
                    <a:gd name="connsiteX3" fmla="*/ 485608 w 2410729"/>
                    <a:gd name="connsiteY3" fmla="*/ 156686 h 2179796"/>
                    <a:gd name="connsiteX4" fmla="*/ 37362 w 2410729"/>
                    <a:gd name="connsiteY4" fmla="*/ 933164 h 2179796"/>
                    <a:gd name="connsiteX5" fmla="*/ 37362 w 2410729"/>
                    <a:gd name="connsiteY5" fmla="*/ 1246632 h 2179796"/>
                    <a:gd name="connsiteX6" fmla="*/ 485608 w 2410729"/>
                    <a:gd name="connsiteY6" fmla="*/ 2023110 h 2179796"/>
                    <a:gd name="connsiteX7" fmla="*/ 757071 w 2410729"/>
                    <a:gd name="connsiteY7" fmla="*/ 2179796 h 2179796"/>
                    <a:gd name="connsiteX8" fmla="*/ 1653659 w 2410729"/>
                    <a:gd name="connsiteY8" fmla="*/ 2179796 h 2179796"/>
                    <a:gd name="connsiteX9" fmla="*/ 1925122 w 2410729"/>
                    <a:gd name="connsiteY9" fmla="*/ 2023110 h 2179796"/>
                    <a:gd name="connsiteX10" fmla="*/ 2373368 w 2410729"/>
                    <a:gd name="connsiteY10" fmla="*/ 1246632 h 2179796"/>
                    <a:gd name="connsiteX11" fmla="*/ 2373368 w 2410729"/>
                    <a:gd name="connsiteY11" fmla="*/ 933164 h 2179796"/>
                    <a:gd name="connsiteX12" fmla="*/ 1925122 w 2410729"/>
                    <a:gd name="connsiteY12" fmla="*/ 156686 h 2179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10729" h="2179796">
                      <a:moveTo>
                        <a:pt x="1925122" y="156686"/>
                      </a:moveTo>
                      <a:cubicBezTo>
                        <a:pt x="1875401" y="70485"/>
                        <a:pt x="1753195" y="0"/>
                        <a:pt x="1653659" y="0"/>
                      </a:cubicBezTo>
                      <a:lnTo>
                        <a:pt x="757071" y="0"/>
                      </a:lnTo>
                      <a:cubicBezTo>
                        <a:pt x="657535" y="0"/>
                        <a:pt x="535424" y="70485"/>
                        <a:pt x="485608" y="156686"/>
                      </a:cubicBezTo>
                      <a:lnTo>
                        <a:pt x="37362" y="933164"/>
                      </a:lnTo>
                      <a:cubicBezTo>
                        <a:pt x="-12454" y="1019366"/>
                        <a:pt x="-12454" y="1160431"/>
                        <a:pt x="37362" y="1246632"/>
                      </a:cubicBezTo>
                      <a:lnTo>
                        <a:pt x="485608" y="2023110"/>
                      </a:lnTo>
                      <a:cubicBezTo>
                        <a:pt x="535424" y="2109311"/>
                        <a:pt x="657535" y="2179796"/>
                        <a:pt x="757071" y="2179796"/>
                      </a:cubicBezTo>
                      <a:lnTo>
                        <a:pt x="1653659" y="2179796"/>
                      </a:lnTo>
                      <a:cubicBezTo>
                        <a:pt x="1753195" y="2179796"/>
                        <a:pt x="1875401" y="2109311"/>
                        <a:pt x="1925122" y="2023110"/>
                      </a:cubicBezTo>
                      <a:lnTo>
                        <a:pt x="2373368" y="1246632"/>
                      </a:lnTo>
                      <a:cubicBezTo>
                        <a:pt x="2423184" y="1160431"/>
                        <a:pt x="2423184" y="1019366"/>
                        <a:pt x="2373368" y="933164"/>
                      </a:cubicBezTo>
                      <a:lnTo>
                        <a:pt x="1925122" y="156686"/>
                      </a:lnTo>
                      <a:close/>
                    </a:path>
                  </a:pathLst>
                </a:custGeom>
                <a:solidFill>
                  <a:srgbClr val="6092AA"/>
                </a:solidFill>
                <a:ln w="9525" cap="flat">
                  <a:noFill/>
                  <a:prstDash val="solid"/>
                  <a:miter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="" xmlns:a16="http://schemas.microsoft.com/office/drawing/2014/main" id="{F0CB14A8-5492-4A35-BA7F-58B1E705364C}"/>
                    </a:ext>
                  </a:extLst>
                </p:cNvPr>
                <p:cNvSpPr/>
                <p:nvPr/>
              </p:nvSpPr>
              <p:spPr>
                <a:xfrm>
                  <a:off x="9148810" y="3847857"/>
                  <a:ext cx="2512671" cy="2268188"/>
                </a:xfrm>
                <a:custGeom>
                  <a:avLst/>
                  <a:gdLst>
                    <a:gd name="connsiteX0" fmla="*/ 2001536 w 2512671"/>
                    <a:gd name="connsiteY0" fmla="*/ 156686 h 2268188"/>
                    <a:gd name="connsiteX1" fmla="*/ 1730073 w 2512671"/>
                    <a:gd name="connsiteY1" fmla="*/ 0 h 2268188"/>
                    <a:gd name="connsiteX2" fmla="*/ 782526 w 2512671"/>
                    <a:gd name="connsiteY2" fmla="*/ 0 h 2268188"/>
                    <a:gd name="connsiteX3" fmla="*/ 511064 w 2512671"/>
                    <a:gd name="connsiteY3" fmla="*/ 156686 h 2268188"/>
                    <a:gd name="connsiteX4" fmla="*/ 37290 w 2512671"/>
                    <a:gd name="connsiteY4" fmla="*/ 977360 h 2268188"/>
                    <a:gd name="connsiteX5" fmla="*/ 37290 w 2512671"/>
                    <a:gd name="connsiteY5" fmla="*/ 1290828 h 2268188"/>
                    <a:gd name="connsiteX6" fmla="*/ 511064 w 2512671"/>
                    <a:gd name="connsiteY6" fmla="*/ 2111502 h 2268188"/>
                    <a:gd name="connsiteX7" fmla="*/ 782526 w 2512671"/>
                    <a:gd name="connsiteY7" fmla="*/ 2268188 h 2268188"/>
                    <a:gd name="connsiteX8" fmla="*/ 1730073 w 2512671"/>
                    <a:gd name="connsiteY8" fmla="*/ 2268188 h 2268188"/>
                    <a:gd name="connsiteX9" fmla="*/ 2001536 w 2512671"/>
                    <a:gd name="connsiteY9" fmla="*/ 2111502 h 2268188"/>
                    <a:gd name="connsiteX10" fmla="*/ 2475310 w 2512671"/>
                    <a:gd name="connsiteY10" fmla="*/ 1290828 h 2268188"/>
                    <a:gd name="connsiteX11" fmla="*/ 2475310 w 2512671"/>
                    <a:gd name="connsiteY11" fmla="*/ 977360 h 2268188"/>
                    <a:gd name="connsiteX12" fmla="*/ 2001536 w 2512671"/>
                    <a:gd name="connsiteY12" fmla="*/ 156686 h 2268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12671" h="2268188">
                      <a:moveTo>
                        <a:pt x="2001536" y="156686"/>
                      </a:moveTo>
                      <a:cubicBezTo>
                        <a:pt x="1951815" y="70485"/>
                        <a:pt x="1829610" y="0"/>
                        <a:pt x="1730073" y="0"/>
                      </a:cubicBezTo>
                      <a:lnTo>
                        <a:pt x="782526" y="0"/>
                      </a:lnTo>
                      <a:cubicBezTo>
                        <a:pt x="682990" y="0"/>
                        <a:pt x="560784" y="70485"/>
                        <a:pt x="511064" y="156686"/>
                      </a:cubicBezTo>
                      <a:lnTo>
                        <a:pt x="37290" y="977360"/>
                      </a:lnTo>
                      <a:cubicBezTo>
                        <a:pt x="-12430" y="1063562"/>
                        <a:pt x="-12430" y="1204627"/>
                        <a:pt x="37290" y="1290828"/>
                      </a:cubicBezTo>
                      <a:lnTo>
                        <a:pt x="511064" y="2111502"/>
                      </a:lnTo>
                      <a:cubicBezTo>
                        <a:pt x="560784" y="2197703"/>
                        <a:pt x="682990" y="2268188"/>
                        <a:pt x="782526" y="2268188"/>
                      </a:cubicBezTo>
                      <a:lnTo>
                        <a:pt x="1730073" y="2268188"/>
                      </a:lnTo>
                      <a:cubicBezTo>
                        <a:pt x="1829610" y="2268188"/>
                        <a:pt x="1951720" y="2197703"/>
                        <a:pt x="2001536" y="2111502"/>
                      </a:cubicBezTo>
                      <a:lnTo>
                        <a:pt x="2475310" y="1290828"/>
                      </a:lnTo>
                      <a:cubicBezTo>
                        <a:pt x="2525125" y="1204627"/>
                        <a:pt x="2525125" y="1063562"/>
                        <a:pt x="2475310" y="977360"/>
                      </a:cubicBezTo>
                      <a:lnTo>
                        <a:pt x="2001536" y="156686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6092AA"/>
                  </a:solidFill>
                  <a:prstDash val="sysDash"/>
                  <a:miter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89" name="Rectangle 25">
                <a:extLst>
                  <a:ext uri="{FF2B5EF4-FFF2-40B4-BE49-F238E27FC236}">
                    <a16:creationId xmlns="" xmlns:a16="http://schemas.microsoft.com/office/drawing/2014/main" id="{32623AD4-7600-44FE-90F3-DF7BCB12C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82625" y="621923"/>
                <a:ext cx="549831" cy="579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정책</a:t>
                </a:r>
                <a:endPara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목적형</a:t>
                </a:r>
                <a:endPara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</p:txBody>
          </p:sp>
        </p:grpSp>
      </p:grpSp>
      <p:sp>
        <p:nvSpPr>
          <p:cNvPr id="72" name="모서리가 둥근 직사각형 145">
            <a:extLst>
              <a:ext uri="{FF2B5EF4-FFF2-40B4-BE49-F238E27FC236}">
                <a16:creationId xmlns="" xmlns:a16="http://schemas.microsoft.com/office/drawing/2014/main" id="{7A297BEC-AD00-46C4-9F13-01F7E39592D7}"/>
              </a:ext>
            </a:extLst>
          </p:cNvPr>
          <p:cNvSpPr/>
          <p:nvPr/>
        </p:nvSpPr>
        <p:spPr>
          <a:xfrm>
            <a:off x="832313" y="6148591"/>
            <a:ext cx="8021595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ko-KR" altLang="en-US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</a:t>
            </a:r>
            <a:r>
              <a:rPr lang="en-US" altLang="ko-KR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 1</a:t>
            </a:r>
            <a:r>
              <a:rPr lang="ko-KR" altLang="en-US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</a:t>
            </a:r>
            <a:r>
              <a:rPr lang="en-US" altLang="ko-KR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kern="0" dirty="0" err="1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과제기획</a:t>
            </a:r>
            <a:r>
              <a:rPr lang="en-US" altLang="ko-KR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), 2</a:t>
            </a:r>
            <a:r>
              <a:rPr lang="ko-KR" altLang="en-US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</a:t>
            </a:r>
            <a:r>
              <a:rPr lang="en-US" altLang="ko-KR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kern="0" dirty="0" err="1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전략협력</a:t>
            </a:r>
            <a:r>
              <a:rPr lang="en-US" altLang="ko-KR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(R&amp;D) </a:t>
            </a:r>
          </a:p>
        </p:txBody>
      </p:sp>
      <p:sp>
        <p:nvSpPr>
          <p:cNvPr id="83" name="모서리가 둥근 직사각형 152">
            <a:extLst>
              <a:ext uri="{FF2B5EF4-FFF2-40B4-BE49-F238E27FC236}">
                <a16:creationId xmlns="" xmlns:a16="http://schemas.microsoft.com/office/drawing/2014/main" id="{8D497B1D-1AB4-417E-B45B-3B746D178CCB}"/>
              </a:ext>
            </a:extLst>
          </p:cNvPr>
          <p:cNvSpPr/>
          <p:nvPr/>
        </p:nvSpPr>
        <p:spPr>
          <a:xfrm>
            <a:off x="558439" y="6157406"/>
            <a:ext cx="170041" cy="191240"/>
          </a:xfrm>
          <a:prstGeom prst="roundRect">
            <a:avLst>
              <a:gd name="adj" fmla="val 19431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5" name="모서리가 둥근 직사각형 154">
            <a:extLst>
              <a:ext uri="{FF2B5EF4-FFF2-40B4-BE49-F238E27FC236}">
                <a16:creationId xmlns="" xmlns:a16="http://schemas.microsoft.com/office/drawing/2014/main" id="{F7DE24ED-695E-4491-A68D-E7065B64E892}"/>
              </a:ext>
            </a:extLst>
          </p:cNvPr>
          <p:cNvSpPr/>
          <p:nvPr/>
        </p:nvSpPr>
        <p:spPr>
          <a:xfrm rot="1881198">
            <a:off x="599180" y="6218331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4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7" name="모서리가 둥근 직사각형 155">
            <a:extLst>
              <a:ext uri="{FF2B5EF4-FFF2-40B4-BE49-F238E27FC236}">
                <a16:creationId xmlns="" xmlns:a16="http://schemas.microsoft.com/office/drawing/2014/main" id="{928283A7-32F2-486C-A210-F0AB01AD0B43}"/>
              </a:ext>
            </a:extLst>
          </p:cNvPr>
          <p:cNvSpPr/>
          <p:nvPr/>
        </p:nvSpPr>
        <p:spPr>
          <a:xfrm rot="19718802" flipV="1">
            <a:off x="601955" y="6261131"/>
            <a:ext cx="95748" cy="27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sz="1400" b="1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prstClr val="white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96" name="그림 95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306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89</a:t>
              </a:r>
              <a:r>
                <a:rPr lang="ko-KR" altLang="en-US" sz="13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  <a:endParaRPr lang="ko-KR" altLang="en-US" sz="13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87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680497" cy="307777"/>
            <a:chOff x="442732" y="2762125"/>
            <a:chExt cx="3680497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337111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현장수요맞춤형 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방역물품 기술개발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507623"/>
            <a:ext cx="2104303" cy="129266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의료기관 종사자 애로사항을 반영한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현장맞춤형 </a:t>
            </a:r>
            <a:r>
              <a:rPr lang="ko-KR" altLang="en-US" sz="14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방역물품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및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적합 방역물품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기기관련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자금 지원</a:t>
            </a: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4016034"/>
            <a:ext cx="1264994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/6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C736F7C2-D161-4C86-809F-504BE747F999}"/>
              </a:ext>
            </a:extLst>
          </p:cNvPr>
          <p:cNvGrpSpPr/>
          <p:nvPr/>
        </p:nvGrpSpPr>
        <p:grpSpPr>
          <a:xfrm>
            <a:off x="7269957" y="550281"/>
            <a:ext cx="1562823" cy="742040"/>
            <a:chOff x="7269957" y="550281"/>
            <a:chExt cx="1562823" cy="742040"/>
          </a:xfrm>
        </p:grpSpPr>
        <p:grpSp>
          <p:nvGrpSpPr>
            <p:cNvPr id="2" name="그룹 1">
              <a:extLst>
                <a:ext uri="{FF2B5EF4-FFF2-40B4-BE49-F238E27FC236}">
                  <a16:creationId xmlns="" xmlns:a16="http://schemas.microsoft.com/office/drawing/2014/main" id="{AA518343-6D28-4900-9FA5-B8BF02475282}"/>
                </a:ext>
              </a:extLst>
            </p:cNvPr>
            <p:cNvGrpSpPr/>
            <p:nvPr/>
          </p:nvGrpSpPr>
          <p:grpSpPr>
            <a:xfrm>
              <a:off x="7269957" y="785151"/>
              <a:ext cx="990124" cy="286968"/>
              <a:chOff x="7269957" y="785151"/>
              <a:chExt cx="990124" cy="286968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="" xmlns:a16="http://schemas.microsoft.com/office/drawing/2014/main" id="{2293FAC3-C920-4E3F-82AC-7C9A20DC9ABE}"/>
                  </a:ext>
                </a:extLst>
              </p:cNvPr>
              <p:cNvSpPr/>
              <p:nvPr/>
            </p:nvSpPr>
            <p:spPr>
              <a:xfrm>
                <a:off x="7269957" y="785151"/>
                <a:ext cx="990124" cy="286968"/>
              </a:xfrm>
              <a:prstGeom prst="roundRect">
                <a:avLst/>
              </a:prstGeom>
              <a:solidFill>
                <a:srgbClr val="6092A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Rectangle 25">
                <a:extLst>
                  <a:ext uri="{FF2B5EF4-FFF2-40B4-BE49-F238E27FC236}">
                    <a16:creationId xmlns="" xmlns:a16="http://schemas.microsoft.com/office/drawing/2014/main" id="{1A08EEF3-980B-43D2-B44B-520350861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74411" y="820913"/>
                <a:ext cx="57708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buClr>
                    <a:srgbClr val="4D4D4D"/>
                  </a:buClr>
                </a:pPr>
                <a:r>
                  <a:rPr lang="ko-KR" altLang="en-US" sz="1400" baseline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FF00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신규사업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E87D4620-AE7E-4E4D-9F7B-A329F9445D15}"/>
                </a:ext>
              </a:extLst>
            </p:cNvPr>
            <p:cNvGrpSpPr/>
            <p:nvPr/>
          </p:nvGrpSpPr>
          <p:grpSpPr>
            <a:xfrm>
              <a:off x="8010757" y="550281"/>
              <a:ext cx="822023" cy="742040"/>
              <a:chOff x="7864777" y="538376"/>
              <a:chExt cx="822023" cy="742040"/>
            </a:xfrm>
          </p:grpSpPr>
          <p:grpSp>
            <p:nvGrpSpPr>
              <p:cNvPr id="6" name="그룹 5">
                <a:extLst>
                  <a:ext uri="{FF2B5EF4-FFF2-40B4-BE49-F238E27FC236}">
                    <a16:creationId xmlns="" xmlns:a16="http://schemas.microsoft.com/office/drawing/2014/main" id="{8869B47B-871E-46C3-AF57-AA8F331538B4}"/>
                  </a:ext>
                </a:extLst>
              </p:cNvPr>
              <p:cNvGrpSpPr/>
              <p:nvPr/>
            </p:nvGrpSpPr>
            <p:grpSpPr>
              <a:xfrm>
                <a:off x="7864777" y="538376"/>
                <a:ext cx="822023" cy="742040"/>
                <a:chOff x="9148810" y="3847857"/>
                <a:chExt cx="2512671" cy="2268188"/>
              </a:xfrm>
            </p:grpSpPr>
            <p:sp>
              <p:nvSpPr>
                <p:cNvPr id="4" name="자유형: 도형 3">
                  <a:extLst>
                    <a:ext uri="{FF2B5EF4-FFF2-40B4-BE49-F238E27FC236}">
                      <a16:creationId xmlns="" xmlns:a16="http://schemas.microsoft.com/office/drawing/2014/main" id="{29D78E41-45DA-44FC-8BF8-C8C9412B2A2B}"/>
                    </a:ext>
                  </a:extLst>
                </p:cNvPr>
                <p:cNvSpPr/>
                <p:nvPr/>
              </p:nvSpPr>
              <p:spPr>
                <a:xfrm>
                  <a:off x="9199792" y="3892053"/>
                  <a:ext cx="2410729" cy="2179796"/>
                </a:xfrm>
                <a:custGeom>
                  <a:avLst/>
                  <a:gdLst>
                    <a:gd name="connsiteX0" fmla="*/ 1925122 w 2410729"/>
                    <a:gd name="connsiteY0" fmla="*/ 156686 h 2179796"/>
                    <a:gd name="connsiteX1" fmla="*/ 1653659 w 2410729"/>
                    <a:gd name="connsiteY1" fmla="*/ 0 h 2179796"/>
                    <a:gd name="connsiteX2" fmla="*/ 757071 w 2410729"/>
                    <a:gd name="connsiteY2" fmla="*/ 0 h 2179796"/>
                    <a:gd name="connsiteX3" fmla="*/ 485608 w 2410729"/>
                    <a:gd name="connsiteY3" fmla="*/ 156686 h 2179796"/>
                    <a:gd name="connsiteX4" fmla="*/ 37362 w 2410729"/>
                    <a:gd name="connsiteY4" fmla="*/ 933164 h 2179796"/>
                    <a:gd name="connsiteX5" fmla="*/ 37362 w 2410729"/>
                    <a:gd name="connsiteY5" fmla="*/ 1246632 h 2179796"/>
                    <a:gd name="connsiteX6" fmla="*/ 485608 w 2410729"/>
                    <a:gd name="connsiteY6" fmla="*/ 2023110 h 2179796"/>
                    <a:gd name="connsiteX7" fmla="*/ 757071 w 2410729"/>
                    <a:gd name="connsiteY7" fmla="*/ 2179796 h 2179796"/>
                    <a:gd name="connsiteX8" fmla="*/ 1653659 w 2410729"/>
                    <a:gd name="connsiteY8" fmla="*/ 2179796 h 2179796"/>
                    <a:gd name="connsiteX9" fmla="*/ 1925122 w 2410729"/>
                    <a:gd name="connsiteY9" fmla="*/ 2023110 h 2179796"/>
                    <a:gd name="connsiteX10" fmla="*/ 2373368 w 2410729"/>
                    <a:gd name="connsiteY10" fmla="*/ 1246632 h 2179796"/>
                    <a:gd name="connsiteX11" fmla="*/ 2373368 w 2410729"/>
                    <a:gd name="connsiteY11" fmla="*/ 933164 h 2179796"/>
                    <a:gd name="connsiteX12" fmla="*/ 1925122 w 2410729"/>
                    <a:gd name="connsiteY12" fmla="*/ 156686 h 2179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10729" h="2179796">
                      <a:moveTo>
                        <a:pt x="1925122" y="156686"/>
                      </a:moveTo>
                      <a:cubicBezTo>
                        <a:pt x="1875401" y="70485"/>
                        <a:pt x="1753195" y="0"/>
                        <a:pt x="1653659" y="0"/>
                      </a:cubicBezTo>
                      <a:lnTo>
                        <a:pt x="757071" y="0"/>
                      </a:lnTo>
                      <a:cubicBezTo>
                        <a:pt x="657535" y="0"/>
                        <a:pt x="535424" y="70485"/>
                        <a:pt x="485608" y="156686"/>
                      </a:cubicBezTo>
                      <a:lnTo>
                        <a:pt x="37362" y="933164"/>
                      </a:lnTo>
                      <a:cubicBezTo>
                        <a:pt x="-12454" y="1019366"/>
                        <a:pt x="-12454" y="1160431"/>
                        <a:pt x="37362" y="1246632"/>
                      </a:cubicBezTo>
                      <a:lnTo>
                        <a:pt x="485608" y="2023110"/>
                      </a:lnTo>
                      <a:cubicBezTo>
                        <a:pt x="535424" y="2109311"/>
                        <a:pt x="657535" y="2179796"/>
                        <a:pt x="757071" y="2179796"/>
                      </a:cubicBezTo>
                      <a:lnTo>
                        <a:pt x="1653659" y="2179796"/>
                      </a:lnTo>
                      <a:cubicBezTo>
                        <a:pt x="1753195" y="2179796"/>
                        <a:pt x="1875401" y="2109311"/>
                        <a:pt x="1925122" y="2023110"/>
                      </a:cubicBezTo>
                      <a:lnTo>
                        <a:pt x="2373368" y="1246632"/>
                      </a:lnTo>
                      <a:cubicBezTo>
                        <a:pt x="2423184" y="1160431"/>
                        <a:pt x="2423184" y="1019366"/>
                        <a:pt x="2373368" y="933164"/>
                      </a:cubicBezTo>
                      <a:lnTo>
                        <a:pt x="1925122" y="156686"/>
                      </a:lnTo>
                      <a:close/>
                    </a:path>
                  </a:pathLst>
                </a:custGeom>
                <a:solidFill>
                  <a:srgbClr val="6092AA"/>
                </a:solidFill>
                <a:ln w="9525" cap="flat">
                  <a:noFill/>
                  <a:prstDash val="solid"/>
                  <a:miter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5" name="자유형: 도형 4">
                  <a:extLst>
                    <a:ext uri="{FF2B5EF4-FFF2-40B4-BE49-F238E27FC236}">
                      <a16:creationId xmlns="" xmlns:a16="http://schemas.microsoft.com/office/drawing/2014/main" id="{097CCDB3-1A9C-464B-A39A-D36A323DA3D8}"/>
                    </a:ext>
                  </a:extLst>
                </p:cNvPr>
                <p:cNvSpPr/>
                <p:nvPr/>
              </p:nvSpPr>
              <p:spPr>
                <a:xfrm>
                  <a:off x="9148810" y="3847857"/>
                  <a:ext cx="2512671" cy="2268188"/>
                </a:xfrm>
                <a:custGeom>
                  <a:avLst/>
                  <a:gdLst>
                    <a:gd name="connsiteX0" fmla="*/ 2001536 w 2512671"/>
                    <a:gd name="connsiteY0" fmla="*/ 156686 h 2268188"/>
                    <a:gd name="connsiteX1" fmla="*/ 1730073 w 2512671"/>
                    <a:gd name="connsiteY1" fmla="*/ 0 h 2268188"/>
                    <a:gd name="connsiteX2" fmla="*/ 782526 w 2512671"/>
                    <a:gd name="connsiteY2" fmla="*/ 0 h 2268188"/>
                    <a:gd name="connsiteX3" fmla="*/ 511064 w 2512671"/>
                    <a:gd name="connsiteY3" fmla="*/ 156686 h 2268188"/>
                    <a:gd name="connsiteX4" fmla="*/ 37290 w 2512671"/>
                    <a:gd name="connsiteY4" fmla="*/ 977360 h 2268188"/>
                    <a:gd name="connsiteX5" fmla="*/ 37290 w 2512671"/>
                    <a:gd name="connsiteY5" fmla="*/ 1290828 h 2268188"/>
                    <a:gd name="connsiteX6" fmla="*/ 511064 w 2512671"/>
                    <a:gd name="connsiteY6" fmla="*/ 2111502 h 2268188"/>
                    <a:gd name="connsiteX7" fmla="*/ 782526 w 2512671"/>
                    <a:gd name="connsiteY7" fmla="*/ 2268188 h 2268188"/>
                    <a:gd name="connsiteX8" fmla="*/ 1730073 w 2512671"/>
                    <a:gd name="connsiteY8" fmla="*/ 2268188 h 2268188"/>
                    <a:gd name="connsiteX9" fmla="*/ 2001536 w 2512671"/>
                    <a:gd name="connsiteY9" fmla="*/ 2111502 h 2268188"/>
                    <a:gd name="connsiteX10" fmla="*/ 2475310 w 2512671"/>
                    <a:gd name="connsiteY10" fmla="*/ 1290828 h 2268188"/>
                    <a:gd name="connsiteX11" fmla="*/ 2475310 w 2512671"/>
                    <a:gd name="connsiteY11" fmla="*/ 977360 h 2268188"/>
                    <a:gd name="connsiteX12" fmla="*/ 2001536 w 2512671"/>
                    <a:gd name="connsiteY12" fmla="*/ 156686 h 2268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12671" h="2268188">
                      <a:moveTo>
                        <a:pt x="2001536" y="156686"/>
                      </a:moveTo>
                      <a:cubicBezTo>
                        <a:pt x="1951815" y="70485"/>
                        <a:pt x="1829610" y="0"/>
                        <a:pt x="1730073" y="0"/>
                      </a:cubicBezTo>
                      <a:lnTo>
                        <a:pt x="782526" y="0"/>
                      </a:lnTo>
                      <a:cubicBezTo>
                        <a:pt x="682990" y="0"/>
                        <a:pt x="560784" y="70485"/>
                        <a:pt x="511064" y="156686"/>
                      </a:cubicBezTo>
                      <a:lnTo>
                        <a:pt x="37290" y="977360"/>
                      </a:lnTo>
                      <a:cubicBezTo>
                        <a:pt x="-12430" y="1063562"/>
                        <a:pt x="-12430" y="1204627"/>
                        <a:pt x="37290" y="1290828"/>
                      </a:cubicBezTo>
                      <a:lnTo>
                        <a:pt x="511064" y="2111502"/>
                      </a:lnTo>
                      <a:cubicBezTo>
                        <a:pt x="560784" y="2197703"/>
                        <a:pt x="682990" y="2268188"/>
                        <a:pt x="782526" y="2268188"/>
                      </a:cubicBezTo>
                      <a:lnTo>
                        <a:pt x="1730073" y="2268188"/>
                      </a:lnTo>
                      <a:cubicBezTo>
                        <a:pt x="1829610" y="2268188"/>
                        <a:pt x="1951720" y="2197703"/>
                        <a:pt x="2001536" y="2111502"/>
                      </a:cubicBezTo>
                      <a:lnTo>
                        <a:pt x="2475310" y="1290828"/>
                      </a:lnTo>
                      <a:cubicBezTo>
                        <a:pt x="2525125" y="1204627"/>
                        <a:pt x="2525125" y="1063562"/>
                        <a:pt x="2475310" y="977360"/>
                      </a:cubicBezTo>
                      <a:lnTo>
                        <a:pt x="2001536" y="156686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6092AA"/>
                  </a:solidFill>
                  <a:prstDash val="sysDash"/>
                  <a:miter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112" name="Rectangle 25">
                <a:extLst>
                  <a:ext uri="{FF2B5EF4-FFF2-40B4-BE49-F238E27FC236}">
                    <a16:creationId xmlns="" xmlns:a16="http://schemas.microsoft.com/office/drawing/2014/main" id="{D3DE3F55-BE8B-4D39-8D94-D7203A081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82625" y="621923"/>
                <a:ext cx="549831" cy="579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정책</a:t>
                </a:r>
                <a:endPara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목적형</a:t>
                </a:r>
                <a:endPara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</p:txBody>
          </p:sp>
        </p:grpSp>
      </p:grpSp>
      <p:sp>
        <p:nvSpPr>
          <p:cNvPr id="93" name="자유형 192">
            <a:extLst>
              <a:ext uri="{FF2B5EF4-FFF2-40B4-BE49-F238E27FC236}">
                <a16:creationId xmlns="" xmlns:a16="http://schemas.microsoft.com/office/drawing/2014/main" id="{8D70FDC9-741E-4D71-BB9F-46B59A2AD501}"/>
              </a:ext>
            </a:extLst>
          </p:cNvPr>
          <p:cNvSpPr/>
          <p:nvPr/>
        </p:nvSpPr>
        <p:spPr>
          <a:xfrm>
            <a:off x="2061572" y="3716312"/>
            <a:ext cx="2187970" cy="7599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 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 의한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중소기업으로 방역물품 분야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기술혁신 역량을 보유한 기업</a:t>
            </a:r>
          </a:p>
        </p:txBody>
      </p:sp>
      <p:sp>
        <p:nvSpPr>
          <p:cNvPr id="87" name="자유형 192">
            <a:extLst>
              <a:ext uri="{FF2B5EF4-FFF2-40B4-BE49-F238E27FC236}">
                <a16:creationId xmlns="" xmlns:a16="http://schemas.microsoft.com/office/drawing/2014/main" id="{B8479A34-F4F7-47DF-85C0-EE5F65540B2F}"/>
              </a:ext>
            </a:extLst>
          </p:cNvPr>
          <p:cNvSpPr/>
          <p:nvPr/>
        </p:nvSpPr>
        <p:spPr>
          <a:xfrm>
            <a:off x="287338" y="3845579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현장수요 맞춤형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방역물품 기술개발</a:t>
            </a:r>
          </a:p>
        </p:txBody>
      </p:sp>
      <p:sp>
        <p:nvSpPr>
          <p:cNvPr id="88" name="자유형 192">
            <a:extLst>
              <a:ext uri="{FF2B5EF4-FFF2-40B4-BE49-F238E27FC236}">
                <a16:creationId xmlns="" xmlns:a16="http://schemas.microsoft.com/office/drawing/2014/main" id="{9A720855-4C3B-4EA1-9F78-41DB06382E29}"/>
              </a:ext>
            </a:extLst>
          </p:cNvPr>
          <p:cNvSpPr/>
          <p:nvPr/>
        </p:nvSpPr>
        <p:spPr>
          <a:xfrm>
            <a:off x="7748828" y="3870707"/>
            <a:ext cx="1105081" cy="51706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지정공모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82" name="그림 81">
            <a:extLst>
              <a:ext uri="{FF2B5EF4-FFF2-40B4-BE49-F238E27FC236}">
                <a16:creationId xmlns="" xmlns:a16="http://schemas.microsoft.com/office/drawing/2014/main" id="{CF5F76A4-3DDF-436A-B6E6-D34A0C1F64E3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018521"/>
            <a:ext cx="9389915" cy="28805"/>
          </a:xfrm>
          <a:prstGeom prst="rect">
            <a:avLst/>
          </a:prstGeom>
        </p:spPr>
      </p:pic>
      <p:sp>
        <p:nvSpPr>
          <p:cNvPr id="85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86" name="타원 85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9" name="타원 88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96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6099427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의료기관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방역현장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</a:t>
            </a: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수요를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바탕으로 기업의 창의적 아이디어가 결합된</a:t>
            </a:r>
            <a:endParaRPr lang="en-US" altLang="ko-KR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34C83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방역물품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R&amp;D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를 통해 방역 분야 경쟁력 강화 및 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K-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방역의 성과 확산</a:t>
            </a:r>
          </a:p>
        </p:txBody>
      </p:sp>
      <p:pic>
        <p:nvPicPr>
          <p:cNvPr id="97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grpSp>
        <p:nvGrpSpPr>
          <p:cNvPr id="56" name="그룹 55">
            <a:extLst>
              <a:ext uri="{FF2B5EF4-FFF2-40B4-BE49-F238E27FC236}">
                <a16:creationId xmlns="" xmlns:a16="http://schemas.microsoft.com/office/drawing/2014/main" id="{07924058-F96D-4DBF-83B9-89EDD12E0B72}"/>
              </a:ext>
            </a:extLst>
          </p:cNvPr>
          <p:cNvGrpSpPr/>
          <p:nvPr/>
        </p:nvGrpSpPr>
        <p:grpSpPr>
          <a:xfrm>
            <a:off x="0" y="5560093"/>
            <a:ext cx="9144001" cy="720000"/>
            <a:chOff x="0" y="4045613"/>
            <a:chExt cx="9144001" cy="720000"/>
          </a:xfrm>
        </p:grpSpPr>
        <p:pic>
          <p:nvPicPr>
            <p:cNvPr id="57" name="Picture 25">
              <a:extLst>
                <a:ext uri="{FF2B5EF4-FFF2-40B4-BE49-F238E27FC236}">
                  <a16:creationId xmlns="" xmlns:a16="http://schemas.microsoft.com/office/drawing/2014/main" id="{78B56D95-70B6-4CF1-A805-FBAC18BF4F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5">
              <a:extLst>
                <a:ext uri="{FF2B5EF4-FFF2-40B4-BE49-F238E27FC236}">
                  <a16:creationId xmlns="" xmlns:a16="http://schemas.microsoft.com/office/drawing/2014/main" id="{1396D3CC-0C23-4F47-808F-F1288DC289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33EA6EE6-59CF-4379-9B54-7FCAE4645B9E}"/>
              </a:ext>
            </a:extLst>
          </p:cNvPr>
          <p:cNvCxnSpPr>
            <a:cxnSpLocks/>
          </p:cNvCxnSpPr>
          <p:nvPr/>
        </p:nvCxnSpPr>
        <p:spPr>
          <a:xfrm>
            <a:off x="2038455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="" xmlns:a16="http://schemas.microsoft.com/office/drawing/2014/main" id="{D02E4627-D209-44A1-A144-8DCD41292E3C}"/>
              </a:ext>
            </a:extLst>
          </p:cNvPr>
          <p:cNvCxnSpPr>
            <a:cxnSpLocks/>
          </p:cNvCxnSpPr>
          <p:nvPr/>
        </p:nvCxnSpPr>
        <p:spPr>
          <a:xfrm>
            <a:off x="4271284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="" xmlns:a16="http://schemas.microsoft.com/office/drawing/2014/main" id="{F133043D-4C8C-4395-9945-F114E219AC76}"/>
              </a:ext>
            </a:extLst>
          </p:cNvPr>
          <p:cNvCxnSpPr>
            <a:cxnSpLocks/>
          </p:cNvCxnSpPr>
          <p:nvPr/>
        </p:nvCxnSpPr>
        <p:spPr>
          <a:xfrm>
            <a:off x="6418918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="" xmlns:a16="http://schemas.microsoft.com/office/drawing/2014/main" id="{1DC0B81D-6061-4CCB-8858-7D12C4EA6FD6}"/>
              </a:ext>
            </a:extLst>
          </p:cNvPr>
          <p:cNvCxnSpPr>
            <a:cxnSpLocks/>
          </p:cNvCxnSpPr>
          <p:nvPr/>
        </p:nvCxnSpPr>
        <p:spPr>
          <a:xfrm>
            <a:off x="7727240" y="3409186"/>
            <a:ext cx="0" cy="15546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그림 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9317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480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220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200924" cy="307777"/>
            <a:chOff x="442732" y="2762125"/>
            <a:chExt cx="2200924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1891543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공정</a:t>
              </a:r>
              <a:r>
                <a:rPr lang="en-US" altLang="ko-KR" sz="20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Bauhaus 93" panose="04030905020B02020C02" pitchFamily="82" charset="0"/>
                  <a:ea typeface="KoPub돋움체 Medium" panose="02020603020101020101" pitchFamily="18" charset="-127"/>
                </a:rPr>
                <a:t>∙</a:t>
              </a:r>
              <a:r>
                <a:rPr lang="ko-KR" altLang="en-US" sz="2000" dirty="0" smtClean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품질기술개발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706FB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443247"/>
            <a:ext cx="2104303" cy="144655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altLang="ko-KR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일반</a:t>
            </a:r>
            <a:r>
              <a:rPr lang="en-US" altLang="ko-KR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spc="-13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스마트공장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13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구축기업의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1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경쟁력 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향상을 위해 산학연 기관과 협업을 통해 공정혁신 </a:t>
            </a:r>
            <a:r>
              <a:rPr lang="en-US" altLang="ko-KR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  <a:endParaRPr lang="en-US" altLang="ko-KR" sz="1400" spc="-13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endParaRPr lang="en-US" altLang="ko-KR" sz="1000" spc="-13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en-US" altLang="ko-KR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고도화</a:t>
            </a:r>
            <a:r>
              <a:rPr lang="en-US" altLang="ko-KR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400" spc="-13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유턴기업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활성화를 위해  노동집약형 공정</a:t>
            </a:r>
            <a:r>
              <a:rPr lang="en-US" altLang="ko-KR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13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고위험 공정 등에 대한 </a:t>
            </a:r>
            <a:r>
              <a:rPr lang="ko-KR" altLang="en-US" sz="1400" spc="-1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고도화 </a:t>
            </a:r>
            <a:r>
              <a:rPr lang="en-US" altLang="ko-KR" sz="1400" spc="-1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spc="-13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  <a:endParaRPr lang="ko-KR" altLang="en-US" sz="1400" spc="-13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3951079"/>
            <a:ext cx="1264994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/2~10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48" name="자유형 192">
            <a:extLst>
              <a:ext uri="{FF2B5EF4-FFF2-40B4-BE49-F238E27FC236}">
                <a16:creationId xmlns="" xmlns:a16="http://schemas.microsoft.com/office/drawing/2014/main" id="{67989FBD-C121-457A-9326-9F1D16FD4D73}"/>
              </a:ext>
            </a:extLst>
          </p:cNvPr>
          <p:cNvSpPr/>
          <p:nvPr/>
        </p:nvSpPr>
        <p:spPr>
          <a:xfrm>
            <a:off x="2061572" y="5113813"/>
            <a:ext cx="2187970" cy="10772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 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 따른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직접생산확인증명서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또는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공장등록증을 보유한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 평균 매출액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120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 이하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제조 중소기업</a:t>
            </a:r>
          </a:p>
        </p:txBody>
      </p:sp>
      <p:sp>
        <p:nvSpPr>
          <p:cNvPr id="341" name="자유형 192">
            <a:extLst>
              <a:ext uri="{FF2B5EF4-FFF2-40B4-BE49-F238E27FC236}">
                <a16:creationId xmlns="" xmlns:a16="http://schemas.microsoft.com/office/drawing/2014/main" id="{D2C6E860-3A1A-43B3-8B83-5B9D4BE87615}"/>
              </a:ext>
            </a:extLst>
          </p:cNvPr>
          <p:cNvSpPr/>
          <p:nvPr/>
        </p:nvSpPr>
        <p:spPr>
          <a:xfrm>
            <a:off x="4292872" y="5133755"/>
            <a:ext cx="2104303" cy="861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자금력이 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부족한 제조 소기업의 </a:t>
            </a:r>
            <a:r>
              <a:rPr lang="ko-KR" altLang="en-US" sz="1400" spc="-1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불량률감소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원가절감 등 생산성향상을 위한 현장 맞춤형 공정 기술개발 지원</a:t>
            </a:r>
          </a:p>
        </p:txBody>
      </p:sp>
      <p:sp>
        <p:nvSpPr>
          <p:cNvPr id="343" name="자유형 192">
            <a:extLst>
              <a:ext uri="{FF2B5EF4-FFF2-40B4-BE49-F238E27FC236}">
                <a16:creationId xmlns="" xmlns:a16="http://schemas.microsoft.com/office/drawing/2014/main" id="{F48670FA-BEBE-4389-8D0C-40F5ECA6B410}"/>
              </a:ext>
            </a:extLst>
          </p:cNvPr>
          <p:cNvSpPr/>
          <p:nvPr/>
        </p:nvSpPr>
        <p:spPr>
          <a:xfrm>
            <a:off x="6440505" y="5436979"/>
            <a:ext cx="1264994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/0.5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352" name="자유형 192">
            <a:extLst>
              <a:ext uri="{FF2B5EF4-FFF2-40B4-BE49-F238E27FC236}">
                <a16:creationId xmlns="" xmlns:a16="http://schemas.microsoft.com/office/drawing/2014/main" id="{670CE800-327D-4E0B-A7D9-DF2469F464AF}"/>
              </a:ext>
            </a:extLst>
          </p:cNvPr>
          <p:cNvSpPr/>
          <p:nvPr/>
        </p:nvSpPr>
        <p:spPr>
          <a:xfrm>
            <a:off x="287338" y="5530979"/>
            <a:ext cx="1728000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현장형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C60D52A1-D0E2-4012-AFE4-1B530B7B5DF5}"/>
              </a:ext>
            </a:extLst>
          </p:cNvPr>
          <p:cNvGrpSpPr/>
          <p:nvPr/>
        </p:nvGrpSpPr>
        <p:grpSpPr>
          <a:xfrm>
            <a:off x="2038455" y="3409186"/>
            <a:ext cx="5688785" cy="2799590"/>
            <a:chOff x="2038455" y="3409186"/>
            <a:chExt cx="5688785" cy="2534414"/>
          </a:xfrm>
        </p:grpSpPr>
        <p:cxnSp>
          <p:nvCxnSpPr>
            <p:cNvPr id="361" name="직선 연결선 360">
              <a:extLst>
                <a:ext uri="{FF2B5EF4-FFF2-40B4-BE49-F238E27FC236}">
                  <a16:creationId xmlns="" xmlns:a16="http://schemas.microsoft.com/office/drawing/2014/main" id="{CA0D71BB-C157-4A70-A880-6858CF045821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직선 연결선 361">
              <a:extLst>
                <a:ext uri="{FF2B5EF4-FFF2-40B4-BE49-F238E27FC236}">
                  <a16:creationId xmlns="" xmlns:a16="http://schemas.microsoft.com/office/drawing/2014/main" id="{6B0613B0-138D-458B-962D-6E5B127A46C6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직선 연결선 362">
              <a:extLst>
                <a:ext uri="{FF2B5EF4-FFF2-40B4-BE49-F238E27FC236}">
                  <a16:creationId xmlns="" xmlns:a16="http://schemas.microsoft.com/office/drawing/2014/main" id="{DFA4802F-AFD5-4503-8808-558BD6E156AF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직선 연결선 363">
              <a:extLst>
                <a:ext uri="{FF2B5EF4-FFF2-40B4-BE49-F238E27FC236}">
                  <a16:creationId xmlns="" xmlns:a16="http://schemas.microsoft.com/office/drawing/2014/main" id="{717F88F3-E73E-439A-99F8-B3A25D741B3E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5" name="그림 36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298673"/>
            <a:ext cx="9389915" cy="28805"/>
          </a:xfrm>
          <a:prstGeom prst="rect">
            <a:avLst/>
          </a:prstGeom>
        </p:spPr>
      </p:pic>
      <p:sp>
        <p:nvSpPr>
          <p:cNvPr id="93" name="자유형 192">
            <a:extLst>
              <a:ext uri="{FF2B5EF4-FFF2-40B4-BE49-F238E27FC236}">
                <a16:creationId xmlns="" xmlns:a16="http://schemas.microsoft.com/office/drawing/2014/main" id="{8D70FDC9-741E-4D71-BB9F-46B59A2AD501}"/>
              </a:ext>
            </a:extLst>
          </p:cNvPr>
          <p:cNvSpPr/>
          <p:nvPr/>
        </p:nvSpPr>
        <p:spPr>
          <a:xfrm>
            <a:off x="2061572" y="3627913"/>
            <a:ext cx="2187970" cy="10772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 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 따른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중 스마트공장 수준확인서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보유기업 또는 스마트공장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구축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예정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기업 및 공급기업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4854EB60-0ED3-4CBC-9296-54D2B1C6AE19}"/>
              </a:ext>
            </a:extLst>
          </p:cNvPr>
          <p:cNvGrpSpPr/>
          <p:nvPr/>
        </p:nvGrpSpPr>
        <p:grpSpPr>
          <a:xfrm>
            <a:off x="320377" y="4977365"/>
            <a:ext cx="7360935" cy="28805"/>
            <a:chOff x="320377" y="4221195"/>
            <a:chExt cx="7360935" cy="28805"/>
          </a:xfrm>
        </p:grpSpPr>
        <p:pic>
          <p:nvPicPr>
            <p:cNvPr id="316" name="그림 315">
              <a:extLst>
                <a:ext uri="{FF2B5EF4-FFF2-40B4-BE49-F238E27FC236}">
                  <a16:creationId xmlns="" xmlns:a16="http://schemas.microsoft.com/office/drawing/2014/main" id="{47FDEF54-7893-4407-8A8A-E88D523170B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221195"/>
              <a:ext cx="2023835" cy="28805"/>
            </a:xfrm>
            <a:prstGeom prst="rect">
              <a:avLst/>
            </a:prstGeom>
          </p:spPr>
        </p:pic>
        <p:pic>
          <p:nvPicPr>
            <p:cNvPr id="318" name="그림 317">
              <a:extLst>
                <a:ext uri="{FF2B5EF4-FFF2-40B4-BE49-F238E27FC236}">
                  <a16:creationId xmlns="" xmlns:a16="http://schemas.microsoft.com/office/drawing/2014/main" id="{DC194433-E9C5-4387-A86D-28CB732836E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221195"/>
              <a:ext cx="1216621" cy="28805"/>
            </a:xfrm>
            <a:prstGeom prst="rect">
              <a:avLst/>
            </a:prstGeom>
          </p:spPr>
        </p:pic>
        <p:pic>
          <p:nvPicPr>
            <p:cNvPr id="91" name="그림 90">
              <a:extLst>
                <a:ext uri="{FF2B5EF4-FFF2-40B4-BE49-F238E27FC236}">
                  <a16:creationId xmlns="" xmlns:a16="http://schemas.microsoft.com/office/drawing/2014/main" id="{94DA2AF9-7200-43F4-B01B-640BBDF3B1A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03405" y="4221195"/>
              <a:ext cx="2104303" cy="28805"/>
            </a:xfrm>
            <a:prstGeom prst="rect">
              <a:avLst/>
            </a:prstGeom>
          </p:spPr>
        </p:pic>
        <p:pic>
          <p:nvPicPr>
            <p:cNvPr id="86" name="그림 85">
              <a:extLst>
                <a:ext uri="{FF2B5EF4-FFF2-40B4-BE49-F238E27FC236}">
                  <a16:creationId xmlns="" xmlns:a16="http://schemas.microsoft.com/office/drawing/2014/main" id="{6718897C-28D6-4115-B467-3E1434C76D6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221195"/>
              <a:ext cx="1661922" cy="28805"/>
            </a:xfrm>
            <a:prstGeom prst="rect">
              <a:avLst/>
            </a:prstGeom>
          </p:spPr>
        </p:pic>
      </p:grpSp>
      <p:sp>
        <p:nvSpPr>
          <p:cNvPr id="87" name="자유형 192">
            <a:extLst>
              <a:ext uri="{FF2B5EF4-FFF2-40B4-BE49-F238E27FC236}">
                <a16:creationId xmlns="" xmlns:a16="http://schemas.microsoft.com/office/drawing/2014/main" id="{B8479A34-F4F7-47DF-85C0-EE5F65540B2F}"/>
              </a:ext>
            </a:extLst>
          </p:cNvPr>
          <p:cNvSpPr/>
          <p:nvPr/>
        </p:nvSpPr>
        <p:spPr>
          <a:xfrm>
            <a:off x="287338" y="4045079"/>
            <a:ext cx="1728000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혁신형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</a:p>
        </p:txBody>
      </p:sp>
      <p:sp>
        <p:nvSpPr>
          <p:cNvPr id="88" name="자유형 192">
            <a:extLst>
              <a:ext uri="{FF2B5EF4-FFF2-40B4-BE49-F238E27FC236}">
                <a16:creationId xmlns="" xmlns:a16="http://schemas.microsoft.com/office/drawing/2014/main" id="{9A720855-4C3B-4EA1-9F78-41DB06382E29}"/>
              </a:ext>
            </a:extLst>
          </p:cNvPr>
          <p:cNvSpPr/>
          <p:nvPr/>
        </p:nvSpPr>
        <p:spPr>
          <a:xfrm>
            <a:off x="7748828" y="4863878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0" name="자유형: 도형 70">
            <a:extLst>
              <a:ext uri="{FF2B5EF4-FFF2-40B4-BE49-F238E27FC236}">
                <a16:creationId xmlns="" xmlns:a16="http://schemas.microsoft.com/office/drawing/2014/main" id="{B839EA5D-3446-4768-90D0-42EDA2B3CA91}"/>
              </a:ext>
            </a:extLst>
          </p:cNvPr>
          <p:cNvSpPr/>
          <p:nvPr/>
        </p:nvSpPr>
        <p:spPr>
          <a:xfrm>
            <a:off x="8027436" y="564740"/>
            <a:ext cx="788673" cy="713122"/>
          </a:xfrm>
          <a:custGeom>
            <a:avLst/>
            <a:gdLst>
              <a:gd name="connsiteX0" fmla="*/ 1925122 w 2410729"/>
              <a:gd name="connsiteY0" fmla="*/ 156686 h 2179796"/>
              <a:gd name="connsiteX1" fmla="*/ 1653659 w 2410729"/>
              <a:gd name="connsiteY1" fmla="*/ 0 h 2179796"/>
              <a:gd name="connsiteX2" fmla="*/ 757071 w 2410729"/>
              <a:gd name="connsiteY2" fmla="*/ 0 h 2179796"/>
              <a:gd name="connsiteX3" fmla="*/ 485608 w 2410729"/>
              <a:gd name="connsiteY3" fmla="*/ 156686 h 2179796"/>
              <a:gd name="connsiteX4" fmla="*/ 37362 w 2410729"/>
              <a:gd name="connsiteY4" fmla="*/ 933164 h 2179796"/>
              <a:gd name="connsiteX5" fmla="*/ 37362 w 2410729"/>
              <a:gd name="connsiteY5" fmla="*/ 1246632 h 2179796"/>
              <a:gd name="connsiteX6" fmla="*/ 485608 w 2410729"/>
              <a:gd name="connsiteY6" fmla="*/ 2023110 h 2179796"/>
              <a:gd name="connsiteX7" fmla="*/ 757071 w 2410729"/>
              <a:gd name="connsiteY7" fmla="*/ 2179796 h 2179796"/>
              <a:gd name="connsiteX8" fmla="*/ 1653659 w 2410729"/>
              <a:gd name="connsiteY8" fmla="*/ 2179796 h 2179796"/>
              <a:gd name="connsiteX9" fmla="*/ 1925122 w 2410729"/>
              <a:gd name="connsiteY9" fmla="*/ 2023110 h 2179796"/>
              <a:gd name="connsiteX10" fmla="*/ 2373368 w 2410729"/>
              <a:gd name="connsiteY10" fmla="*/ 1246632 h 2179796"/>
              <a:gd name="connsiteX11" fmla="*/ 2373368 w 2410729"/>
              <a:gd name="connsiteY11" fmla="*/ 933164 h 2179796"/>
              <a:gd name="connsiteX12" fmla="*/ 1925122 w 2410729"/>
              <a:gd name="connsiteY12" fmla="*/ 156686 h 2179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0729" h="2179796">
                <a:moveTo>
                  <a:pt x="1925122" y="156686"/>
                </a:moveTo>
                <a:cubicBezTo>
                  <a:pt x="1875401" y="70485"/>
                  <a:pt x="1753195" y="0"/>
                  <a:pt x="1653659" y="0"/>
                </a:cubicBezTo>
                <a:lnTo>
                  <a:pt x="757071" y="0"/>
                </a:lnTo>
                <a:cubicBezTo>
                  <a:pt x="657535" y="0"/>
                  <a:pt x="535424" y="70485"/>
                  <a:pt x="485608" y="156686"/>
                </a:cubicBezTo>
                <a:lnTo>
                  <a:pt x="37362" y="933164"/>
                </a:lnTo>
                <a:cubicBezTo>
                  <a:pt x="-12454" y="1019366"/>
                  <a:pt x="-12454" y="1160431"/>
                  <a:pt x="37362" y="1246632"/>
                </a:cubicBezTo>
                <a:lnTo>
                  <a:pt x="485608" y="2023110"/>
                </a:lnTo>
                <a:cubicBezTo>
                  <a:pt x="535424" y="2109311"/>
                  <a:pt x="657535" y="2179796"/>
                  <a:pt x="757071" y="2179796"/>
                </a:cubicBezTo>
                <a:lnTo>
                  <a:pt x="1653659" y="2179796"/>
                </a:lnTo>
                <a:cubicBezTo>
                  <a:pt x="1753195" y="2179796"/>
                  <a:pt x="1875401" y="2109311"/>
                  <a:pt x="1925122" y="2023110"/>
                </a:cubicBezTo>
                <a:lnTo>
                  <a:pt x="2373368" y="1246632"/>
                </a:lnTo>
                <a:cubicBezTo>
                  <a:pt x="2423184" y="1160431"/>
                  <a:pt x="2423184" y="1019366"/>
                  <a:pt x="2373368" y="933164"/>
                </a:cubicBezTo>
                <a:lnTo>
                  <a:pt x="1925122" y="156686"/>
                </a:lnTo>
                <a:close/>
              </a:path>
            </a:pathLst>
          </a:custGeom>
          <a:solidFill>
            <a:srgbClr val="6092AA"/>
          </a:solidFill>
          <a:ln w="9525" cap="flat">
            <a:noFill/>
            <a:prstDash val="solid"/>
            <a:miter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71" name="Rectangle 25">
            <a:extLst>
              <a:ext uri="{FF2B5EF4-FFF2-40B4-BE49-F238E27FC236}">
                <a16:creationId xmlns="" xmlns:a16="http://schemas.microsoft.com/office/drawing/2014/main" id="{75CC2988-2233-4366-A049-430DE0CA8C1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28605" y="633828"/>
            <a:ext cx="549831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정책</a:t>
            </a:r>
            <a:endParaRPr lang="en-US" altLang="ko-KR" sz="1800" baseline="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algn="ctr" defTabSz="914125" eaLnBrk="1" fontAlgn="base" latinLnBrk="0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목적형</a:t>
            </a:r>
            <a:endParaRPr lang="ko-KR" altLang="en-US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</p:txBody>
      </p:sp>
      <p:sp>
        <p:nvSpPr>
          <p:cNvPr id="66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76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5883021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R&amp;D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역량이 부족한 중소기업의 </a:t>
            </a: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제품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Bauhaus 93" panose="04030905020B02020C02" pitchFamily="82" charset="0"/>
                <a:ea typeface="배달의민족 주아" panose="02020603020101020101" pitchFamily="18" charset="-127"/>
                <a:cs typeface="Arial" charset="0"/>
              </a:rPr>
              <a:t> ∙ </a:t>
            </a: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공정개선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분야 기술개발을 통해</a:t>
            </a:r>
            <a:endParaRPr lang="en-US" altLang="ko-KR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34C83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제품 경쟁력 강화 및 생산성 향상 제고</a:t>
            </a:r>
          </a:p>
        </p:txBody>
      </p:sp>
      <p:pic>
        <p:nvPicPr>
          <p:cNvPr id="77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272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그룹 109">
            <a:extLst>
              <a:ext uri="{FF2B5EF4-FFF2-40B4-BE49-F238E27FC236}">
                <a16:creationId xmlns="" xmlns:a16="http://schemas.microsoft.com/office/drawing/2014/main" id="{F0EFB212-B7B0-4701-978F-C9997636ABCD}"/>
              </a:ext>
            </a:extLst>
          </p:cNvPr>
          <p:cNvGrpSpPr/>
          <p:nvPr/>
        </p:nvGrpSpPr>
        <p:grpSpPr>
          <a:xfrm>
            <a:off x="0" y="5585032"/>
            <a:ext cx="9144001" cy="720000"/>
            <a:chOff x="0" y="4045613"/>
            <a:chExt cx="9144001" cy="720000"/>
          </a:xfrm>
        </p:grpSpPr>
        <p:pic>
          <p:nvPicPr>
            <p:cNvPr id="111" name="Picture 25">
              <a:extLst>
                <a:ext uri="{FF2B5EF4-FFF2-40B4-BE49-F238E27FC236}">
                  <a16:creationId xmlns="" xmlns:a16="http://schemas.microsoft.com/office/drawing/2014/main" id="{043DA72A-48C0-425F-8D2F-FF2609C076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25">
              <a:extLst>
                <a:ext uri="{FF2B5EF4-FFF2-40B4-BE49-F238E27FC236}">
                  <a16:creationId xmlns="" xmlns:a16="http://schemas.microsoft.com/office/drawing/2014/main" id="{847AD3DC-827E-45ED-BEFE-156BF20E36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110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56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489739" cy="307777"/>
            <a:chOff x="442732" y="2762125"/>
            <a:chExt cx="3489739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318035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스마트센서선도프로젝트기술개발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64" name="그룹 63">
            <a:extLst>
              <a:ext uri="{FF2B5EF4-FFF2-40B4-BE49-F238E27FC236}">
                <a16:creationId xmlns="" xmlns:a16="http://schemas.microsoft.com/office/drawing/2014/main" id="{C40CEF96-95DD-42E1-B03A-18C41EBCB0BF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69" name="그룹 68">
              <a:extLst>
                <a:ext uri="{FF2B5EF4-FFF2-40B4-BE49-F238E27FC236}">
                  <a16:creationId xmlns="" xmlns:a16="http://schemas.microsoft.com/office/drawing/2014/main" id="{3024947C-55B6-446F-BD2D-932B05031063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71" name="자유형: 도형 70">
                <a:extLst>
                  <a:ext uri="{FF2B5EF4-FFF2-40B4-BE49-F238E27FC236}">
                    <a16:creationId xmlns="" xmlns:a16="http://schemas.microsoft.com/office/drawing/2014/main" id="{B839EA5D-3446-4768-90D0-42EDA2B3CA91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6092AA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72" name="자유형: 도형 71">
                <a:extLst>
                  <a:ext uri="{FF2B5EF4-FFF2-40B4-BE49-F238E27FC236}">
                    <a16:creationId xmlns="" xmlns:a16="http://schemas.microsoft.com/office/drawing/2014/main" id="{6371E766-2274-4500-B286-5E14D43E3D82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6092AA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70" name="Rectangle 25">
              <a:extLst>
                <a:ext uri="{FF2B5EF4-FFF2-40B4-BE49-F238E27FC236}">
                  <a16:creationId xmlns="" xmlns:a16="http://schemas.microsoft.com/office/drawing/2014/main" id="{75CC2988-2233-4366-A049-430DE0CA8C1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82625" y="621923"/>
              <a:ext cx="549831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정책</a:t>
              </a:r>
              <a:endPara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목적형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</p:grpSp>
      <p:grpSp>
        <p:nvGrpSpPr>
          <p:cNvPr id="83" name="그룹 82">
            <a:extLst>
              <a:ext uri="{FF2B5EF4-FFF2-40B4-BE49-F238E27FC236}">
                <a16:creationId xmlns="" xmlns:a16="http://schemas.microsoft.com/office/drawing/2014/main" id="{A4A6C3DB-54C2-4109-9F8B-28655D62C3C7}"/>
              </a:ext>
            </a:extLst>
          </p:cNvPr>
          <p:cNvGrpSpPr/>
          <p:nvPr/>
        </p:nvGrpSpPr>
        <p:grpSpPr>
          <a:xfrm>
            <a:off x="558439" y="5153484"/>
            <a:ext cx="8445518" cy="517065"/>
            <a:chOff x="1935510" y="1841068"/>
            <a:chExt cx="8193875" cy="517065"/>
          </a:xfrm>
        </p:grpSpPr>
        <p:sp>
          <p:nvSpPr>
            <p:cNvPr id="84" name="모서리가 둥근 직사각형 145">
              <a:extLst>
                <a:ext uri="{FF2B5EF4-FFF2-40B4-BE49-F238E27FC236}">
                  <a16:creationId xmlns="" xmlns:a16="http://schemas.microsoft.com/office/drawing/2014/main" id="{2DF9749C-FBEE-41FC-93CB-65698F76EF3B}"/>
                </a:ext>
              </a:extLst>
            </p:cNvPr>
            <p:cNvSpPr/>
            <p:nvPr/>
          </p:nvSpPr>
          <p:spPr>
            <a:xfrm>
              <a:off x="2209385" y="1841068"/>
              <a:ext cx="7920000" cy="51706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(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고부가가치 </a:t>
              </a:r>
              <a:r>
                <a:rPr lang="ko-KR" altLang="en-US" sz="1400" b="1" kern="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스마트센서</a:t>
              </a: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기존 센서에 데이터 처리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자동보정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자가진단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의사결정 기능이 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결합된 고기능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고정밀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고편의성 센서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예시 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: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고압 미세변동을 감지하는 극한환경 센서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비전검사를 위한 영상 센서 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등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endParaRPr lang="en-US" altLang="ko-KR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="" xmlns:a16="http://schemas.microsoft.com/office/drawing/2014/main" id="{4A029E88-2BC1-42C8-A18F-B12C1643DB29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86" name="모서리가 둥근 직사각형 152">
                <a:extLst>
                  <a:ext uri="{FF2B5EF4-FFF2-40B4-BE49-F238E27FC236}">
                    <a16:creationId xmlns="" xmlns:a16="http://schemas.microsoft.com/office/drawing/2014/main" id="{0F87BE8C-7C6E-4EEC-A87E-AC243AB8D08F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="" xmlns:a16="http://schemas.microsoft.com/office/drawing/2014/main" id="{C46B899D-91B7-4136-A1BC-50F1701420AA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90" name="모서리가 둥근 직사각형 154">
                  <a:extLst>
                    <a:ext uri="{FF2B5EF4-FFF2-40B4-BE49-F238E27FC236}">
                      <a16:creationId xmlns="" xmlns:a16="http://schemas.microsoft.com/office/drawing/2014/main" id="{AB65818E-E221-454E-9AFF-A32EEC4FA627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91" name="모서리가 둥근 직사각형 155">
                  <a:extLst>
                    <a:ext uri="{FF2B5EF4-FFF2-40B4-BE49-F238E27FC236}">
                      <a16:creationId xmlns="" xmlns:a16="http://schemas.microsoft.com/office/drawing/2014/main" id="{BC88FCA0-9D20-455A-BFC2-1674F000EDF0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92" name="직사각형 91">
            <a:extLst>
              <a:ext uri="{FF2B5EF4-FFF2-40B4-BE49-F238E27FC236}">
                <a16:creationId xmlns="" xmlns:a16="http://schemas.microsoft.com/office/drawing/2014/main" id="{5E34AFC0-F675-4341-A062-2170EA4BBCD1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="" xmlns:a16="http://schemas.microsoft.com/office/drawing/2014/main" id="{55F75435-AB82-439E-BA4B-831BE759439C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="" xmlns:a16="http://schemas.microsoft.com/office/drawing/2014/main" id="{7737DEE9-25EC-4732-A1B4-FB44FC37B6C0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668B2FDF-37A8-479E-B8E0-29B28D043E91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95B6F5DF-8D81-48AB-806E-2B83E6F1CD4F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98" name="그룹 97">
            <a:extLst>
              <a:ext uri="{FF2B5EF4-FFF2-40B4-BE49-F238E27FC236}">
                <a16:creationId xmlns="" xmlns:a16="http://schemas.microsoft.com/office/drawing/2014/main" id="{49854565-6BE7-4B60-A140-E0BB87405B64}"/>
              </a:ext>
            </a:extLst>
          </p:cNvPr>
          <p:cNvGrpSpPr/>
          <p:nvPr/>
        </p:nvGrpSpPr>
        <p:grpSpPr>
          <a:xfrm>
            <a:off x="2038455" y="3409186"/>
            <a:ext cx="5688785" cy="1554699"/>
            <a:chOff x="2038455" y="3473194"/>
            <a:chExt cx="5688785" cy="2592000"/>
          </a:xfrm>
        </p:grpSpPr>
        <p:cxnSp>
          <p:nvCxnSpPr>
            <p:cNvPr id="99" name="직선 연결선 98">
              <a:extLst>
                <a:ext uri="{FF2B5EF4-FFF2-40B4-BE49-F238E27FC236}">
                  <a16:creationId xmlns="" xmlns:a16="http://schemas.microsoft.com/office/drawing/2014/main" id="{927CC798-0D2C-4129-AEA8-DFFFC508EF0C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>
              <a:extLst>
                <a:ext uri="{FF2B5EF4-FFF2-40B4-BE49-F238E27FC236}">
                  <a16:creationId xmlns="" xmlns:a16="http://schemas.microsoft.com/office/drawing/2014/main" id="{5A160D43-36DA-4241-AF65-4DA7645C92D7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>
              <a:extLst>
                <a:ext uri="{FF2B5EF4-FFF2-40B4-BE49-F238E27FC236}">
                  <a16:creationId xmlns="" xmlns:a16="http://schemas.microsoft.com/office/drawing/2014/main" id="{663AE2B3-EAD9-454A-B349-75B7AD749DDF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>
              <a:extLst>
                <a:ext uri="{FF2B5EF4-FFF2-40B4-BE49-F238E27FC236}">
                  <a16:creationId xmlns="" xmlns:a16="http://schemas.microsoft.com/office/drawing/2014/main" id="{8E960694-6189-4440-8DD8-185379CF8477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" name="그림 102">
            <a:extLst>
              <a:ext uri="{FF2B5EF4-FFF2-40B4-BE49-F238E27FC236}">
                <a16:creationId xmlns="" xmlns:a16="http://schemas.microsoft.com/office/drawing/2014/main" id="{85F7C7B2-29B6-4D6E-AE12-0EF75E538B81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041237"/>
            <a:ext cx="9389915" cy="28805"/>
          </a:xfrm>
          <a:prstGeom prst="rect">
            <a:avLst/>
          </a:prstGeom>
        </p:spPr>
      </p:pic>
      <p:grpSp>
        <p:nvGrpSpPr>
          <p:cNvPr id="104" name="그룹 103">
            <a:extLst>
              <a:ext uri="{FF2B5EF4-FFF2-40B4-BE49-F238E27FC236}">
                <a16:creationId xmlns="" xmlns:a16="http://schemas.microsoft.com/office/drawing/2014/main" id="{E7E1C7BC-A50F-4D90-8716-F9CA2BDCFDC3}"/>
              </a:ext>
            </a:extLst>
          </p:cNvPr>
          <p:cNvGrpSpPr/>
          <p:nvPr/>
        </p:nvGrpSpPr>
        <p:grpSpPr>
          <a:xfrm>
            <a:off x="287338" y="3605939"/>
            <a:ext cx="8566571" cy="1099275"/>
            <a:chOff x="287338" y="3501555"/>
            <a:chExt cx="8566571" cy="1099275"/>
          </a:xfrm>
        </p:grpSpPr>
        <p:sp>
          <p:nvSpPr>
            <p:cNvPr id="105" name="자유형 192">
              <a:extLst>
                <a:ext uri="{FF2B5EF4-FFF2-40B4-BE49-F238E27FC236}">
                  <a16:creationId xmlns="" xmlns:a16="http://schemas.microsoft.com/office/drawing/2014/main" id="{9CD695BD-EF5C-49DE-9FBA-861DDF88E7FE}"/>
                </a:ext>
              </a:extLst>
            </p:cNvPr>
            <p:cNvSpPr/>
            <p:nvPr/>
          </p:nvSpPr>
          <p:spPr>
            <a:xfrm>
              <a:off x="287338" y="3762011"/>
              <a:ext cx="1728000" cy="57836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제조현장맞춤형</a:t>
              </a:r>
            </a:p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스마트센서</a:t>
              </a:r>
            </a:p>
          </p:txBody>
        </p:sp>
        <p:sp>
          <p:nvSpPr>
            <p:cNvPr id="106" name="자유형 192">
              <a:extLst>
                <a:ext uri="{FF2B5EF4-FFF2-40B4-BE49-F238E27FC236}">
                  <a16:creationId xmlns="" xmlns:a16="http://schemas.microsoft.com/office/drawing/2014/main" id="{03848921-65CC-4C9C-8098-19D97889B558}"/>
                </a:ext>
              </a:extLst>
            </p:cNvPr>
            <p:cNvSpPr/>
            <p:nvPr/>
          </p:nvSpPr>
          <p:spPr>
            <a:xfrm>
              <a:off x="2061572" y="3797277"/>
              <a:ext cx="2187970" cy="50783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중소기업기본법 </a:t>
              </a:r>
              <a:endPara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조에 의한 중소기업</a:t>
              </a:r>
            </a:p>
          </p:txBody>
        </p:sp>
        <p:sp>
          <p:nvSpPr>
            <p:cNvPr id="107" name="자유형 192">
              <a:extLst>
                <a:ext uri="{FF2B5EF4-FFF2-40B4-BE49-F238E27FC236}">
                  <a16:creationId xmlns="" xmlns:a16="http://schemas.microsoft.com/office/drawing/2014/main" id="{0A920372-FCD0-4A5D-AA36-67E05AE59F7E}"/>
                </a:ext>
              </a:extLst>
            </p:cNvPr>
            <p:cNvSpPr/>
            <p:nvPr/>
          </p:nvSpPr>
          <p:spPr>
            <a:xfrm>
              <a:off x="4292872" y="3501555"/>
              <a:ext cx="2104303" cy="109927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고신뢰성 데이터 취득과 자동보정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자가진단 기능을 구현하는 스마트센서 개발 및 상용화</a:t>
              </a:r>
            </a:p>
          </p:txBody>
        </p:sp>
        <p:sp>
          <p:nvSpPr>
            <p:cNvPr id="108" name="자유형 192">
              <a:extLst>
                <a:ext uri="{FF2B5EF4-FFF2-40B4-BE49-F238E27FC236}">
                  <a16:creationId xmlns="" xmlns:a16="http://schemas.microsoft.com/office/drawing/2014/main" id="{925AE5B7-FBA2-4F4D-95BC-B0599784BA3E}"/>
                </a:ext>
              </a:extLst>
            </p:cNvPr>
            <p:cNvSpPr/>
            <p:nvPr/>
          </p:nvSpPr>
          <p:spPr>
            <a:xfrm>
              <a:off x="6440505" y="3911155"/>
              <a:ext cx="1264994" cy="28007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/6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09" name="자유형 192">
              <a:extLst>
                <a:ext uri="{FF2B5EF4-FFF2-40B4-BE49-F238E27FC236}">
                  <a16:creationId xmlns="" xmlns:a16="http://schemas.microsoft.com/office/drawing/2014/main" id="{D42D0022-70B0-409E-926A-C4142A31EAEF}"/>
                </a:ext>
              </a:extLst>
            </p:cNvPr>
            <p:cNvSpPr/>
            <p:nvPr/>
          </p:nvSpPr>
          <p:spPr>
            <a:xfrm>
              <a:off x="7748828" y="3921671"/>
              <a:ext cx="1105081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73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81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4278415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고부가가치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스마트센서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* 기술개발을 통해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스마트제조혁신의 핵심부품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·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솔루션의 경쟁력 확보</a:t>
            </a:r>
          </a:p>
        </p:txBody>
      </p:sp>
      <p:pic>
        <p:nvPicPr>
          <p:cNvPr id="82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162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45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44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892093" cy="307777"/>
            <a:chOff x="442732" y="2762125"/>
            <a:chExt cx="3892093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3582712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제조데이터 공동활용 플랫폼 기술개발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82" name="그룹 81">
            <a:extLst>
              <a:ext uri="{FF2B5EF4-FFF2-40B4-BE49-F238E27FC236}">
                <a16:creationId xmlns="" xmlns:a16="http://schemas.microsoft.com/office/drawing/2014/main" id="{F28B84F2-21AD-4A37-86EA-EA0EBB11D078}"/>
              </a:ext>
            </a:extLst>
          </p:cNvPr>
          <p:cNvGrpSpPr/>
          <p:nvPr/>
        </p:nvGrpSpPr>
        <p:grpSpPr>
          <a:xfrm>
            <a:off x="7269957" y="550281"/>
            <a:ext cx="1562823" cy="742040"/>
            <a:chOff x="7269957" y="550281"/>
            <a:chExt cx="1562823" cy="742040"/>
          </a:xfrm>
        </p:grpSpPr>
        <p:grpSp>
          <p:nvGrpSpPr>
            <p:cNvPr id="84" name="그룹 83">
              <a:extLst>
                <a:ext uri="{FF2B5EF4-FFF2-40B4-BE49-F238E27FC236}">
                  <a16:creationId xmlns="" xmlns:a16="http://schemas.microsoft.com/office/drawing/2014/main" id="{AFFB5D25-D1F3-4526-9281-D224F6C201F8}"/>
                </a:ext>
              </a:extLst>
            </p:cNvPr>
            <p:cNvGrpSpPr/>
            <p:nvPr/>
          </p:nvGrpSpPr>
          <p:grpSpPr>
            <a:xfrm>
              <a:off x="7269957" y="785151"/>
              <a:ext cx="990124" cy="286968"/>
              <a:chOff x="7269957" y="785151"/>
              <a:chExt cx="990124" cy="286968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="" xmlns:a16="http://schemas.microsoft.com/office/drawing/2014/main" id="{7CD092EA-D168-414A-971C-CF0A0D2D63CE}"/>
                  </a:ext>
                </a:extLst>
              </p:cNvPr>
              <p:cNvSpPr/>
              <p:nvPr/>
            </p:nvSpPr>
            <p:spPr>
              <a:xfrm>
                <a:off x="7269957" y="785151"/>
                <a:ext cx="990124" cy="286968"/>
              </a:xfrm>
              <a:prstGeom prst="roundRect">
                <a:avLst/>
              </a:prstGeom>
              <a:solidFill>
                <a:srgbClr val="6092A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Rectangle 25">
                <a:extLst>
                  <a:ext uri="{FF2B5EF4-FFF2-40B4-BE49-F238E27FC236}">
                    <a16:creationId xmlns="" xmlns:a16="http://schemas.microsoft.com/office/drawing/2014/main" id="{24831A55-B1D1-4CF2-A526-19067C6E5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74411" y="820913"/>
                <a:ext cx="57708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buClr>
                    <a:srgbClr val="4D4D4D"/>
                  </a:buClr>
                </a:pPr>
                <a:r>
                  <a:rPr lang="ko-KR" altLang="en-US" sz="1400" baseline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FF00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신규사업</a:t>
                </a: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="" xmlns:a16="http://schemas.microsoft.com/office/drawing/2014/main" id="{DE3E22AC-A6C5-4DA8-8EC0-5138A00CE53A}"/>
                </a:ext>
              </a:extLst>
            </p:cNvPr>
            <p:cNvGrpSpPr/>
            <p:nvPr/>
          </p:nvGrpSpPr>
          <p:grpSpPr>
            <a:xfrm>
              <a:off x="8010757" y="550281"/>
              <a:ext cx="822023" cy="742040"/>
              <a:chOff x="7864777" y="538376"/>
              <a:chExt cx="822023" cy="742040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="" xmlns:a16="http://schemas.microsoft.com/office/drawing/2014/main" id="{DB586D8F-FA0C-4501-BDDB-C47F90A2A372}"/>
                  </a:ext>
                </a:extLst>
              </p:cNvPr>
              <p:cNvGrpSpPr/>
              <p:nvPr/>
            </p:nvGrpSpPr>
            <p:grpSpPr>
              <a:xfrm>
                <a:off x="7864777" y="538376"/>
                <a:ext cx="822023" cy="742040"/>
                <a:chOff x="9148810" y="3847857"/>
                <a:chExt cx="2512671" cy="2268188"/>
              </a:xfrm>
            </p:grpSpPr>
            <p:sp>
              <p:nvSpPr>
                <p:cNvPr id="90" name="자유형: 도형 89">
                  <a:extLst>
                    <a:ext uri="{FF2B5EF4-FFF2-40B4-BE49-F238E27FC236}">
                      <a16:creationId xmlns="" xmlns:a16="http://schemas.microsoft.com/office/drawing/2014/main" id="{A48F62E2-27E0-44B8-9267-475CC1810800}"/>
                    </a:ext>
                  </a:extLst>
                </p:cNvPr>
                <p:cNvSpPr/>
                <p:nvPr/>
              </p:nvSpPr>
              <p:spPr>
                <a:xfrm>
                  <a:off x="9199792" y="3892053"/>
                  <a:ext cx="2410729" cy="2179796"/>
                </a:xfrm>
                <a:custGeom>
                  <a:avLst/>
                  <a:gdLst>
                    <a:gd name="connsiteX0" fmla="*/ 1925122 w 2410729"/>
                    <a:gd name="connsiteY0" fmla="*/ 156686 h 2179796"/>
                    <a:gd name="connsiteX1" fmla="*/ 1653659 w 2410729"/>
                    <a:gd name="connsiteY1" fmla="*/ 0 h 2179796"/>
                    <a:gd name="connsiteX2" fmla="*/ 757071 w 2410729"/>
                    <a:gd name="connsiteY2" fmla="*/ 0 h 2179796"/>
                    <a:gd name="connsiteX3" fmla="*/ 485608 w 2410729"/>
                    <a:gd name="connsiteY3" fmla="*/ 156686 h 2179796"/>
                    <a:gd name="connsiteX4" fmla="*/ 37362 w 2410729"/>
                    <a:gd name="connsiteY4" fmla="*/ 933164 h 2179796"/>
                    <a:gd name="connsiteX5" fmla="*/ 37362 w 2410729"/>
                    <a:gd name="connsiteY5" fmla="*/ 1246632 h 2179796"/>
                    <a:gd name="connsiteX6" fmla="*/ 485608 w 2410729"/>
                    <a:gd name="connsiteY6" fmla="*/ 2023110 h 2179796"/>
                    <a:gd name="connsiteX7" fmla="*/ 757071 w 2410729"/>
                    <a:gd name="connsiteY7" fmla="*/ 2179796 h 2179796"/>
                    <a:gd name="connsiteX8" fmla="*/ 1653659 w 2410729"/>
                    <a:gd name="connsiteY8" fmla="*/ 2179796 h 2179796"/>
                    <a:gd name="connsiteX9" fmla="*/ 1925122 w 2410729"/>
                    <a:gd name="connsiteY9" fmla="*/ 2023110 h 2179796"/>
                    <a:gd name="connsiteX10" fmla="*/ 2373368 w 2410729"/>
                    <a:gd name="connsiteY10" fmla="*/ 1246632 h 2179796"/>
                    <a:gd name="connsiteX11" fmla="*/ 2373368 w 2410729"/>
                    <a:gd name="connsiteY11" fmla="*/ 933164 h 2179796"/>
                    <a:gd name="connsiteX12" fmla="*/ 1925122 w 2410729"/>
                    <a:gd name="connsiteY12" fmla="*/ 156686 h 2179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10729" h="2179796">
                      <a:moveTo>
                        <a:pt x="1925122" y="156686"/>
                      </a:moveTo>
                      <a:cubicBezTo>
                        <a:pt x="1875401" y="70485"/>
                        <a:pt x="1753195" y="0"/>
                        <a:pt x="1653659" y="0"/>
                      </a:cubicBezTo>
                      <a:lnTo>
                        <a:pt x="757071" y="0"/>
                      </a:lnTo>
                      <a:cubicBezTo>
                        <a:pt x="657535" y="0"/>
                        <a:pt x="535424" y="70485"/>
                        <a:pt x="485608" y="156686"/>
                      </a:cubicBezTo>
                      <a:lnTo>
                        <a:pt x="37362" y="933164"/>
                      </a:lnTo>
                      <a:cubicBezTo>
                        <a:pt x="-12454" y="1019366"/>
                        <a:pt x="-12454" y="1160431"/>
                        <a:pt x="37362" y="1246632"/>
                      </a:cubicBezTo>
                      <a:lnTo>
                        <a:pt x="485608" y="2023110"/>
                      </a:lnTo>
                      <a:cubicBezTo>
                        <a:pt x="535424" y="2109311"/>
                        <a:pt x="657535" y="2179796"/>
                        <a:pt x="757071" y="2179796"/>
                      </a:cubicBezTo>
                      <a:lnTo>
                        <a:pt x="1653659" y="2179796"/>
                      </a:lnTo>
                      <a:cubicBezTo>
                        <a:pt x="1753195" y="2179796"/>
                        <a:pt x="1875401" y="2109311"/>
                        <a:pt x="1925122" y="2023110"/>
                      </a:cubicBezTo>
                      <a:lnTo>
                        <a:pt x="2373368" y="1246632"/>
                      </a:lnTo>
                      <a:cubicBezTo>
                        <a:pt x="2423184" y="1160431"/>
                        <a:pt x="2423184" y="1019366"/>
                        <a:pt x="2373368" y="933164"/>
                      </a:cubicBezTo>
                      <a:lnTo>
                        <a:pt x="1925122" y="156686"/>
                      </a:lnTo>
                      <a:close/>
                    </a:path>
                  </a:pathLst>
                </a:custGeom>
                <a:solidFill>
                  <a:srgbClr val="6092AA"/>
                </a:solidFill>
                <a:ln w="9525" cap="flat">
                  <a:noFill/>
                  <a:prstDash val="solid"/>
                  <a:miter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="" xmlns:a16="http://schemas.microsoft.com/office/drawing/2014/main" id="{F0CB14A8-5492-4A35-BA7F-58B1E705364C}"/>
                    </a:ext>
                  </a:extLst>
                </p:cNvPr>
                <p:cNvSpPr/>
                <p:nvPr/>
              </p:nvSpPr>
              <p:spPr>
                <a:xfrm>
                  <a:off x="9148810" y="3847857"/>
                  <a:ext cx="2512671" cy="2268188"/>
                </a:xfrm>
                <a:custGeom>
                  <a:avLst/>
                  <a:gdLst>
                    <a:gd name="connsiteX0" fmla="*/ 2001536 w 2512671"/>
                    <a:gd name="connsiteY0" fmla="*/ 156686 h 2268188"/>
                    <a:gd name="connsiteX1" fmla="*/ 1730073 w 2512671"/>
                    <a:gd name="connsiteY1" fmla="*/ 0 h 2268188"/>
                    <a:gd name="connsiteX2" fmla="*/ 782526 w 2512671"/>
                    <a:gd name="connsiteY2" fmla="*/ 0 h 2268188"/>
                    <a:gd name="connsiteX3" fmla="*/ 511064 w 2512671"/>
                    <a:gd name="connsiteY3" fmla="*/ 156686 h 2268188"/>
                    <a:gd name="connsiteX4" fmla="*/ 37290 w 2512671"/>
                    <a:gd name="connsiteY4" fmla="*/ 977360 h 2268188"/>
                    <a:gd name="connsiteX5" fmla="*/ 37290 w 2512671"/>
                    <a:gd name="connsiteY5" fmla="*/ 1290828 h 2268188"/>
                    <a:gd name="connsiteX6" fmla="*/ 511064 w 2512671"/>
                    <a:gd name="connsiteY6" fmla="*/ 2111502 h 2268188"/>
                    <a:gd name="connsiteX7" fmla="*/ 782526 w 2512671"/>
                    <a:gd name="connsiteY7" fmla="*/ 2268188 h 2268188"/>
                    <a:gd name="connsiteX8" fmla="*/ 1730073 w 2512671"/>
                    <a:gd name="connsiteY8" fmla="*/ 2268188 h 2268188"/>
                    <a:gd name="connsiteX9" fmla="*/ 2001536 w 2512671"/>
                    <a:gd name="connsiteY9" fmla="*/ 2111502 h 2268188"/>
                    <a:gd name="connsiteX10" fmla="*/ 2475310 w 2512671"/>
                    <a:gd name="connsiteY10" fmla="*/ 1290828 h 2268188"/>
                    <a:gd name="connsiteX11" fmla="*/ 2475310 w 2512671"/>
                    <a:gd name="connsiteY11" fmla="*/ 977360 h 2268188"/>
                    <a:gd name="connsiteX12" fmla="*/ 2001536 w 2512671"/>
                    <a:gd name="connsiteY12" fmla="*/ 156686 h 2268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12671" h="2268188">
                      <a:moveTo>
                        <a:pt x="2001536" y="156686"/>
                      </a:moveTo>
                      <a:cubicBezTo>
                        <a:pt x="1951815" y="70485"/>
                        <a:pt x="1829610" y="0"/>
                        <a:pt x="1730073" y="0"/>
                      </a:cubicBezTo>
                      <a:lnTo>
                        <a:pt x="782526" y="0"/>
                      </a:lnTo>
                      <a:cubicBezTo>
                        <a:pt x="682990" y="0"/>
                        <a:pt x="560784" y="70485"/>
                        <a:pt x="511064" y="156686"/>
                      </a:cubicBezTo>
                      <a:lnTo>
                        <a:pt x="37290" y="977360"/>
                      </a:lnTo>
                      <a:cubicBezTo>
                        <a:pt x="-12430" y="1063562"/>
                        <a:pt x="-12430" y="1204627"/>
                        <a:pt x="37290" y="1290828"/>
                      </a:cubicBezTo>
                      <a:lnTo>
                        <a:pt x="511064" y="2111502"/>
                      </a:lnTo>
                      <a:cubicBezTo>
                        <a:pt x="560784" y="2197703"/>
                        <a:pt x="682990" y="2268188"/>
                        <a:pt x="782526" y="2268188"/>
                      </a:cubicBezTo>
                      <a:lnTo>
                        <a:pt x="1730073" y="2268188"/>
                      </a:lnTo>
                      <a:cubicBezTo>
                        <a:pt x="1829610" y="2268188"/>
                        <a:pt x="1951720" y="2197703"/>
                        <a:pt x="2001536" y="2111502"/>
                      </a:cubicBezTo>
                      <a:lnTo>
                        <a:pt x="2475310" y="1290828"/>
                      </a:lnTo>
                      <a:cubicBezTo>
                        <a:pt x="2525125" y="1204627"/>
                        <a:pt x="2525125" y="1063562"/>
                        <a:pt x="2475310" y="977360"/>
                      </a:cubicBezTo>
                      <a:lnTo>
                        <a:pt x="2001536" y="156686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6092AA"/>
                  </a:solidFill>
                  <a:prstDash val="sysDash"/>
                  <a:miter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89" name="Rectangle 25">
                <a:extLst>
                  <a:ext uri="{FF2B5EF4-FFF2-40B4-BE49-F238E27FC236}">
                    <a16:creationId xmlns="" xmlns:a16="http://schemas.microsoft.com/office/drawing/2014/main" id="{32623AD4-7600-44FE-90F3-DF7BCB12C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82625" y="621923"/>
                <a:ext cx="549831" cy="579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정책</a:t>
                </a:r>
                <a:endPara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목적형</a:t>
                </a:r>
                <a:endPara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="" xmlns:a16="http://schemas.microsoft.com/office/drawing/2014/main" id="{4CF812F1-7BEE-4052-A7F1-C8709CC41A5D}"/>
              </a:ext>
            </a:extLst>
          </p:cNvPr>
          <p:cNvGrpSpPr/>
          <p:nvPr/>
        </p:nvGrpSpPr>
        <p:grpSpPr>
          <a:xfrm>
            <a:off x="0" y="5585032"/>
            <a:ext cx="9144001" cy="720000"/>
            <a:chOff x="0" y="4045613"/>
            <a:chExt cx="9144001" cy="720000"/>
          </a:xfrm>
        </p:grpSpPr>
        <p:pic>
          <p:nvPicPr>
            <p:cNvPr id="72" name="Picture 25">
              <a:extLst>
                <a:ext uri="{FF2B5EF4-FFF2-40B4-BE49-F238E27FC236}">
                  <a16:creationId xmlns="" xmlns:a16="http://schemas.microsoft.com/office/drawing/2014/main" id="{2C657EF6-E9E6-41A4-855A-440232C050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5">
              <a:extLst>
                <a:ext uri="{FF2B5EF4-FFF2-40B4-BE49-F238E27FC236}">
                  <a16:creationId xmlns="" xmlns:a16="http://schemas.microsoft.com/office/drawing/2014/main" id="{347596DC-A1EB-4F2E-9116-262E224AC6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그룹 94">
            <a:extLst>
              <a:ext uri="{FF2B5EF4-FFF2-40B4-BE49-F238E27FC236}">
                <a16:creationId xmlns="" xmlns:a16="http://schemas.microsoft.com/office/drawing/2014/main" id="{A5756D3B-E655-4E59-ADAB-3212A42F25DD}"/>
              </a:ext>
            </a:extLst>
          </p:cNvPr>
          <p:cNvGrpSpPr/>
          <p:nvPr/>
        </p:nvGrpSpPr>
        <p:grpSpPr>
          <a:xfrm>
            <a:off x="558439" y="5153484"/>
            <a:ext cx="8193875" cy="517065"/>
            <a:chOff x="1935510" y="1841068"/>
            <a:chExt cx="8193875" cy="517065"/>
          </a:xfrm>
        </p:grpSpPr>
        <p:sp>
          <p:nvSpPr>
            <p:cNvPr id="96" name="모서리가 둥근 직사각형 145">
              <a:extLst>
                <a:ext uri="{FF2B5EF4-FFF2-40B4-BE49-F238E27FC236}">
                  <a16:creationId xmlns="" xmlns:a16="http://schemas.microsoft.com/office/drawing/2014/main" id="{02F03CBA-ED5F-4D04-8DAB-01780D54B657}"/>
                </a:ext>
              </a:extLst>
            </p:cNvPr>
            <p:cNvSpPr/>
            <p:nvPr/>
          </p:nvSpPr>
          <p:spPr>
            <a:xfrm>
              <a:off x="2209385" y="1841068"/>
              <a:ext cx="7920000" cy="51706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(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공동활용플랫폼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AI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표준모델들의 개발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제조를 효율적으로 할 수 있고 공통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공용의 표준화를 주도할 수 있는 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/>
              </a:r>
              <a:b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                     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하드웨어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 소프트웨어 틀이 되는 기술</a:t>
              </a:r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="" xmlns:a16="http://schemas.microsoft.com/office/drawing/2014/main" id="{26F69D68-687A-4FEF-96DB-D7B8DD6CFF35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98" name="모서리가 둥근 직사각형 152">
                <a:extLst>
                  <a:ext uri="{FF2B5EF4-FFF2-40B4-BE49-F238E27FC236}">
                    <a16:creationId xmlns="" xmlns:a16="http://schemas.microsoft.com/office/drawing/2014/main" id="{FB163733-ED35-49B3-99A0-8CFECF5E17BE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99" name="그룹 98">
                <a:extLst>
                  <a:ext uri="{FF2B5EF4-FFF2-40B4-BE49-F238E27FC236}">
                    <a16:creationId xmlns="" xmlns:a16="http://schemas.microsoft.com/office/drawing/2014/main" id="{16262991-73A2-4A02-8783-94B062411148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100" name="모서리가 둥근 직사각형 154">
                  <a:extLst>
                    <a:ext uri="{FF2B5EF4-FFF2-40B4-BE49-F238E27FC236}">
                      <a16:creationId xmlns="" xmlns:a16="http://schemas.microsoft.com/office/drawing/2014/main" id="{1A7E752E-0F20-4D7C-A65E-EFE33771F5FD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101" name="모서리가 둥근 직사각형 155">
                  <a:extLst>
                    <a:ext uri="{FF2B5EF4-FFF2-40B4-BE49-F238E27FC236}">
                      <a16:creationId xmlns="" xmlns:a16="http://schemas.microsoft.com/office/drawing/2014/main" id="{1BF1D389-66C8-452E-BA86-E7DA80272DA7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102" name="그룹 101">
            <a:extLst>
              <a:ext uri="{FF2B5EF4-FFF2-40B4-BE49-F238E27FC236}">
                <a16:creationId xmlns="" xmlns:a16="http://schemas.microsoft.com/office/drawing/2014/main" id="{90D4DB01-8D74-4896-AB25-312E24409D12}"/>
              </a:ext>
            </a:extLst>
          </p:cNvPr>
          <p:cNvGrpSpPr/>
          <p:nvPr/>
        </p:nvGrpSpPr>
        <p:grpSpPr>
          <a:xfrm>
            <a:off x="2038455" y="3409186"/>
            <a:ext cx="5688785" cy="1554699"/>
            <a:chOff x="2038455" y="3473194"/>
            <a:chExt cx="5688785" cy="2592000"/>
          </a:xfrm>
        </p:grpSpPr>
        <p:cxnSp>
          <p:nvCxnSpPr>
            <p:cNvPr id="103" name="직선 연결선 102">
              <a:extLst>
                <a:ext uri="{FF2B5EF4-FFF2-40B4-BE49-F238E27FC236}">
                  <a16:creationId xmlns="" xmlns:a16="http://schemas.microsoft.com/office/drawing/2014/main" id="{46AA8F93-B515-4515-81F5-2D534D1AD21B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>
              <a:extLst>
                <a:ext uri="{FF2B5EF4-FFF2-40B4-BE49-F238E27FC236}">
                  <a16:creationId xmlns="" xmlns:a16="http://schemas.microsoft.com/office/drawing/2014/main" id="{45B9A924-7481-4045-B67F-238F28ABE237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>
              <a:extLst>
                <a:ext uri="{FF2B5EF4-FFF2-40B4-BE49-F238E27FC236}">
                  <a16:creationId xmlns="" xmlns:a16="http://schemas.microsoft.com/office/drawing/2014/main" id="{E20184E8-8ABE-427B-9D63-EF097C2A230F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연결선 105">
              <a:extLst>
                <a:ext uri="{FF2B5EF4-FFF2-40B4-BE49-F238E27FC236}">
                  <a16:creationId xmlns="" xmlns:a16="http://schemas.microsoft.com/office/drawing/2014/main" id="{FD31DB1C-30F6-4AEC-9451-2655936E0F58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7" name="그림 106">
            <a:extLst>
              <a:ext uri="{FF2B5EF4-FFF2-40B4-BE49-F238E27FC236}">
                <a16:creationId xmlns="" xmlns:a16="http://schemas.microsoft.com/office/drawing/2014/main" id="{839D3992-D309-470A-914F-FEFFBFEC9939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041237"/>
            <a:ext cx="9389915" cy="28805"/>
          </a:xfrm>
          <a:prstGeom prst="rect">
            <a:avLst/>
          </a:prstGeom>
        </p:spPr>
      </p:pic>
      <p:grpSp>
        <p:nvGrpSpPr>
          <p:cNvPr id="108" name="그룹 107">
            <a:extLst>
              <a:ext uri="{FF2B5EF4-FFF2-40B4-BE49-F238E27FC236}">
                <a16:creationId xmlns="" xmlns:a16="http://schemas.microsoft.com/office/drawing/2014/main" id="{5125F778-682C-45F3-8F7B-BBAA38412CA2}"/>
              </a:ext>
            </a:extLst>
          </p:cNvPr>
          <p:cNvGrpSpPr/>
          <p:nvPr/>
        </p:nvGrpSpPr>
        <p:grpSpPr>
          <a:xfrm>
            <a:off x="287338" y="3595423"/>
            <a:ext cx="8566571" cy="1120307"/>
            <a:chOff x="287338" y="3491039"/>
            <a:chExt cx="8566571" cy="1120307"/>
          </a:xfrm>
        </p:grpSpPr>
        <p:sp>
          <p:nvSpPr>
            <p:cNvPr id="109" name="자유형 192">
              <a:extLst>
                <a:ext uri="{FF2B5EF4-FFF2-40B4-BE49-F238E27FC236}">
                  <a16:creationId xmlns="" xmlns:a16="http://schemas.microsoft.com/office/drawing/2014/main" id="{138235D3-E35E-4C51-823A-B7694B9E6CEA}"/>
                </a:ext>
              </a:extLst>
            </p:cNvPr>
            <p:cNvSpPr/>
            <p:nvPr/>
          </p:nvSpPr>
          <p:spPr>
            <a:xfrm>
              <a:off x="287338" y="3800483"/>
              <a:ext cx="1728000" cy="50141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제조데이터 공동활용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플랫폼 기술개발</a:t>
              </a:r>
            </a:p>
          </p:txBody>
        </p:sp>
        <p:sp>
          <p:nvSpPr>
            <p:cNvPr id="110" name="자유형 192">
              <a:extLst>
                <a:ext uri="{FF2B5EF4-FFF2-40B4-BE49-F238E27FC236}">
                  <a16:creationId xmlns="" xmlns:a16="http://schemas.microsoft.com/office/drawing/2014/main" id="{A33B925A-7EEB-4A24-AADC-7380E5A1FBAE}"/>
                </a:ext>
              </a:extLst>
            </p:cNvPr>
            <p:cNvSpPr/>
            <p:nvPr/>
          </p:nvSpPr>
          <p:spPr>
            <a:xfrm>
              <a:off x="2061572" y="3641594"/>
              <a:ext cx="2187970" cy="81919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플랫폼 및 솔루션 개발역량을 보유한 중소기업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연구소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대학교 등으로 구성된 컨소시엄</a:t>
              </a:r>
            </a:p>
          </p:txBody>
        </p:sp>
        <p:sp>
          <p:nvSpPr>
            <p:cNvPr id="111" name="자유형 192">
              <a:extLst>
                <a:ext uri="{FF2B5EF4-FFF2-40B4-BE49-F238E27FC236}">
                  <a16:creationId xmlns="" xmlns:a16="http://schemas.microsoft.com/office/drawing/2014/main" id="{C9AD3D39-CBB7-45DB-898A-436BACE793C3}"/>
                </a:ext>
              </a:extLst>
            </p:cNvPr>
            <p:cNvSpPr/>
            <p:nvPr/>
          </p:nvSpPr>
          <p:spPr>
            <a:xfrm>
              <a:off x="4292872" y="3491039"/>
              <a:ext cx="2104303" cy="112030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en-US" altLang="ko-KR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DNA(</a:t>
              </a: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데이터</a:t>
              </a:r>
              <a:r>
                <a:rPr lang="en-US" altLang="ko-KR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네트워크</a:t>
              </a:r>
              <a:r>
                <a:rPr lang="en-US" altLang="ko-KR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</a:t>
              </a: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인공지능</a:t>
              </a:r>
              <a:r>
                <a:rPr lang="en-US" altLang="ko-KR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구현을 위해 제조데이터 공동활용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플랫폼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및 관련 기술개발</a:t>
              </a:r>
            </a:p>
          </p:txBody>
        </p:sp>
        <p:sp>
          <p:nvSpPr>
            <p:cNvPr id="112" name="자유형 192">
              <a:extLst>
                <a:ext uri="{FF2B5EF4-FFF2-40B4-BE49-F238E27FC236}">
                  <a16:creationId xmlns="" xmlns:a16="http://schemas.microsoft.com/office/drawing/2014/main" id="{23D97507-1FD7-44E6-92D4-A53C6266E2E8}"/>
                </a:ext>
              </a:extLst>
            </p:cNvPr>
            <p:cNvSpPr/>
            <p:nvPr/>
          </p:nvSpPr>
          <p:spPr>
            <a:xfrm>
              <a:off x="6440505" y="3911155"/>
              <a:ext cx="1264994" cy="28007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최대 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/24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113" name="자유형 192">
              <a:extLst>
                <a:ext uri="{FF2B5EF4-FFF2-40B4-BE49-F238E27FC236}">
                  <a16:creationId xmlns="" xmlns:a16="http://schemas.microsoft.com/office/drawing/2014/main" id="{44ACEB56-F03A-4482-B019-8EE44BDAD01C}"/>
                </a:ext>
              </a:extLst>
            </p:cNvPr>
            <p:cNvSpPr/>
            <p:nvPr/>
          </p:nvSpPr>
          <p:spPr>
            <a:xfrm>
              <a:off x="7748828" y="3921671"/>
              <a:ext cx="1105081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품목지정</a:t>
              </a:r>
            </a:p>
          </p:txBody>
        </p:sp>
      </p:grpSp>
      <p:sp>
        <p:nvSpPr>
          <p:cNvPr id="74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87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5876609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플랫폼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개발역량을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보유한 연구소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,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대학교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,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중소기업과 데이터 활용 및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솔루션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개발역량을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보유한 산학연 컨소시엄</a:t>
            </a:r>
          </a:p>
        </p:txBody>
      </p:sp>
      <p:pic>
        <p:nvPicPr>
          <p:cNvPr id="88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73" name="그림 72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39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60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59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263716" cy="307777"/>
            <a:chOff x="442732" y="2762125"/>
            <a:chExt cx="3263716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95433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스마트서비스 </a:t>
              </a:r>
              <a:r>
                <a:rPr lang="en-US" altLang="ko-KR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ICT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솔루션  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grpSp>
        <p:nvGrpSpPr>
          <p:cNvPr id="82" name="그룹 81">
            <a:extLst>
              <a:ext uri="{FF2B5EF4-FFF2-40B4-BE49-F238E27FC236}">
                <a16:creationId xmlns="" xmlns:a16="http://schemas.microsoft.com/office/drawing/2014/main" id="{F28B84F2-21AD-4A37-86EA-EA0EBB11D078}"/>
              </a:ext>
            </a:extLst>
          </p:cNvPr>
          <p:cNvGrpSpPr/>
          <p:nvPr/>
        </p:nvGrpSpPr>
        <p:grpSpPr>
          <a:xfrm>
            <a:off x="7269957" y="550281"/>
            <a:ext cx="1562823" cy="742040"/>
            <a:chOff x="7269957" y="550281"/>
            <a:chExt cx="1562823" cy="742040"/>
          </a:xfrm>
        </p:grpSpPr>
        <p:grpSp>
          <p:nvGrpSpPr>
            <p:cNvPr id="84" name="그룹 83">
              <a:extLst>
                <a:ext uri="{FF2B5EF4-FFF2-40B4-BE49-F238E27FC236}">
                  <a16:creationId xmlns="" xmlns:a16="http://schemas.microsoft.com/office/drawing/2014/main" id="{AFFB5D25-D1F3-4526-9281-D224F6C201F8}"/>
                </a:ext>
              </a:extLst>
            </p:cNvPr>
            <p:cNvGrpSpPr/>
            <p:nvPr/>
          </p:nvGrpSpPr>
          <p:grpSpPr>
            <a:xfrm>
              <a:off x="7269957" y="785151"/>
              <a:ext cx="990124" cy="286968"/>
              <a:chOff x="7269957" y="785151"/>
              <a:chExt cx="990124" cy="286968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="" xmlns:a16="http://schemas.microsoft.com/office/drawing/2014/main" id="{7CD092EA-D168-414A-971C-CF0A0D2D63CE}"/>
                  </a:ext>
                </a:extLst>
              </p:cNvPr>
              <p:cNvSpPr/>
              <p:nvPr/>
            </p:nvSpPr>
            <p:spPr>
              <a:xfrm>
                <a:off x="7269957" y="785151"/>
                <a:ext cx="990124" cy="286968"/>
              </a:xfrm>
              <a:prstGeom prst="roundRect">
                <a:avLst/>
              </a:prstGeom>
              <a:solidFill>
                <a:srgbClr val="6092A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Rectangle 25">
                <a:extLst>
                  <a:ext uri="{FF2B5EF4-FFF2-40B4-BE49-F238E27FC236}">
                    <a16:creationId xmlns="" xmlns:a16="http://schemas.microsoft.com/office/drawing/2014/main" id="{24831A55-B1D1-4CF2-A526-19067C6E5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74411" y="820913"/>
                <a:ext cx="57708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buClr>
                    <a:srgbClr val="4D4D4D"/>
                  </a:buClr>
                </a:pPr>
                <a:r>
                  <a:rPr lang="ko-KR" altLang="en-US" sz="1400" baseline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FF00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신규사업</a:t>
                </a: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="" xmlns:a16="http://schemas.microsoft.com/office/drawing/2014/main" id="{DE3E22AC-A6C5-4DA8-8EC0-5138A00CE53A}"/>
                </a:ext>
              </a:extLst>
            </p:cNvPr>
            <p:cNvGrpSpPr/>
            <p:nvPr/>
          </p:nvGrpSpPr>
          <p:grpSpPr>
            <a:xfrm>
              <a:off x="8010757" y="550281"/>
              <a:ext cx="822023" cy="742040"/>
              <a:chOff x="7864777" y="538376"/>
              <a:chExt cx="822023" cy="742040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="" xmlns:a16="http://schemas.microsoft.com/office/drawing/2014/main" id="{DB586D8F-FA0C-4501-BDDB-C47F90A2A372}"/>
                  </a:ext>
                </a:extLst>
              </p:cNvPr>
              <p:cNvGrpSpPr/>
              <p:nvPr/>
            </p:nvGrpSpPr>
            <p:grpSpPr>
              <a:xfrm>
                <a:off x="7864777" y="538376"/>
                <a:ext cx="822023" cy="742040"/>
                <a:chOff x="9148810" y="3847857"/>
                <a:chExt cx="2512671" cy="2268188"/>
              </a:xfrm>
            </p:grpSpPr>
            <p:sp>
              <p:nvSpPr>
                <p:cNvPr id="90" name="자유형: 도형 89">
                  <a:extLst>
                    <a:ext uri="{FF2B5EF4-FFF2-40B4-BE49-F238E27FC236}">
                      <a16:creationId xmlns="" xmlns:a16="http://schemas.microsoft.com/office/drawing/2014/main" id="{A48F62E2-27E0-44B8-9267-475CC1810800}"/>
                    </a:ext>
                  </a:extLst>
                </p:cNvPr>
                <p:cNvSpPr/>
                <p:nvPr/>
              </p:nvSpPr>
              <p:spPr>
                <a:xfrm>
                  <a:off x="9199792" y="3892053"/>
                  <a:ext cx="2410729" cy="2179796"/>
                </a:xfrm>
                <a:custGeom>
                  <a:avLst/>
                  <a:gdLst>
                    <a:gd name="connsiteX0" fmla="*/ 1925122 w 2410729"/>
                    <a:gd name="connsiteY0" fmla="*/ 156686 h 2179796"/>
                    <a:gd name="connsiteX1" fmla="*/ 1653659 w 2410729"/>
                    <a:gd name="connsiteY1" fmla="*/ 0 h 2179796"/>
                    <a:gd name="connsiteX2" fmla="*/ 757071 w 2410729"/>
                    <a:gd name="connsiteY2" fmla="*/ 0 h 2179796"/>
                    <a:gd name="connsiteX3" fmla="*/ 485608 w 2410729"/>
                    <a:gd name="connsiteY3" fmla="*/ 156686 h 2179796"/>
                    <a:gd name="connsiteX4" fmla="*/ 37362 w 2410729"/>
                    <a:gd name="connsiteY4" fmla="*/ 933164 h 2179796"/>
                    <a:gd name="connsiteX5" fmla="*/ 37362 w 2410729"/>
                    <a:gd name="connsiteY5" fmla="*/ 1246632 h 2179796"/>
                    <a:gd name="connsiteX6" fmla="*/ 485608 w 2410729"/>
                    <a:gd name="connsiteY6" fmla="*/ 2023110 h 2179796"/>
                    <a:gd name="connsiteX7" fmla="*/ 757071 w 2410729"/>
                    <a:gd name="connsiteY7" fmla="*/ 2179796 h 2179796"/>
                    <a:gd name="connsiteX8" fmla="*/ 1653659 w 2410729"/>
                    <a:gd name="connsiteY8" fmla="*/ 2179796 h 2179796"/>
                    <a:gd name="connsiteX9" fmla="*/ 1925122 w 2410729"/>
                    <a:gd name="connsiteY9" fmla="*/ 2023110 h 2179796"/>
                    <a:gd name="connsiteX10" fmla="*/ 2373368 w 2410729"/>
                    <a:gd name="connsiteY10" fmla="*/ 1246632 h 2179796"/>
                    <a:gd name="connsiteX11" fmla="*/ 2373368 w 2410729"/>
                    <a:gd name="connsiteY11" fmla="*/ 933164 h 2179796"/>
                    <a:gd name="connsiteX12" fmla="*/ 1925122 w 2410729"/>
                    <a:gd name="connsiteY12" fmla="*/ 156686 h 2179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10729" h="2179796">
                      <a:moveTo>
                        <a:pt x="1925122" y="156686"/>
                      </a:moveTo>
                      <a:cubicBezTo>
                        <a:pt x="1875401" y="70485"/>
                        <a:pt x="1753195" y="0"/>
                        <a:pt x="1653659" y="0"/>
                      </a:cubicBezTo>
                      <a:lnTo>
                        <a:pt x="757071" y="0"/>
                      </a:lnTo>
                      <a:cubicBezTo>
                        <a:pt x="657535" y="0"/>
                        <a:pt x="535424" y="70485"/>
                        <a:pt x="485608" y="156686"/>
                      </a:cubicBezTo>
                      <a:lnTo>
                        <a:pt x="37362" y="933164"/>
                      </a:lnTo>
                      <a:cubicBezTo>
                        <a:pt x="-12454" y="1019366"/>
                        <a:pt x="-12454" y="1160431"/>
                        <a:pt x="37362" y="1246632"/>
                      </a:cubicBezTo>
                      <a:lnTo>
                        <a:pt x="485608" y="2023110"/>
                      </a:lnTo>
                      <a:cubicBezTo>
                        <a:pt x="535424" y="2109311"/>
                        <a:pt x="657535" y="2179796"/>
                        <a:pt x="757071" y="2179796"/>
                      </a:cubicBezTo>
                      <a:lnTo>
                        <a:pt x="1653659" y="2179796"/>
                      </a:lnTo>
                      <a:cubicBezTo>
                        <a:pt x="1753195" y="2179796"/>
                        <a:pt x="1875401" y="2109311"/>
                        <a:pt x="1925122" y="2023110"/>
                      </a:cubicBezTo>
                      <a:lnTo>
                        <a:pt x="2373368" y="1246632"/>
                      </a:lnTo>
                      <a:cubicBezTo>
                        <a:pt x="2423184" y="1160431"/>
                        <a:pt x="2423184" y="1019366"/>
                        <a:pt x="2373368" y="933164"/>
                      </a:cubicBezTo>
                      <a:lnTo>
                        <a:pt x="1925122" y="156686"/>
                      </a:lnTo>
                      <a:close/>
                    </a:path>
                  </a:pathLst>
                </a:custGeom>
                <a:solidFill>
                  <a:srgbClr val="6092AA"/>
                </a:solidFill>
                <a:ln w="9525" cap="flat">
                  <a:noFill/>
                  <a:prstDash val="solid"/>
                  <a:miter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="" xmlns:a16="http://schemas.microsoft.com/office/drawing/2014/main" id="{F0CB14A8-5492-4A35-BA7F-58B1E705364C}"/>
                    </a:ext>
                  </a:extLst>
                </p:cNvPr>
                <p:cNvSpPr/>
                <p:nvPr/>
              </p:nvSpPr>
              <p:spPr>
                <a:xfrm>
                  <a:off x="9148810" y="3847857"/>
                  <a:ext cx="2512671" cy="2268188"/>
                </a:xfrm>
                <a:custGeom>
                  <a:avLst/>
                  <a:gdLst>
                    <a:gd name="connsiteX0" fmla="*/ 2001536 w 2512671"/>
                    <a:gd name="connsiteY0" fmla="*/ 156686 h 2268188"/>
                    <a:gd name="connsiteX1" fmla="*/ 1730073 w 2512671"/>
                    <a:gd name="connsiteY1" fmla="*/ 0 h 2268188"/>
                    <a:gd name="connsiteX2" fmla="*/ 782526 w 2512671"/>
                    <a:gd name="connsiteY2" fmla="*/ 0 h 2268188"/>
                    <a:gd name="connsiteX3" fmla="*/ 511064 w 2512671"/>
                    <a:gd name="connsiteY3" fmla="*/ 156686 h 2268188"/>
                    <a:gd name="connsiteX4" fmla="*/ 37290 w 2512671"/>
                    <a:gd name="connsiteY4" fmla="*/ 977360 h 2268188"/>
                    <a:gd name="connsiteX5" fmla="*/ 37290 w 2512671"/>
                    <a:gd name="connsiteY5" fmla="*/ 1290828 h 2268188"/>
                    <a:gd name="connsiteX6" fmla="*/ 511064 w 2512671"/>
                    <a:gd name="connsiteY6" fmla="*/ 2111502 h 2268188"/>
                    <a:gd name="connsiteX7" fmla="*/ 782526 w 2512671"/>
                    <a:gd name="connsiteY7" fmla="*/ 2268188 h 2268188"/>
                    <a:gd name="connsiteX8" fmla="*/ 1730073 w 2512671"/>
                    <a:gd name="connsiteY8" fmla="*/ 2268188 h 2268188"/>
                    <a:gd name="connsiteX9" fmla="*/ 2001536 w 2512671"/>
                    <a:gd name="connsiteY9" fmla="*/ 2111502 h 2268188"/>
                    <a:gd name="connsiteX10" fmla="*/ 2475310 w 2512671"/>
                    <a:gd name="connsiteY10" fmla="*/ 1290828 h 2268188"/>
                    <a:gd name="connsiteX11" fmla="*/ 2475310 w 2512671"/>
                    <a:gd name="connsiteY11" fmla="*/ 977360 h 2268188"/>
                    <a:gd name="connsiteX12" fmla="*/ 2001536 w 2512671"/>
                    <a:gd name="connsiteY12" fmla="*/ 156686 h 2268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12671" h="2268188">
                      <a:moveTo>
                        <a:pt x="2001536" y="156686"/>
                      </a:moveTo>
                      <a:cubicBezTo>
                        <a:pt x="1951815" y="70485"/>
                        <a:pt x="1829610" y="0"/>
                        <a:pt x="1730073" y="0"/>
                      </a:cubicBezTo>
                      <a:lnTo>
                        <a:pt x="782526" y="0"/>
                      </a:lnTo>
                      <a:cubicBezTo>
                        <a:pt x="682990" y="0"/>
                        <a:pt x="560784" y="70485"/>
                        <a:pt x="511064" y="156686"/>
                      </a:cubicBezTo>
                      <a:lnTo>
                        <a:pt x="37290" y="977360"/>
                      </a:lnTo>
                      <a:cubicBezTo>
                        <a:pt x="-12430" y="1063562"/>
                        <a:pt x="-12430" y="1204627"/>
                        <a:pt x="37290" y="1290828"/>
                      </a:cubicBezTo>
                      <a:lnTo>
                        <a:pt x="511064" y="2111502"/>
                      </a:lnTo>
                      <a:cubicBezTo>
                        <a:pt x="560784" y="2197703"/>
                        <a:pt x="682990" y="2268188"/>
                        <a:pt x="782526" y="2268188"/>
                      </a:cubicBezTo>
                      <a:lnTo>
                        <a:pt x="1730073" y="2268188"/>
                      </a:lnTo>
                      <a:cubicBezTo>
                        <a:pt x="1829610" y="2268188"/>
                        <a:pt x="1951720" y="2197703"/>
                        <a:pt x="2001536" y="2111502"/>
                      </a:cubicBezTo>
                      <a:lnTo>
                        <a:pt x="2475310" y="1290828"/>
                      </a:lnTo>
                      <a:cubicBezTo>
                        <a:pt x="2525125" y="1204627"/>
                        <a:pt x="2525125" y="1063562"/>
                        <a:pt x="2475310" y="977360"/>
                      </a:cubicBezTo>
                      <a:lnTo>
                        <a:pt x="2001536" y="156686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6092AA"/>
                  </a:solidFill>
                  <a:prstDash val="sysDash"/>
                  <a:miter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89" name="Rectangle 25">
                <a:extLst>
                  <a:ext uri="{FF2B5EF4-FFF2-40B4-BE49-F238E27FC236}">
                    <a16:creationId xmlns="" xmlns:a16="http://schemas.microsoft.com/office/drawing/2014/main" id="{32623AD4-7600-44FE-90F3-DF7BCB12C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82625" y="621923"/>
                <a:ext cx="549831" cy="579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정책</a:t>
                </a:r>
                <a:endPara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목적형</a:t>
                </a:r>
                <a:endPara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</p:txBody>
          </p:sp>
        </p:grpSp>
      </p:grpSp>
      <p:grpSp>
        <p:nvGrpSpPr>
          <p:cNvPr id="70" name="그룹 69">
            <a:extLst>
              <a:ext uri="{FF2B5EF4-FFF2-40B4-BE49-F238E27FC236}">
                <a16:creationId xmlns="" xmlns:a16="http://schemas.microsoft.com/office/drawing/2014/main" id="{096166DA-573E-46B2-9208-DF48CB8E99E2}"/>
              </a:ext>
            </a:extLst>
          </p:cNvPr>
          <p:cNvGrpSpPr/>
          <p:nvPr/>
        </p:nvGrpSpPr>
        <p:grpSpPr>
          <a:xfrm>
            <a:off x="0" y="5585032"/>
            <a:ext cx="9144001" cy="720000"/>
            <a:chOff x="0" y="4045613"/>
            <a:chExt cx="9144001" cy="720000"/>
          </a:xfrm>
        </p:grpSpPr>
        <p:pic>
          <p:nvPicPr>
            <p:cNvPr id="71" name="Picture 25">
              <a:extLst>
                <a:ext uri="{FF2B5EF4-FFF2-40B4-BE49-F238E27FC236}">
                  <a16:creationId xmlns="" xmlns:a16="http://schemas.microsoft.com/office/drawing/2014/main" id="{2DA59D1D-F851-4F68-9C04-1DD447B244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5">
              <a:extLst>
                <a:ext uri="{FF2B5EF4-FFF2-40B4-BE49-F238E27FC236}">
                  <a16:creationId xmlns="" xmlns:a16="http://schemas.microsoft.com/office/drawing/2014/main" id="{3EB37F0D-E7EA-4689-9BA4-B1E27FFD5C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1" name="그룹 100">
            <a:extLst>
              <a:ext uri="{FF2B5EF4-FFF2-40B4-BE49-F238E27FC236}">
                <a16:creationId xmlns="" xmlns:a16="http://schemas.microsoft.com/office/drawing/2014/main" id="{AD8E135A-974A-473E-B589-D023A9A99D6F}"/>
              </a:ext>
            </a:extLst>
          </p:cNvPr>
          <p:cNvGrpSpPr/>
          <p:nvPr/>
        </p:nvGrpSpPr>
        <p:grpSpPr>
          <a:xfrm>
            <a:off x="2038455" y="3409186"/>
            <a:ext cx="5688785" cy="1368967"/>
            <a:chOff x="2038455" y="3473194"/>
            <a:chExt cx="5688785" cy="2592000"/>
          </a:xfrm>
        </p:grpSpPr>
        <p:cxnSp>
          <p:nvCxnSpPr>
            <p:cNvPr id="102" name="직선 연결선 101">
              <a:extLst>
                <a:ext uri="{FF2B5EF4-FFF2-40B4-BE49-F238E27FC236}">
                  <a16:creationId xmlns="" xmlns:a16="http://schemas.microsoft.com/office/drawing/2014/main" id="{953CBD3D-7609-43A1-844F-9C1F6DFA256A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>
              <a:extLst>
                <a:ext uri="{FF2B5EF4-FFF2-40B4-BE49-F238E27FC236}">
                  <a16:creationId xmlns="" xmlns:a16="http://schemas.microsoft.com/office/drawing/2014/main" id="{BD68C4FD-6DC9-42FC-887E-8F4AFA92A91B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>
              <a:extLst>
                <a:ext uri="{FF2B5EF4-FFF2-40B4-BE49-F238E27FC236}">
                  <a16:creationId xmlns="" xmlns:a16="http://schemas.microsoft.com/office/drawing/2014/main" id="{598FA310-C03E-491F-917B-38A74DAD2511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>
              <a:extLst>
                <a:ext uri="{FF2B5EF4-FFF2-40B4-BE49-F238E27FC236}">
                  <a16:creationId xmlns="" xmlns:a16="http://schemas.microsoft.com/office/drawing/2014/main" id="{9348F86D-64A1-4E67-B5EC-70433D4ECC18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73194"/>
              <a:ext cx="0" cy="2592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6" name="그림 105">
            <a:extLst>
              <a:ext uri="{FF2B5EF4-FFF2-40B4-BE49-F238E27FC236}">
                <a16:creationId xmlns="" xmlns:a16="http://schemas.microsoft.com/office/drawing/2014/main" id="{472CDB9F-BAE6-47F5-B346-9F3157421D41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4856411"/>
            <a:ext cx="9389915" cy="28805"/>
          </a:xfrm>
          <a:prstGeom prst="rect">
            <a:avLst/>
          </a:prstGeom>
        </p:spPr>
      </p:pic>
      <p:grpSp>
        <p:nvGrpSpPr>
          <p:cNvPr id="107" name="그룹 106">
            <a:extLst>
              <a:ext uri="{FF2B5EF4-FFF2-40B4-BE49-F238E27FC236}">
                <a16:creationId xmlns="" xmlns:a16="http://schemas.microsoft.com/office/drawing/2014/main" id="{3F5FF974-9AE2-4E48-8376-D8E1E509232D}"/>
              </a:ext>
            </a:extLst>
          </p:cNvPr>
          <p:cNvGrpSpPr/>
          <p:nvPr/>
        </p:nvGrpSpPr>
        <p:grpSpPr>
          <a:xfrm>
            <a:off x="287338" y="3724691"/>
            <a:ext cx="8566571" cy="861774"/>
            <a:chOff x="287338" y="3620307"/>
            <a:chExt cx="8566571" cy="861774"/>
          </a:xfrm>
        </p:grpSpPr>
        <p:sp>
          <p:nvSpPr>
            <p:cNvPr id="108" name="자유형 192">
              <a:extLst>
                <a:ext uri="{FF2B5EF4-FFF2-40B4-BE49-F238E27FC236}">
                  <a16:creationId xmlns="" xmlns:a16="http://schemas.microsoft.com/office/drawing/2014/main" id="{71B6183D-04CA-4B21-B1B0-1B4340DCAE04}"/>
                </a:ext>
              </a:extLst>
            </p:cNvPr>
            <p:cNvSpPr/>
            <p:nvPr/>
          </p:nvSpPr>
          <p:spPr>
            <a:xfrm>
              <a:off x="287338" y="3792660"/>
              <a:ext cx="1728000" cy="51706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스마트서비스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/>
              </a:r>
              <a:b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</a:b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ICT 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솔루션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34C83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개발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9" name="자유형 192">
              <a:extLst>
                <a:ext uri="{FF2B5EF4-FFF2-40B4-BE49-F238E27FC236}">
                  <a16:creationId xmlns="" xmlns:a16="http://schemas.microsoft.com/office/drawing/2014/main" id="{90EE4518-C738-4D17-84F1-F16996FE0166}"/>
                </a:ext>
              </a:extLst>
            </p:cNvPr>
            <p:cNvSpPr/>
            <p:nvPr/>
          </p:nvSpPr>
          <p:spPr>
            <a:xfrm>
              <a:off x="2061572" y="3620307"/>
              <a:ext cx="2187970" cy="86177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중소기업법 제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조에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의한</a:t>
              </a:r>
              <a:endPara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 중</a:t>
              </a:r>
              <a:endPara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ICT 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솔루션 개발 역량을</a:t>
              </a:r>
              <a:endPara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보유한 기업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0" name="자유형 192">
              <a:extLst>
                <a:ext uri="{FF2B5EF4-FFF2-40B4-BE49-F238E27FC236}">
                  <a16:creationId xmlns="" xmlns:a16="http://schemas.microsoft.com/office/drawing/2014/main" id="{D26739AB-9050-4EE6-87A1-D3C16132D4A1}"/>
                </a:ext>
              </a:extLst>
            </p:cNvPr>
            <p:cNvSpPr/>
            <p:nvPr/>
          </p:nvSpPr>
          <p:spPr>
            <a:xfrm>
              <a:off x="4292872" y="3797276"/>
              <a:ext cx="2104303" cy="50783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중소기업의 스마트서비스 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솔루션</a:t>
              </a:r>
              <a:r>
                <a:rPr lang="en-US" altLang="ko-KR" sz="1400" spc="-150" baseline="300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</a:t>
              </a:r>
              <a:endPara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>
                <a:spcAft>
                  <a:spcPts val="600"/>
                </a:spcAft>
              </a:pPr>
              <a:r>
                <a:rPr lang="ko-KR" altLang="en-US" sz="140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개발 및 고도화 등 지원</a:t>
              </a:r>
            </a:p>
          </p:txBody>
        </p:sp>
        <p:sp>
          <p:nvSpPr>
            <p:cNvPr id="111" name="자유형 192">
              <a:extLst>
                <a:ext uri="{FF2B5EF4-FFF2-40B4-BE49-F238E27FC236}">
                  <a16:creationId xmlns="" xmlns:a16="http://schemas.microsoft.com/office/drawing/2014/main" id="{D2F973D4-FE84-4EB7-B0D1-906AE6F98B91}"/>
                </a:ext>
              </a:extLst>
            </p:cNvPr>
            <p:cNvSpPr/>
            <p:nvPr/>
          </p:nvSpPr>
          <p:spPr>
            <a:xfrm>
              <a:off x="6440505" y="3921671"/>
              <a:ext cx="1264994" cy="25904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년</a:t>
              </a:r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/5</a:t>
              </a:r>
              <a:r>
                <a:rPr lang="ko-KR" altLang="en-US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억원</a:t>
              </a:r>
            </a:p>
          </p:txBody>
        </p:sp>
        <p:sp>
          <p:nvSpPr>
            <p:cNvPr id="112" name="자유형 192">
              <a:extLst>
                <a:ext uri="{FF2B5EF4-FFF2-40B4-BE49-F238E27FC236}">
                  <a16:creationId xmlns="" xmlns:a16="http://schemas.microsoft.com/office/drawing/2014/main" id="{FBA7D436-43A1-415A-AF60-E7923307EA01}"/>
                </a:ext>
              </a:extLst>
            </p:cNvPr>
            <p:cNvSpPr/>
            <p:nvPr/>
          </p:nvSpPr>
          <p:spPr>
            <a:xfrm>
              <a:off x="7748828" y="3911156"/>
              <a:ext cx="1105081" cy="28007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ts val="600"/>
                </a:spcAft>
              </a:pP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자유공모</a:t>
              </a:r>
              <a:endPara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67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78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398285"/>
            <a:ext cx="4916410" cy="88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중소기업의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스마트화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수준에 따라 서비스 생산성 향상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,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서비스 고도화 및 신사업 창출을 위한 솔루션 개발을 통해</a:t>
            </a:r>
            <a:endParaRPr lang="en-US" altLang="ko-KR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34C83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중소기업 서비스 혁신 기반 구축</a:t>
            </a:r>
          </a:p>
        </p:txBody>
      </p:sp>
      <p:pic>
        <p:nvPicPr>
          <p:cNvPr id="79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sp>
        <p:nvSpPr>
          <p:cNvPr id="65" name="모서리가 둥근 직사각형 145">
            <a:extLst>
              <a:ext uri="{FF2B5EF4-FFF2-40B4-BE49-F238E27FC236}">
                <a16:creationId xmlns="" xmlns:a16="http://schemas.microsoft.com/office/drawing/2014/main" id="{02F03CBA-ED5F-4D04-8DAB-01780D54B657}"/>
              </a:ext>
            </a:extLst>
          </p:cNvPr>
          <p:cNvSpPr/>
          <p:nvPr/>
        </p:nvSpPr>
        <p:spPr>
          <a:xfrm>
            <a:off x="832314" y="5029914"/>
            <a:ext cx="7920000" cy="10233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ko-KR" altLang="en-US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스마트서비스 솔루션 예시</a:t>
            </a:r>
            <a:endParaRPr lang="en-US" altLang="ko-KR" sz="1400" kern="0" dirty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en-US" altLang="ko-KR" sz="1400" b="1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* </a:t>
            </a:r>
            <a:r>
              <a:rPr lang="ko-KR" altLang="en-US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업무자동화</a:t>
            </a:r>
            <a:r>
              <a:rPr lang="en-US" altLang="ko-KR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고객</a:t>
            </a:r>
            <a:r>
              <a:rPr lang="en-US" altLang="ko-KR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물류관리 등 기업 내부 업무혁신을 위한 솔루션</a:t>
            </a:r>
            <a:endParaRPr lang="en-US" altLang="ko-KR" sz="1400" b="1" kern="0" dirty="0" smtClean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en-US" altLang="ko-KR" sz="1400" b="1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* </a:t>
            </a:r>
            <a:r>
              <a:rPr lang="ko-KR" altLang="en-US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고객에게 제공하는 서비스의 혁신을 위한 솔루션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 교육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의료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지식서비스 등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fontAlgn="base">
              <a:spcBef>
                <a:spcPct val="25000"/>
              </a:spcBef>
              <a:spcAft>
                <a:spcPct val="0"/>
              </a:spcAft>
              <a:defRPr/>
            </a:pPr>
            <a:r>
              <a:rPr lang="en-US" altLang="ko-KR" sz="1400" b="1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* </a:t>
            </a:r>
            <a:r>
              <a:rPr lang="ko-KR" altLang="en-US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사회문제 해결을 위한 솔루션 및 업종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또는 </a:t>
            </a:r>
            <a:r>
              <a:rPr lang="ko-KR" altLang="en-US" sz="1200" b="1" kern="0" dirty="0" err="1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단체</a:t>
            </a:r>
            <a:r>
              <a:rPr lang="en-US" altLang="ko-KR" sz="12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공동 활용 솔루션</a:t>
            </a:r>
            <a:endParaRPr lang="en-US" altLang="ko-KR" sz="1400" b="1" kern="0" dirty="0" smtClean="0">
              <a:ln>
                <a:solidFill>
                  <a:prstClr val="white">
                    <a:lumMod val="65000"/>
                    <a:alpha val="0"/>
                  </a:prstClr>
                </a:solidFill>
              </a:ln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66" name="그룹 65">
            <a:extLst>
              <a:ext uri="{FF2B5EF4-FFF2-40B4-BE49-F238E27FC236}">
                <a16:creationId xmlns="" xmlns:a16="http://schemas.microsoft.com/office/drawing/2014/main" id="{A5756D3B-E655-4E59-ADAB-3212A42F25DD}"/>
              </a:ext>
            </a:extLst>
          </p:cNvPr>
          <p:cNvGrpSpPr/>
          <p:nvPr/>
        </p:nvGrpSpPr>
        <p:grpSpPr>
          <a:xfrm>
            <a:off x="558439" y="5029914"/>
            <a:ext cx="8193875" cy="1023357"/>
            <a:chOff x="1935510" y="1841068"/>
            <a:chExt cx="8193875" cy="1023357"/>
          </a:xfrm>
        </p:grpSpPr>
        <p:sp>
          <p:nvSpPr>
            <p:cNvPr id="80" name="모서리가 둥근 직사각형 145">
              <a:extLst>
                <a:ext uri="{FF2B5EF4-FFF2-40B4-BE49-F238E27FC236}">
                  <a16:creationId xmlns="" xmlns:a16="http://schemas.microsoft.com/office/drawing/2014/main" id="{02F03CBA-ED5F-4D04-8DAB-01780D54B657}"/>
                </a:ext>
              </a:extLst>
            </p:cNvPr>
            <p:cNvSpPr/>
            <p:nvPr/>
          </p:nvSpPr>
          <p:spPr>
            <a:xfrm>
              <a:off x="2209385" y="1841068"/>
              <a:ext cx="7920000" cy="10233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스마트서비스 솔루션 예시</a:t>
              </a:r>
              <a:endParaRPr lang="en-US" altLang="ko-KR" sz="1400" kern="0" dirty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* 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업무자동화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고객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물류관리 등 기업 내부 업무혁신을 위한 솔루션</a:t>
              </a:r>
              <a:endParaRPr lang="en-US" altLang="ko-KR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* 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고객에게 제공하는 서비스의 혁신을 위한 솔루션</a:t>
              </a:r>
              <a:r>
                <a:rPr lang="en-US" altLang="ko-KR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온라인 교육</a:t>
              </a:r>
              <a:r>
                <a:rPr lang="en-US" altLang="ko-KR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의료</a:t>
              </a:r>
              <a:r>
                <a:rPr lang="en-US" altLang="ko-KR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지식서비스 등</a:t>
              </a:r>
              <a:r>
                <a:rPr lang="en-US" altLang="ko-KR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</a:p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* 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사회문제 해결을 위한 솔루션 및 업종</a:t>
              </a:r>
              <a:r>
                <a:rPr lang="en-US" altLang="ko-KR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또는 </a:t>
              </a:r>
              <a:r>
                <a:rPr lang="ko-KR" altLang="en-US" sz="1200" b="1" kern="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협</a:t>
              </a:r>
              <a:r>
                <a:rPr lang="en-US" altLang="ko-KR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단체</a:t>
              </a:r>
              <a:r>
                <a:rPr lang="en-US" altLang="ko-KR" sz="12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공동 활용 솔루션</a:t>
              </a:r>
              <a:endParaRPr lang="en-US" altLang="ko-KR" sz="1400" b="1" kern="0" dirty="0" smtClean="0">
                <a:ln>
                  <a:solidFill>
                    <a:prstClr val="white">
                      <a:lumMod val="65000"/>
                      <a:alpha val="0"/>
                    </a:prst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="" xmlns:a16="http://schemas.microsoft.com/office/drawing/2014/main" id="{26F69D68-687A-4FEF-96DB-D7B8DD6CFF35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83" name="모서리가 둥근 직사각형 152">
                <a:extLst>
                  <a:ext uri="{FF2B5EF4-FFF2-40B4-BE49-F238E27FC236}">
                    <a16:creationId xmlns="" xmlns:a16="http://schemas.microsoft.com/office/drawing/2014/main" id="{FB163733-ED35-49B3-99A0-8CFECF5E17BE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FF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87" name="그룹 86">
                <a:extLst>
                  <a:ext uri="{FF2B5EF4-FFF2-40B4-BE49-F238E27FC236}">
                    <a16:creationId xmlns="" xmlns:a16="http://schemas.microsoft.com/office/drawing/2014/main" id="{16262991-73A2-4A02-8783-94B062411148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88" name="모서리가 둥근 직사각형 154">
                  <a:extLst>
                    <a:ext uri="{FF2B5EF4-FFF2-40B4-BE49-F238E27FC236}">
                      <a16:creationId xmlns="" xmlns:a16="http://schemas.microsoft.com/office/drawing/2014/main" id="{1A7E752E-0F20-4D7C-A65E-EFE33771F5FD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srgbClr val="FF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93" name="모서리가 둥근 직사각형 155">
                  <a:extLst>
                    <a:ext uri="{FF2B5EF4-FFF2-40B4-BE49-F238E27FC236}">
                      <a16:creationId xmlns="" xmlns:a16="http://schemas.microsoft.com/office/drawing/2014/main" id="{1BF1D389-66C8-452E-BA86-E7DA80272DA7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srgbClr val="FF0000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pic>
        <p:nvPicPr>
          <p:cNvPr id="95" name="그림 94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860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1,261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757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70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058258" cy="307777"/>
            <a:chOff x="442732" y="2762125"/>
            <a:chExt cx="2058258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174887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지역특화산업육성</a:t>
              </a:r>
              <a:endParaRPr lang="en-US" altLang="ko-KR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="" xmlns:a16="http://schemas.microsoft.com/office/drawing/2014/main" id="{31937C41-B971-49AE-B0BA-4EB8570C55ED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72" name="그룹 71">
              <a:extLst>
                <a:ext uri="{FF2B5EF4-FFF2-40B4-BE49-F238E27FC236}">
                  <a16:creationId xmlns="" xmlns:a16="http://schemas.microsoft.com/office/drawing/2014/main" id="{B0A99893-96C3-4852-B601-E8FBD3274033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94" name="자유형: 도형 93">
                <a:extLst>
                  <a:ext uri="{FF2B5EF4-FFF2-40B4-BE49-F238E27FC236}">
                    <a16:creationId xmlns="" xmlns:a16="http://schemas.microsoft.com/office/drawing/2014/main" id="{8C5EC566-9530-45FC-BAA4-644DA9EED21D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6092AA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95" name="자유형: 도형 94">
                <a:extLst>
                  <a:ext uri="{FF2B5EF4-FFF2-40B4-BE49-F238E27FC236}">
                    <a16:creationId xmlns="" xmlns:a16="http://schemas.microsoft.com/office/drawing/2014/main" id="{5C57319F-640F-498C-98C2-F1DF7FBF16BE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6092AA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92" name="Rectangle 25">
              <a:extLst>
                <a:ext uri="{FF2B5EF4-FFF2-40B4-BE49-F238E27FC236}">
                  <a16:creationId xmlns="" xmlns:a16="http://schemas.microsoft.com/office/drawing/2014/main" id="{A1584C62-9759-4E80-A1FD-CE5957559A3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82625" y="621923"/>
              <a:ext cx="549831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정책</a:t>
              </a:r>
              <a:endPara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목적형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</p:grp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56866750-D3C3-4B52-96E4-06957F93A9B5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EA94F700-59EE-488D-961F-26D10B9F818C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="" xmlns:a16="http://schemas.microsoft.com/office/drawing/2014/main" id="{EDE75122-8C1F-40B7-A5A9-24A9A4DC3EEA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83CA9CA4-EE9D-48BC-943D-0FDFB0ECE321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="" xmlns:a16="http://schemas.microsoft.com/office/drawing/2014/main" id="{24B12667-4CA3-4130-9DCC-B1743CD871D7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101" name="자유형 192">
            <a:extLst>
              <a:ext uri="{FF2B5EF4-FFF2-40B4-BE49-F238E27FC236}">
                <a16:creationId xmlns="" xmlns:a16="http://schemas.microsoft.com/office/drawing/2014/main" id="{99A6D300-642E-4BB4-977E-1BCB99E7915A}"/>
              </a:ext>
            </a:extLst>
          </p:cNvPr>
          <p:cNvSpPr/>
          <p:nvPr/>
        </p:nvSpPr>
        <p:spPr>
          <a:xfrm>
            <a:off x="4292872" y="3705194"/>
            <a:ext cx="2104303" cy="7599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지역중소기업의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신제품 개발을 위한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102" name="자유형 192">
            <a:extLst>
              <a:ext uri="{FF2B5EF4-FFF2-40B4-BE49-F238E27FC236}">
                <a16:creationId xmlns="" xmlns:a16="http://schemas.microsoft.com/office/drawing/2014/main" id="{421FEA5F-D128-4733-BBA7-4A250D61AA68}"/>
              </a:ext>
            </a:extLst>
          </p:cNvPr>
          <p:cNvSpPr/>
          <p:nvPr/>
        </p:nvSpPr>
        <p:spPr>
          <a:xfrm>
            <a:off x="6440505" y="3963726"/>
            <a:ext cx="1264994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03" name="자유형 192">
            <a:extLst>
              <a:ext uri="{FF2B5EF4-FFF2-40B4-BE49-F238E27FC236}">
                <a16:creationId xmlns="" xmlns:a16="http://schemas.microsoft.com/office/drawing/2014/main" id="{D9E91390-447B-4CD8-8AC0-8243F27E8311}"/>
              </a:ext>
            </a:extLst>
          </p:cNvPr>
          <p:cNvSpPr/>
          <p:nvPr/>
        </p:nvSpPr>
        <p:spPr>
          <a:xfrm>
            <a:off x="2061572" y="5061199"/>
            <a:ext cx="2187970" cy="101848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비수도권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 광역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지자체에서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성장 가능성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등을 고려하여 지정한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지역스타기업</a:t>
            </a:r>
          </a:p>
        </p:txBody>
      </p:sp>
      <p:sp>
        <p:nvSpPr>
          <p:cNvPr id="104" name="자유형 192">
            <a:extLst>
              <a:ext uri="{FF2B5EF4-FFF2-40B4-BE49-F238E27FC236}">
                <a16:creationId xmlns="" xmlns:a16="http://schemas.microsoft.com/office/drawing/2014/main" id="{32C476EB-AEE9-4890-80F4-B27669E9F5F6}"/>
              </a:ext>
            </a:extLst>
          </p:cNvPr>
          <p:cNvSpPr/>
          <p:nvPr/>
        </p:nvSpPr>
        <p:spPr>
          <a:xfrm>
            <a:off x="4292872" y="5319731"/>
            <a:ext cx="2104303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글로벌 시장 진출형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105" name="자유형 192">
            <a:extLst>
              <a:ext uri="{FF2B5EF4-FFF2-40B4-BE49-F238E27FC236}">
                <a16:creationId xmlns="" xmlns:a16="http://schemas.microsoft.com/office/drawing/2014/main" id="{F547005C-CB1E-4F4A-9079-6F07178E02AC}"/>
              </a:ext>
            </a:extLst>
          </p:cNvPr>
          <p:cNvSpPr/>
          <p:nvPr/>
        </p:nvSpPr>
        <p:spPr>
          <a:xfrm>
            <a:off x="6440505" y="5448997"/>
            <a:ext cx="1264994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06" name="자유형 192">
            <a:extLst>
              <a:ext uri="{FF2B5EF4-FFF2-40B4-BE49-F238E27FC236}">
                <a16:creationId xmlns="" xmlns:a16="http://schemas.microsoft.com/office/drawing/2014/main" id="{6E5861A4-42A4-4A43-8484-2E9F7565998E}"/>
              </a:ext>
            </a:extLst>
          </p:cNvPr>
          <p:cNvSpPr/>
          <p:nvPr/>
        </p:nvSpPr>
        <p:spPr>
          <a:xfrm>
            <a:off x="287338" y="5448998"/>
            <a:ext cx="1728000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지역스타기업육성</a:t>
            </a:r>
          </a:p>
        </p:txBody>
      </p:sp>
      <p:grpSp>
        <p:nvGrpSpPr>
          <p:cNvPr id="107" name="그룹 106">
            <a:extLst>
              <a:ext uri="{FF2B5EF4-FFF2-40B4-BE49-F238E27FC236}">
                <a16:creationId xmlns="" xmlns:a16="http://schemas.microsoft.com/office/drawing/2014/main" id="{514AB4FC-10E1-43B4-B84E-33BD4143ACAA}"/>
              </a:ext>
            </a:extLst>
          </p:cNvPr>
          <p:cNvGrpSpPr/>
          <p:nvPr/>
        </p:nvGrpSpPr>
        <p:grpSpPr>
          <a:xfrm>
            <a:off x="2038455" y="3409186"/>
            <a:ext cx="5688785" cy="2799590"/>
            <a:chOff x="2038455" y="3409186"/>
            <a:chExt cx="5688785" cy="2534414"/>
          </a:xfrm>
        </p:grpSpPr>
        <p:cxnSp>
          <p:nvCxnSpPr>
            <p:cNvPr id="108" name="직선 연결선 107">
              <a:extLst>
                <a:ext uri="{FF2B5EF4-FFF2-40B4-BE49-F238E27FC236}">
                  <a16:creationId xmlns="" xmlns:a16="http://schemas.microsoft.com/office/drawing/2014/main" id="{D9C948FF-382F-45C4-89CB-EC404772B9A4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>
              <a:extLst>
                <a:ext uri="{FF2B5EF4-FFF2-40B4-BE49-F238E27FC236}">
                  <a16:creationId xmlns="" xmlns:a16="http://schemas.microsoft.com/office/drawing/2014/main" id="{7FB925B8-0A9B-42BE-8399-04CD8D5323EA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>
              <a:extLst>
                <a:ext uri="{FF2B5EF4-FFF2-40B4-BE49-F238E27FC236}">
                  <a16:creationId xmlns="" xmlns:a16="http://schemas.microsoft.com/office/drawing/2014/main" id="{B269F41E-8610-43EE-AB08-4494CC2153A7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>
              <a:extLst>
                <a:ext uri="{FF2B5EF4-FFF2-40B4-BE49-F238E27FC236}">
                  <a16:creationId xmlns="" xmlns:a16="http://schemas.microsoft.com/office/drawing/2014/main" id="{388D8715-2DBC-40FD-8FAF-D15AFF094461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" name="그림 111">
            <a:extLst>
              <a:ext uri="{FF2B5EF4-FFF2-40B4-BE49-F238E27FC236}">
                <a16:creationId xmlns="" xmlns:a16="http://schemas.microsoft.com/office/drawing/2014/main" id="{3952CFED-ECA0-40EA-B5B4-6B7255EBF912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298673"/>
            <a:ext cx="9389915" cy="28805"/>
          </a:xfrm>
          <a:prstGeom prst="rect">
            <a:avLst/>
          </a:prstGeom>
        </p:spPr>
      </p:pic>
      <p:sp>
        <p:nvSpPr>
          <p:cNvPr id="113" name="자유형 192">
            <a:extLst>
              <a:ext uri="{FF2B5EF4-FFF2-40B4-BE49-F238E27FC236}">
                <a16:creationId xmlns="" xmlns:a16="http://schemas.microsoft.com/office/drawing/2014/main" id="{34491FDF-30C9-4DFC-AF18-D1A1D39B76E7}"/>
              </a:ext>
            </a:extLst>
          </p:cNvPr>
          <p:cNvSpPr/>
          <p:nvPr/>
        </p:nvSpPr>
        <p:spPr>
          <a:xfrm>
            <a:off x="2061572" y="3575927"/>
            <a:ext cx="2187970" cy="101848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비수도권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 광역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지자체에서 지정한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48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 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지역주력산업분야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="" xmlns:a16="http://schemas.microsoft.com/office/drawing/2014/main" id="{C3600CE9-A3C0-4339-9DEA-E5431921C798}"/>
              </a:ext>
            </a:extLst>
          </p:cNvPr>
          <p:cNvGrpSpPr/>
          <p:nvPr/>
        </p:nvGrpSpPr>
        <p:grpSpPr>
          <a:xfrm>
            <a:off x="320377" y="4813402"/>
            <a:ext cx="7360935" cy="28805"/>
            <a:chOff x="320377" y="4221195"/>
            <a:chExt cx="7360935" cy="28805"/>
          </a:xfrm>
        </p:grpSpPr>
        <p:pic>
          <p:nvPicPr>
            <p:cNvPr id="115" name="그림 114">
              <a:extLst>
                <a:ext uri="{FF2B5EF4-FFF2-40B4-BE49-F238E27FC236}">
                  <a16:creationId xmlns="" xmlns:a16="http://schemas.microsoft.com/office/drawing/2014/main" id="{DB9569A1-D065-4AF0-B820-A5C67F6D4EA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221195"/>
              <a:ext cx="2023835" cy="28805"/>
            </a:xfrm>
            <a:prstGeom prst="rect">
              <a:avLst/>
            </a:prstGeom>
          </p:spPr>
        </p:pic>
        <p:pic>
          <p:nvPicPr>
            <p:cNvPr id="116" name="그림 115">
              <a:extLst>
                <a:ext uri="{FF2B5EF4-FFF2-40B4-BE49-F238E27FC236}">
                  <a16:creationId xmlns="" xmlns:a16="http://schemas.microsoft.com/office/drawing/2014/main" id="{77CA64EC-E181-4034-9C45-538EA5F7212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221195"/>
              <a:ext cx="1216621" cy="28805"/>
            </a:xfrm>
            <a:prstGeom prst="rect">
              <a:avLst/>
            </a:prstGeom>
          </p:spPr>
        </p:pic>
        <p:pic>
          <p:nvPicPr>
            <p:cNvPr id="117" name="그림 116">
              <a:extLst>
                <a:ext uri="{FF2B5EF4-FFF2-40B4-BE49-F238E27FC236}">
                  <a16:creationId xmlns="" xmlns:a16="http://schemas.microsoft.com/office/drawing/2014/main" id="{73822FA9-51D3-4594-B5E0-CFB283615FF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03405" y="4221195"/>
              <a:ext cx="2104303" cy="28805"/>
            </a:xfrm>
            <a:prstGeom prst="rect">
              <a:avLst/>
            </a:prstGeom>
          </p:spPr>
        </p:pic>
        <p:pic>
          <p:nvPicPr>
            <p:cNvPr id="118" name="그림 117">
              <a:extLst>
                <a:ext uri="{FF2B5EF4-FFF2-40B4-BE49-F238E27FC236}">
                  <a16:creationId xmlns="" xmlns:a16="http://schemas.microsoft.com/office/drawing/2014/main" id="{2C7022F4-4D15-4DA2-B202-0F3AAD89C8F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221195"/>
              <a:ext cx="1661922" cy="28805"/>
            </a:xfrm>
            <a:prstGeom prst="rect">
              <a:avLst/>
            </a:prstGeom>
          </p:spPr>
        </p:pic>
      </p:grpSp>
      <p:sp>
        <p:nvSpPr>
          <p:cNvPr id="119" name="자유형 192">
            <a:extLst>
              <a:ext uri="{FF2B5EF4-FFF2-40B4-BE49-F238E27FC236}">
                <a16:creationId xmlns="" xmlns:a16="http://schemas.microsoft.com/office/drawing/2014/main" id="{4CDFB720-DFC5-465B-AE23-F3F53163547C}"/>
              </a:ext>
            </a:extLst>
          </p:cNvPr>
          <p:cNvSpPr/>
          <p:nvPr/>
        </p:nvSpPr>
        <p:spPr>
          <a:xfrm>
            <a:off x="287338" y="3963727"/>
            <a:ext cx="1728000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지역주력산업육성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34C83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0" name="자유형 192">
            <a:extLst>
              <a:ext uri="{FF2B5EF4-FFF2-40B4-BE49-F238E27FC236}">
                <a16:creationId xmlns="" xmlns:a16="http://schemas.microsoft.com/office/drawing/2014/main" id="{A2623340-0C64-470B-8624-22924E16DA99}"/>
              </a:ext>
            </a:extLst>
          </p:cNvPr>
          <p:cNvSpPr/>
          <p:nvPr/>
        </p:nvSpPr>
        <p:spPr>
          <a:xfrm>
            <a:off x="7748828" y="3826638"/>
            <a:ext cx="1105081" cy="51706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 및 품목지정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121" name="그림 120">
            <a:extLst>
              <a:ext uri="{FF2B5EF4-FFF2-40B4-BE49-F238E27FC236}">
                <a16:creationId xmlns="" xmlns:a16="http://schemas.microsoft.com/office/drawing/2014/main" id="{D04C6838-A076-46AD-85F1-B3226594A0C9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69957" y="4813402"/>
            <a:ext cx="1062823" cy="28805"/>
          </a:xfrm>
          <a:prstGeom prst="rect">
            <a:avLst/>
          </a:prstGeom>
        </p:spPr>
      </p:pic>
      <p:sp>
        <p:nvSpPr>
          <p:cNvPr id="123" name="자유형 192">
            <a:extLst>
              <a:ext uri="{FF2B5EF4-FFF2-40B4-BE49-F238E27FC236}">
                <a16:creationId xmlns="" xmlns:a16="http://schemas.microsoft.com/office/drawing/2014/main" id="{E1B74A50-0A8B-4860-9FD0-777C55F16427}"/>
              </a:ext>
            </a:extLst>
          </p:cNvPr>
          <p:cNvSpPr/>
          <p:nvPr/>
        </p:nvSpPr>
        <p:spPr>
          <a:xfrm>
            <a:off x="7748828" y="5190465"/>
            <a:ext cx="1105081" cy="7599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지역스타기업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제한경쟁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70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80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5741956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지역 주도로 지역산업 구조 고도화 및 지역우수기업 중점 육성을 통해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국가균형발전 및 지역경제 활성화 촉진</a:t>
            </a:r>
          </a:p>
        </p:txBody>
      </p:sp>
      <p:pic>
        <p:nvPicPr>
          <p:cNvPr id="81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959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90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87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70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318218" cy="307777"/>
            <a:chOff x="442732" y="2762125"/>
            <a:chExt cx="3318218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30088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산업단지 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대개조</a:t>
              </a:r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지역기업 </a:t>
              </a:r>
              <a:r>
                <a:rPr lang="en-US" altLang="ko-KR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73" name="그룹 72">
            <a:extLst>
              <a:ext uri="{FF2B5EF4-FFF2-40B4-BE49-F238E27FC236}">
                <a16:creationId xmlns="" xmlns:a16="http://schemas.microsoft.com/office/drawing/2014/main" id="{4D255C46-FE5C-4ED7-AD9C-9779CDF3CB68}"/>
              </a:ext>
            </a:extLst>
          </p:cNvPr>
          <p:cNvGrpSpPr/>
          <p:nvPr/>
        </p:nvGrpSpPr>
        <p:grpSpPr>
          <a:xfrm>
            <a:off x="558439" y="5934904"/>
            <a:ext cx="8193875" cy="430887"/>
            <a:chOff x="1935510" y="1841068"/>
            <a:chExt cx="8193875" cy="430887"/>
          </a:xfrm>
        </p:grpSpPr>
        <p:sp>
          <p:nvSpPr>
            <p:cNvPr id="74" name="모서리가 둥근 직사각형 145">
              <a:extLst>
                <a:ext uri="{FF2B5EF4-FFF2-40B4-BE49-F238E27FC236}">
                  <a16:creationId xmlns="" xmlns:a16="http://schemas.microsoft.com/office/drawing/2014/main" id="{058179B1-8E36-430A-B828-4FAA4B3F8C41}"/>
                </a:ext>
              </a:extLst>
            </p:cNvPr>
            <p:cNvSpPr/>
            <p:nvPr/>
          </p:nvSpPr>
          <p:spPr>
            <a:xfrm>
              <a:off x="2209385" y="1841068"/>
              <a:ext cx="7920000" cy="4308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(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산업단지 </a:t>
              </a:r>
              <a:r>
                <a:rPr lang="ko-KR" altLang="en-US" sz="1400" b="1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대개조</a:t>
              </a:r>
              <a:r>
                <a:rPr lang="ko-KR" altLang="en-US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예비 </a:t>
              </a: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5</a:t>
              </a:r>
              <a:r>
                <a:rPr lang="ko-KR" altLang="en-US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 </a:t>
              </a:r>
              <a:r>
                <a:rPr lang="ko-KR" altLang="en-US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지역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경북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구미국가산단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광주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광주첨단국가산단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대구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성서일반산단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b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</a:b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                                          </a:t>
              </a: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인천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남동국가산단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여수 국가산단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등</a:t>
              </a:r>
            </a:p>
          </p:txBody>
        </p:sp>
        <p:grpSp>
          <p:nvGrpSpPr>
            <p:cNvPr id="75" name="그룹 74">
              <a:extLst>
                <a:ext uri="{FF2B5EF4-FFF2-40B4-BE49-F238E27FC236}">
                  <a16:creationId xmlns="" xmlns:a16="http://schemas.microsoft.com/office/drawing/2014/main" id="{9111D02C-FF8C-4543-86E5-E806181FFF69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76" name="모서리가 둥근 직사각형 152">
                <a:extLst>
                  <a:ext uri="{FF2B5EF4-FFF2-40B4-BE49-F238E27FC236}">
                    <a16:creationId xmlns="" xmlns:a16="http://schemas.microsoft.com/office/drawing/2014/main" id="{279B67C2-07E0-4795-BBDB-5B632A0FC3E4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="" xmlns:a16="http://schemas.microsoft.com/office/drawing/2014/main" id="{FD9CD75A-1396-49A6-8162-79A356C4EC16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78" name="모서리가 둥근 직사각형 154">
                  <a:extLst>
                    <a:ext uri="{FF2B5EF4-FFF2-40B4-BE49-F238E27FC236}">
                      <a16:creationId xmlns="" xmlns:a16="http://schemas.microsoft.com/office/drawing/2014/main" id="{D5A51C84-98F6-45DA-8690-45C793FBBA18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79" name="모서리가 둥근 직사각형 155">
                  <a:extLst>
                    <a:ext uri="{FF2B5EF4-FFF2-40B4-BE49-F238E27FC236}">
                      <a16:creationId xmlns="" xmlns:a16="http://schemas.microsoft.com/office/drawing/2014/main" id="{31EE837C-A0BC-46B8-B3BE-14148660F80F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118DC863-6168-4AB6-B977-22D085016259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="" xmlns:a16="http://schemas.microsoft.com/office/drawing/2014/main" id="{735C0A1F-F456-40F8-B133-C08B5425EE1B}"/>
              </a:ext>
            </a:extLst>
          </p:cNvPr>
          <p:cNvSpPr/>
          <p:nvPr/>
        </p:nvSpPr>
        <p:spPr>
          <a:xfrm>
            <a:off x="2057880" y="3009865"/>
            <a:ext cx="1248556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582A6306-1F77-4B84-8F7E-9DD9903C32C2}"/>
              </a:ext>
            </a:extLst>
          </p:cNvPr>
          <p:cNvSpPr/>
          <p:nvPr/>
        </p:nvSpPr>
        <p:spPr>
          <a:xfrm>
            <a:off x="3348978" y="3009865"/>
            <a:ext cx="3049138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="" xmlns:a16="http://schemas.microsoft.com/office/drawing/2014/main" id="{9C8DE439-1269-4DEA-848D-75F8BEB10C2A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="" xmlns:a16="http://schemas.microsoft.com/office/drawing/2014/main" id="{F4816D46-D53A-4908-AE7F-CB8D19D69AD3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88" name="자유형 192">
            <a:extLst>
              <a:ext uri="{FF2B5EF4-FFF2-40B4-BE49-F238E27FC236}">
                <a16:creationId xmlns="" xmlns:a16="http://schemas.microsoft.com/office/drawing/2014/main" id="{79CEF977-8B8D-46ED-A7AC-E39F9E3D274E}"/>
              </a:ext>
            </a:extLst>
          </p:cNvPr>
          <p:cNvSpPr/>
          <p:nvPr/>
        </p:nvSpPr>
        <p:spPr>
          <a:xfrm>
            <a:off x="3373636" y="3428977"/>
            <a:ext cx="3023540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바우처 </a:t>
            </a:r>
            <a:r>
              <a:rPr lang="en-US" altLang="ko-KR" sz="1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R&amp;D)</a:t>
            </a:r>
            <a:r>
              <a:rPr lang="ko-KR" altLang="en-US" sz="1400" b="1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 중소기업이 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바우처를 통해 희망하는 혁신기관에 원하는 서비스를 제공받아 신제품 </a:t>
            </a:r>
            <a:r>
              <a:rPr lang="ko-KR" altLang="en-US" sz="1400" spc="-1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상용화</a:t>
            </a:r>
            <a:endParaRPr lang="en-US" altLang="ko-KR" sz="1400" spc="-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9" name="자유형 192">
            <a:extLst>
              <a:ext uri="{FF2B5EF4-FFF2-40B4-BE49-F238E27FC236}">
                <a16:creationId xmlns="" xmlns:a16="http://schemas.microsoft.com/office/drawing/2014/main" id="{80C559C8-18D5-423E-8C1E-0D707C071870}"/>
              </a:ext>
            </a:extLst>
          </p:cNvPr>
          <p:cNvSpPr/>
          <p:nvPr/>
        </p:nvSpPr>
        <p:spPr>
          <a:xfrm>
            <a:off x="6440505" y="3644420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90" name="자유형 192">
            <a:extLst>
              <a:ext uri="{FF2B5EF4-FFF2-40B4-BE49-F238E27FC236}">
                <a16:creationId xmlns="" xmlns:a16="http://schemas.microsoft.com/office/drawing/2014/main" id="{A55C58BA-3771-4E68-9402-CFB2710ACF88}"/>
              </a:ext>
            </a:extLst>
          </p:cNvPr>
          <p:cNvSpPr/>
          <p:nvPr/>
        </p:nvSpPr>
        <p:spPr>
          <a:xfrm>
            <a:off x="7748828" y="3644420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</a:p>
        </p:txBody>
      </p:sp>
      <p:sp>
        <p:nvSpPr>
          <p:cNvPr id="128" name="자유형 192">
            <a:extLst>
              <a:ext uri="{FF2B5EF4-FFF2-40B4-BE49-F238E27FC236}">
                <a16:creationId xmlns="" xmlns:a16="http://schemas.microsoft.com/office/drawing/2014/main" id="{8F018076-BA4E-429C-84B8-A3A0E3BA0A43}"/>
              </a:ext>
            </a:extLst>
          </p:cNvPr>
          <p:cNvSpPr/>
          <p:nvPr/>
        </p:nvSpPr>
        <p:spPr>
          <a:xfrm>
            <a:off x="287338" y="4431420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산업단지대개조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지역기업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</a:p>
        </p:txBody>
      </p:sp>
      <p:sp>
        <p:nvSpPr>
          <p:cNvPr id="130" name="자유형 192">
            <a:extLst>
              <a:ext uri="{FF2B5EF4-FFF2-40B4-BE49-F238E27FC236}">
                <a16:creationId xmlns="" xmlns:a16="http://schemas.microsoft.com/office/drawing/2014/main" id="{A06F0346-29DE-4FD0-8C14-C84C3C263B0A}"/>
              </a:ext>
            </a:extLst>
          </p:cNvPr>
          <p:cNvSpPr/>
          <p:nvPr/>
        </p:nvSpPr>
        <p:spPr>
          <a:xfrm>
            <a:off x="2061572" y="4423597"/>
            <a:ext cx="1248549" cy="51706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산업단지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*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내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 중소기업</a:t>
            </a:r>
          </a:p>
        </p:txBody>
      </p:sp>
      <p:sp>
        <p:nvSpPr>
          <p:cNvPr id="131" name="자유형 192">
            <a:extLst>
              <a:ext uri="{FF2B5EF4-FFF2-40B4-BE49-F238E27FC236}">
                <a16:creationId xmlns="" xmlns:a16="http://schemas.microsoft.com/office/drawing/2014/main" id="{EFEA7A78-01E1-4650-9E30-E074776BD2FA}"/>
              </a:ext>
            </a:extLst>
          </p:cNvPr>
          <p:cNvSpPr/>
          <p:nvPr/>
        </p:nvSpPr>
        <p:spPr>
          <a:xfrm>
            <a:off x="3373636" y="4262944"/>
            <a:ext cx="3023540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공동활용</a:t>
            </a:r>
            <a:r>
              <a:rPr lang="en-US" altLang="ko-KR" sz="14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R&amp;D)</a:t>
            </a:r>
            <a:r>
              <a:rPr lang="ko-KR" altLang="en-US" sz="14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지역대학</a:t>
            </a:r>
            <a:r>
              <a:rPr lang="en-US" altLang="ko-KR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연구소</a:t>
            </a:r>
            <a:r>
              <a:rPr lang="en-US" altLang="ko-KR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TP</a:t>
            </a:r>
            <a:r>
              <a:rPr lang="ko-KR" altLang="en-US" sz="1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등이 산업단지 내 동종업종 중소기업간의 공통 애로사항 발굴 및 </a:t>
            </a:r>
            <a:r>
              <a:rPr lang="ko-KR" altLang="en-US" sz="14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해소 지원</a:t>
            </a:r>
            <a:endParaRPr lang="en-US" altLang="ko-KR" sz="14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2" name="자유형 192">
            <a:extLst>
              <a:ext uri="{FF2B5EF4-FFF2-40B4-BE49-F238E27FC236}">
                <a16:creationId xmlns="" xmlns:a16="http://schemas.microsoft.com/office/drawing/2014/main" id="{10979435-BEED-4E9D-9118-735715AC744D}"/>
              </a:ext>
            </a:extLst>
          </p:cNvPr>
          <p:cNvSpPr/>
          <p:nvPr/>
        </p:nvSpPr>
        <p:spPr>
          <a:xfrm>
            <a:off x="6440505" y="4478387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33" name="자유형 192">
            <a:extLst>
              <a:ext uri="{FF2B5EF4-FFF2-40B4-BE49-F238E27FC236}">
                <a16:creationId xmlns="" xmlns:a16="http://schemas.microsoft.com/office/drawing/2014/main" id="{CA35F3A8-B989-45E9-8F59-9B0FB4EF3564}"/>
              </a:ext>
            </a:extLst>
          </p:cNvPr>
          <p:cNvSpPr/>
          <p:nvPr/>
        </p:nvSpPr>
        <p:spPr>
          <a:xfrm>
            <a:off x="7748828" y="4478387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768398D0-E22D-464C-B4B4-8C3F42475302}"/>
              </a:ext>
            </a:extLst>
          </p:cNvPr>
          <p:cNvGrpSpPr/>
          <p:nvPr/>
        </p:nvGrpSpPr>
        <p:grpSpPr>
          <a:xfrm>
            <a:off x="3330921" y="4154724"/>
            <a:ext cx="5501859" cy="28805"/>
            <a:chOff x="3330921" y="4159640"/>
            <a:chExt cx="5501859" cy="28805"/>
          </a:xfrm>
        </p:grpSpPr>
        <p:pic>
          <p:nvPicPr>
            <p:cNvPr id="125" name="그림 124">
              <a:extLst>
                <a:ext uri="{FF2B5EF4-FFF2-40B4-BE49-F238E27FC236}">
                  <a16:creationId xmlns="" xmlns:a16="http://schemas.microsoft.com/office/drawing/2014/main" id="{4F6D3673-52C0-4758-A68E-876CBBAA473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159640"/>
              <a:ext cx="1216621" cy="28805"/>
            </a:xfrm>
            <a:prstGeom prst="rect">
              <a:avLst/>
            </a:prstGeom>
          </p:spPr>
        </p:pic>
        <p:pic>
          <p:nvPicPr>
            <p:cNvPr id="126" name="그림 125">
              <a:extLst>
                <a:ext uri="{FF2B5EF4-FFF2-40B4-BE49-F238E27FC236}">
                  <a16:creationId xmlns="" xmlns:a16="http://schemas.microsoft.com/office/drawing/2014/main" id="{9BB85698-10E4-4A1E-A5BE-8E6C4198EA5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69957" y="4159640"/>
              <a:ext cx="1062823" cy="28805"/>
            </a:xfrm>
            <a:prstGeom prst="rect">
              <a:avLst/>
            </a:prstGeom>
          </p:spPr>
        </p:pic>
        <p:pic>
          <p:nvPicPr>
            <p:cNvPr id="124" name="그림 123">
              <a:extLst>
                <a:ext uri="{FF2B5EF4-FFF2-40B4-BE49-F238E27FC236}">
                  <a16:creationId xmlns="" xmlns:a16="http://schemas.microsoft.com/office/drawing/2014/main" id="{FBED026C-3934-4FAB-83DA-71C1729C35B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30921" y="4159640"/>
              <a:ext cx="3026020" cy="28805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="" xmlns:a16="http://schemas.microsoft.com/office/drawing/2014/main" id="{3DF57914-C221-44E6-AF9A-55C9B5592901}"/>
              </a:ext>
            </a:extLst>
          </p:cNvPr>
          <p:cNvGrpSpPr/>
          <p:nvPr/>
        </p:nvGrpSpPr>
        <p:grpSpPr>
          <a:xfrm>
            <a:off x="3330921" y="4988691"/>
            <a:ext cx="5501859" cy="28805"/>
            <a:chOff x="3330921" y="4991149"/>
            <a:chExt cx="5501859" cy="28805"/>
          </a:xfrm>
        </p:grpSpPr>
        <p:pic>
          <p:nvPicPr>
            <p:cNvPr id="136" name="그림 135">
              <a:extLst>
                <a:ext uri="{FF2B5EF4-FFF2-40B4-BE49-F238E27FC236}">
                  <a16:creationId xmlns="" xmlns:a16="http://schemas.microsoft.com/office/drawing/2014/main" id="{781478D7-56EC-4911-B7E3-C32CBC7A329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30921" y="4991149"/>
              <a:ext cx="3026020" cy="28805"/>
            </a:xfrm>
            <a:prstGeom prst="rect">
              <a:avLst/>
            </a:prstGeom>
          </p:spPr>
        </p:pic>
        <p:pic>
          <p:nvPicPr>
            <p:cNvPr id="137" name="그림 136">
              <a:extLst>
                <a:ext uri="{FF2B5EF4-FFF2-40B4-BE49-F238E27FC236}">
                  <a16:creationId xmlns="" xmlns:a16="http://schemas.microsoft.com/office/drawing/2014/main" id="{B957BEAE-5BBC-4798-B0D9-910B4A31A45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991149"/>
              <a:ext cx="1216621" cy="28805"/>
            </a:xfrm>
            <a:prstGeom prst="rect">
              <a:avLst/>
            </a:prstGeom>
          </p:spPr>
        </p:pic>
        <p:pic>
          <p:nvPicPr>
            <p:cNvPr id="138" name="그림 137">
              <a:extLst>
                <a:ext uri="{FF2B5EF4-FFF2-40B4-BE49-F238E27FC236}">
                  <a16:creationId xmlns="" xmlns:a16="http://schemas.microsoft.com/office/drawing/2014/main" id="{F0030235-D950-4185-B4AC-DA260D44F8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69957" y="4991149"/>
              <a:ext cx="1062823" cy="28805"/>
            </a:xfrm>
            <a:prstGeom prst="rect">
              <a:avLst/>
            </a:prstGeom>
          </p:spPr>
        </p:pic>
      </p:grpSp>
      <p:sp>
        <p:nvSpPr>
          <p:cNvPr id="142" name="자유형 192">
            <a:extLst>
              <a:ext uri="{FF2B5EF4-FFF2-40B4-BE49-F238E27FC236}">
                <a16:creationId xmlns="" xmlns:a16="http://schemas.microsoft.com/office/drawing/2014/main" id="{26B16EBE-E18A-4DB4-82B6-FA14B86E6EFF}"/>
              </a:ext>
            </a:extLst>
          </p:cNvPr>
          <p:cNvSpPr/>
          <p:nvPr/>
        </p:nvSpPr>
        <p:spPr>
          <a:xfrm>
            <a:off x="3373636" y="5096911"/>
            <a:ext cx="3023540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b="1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융복합</a:t>
            </a:r>
            <a:r>
              <a:rPr lang="ko-KR" altLang="en-US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R&amp;D)</a:t>
            </a:r>
            <a:r>
              <a:rPr lang="ko-KR" altLang="en-US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스마트 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산업단지화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등 대내외 환경변화 대응을 위해 다양한 이종업종간 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융복합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기술개발 추진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43" name="자유형 192">
            <a:extLst>
              <a:ext uri="{FF2B5EF4-FFF2-40B4-BE49-F238E27FC236}">
                <a16:creationId xmlns="" xmlns:a16="http://schemas.microsoft.com/office/drawing/2014/main" id="{4101378D-231E-408C-85CC-23693465382B}"/>
              </a:ext>
            </a:extLst>
          </p:cNvPr>
          <p:cNvSpPr/>
          <p:nvPr/>
        </p:nvSpPr>
        <p:spPr>
          <a:xfrm>
            <a:off x="6440505" y="5312354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44" name="자유형 192">
            <a:extLst>
              <a:ext uri="{FF2B5EF4-FFF2-40B4-BE49-F238E27FC236}">
                <a16:creationId xmlns="" xmlns:a16="http://schemas.microsoft.com/office/drawing/2014/main" id="{18F46F3F-D096-4213-A909-1E36191D1741}"/>
              </a:ext>
            </a:extLst>
          </p:cNvPr>
          <p:cNvSpPr/>
          <p:nvPr/>
        </p:nvSpPr>
        <p:spPr>
          <a:xfrm>
            <a:off x="7748828" y="5312354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</a:p>
        </p:txBody>
      </p:sp>
      <p:cxnSp>
        <p:nvCxnSpPr>
          <p:cNvPr id="146" name="직선 연결선 145">
            <a:extLst>
              <a:ext uri="{FF2B5EF4-FFF2-40B4-BE49-F238E27FC236}">
                <a16:creationId xmlns="" xmlns:a16="http://schemas.microsoft.com/office/drawing/2014/main" id="{B882DE90-96C8-4F2D-A240-40D670A4F64D}"/>
              </a:ext>
            </a:extLst>
          </p:cNvPr>
          <p:cNvCxnSpPr>
            <a:cxnSpLocks/>
          </p:cNvCxnSpPr>
          <p:nvPr/>
        </p:nvCxnSpPr>
        <p:spPr>
          <a:xfrm>
            <a:off x="2038455" y="3409186"/>
            <a:ext cx="0" cy="235153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>
            <a:extLst>
              <a:ext uri="{FF2B5EF4-FFF2-40B4-BE49-F238E27FC236}">
                <a16:creationId xmlns="" xmlns:a16="http://schemas.microsoft.com/office/drawing/2014/main" id="{460B8AA5-B624-47CF-A502-923DFF64B7AC}"/>
              </a:ext>
            </a:extLst>
          </p:cNvPr>
          <p:cNvCxnSpPr>
            <a:cxnSpLocks/>
          </p:cNvCxnSpPr>
          <p:nvPr/>
        </p:nvCxnSpPr>
        <p:spPr>
          <a:xfrm>
            <a:off x="3327707" y="3409186"/>
            <a:ext cx="0" cy="235153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>
            <a:extLst>
              <a:ext uri="{FF2B5EF4-FFF2-40B4-BE49-F238E27FC236}">
                <a16:creationId xmlns="" xmlns:a16="http://schemas.microsoft.com/office/drawing/2014/main" id="{D7EE6057-2C97-4387-B403-9FE798B91E86}"/>
              </a:ext>
            </a:extLst>
          </p:cNvPr>
          <p:cNvCxnSpPr>
            <a:cxnSpLocks/>
          </p:cNvCxnSpPr>
          <p:nvPr/>
        </p:nvCxnSpPr>
        <p:spPr>
          <a:xfrm>
            <a:off x="6418918" y="3409186"/>
            <a:ext cx="0" cy="235153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>
            <a:extLst>
              <a:ext uri="{FF2B5EF4-FFF2-40B4-BE49-F238E27FC236}">
                <a16:creationId xmlns="" xmlns:a16="http://schemas.microsoft.com/office/drawing/2014/main" id="{6C3159BE-6F68-498B-978F-5734E16E8F6F}"/>
              </a:ext>
            </a:extLst>
          </p:cNvPr>
          <p:cNvCxnSpPr>
            <a:cxnSpLocks/>
          </p:cNvCxnSpPr>
          <p:nvPr/>
        </p:nvCxnSpPr>
        <p:spPr>
          <a:xfrm>
            <a:off x="7727240" y="3409186"/>
            <a:ext cx="0" cy="235153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0" name="그림 149">
            <a:extLst>
              <a:ext uri="{FF2B5EF4-FFF2-40B4-BE49-F238E27FC236}">
                <a16:creationId xmlns="" xmlns:a16="http://schemas.microsoft.com/office/drawing/2014/main" id="{7630A9D6-EF38-44CE-94C6-4D8122668C26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822657"/>
            <a:ext cx="9389915" cy="28805"/>
          </a:xfrm>
          <a:prstGeom prst="rect">
            <a:avLst/>
          </a:prstGeom>
        </p:spPr>
      </p:pic>
      <p:grpSp>
        <p:nvGrpSpPr>
          <p:cNvPr id="153" name="그룹 152">
            <a:extLst>
              <a:ext uri="{FF2B5EF4-FFF2-40B4-BE49-F238E27FC236}">
                <a16:creationId xmlns="" xmlns:a16="http://schemas.microsoft.com/office/drawing/2014/main" id="{A3DDAE2C-ABE5-4C0F-A7BD-CB064CAACDA6}"/>
              </a:ext>
            </a:extLst>
          </p:cNvPr>
          <p:cNvGrpSpPr/>
          <p:nvPr/>
        </p:nvGrpSpPr>
        <p:grpSpPr>
          <a:xfrm>
            <a:off x="7269957" y="550281"/>
            <a:ext cx="1562823" cy="742040"/>
            <a:chOff x="7269957" y="550281"/>
            <a:chExt cx="1562823" cy="742040"/>
          </a:xfrm>
        </p:grpSpPr>
        <p:grpSp>
          <p:nvGrpSpPr>
            <p:cNvPr id="154" name="그룹 153">
              <a:extLst>
                <a:ext uri="{FF2B5EF4-FFF2-40B4-BE49-F238E27FC236}">
                  <a16:creationId xmlns="" xmlns:a16="http://schemas.microsoft.com/office/drawing/2014/main" id="{59C26383-B7FB-469C-BD1A-361F6C517682}"/>
                </a:ext>
              </a:extLst>
            </p:cNvPr>
            <p:cNvGrpSpPr/>
            <p:nvPr/>
          </p:nvGrpSpPr>
          <p:grpSpPr>
            <a:xfrm>
              <a:off x="7269957" y="785151"/>
              <a:ext cx="990124" cy="286968"/>
              <a:chOff x="7269957" y="785151"/>
              <a:chExt cx="990124" cy="286968"/>
            </a:xfrm>
          </p:grpSpPr>
          <p:sp>
            <p:nvSpPr>
              <p:cNvPr id="160" name="사각형: 둥근 모서리 159">
                <a:extLst>
                  <a:ext uri="{FF2B5EF4-FFF2-40B4-BE49-F238E27FC236}">
                    <a16:creationId xmlns="" xmlns:a16="http://schemas.microsoft.com/office/drawing/2014/main" id="{B6A085D7-0672-4F2A-B125-C68A713CBA1D}"/>
                  </a:ext>
                </a:extLst>
              </p:cNvPr>
              <p:cNvSpPr/>
              <p:nvPr/>
            </p:nvSpPr>
            <p:spPr>
              <a:xfrm>
                <a:off x="7269957" y="785151"/>
                <a:ext cx="990124" cy="286968"/>
              </a:xfrm>
              <a:prstGeom prst="roundRect">
                <a:avLst/>
              </a:prstGeom>
              <a:solidFill>
                <a:srgbClr val="6092A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Rectangle 25">
                <a:extLst>
                  <a:ext uri="{FF2B5EF4-FFF2-40B4-BE49-F238E27FC236}">
                    <a16:creationId xmlns="" xmlns:a16="http://schemas.microsoft.com/office/drawing/2014/main" id="{4D59AE21-67E9-45A8-957F-7D00AC031B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74411" y="820913"/>
                <a:ext cx="57708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buClr>
                    <a:srgbClr val="4D4D4D"/>
                  </a:buClr>
                </a:pPr>
                <a:r>
                  <a:rPr lang="ko-KR" altLang="en-US" sz="1400" baseline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FF00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신규사업</a:t>
                </a:r>
              </a:p>
            </p:txBody>
          </p:sp>
        </p:grpSp>
        <p:grpSp>
          <p:nvGrpSpPr>
            <p:cNvPr id="155" name="그룹 154">
              <a:extLst>
                <a:ext uri="{FF2B5EF4-FFF2-40B4-BE49-F238E27FC236}">
                  <a16:creationId xmlns="" xmlns:a16="http://schemas.microsoft.com/office/drawing/2014/main" id="{859AA02D-6AA7-4B63-B20B-E61DC8E82F8E}"/>
                </a:ext>
              </a:extLst>
            </p:cNvPr>
            <p:cNvGrpSpPr/>
            <p:nvPr/>
          </p:nvGrpSpPr>
          <p:grpSpPr>
            <a:xfrm>
              <a:off x="8010757" y="550281"/>
              <a:ext cx="822023" cy="742040"/>
              <a:chOff x="7864777" y="538376"/>
              <a:chExt cx="822023" cy="742040"/>
            </a:xfrm>
          </p:grpSpPr>
          <p:grpSp>
            <p:nvGrpSpPr>
              <p:cNvPr id="156" name="그룹 155">
                <a:extLst>
                  <a:ext uri="{FF2B5EF4-FFF2-40B4-BE49-F238E27FC236}">
                    <a16:creationId xmlns="" xmlns:a16="http://schemas.microsoft.com/office/drawing/2014/main" id="{16944FAB-C736-4F55-A56E-9358E2144919}"/>
                  </a:ext>
                </a:extLst>
              </p:cNvPr>
              <p:cNvGrpSpPr/>
              <p:nvPr/>
            </p:nvGrpSpPr>
            <p:grpSpPr>
              <a:xfrm>
                <a:off x="7864777" y="538376"/>
                <a:ext cx="822023" cy="742040"/>
                <a:chOff x="9148810" y="3847857"/>
                <a:chExt cx="2512671" cy="2268188"/>
              </a:xfrm>
            </p:grpSpPr>
            <p:sp>
              <p:nvSpPr>
                <p:cNvPr id="158" name="자유형: 도형 157">
                  <a:extLst>
                    <a:ext uri="{FF2B5EF4-FFF2-40B4-BE49-F238E27FC236}">
                      <a16:creationId xmlns="" xmlns:a16="http://schemas.microsoft.com/office/drawing/2014/main" id="{B7BD5B6F-55F5-4D4A-B497-6B690FFD0BC9}"/>
                    </a:ext>
                  </a:extLst>
                </p:cNvPr>
                <p:cNvSpPr/>
                <p:nvPr/>
              </p:nvSpPr>
              <p:spPr>
                <a:xfrm>
                  <a:off x="9199792" y="3892053"/>
                  <a:ext cx="2410729" cy="2179796"/>
                </a:xfrm>
                <a:custGeom>
                  <a:avLst/>
                  <a:gdLst>
                    <a:gd name="connsiteX0" fmla="*/ 1925122 w 2410729"/>
                    <a:gd name="connsiteY0" fmla="*/ 156686 h 2179796"/>
                    <a:gd name="connsiteX1" fmla="*/ 1653659 w 2410729"/>
                    <a:gd name="connsiteY1" fmla="*/ 0 h 2179796"/>
                    <a:gd name="connsiteX2" fmla="*/ 757071 w 2410729"/>
                    <a:gd name="connsiteY2" fmla="*/ 0 h 2179796"/>
                    <a:gd name="connsiteX3" fmla="*/ 485608 w 2410729"/>
                    <a:gd name="connsiteY3" fmla="*/ 156686 h 2179796"/>
                    <a:gd name="connsiteX4" fmla="*/ 37362 w 2410729"/>
                    <a:gd name="connsiteY4" fmla="*/ 933164 h 2179796"/>
                    <a:gd name="connsiteX5" fmla="*/ 37362 w 2410729"/>
                    <a:gd name="connsiteY5" fmla="*/ 1246632 h 2179796"/>
                    <a:gd name="connsiteX6" fmla="*/ 485608 w 2410729"/>
                    <a:gd name="connsiteY6" fmla="*/ 2023110 h 2179796"/>
                    <a:gd name="connsiteX7" fmla="*/ 757071 w 2410729"/>
                    <a:gd name="connsiteY7" fmla="*/ 2179796 h 2179796"/>
                    <a:gd name="connsiteX8" fmla="*/ 1653659 w 2410729"/>
                    <a:gd name="connsiteY8" fmla="*/ 2179796 h 2179796"/>
                    <a:gd name="connsiteX9" fmla="*/ 1925122 w 2410729"/>
                    <a:gd name="connsiteY9" fmla="*/ 2023110 h 2179796"/>
                    <a:gd name="connsiteX10" fmla="*/ 2373368 w 2410729"/>
                    <a:gd name="connsiteY10" fmla="*/ 1246632 h 2179796"/>
                    <a:gd name="connsiteX11" fmla="*/ 2373368 w 2410729"/>
                    <a:gd name="connsiteY11" fmla="*/ 933164 h 2179796"/>
                    <a:gd name="connsiteX12" fmla="*/ 1925122 w 2410729"/>
                    <a:gd name="connsiteY12" fmla="*/ 156686 h 2179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10729" h="2179796">
                      <a:moveTo>
                        <a:pt x="1925122" y="156686"/>
                      </a:moveTo>
                      <a:cubicBezTo>
                        <a:pt x="1875401" y="70485"/>
                        <a:pt x="1753195" y="0"/>
                        <a:pt x="1653659" y="0"/>
                      </a:cubicBezTo>
                      <a:lnTo>
                        <a:pt x="757071" y="0"/>
                      </a:lnTo>
                      <a:cubicBezTo>
                        <a:pt x="657535" y="0"/>
                        <a:pt x="535424" y="70485"/>
                        <a:pt x="485608" y="156686"/>
                      </a:cubicBezTo>
                      <a:lnTo>
                        <a:pt x="37362" y="933164"/>
                      </a:lnTo>
                      <a:cubicBezTo>
                        <a:pt x="-12454" y="1019366"/>
                        <a:pt x="-12454" y="1160431"/>
                        <a:pt x="37362" y="1246632"/>
                      </a:cubicBezTo>
                      <a:lnTo>
                        <a:pt x="485608" y="2023110"/>
                      </a:lnTo>
                      <a:cubicBezTo>
                        <a:pt x="535424" y="2109311"/>
                        <a:pt x="657535" y="2179796"/>
                        <a:pt x="757071" y="2179796"/>
                      </a:cubicBezTo>
                      <a:lnTo>
                        <a:pt x="1653659" y="2179796"/>
                      </a:lnTo>
                      <a:cubicBezTo>
                        <a:pt x="1753195" y="2179796"/>
                        <a:pt x="1875401" y="2109311"/>
                        <a:pt x="1925122" y="2023110"/>
                      </a:cubicBezTo>
                      <a:lnTo>
                        <a:pt x="2373368" y="1246632"/>
                      </a:lnTo>
                      <a:cubicBezTo>
                        <a:pt x="2423184" y="1160431"/>
                        <a:pt x="2423184" y="1019366"/>
                        <a:pt x="2373368" y="933164"/>
                      </a:cubicBezTo>
                      <a:lnTo>
                        <a:pt x="1925122" y="156686"/>
                      </a:lnTo>
                      <a:close/>
                    </a:path>
                  </a:pathLst>
                </a:custGeom>
                <a:solidFill>
                  <a:srgbClr val="6092AA"/>
                </a:solidFill>
                <a:ln w="9525" cap="flat">
                  <a:noFill/>
                  <a:prstDash val="solid"/>
                  <a:miter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59" name="자유형: 도형 158">
                  <a:extLst>
                    <a:ext uri="{FF2B5EF4-FFF2-40B4-BE49-F238E27FC236}">
                      <a16:creationId xmlns="" xmlns:a16="http://schemas.microsoft.com/office/drawing/2014/main" id="{77E23022-CA23-4D56-8895-8810DB0AE1FF}"/>
                    </a:ext>
                  </a:extLst>
                </p:cNvPr>
                <p:cNvSpPr/>
                <p:nvPr/>
              </p:nvSpPr>
              <p:spPr>
                <a:xfrm>
                  <a:off x="9148810" y="3847857"/>
                  <a:ext cx="2512671" cy="2268188"/>
                </a:xfrm>
                <a:custGeom>
                  <a:avLst/>
                  <a:gdLst>
                    <a:gd name="connsiteX0" fmla="*/ 2001536 w 2512671"/>
                    <a:gd name="connsiteY0" fmla="*/ 156686 h 2268188"/>
                    <a:gd name="connsiteX1" fmla="*/ 1730073 w 2512671"/>
                    <a:gd name="connsiteY1" fmla="*/ 0 h 2268188"/>
                    <a:gd name="connsiteX2" fmla="*/ 782526 w 2512671"/>
                    <a:gd name="connsiteY2" fmla="*/ 0 h 2268188"/>
                    <a:gd name="connsiteX3" fmla="*/ 511064 w 2512671"/>
                    <a:gd name="connsiteY3" fmla="*/ 156686 h 2268188"/>
                    <a:gd name="connsiteX4" fmla="*/ 37290 w 2512671"/>
                    <a:gd name="connsiteY4" fmla="*/ 977360 h 2268188"/>
                    <a:gd name="connsiteX5" fmla="*/ 37290 w 2512671"/>
                    <a:gd name="connsiteY5" fmla="*/ 1290828 h 2268188"/>
                    <a:gd name="connsiteX6" fmla="*/ 511064 w 2512671"/>
                    <a:gd name="connsiteY6" fmla="*/ 2111502 h 2268188"/>
                    <a:gd name="connsiteX7" fmla="*/ 782526 w 2512671"/>
                    <a:gd name="connsiteY7" fmla="*/ 2268188 h 2268188"/>
                    <a:gd name="connsiteX8" fmla="*/ 1730073 w 2512671"/>
                    <a:gd name="connsiteY8" fmla="*/ 2268188 h 2268188"/>
                    <a:gd name="connsiteX9" fmla="*/ 2001536 w 2512671"/>
                    <a:gd name="connsiteY9" fmla="*/ 2111502 h 2268188"/>
                    <a:gd name="connsiteX10" fmla="*/ 2475310 w 2512671"/>
                    <a:gd name="connsiteY10" fmla="*/ 1290828 h 2268188"/>
                    <a:gd name="connsiteX11" fmla="*/ 2475310 w 2512671"/>
                    <a:gd name="connsiteY11" fmla="*/ 977360 h 2268188"/>
                    <a:gd name="connsiteX12" fmla="*/ 2001536 w 2512671"/>
                    <a:gd name="connsiteY12" fmla="*/ 156686 h 2268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12671" h="2268188">
                      <a:moveTo>
                        <a:pt x="2001536" y="156686"/>
                      </a:moveTo>
                      <a:cubicBezTo>
                        <a:pt x="1951815" y="70485"/>
                        <a:pt x="1829610" y="0"/>
                        <a:pt x="1730073" y="0"/>
                      </a:cubicBezTo>
                      <a:lnTo>
                        <a:pt x="782526" y="0"/>
                      </a:lnTo>
                      <a:cubicBezTo>
                        <a:pt x="682990" y="0"/>
                        <a:pt x="560784" y="70485"/>
                        <a:pt x="511064" y="156686"/>
                      </a:cubicBezTo>
                      <a:lnTo>
                        <a:pt x="37290" y="977360"/>
                      </a:lnTo>
                      <a:cubicBezTo>
                        <a:pt x="-12430" y="1063562"/>
                        <a:pt x="-12430" y="1204627"/>
                        <a:pt x="37290" y="1290828"/>
                      </a:cubicBezTo>
                      <a:lnTo>
                        <a:pt x="511064" y="2111502"/>
                      </a:lnTo>
                      <a:cubicBezTo>
                        <a:pt x="560784" y="2197703"/>
                        <a:pt x="682990" y="2268188"/>
                        <a:pt x="782526" y="2268188"/>
                      </a:cubicBezTo>
                      <a:lnTo>
                        <a:pt x="1730073" y="2268188"/>
                      </a:lnTo>
                      <a:cubicBezTo>
                        <a:pt x="1829610" y="2268188"/>
                        <a:pt x="1951720" y="2197703"/>
                        <a:pt x="2001536" y="2111502"/>
                      </a:cubicBezTo>
                      <a:lnTo>
                        <a:pt x="2475310" y="1290828"/>
                      </a:lnTo>
                      <a:cubicBezTo>
                        <a:pt x="2525125" y="1204627"/>
                        <a:pt x="2525125" y="1063562"/>
                        <a:pt x="2475310" y="977360"/>
                      </a:cubicBezTo>
                      <a:lnTo>
                        <a:pt x="2001536" y="156686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6092AA"/>
                  </a:solidFill>
                  <a:prstDash val="sysDash"/>
                  <a:miter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157" name="Rectangle 25">
                <a:extLst>
                  <a:ext uri="{FF2B5EF4-FFF2-40B4-BE49-F238E27FC236}">
                    <a16:creationId xmlns="" xmlns:a16="http://schemas.microsoft.com/office/drawing/2014/main" id="{1F32F04E-5B0C-44C4-88B5-D1858EDB6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82625" y="621923"/>
                <a:ext cx="549831" cy="579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정책</a:t>
                </a:r>
                <a:endPara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목적형</a:t>
                </a:r>
                <a:endPara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</p:txBody>
          </p:sp>
        </p:grpSp>
      </p:grpSp>
      <p:pic>
        <p:nvPicPr>
          <p:cNvPr id="87" name="그림 86">
            <a:extLst>
              <a:ext uri="{FF2B5EF4-FFF2-40B4-BE49-F238E27FC236}">
                <a16:creationId xmlns="" xmlns:a16="http://schemas.microsoft.com/office/drawing/2014/main" id="{B53FEDB2-E3EB-4839-98DD-3DC3BDED5722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3320757"/>
            <a:ext cx="9389915" cy="28805"/>
          </a:xfrm>
          <a:prstGeom prst="rect">
            <a:avLst/>
          </a:prstGeom>
        </p:spPr>
      </p:pic>
      <p:sp>
        <p:nvSpPr>
          <p:cNvPr id="85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86" name="타원 85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97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4935647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산업단지 내 중소기업의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혁신성장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및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협업활동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촉진을 위해</a:t>
            </a:r>
            <a:endParaRPr lang="en-US" altLang="ko-KR" sz="180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34C83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개방형 혁신 바우처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,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공동활용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R&amp;D,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융복합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R&amp;D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등을 지원</a:t>
            </a:r>
          </a:p>
        </p:txBody>
      </p:sp>
      <p:pic>
        <p:nvPicPr>
          <p:cNvPr id="98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5004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105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31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313408" cy="307777"/>
            <a:chOff x="442732" y="2762125"/>
            <a:chExt cx="3313408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300402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해외인증규격적합제품기술개발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305" name="직사각형 304">
            <a:extLst>
              <a:ext uri="{FF2B5EF4-FFF2-40B4-BE49-F238E27FC236}">
                <a16:creationId xmlns="" xmlns:a16="http://schemas.microsoft.com/office/drawing/2014/main" id="{49E5ABB7-5DCF-4DA2-B3B6-4B26D7E5FFB3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306" name="직사각형 305">
            <a:extLst>
              <a:ext uri="{FF2B5EF4-FFF2-40B4-BE49-F238E27FC236}">
                <a16:creationId xmlns="" xmlns:a16="http://schemas.microsoft.com/office/drawing/2014/main" id="{02F21DF7-70CE-41C7-8665-960F02B3109E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307" name="직사각형 306">
            <a:extLst>
              <a:ext uri="{FF2B5EF4-FFF2-40B4-BE49-F238E27FC236}">
                <a16:creationId xmlns="" xmlns:a16="http://schemas.microsoft.com/office/drawing/2014/main" id="{EC61383E-B68D-4CB7-B3C6-B1962BCAE974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308" name="직사각형 307">
            <a:extLst>
              <a:ext uri="{FF2B5EF4-FFF2-40B4-BE49-F238E27FC236}">
                <a16:creationId xmlns="" xmlns:a16="http://schemas.microsoft.com/office/drawing/2014/main" id="{3F3F07AC-CB16-4875-888D-860516D03FB2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309" name="직사각형 308">
            <a:extLst>
              <a:ext uri="{FF2B5EF4-FFF2-40B4-BE49-F238E27FC236}">
                <a16:creationId xmlns="" xmlns:a16="http://schemas.microsoft.com/office/drawing/2014/main" id="{1A0DE4C4-E50F-4D71-BB39-9EA3136C0AF8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315" name="자유형 192">
            <a:extLst>
              <a:ext uri="{FF2B5EF4-FFF2-40B4-BE49-F238E27FC236}">
                <a16:creationId xmlns="" xmlns:a16="http://schemas.microsoft.com/office/drawing/2014/main" id="{887131EE-F8A0-444C-9001-FFC6705CE67D}"/>
              </a:ext>
            </a:extLst>
          </p:cNvPr>
          <p:cNvSpPr/>
          <p:nvPr/>
        </p:nvSpPr>
        <p:spPr>
          <a:xfrm>
            <a:off x="4292872" y="3586317"/>
            <a:ext cx="2104303" cy="12770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중소기업의 원활한 수출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역량 확보를 위해 기술개발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단계부터 타겟 국가의 인증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</a:t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규격에 적합한 제품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개발을 위한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317" name="자유형 192">
            <a:extLst>
              <a:ext uri="{FF2B5EF4-FFF2-40B4-BE49-F238E27FC236}">
                <a16:creationId xmlns="" xmlns:a16="http://schemas.microsoft.com/office/drawing/2014/main" id="{BD8B5D54-89C1-41BA-AC8D-AA3C3A235E53}"/>
              </a:ext>
            </a:extLst>
          </p:cNvPr>
          <p:cNvSpPr/>
          <p:nvPr/>
        </p:nvSpPr>
        <p:spPr>
          <a:xfrm>
            <a:off x="6440505" y="3974116"/>
            <a:ext cx="1264994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/1.5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93" name="자유형 192">
            <a:extLst>
              <a:ext uri="{FF2B5EF4-FFF2-40B4-BE49-F238E27FC236}">
                <a16:creationId xmlns="" xmlns:a16="http://schemas.microsoft.com/office/drawing/2014/main" id="{8D70FDC9-741E-4D71-BB9F-46B59A2AD501}"/>
              </a:ext>
            </a:extLst>
          </p:cNvPr>
          <p:cNvSpPr/>
          <p:nvPr/>
        </p:nvSpPr>
        <p:spPr>
          <a:xfrm>
            <a:off x="2061572" y="3844849"/>
            <a:ext cx="2187970" cy="7599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 의한 중소기업 중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예정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기업</a:t>
            </a:r>
          </a:p>
        </p:txBody>
      </p:sp>
      <p:sp>
        <p:nvSpPr>
          <p:cNvPr id="87" name="자유형 192">
            <a:extLst>
              <a:ext uri="{FF2B5EF4-FFF2-40B4-BE49-F238E27FC236}">
                <a16:creationId xmlns="" xmlns:a16="http://schemas.microsoft.com/office/drawing/2014/main" id="{B8479A34-F4F7-47DF-85C0-EE5F65540B2F}"/>
              </a:ext>
            </a:extLst>
          </p:cNvPr>
          <p:cNvSpPr/>
          <p:nvPr/>
        </p:nvSpPr>
        <p:spPr>
          <a:xfrm>
            <a:off x="287338" y="3974116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해외인증규격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적합제품 기술개발</a:t>
            </a:r>
          </a:p>
        </p:txBody>
      </p:sp>
      <p:sp>
        <p:nvSpPr>
          <p:cNvPr id="88" name="자유형 192">
            <a:extLst>
              <a:ext uri="{FF2B5EF4-FFF2-40B4-BE49-F238E27FC236}">
                <a16:creationId xmlns="" xmlns:a16="http://schemas.microsoft.com/office/drawing/2014/main" id="{9A720855-4C3B-4EA1-9F78-41DB06382E29}"/>
              </a:ext>
            </a:extLst>
          </p:cNvPr>
          <p:cNvSpPr/>
          <p:nvPr/>
        </p:nvSpPr>
        <p:spPr>
          <a:xfrm>
            <a:off x="7748828" y="4103382"/>
            <a:ext cx="1105081" cy="242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</a:p>
        </p:txBody>
      </p:sp>
      <p:grpSp>
        <p:nvGrpSpPr>
          <p:cNvPr id="65" name="그룹 64">
            <a:extLst>
              <a:ext uri="{FF2B5EF4-FFF2-40B4-BE49-F238E27FC236}">
                <a16:creationId xmlns="" xmlns:a16="http://schemas.microsoft.com/office/drawing/2014/main" id="{971F0CF3-F52B-4243-AD46-1C3A788876F7}"/>
              </a:ext>
            </a:extLst>
          </p:cNvPr>
          <p:cNvGrpSpPr/>
          <p:nvPr/>
        </p:nvGrpSpPr>
        <p:grpSpPr>
          <a:xfrm>
            <a:off x="2038455" y="3409186"/>
            <a:ext cx="5688785" cy="1629539"/>
            <a:chOff x="2038455" y="3409186"/>
            <a:chExt cx="5688785" cy="2534414"/>
          </a:xfrm>
        </p:grpSpPr>
        <p:cxnSp>
          <p:nvCxnSpPr>
            <p:cNvPr id="66" name="직선 연결선 65">
              <a:extLst>
                <a:ext uri="{FF2B5EF4-FFF2-40B4-BE49-F238E27FC236}">
                  <a16:creationId xmlns="" xmlns:a16="http://schemas.microsoft.com/office/drawing/2014/main" id="{BEE6FFA5-8F9E-443D-9761-03BE62240E20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="" xmlns:a16="http://schemas.microsoft.com/office/drawing/2014/main" id="{E3DADCFA-7CBC-4F12-A428-4852A66626DB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="" xmlns:a16="http://schemas.microsoft.com/office/drawing/2014/main" id="{5AF1880C-2991-4AB7-A899-26D4EB5FD9CC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>
              <a:extLst>
                <a:ext uri="{FF2B5EF4-FFF2-40B4-BE49-F238E27FC236}">
                  <a16:creationId xmlns="" xmlns:a16="http://schemas.microsoft.com/office/drawing/2014/main" id="{501A9911-6DAD-4629-8285-0F42110FB116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그룹 70">
            <a:extLst>
              <a:ext uri="{FF2B5EF4-FFF2-40B4-BE49-F238E27FC236}">
                <a16:creationId xmlns="" xmlns:a16="http://schemas.microsoft.com/office/drawing/2014/main" id="{B09CCA70-CB4C-430E-AFE9-F2946D696782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72" name="그룹 71">
              <a:extLst>
                <a:ext uri="{FF2B5EF4-FFF2-40B4-BE49-F238E27FC236}">
                  <a16:creationId xmlns="" xmlns:a16="http://schemas.microsoft.com/office/drawing/2014/main" id="{932DBA3E-4A40-4A71-B54A-8D6F2BFE4E76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96" name="자유형: 도형 95">
                <a:extLst>
                  <a:ext uri="{FF2B5EF4-FFF2-40B4-BE49-F238E27FC236}">
                    <a16:creationId xmlns="" xmlns:a16="http://schemas.microsoft.com/office/drawing/2014/main" id="{D0FEF913-AC8C-43FA-8BE8-EFC2B10F7D4F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6092AA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="" xmlns:a16="http://schemas.microsoft.com/office/drawing/2014/main" id="{06F6BFBF-DD94-471C-8157-5F60DAA62C1A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6092AA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95" name="Rectangle 25">
              <a:extLst>
                <a:ext uri="{FF2B5EF4-FFF2-40B4-BE49-F238E27FC236}">
                  <a16:creationId xmlns="" xmlns:a16="http://schemas.microsoft.com/office/drawing/2014/main" id="{2ABBE45E-56D3-42E3-BE1B-0E60C9487E6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82625" y="621923"/>
              <a:ext cx="549831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정책</a:t>
              </a:r>
              <a:endPara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목적형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="" xmlns:a16="http://schemas.microsoft.com/office/drawing/2014/main" id="{58DAAC0F-636C-42F0-B472-25AAAD965B36}"/>
              </a:ext>
            </a:extLst>
          </p:cNvPr>
          <p:cNvGrpSpPr/>
          <p:nvPr/>
        </p:nvGrpSpPr>
        <p:grpSpPr>
          <a:xfrm>
            <a:off x="0" y="5585032"/>
            <a:ext cx="9144001" cy="720000"/>
            <a:chOff x="0" y="4045613"/>
            <a:chExt cx="9144001" cy="720000"/>
          </a:xfrm>
        </p:grpSpPr>
        <p:pic>
          <p:nvPicPr>
            <p:cNvPr id="70" name="Picture 25">
              <a:extLst>
                <a:ext uri="{FF2B5EF4-FFF2-40B4-BE49-F238E27FC236}">
                  <a16:creationId xmlns="" xmlns:a16="http://schemas.microsoft.com/office/drawing/2014/main" id="{DB3613AC-FAD4-492B-9326-59E0CA435F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25">
              <a:extLst>
                <a:ext uri="{FF2B5EF4-FFF2-40B4-BE49-F238E27FC236}">
                  <a16:creationId xmlns="" xmlns:a16="http://schemas.microsoft.com/office/drawing/2014/main" id="{74B861DE-841E-472D-8938-B34CD12F94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" name="그룹 82">
            <a:extLst>
              <a:ext uri="{FF2B5EF4-FFF2-40B4-BE49-F238E27FC236}">
                <a16:creationId xmlns="" xmlns:a16="http://schemas.microsoft.com/office/drawing/2014/main" id="{0C07126B-7949-4DD3-A31F-DB65846AF1AA}"/>
              </a:ext>
            </a:extLst>
          </p:cNvPr>
          <p:cNvGrpSpPr/>
          <p:nvPr/>
        </p:nvGrpSpPr>
        <p:grpSpPr>
          <a:xfrm>
            <a:off x="558439" y="5277309"/>
            <a:ext cx="8193875" cy="242887"/>
            <a:chOff x="1935510" y="1841068"/>
            <a:chExt cx="8193875" cy="242887"/>
          </a:xfrm>
        </p:grpSpPr>
        <p:sp>
          <p:nvSpPr>
            <p:cNvPr id="84" name="모서리가 둥근 직사각형 145">
              <a:extLst>
                <a:ext uri="{FF2B5EF4-FFF2-40B4-BE49-F238E27FC236}">
                  <a16:creationId xmlns="" xmlns:a16="http://schemas.microsoft.com/office/drawing/2014/main" id="{CDA5E979-33A3-4D1B-9BE5-A95877A09482}"/>
                </a:ext>
              </a:extLst>
            </p:cNvPr>
            <p:cNvSpPr/>
            <p:nvPr/>
          </p:nvSpPr>
          <p:spPr>
            <a:xfrm>
              <a:off x="2209385" y="1841068"/>
              <a:ext cx="7920000" cy="2428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시장성이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유망하고 중소기업이 해외 시장에 진입 가능한 해외인증 선별지원</a:t>
              </a:r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="" xmlns:a16="http://schemas.microsoft.com/office/drawing/2014/main" id="{1C657CE0-8F34-41CA-9435-76C6A9E2675F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86" name="모서리가 둥근 직사각형 152">
                <a:extLst>
                  <a:ext uri="{FF2B5EF4-FFF2-40B4-BE49-F238E27FC236}">
                    <a16:creationId xmlns="" xmlns:a16="http://schemas.microsoft.com/office/drawing/2014/main" id="{BFC01FAD-2B12-440B-BDC1-E100D7B613D5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="" xmlns:a16="http://schemas.microsoft.com/office/drawing/2014/main" id="{DE3F56F4-0507-4EC1-82D9-3388A05EA4D7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90" name="모서리가 둥근 직사각형 154">
                  <a:extLst>
                    <a:ext uri="{FF2B5EF4-FFF2-40B4-BE49-F238E27FC236}">
                      <a16:creationId xmlns="" xmlns:a16="http://schemas.microsoft.com/office/drawing/2014/main" id="{CF0AE2EA-D07B-4DC8-8B13-C472523EE554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91" name="모서리가 둥근 직사각형 155">
                  <a:extLst>
                    <a:ext uri="{FF2B5EF4-FFF2-40B4-BE49-F238E27FC236}">
                      <a16:creationId xmlns="" xmlns:a16="http://schemas.microsoft.com/office/drawing/2014/main" id="{76C7CB43-A7B8-4D56-BF33-27195A8AADB3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pic>
        <p:nvPicPr>
          <p:cNvPr id="92" name="그림 91">
            <a:extLst>
              <a:ext uri="{FF2B5EF4-FFF2-40B4-BE49-F238E27FC236}">
                <a16:creationId xmlns="" xmlns:a16="http://schemas.microsoft.com/office/drawing/2014/main" id="{ECFCFA63-B7F1-407A-962F-CA856C13B7B2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165062"/>
            <a:ext cx="9389915" cy="28805"/>
          </a:xfrm>
          <a:prstGeom prst="rect">
            <a:avLst/>
          </a:prstGeom>
        </p:spPr>
      </p:pic>
      <p:sp>
        <p:nvSpPr>
          <p:cNvPr id="73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94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5499904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중소기업이 수출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대상국가의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</a:t>
            </a: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인증</a:t>
            </a:r>
            <a:r>
              <a: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Bauhaus 93" panose="04030905020B02020C02" pitchFamily="82" charset="0"/>
                <a:ea typeface="배달의민족 주아" panose="02020603020101020101" pitchFamily="18" charset="-127"/>
                <a:cs typeface="Arial" charset="0"/>
              </a:rPr>
              <a:t>∙</a:t>
            </a: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규격에서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요구하는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기술적 스펙을 달성하기 위한 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R&amp;D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지원을 통해 수출 경쟁력 강화</a:t>
            </a:r>
          </a:p>
        </p:txBody>
      </p:sp>
      <p:pic>
        <p:nvPicPr>
          <p:cNvPr id="98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100" name="그림 99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8326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78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75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3270128" cy="307777"/>
            <a:chOff x="442732" y="2762125"/>
            <a:chExt cx="3270128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96074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미세먼지저감 실용화 기술개발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82" name="그룹 81">
            <a:extLst>
              <a:ext uri="{FF2B5EF4-FFF2-40B4-BE49-F238E27FC236}">
                <a16:creationId xmlns="" xmlns:a16="http://schemas.microsoft.com/office/drawing/2014/main" id="{EF9506C4-2528-4C2D-846B-F59DD9B1C55C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84" name="그룹 83">
              <a:extLst>
                <a:ext uri="{FF2B5EF4-FFF2-40B4-BE49-F238E27FC236}">
                  <a16:creationId xmlns="" xmlns:a16="http://schemas.microsoft.com/office/drawing/2014/main" id="{A4105C8C-F883-4BC0-A1F5-C35F4D0DCB48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86" name="자유형: 도형 85">
                <a:extLst>
                  <a:ext uri="{FF2B5EF4-FFF2-40B4-BE49-F238E27FC236}">
                    <a16:creationId xmlns="" xmlns:a16="http://schemas.microsoft.com/office/drawing/2014/main" id="{805BA485-9C5F-4610-8071-1BF64EB25BD4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6092AA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="" xmlns:a16="http://schemas.microsoft.com/office/drawing/2014/main" id="{25247E6D-9629-410E-8AB4-38E7DF373438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6092AA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5" name="Rectangle 25">
              <a:extLst>
                <a:ext uri="{FF2B5EF4-FFF2-40B4-BE49-F238E27FC236}">
                  <a16:creationId xmlns="" xmlns:a16="http://schemas.microsoft.com/office/drawing/2014/main" id="{936A4220-D20E-4606-9529-8B84E2B5CD8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82625" y="621923"/>
              <a:ext cx="549831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정책</a:t>
              </a:r>
              <a:endPara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목적형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</p:grpSp>
      <p:sp>
        <p:nvSpPr>
          <p:cNvPr id="69" name="직사각형 68">
            <a:extLst>
              <a:ext uri="{FF2B5EF4-FFF2-40B4-BE49-F238E27FC236}">
                <a16:creationId xmlns="" xmlns:a16="http://schemas.microsoft.com/office/drawing/2014/main" id="{6A4540D3-1B70-4B27-88A2-1FE292589327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="" xmlns:a16="http://schemas.microsoft.com/office/drawing/2014/main" id="{6654B2B2-D632-49FE-B7CE-F1D196B879A1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="" xmlns:a16="http://schemas.microsoft.com/office/drawing/2014/main" id="{C68CB934-8322-43A1-9B2F-5D76C2335F03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359272EB-7D43-4575-9251-EEDCD97FAD76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="" xmlns:a16="http://schemas.microsoft.com/office/drawing/2014/main" id="{15ED7AB6-8B79-48A9-A919-B96346CE5A96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90" name="자유형 192">
            <a:extLst>
              <a:ext uri="{FF2B5EF4-FFF2-40B4-BE49-F238E27FC236}">
                <a16:creationId xmlns="" xmlns:a16="http://schemas.microsoft.com/office/drawing/2014/main" id="{727E865C-91B4-4EB7-94F9-9BFAC1AA041C}"/>
              </a:ext>
            </a:extLst>
          </p:cNvPr>
          <p:cNvSpPr/>
          <p:nvPr/>
        </p:nvSpPr>
        <p:spPr>
          <a:xfrm>
            <a:off x="4292872" y="3844849"/>
            <a:ext cx="2104303" cy="7599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미세먼지 배출 및 노출저감기술분야*</a:t>
            </a:r>
            <a:b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실용화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91" name="자유형 192">
            <a:extLst>
              <a:ext uri="{FF2B5EF4-FFF2-40B4-BE49-F238E27FC236}">
                <a16:creationId xmlns="" xmlns:a16="http://schemas.microsoft.com/office/drawing/2014/main" id="{53A47834-32FB-4C6E-B458-85E28266BE8F}"/>
              </a:ext>
            </a:extLst>
          </p:cNvPr>
          <p:cNvSpPr/>
          <p:nvPr/>
        </p:nvSpPr>
        <p:spPr>
          <a:xfrm>
            <a:off x="6440505" y="3974116"/>
            <a:ext cx="1264994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/2.5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92" name="자유형 192">
            <a:extLst>
              <a:ext uri="{FF2B5EF4-FFF2-40B4-BE49-F238E27FC236}">
                <a16:creationId xmlns="" xmlns:a16="http://schemas.microsoft.com/office/drawing/2014/main" id="{3F7EA538-2839-4119-85A8-95FDE8D38133}"/>
              </a:ext>
            </a:extLst>
          </p:cNvPr>
          <p:cNvSpPr/>
          <p:nvPr/>
        </p:nvSpPr>
        <p:spPr>
          <a:xfrm>
            <a:off x="2061572" y="3586317"/>
            <a:ext cx="2187970" cy="12770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 의한 중소기업 중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기업부설연구소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또는 연구개발전담부서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보유기업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4" name="자유형 192">
            <a:extLst>
              <a:ext uri="{FF2B5EF4-FFF2-40B4-BE49-F238E27FC236}">
                <a16:creationId xmlns="" xmlns:a16="http://schemas.microsoft.com/office/drawing/2014/main" id="{5F3D9BFA-4F32-4421-976B-9B4E1A47CEE0}"/>
              </a:ext>
            </a:extLst>
          </p:cNvPr>
          <p:cNvSpPr/>
          <p:nvPr/>
        </p:nvSpPr>
        <p:spPr>
          <a:xfrm>
            <a:off x="287338" y="3974116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미세먼지 저감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실용화 기술개발</a:t>
            </a:r>
          </a:p>
        </p:txBody>
      </p:sp>
      <p:sp>
        <p:nvSpPr>
          <p:cNvPr id="95" name="자유형 192">
            <a:extLst>
              <a:ext uri="{FF2B5EF4-FFF2-40B4-BE49-F238E27FC236}">
                <a16:creationId xmlns="" xmlns:a16="http://schemas.microsoft.com/office/drawing/2014/main" id="{69181300-1D40-4602-8572-CF347458A9E3}"/>
              </a:ext>
            </a:extLst>
          </p:cNvPr>
          <p:cNvSpPr/>
          <p:nvPr/>
        </p:nvSpPr>
        <p:spPr>
          <a:xfrm>
            <a:off x="7748828" y="3927821"/>
            <a:ext cx="1105081" cy="59400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전략분야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內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96" name="그룹 95">
            <a:extLst>
              <a:ext uri="{FF2B5EF4-FFF2-40B4-BE49-F238E27FC236}">
                <a16:creationId xmlns="" xmlns:a16="http://schemas.microsoft.com/office/drawing/2014/main" id="{001601EA-665B-4E97-AD30-1E3EA3401B12}"/>
              </a:ext>
            </a:extLst>
          </p:cNvPr>
          <p:cNvGrpSpPr/>
          <p:nvPr/>
        </p:nvGrpSpPr>
        <p:grpSpPr>
          <a:xfrm>
            <a:off x="2038455" y="3409186"/>
            <a:ext cx="5688785" cy="1629539"/>
            <a:chOff x="2038455" y="3409186"/>
            <a:chExt cx="5688785" cy="2534414"/>
          </a:xfrm>
        </p:grpSpPr>
        <p:cxnSp>
          <p:nvCxnSpPr>
            <p:cNvPr id="97" name="직선 연결선 96">
              <a:extLst>
                <a:ext uri="{FF2B5EF4-FFF2-40B4-BE49-F238E27FC236}">
                  <a16:creationId xmlns="" xmlns:a16="http://schemas.microsoft.com/office/drawing/2014/main" id="{7B4E1188-81B1-4882-A75D-DDE89F10E111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>
              <a:extLst>
                <a:ext uri="{FF2B5EF4-FFF2-40B4-BE49-F238E27FC236}">
                  <a16:creationId xmlns="" xmlns:a16="http://schemas.microsoft.com/office/drawing/2014/main" id="{537883F1-482B-4026-B798-C714B4BD46B2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>
              <a:extLst>
                <a:ext uri="{FF2B5EF4-FFF2-40B4-BE49-F238E27FC236}">
                  <a16:creationId xmlns="" xmlns:a16="http://schemas.microsoft.com/office/drawing/2014/main" id="{B6F01D67-9ED2-4D95-AAB7-507E2BDE6435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>
              <a:extLst>
                <a:ext uri="{FF2B5EF4-FFF2-40B4-BE49-F238E27FC236}">
                  <a16:creationId xmlns="" xmlns:a16="http://schemas.microsoft.com/office/drawing/2014/main" id="{5B73951F-E4F4-4EBA-896D-443E99ED6BE8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그룹 100">
            <a:extLst>
              <a:ext uri="{FF2B5EF4-FFF2-40B4-BE49-F238E27FC236}">
                <a16:creationId xmlns="" xmlns:a16="http://schemas.microsoft.com/office/drawing/2014/main" id="{B6E31958-0152-4DC8-B419-2D6E50C19DD4}"/>
              </a:ext>
            </a:extLst>
          </p:cNvPr>
          <p:cNvGrpSpPr/>
          <p:nvPr/>
        </p:nvGrpSpPr>
        <p:grpSpPr>
          <a:xfrm>
            <a:off x="0" y="5585032"/>
            <a:ext cx="9144001" cy="720000"/>
            <a:chOff x="0" y="4045613"/>
            <a:chExt cx="9144001" cy="720000"/>
          </a:xfrm>
        </p:grpSpPr>
        <p:pic>
          <p:nvPicPr>
            <p:cNvPr id="102" name="Picture 25">
              <a:extLst>
                <a:ext uri="{FF2B5EF4-FFF2-40B4-BE49-F238E27FC236}">
                  <a16:creationId xmlns="" xmlns:a16="http://schemas.microsoft.com/office/drawing/2014/main" id="{6A3469AF-7CAA-4E70-927B-0F557424FB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1285" b="56752"/>
            <a:stretch/>
          </p:blipFill>
          <p:spPr bwMode="auto">
            <a:xfrm flipH="1">
              <a:off x="0" y="4045613"/>
              <a:ext cx="5795605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25">
              <a:extLst>
                <a:ext uri="{FF2B5EF4-FFF2-40B4-BE49-F238E27FC236}">
                  <a16:creationId xmlns="" xmlns:a16="http://schemas.microsoft.com/office/drawing/2014/main" id="{098F8D13-31BB-4445-92F1-E34C15655B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07" t="5403" r="42060" b="56752"/>
            <a:stretch/>
          </p:blipFill>
          <p:spPr bwMode="auto">
            <a:xfrm>
              <a:off x="5792011" y="4045613"/>
              <a:ext cx="3351990" cy="72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4" name="그룹 103">
            <a:extLst>
              <a:ext uri="{FF2B5EF4-FFF2-40B4-BE49-F238E27FC236}">
                <a16:creationId xmlns="" xmlns:a16="http://schemas.microsoft.com/office/drawing/2014/main" id="{A1F430C2-D081-42DA-95C0-25D46C2F8CC1}"/>
              </a:ext>
            </a:extLst>
          </p:cNvPr>
          <p:cNvGrpSpPr/>
          <p:nvPr/>
        </p:nvGrpSpPr>
        <p:grpSpPr>
          <a:xfrm>
            <a:off x="558439" y="5277309"/>
            <a:ext cx="8193875" cy="258532"/>
            <a:chOff x="1935510" y="1841068"/>
            <a:chExt cx="8193875" cy="258532"/>
          </a:xfrm>
        </p:grpSpPr>
        <p:sp>
          <p:nvSpPr>
            <p:cNvPr id="105" name="모서리가 둥근 직사각형 145">
              <a:extLst>
                <a:ext uri="{FF2B5EF4-FFF2-40B4-BE49-F238E27FC236}">
                  <a16:creationId xmlns="" xmlns:a16="http://schemas.microsoft.com/office/drawing/2014/main" id="{30B2BC77-31C1-4949-9902-E9D959207EBF}"/>
                </a:ext>
              </a:extLst>
            </p:cNvPr>
            <p:cNvSpPr/>
            <p:nvPr/>
          </p:nvSpPr>
          <p:spPr>
            <a:xfrm>
              <a:off x="2209385" y="1841068"/>
              <a:ext cx="7920000" cy="25853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 anchorCtr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* </a:t>
              </a:r>
              <a:r>
                <a:rPr lang="ko-KR" altLang="en-US" sz="1400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미세먼지 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기술로드맵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과기정통부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에 따른 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6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 중분류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12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 </a:t>
              </a:r>
              <a:r>
                <a:rPr lang="ko-KR" altLang="en-US" sz="1400" kern="0" dirty="0" err="1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세부기술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분야</a:t>
              </a:r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="" xmlns:a16="http://schemas.microsoft.com/office/drawing/2014/main" id="{4DE13943-C609-4DA9-A437-604A9FC6607F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107" name="모서리가 둥근 직사각형 152">
                <a:extLst>
                  <a:ext uri="{FF2B5EF4-FFF2-40B4-BE49-F238E27FC236}">
                    <a16:creationId xmlns="" xmlns:a16="http://schemas.microsoft.com/office/drawing/2014/main" id="{2E931CD0-24B6-4EE3-B80A-37BAA1BF2D21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08" name="그룹 107">
                <a:extLst>
                  <a:ext uri="{FF2B5EF4-FFF2-40B4-BE49-F238E27FC236}">
                    <a16:creationId xmlns="" xmlns:a16="http://schemas.microsoft.com/office/drawing/2014/main" id="{E29D1C86-6F98-46D0-AD7A-F60040778FFC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109" name="모서리가 둥근 직사각형 154">
                  <a:extLst>
                    <a:ext uri="{FF2B5EF4-FFF2-40B4-BE49-F238E27FC236}">
                      <a16:creationId xmlns="" xmlns:a16="http://schemas.microsoft.com/office/drawing/2014/main" id="{3900FD24-16D9-46D7-AA2D-B40A77601D65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110" name="모서리가 둥근 직사각형 155">
                  <a:extLst>
                    <a:ext uri="{FF2B5EF4-FFF2-40B4-BE49-F238E27FC236}">
                      <a16:creationId xmlns="" xmlns:a16="http://schemas.microsoft.com/office/drawing/2014/main" id="{4F03ED34-BE57-47E1-A4A5-C0D5F0434026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6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pic>
        <p:nvPicPr>
          <p:cNvPr id="111" name="그림 110">
            <a:extLst>
              <a:ext uri="{FF2B5EF4-FFF2-40B4-BE49-F238E27FC236}">
                <a16:creationId xmlns="" xmlns:a16="http://schemas.microsoft.com/office/drawing/2014/main" id="{643AD64C-0799-4B60-844E-A7954E4EBE69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165062"/>
            <a:ext cx="9389915" cy="28805"/>
          </a:xfrm>
          <a:prstGeom prst="rect">
            <a:avLst/>
          </a:prstGeom>
        </p:spPr>
      </p:pic>
      <p:sp>
        <p:nvSpPr>
          <p:cNvPr id="73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81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4595810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국민생활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밀착공간의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미세먼지 저감을 위한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실용화 기술개발을 지원하여 미세먼지 개선효과를 증대</a:t>
            </a:r>
          </a:p>
        </p:txBody>
      </p:sp>
      <p:pic>
        <p:nvPicPr>
          <p:cNvPr id="87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445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362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128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0" bIns="0" rtlCol="0" anchor="ctr"/>
            <a:lstStyle/>
            <a:p>
              <a:pPr algn="ctr"/>
              <a:r>
                <a:rPr lang="en-US" altLang="ko-KR" sz="16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50~100</a:t>
              </a:r>
              <a:r>
                <a:rPr lang="en-US" altLang="ko-KR" sz="13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537555" cy="307777"/>
            <a:chOff x="442732" y="2762125"/>
            <a:chExt cx="2537555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228174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중소기업연구인력지원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71" name="그룹 70">
            <a:extLst>
              <a:ext uri="{FF2B5EF4-FFF2-40B4-BE49-F238E27FC236}">
                <a16:creationId xmlns="" xmlns:a16="http://schemas.microsoft.com/office/drawing/2014/main" id="{31937C41-B971-49AE-B0BA-4EB8570C55ED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72" name="그룹 71">
              <a:extLst>
                <a:ext uri="{FF2B5EF4-FFF2-40B4-BE49-F238E27FC236}">
                  <a16:creationId xmlns="" xmlns:a16="http://schemas.microsoft.com/office/drawing/2014/main" id="{B0A99893-96C3-4852-B601-E8FBD3274033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94" name="자유형: 도형 93">
                <a:extLst>
                  <a:ext uri="{FF2B5EF4-FFF2-40B4-BE49-F238E27FC236}">
                    <a16:creationId xmlns="" xmlns:a16="http://schemas.microsoft.com/office/drawing/2014/main" id="{8C5EC566-9530-45FC-BAA4-644DA9EED21D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6092AA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95" name="자유형: 도형 94">
                <a:extLst>
                  <a:ext uri="{FF2B5EF4-FFF2-40B4-BE49-F238E27FC236}">
                    <a16:creationId xmlns="" xmlns:a16="http://schemas.microsoft.com/office/drawing/2014/main" id="{5C57319F-640F-498C-98C2-F1DF7FBF16BE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6092AA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92" name="Rectangle 25">
              <a:extLst>
                <a:ext uri="{FF2B5EF4-FFF2-40B4-BE49-F238E27FC236}">
                  <a16:creationId xmlns="" xmlns:a16="http://schemas.microsoft.com/office/drawing/2014/main" id="{A1584C62-9759-4E80-A1FD-CE5957559A3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82625" y="621923"/>
              <a:ext cx="549831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정책</a:t>
              </a:r>
              <a:endPara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목적형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</p:grpSp>
      <p:sp>
        <p:nvSpPr>
          <p:cNvPr id="100" name="직사각형 99">
            <a:extLst>
              <a:ext uri="{FF2B5EF4-FFF2-40B4-BE49-F238E27FC236}">
                <a16:creationId xmlns="" xmlns:a16="http://schemas.microsoft.com/office/drawing/2014/main" id="{24B12667-4CA3-4130-9DCC-B1743CD871D7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pic>
        <p:nvPicPr>
          <p:cNvPr id="112" name="그림 111">
            <a:extLst>
              <a:ext uri="{FF2B5EF4-FFF2-40B4-BE49-F238E27FC236}">
                <a16:creationId xmlns="" xmlns:a16="http://schemas.microsoft.com/office/drawing/2014/main" id="{3952CFED-ECA0-40EA-B5B4-6B7255EBF912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6298673"/>
            <a:ext cx="9389915" cy="28805"/>
          </a:xfrm>
          <a:prstGeom prst="rect">
            <a:avLst/>
          </a:prstGeom>
        </p:spPr>
      </p:pic>
      <p:sp>
        <p:nvSpPr>
          <p:cNvPr id="120" name="자유형 192">
            <a:extLst>
              <a:ext uri="{FF2B5EF4-FFF2-40B4-BE49-F238E27FC236}">
                <a16:creationId xmlns="" xmlns:a16="http://schemas.microsoft.com/office/drawing/2014/main" id="{A2623340-0C64-470B-8624-22924E16DA99}"/>
              </a:ext>
            </a:extLst>
          </p:cNvPr>
          <p:cNvSpPr/>
          <p:nvPr/>
        </p:nvSpPr>
        <p:spPr>
          <a:xfrm>
            <a:off x="7748828" y="4720083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56866750-D3C3-4B52-96E4-06957F93A9B5}"/>
              </a:ext>
            </a:extLst>
          </p:cNvPr>
          <p:cNvSpPr/>
          <p:nvPr/>
        </p:nvSpPr>
        <p:spPr>
          <a:xfrm>
            <a:off x="287338" y="3009865"/>
            <a:ext cx="2181542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106" name="자유형 192">
            <a:extLst>
              <a:ext uri="{FF2B5EF4-FFF2-40B4-BE49-F238E27FC236}">
                <a16:creationId xmlns="" xmlns:a16="http://schemas.microsoft.com/office/drawing/2014/main" id="{6E5861A4-42A4-4A43-8484-2E9F7565998E}"/>
              </a:ext>
            </a:extLst>
          </p:cNvPr>
          <p:cNvSpPr/>
          <p:nvPr/>
        </p:nvSpPr>
        <p:spPr>
          <a:xfrm>
            <a:off x="287338" y="5800578"/>
            <a:ext cx="2181542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지역중소기업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산업인턴 지원</a:t>
            </a:r>
          </a:p>
        </p:txBody>
      </p:sp>
      <p:pic>
        <p:nvPicPr>
          <p:cNvPr id="118" name="그림 117">
            <a:extLst>
              <a:ext uri="{FF2B5EF4-FFF2-40B4-BE49-F238E27FC236}">
                <a16:creationId xmlns="" xmlns:a16="http://schemas.microsoft.com/office/drawing/2014/main" id="{2C7022F4-4D15-4DA2-B202-0F3AAD89C8F6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049" y="3922239"/>
            <a:ext cx="2098121" cy="28805"/>
          </a:xfrm>
          <a:prstGeom prst="rect">
            <a:avLst/>
          </a:prstGeom>
        </p:spPr>
      </p:pic>
      <p:sp>
        <p:nvSpPr>
          <p:cNvPr id="119" name="자유형 192">
            <a:extLst>
              <a:ext uri="{FF2B5EF4-FFF2-40B4-BE49-F238E27FC236}">
                <a16:creationId xmlns="" xmlns:a16="http://schemas.microsoft.com/office/drawing/2014/main" id="{4CDFB720-DFC5-465B-AE23-F3F53163547C}"/>
              </a:ext>
            </a:extLst>
          </p:cNvPr>
          <p:cNvSpPr/>
          <p:nvPr/>
        </p:nvSpPr>
        <p:spPr>
          <a:xfrm>
            <a:off x="287338" y="3424145"/>
            <a:ext cx="2181542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신진 연구인력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채용지원</a:t>
            </a:r>
          </a:p>
        </p:txBody>
      </p:sp>
      <p:pic>
        <p:nvPicPr>
          <p:cNvPr id="67" name="그림 66">
            <a:extLst>
              <a:ext uri="{FF2B5EF4-FFF2-40B4-BE49-F238E27FC236}">
                <a16:creationId xmlns="" xmlns:a16="http://schemas.microsoft.com/office/drawing/2014/main" id="{1555BAE5-FB4C-43F2-8B9A-2B84D0B733AA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049" y="4516347"/>
            <a:ext cx="2098121" cy="28805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="" xmlns:a16="http://schemas.microsoft.com/office/drawing/2014/main" id="{8C5FC63C-1663-4BEE-9341-603560CFAB45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049" y="5110455"/>
            <a:ext cx="2098121" cy="28805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="" xmlns:a16="http://schemas.microsoft.com/office/drawing/2014/main" id="{C213809B-8BB9-413A-AC72-6AEFC31D11E5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049" y="5704563"/>
            <a:ext cx="2098121" cy="28805"/>
          </a:xfrm>
          <a:prstGeom prst="rect">
            <a:avLst/>
          </a:prstGeom>
        </p:spPr>
      </p:pic>
      <p:sp>
        <p:nvSpPr>
          <p:cNvPr id="73" name="자유형 192">
            <a:extLst>
              <a:ext uri="{FF2B5EF4-FFF2-40B4-BE49-F238E27FC236}">
                <a16:creationId xmlns="" xmlns:a16="http://schemas.microsoft.com/office/drawing/2014/main" id="{1CCFCF03-859E-465D-B442-61C6BD2AF6A7}"/>
              </a:ext>
            </a:extLst>
          </p:cNvPr>
          <p:cNvSpPr/>
          <p:nvPr/>
        </p:nvSpPr>
        <p:spPr>
          <a:xfrm>
            <a:off x="287338" y="4018253"/>
            <a:ext cx="2181542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고경력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연구인력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채용지원</a:t>
            </a:r>
          </a:p>
        </p:txBody>
      </p:sp>
      <p:sp>
        <p:nvSpPr>
          <p:cNvPr id="74" name="자유형 192">
            <a:extLst>
              <a:ext uri="{FF2B5EF4-FFF2-40B4-BE49-F238E27FC236}">
                <a16:creationId xmlns="" xmlns:a16="http://schemas.microsoft.com/office/drawing/2014/main" id="{C2CBA2FE-B0DF-4E17-9D15-1D51D1971D98}"/>
              </a:ext>
            </a:extLst>
          </p:cNvPr>
          <p:cNvSpPr/>
          <p:nvPr/>
        </p:nvSpPr>
        <p:spPr>
          <a:xfrm>
            <a:off x="287338" y="4612361"/>
            <a:ext cx="2181542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공공연 연구인력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파견지원</a:t>
            </a:r>
          </a:p>
        </p:txBody>
      </p:sp>
      <p:sp>
        <p:nvSpPr>
          <p:cNvPr id="75" name="자유형 192">
            <a:extLst>
              <a:ext uri="{FF2B5EF4-FFF2-40B4-BE49-F238E27FC236}">
                <a16:creationId xmlns="" xmlns:a16="http://schemas.microsoft.com/office/drawing/2014/main" id="{41DB2CD9-3D37-46C0-A0D2-A6BB61525396}"/>
              </a:ext>
            </a:extLst>
          </p:cNvPr>
          <p:cNvSpPr/>
          <p:nvPr/>
        </p:nvSpPr>
        <p:spPr>
          <a:xfrm>
            <a:off x="287338" y="5206469"/>
            <a:ext cx="2181542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기업연계형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연구개발인력양성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EA94F700-59EE-488D-961F-26D10B9F818C}"/>
              </a:ext>
            </a:extLst>
          </p:cNvPr>
          <p:cNvSpPr/>
          <p:nvPr/>
        </p:nvSpPr>
        <p:spPr>
          <a:xfrm>
            <a:off x="2516394" y="3009865"/>
            <a:ext cx="307848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113" name="자유형 192">
            <a:extLst>
              <a:ext uri="{FF2B5EF4-FFF2-40B4-BE49-F238E27FC236}">
                <a16:creationId xmlns="" xmlns:a16="http://schemas.microsoft.com/office/drawing/2014/main" id="{34491FDF-30C9-4DFC-AF18-D1A1D39B76E7}"/>
              </a:ext>
            </a:extLst>
          </p:cNvPr>
          <p:cNvSpPr/>
          <p:nvPr/>
        </p:nvSpPr>
        <p:spPr>
          <a:xfrm>
            <a:off x="2516394" y="4612359"/>
            <a:ext cx="3078480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공공연구기관 소속 연구인력 파견을 통해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연구역량 전달 및 기술개발 지원</a:t>
            </a:r>
          </a:p>
        </p:txBody>
      </p:sp>
      <p:pic>
        <p:nvPicPr>
          <p:cNvPr id="79" name="그림 78">
            <a:extLst>
              <a:ext uri="{FF2B5EF4-FFF2-40B4-BE49-F238E27FC236}">
                <a16:creationId xmlns="" xmlns:a16="http://schemas.microsoft.com/office/drawing/2014/main" id="{4A96ECC2-5E61-4B83-B431-E2636F2C1AD2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253" y="5704563"/>
            <a:ext cx="2960760" cy="28805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="" xmlns:a16="http://schemas.microsoft.com/office/drawing/2014/main" id="{AA34E390-7BF3-49E5-8CEF-3176FDBDF003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253" y="5110455"/>
            <a:ext cx="2960760" cy="28805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="" xmlns:a16="http://schemas.microsoft.com/office/drawing/2014/main" id="{90729439-1C83-49E4-B365-D67E8F9E9EF3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253" y="4516347"/>
            <a:ext cx="2960760" cy="28805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="" xmlns:a16="http://schemas.microsoft.com/office/drawing/2014/main" id="{FD09C183-3C32-4AEB-BD54-0C73CDA3F1FC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5253" y="3922239"/>
            <a:ext cx="2960760" cy="28805"/>
          </a:xfrm>
          <a:prstGeom prst="rect">
            <a:avLst/>
          </a:prstGeom>
        </p:spPr>
      </p:pic>
      <p:sp>
        <p:nvSpPr>
          <p:cNvPr id="103" name="자유형 192">
            <a:extLst>
              <a:ext uri="{FF2B5EF4-FFF2-40B4-BE49-F238E27FC236}">
                <a16:creationId xmlns="" xmlns:a16="http://schemas.microsoft.com/office/drawing/2014/main" id="{CA02B63E-823D-421B-96DA-330FC44457BA}"/>
              </a:ext>
            </a:extLst>
          </p:cNvPr>
          <p:cNvSpPr/>
          <p:nvPr/>
        </p:nvSpPr>
        <p:spPr>
          <a:xfrm>
            <a:off x="2516394" y="5206467"/>
            <a:ext cx="3078480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중소기업이 요구하는 프로젝트 수행을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통해 현장중심의 </a:t>
            </a:r>
            <a:r>
              <a:rPr lang="ko-KR" altLang="en-US" sz="14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석ㆍ박사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연구인력 양성</a:t>
            </a:r>
          </a:p>
        </p:txBody>
      </p:sp>
      <p:sp>
        <p:nvSpPr>
          <p:cNvPr id="117" name="자유형 192">
            <a:extLst>
              <a:ext uri="{FF2B5EF4-FFF2-40B4-BE49-F238E27FC236}">
                <a16:creationId xmlns="" xmlns:a16="http://schemas.microsoft.com/office/drawing/2014/main" id="{203C1EB3-10D7-4C73-B71E-076DA22EE0B2}"/>
              </a:ext>
            </a:extLst>
          </p:cNvPr>
          <p:cNvSpPr/>
          <p:nvPr/>
        </p:nvSpPr>
        <p:spPr>
          <a:xfrm>
            <a:off x="2516394" y="5800576"/>
            <a:ext cx="3078480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 공대생의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현장역량강화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지역 중소기업 인력 미스매치 해결에 기여</a:t>
            </a:r>
          </a:p>
        </p:txBody>
      </p:sp>
      <p:sp>
        <p:nvSpPr>
          <p:cNvPr id="121" name="자유형 192">
            <a:extLst>
              <a:ext uri="{FF2B5EF4-FFF2-40B4-BE49-F238E27FC236}">
                <a16:creationId xmlns="" xmlns:a16="http://schemas.microsoft.com/office/drawing/2014/main" id="{00A86E82-F1BD-4CDD-925E-65753F8A78AE}"/>
              </a:ext>
            </a:extLst>
          </p:cNvPr>
          <p:cNvSpPr/>
          <p:nvPr/>
        </p:nvSpPr>
        <p:spPr>
          <a:xfrm>
            <a:off x="2516394" y="3424143"/>
            <a:ext cx="3078480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중소기업의 연구인력 부족 현상 완화 및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청년층 일자리 창출에 기여</a:t>
            </a:r>
          </a:p>
        </p:txBody>
      </p:sp>
      <p:sp>
        <p:nvSpPr>
          <p:cNvPr id="122" name="자유형 192">
            <a:extLst>
              <a:ext uri="{FF2B5EF4-FFF2-40B4-BE49-F238E27FC236}">
                <a16:creationId xmlns="" xmlns:a16="http://schemas.microsoft.com/office/drawing/2014/main" id="{A20C14E1-602B-4DD3-8130-7C73D76993EE}"/>
              </a:ext>
            </a:extLst>
          </p:cNvPr>
          <p:cNvSpPr/>
          <p:nvPr/>
        </p:nvSpPr>
        <p:spPr>
          <a:xfrm>
            <a:off x="2516394" y="4018252"/>
            <a:ext cx="3078480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고급인력의 중소기업 유입 확대 및</a:t>
            </a:r>
          </a:p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역량 강화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83CA9CA4-EE9D-48BC-943D-0FDFB0ECE321}"/>
              </a:ext>
            </a:extLst>
          </p:cNvPr>
          <p:cNvSpPr/>
          <p:nvPr/>
        </p:nvSpPr>
        <p:spPr>
          <a:xfrm>
            <a:off x="5642639" y="3009865"/>
            <a:ext cx="2058828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102" name="자유형 192">
            <a:extLst>
              <a:ext uri="{FF2B5EF4-FFF2-40B4-BE49-F238E27FC236}">
                <a16:creationId xmlns="" xmlns:a16="http://schemas.microsoft.com/office/drawing/2014/main" id="{421FEA5F-D128-4733-BBA7-4A250D61AA68}"/>
              </a:ext>
            </a:extLst>
          </p:cNvPr>
          <p:cNvSpPr/>
          <p:nvPr/>
        </p:nvSpPr>
        <p:spPr>
          <a:xfrm>
            <a:off x="5642388" y="4125973"/>
            <a:ext cx="2059079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인건비의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50%</a:t>
            </a:r>
          </a:p>
        </p:txBody>
      </p:sp>
      <p:sp>
        <p:nvSpPr>
          <p:cNvPr id="105" name="자유형 192">
            <a:extLst>
              <a:ext uri="{FF2B5EF4-FFF2-40B4-BE49-F238E27FC236}">
                <a16:creationId xmlns="" xmlns:a16="http://schemas.microsoft.com/office/drawing/2014/main" id="{F547005C-CB1E-4F4A-9079-6F07178E02AC}"/>
              </a:ext>
            </a:extLst>
          </p:cNvPr>
          <p:cNvSpPr/>
          <p:nvPr/>
        </p:nvSpPr>
        <p:spPr>
          <a:xfrm>
            <a:off x="5642388" y="5314189"/>
            <a:ext cx="2059079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pic>
        <p:nvPicPr>
          <p:cNvPr id="78" name="그림 77">
            <a:extLst>
              <a:ext uri="{FF2B5EF4-FFF2-40B4-BE49-F238E27FC236}">
                <a16:creationId xmlns="" xmlns:a16="http://schemas.microsoft.com/office/drawing/2014/main" id="{4433F107-D277-44C3-BDB8-CC6180C7E93F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1756" y="5704563"/>
            <a:ext cx="1980340" cy="28805"/>
          </a:xfrm>
          <a:prstGeom prst="rect">
            <a:avLst/>
          </a:prstGeom>
        </p:spPr>
      </p:pic>
      <p:pic>
        <p:nvPicPr>
          <p:cNvPr id="83" name="그림 82">
            <a:extLst>
              <a:ext uri="{FF2B5EF4-FFF2-40B4-BE49-F238E27FC236}">
                <a16:creationId xmlns="" xmlns:a16="http://schemas.microsoft.com/office/drawing/2014/main" id="{89323BFA-93E6-4FA9-ACA7-2737A9985358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1756" y="5110455"/>
            <a:ext cx="1980340" cy="28805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="" xmlns:a16="http://schemas.microsoft.com/office/drawing/2014/main" id="{44321339-58AE-47A3-B96D-C92A128B2A25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1756" y="4516347"/>
            <a:ext cx="1980340" cy="28805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="" xmlns:a16="http://schemas.microsoft.com/office/drawing/2014/main" id="{8B9E865F-4DE6-4ACB-AD1F-CD1430AD239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1756" y="3922239"/>
            <a:ext cx="1980340" cy="28805"/>
          </a:xfrm>
          <a:prstGeom prst="rect">
            <a:avLst/>
          </a:prstGeom>
        </p:spPr>
      </p:pic>
      <p:sp>
        <p:nvSpPr>
          <p:cNvPr id="126" name="자유형 192">
            <a:extLst>
              <a:ext uri="{FF2B5EF4-FFF2-40B4-BE49-F238E27FC236}">
                <a16:creationId xmlns="" xmlns:a16="http://schemas.microsoft.com/office/drawing/2014/main" id="{E448F0A6-EDCB-4CBA-9823-0F76AC57FE65}"/>
              </a:ext>
            </a:extLst>
          </p:cNvPr>
          <p:cNvSpPr/>
          <p:nvPr/>
        </p:nvSpPr>
        <p:spPr>
          <a:xfrm>
            <a:off x="5642388" y="4612360"/>
            <a:ext cx="2059079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파견인력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인건비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50%</a:t>
            </a:r>
          </a:p>
        </p:txBody>
      </p:sp>
      <p:sp>
        <p:nvSpPr>
          <p:cNvPr id="127" name="자유형 192">
            <a:extLst>
              <a:ext uri="{FF2B5EF4-FFF2-40B4-BE49-F238E27FC236}">
                <a16:creationId xmlns="" xmlns:a16="http://schemas.microsoft.com/office/drawing/2014/main" id="{792BDB8E-F02E-4A9A-A885-85DC48FF97DE}"/>
              </a:ext>
            </a:extLst>
          </p:cNvPr>
          <p:cNvSpPr/>
          <p:nvPr/>
        </p:nvSpPr>
        <p:spPr>
          <a:xfrm>
            <a:off x="5642388" y="3424144"/>
            <a:ext cx="2059079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연차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학위별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기준연봉의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50%</a:t>
            </a:r>
          </a:p>
        </p:txBody>
      </p:sp>
      <p:sp>
        <p:nvSpPr>
          <p:cNvPr id="128" name="자유형 192">
            <a:extLst>
              <a:ext uri="{FF2B5EF4-FFF2-40B4-BE49-F238E27FC236}">
                <a16:creationId xmlns="" xmlns:a16="http://schemas.microsoft.com/office/drawing/2014/main" id="{B22EC4BE-5CDA-4D2B-8D90-52601226AE55}"/>
              </a:ext>
            </a:extLst>
          </p:cNvPr>
          <p:cNvSpPr/>
          <p:nvPr/>
        </p:nvSpPr>
        <p:spPr>
          <a:xfrm>
            <a:off x="5642388" y="5908298"/>
            <a:ext cx="2059079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cxnSp>
        <p:nvCxnSpPr>
          <p:cNvPr id="108" name="직선 연결선 107">
            <a:extLst>
              <a:ext uri="{FF2B5EF4-FFF2-40B4-BE49-F238E27FC236}">
                <a16:creationId xmlns="" xmlns:a16="http://schemas.microsoft.com/office/drawing/2014/main" id="{D9C948FF-382F-45C4-89CB-EC404772B9A4}"/>
              </a:ext>
            </a:extLst>
          </p:cNvPr>
          <p:cNvCxnSpPr>
            <a:cxnSpLocks/>
          </p:cNvCxnSpPr>
          <p:nvPr/>
        </p:nvCxnSpPr>
        <p:spPr>
          <a:xfrm>
            <a:off x="2492637" y="3409186"/>
            <a:ext cx="0" cy="27995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>
            <a:extLst>
              <a:ext uri="{FF2B5EF4-FFF2-40B4-BE49-F238E27FC236}">
                <a16:creationId xmlns="" xmlns:a16="http://schemas.microsoft.com/office/drawing/2014/main" id="{7FB925B8-0A9B-42BE-8399-04CD8D5323EA}"/>
              </a:ext>
            </a:extLst>
          </p:cNvPr>
          <p:cNvCxnSpPr>
            <a:cxnSpLocks/>
          </p:cNvCxnSpPr>
          <p:nvPr/>
        </p:nvCxnSpPr>
        <p:spPr>
          <a:xfrm>
            <a:off x="5618631" y="3409186"/>
            <a:ext cx="0" cy="27995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>
            <a:extLst>
              <a:ext uri="{FF2B5EF4-FFF2-40B4-BE49-F238E27FC236}">
                <a16:creationId xmlns="" xmlns:a16="http://schemas.microsoft.com/office/drawing/2014/main" id="{388D8715-2DBC-40FD-8FAF-D15AFF094461}"/>
              </a:ext>
            </a:extLst>
          </p:cNvPr>
          <p:cNvCxnSpPr>
            <a:cxnSpLocks/>
          </p:cNvCxnSpPr>
          <p:nvPr/>
        </p:nvCxnSpPr>
        <p:spPr>
          <a:xfrm>
            <a:off x="7725224" y="3409186"/>
            <a:ext cx="0" cy="27995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90" name="직사각형 89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101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3372718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중소기업의 연구인력 유입 촉진을 위해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기업 중심의 연구인력 양성 및 공급 지원</a:t>
            </a:r>
          </a:p>
        </p:txBody>
      </p:sp>
      <p:pic>
        <p:nvPicPr>
          <p:cNvPr id="104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7726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86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83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70</a:t>
              </a:r>
              <a:r>
                <a:rPr lang="en-US" altLang="ko-KR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239397" cy="307777"/>
            <a:chOff x="442732" y="2762125"/>
            <a:chExt cx="2239397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193001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연구기반활용플러스</a:t>
              </a: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56866750-D3C3-4B52-96E4-06957F93A9B5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EA94F700-59EE-488D-961F-26D10B9F818C}"/>
              </a:ext>
            </a:extLst>
          </p:cNvPr>
          <p:cNvSpPr/>
          <p:nvPr/>
        </p:nvSpPr>
        <p:spPr>
          <a:xfrm>
            <a:off x="2061572" y="3009865"/>
            <a:ext cx="218797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="" xmlns:a16="http://schemas.microsoft.com/office/drawing/2014/main" id="{EDE75122-8C1F-40B7-A5A9-24A9A4DC3EEA}"/>
              </a:ext>
            </a:extLst>
          </p:cNvPr>
          <p:cNvSpPr/>
          <p:nvPr/>
        </p:nvSpPr>
        <p:spPr>
          <a:xfrm>
            <a:off x="4293026" y="3009865"/>
            <a:ext cx="210415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83CA9CA4-EE9D-48BC-943D-0FDFB0ECE321}"/>
              </a:ext>
            </a:extLst>
          </p:cNvPr>
          <p:cNvSpPr/>
          <p:nvPr/>
        </p:nvSpPr>
        <p:spPr>
          <a:xfrm>
            <a:off x="6440659" y="3009865"/>
            <a:ext cx="126484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="" xmlns:a16="http://schemas.microsoft.com/office/drawing/2014/main" id="{24B12667-4CA3-4130-9DCC-B1743CD871D7}"/>
              </a:ext>
            </a:extLst>
          </p:cNvPr>
          <p:cNvSpPr/>
          <p:nvPr/>
        </p:nvSpPr>
        <p:spPr>
          <a:xfrm>
            <a:off x="7748981" y="3009865"/>
            <a:ext cx="1104929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sp>
        <p:nvSpPr>
          <p:cNvPr id="101" name="자유형 192">
            <a:extLst>
              <a:ext uri="{FF2B5EF4-FFF2-40B4-BE49-F238E27FC236}">
                <a16:creationId xmlns="" xmlns:a16="http://schemas.microsoft.com/office/drawing/2014/main" id="{99A6D300-642E-4BB4-977E-1BCB99E7915A}"/>
              </a:ext>
            </a:extLst>
          </p:cNvPr>
          <p:cNvSpPr/>
          <p:nvPr/>
        </p:nvSpPr>
        <p:spPr>
          <a:xfrm>
            <a:off x="4292872" y="3619240"/>
            <a:ext cx="2104303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대학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연구기관 등이 보유한</a:t>
            </a:r>
          </a:p>
          <a:p>
            <a:pPr algn="ctr"/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연구시설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장비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이용료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일부 지원</a:t>
            </a:r>
          </a:p>
        </p:txBody>
      </p:sp>
      <p:sp>
        <p:nvSpPr>
          <p:cNvPr id="102" name="자유형 192">
            <a:extLst>
              <a:ext uri="{FF2B5EF4-FFF2-40B4-BE49-F238E27FC236}">
                <a16:creationId xmlns="" xmlns:a16="http://schemas.microsoft.com/office/drawing/2014/main" id="{421FEA5F-D128-4733-BBA7-4A250D61AA68}"/>
              </a:ext>
            </a:extLst>
          </p:cNvPr>
          <p:cNvSpPr/>
          <p:nvPr/>
        </p:nvSpPr>
        <p:spPr>
          <a:xfrm>
            <a:off x="6440505" y="3834683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천만원</a:t>
            </a:r>
          </a:p>
        </p:txBody>
      </p:sp>
      <p:sp>
        <p:nvSpPr>
          <p:cNvPr id="104" name="자유형 192">
            <a:extLst>
              <a:ext uri="{FF2B5EF4-FFF2-40B4-BE49-F238E27FC236}">
                <a16:creationId xmlns="" xmlns:a16="http://schemas.microsoft.com/office/drawing/2014/main" id="{32C476EB-AEE9-4890-80F4-B27669E9F5F6}"/>
              </a:ext>
            </a:extLst>
          </p:cNvPr>
          <p:cNvSpPr/>
          <p:nvPr/>
        </p:nvSpPr>
        <p:spPr>
          <a:xfrm>
            <a:off x="4292872" y="4770227"/>
            <a:ext cx="2104303" cy="10772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 연구개발 목적으로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대학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연구기관 등의 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연구시설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·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장비 및 서비스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장비자문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교육 등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algn="ctr"/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종합적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 지원</a:t>
            </a:r>
          </a:p>
        </p:txBody>
      </p:sp>
      <p:sp>
        <p:nvSpPr>
          <p:cNvPr id="105" name="자유형 192">
            <a:extLst>
              <a:ext uri="{FF2B5EF4-FFF2-40B4-BE49-F238E27FC236}">
                <a16:creationId xmlns="" xmlns:a16="http://schemas.microsoft.com/office/drawing/2014/main" id="{F547005C-CB1E-4F4A-9079-6F07178E02AC}"/>
              </a:ext>
            </a:extLst>
          </p:cNvPr>
          <p:cNvSpPr/>
          <p:nvPr/>
        </p:nvSpPr>
        <p:spPr>
          <a:xfrm>
            <a:off x="6440505" y="5201114"/>
            <a:ext cx="1264994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/5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천만원</a:t>
            </a:r>
          </a:p>
        </p:txBody>
      </p:sp>
      <p:sp>
        <p:nvSpPr>
          <p:cNvPr id="106" name="자유형 192">
            <a:extLst>
              <a:ext uri="{FF2B5EF4-FFF2-40B4-BE49-F238E27FC236}">
                <a16:creationId xmlns="" xmlns:a16="http://schemas.microsoft.com/office/drawing/2014/main" id="{6E5861A4-42A4-4A43-8484-2E9F7565998E}"/>
              </a:ext>
            </a:extLst>
          </p:cNvPr>
          <p:cNvSpPr/>
          <p:nvPr/>
        </p:nvSpPr>
        <p:spPr>
          <a:xfrm>
            <a:off x="287338" y="5201114"/>
            <a:ext cx="1728000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기반플러스형</a:t>
            </a:r>
          </a:p>
        </p:txBody>
      </p:sp>
      <p:grpSp>
        <p:nvGrpSpPr>
          <p:cNvPr id="107" name="그룹 106">
            <a:extLst>
              <a:ext uri="{FF2B5EF4-FFF2-40B4-BE49-F238E27FC236}">
                <a16:creationId xmlns="" xmlns:a16="http://schemas.microsoft.com/office/drawing/2014/main" id="{514AB4FC-10E1-43B4-B84E-33BD4143ACAA}"/>
              </a:ext>
            </a:extLst>
          </p:cNvPr>
          <p:cNvGrpSpPr/>
          <p:nvPr/>
        </p:nvGrpSpPr>
        <p:grpSpPr>
          <a:xfrm>
            <a:off x="2038455" y="3409186"/>
            <a:ext cx="5688785" cy="2519174"/>
            <a:chOff x="2038455" y="3409186"/>
            <a:chExt cx="5688785" cy="2534414"/>
          </a:xfrm>
        </p:grpSpPr>
        <p:cxnSp>
          <p:nvCxnSpPr>
            <p:cNvPr id="108" name="직선 연결선 107">
              <a:extLst>
                <a:ext uri="{FF2B5EF4-FFF2-40B4-BE49-F238E27FC236}">
                  <a16:creationId xmlns="" xmlns:a16="http://schemas.microsoft.com/office/drawing/2014/main" id="{D9C948FF-382F-45C4-89CB-EC404772B9A4}"/>
                </a:ext>
              </a:extLst>
            </p:cNvPr>
            <p:cNvCxnSpPr>
              <a:cxnSpLocks/>
            </p:cNvCxnSpPr>
            <p:nvPr/>
          </p:nvCxnSpPr>
          <p:spPr>
            <a:xfrm>
              <a:off x="2038455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>
              <a:extLst>
                <a:ext uri="{FF2B5EF4-FFF2-40B4-BE49-F238E27FC236}">
                  <a16:creationId xmlns="" xmlns:a16="http://schemas.microsoft.com/office/drawing/2014/main" id="{7FB925B8-0A9B-42BE-8399-04CD8D5323EA}"/>
                </a:ext>
              </a:extLst>
            </p:cNvPr>
            <p:cNvCxnSpPr>
              <a:cxnSpLocks/>
            </p:cNvCxnSpPr>
            <p:nvPr/>
          </p:nvCxnSpPr>
          <p:spPr>
            <a:xfrm>
              <a:off x="4271284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>
              <a:extLst>
                <a:ext uri="{FF2B5EF4-FFF2-40B4-BE49-F238E27FC236}">
                  <a16:creationId xmlns="" xmlns:a16="http://schemas.microsoft.com/office/drawing/2014/main" id="{B269F41E-8610-43EE-AB08-4494CC2153A7}"/>
                </a:ext>
              </a:extLst>
            </p:cNvPr>
            <p:cNvCxnSpPr>
              <a:cxnSpLocks/>
            </p:cNvCxnSpPr>
            <p:nvPr/>
          </p:nvCxnSpPr>
          <p:spPr>
            <a:xfrm>
              <a:off x="6418918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>
              <a:extLst>
                <a:ext uri="{FF2B5EF4-FFF2-40B4-BE49-F238E27FC236}">
                  <a16:creationId xmlns="" xmlns:a16="http://schemas.microsoft.com/office/drawing/2014/main" id="{388D8715-2DBC-40FD-8FAF-D15AFF094461}"/>
                </a:ext>
              </a:extLst>
            </p:cNvPr>
            <p:cNvCxnSpPr>
              <a:cxnSpLocks/>
            </p:cNvCxnSpPr>
            <p:nvPr/>
          </p:nvCxnSpPr>
          <p:spPr>
            <a:xfrm>
              <a:off x="7727240" y="3409186"/>
              <a:ext cx="0" cy="253441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" name="그림 111">
            <a:extLst>
              <a:ext uri="{FF2B5EF4-FFF2-40B4-BE49-F238E27FC236}">
                <a16:creationId xmlns="" xmlns:a16="http://schemas.microsoft.com/office/drawing/2014/main" id="{3952CFED-ECA0-40EA-B5B4-6B7255EBF912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994318"/>
            <a:ext cx="9389915" cy="28805"/>
          </a:xfrm>
          <a:prstGeom prst="rect">
            <a:avLst/>
          </a:prstGeom>
        </p:spPr>
      </p:pic>
      <p:sp>
        <p:nvSpPr>
          <p:cNvPr id="113" name="자유형 192">
            <a:extLst>
              <a:ext uri="{FF2B5EF4-FFF2-40B4-BE49-F238E27FC236}">
                <a16:creationId xmlns="" xmlns:a16="http://schemas.microsoft.com/office/drawing/2014/main" id="{34491FDF-30C9-4DFC-AF18-D1A1D39B76E7}"/>
              </a:ext>
            </a:extLst>
          </p:cNvPr>
          <p:cNvSpPr/>
          <p:nvPr/>
        </p:nvSpPr>
        <p:spPr>
          <a:xfrm>
            <a:off x="2061572" y="4358243"/>
            <a:ext cx="218797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중소기업기본법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조에 의한 중소기업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="" xmlns:a16="http://schemas.microsoft.com/office/drawing/2014/main" id="{C3600CE9-A3C0-4339-9DEA-E5431921C798}"/>
              </a:ext>
            </a:extLst>
          </p:cNvPr>
          <p:cNvGrpSpPr/>
          <p:nvPr/>
        </p:nvGrpSpPr>
        <p:grpSpPr>
          <a:xfrm>
            <a:off x="320377" y="4594549"/>
            <a:ext cx="7360935" cy="28805"/>
            <a:chOff x="320377" y="4221195"/>
            <a:chExt cx="7360935" cy="28805"/>
          </a:xfrm>
        </p:grpSpPr>
        <p:pic>
          <p:nvPicPr>
            <p:cNvPr id="115" name="그림 114">
              <a:extLst>
                <a:ext uri="{FF2B5EF4-FFF2-40B4-BE49-F238E27FC236}">
                  <a16:creationId xmlns="" xmlns:a16="http://schemas.microsoft.com/office/drawing/2014/main" id="{DB9569A1-D065-4AF0-B820-A5C67F6D4EA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33105" y="4221195"/>
              <a:ext cx="2023835" cy="28805"/>
            </a:xfrm>
            <a:prstGeom prst="rect">
              <a:avLst/>
            </a:prstGeom>
          </p:spPr>
        </p:pic>
        <p:pic>
          <p:nvPicPr>
            <p:cNvPr id="116" name="그림 115">
              <a:extLst>
                <a:ext uri="{FF2B5EF4-FFF2-40B4-BE49-F238E27FC236}">
                  <a16:creationId xmlns="" xmlns:a16="http://schemas.microsoft.com/office/drawing/2014/main" id="{77CA64EC-E181-4034-9C45-538EA5F7212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64691" y="4221195"/>
              <a:ext cx="1216621" cy="28805"/>
            </a:xfrm>
            <a:prstGeom prst="rect">
              <a:avLst/>
            </a:prstGeom>
          </p:spPr>
        </p:pic>
        <p:pic>
          <p:nvPicPr>
            <p:cNvPr id="118" name="그림 117">
              <a:extLst>
                <a:ext uri="{FF2B5EF4-FFF2-40B4-BE49-F238E27FC236}">
                  <a16:creationId xmlns="" xmlns:a16="http://schemas.microsoft.com/office/drawing/2014/main" id="{2C7022F4-4D15-4DA2-B202-0F3AAD89C8F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221195"/>
              <a:ext cx="1661922" cy="28805"/>
            </a:xfrm>
            <a:prstGeom prst="rect">
              <a:avLst/>
            </a:prstGeom>
          </p:spPr>
        </p:pic>
      </p:grpSp>
      <p:sp>
        <p:nvSpPr>
          <p:cNvPr id="119" name="자유형 192">
            <a:extLst>
              <a:ext uri="{FF2B5EF4-FFF2-40B4-BE49-F238E27FC236}">
                <a16:creationId xmlns="" xmlns:a16="http://schemas.microsoft.com/office/drawing/2014/main" id="{4CDFB720-DFC5-465B-AE23-F3F53163547C}"/>
              </a:ext>
            </a:extLst>
          </p:cNvPr>
          <p:cNvSpPr/>
          <p:nvPr/>
        </p:nvSpPr>
        <p:spPr>
          <a:xfrm>
            <a:off x="287338" y="3834683"/>
            <a:ext cx="1728000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기업선도형</a:t>
            </a:r>
          </a:p>
        </p:txBody>
      </p:sp>
      <p:sp>
        <p:nvSpPr>
          <p:cNvPr id="120" name="자유형 192">
            <a:extLst>
              <a:ext uri="{FF2B5EF4-FFF2-40B4-BE49-F238E27FC236}">
                <a16:creationId xmlns="" xmlns:a16="http://schemas.microsoft.com/office/drawing/2014/main" id="{A2623340-0C64-470B-8624-22924E16DA99}"/>
              </a:ext>
            </a:extLst>
          </p:cNvPr>
          <p:cNvSpPr/>
          <p:nvPr/>
        </p:nvSpPr>
        <p:spPr>
          <a:xfrm>
            <a:off x="7748828" y="4501230"/>
            <a:ext cx="1105081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66" name="그룹 65">
            <a:extLst>
              <a:ext uri="{FF2B5EF4-FFF2-40B4-BE49-F238E27FC236}">
                <a16:creationId xmlns="" xmlns:a16="http://schemas.microsoft.com/office/drawing/2014/main" id="{258CBE39-981B-4B9D-B5A7-0EA5269D01CF}"/>
              </a:ext>
            </a:extLst>
          </p:cNvPr>
          <p:cNvGrpSpPr/>
          <p:nvPr/>
        </p:nvGrpSpPr>
        <p:grpSpPr>
          <a:xfrm>
            <a:off x="7269957" y="550281"/>
            <a:ext cx="1562823" cy="742040"/>
            <a:chOff x="7269957" y="550281"/>
            <a:chExt cx="1562823" cy="742040"/>
          </a:xfrm>
        </p:grpSpPr>
        <p:grpSp>
          <p:nvGrpSpPr>
            <p:cNvPr id="67" name="그룹 66">
              <a:extLst>
                <a:ext uri="{FF2B5EF4-FFF2-40B4-BE49-F238E27FC236}">
                  <a16:creationId xmlns="" xmlns:a16="http://schemas.microsoft.com/office/drawing/2014/main" id="{5505CD24-CFE8-44B1-84FC-1080633743BF}"/>
                </a:ext>
              </a:extLst>
            </p:cNvPr>
            <p:cNvGrpSpPr/>
            <p:nvPr/>
          </p:nvGrpSpPr>
          <p:grpSpPr>
            <a:xfrm>
              <a:off x="7269957" y="785151"/>
              <a:ext cx="990124" cy="286968"/>
              <a:chOff x="7269957" y="785151"/>
              <a:chExt cx="990124" cy="286968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="" xmlns:a16="http://schemas.microsoft.com/office/drawing/2014/main" id="{41454C47-031A-4775-BD51-116B8A30AC8C}"/>
                  </a:ext>
                </a:extLst>
              </p:cNvPr>
              <p:cNvSpPr/>
              <p:nvPr/>
            </p:nvSpPr>
            <p:spPr>
              <a:xfrm>
                <a:off x="7269957" y="785151"/>
                <a:ext cx="990124" cy="286968"/>
              </a:xfrm>
              <a:prstGeom prst="roundRect">
                <a:avLst/>
              </a:prstGeom>
              <a:solidFill>
                <a:srgbClr val="6092A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Rectangle 25">
                <a:extLst>
                  <a:ext uri="{FF2B5EF4-FFF2-40B4-BE49-F238E27FC236}">
                    <a16:creationId xmlns="" xmlns:a16="http://schemas.microsoft.com/office/drawing/2014/main" id="{9D148E78-4AF2-4EEE-97E7-8DCB23285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74411" y="820913"/>
                <a:ext cx="57708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buClr>
                    <a:srgbClr val="4D4D4D"/>
                  </a:buClr>
                </a:pPr>
                <a:r>
                  <a:rPr lang="ko-KR" altLang="en-US" sz="1400" baseline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FF00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신규사업</a:t>
                </a: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="" xmlns:a16="http://schemas.microsoft.com/office/drawing/2014/main" id="{29B5724F-E4D2-4C73-B04E-C88BCCA245A5}"/>
                </a:ext>
              </a:extLst>
            </p:cNvPr>
            <p:cNvGrpSpPr/>
            <p:nvPr/>
          </p:nvGrpSpPr>
          <p:grpSpPr>
            <a:xfrm>
              <a:off x="8010757" y="550281"/>
              <a:ext cx="822023" cy="742040"/>
              <a:chOff x="7864777" y="538376"/>
              <a:chExt cx="822023" cy="742040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="" xmlns:a16="http://schemas.microsoft.com/office/drawing/2014/main" id="{7D574FB9-68E4-46A7-BBF4-293DC18BD533}"/>
                  </a:ext>
                </a:extLst>
              </p:cNvPr>
              <p:cNvGrpSpPr/>
              <p:nvPr/>
            </p:nvGrpSpPr>
            <p:grpSpPr>
              <a:xfrm>
                <a:off x="7864777" y="538376"/>
                <a:ext cx="822023" cy="742040"/>
                <a:chOff x="9148810" y="3847857"/>
                <a:chExt cx="2512671" cy="2268188"/>
              </a:xfrm>
            </p:grpSpPr>
            <p:sp>
              <p:nvSpPr>
                <p:cNvPr id="73" name="자유형: 도형 72">
                  <a:extLst>
                    <a:ext uri="{FF2B5EF4-FFF2-40B4-BE49-F238E27FC236}">
                      <a16:creationId xmlns="" xmlns:a16="http://schemas.microsoft.com/office/drawing/2014/main" id="{5AC6B3F7-248B-4B2B-A59D-264D127CDD49}"/>
                    </a:ext>
                  </a:extLst>
                </p:cNvPr>
                <p:cNvSpPr/>
                <p:nvPr/>
              </p:nvSpPr>
              <p:spPr>
                <a:xfrm>
                  <a:off x="9199792" y="3892053"/>
                  <a:ext cx="2410729" cy="2179796"/>
                </a:xfrm>
                <a:custGeom>
                  <a:avLst/>
                  <a:gdLst>
                    <a:gd name="connsiteX0" fmla="*/ 1925122 w 2410729"/>
                    <a:gd name="connsiteY0" fmla="*/ 156686 h 2179796"/>
                    <a:gd name="connsiteX1" fmla="*/ 1653659 w 2410729"/>
                    <a:gd name="connsiteY1" fmla="*/ 0 h 2179796"/>
                    <a:gd name="connsiteX2" fmla="*/ 757071 w 2410729"/>
                    <a:gd name="connsiteY2" fmla="*/ 0 h 2179796"/>
                    <a:gd name="connsiteX3" fmla="*/ 485608 w 2410729"/>
                    <a:gd name="connsiteY3" fmla="*/ 156686 h 2179796"/>
                    <a:gd name="connsiteX4" fmla="*/ 37362 w 2410729"/>
                    <a:gd name="connsiteY4" fmla="*/ 933164 h 2179796"/>
                    <a:gd name="connsiteX5" fmla="*/ 37362 w 2410729"/>
                    <a:gd name="connsiteY5" fmla="*/ 1246632 h 2179796"/>
                    <a:gd name="connsiteX6" fmla="*/ 485608 w 2410729"/>
                    <a:gd name="connsiteY6" fmla="*/ 2023110 h 2179796"/>
                    <a:gd name="connsiteX7" fmla="*/ 757071 w 2410729"/>
                    <a:gd name="connsiteY7" fmla="*/ 2179796 h 2179796"/>
                    <a:gd name="connsiteX8" fmla="*/ 1653659 w 2410729"/>
                    <a:gd name="connsiteY8" fmla="*/ 2179796 h 2179796"/>
                    <a:gd name="connsiteX9" fmla="*/ 1925122 w 2410729"/>
                    <a:gd name="connsiteY9" fmla="*/ 2023110 h 2179796"/>
                    <a:gd name="connsiteX10" fmla="*/ 2373368 w 2410729"/>
                    <a:gd name="connsiteY10" fmla="*/ 1246632 h 2179796"/>
                    <a:gd name="connsiteX11" fmla="*/ 2373368 w 2410729"/>
                    <a:gd name="connsiteY11" fmla="*/ 933164 h 2179796"/>
                    <a:gd name="connsiteX12" fmla="*/ 1925122 w 2410729"/>
                    <a:gd name="connsiteY12" fmla="*/ 156686 h 2179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10729" h="2179796">
                      <a:moveTo>
                        <a:pt x="1925122" y="156686"/>
                      </a:moveTo>
                      <a:cubicBezTo>
                        <a:pt x="1875401" y="70485"/>
                        <a:pt x="1753195" y="0"/>
                        <a:pt x="1653659" y="0"/>
                      </a:cubicBezTo>
                      <a:lnTo>
                        <a:pt x="757071" y="0"/>
                      </a:lnTo>
                      <a:cubicBezTo>
                        <a:pt x="657535" y="0"/>
                        <a:pt x="535424" y="70485"/>
                        <a:pt x="485608" y="156686"/>
                      </a:cubicBezTo>
                      <a:lnTo>
                        <a:pt x="37362" y="933164"/>
                      </a:lnTo>
                      <a:cubicBezTo>
                        <a:pt x="-12454" y="1019366"/>
                        <a:pt x="-12454" y="1160431"/>
                        <a:pt x="37362" y="1246632"/>
                      </a:cubicBezTo>
                      <a:lnTo>
                        <a:pt x="485608" y="2023110"/>
                      </a:lnTo>
                      <a:cubicBezTo>
                        <a:pt x="535424" y="2109311"/>
                        <a:pt x="657535" y="2179796"/>
                        <a:pt x="757071" y="2179796"/>
                      </a:cubicBezTo>
                      <a:lnTo>
                        <a:pt x="1653659" y="2179796"/>
                      </a:lnTo>
                      <a:cubicBezTo>
                        <a:pt x="1753195" y="2179796"/>
                        <a:pt x="1875401" y="2109311"/>
                        <a:pt x="1925122" y="2023110"/>
                      </a:cubicBezTo>
                      <a:lnTo>
                        <a:pt x="2373368" y="1246632"/>
                      </a:lnTo>
                      <a:cubicBezTo>
                        <a:pt x="2423184" y="1160431"/>
                        <a:pt x="2423184" y="1019366"/>
                        <a:pt x="2373368" y="933164"/>
                      </a:cubicBezTo>
                      <a:lnTo>
                        <a:pt x="1925122" y="156686"/>
                      </a:lnTo>
                      <a:close/>
                    </a:path>
                  </a:pathLst>
                </a:custGeom>
                <a:solidFill>
                  <a:srgbClr val="6092AA"/>
                </a:solidFill>
                <a:ln w="9525" cap="flat">
                  <a:noFill/>
                  <a:prstDash val="solid"/>
                  <a:miter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74" name="자유형: 도형 73">
                  <a:extLst>
                    <a:ext uri="{FF2B5EF4-FFF2-40B4-BE49-F238E27FC236}">
                      <a16:creationId xmlns="" xmlns:a16="http://schemas.microsoft.com/office/drawing/2014/main" id="{2DA9077A-B384-4C59-92AC-B2A9AFBD422B}"/>
                    </a:ext>
                  </a:extLst>
                </p:cNvPr>
                <p:cNvSpPr/>
                <p:nvPr/>
              </p:nvSpPr>
              <p:spPr>
                <a:xfrm>
                  <a:off x="9148810" y="3847857"/>
                  <a:ext cx="2512671" cy="2268188"/>
                </a:xfrm>
                <a:custGeom>
                  <a:avLst/>
                  <a:gdLst>
                    <a:gd name="connsiteX0" fmla="*/ 2001536 w 2512671"/>
                    <a:gd name="connsiteY0" fmla="*/ 156686 h 2268188"/>
                    <a:gd name="connsiteX1" fmla="*/ 1730073 w 2512671"/>
                    <a:gd name="connsiteY1" fmla="*/ 0 h 2268188"/>
                    <a:gd name="connsiteX2" fmla="*/ 782526 w 2512671"/>
                    <a:gd name="connsiteY2" fmla="*/ 0 h 2268188"/>
                    <a:gd name="connsiteX3" fmla="*/ 511064 w 2512671"/>
                    <a:gd name="connsiteY3" fmla="*/ 156686 h 2268188"/>
                    <a:gd name="connsiteX4" fmla="*/ 37290 w 2512671"/>
                    <a:gd name="connsiteY4" fmla="*/ 977360 h 2268188"/>
                    <a:gd name="connsiteX5" fmla="*/ 37290 w 2512671"/>
                    <a:gd name="connsiteY5" fmla="*/ 1290828 h 2268188"/>
                    <a:gd name="connsiteX6" fmla="*/ 511064 w 2512671"/>
                    <a:gd name="connsiteY6" fmla="*/ 2111502 h 2268188"/>
                    <a:gd name="connsiteX7" fmla="*/ 782526 w 2512671"/>
                    <a:gd name="connsiteY7" fmla="*/ 2268188 h 2268188"/>
                    <a:gd name="connsiteX8" fmla="*/ 1730073 w 2512671"/>
                    <a:gd name="connsiteY8" fmla="*/ 2268188 h 2268188"/>
                    <a:gd name="connsiteX9" fmla="*/ 2001536 w 2512671"/>
                    <a:gd name="connsiteY9" fmla="*/ 2111502 h 2268188"/>
                    <a:gd name="connsiteX10" fmla="*/ 2475310 w 2512671"/>
                    <a:gd name="connsiteY10" fmla="*/ 1290828 h 2268188"/>
                    <a:gd name="connsiteX11" fmla="*/ 2475310 w 2512671"/>
                    <a:gd name="connsiteY11" fmla="*/ 977360 h 2268188"/>
                    <a:gd name="connsiteX12" fmla="*/ 2001536 w 2512671"/>
                    <a:gd name="connsiteY12" fmla="*/ 156686 h 2268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12671" h="2268188">
                      <a:moveTo>
                        <a:pt x="2001536" y="156686"/>
                      </a:moveTo>
                      <a:cubicBezTo>
                        <a:pt x="1951815" y="70485"/>
                        <a:pt x="1829610" y="0"/>
                        <a:pt x="1730073" y="0"/>
                      </a:cubicBezTo>
                      <a:lnTo>
                        <a:pt x="782526" y="0"/>
                      </a:lnTo>
                      <a:cubicBezTo>
                        <a:pt x="682990" y="0"/>
                        <a:pt x="560784" y="70485"/>
                        <a:pt x="511064" y="156686"/>
                      </a:cubicBezTo>
                      <a:lnTo>
                        <a:pt x="37290" y="977360"/>
                      </a:lnTo>
                      <a:cubicBezTo>
                        <a:pt x="-12430" y="1063562"/>
                        <a:pt x="-12430" y="1204627"/>
                        <a:pt x="37290" y="1290828"/>
                      </a:cubicBezTo>
                      <a:lnTo>
                        <a:pt x="511064" y="2111502"/>
                      </a:lnTo>
                      <a:cubicBezTo>
                        <a:pt x="560784" y="2197703"/>
                        <a:pt x="682990" y="2268188"/>
                        <a:pt x="782526" y="2268188"/>
                      </a:cubicBezTo>
                      <a:lnTo>
                        <a:pt x="1730073" y="2268188"/>
                      </a:lnTo>
                      <a:cubicBezTo>
                        <a:pt x="1829610" y="2268188"/>
                        <a:pt x="1951720" y="2197703"/>
                        <a:pt x="2001536" y="2111502"/>
                      </a:cubicBezTo>
                      <a:lnTo>
                        <a:pt x="2475310" y="1290828"/>
                      </a:lnTo>
                      <a:cubicBezTo>
                        <a:pt x="2525125" y="1204627"/>
                        <a:pt x="2525125" y="1063562"/>
                        <a:pt x="2475310" y="977360"/>
                      </a:cubicBezTo>
                      <a:lnTo>
                        <a:pt x="2001536" y="156686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6092AA"/>
                  </a:solidFill>
                  <a:prstDash val="sysDash"/>
                  <a:miter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70" name="Rectangle 25">
                <a:extLst>
                  <a:ext uri="{FF2B5EF4-FFF2-40B4-BE49-F238E27FC236}">
                    <a16:creationId xmlns="" xmlns:a16="http://schemas.microsoft.com/office/drawing/2014/main" id="{6C4B597B-8CF7-4936-B2B3-1A03B43A2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982625" y="621923"/>
                <a:ext cx="549831" cy="579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marL="139700" indent="-1397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444500" eaLnBrk="0" hangingPunct="0"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4445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648325" algn="l"/>
                  </a:tabLst>
                  <a:defRPr kumimoji="1" sz="2500" baseline="-25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정책</a:t>
                </a:r>
                <a:endParaRPr lang="en-US" altLang="ko-KR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  <a:p>
                <a:pPr marL="0" indent="0" algn="ctr" defTabSz="914125" eaLnBrk="1" fontAlgn="base" latinLnBrk="0" hangingPunct="1">
                  <a:spcBef>
                    <a:spcPct val="0"/>
                  </a:spcBef>
                  <a:spcAft>
                    <a:spcPts val="200"/>
                  </a:spcAft>
                  <a:buClr>
                    <a:srgbClr val="4D4D4D"/>
                  </a:buClr>
                </a:pPr>
                <a:r>
                  <a:rPr lang="ko-KR" altLang="en-US" sz="1800" baseline="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배달의민족 주아" panose="02020603020101020101" pitchFamily="18" charset="-127"/>
                    <a:ea typeface="배달의민족 주아" panose="02020603020101020101" pitchFamily="18" charset="-127"/>
                    <a:cs typeface="Arial" charset="0"/>
                  </a:rPr>
                  <a:t>목적형</a:t>
                </a:r>
                <a:endParaRPr lang="ko-KR" altLang="en-US" sz="1800" baseline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endParaRPr>
              </a:p>
            </p:txBody>
          </p:sp>
        </p:grpSp>
      </p:grpSp>
      <p:sp>
        <p:nvSpPr>
          <p:cNvPr id="84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6" name="타원 85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90" name="직사각형 89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92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5094343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spc="-5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중소기업의 효율적인 연구개발 기반 조성을 위하여</a:t>
            </a:r>
            <a:endParaRPr lang="ko-KR" altLang="en-US" sz="1800" spc="-50" baseline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34C83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  <a:cs typeface="Arial" charset="0"/>
            </a:endParaRP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대학연구기관의 </a:t>
            </a:r>
            <a:r>
              <a:rPr lang="ko-KR" altLang="en-US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연구장비 및 서비스를 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활용할 수 있도록 지원</a:t>
            </a:r>
          </a:p>
        </p:txBody>
      </p:sp>
      <p:pic>
        <p:nvPicPr>
          <p:cNvPr id="93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71" name="그림 70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39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그룹 89">
            <a:extLst>
              <a:ext uri="{FF2B5EF4-FFF2-40B4-BE49-F238E27FC236}">
                <a16:creationId xmlns="" xmlns:a16="http://schemas.microsoft.com/office/drawing/2014/main" id="{3A3F2359-73BD-45A8-AAD0-600B30B67F07}"/>
              </a:ext>
            </a:extLst>
          </p:cNvPr>
          <p:cNvGrpSpPr/>
          <p:nvPr/>
        </p:nvGrpSpPr>
        <p:grpSpPr>
          <a:xfrm>
            <a:off x="558439" y="5781551"/>
            <a:ext cx="8193875" cy="215444"/>
            <a:chOff x="1935510" y="1833373"/>
            <a:chExt cx="8193875" cy="215444"/>
          </a:xfrm>
        </p:grpSpPr>
        <p:sp>
          <p:nvSpPr>
            <p:cNvPr id="91" name="모서리가 둥근 직사각형 145">
              <a:extLst>
                <a:ext uri="{FF2B5EF4-FFF2-40B4-BE49-F238E27FC236}">
                  <a16:creationId xmlns="" xmlns:a16="http://schemas.microsoft.com/office/drawing/2014/main" id="{338F71A9-DF67-48A8-BC9B-45AAB4B4A1EF}"/>
                </a:ext>
              </a:extLst>
            </p:cNvPr>
            <p:cNvSpPr/>
            <p:nvPr/>
          </p:nvSpPr>
          <p:spPr>
            <a:xfrm>
              <a:off x="2209385" y="1833373"/>
              <a:ext cx="7920000" cy="21544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b="1" kern="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위기지역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kern="0" spc="-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군산시</a:t>
              </a:r>
              <a:r>
                <a:rPr lang="en-US" altLang="ko-KR" sz="1400" kern="0" spc="-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전북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목포시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영암군 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해남군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전남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거제시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창원시 진해구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통영시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고성군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경남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울산동구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/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대구</a:t>
              </a:r>
              <a:r>
                <a:rPr lang="en-US" altLang="ko-KR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1400" kern="0" spc="-15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경북</a:t>
              </a:r>
            </a:p>
          </p:txBody>
        </p:sp>
        <p:grpSp>
          <p:nvGrpSpPr>
            <p:cNvPr id="92" name="그룹 91">
              <a:extLst>
                <a:ext uri="{FF2B5EF4-FFF2-40B4-BE49-F238E27FC236}">
                  <a16:creationId xmlns="" xmlns:a16="http://schemas.microsoft.com/office/drawing/2014/main" id="{4C99CBAC-2341-4B59-89BA-ADA31F0E64A4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93" name="모서리가 둥근 직사각형 152">
                <a:extLst>
                  <a:ext uri="{FF2B5EF4-FFF2-40B4-BE49-F238E27FC236}">
                    <a16:creationId xmlns="" xmlns:a16="http://schemas.microsoft.com/office/drawing/2014/main" id="{E7A35CA4-1073-4486-AB78-DBA6A897E625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94" name="그룹 93">
                <a:extLst>
                  <a:ext uri="{FF2B5EF4-FFF2-40B4-BE49-F238E27FC236}">
                    <a16:creationId xmlns="" xmlns:a16="http://schemas.microsoft.com/office/drawing/2014/main" id="{98B840DC-D213-43AB-904F-B3FCD3242EA8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95" name="모서리가 둥근 직사각형 154">
                  <a:extLst>
                    <a:ext uri="{FF2B5EF4-FFF2-40B4-BE49-F238E27FC236}">
                      <a16:creationId xmlns="" xmlns:a16="http://schemas.microsoft.com/office/drawing/2014/main" id="{FDC78CD0-264F-426E-8BF0-EE903768A1E4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103" name="모서리가 둥근 직사각형 155">
                  <a:extLst>
                    <a:ext uri="{FF2B5EF4-FFF2-40B4-BE49-F238E27FC236}">
                      <a16:creationId xmlns="" xmlns:a16="http://schemas.microsoft.com/office/drawing/2014/main" id="{09A12DC8-8B36-4CC7-95A1-89C129409627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117" name="직사각형 116">
            <a:extLst>
              <a:ext uri="{FF2B5EF4-FFF2-40B4-BE49-F238E27FC236}">
                <a16:creationId xmlns="" xmlns:a16="http://schemas.microsoft.com/office/drawing/2014/main" id="{CE25AB35-8EBE-4D95-A64C-74DB7321B958}"/>
              </a:ext>
            </a:extLst>
          </p:cNvPr>
          <p:cNvSpPr/>
          <p:nvPr/>
        </p:nvSpPr>
        <p:spPr>
          <a:xfrm>
            <a:off x="287338" y="3009865"/>
            <a:ext cx="172800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내역사업명</a:t>
            </a:r>
          </a:p>
        </p:txBody>
      </p:sp>
      <p:sp>
        <p:nvSpPr>
          <p:cNvPr id="124" name="직사각형 123">
            <a:extLst>
              <a:ext uri="{FF2B5EF4-FFF2-40B4-BE49-F238E27FC236}">
                <a16:creationId xmlns="" xmlns:a16="http://schemas.microsoft.com/office/drawing/2014/main" id="{0108D256-4BDD-4026-B0E3-32877E6C616E}"/>
              </a:ext>
            </a:extLst>
          </p:cNvPr>
          <p:cNvSpPr/>
          <p:nvPr/>
        </p:nvSpPr>
        <p:spPr>
          <a:xfrm>
            <a:off x="7981950" y="3009865"/>
            <a:ext cx="871960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비 고</a:t>
            </a:r>
          </a:p>
        </p:txBody>
      </p:sp>
      <p:pic>
        <p:nvPicPr>
          <p:cNvPr id="136" name="그림 135">
            <a:extLst>
              <a:ext uri="{FF2B5EF4-FFF2-40B4-BE49-F238E27FC236}">
                <a16:creationId xmlns="" xmlns:a16="http://schemas.microsoft.com/office/drawing/2014/main" id="{8F50040E-1FA1-4980-BB4C-5106D69D57A4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6437" y="5611975"/>
            <a:ext cx="9389915" cy="28805"/>
          </a:xfrm>
          <a:prstGeom prst="rect">
            <a:avLst/>
          </a:prstGeom>
        </p:spPr>
      </p:pic>
      <p:sp>
        <p:nvSpPr>
          <p:cNvPr id="143" name="자유형 192">
            <a:extLst>
              <a:ext uri="{FF2B5EF4-FFF2-40B4-BE49-F238E27FC236}">
                <a16:creationId xmlns="" xmlns:a16="http://schemas.microsoft.com/office/drawing/2014/main" id="{AC1CB1FD-318D-4580-994E-A184EB1AE55C}"/>
              </a:ext>
            </a:extLst>
          </p:cNvPr>
          <p:cNvSpPr/>
          <p:nvPr/>
        </p:nvSpPr>
        <p:spPr>
          <a:xfrm>
            <a:off x="287338" y="3453416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</a:t>
            </a:r>
            <a:b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기획지원</a:t>
            </a:r>
          </a:p>
        </p:txBody>
      </p:sp>
      <p:sp>
        <p:nvSpPr>
          <p:cNvPr id="144" name="자유형 192">
            <a:extLst>
              <a:ext uri="{FF2B5EF4-FFF2-40B4-BE49-F238E27FC236}">
                <a16:creationId xmlns="" xmlns:a16="http://schemas.microsoft.com/office/drawing/2014/main" id="{3810F714-4D55-4AD4-8EA7-EF013DF1A55B}"/>
              </a:ext>
            </a:extLst>
          </p:cNvPr>
          <p:cNvSpPr/>
          <p:nvPr/>
        </p:nvSpPr>
        <p:spPr>
          <a:xfrm>
            <a:off x="7981829" y="4376733"/>
            <a:ext cx="872080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자유공모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145" name="그룹 144">
            <a:extLst>
              <a:ext uri="{FF2B5EF4-FFF2-40B4-BE49-F238E27FC236}">
                <a16:creationId xmlns="" xmlns:a16="http://schemas.microsoft.com/office/drawing/2014/main" id="{4CA69EE1-6D82-401E-8E47-068F25FECB9E}"/>
              </a:ext>
            </a:extLst>
          </p:cNvPr>
          <p:cNvGrpSpPr/>
          <p:nvPr/>
        </p:nvGrpSpPr>
        <p:grpSpPr>
          <a:xfrm>
            <a:off x="558439" y="6109212"/>
            <a:ext cx="8193875" cy="215444"/>
            <a:chOff x="1935510" y="1833374"/>
            <a:chExt cx="8193875" cy="215444"/>
          </a:xfrm>
        </p:grpSpPr>
        <p:sp>
          <p:nvSpPr>
            <p:cNvPr id="146" name="모서리가 둥근 직사각형 145">
              <a:extLst>
                <a:ext uri="{FF2B5EF4-FFF2-40B4-BE49-F238E27FC236}">
                  <a16:creationId xmlns="" xmlns:a16="http://schemas.microsoft.com/office/drawing/2014/main" id="{9109A6F0-B308-4F9B-A975-E3F756462ADE}"/>
                </a:ext>
              </a:extLst>
            </p:cNvPr>
            <p:cNvSpPr/>
            <p:nvPr/>
          </p:nvSpPr>
          <p:spPr>
            <a:xfrm>
              <a:off x="2209385" y="1833374"/>
              <a:ext cx="7920000" cy="21544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fontAlgn="base">
                <a:spcBef>
                  <a:spcPct val="25000"/>
                </a:spcBef>
                <a:spcAft>
                  <a:spcPct val="0"/>
                </a:spcAft>
                <a:defRPr/>
              </a:pP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1400" b="1" kern="0" dirty="0" err="1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위기업종</a:t>
              </a:r>
              <a:r>
                <a:rPr lang="en-US" altLang="ko-KR" sz="1400" b="1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034C83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lang="en-US" altLang="ko-KR" sz="1400" b="1" kern="0" dirty="0" smtClean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조선</a:t>
              </a:r>
              <a:r>
                <a:rPr lang="en-US" altLang="ko-KR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자동차 산업</a:t>
              </a:r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="" xmlns:a16="http://schemas.microsoft.com/office/drawing/2014/main" id="{963839B2-759C-4331-B31F-3AE8FA210A30}"/>
                </a:ext>
              </a:extLst>
            </p:cNvPr>
            <p:cNvGrpSpPr/>
            <p:nvPr/>
          </p:nvGrpSpPr>
          <p:grpSpPr>
            <a:xfrm>
              <a:off x="1935510" y="1849883"/>
              <a:ext cx="170041" cy="191240"/>
              <a:chOff x="4753099" y="1277713"/>
              <a:chExt cx="223200" cy="223212"/>
            </a:xfrm>
          </p:grpSpPr>
          <p:sp>
            <p:nvSpPr>
              <p:cNvPr id="148" name="모서리가 둥근 직사각형 152">
                <a:extLst>
                  <a:ext uri="{FF2B5EF4-FFF2-40B4-BE49-F238E27FC236}">
                    <a16:creationId xmlns="" xmlns:a16="http://schemas.microsoft.com/office/drawing/2014/main" id="{4208F514-C0A6-482A-8F5B-91C7BF65FECA}"/>
                  </a:ext>
                </a:extLst>
              </p:cNvPr>
              <p:cNvSpPr/>
              <p:nvPr/>
            </p:nvSpPr>
            <p:spPr>
              <a:xfrm>
                <a:off x="4753099" y="1277713"/>
                <a:ext cx="223200" cy="223212"/>
              </a:xfrm>
              <a:prstGeom prst="roundRect">
                <a:avLst>
                  <a:gd name="adj" fmla="val 19431"/>
                </a:avLst>
              </a:prstGeom>
              <a:solidFill>
                <a:srgbClr val="B28F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grpSp>
            <p:nvGrpSpPr>
              <p:cNvPr id="149" name="그룹 148">
                <a:extLst>
                  <a:ext uri="{FF2B5EF4-FFF2-40B4-BE49-F238E27FC236}">
                    <a16:creationId xmlns="" xmlns:a16="http://schemas.microsoft.com/office/drawing/2014/main" id="{127A0B2C-73DC-4FF8-8BDA-2C39B4FEFE8F}"/>
                  </a:ext>
                </a:extLst>
              </p:cNvPr>
              <p:cNvGrpSpPr/>
              <p:nvPr/>
            </p:nvGrpSpPr>
            <p:grpSpPr>
              <a:xfrm>
                <a:off x="4806577" y="1348824"/>
                <a:ext cx="125683" cy="82657"/>
                <a:chOff x="4640190" y="1350126"/>
                <a:chExt cx="143018" cy="94058"/>
              </a:xfrm>
            </p:grpSpPr>
            <p:sp>
              <p:nvSpPr>
                <p:cNvPr id="150" name="모서리가 둥근 직사각형 154">
                  <a:extLst>
                    <a:ext uri="{FF2B5EF4-FFF2-40B4-BE49-F238E27FC236}">
                      <a16:creationId xmlns="" xmlns:a16="http://schemas.microsoft.com/office/drawing/2014/main" id="{CDE73D3A-E86C-4052-BFFE-9E39B92D5BD9}"/>
                    </a:ext>
                  </a:extLst>
                </p:cNvPr>
                <p:cNvSpPr/>
                <p:nvPr/>
              </p:nvSpPr>
              <p:spPr>
                <a:xfrm rot="1881198">
                  <a:off x="4640190" y="135012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151" name="모서리가 둥근 직사각형 155">
                  <a:extLst>
                    <a:ext uri="{FF2B5EF4-FFF2-40B4-BE49-F238E27FC236}">
                      <a16:creationId xmlns="" xmlns:a16="http://schemas.microsoft.com/office/drawing/2014/main" id="{C3F576CC-E833-4281-8DBB-90163E6F736F}"/>
                    </a:ext>
                  </a:extLst>
                </p:cNvPr>
                <p:cNvSpPr/>
                <p:nvPr/>
              </p:nvSpPr>
              <p:spPr>
                <a:xfrm rot="19718802" flipV="1">
                  <a:off x="4640191" y="1407276"/>
                  <a:ext cx="143017" cy="369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400" b="1" dirty="0">
                    <a:ln>
                      <a:solidFill>
                        <a:prstClr val="white">
                          <a:lumMod val="65000"/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274" name="그룹 273">
            <a:extLst>
              <a:ext uri="{FF2B5EF4-FFF2-40B4-BE49-F238E27FC236}">
                <a16:creationId xmlns="" xmlns:a16="http://schemas.microsoft.com/office/drawing/2014/main" id="{359F132F-DD65-4DEB-9AE9-031670B78716}"/>
              </a:ext>
            </a:extLst>
          </p:cNvPr>
          <p:cNvGrpSpPr/>
          <p:nvPr/>
        </p:nvGrpSpPr>
        <p:grpSpPr>
          <a:xfrm>
            <a:off x="287339" y="2560970"/>
            <a:ext cx="2690811" cy="298489"/>
            <a:chOff x="287339" y="2925723"/>
            <a:chExt cx="2690811" cy="298489"/>
          </a:xfrm>
        </p:grpSpPr>
        <p:sp>
          <p:nvSpPr>
            <p:cNvPr id="275" name="자유형 192">
              <a:extLst>
                <a:ext uri="{FF2B5EF4-FFF2-40B4-BE49-F238E27FC236}">
                  <a16:creationId xmlns="" xmlns:a16="http://schemas.microsoft.com/office/drawing/2014/main" id="{AA318280-C1B8-419D-8A7B-CB5B428EE17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150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6" name="자유형 192">
              <a:extLst>
                <a:ext uri="{FF2B5EF4-FFF2-40B4-BE49-F238E27FC236}">
                  <a16:creationId xmlns="" xmlns:a16="http://schemas.microsoft.com/office/drawing/2014/main" id="{C894A13C-74E6-48D0-AB8B-062AFC76DF15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01B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총 예산</a:t>
              </a: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="" xmlns:a16="http://schemas.microsoft.com/office/drawing/2014/main" id="{2E5811CB-FE4E-4567-ACF3-B2B074008BA8}"/>
              </a:ext>
            </a:extLst>
          </p:cNvPr>
          <p:cNvGrpSpPr/>
          <p:nvPr/>
        </p:nvGrpSpPr>
        <p:grpSpPr>
          <a:xfrm>
            <a:off x="3226595" y="2560970"/>
            <a:ext cx="2690811" cy="298489"/>
            <a:chOff x="287339" y="2925723"/>
            <a:chExt cx="2690811" cy="298489"/>
          </a:xfrm>
        </p:grpSpPr>
        <p:sp>
          <p:nvSpPr>
            <p:cNvPr id="278" name="자유형 192">
              <a:extLst>
                <a:ext uri="{FF2B5EF4-FFF2-40B4-BE49-F238E27FC236}">
                  <a16:creationId xmlns="" xmlns:a16="http://schemas.microsoft.com/office/drawing/2014/main" id="{8642679F-0194-4621-93D9-4F728AB2593E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0" rIns="0" bIns="0" rtlCol="0" anchor="ctr"/>
            <a:lstStyle/>
            <a:p>
              <a:pPr algn="ctr"/>
              <a:r>
                <a:rPr lang="en-US" altLang="ko-KR" sz="16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133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억원</a:t>
              </a:r>
            </a:p>
          </p:txBody>
        </p:sp>
        <p:sp>
          <p:nvSpPr>
            <p:cNvPr id="279" name="자유형 192">
              <a:extLst>
                <a:ext uri="{FF2B5EF4-FFF2-40B4-BE49-F238E27FC236}">
                  <a16:creationId xmlns="" xmlns:a16="http://schemas.microsoft.com/office/drawing/2014/main" id="{515AF03A-25EE-41AD-A873-A71D68D1A2D0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13A2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”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21 </a:t>
              </a:r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신규 예산</a:t>
              </a: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="" xmlns:a16="http://schemas.microsoft.com/office/drawing/2014/main" id="{C6C300CC-8290-40D2-9218-3DE103B7CB8A}"/>
              </a:ext>
            </a:extLst>
          </p:cNvPr>
          <p:cNvGrpSpPr/>
          <p:nvPr/>
        </p:nvGrpSpPr>
        <p:grpSpPr>
          <a:xfrm>
            <a:off x="6165852" y="2560970"/>
            <a:ext cx="2690811" cy="298489"/>
            <a:chOff x="287339" y="2925723"/>
            <a:chExt cx="2690811" cy="298489"/>
          </a:xfrm>
        </p:grpSpPr>
        <p:sp>
          <p:nvSpPr>
            <p:cNvPr id="281" name="자유형 192">
              <a:extLst>
                <a:ext uri="{FF2B5EF4-FFF2-40B4-BE49-F238E27FC236}">
                  <a16:creationId xmlns="" xmlns:a16="http://schemas.microsoft.com/office/drawing/2014/main" id="{485561A9-8439-4299-B3F5-9D481F2281DB}"/>
                </a:ext>
              </a:extLst>
            </p:cNvPr>
            <p:cNvSpPr/>
            <p:nvPr/>
          </p:nvSpPr>
          <p:spPr>
            <a:xfrm>
              <a:off x="1366126" y="2925723"/>
              <a:ext cx="1612024" cy="29848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0" bIns="0" rtlCol="0" anchor="ctr"/>
            <a:lstStyle/>
            <a:p>
              <a:pPr algn="ctr"/>
              <a:r>
                <a:rPr lang="en-US" altLang="ko-KR" sz="1600" spc="-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90~</a:t>
              </a:r>
              <a:r>
                <a:rPr lang="en-US" altLang="ko-KR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100</a:t>
              </a:r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% </a:t>
              </a:r>
              <a:r>
                <a:rPr lang="ko-KR" altLang="en-US" sz="13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이내</a:t>
              </a:r>
            </a:p>
          </p:txBody>
        </p:sp>
        <p:sp>
          <p:nvSpPr>
            <p:cNvPr id="282" name="자유형 192">
              <a:extLst>
                <a:ext uri="{FF2B5EF4-FFF2-40B4-BE49-F238E27FC236}">
                  <a16:creationId xmlns="" xmlns:a16="http://schemas.microsoft.com/office/drawing/2014/main" id="{60B91299-41AB-46A4-8BE1-E1DDC0CAB744}"/>
                </a:ext>
              </a:extLst>
            </p:cNvPr>
            <p:cNvSpPr/>
            <p:nvPr/>
          </p:nvSpPr>
          <p:spPr>
            <a:xfrm>
              <a:off x="287339" y="2925723"/>
              <a:ext cx="1458118" cy="29848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6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정부출연금</a:t>
              </a:r>
            </a:p>
          </p:txBody>
        </p:sp>
      </p:grpSp>
      <p:grpSp>
        <p:nvGrpSpPr>
          <p:cNvPr id="290" name="그룹 289">
            <a:extLst>
              <a:ext uri="{FF2B5EF4-FFF2-40B4-BE49-F238E27FC236}">
                <a16:creationId xmlns="" xmlns:a16="http://schemas.microsoft.com/office/drawing/2014/main" id="{2C5762FC-E5C2-4806-BC22-6F5070EC354B}"/>
              </a:ext>
            </a:extLst>
          </p:cNvPr>
          <p:cNvGrpSpPr/>
          <p:nvPr/>
        </p:nvGrpSpPr>
        <p:grpSpPr>
          <a:xfrm>
            <a:off x="287338" y="824830"/>
            <a:ext cx="2704267" cy="307777"/>
            <a:chOff x="442732" y="2762125"/>
            <a:chExt cx="2704267" cy="307777"/>
          </a:xfrm>
        </p:grpSpPr>
        <p:sp>
          <p:nvSpPr>
            <p:cNvPr id="291" name="Rt71">
              <a:extLst>
                <a:ext uri="{FF2B5EF4-FFF2-40B4-BE49-F238E27FC236}">
                  <a16:creationId xmlns="" xmlns:a16="http://schemas.microsoft.com/office/drawing/2014/main" id="{B80C5C97-6831-4B4B-9233-32A1083C4E28}"/>
                </a:ext>
              </a:extLst>
            </p:cNvPr>
            <p:cNvSpPr txBox="1"/>
            <p:nvPr/>
          </p:nvSpPr>
          <p:spPr>
            <a:xfrm>
              <a:off x="752113" y="2762125"/>
              <a:ext cx="239488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 중소기업 </a:t>
              </a:r>
              <a:r>
                <a:rPr lang="en-US" altLang="ko-KR" sz="200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R&amp;D</a:t>
              </a:r>
              <a:r>
                <a:rPr lang="ko-KR" altLang="en-US" sz="2000" dirty="0" err="1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rPr>
                <a:t>역량제고</a:t>
              </a:r>
              <a:endParaRPr lang="ko-KR" altLang="en-US" sz="2000" dirty="0">
                <a:ln>
                  <a:solidFill>
                    <a:prstClr val="white">
                      <a:lumMod val="50000"/>
                      <a:alpha val="0"/>
                    </a:prstClr>
                  </a:solidFill>
                </a:ln>
                <a:solidFill>
                  <a:prstClr val="black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endParaRPr>
            </a:p>
          </p:txBody>
        </p:sp>
        <p:grpSp>
          <p:nvGrpSpPr>
            <p:cNvPr id="292" name="그룹 291">
              <a:extLst>
                <a:ext uri="{FF2B5EF4-FFF2-40B4-BE49-F238E27FC236}">
                  <a16:creationId xmlns="" xmlns:a16="http://schemas.microsoft.com/office/drawing/2014/main" id="{0700232E-4FC6-4B91-850F-17ED8C1A9467}"/>
                </a:ext>
              </a:extLst>
            </p:cNvPr>
            <p:cNvGrpSpPr/>
            <p:nvPr/>
          </p:nvGrpSpPr>
          <p:grpSpPr>
            <a:xfrm>
              <a:off x="442732" y="2774962"/>
              <a:ext cx="245885" cy="282104"/>
              <a:chOff x="442732" y="2778144"/>
              <a:chExt cx="245885" cy="282104"/>
            </a:xfrm>
          </p:grpSpPr>
          <p:sp>
            <p:nvSpPr>
              <p:cNvPr id="293" name="Freeform 4">
                <a:extLst>
                  <a:ext uri="{FF2B5EF4-FFF2-40B4-BE49-F238E27FC236}">
                    <a16:creationId xmlns="" xmlns:a16="http://schemas.microsoft.com/office/drawing/2014/main" id="{875A512C-8CEF-4B14-A880-E93EB0BD1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51529"/>
                <a:ext cx="117224" cy="203001"/>
              </a:xfrm>
              <a:custGeom>
                <a:avLst/>
                <a:gdLst>
                  <a:gd name="T0" fmla="*/ 123 w 123"/>
                  <a:gd name="T1" fmla="*/ 142 h 213"/>
                  <a:gd name="T2" fmla="*/ 123 w 123"/>
                  <a:gd name="T3" fmla="*/ 0 h 213"/>
                  <a:gd name="T4" fmla="*/ 0 w 123"/>
                  <a:gd name="T5" fmla="*/ 71 h 213"/>
                  <a:gd name="T6" fmla="*/ 0 w 123"/>
                  <a:gd name="T7" fmla="*/ 213 h 213"/>
                  <a:gd name="T8" fmla="*/ 123 w 123"/>
                  <a:gd name="T9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142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0" y="213"/>
                    </a:lnTo>
                    <a:lnTo>
                      <a:pt x="123" y="1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4" name="Freeform 5">
                <a:extLst>
                  <a:ext uri="{FF2B5EF4-FFF2-40B4-BE49-F238E27FC236}">
                    <a16:creationId xmlns="" xmlns:a16="http://schemas.microsoft.com/office/drawing/2014/main" id="{CF21B1C5-655C-4726-B43D-6ADB91E6D1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45811"/>
                <a:ext cx="128661" cy="214437"/>
              </a:xfrm>
              <a:custGeom>
                <a:avLst/>
                <a:gdLst>
                  <a:gd name="T0" fmla="*/ 24 w 523"/>
                  <a:gd name="T1" fmla="*/ 873 h 873"/>
                  <a:gd name="T2" fmla="*/ 12 w 523"/>
                  <a:gd name="T3" fmla="*/ 870 h 873"/>
                  <a:gd name="T4" fmla="*/ 0 w 523"/>
                  <a:gd name="T5" fmla="*/ 849 h 873"/>
                  <a:gd name="T6" fmla="*/ 0 w 523"/>
                  <a:gd name="T7" fmla="*/ 300 h 873"/>
                  <a:gd name="T8" fmla="*/ 12 w 523"/>
                  <a:gd name="T9" fmla="*/ 279 h 873"/>
                  <a:gd name="T10" fmla="*/ 487 w 523"/>
                  <a:gd name="T11" fmla="*/ 5 h 873"/>
                  <a:gd name="T12" fmla="*/ 511 w 523"/>
                  <a:gd name="T13" fmla="*/ 5 h 873"/>
                  <a:gd name="T14" fmla="*/ 523 w 523"/>
                  <a:gd name="T15" fmla="*/ 26 h 873"/>
                  <a:gd name="T16" fmla="*/ 523 w 523"/>
                  <a:gd name="T17" fmla="*/ 574 h 873"/>
                  <a:gd name="T18" fmla="*/ 511 w 523"/>
                  <a:gd name="T19" fmla="*/ 595 h 873"/>
                  <a:gd name="T20" fmla="*/ 36 w 523"/>
                  <a:gd name="T21" fmla="*/ 870 h 873"/>
                  <a:gd name="T22" fmla="*/ 24 w 523"/>
                  <a:gd name="T23" fmla="*/ 873 h 873"/>
                  <a:gd name="T24" fmla="*/ 48 w 523"/>
                  <a:gd name="T25" fmla="*/ 314 h 873"/>
                  <a:gd name="T26" fmla="*/ 48 w 523"/>
                  <a:gd name="T27" fmla="*/ 807 h 873"/>
                  <a:gd name="T28" fmla="*/ 475 w 523"/>
                  <a:gd name="T29" fmla="*/ 561 h 873"/>
                  <a:gd name="T30" fmla="*/ 475 w 523"/>
                  <a:gd name="T31" fmla="*/ 67 h 873"/>
                  <a:gd name="T32" fmla="*/ 48 w 523"/>
                  <a:gd name="T33" fmla="*/ 31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24" y="873"/>
                    </a:moveTo>
                    <a:cubicBezTo>
                      <a:pt x="20" y="873"/>
                      <a:pt x="16" y="872"/>
                      <a:pt x="12" y="870"/>
                    </a:cubicBezTo>
                    <a:cubicBezTo>
                      <a:pt x="5" y="865"/>
                      <a:pt x="0" y="857"/>
                      <a:pt x="0" y="849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291"/>
                      <a:pt x="5" y="284"/>
                      <a:pt x="12" y="279"/>
                    </a:cubicBezTo>
                    <a:cubicBezTo>
                      <a:pt x="487" y="5"/>
                      <a:pt x="487" y="5"/>
                      <a:pt x="487" y="5"/>
                    </a:cubicBezTo>
                    <a:cubicBezTo>
                      <a:pt x="495" y="0"/>
                      <a:pt x="504" y="0"/>
                      <a:pt x="511" y="5"/>
                    </a:cubicBezTo>
                    <a:cubicBezTo>
                      <a:pt x="519" y="9"/>
                      <a:pt x="523" y="17"/>
                      <a:pt x="523" y="26"/>
                    </a:cubicBezTo>
                    <a:cubicBezTo>
                      <a:pt x="523" y="574"/>
                      <a:pt x="523" y="574"/>
                      <a:pt x="523" y="574"/>
                    </a:cubicBezTo>
                    <a:cubicBezTo>
                      <a:pt x="523" y="583"/>
                      <a:pt x="519" y="591"/>
                      <a:pt x="511" y="595"/>
                    </a:cubicBezTo>
                    <a:cubicBezTo>
                      <a:pt x="36" y="870"/>
                      <a:pt x="36" y="870"/>
                      <a:pt x="36" y="870"/>
                    </a:cubicBezTo>
                    <a:cubicBezTo>
                      <a:pt x="32" y="872"/>
                      <a:pt x="28" y="873"/>
                      <a:pt x="24" y="873"/>
                    </a:cubicBezTo>
                    <a:close/>
                    <a:moveTo>
                      <a:pt x="48" y="314"/>
                    </a:moveTo>
                    <a:cubicBezTo>
                      <a:pt x="48" y="807"/>
                      <a:pt x="48" y="807"/>
                      <a:pt x="48" y="807"/>
                    </a:cubicBezTo>
                    <a:cubicBezTo>
                      <a:pt x="475" y="561"/>
                      <a:pt x="475" y="561"/>
                      <a:pt x="475" y="561"/>
                    </a:cubicBezTo>
                    <a:cubicBezTo>
                      <a:pt x="475" y="67"/>
                      <a:pt x="475" y="67"/>
                      <a:pt x="475" y="67"/>
                    </a:cubicBezTo>
                    <a:lnTo>
                      <a:pt x="48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5" name="Freeform 6">
                <a:extLst>
                  <a:ext uri="{FF2B5EF4-FFF2-40B4-BE49-F238E27FC236}">
                    <a16:creationId xmlns="" xmlns:a16="http://schemas.microsoft.com/office/drawing/2014/main" id="{FCD38396-1E56-42CE-A694-3A5083BB7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783862"/>
                <a:ext cx="234448" cy="135334"/>
              </a:xfrm>
              <a:custGeom>
                <a:avLst/>
                <a:gdLst>
                  <a:gd name="T0" fmla="*/ 246 w 246"/>
                  <a:gd name="T1" fmla="*/ 71 h 142"/>
                  <a:gd name="T2" fmla="*/ 123 w 246"/>
                  <a:gd name="T3" fmla="*/ 0 h 142"/>
                  <a:gd name="T4" fmla="*/ 0 w 246"/>
                  <a:gd name="T5" fmla="*/ 71 h 142"/>
                  <a:gd name="T6" fmla="*/ 123 w 246"/>
                  <a:gd name="T7" fmla="*/ 142 h 142"/>
                  <a:gd name="T8" fmla="*/ 246 w 246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42">
                    <a:moveTo>
                      <a:pt x="246" y="71"/>
                    </a:moveTo>
                    <a:lnTo>
                      <a:pt x="123" y="0"/>
                    </a:lnTo>
                    <a:lnTo>
                      <a:pt x="0" y="71"/>
                    </a:lnTo>
                    <a:lnTo>
                      <a:pt x="123" y="142"/>
                    </a:lnTo>
                    <a:lnTo>
                      <a:pt x="246" y="71"/>
                    </a:lnTo>
                    <a:close/>
                  </a:path>
                </a:pathLst>
              </a:custGeom>
              <a:solidFill>
                <a:srgbClr val="6092A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6" name="Freeform 7">
                <a:extLst>
                  <a:ext uri="{FF2B5EF4-FFF2-40B4-BE49-F238E27FC236}">
                    <a16:creationId xmlns="" xmlns:a16="http://schemas.microsoft.com/office/drawing/2014/main" id="{9467669B-6BB2-4D9C-9A6B-9A5F9141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778144"/>
                <a:ext cx="245885" cy="146770"/>
              </a:xfrm>
              <a:custGeom>
                <a:avLst/>
                <a:gdLst>
                  <a:gd name="T0" fmla="*/ 499 w 998"/>
                  <a:gd name="T1" fmla="*/ 598 h 598"/>
                  <a:gd name="T2" fmla="*/ 487 w 998"/>
                  <a:gd name="T3" fmla="*/ 595 h 598"/>
                  <a:gd name="T4" fmla="*/ 12 w 998"/>
                  <a:gd name="T5" fmla="*/ 320 h 598"/>
                  <a:gd name="T6" fmla="*/ 0 w 998"/>
                  <a:gd name="T7" fmla="*/ 300 h 598"/>
                  <a:gd name="T8" fmla="*/ 12 w 998"/>
                  <a:gd name="T9" fmla="*/ 279 h 598"/>
                  <a:gd name="T10" fmla="*/ 487 w 998"/>
                  <a:gd name="T11" fmla="*/ 4 h 598"/>
                  <a:gd name="T12" fmla="*/ 511 w 998"/>
                  <a:gd name="T13" fmla="*/ 4 h 598"/>
                  <a:gd name="T14" fmla="*/ 986 w 998"/>
                  <a:gd name="T15" fmla="*/ 279 h 598"/>
                  <a:gd name="T16" fmla="*/ 998 w 998"/>
                  <a:gd name="T17" fmla="*/ 300 h 598"/>
                  <a:gd name="T18" fmla="*/ 986 w 998"/>
                  <a:gd name="T19" fmla="*/ 320 h 598"/>
                  <a:gd name="T20" fmla="*/ 511 w 998"/>
                  <a:gd name="T21" fmla="*/ 595 h 598"/>
                  <a:gd name="T22" fmla="*/ 499 w 998"/>
                  <a:gd name="T23" fmla="*/ 598 h 598"/>
                  <a:gd name="T24" fmla="*/ 72 w 998"/>
                  <a:gd name="T25" fmla="*/ 300 h 598"/>
                  <a:gd name="T26" fmla="*/ 499 w 998"/>
                  <a:gd name="T27" fmla="*/ 546 h 598"/>
                  <a:gd name="T28" fmla="*/ 926 w 998"/>
                  <a:gd name="T29" fmla="*/ 300 h 598"/>
                  <a:gd name="T30" fmla="*/ 499 w 998"/>
                  <a:gd name="T31" fmla="*/ 53 h 598"/>
                  <a:gd name="T32" fmla="*/ 72 w 998"/>
                  <a:gd name="T33" fmla="*/ 30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8" h="598">
                    <a:moveTo>
                      <a:pt x="499" y="598"/>
                    </a:moveTo>
                    <a:cubicBezTo>
                      <a:pt x="495" y="598"/>
                      <a:pt x="491" y="597"/>
                      <a:pt x="487" y="595"/>
                    </a:cubicBezTo>
                    <a:cubicBezTo>
                      <a:pt x="12" y="320"/>
                      <a:pt x="12" y="320"/>
                      <a:pt x="12" y="320"/>
                    </a:cubicBezTo>
                    <a:cubicBezTo>
                      <a:pt x="4" y="316"/>
                      <a:pt x="0" y="308"/>
                      <a:pt x="0" y="300"/>
                    </a:cubicBezTo>
                    <a:cubicBezTo>
                      <a:pt x="0" y="291"/>
                      <a:pt x="4" y="283"/>
                      <a:pt x="12" y="279"/>
                    </a:cubicBezTo>
                    <a:cubicBezTo>
                      <a:pt x="487" y="4"/>
                      <a:pt x="487" y="4"/>
                      <a:pt x="487" y="4"/>
                    </a:cubicBezTo>
                    <a:cubicBezTo>
                      <a:pt x="494" y="0"/>
                      <a:pt x="504" y="0"/>
                      <a:pt x="511" y="4"/>
                    </a:cubicBezTo>
                    <a:cubicBezTo>
                      <a:pt x="986" y="279"/>
                      <a:pt x="986" y="279"/>
                      <a:pt x="986" y="279"/>
                    </a:cubicBezTo>
                    <a:cubicBezTo>
                      <a:pt x="994" y="283"/>
                      <a:pt x="998" y="291"/>
                      <a:pt x="998" y="300"/>
                    </a:cubicBezTo>
                    <a:cubicBezTo>
                      <a:pt x="998" y="308"/>
                      <a:pt x="994" y="316"/>
                      <a:pt x="986" y="320"/>
                    </a:cubicBezTo>
                    <a:cubicBezTo>
                      <a:pt x="511" y="595"/>
                      <a:pt x="511" y="595"/>
                      <a:pt x="511" y="595"/>
                    </a:cubicBezTo>
                    <a:cubicBezTo>
                      <a:pt x="507" y="597"/>
                      <a:pt x="503" y="598"/>
                      <a:pt x="499" y="598"/>
                    </a:cubicBezTo>
                    <a:close/>
                    <a:moveTo>
                      <a:pt x="72" y="300"/>
                    </a:moveTo>
                    <a:cubicBezTo>
                      <a:pt x="499" y="546"/>
                      <a:pt x="499" y="546"/>
                      <a:pt x="499" y="546"/>
                    </a:cubicBezTo>
                    <a:cubicBezTo>
                      <a:pt x="926" y="300"/>
                      <a:pt x="926" y="300"/>
                      <a:pt x="926" y="300"/>
                    </a:cubicBezTo>
                    <a:cubicBezTo>
                      <a:pt x="499" y="53"/>
                      <a:pt x="499" y="53"/>
                      <a:pt x="499" y="53"/>
                    </a:cubicBezTo>
                    <a:lnTo>
                      <a:pt x="72" y="3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7" name="Freeform 8">
                <a:extLst>
                  <a:ext uri="{FF2B5EF4-FFF2-40B4-BE49-F238E27FC236}">
                    <a16:creationId xmlns="" xmlns:a16="http://schemas.microsoft.com/office/drawing/2014/main" id="{CFBEE020-CEB1-44CA-BA43-DD147EBF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50" y="2851529"/>
                <a:ext cx="117224" cy="203001"/>
              </a:xfrm>
              <a:custGeom>
                <a:avLst/>
                <a:gdLst>
                  <a:gd name="T0" fmla="*/ 123 w 123"/>
                  <a:gd name="T1" fmla="*/ 71 h 213"/>
                  <a:gd name="T2" fmla="*/ 0 w 123"/>
                  <a:gd name="T3" fmla="*/ 0 h 213"/>
                  <a:gd name="T4" fmla="*/ 0 w 123"/>
                  <a:gd name="T5" fmla="*/ 142 h 213"/>
                  <a:gd name="T6" fmla="*/ 123 w 123"/>
                  <a:gd name="T7" fmla="*/ 213 h 213"/>
                  <a:gd name="T8" fmla="*/ 123 w 123"/>
                  <a:gd name="T9" fmla="*/ 7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3">
                    <a:moveTo>
                      <a:pt x="123" y="71"/>
                    </a:moveTo>
                    <a:lnTo>
                      <a:pt x="0" y="0"/>
                    </a:lnTo>
                    <a:lnTo>
                      <a:pt x="0" y="142"/>
                    </a:lnTo>
                    <a:lnTo>
                      <a:pt x="123" y="213"/>
                    </a:lnTo>
                    <a:lnTo>
                      <a:pt x="123" y="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8" name="Freeform 9">
                <a:extLst>
                  <a:ext uri="{FF2B5EF4-FFF2-40B4-BE49-F238E27FC236}">
                    <a16:creationId xmlns="" xmlns:a16="http://schemas.microsoft.com/office/drawing/2014/main" id="{3852C043-D642-41B8-BD8A-A946880653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732" y="2845811"/>
                <a:ext cx="128661" cy="214437"/>
              </a:xfrm>
              <a:custGeom>
                <a:avLst/>
                <a:gdLst>
                  <a:gd name="T0" fmla="*/ 499 w 523"/>
                  <a:gd name="T1" fmla="*/ 873 h 873"/>
                  <a:gd name="T2" fmla="*/ 487 w 523"/>
                  <a:gd name="T3" fmla="*/ 870 h 873"/>
                  <a:gd name="T4" fmla="*/ 12 w 523"/>
                  <a:gd name="T5" fmla="*/ 595 h 873"/>
                  <a:gd name="T6" fmla="*/ 0 w 523"/>
                  <a:gd name="T7" fmla="*/ 574 h 873"/>
                  <a:gd name="T8" fmla="*/ 0 w 523"/>
                  <a:gd name="T9" fmla="*/ 26 h 873"/>
                  <a:gd name="T10" fmla="*/ 12 w 523"/>
                  <a:gd name="T11" fmla="*/ 5 h 873"/>
                  <a:gd name="T12" fmla="*/ 36 w 523"/>
                  <a:gd name="T13" fmla="*/ 5 h 873"/>
                  <a:gd name="T14" fmla="*/ 511 w 523"/>
                  <a:gd name="T15" fmla="*/ 279 h 873"/>
                  <a:gd name="T16" fmla="*/ 523 w 523"/>
                  <a:gd name="T17" fmla="*/ 300 h 873"/>
                  <a:gd name="T18" fmla="*/ 523 w 523"/>
                  <a:gd name="T19" fmla="*/ 849 h 873"/>
                  <a:gd name="T20" fmla="*/ 511 w 523"/>
                  <a:gd name="T21" fmla="*/ 870 h 873"/>
                  <a:gd name="T22" fmla="*/ 499 w 523"/>
                  <a:gd name="T23" fmla="*/ 873 h 873"/>
                  <a:gd name="T24" fmla="*/ 48 w 523"/>
                  <a:gd name="T25" fmla="*/ 561 h 873"/>
                  <a:gd name="T26" fmla="*/ 475 w 523"/>
                  <a:gd name="T27" fmla="*/ 807 h 873"/>
                  <a:gd name="T28" fmla="*/ 475 w 523"/>
                  <a:gd name="T29" fmla="*/ 314 h 873"/>
                  <a:gd name="T30" fmla="*/ 48 w 523"/>
                  <a:gd name="T31" fmla="*/ 67 h 873"/>
                  <a:gd name="T32" fmla="*/ 48 w 523"/>
                  <a:gd name="T33" fmla="*/ 561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3" h="873">
                    <a:moveTo>
                      <a:pt x="499" y="873"/>
                    </a:moveTo>
                    <a:cubicBezTo>
                      <a:pt x="495" y="873"/>
                      <a:pt x="491" y="872"/>
                      <a:pt x="487" y="870"/>
                    </a:cubicBezTo>
                    <a:cubicBezTo>
                      <a:pt x="12" y="595"/>
                      <a:pt x="12" y="595"/>
                      <a:pt x="12" y="595"/>
                    </a:cubicBezTo>
                    <a:cubicBezTo>
                      <a:pt x="4" y="591"/>
                      <a:pt x="0" y="583"/>
                      <a:pt x="0" y="57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7"/>
                      <a:pt x="4" y="9"/>
                      <a:pt x="12" y="5"/>
                    </a:cubicBezTo>
                    <a:cubicBezTo>
                      <a:pt x="19" y="0"/>
                      <a:pt x="28" y="0"/>
                      <a:pt x="36" y="5"/>
                    </a:cubicBezTo>
                    <a:cubicBezTo>
                      <a:pt x="511" y="279"/>
                      <a:pt x="511" y="279"/>
                      <a:pt x="511" y="279"/>
                    </a:cubicBezTo>
                    <a:cubicBezTo>
                      <a:pt x="518" y="284"/>
                      <a:pt x="523" y="291"/>
                      <a:pt x="523" y="300"/>
                    </a:cubicBezTo>
                    <a:cubicBezTo>
                      <a:pt x="523" y="849"/>
                      <a:pt x="523" y="849"/>
                      <a:pt x="523" y="849"/>
                    </a:cubicBezTo>
                    <a:cubicBezTo>
                      <a:pt x="523" y="857"/>
                      <a:pt x="518" y="865"/>
                      <a:pt x="511" y="870"/>
                    </a:cubicBezTo>
                    <a:cubicBezTo>
                      <a:pt x="507" y="872"/>
                      <a:pt x="503" y="873"/>
                      <a:pt x="499" y="873"/>
                    </a:cubicBezTo>
                    <a:close/>
                    <a:moveTo>
                      <a:pt x="48" y="561"/>
                    </a:moveTo>
                    <a:cubicBezTo>
                      <a:pt x="475" y="807"/>
                      <a:pt x="475" y="807"/>
                      <a:pt x="475" y="807"/>
                    </a:cubicBezTo>
                    <a:cubicBezTo>
                      <a:pt x="475" y="314"/>
                      <a:pt x="475" y="314"/>
                      <a:pt x="475" y="314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5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299" name="Freeform 10">
                <a:extLst>
                  <a:ext uri="{FF2B5EF4-FFF2-40B4-BE49-F238E27FC236}">
                    <a16:creationId xmlns="" xmlns:a16="http://schemas.microsoft.com/office/drawing/2014/main" id="{11FE5076-23E2-46FA-806F-CF178088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831515"/>
                <a:ext cx="76243" cy="131521"/>
              </a:xfrm>
              <a:custGeom>
                <a:avLst/>
                <a:gdLst>
                  <a:gd name="T0" fmla="*/ 0 w 80"/>
                  <a:gd name="T1" fmla="*/ 46 h 138"/>
                  <a:gd name="T2" fmla="*/ 0 w 80"/>
                  <a:gd name="T3" fmla="*/ 138 h 138"/>
                  <a:gd name="T4" fmla="*/ 80 w 80"/>
                  <a:gd name="T5" fmla="*/ 92 h 138"/>
                  <a:gd name="T6" fmla="*/ 80 w 80"/>
                  <a:gd name="T7" fmla="*/ 0 h 138"/>
                  <a:gd name="T8" fmla="*/ 0 w 80"/>
                  <a:gd name="T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46"/>
                    </a:moveTo>
                    <a:lnTo>
                      <a:pt x="0" y="138"/>
                    </a:lnTo>
                    <a:lnTo>
                      <a:pt x="80" y="92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0" name="Freeform 11">
                <a:extLst>
                  <a:ext uri="{FF2B5EF4-FFF2-40B4-BE49-F238E27FC236}">
                    <a16:creationId xmlns="" xmlns:a16="http://schemas.microsoft.com/office/drawing/2014/main" id="{C3CC83C4-2AC4-4082-B4D2-4E6C2D66E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824844"/>
                <a:ext cx="87680" cy="143911"/>
              </a:xfrm>
              <a:custGeom>
                <a:avLst/>
                <a:gdLst>
                  <a:gd name="T0" fmla="*/ 24 w 357"/>
                  <a:gd name="T1" fmla="*/ 584 h 584"/>
                  <a:gd name="T2" fmla="*/ 12 w 357"/>
                  <a:gd name="T3" fmla="*/ 581 h 584"/>
                  <a:gd name="T4" fmla="*/ 0 w 357"/>
                  <a:gd name="T5" fmla="*/ 560 h 584"/>
                  <a:gd name="T6" fmla="*/ 0 w 357"/>
                  <a:gd name="T7" fmla="*/ 204 h 584"/>
                  <a:gd name="T8" fmla="*/ 12 w 357"/>
                  <a:gd name="T9" fmla="*/ 183 h 584"/>
                  <a:gd name="T10" fmla="*/ 321 w 357"/>
                  <a:gd name="T11" fmla="*/ 4 h 584"/>
                  <a:gd name="T12" fmla="*/ 345 w 357"/>
                  <a:gd name="T13" fmla="*/ 4 h 584"/>
                  <a:gd name="T14" fmla="*/ 357 w 357"/>
                  <a:gd name="T15" fmla="*/ 25 h 584"/>
                  <a:gd name="T16" fmla="*/ 357 w 357"/>
                  <a:gd name="T17" fmla="*/ 382 h 584"/>
                  <a:gd name="T18" fmla="*/ 345 w 357"/>
                  <a:gd name="T19" fmla="*/ 403 h 584"/>
                  <a:gd name="T20" fmla="*/ 36 w 357"/>
                  <a:gd name="T21" fmla="*/ 581 h 584"/>
                  <a:gd name="T22" fmla="*/ 24 w 357"/>
                  <a:gd name="T23" fmla="*/ 584 h 584"/>
                  <a:gd name="T24" fmla="*/ 48 w 357"/>
                  <a:gd name="T25" fmla="*/ 217 h 584"/>
                  <a:gd name="T26" fmla="*/ 48 w 357"/>
                  <a:gd name="T27" fmla="*/ 519 h 584"/>
                  <a:gd name="T28" fmla="*/ 309 w 357"/>
                  <a:gd name="T29" fmla="*/ 368 h 584"/>
                  <a:gd name="T30" fmla="*/ 309 w 357"/>
                  <a:gd name="T31" fmla="*/ 67 h 584"/>
                  <a:gd name="T32" fmla="*/ 48 w 357"/>
                  <a:gd name="T33" fmla="*/ 217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24" y="584"/>
                    </a:moveTo>
                    <a:cubicBezTo>
                      <a:pt x="20" y="584"/>
                      <a:pt x="16" y="583"/>
                      <a:pt x="12" y="581"/>
                    </a:cubicBezTo>
                    <a:cubicBezTo>
                      <a:pt x="5" y="577"/>
                      <a:pt x="0" y="569"/>
                      <a:pt x="0" y="56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352" y="9"/>
                      <a:pt x="357" y="17"/>
                      <a:pt x="357" y="25"/>
                    </a:cubicBezTo>
                    <a:cubicBezTo>
                      <a:pt x="357" y="382"/>
                      <a:pt x="357" y="382"/>
                      <a:pt x="357" y="382"/>
                    </a:cubicBezTo>
                    <a:cubicBezTo>
                      <a:pt x="357" y="391"/>
                      <a:pt x="352" y="398"/>
                      <a:pt x="345" y="403"/>
                    </a:cubicBezTo>
                    <a:cubicBezTo>
                      <a:pt x="36" y="581"/>
                      <a:pt x="36" y="581"/>
                      <a:pt x="36" y="581"/>
                    </a:cubicBezTo>
                    <a:cubicBezTo>
                      <a:pt x="32" y="583"/>
                      <a:pt x="28" y="584"/>
                      <a:pt x="24" y="584"/>
                    </a:cubicBezTo>
                    <a:close/>
                    <a:moveTo>
                      <a:pt x="48" y="217"/>
                    </a:moveTo>
                    <a:cubicBezTo>
                      <a:pt x="48" y="519"/>
                      <a:pt x="48" y="519"/>
                      <a:pt x="48" y="519"/>
                    </a:cubicBezTo>
                    <a:cubicBezTo>
                      <a:pt x="309" y="368"/>
                      <a:pt x="309" y="368"/>
                      <a:pt x="309" y="368"/>
                    </a:cubicBezTo>
                    <a:cubicBezTo>
                      <a:pt x="309" y="67"/>
                      <a:pt x="309" y="67"/>
                      <a:pt x="309" y="67"/>
                    </a:cubicBezTo>
                    <a:lnTo>
                      <a:pt x="4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1" name="Freeform 12">
                <a:extLst>
                  <a:ext uri="{FF2B5EF4-FFF2-40B4-BE49-F238E27FC236}">
                    <a16:creationId xmlns="" xmlns:a16="http://schemas.microsoft.com/office/drawing/2014/main" id="{96886187-A58E-420F-9997-D95DA9EB9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1" y="2919196"/>
                <a:ext cx="152487" cy="87681"/>
              </a:xfrm>
              <a:custGeom>
                <a:avLst/>
                <a:gdLst>
                  <a:gd name="T0" fmla="*/ 0 w 160"/>
                  <a:gd name="T1" fmla="*/ 46 h 92"/>
                  <a:gd name="T2" fmla="*/ 80 w 160"/>
                  <a:gd name="T3" fmla="*/ 92 h 92"/>
                  <a:gd name="T4" fmla="*/ 160 w 160"/>
                  <a:gd name="T5" fmla="*/ 46 h 92"/>
                  <a:gd name="T6" fmla="*/ 80 w 160"/>
                  <a:gd name="T7" fmla="*/ 0 h 92"/>
                  <a:gd name="T8" fmla="*/ 0 w 160"/>
                  <a:gd name="T9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2">
                    <a:moveTo>
                      <a:pt x="0" y="46"/>
                    </a:moveTo>
                    <a:lnTo>
                      <a:pt x="80" y="92"/>
                    </a:lnTo>
                    <a:lnTo>
                      <a:pt x="160" y="46"/>
                    </a:lnTo>
                    <a:lnTo>
                      <a:pt x="8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2" name="Freeform 13">
                <a:extLst>
                  <a:ext uri="{FF2B5EF4-FFF2-40B4-BE49-F238E27FC236}">
                    <a16:creationId xmlns="" xmlns:a16="http://schemas.microsoft.com/office/drawing/2014/main" id="{7168F90A-74D9-4A0D-BC10-B758C410EB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713" y="2913478"/>
                <a:ext cx="163923" cy="99118"/>
              </a:xfrm>
              <a:custGeom>
                <a:avLst/>
                <a:gdLst>
                  <a:gd name="T0" fmla="*/ 333 w 666"/>
                  <a:gd name="T1" fmla="*/ 406 h 406"/>
                  <a:gd name="T2" fmla="*/ 321 w 666"/>
                  <a:gd name="T3" fmla="*/ 403 h 406"/>
                  <a:gd name="T4" fmla="*/ 12 w 666"/>
                  <a:gd name="T5" fmla="*/ 224 h 406"/>
                  <a:gd name="T6" fmla="*/ 0 w 666"/>
                  <a:gd name="T7" fmla="*/ 203 h 406"/>
                  <a:gd name="T8" fmla="*/ 12 w 666"/>
                  <a:gd name="T9" fmla="*/ 183 h 406"/>
                  <a:gd name="T10" fmla="*/ 321 w 666"/>
                  <a:gd name="T11" fmla="*/ 4 h 406"/>
                  <a:gd name="T12" fmla="*/ 345 w 666"/>
                  <a:gd name="T13" fmla="*/ 4 h 406"/>
                  <a:gd name="T14" fmla="*/ 654 w 666"/>
                  <a:gd name="T15" fmla="*/ 183 h 406"/>
                  <a:gd name="T16" fmla="*/ 666 w 666"/>
                  <a:gd name="T17" fmla="*/ 203 h 406"/>
                  <a:gd name="T18" fmla="*/ 654 w 666"/>
                  <a:gd name="T19" fmla="*/ 224 h 406"/>
                  <a:gd name="T20" fmla="*/ 345 w 666"/>
                  <a:gd name="T21" fmla="*/ 403 h 406"/>
                  <a:gd name="T22" fmla="*/ 333 w 666"/>
                  <a:gd name="T23" fmla="*/ 406 h 406"/>
                  <a:gd name="T24" fmla="*/ 72 w 666"/>
                  <a:gd name="T25" fmla="*/ 203 h 406"/>
                  <a:gd name="T26" fmla="*/ 333 w 666"/>
                  <a:gd name="T27" fmla="*/ 354 h 406"/>
                  <a:gd name="T28" fmla="*/ 594 w 666"/>
                  <a:gd name="T29" fmla="*/ 203 h 406"/>
                  <a:gd name="T30" fmla="*/ 333 w 666"/>
                  <a:gd name="T31" fmla="*/ 53 h 406"/>
                  <a:gd name="T32" fmla="*/ 72 w 666"/>
                  <a:gd name="T33" fmla="*/ 20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6" h="406">
                    <a:moveTo>
                      <a:pt x="333" y="406"/>
                    </a:moveTo>
                    <a:cubicBezTo>
                      <a:pt x="329" y="406"/>
                      <a:pt x="325" y="405"/>
                      <a:pt x="321" y="403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5" y="220"/>
                      <a:pt x="0" y="212"/>
                      <a:pt x="0" y="203"/>
                    </a:cubicBezTo>
                    <a:cubicBezTo>
                      <a:pt x="0" y="195"/>
                      <a:pt x="5" y="187"/>
                      <a:pt x="12" y="183"/>
                    </a:cubicBezTo>
                    <a:cubicBezTo>
                      <a:pt x="321" y="4"/>
                      <a:pt x="321" y="4"/>
                      <a:pt x="321" y="4"/>
                    </a:cubicBezTo>
                    <a:cubicBezTo>
                      <a:pt x="328" y="0"/>
                      <a:pt x="338" y="0"/>
                      <a:pt x="345" y="4"/>
                    </a:cubicBezTo>
                    <a:cubicBezTo>
                      <a:pt x="654" y="183"/>
                      <a:pt x="654" y="183"/>
                      <a:pt x="654" y="183"/>
                    </a:cubicBezTo>
                    <a:cubicBezTo>
                      <a:pt x="661" y="187"/>
                      <a:pt x="666" y="195"/>
                      <a:pt x="666" y="203"/>
                    </a:cubicBezTo>
                    <a:cubicBezTo>
                      <a:pt x="666" y="212"/>
                      <a:pt x="661" y="220"/>
                      <a:pt x="654" y="224"/>
                    </a:cubicBezTo>
                    <a:cubicBezTo>
                      <a:pt x="345" y="403"/>
                      <a:pt x="345" y="403"/>
                      <a:pt x="345" y="403"/>
                    </a:cubicBezTo>
                    <a:cubicBezTo>
                      <a:pt x="341" y="405"/>
                      <a:pt x="337" y="406"/>
                      <a:pt x="333" y="406"/>
                    </a:cubicBezTo>
                    <a:close/>
                    <a:moveTo>
                      <a:pt x="72" y="203"/>
                    </a:moveTo>
                    <a:cubicBezTo>
                      <a:pt x="333" y="354"/>
                      <a:pt x="333" y="354"/>
                      <a:pt x="333" y="354"/>
                    </a:cubicBezTo>
                    <a:cubicBezTo>
                      <a:pt x="594" y="203"/>
                      <a:pt x="594" y="203"/>
                      <a:pt x="594" y="203"/>
                    </a:cubicBezTo>
                    <a:cubicBezTo>
                      <a:pt x="333" y="53"/>
                      <a:pt x="333" y="53"/>
                      <a:pt x="333" y="53"/>
                    </a:cubicBezTo>
                    <a:lnTo>
                      <a:pt x="72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3" name="Freeform 14">
                <a:extLst>
                  <a:ext uri="{FF2B5EF4-FFF2-40B4-BE49-F238E27FC236}">
                    <a16:creationId xmlns="" xmlns:a16="http://schemas.microsoft.com/office/drawing/2014/main" id="{B133C9E7-96A7-46E1-973E-0F0748693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75" y="2831515"/>
                <a:ext cx="76243" cy="131521"/>
              </a:xfrm>
              <a:custGeom>
                <a:avLst/>
                <a:gdLst>
                  <a:gd name="T0" fmla="*/ 0 w 80"/>
                  <a:gd name="T1" fmla="*/ 92 h 138"/>
                  <a:gd name="T2" fmla="*/ 80 w 80"/>
                  <a:gd name="T3" fmla="*/ 138 h 138"/>
                  <a:gd name="T4" fmla="*/ 80 w 80"/>
                  <a:gd name="T5" fmla="*/ 46 h 138"/>
                  <a:gd name="T6" fmla="*/ 0 w 80"/>
                  <a:gd name="T7" fmla="*/ 0 h 138"/>
                  <a:gd name="T8" fmla="*/ 0 w 80"/>
                  <a:gd name="T9" fmla="*/ 9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38">
                    <a:moveTo>
                      <a:pt x="0" y="92"/>
                    </a:moveTo>
                    <a:lnTo>
                      <a:pt x="80" y="138"/>
                    </a:lnTo>
                    <a:lnTo>
                      <a:pt x="80" y="46"/>
                    </a:lnTo>
                    <a:lnTo>
                      <a:pt x="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304" name="Freeform 15">
                <a:extLst>
                  <a:ext uri="{FF2B5EF4-FFF2-40B4-BE49-F238E27FC236}">
                    <a16:creationId xmlns="" xmlns:a16="http://schemas.microsoft.com/office/drawing/2014/main" id="{731A7020-9EF7-41BD-9805-08517D6C07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956" y="2824844"/>
                <a:ext cx="87680" cy="143911"/>
              </a:xfrm>
              <a:custGeom>
                <a:avLst/>
                <a:gdLst>
                  <a:gd name="T0" fmla="*/ 333 w 357"/>
                  <a:gd name="T1" fmla="*/ 584 h 584"/>
                  <a:gd name="T2" fmla="*/ 321 w 357"/>
                  <a:gd name="T3" fmla="*/ 581 h 584"/>
                  <a:gd name="T4" fmla="*/ 12 w 357"/>
                  <a:gd name="T5" fmla="*/ 403 h 584"/>
                  <a:gd name="T6" fmla="*/ 0 w 357"/>
                  <a:gd name="T7" fmla="*/ 382 h 584"/>
                  <a:gd name="T8" fmla="*/ 0 w 357"/>
                  <a:gd name="T9" fmla="*/ 25 h 584"/>
                  <a:gd name="T10" fmla="*/ 12 w 357"/>
                  <a:gd name="T11" fmla="*/ 4 h 584"/>
                  <a:gd name="T12" fmla="*/ 36 w 357"/>
                  <a:gd name="T13" fmla="*/ 4 h 584"/>
                  <a:gd name="T14" fmla="*/ 345 w 357"/>
                  <a:gd name="T15" fmla="*/ 183 h 584"/>
                  <a:gd name="T16" fmla="*/ 357 w 357"/>
                  <a:gd name="T17" fmla="*/ 204 h 584"/>
                  <a:gd name="T18" fmla="*/ 357 w 357"/>
                  <a:gd name="T19" fmla="*/ 560 h 584"/>
                  <a:gd name="T20" fmla="*/ 345 w 357"/>
                  <a:gd name="T21" fmla="*/ 581 h 584"/>
                  <a:gd name="T22" fmla="*/ 333 w 357"/>
                  <a:gd name="T23" fmla="*/ 584 h 584"/>
                  <a:gd name="T24" fmla="*/ 48 w 357"/>
                  <a:gd name="T25" fmla="*/ 368 h 584"/>
                  <a:gd name="T26" fmla="*/ 309 w 357"/>
                  <a:gd name="T27" fmla="*/ 519 h 584"/>
                  <a:gd name="T28" fmla="*/ 309 w 357"/>
                  <a:gd name="T29" fmla="*/ 217 h 584"/>
                  <a:gd name="T30" fmla="*/ 48 w 357"/>
                  <a:gd name="T31" fmla="*/ 67 h 584"/>
                  <a:gd name="T32" fmla="*/ 48 w 357"/>
                  <a:gd name="T33" fmla="*/ 368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7" h="584">
                    <a:moveTo>
                      <a:pt x="333" y="584"/>
                    </a:moveTo>
                    <a:cubicBezTo>
                      <a:pt x="329" y="584"/>
                      <a:pt x="325" y="583"/>
                      <a:pt x="321" y="581"/>
                    </a:cubicBezTo>
                    <a:cubicBezTo>
                      <a:pt x="12" y="403"/>
                      <a:pt x="12" y="403"/>
                      <a:pt x="12" y="403"/>
                    </a:cubicBezTo>
                    <a:cubicBezTo>
                      <a:pt x="5" y="398"/>
                      <a:pt x="0" y="391"/>
                      <a:pt x="0" y="3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7"/>
                      <a:pt x="5" y="9"/>
                      <a:pt x="12" y="4"/>
                    </a:cubicBezTo>
                    <a:cubicBezTo>
                      <a:pt x="19" y="0"/>
                      <a:pt x="29" y="0"/>
                      <a:pt x="36" y="4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52" y="187"/>
                      <a:pt x="357" y="195"/>
                      <a:pt x="357" y="204"/>
                    </a:cubicBezTo>
                    <a:cubicBezTo>
                      <a:pt x="357" y="560"/>
                      <a:pt x="357" y="560"/>
                      <a:pt x="357" y="560"/>
                    </a:cubicBezTo>
                    <a:cubicBezTo>
                      <a:pt x="357" y="569"/>
                      <a:pt x="352" y="577"/>
                      <a:pt x="345" y="581"/>
                    </a:cubicBezTo>
                    <a:cubicBezTo>
                      <a:pt x="341" y="583"/>
                      <a:pt x="337" y="584"/>
                      <a:pt x="333" y="584"/>
                    </a:cubicBezTo>
                    <a:close/>
                    <a:moveTo>
                      <a:pt x="48" y="368"/>
                    </a:moveTo>
                    <a:cubicBezTo>
                      <a:pt x="309" y="519"/>
                      <a:pt x="309" y="519"/>
                      <a:pt x="309" y="519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48" y="67"/>
                      <a:pt x="48" y="67"/>
                      <a:pt x="48" y="67"/>
                    </a:cubicBezTo>
                    <a:lnTo>
                      <a:pt x="48" y="3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430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lumMod val="50000"/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85" name="그룹 84">
            <a:extLst>
              <a:ext uri="{FF2B5EF4-FFF2-40B4-BE49-F238E27FC236}">
                <a16:creationId xmlns="" xmlns:a16="http://schemas.microsoft.com/office/drawing/2014/main" id="{D4293D2B-8CF6-43FA-AA93-6BB8BC0F3A5C}"/>
              </a:ext>
            </a:extLst>
          </p:cNvPr>
          <p:cNvGrpSpPr/>
          <p:nvPr/>
        </p:nvGrpSpPr>
        <p:grpSpPr>
          <a:xfrm>
            <a:off x="8010757" y="550281"/>
            <a:ext cx="822023" cy="742040"/>
            <a:chOff x="7864777" y="538376"/>
            <a:chExt cx="822023" cy="742040"/>
          </a:xfrm>
        </p:grpSpPr>
        <p:grpSp>
          <p:nvGrpSpPr>
            <p:cNvPr id="86" name="그룹 85">
              <a:extLst>
                <a:ext uri="{FF2B5EF4-FFF2-40B4-BE49-F238E27FC236}">
                  <a16:creationId xmlns="" xmlns:a16="http://schemas.microsoft.com/office/drawing/2014/main" id="{E6DB67D7-60A5-4567-A057-9BA4496E032A}"/>
                </a:ext>
              </a:extLst>
            </p:cNvPr>
            <p:cNvGrpSpPr/>
            <p:nvPr/>
          </p:nvGrpSpPr>
          <p:grpSpPr>
            <a:xfrm>
              <a:off x="7864777" y="538376"/>
              <a:ext cx="822023" cy="742040"/>
              <a:chOff x="9148810" y="3847857"/>
              <a:chExt cx="2512671" cy="2268188"/>
            </a:xfrm>
          </p:grpSpPr>
          <p:sp>
            <p:nvSpPr>
              <p:cNvPr id="88" name="자유형: 도형 87">
                <a:extLst>
                  <a:ext uri="{FF2B5EF4-FFF2-40B4-BE49-F238E27FC236}">
                    <a16:creationId xmlns="" xmlns:a16="http://schemas.microsoft.com/office/drawing/2014/main" id="{A92AF512-DAF3-4DFA-A70D-7C408EB34E43}"/>
                  </a:ext>
                </a:extLst>
              </p:cNvPr>
              <p:cNvSpPr/>
              <p:nvPr/>
            </p:nvSpPr>
            <p:spPr>
              <a:xfrm>
                <a:off x="9199792" y="3892053"/>
                <a:ext cx="2410729" cy="2179796"/>
              </a:xfrm>
              <a:custGeom>
                <a:avLst/>
                <a:gdLst>
                  <a:gd name="connsiteX0" fmla="*/ 1925122 w 2410729"/>
                  <a:gd name="connsiteY0" fmla="*/ 156686 h 2179796"/>
                  <a:gd name="connsiteX1" fmla="*/ 1653659 w 2410729"/>
                  <a:gd name="connsiteY1" fmla="*/ 0 h 2179796"/>
                  <a:gd name="connsiteX2" fmla="*/ 757071 w 2410729"/>
                  <a:gd name="connsiteY2" fmla="*/ 0 h 2179796"/>
                  <a:gd name="connsiteX3" fmla="*/ 485608 w 2410729"/>
                  <a:gd name="connsiteY3" fmla="*/ 156686 h 2179796"/>
                  <a:gd name="connsiteX4" fmla="*/ 37362 w 2410729"/>
                  <a:gd name="connsiteY4" fmla="*/ 933164 h 2179796"/>
                  <a:gd name="connsiteX5" fmla="*/ 37362 w 2410729"/>
                  <a:gd name="connsiteY5" fmla="*/ 1246632 h 2179796"/>
                  <a:gd name="connsiteX6" fmla="*/ 485608 w 2410729"/>
                  <a:gd name="connsiteY6" fmla="*/ 2023110 h 2179796"/>
                  <a:gd name="connsiteX7" fmla="*/ 757071 w 2410729"/>
                  <a:gd name="connsiteY7" fmla="*/ 2179796 h 2179796"/>
                  <a:gd name="connsiteX8" fmla="*/ 1653659 w 2410729"/>
                  <a:gd name="connsiteY8" fmla="*/ 2179796 h 2179796"/>
                  <a:gd name="connsiteX9" fmla="*/ 1925122 w 2410729"/>
                  <a:gd name="connsiteY9" fmla="*/ 2023110 h 2179796"/>
                  <a:gd name="connsiteX10" fmla="*/ 2373368 w 2410729"/>
                  <a:gd name="connsiteY10" fmla="*/ 1246632 h 2179796"/>
                  <a:gd name="connsiteX11" fmla="*/ 2373368 w 2410729"/>
                  <a:gd name="connsiteY11" fmla="*/ 933164 h 2179796"/>
                  <a:gd name="connsiteX12" fmla="*/ 1925122 w 2410729"/>
                  <a:gd name="connsiteY12" fmla="*/ 156686 h 217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10729" h="2179796">
                    <a:moveTo>
                      <a:pt x="1925122" y="156686"/>
                    </a:moveTo>
                    <a:cubicBezTo>
                      <a:pt x="1875401" y="70485"/>
                      <a:pt x="1753195" y="0"/>
                      <a:pt x="1653659" y="0"/>
                    </a:cubicBezTo>
                    <a:lnTo>
                      <a:pt x="757071" y="0"/>
                    </a:lnTo>
                    <a:cubicBezTo>
                      <a:pt x="657535" y="0"/>
                      <a:pt x="535424" y="70485"/>
                      <a:pt x="485608" y="156686"/>
                    </a:cubicBezTo>
                    <a:lnTo>
                      <a:pt x="37362" y="933164"/>
                    </a:lnTo>
                    <a:cubicBezTo>
                      <a:pt x="-12454" y="1019366"/>
                      <a:pt x="-12454" y="1160431"/>
                      <a:pt x="37362" y="1246632"/>
                    </a:cubicBezTo>
                    <a:lnTo>
                      <a:pt x="485608" y="2023110"/>
                    </a:lnTo>
                    <a:cubicBezTo>
                      <a:pt x="535424" y="2109311"/>
                      <a:pt x="657535" y="2179796"/>
                      <a:pt x="757071" y="2179796"/>
                    </a:cubicBezTo>
                    <a:lnTo>
                      <a:pt x="1653659" y="2179796"/>
                    </a:lnTo>
                    <a:cubicBezTo>
                      <a:pt x="1753195" y="2179796"/>
                      <a:pt x="1875401" y="2109311"/>
                      <a:pt x="1925122" y="2023110"/>
                    </a:cubicBezTo>
                    <a:lnTo>
                      <a:pt x="2373368" y="1246632"/>
                    </a:lnTo>
                    <a:cubicBezTo>
                      <a:pt x="2423184" y="1160431"/>
                      <a:pt x="2423184" y="1019366"/>
                      <a:pt x="2373368" y="933164"/>
                    </a:cubicBezTo>
                    <a:lnTo>
                      <a:pt x="1925122" y="156686"/>
                    </a:lnTo>
                    <a:close/>
                  </a:path>
                </a:pathLst>
              </a:custGeom>
              <a:solidFill>
                <a:srgbClr val="6092AA"/>
              </a:solidFill>
              <a:ln w="9525" cap="flat">
                <a:noFill/>
                <a:prstDash val="solid"/>
                <a:miter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="" xmlns:a16="http://schemas.microsoft.com/office/drawing/2014/main" id="{A4BCD523-5AF0-466F-A065-70193B93350D}"/>
                  </a:ext>
                </a:extLst>
              </p:cNvPr>
              <p:cNvSpPr/>
              <p:nvPr/>
            </p:nvSpPr>
            <p:spPr>
              <a:xfrm>
                <a:off x="9148810" y="3847857"/>
                <a:ext cx="2512671" cy="2268188"/>
              </a:xfrm>
              <a:custGeom>
                <a:avLst/>
                <a:gdLst>
                  <a:gd name="connsiteX0" fmla="*/ 2001536 w 2512671"/>
                  <a:gd name="connsiteY0" fmla="*/ 156686 h 2268188"/>
                  <a:gd name="connsiteX1" fmla="*/ 1730073 w 2512671"/>
                  <a:gd name="connsiteY1" fmla="*/ 0 h 2268188"/>
                  <a:gd name="connsiteX2" fmla="*/ 782526 w 2512671"/>
                  <a:gd name="connsiteY2" fmla="*/ 0 h 2268188"/>
                  <a:gd name="connsiteX3" fmla="*/ 511064 w 2512671"/>
                  <a:gd name="connsiteY3" fmla="*/ 156686 h 2268188"/>
                  <a:gd name="connsiteX4" fmla="*/ 37290 w 2512671"/>
                  <a:gd name="connsiteY4" fmla="*/ 977360 h 2268188"/>
                  <a:gd name="connsiteX5" fmla="*/ 37290 w 2512671"/>
                  <a:gd name="connsiteY5" fmla="*/ 1290828 h 2268188"/>
                  <a:gd name="connsiteX6" fmla="*/ 511064 w 2512671"/>
                  <a:gd name="connsiteY6" fmla="*/ 2111502 h 2268188"/>
                  <a:gd name="connsiteX7" fmla="*/ 782526 w 2512671"/>
                  <a:gd name="connsiteY7" fmla="*/ 2268188 h 2268188"/>
                  <a:gd name="connsiteX8" fmla="*/ 1730073 w 2512671"/>
                  <a:gd name="connsiteY8" fmla="*/ 2268188 h 2268188"/>
                  <a:gd name="connsiteX9" fmla="*/ 2001536 w 2512671"/>
                  <a:gd name="connsiteY9" fmla="*/ 2111502 h 2268188"/>
                  <a:gd name="connsiteX10" fmla="*/ 2475310 w 2512671"/>
                  <a:gd name="connsiteY10" fmla="*/ 1290828 h 2268188"/>
                  <a:gd name="connsiteX11" fmla="*/ 2475310 w 2512671"/>
                  <a:gd name="connsiteY11" fmla="*/ 977360 h 2268188"/>
                  <a:gd name="connsiteX12" fmla="*/ 2001536 w 2512671"/>
                  <a:gd name="connsiteY12" fmla="*/ 156686 h 226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12671" h="2268188">
                    <a:moveTo>
                      <a:pt x="2001536" y="156686"/>
                    </a:moveTo>
                    <a:cubicBezTo>
                      <a:pt x="1951815" y="70485"/>
                      <a:pt x="1829610" y="0"/>
                      <a:pt x="1730073" y="0"/>
                    </a:cubicBezTo>
                    <a:lnTo>
                      <a:pt x="782526" y="0"/>
                    </a:lnTo>
                    <a:cubicBezTo>
                      <a:pt x="682990" y="0"/>
                      <a:pt x="560784" y="70485"/>
                      <a:pt x="511064" y="156686"/>
                    </a:cubicBezTo>
                    <a:lnTo>
                      <a:pt x="37290" y="977360"/>
                    </a:lnTo>
                    <a:cubicBezTo>
                      <a:pt x="-12430" y="1063562"/>
                      <a:pt x="-12430" y="1204627"/>
                      <a:pt x="37290" y="1290828"/>
                    </a:cubicBezTo>
                    <a:lnTo>
                      <a:pt x="511064" y="2111502"/>
                    </a:lnTo>
                    <a:cubicBezTo>
                      <a:pt x="560784" y="2197703"/>
                      <a:pt x="682990" y="2268188"/>
                      <a:pt x="782526" y="2268188"/>
                    </a:cubicBezTo>
                    <a:lnTo>
                      <a:pt x="1730073" y="2268188"/>
                    </a:lnTo>
                    <a:cubicBezTo>
                      <a:pt x="1829610" y="2268188"/>
                      <a:pt x="1951720" y="2197703"/>
                      <a:pt x="2001536" y="2111502"/>
                    </a:cubicBezTo>
                    <a:lnTo>
                      <a:pt x="2475310" y="1290828"/>
                    </a:lnTo>
                    <a:cubicBezTo>
                      <a:pt x="2525125" y="1204627"/>
                      <a:pt x="2525125" y="1063562"/>
                      <a:pt x="2475310" y="977360"/>
                    </a:cubicBezTo>
                    <a:lnTo>
                      <a:pt x="2001536" y="156686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6092AA"/>
                </a:solidFill>
                <a:prstDash val="sysDash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7" name="Rectangle 25">
              <a:extLst>
                <a:ext uri="{FF2B5EF4-FFF2-40B4-BE49-F238E27FC236}">
                  <a16:creationId xmlns="" xmlns:a16="http://schemas.microsoft.com/office/drawing/2014/main" id="{76B989F6-88A2-4B23-9F66-ED758264FA5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82625" y="621923"/>
              <a:ext cx="549831" cy="57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marL="139700" indent="-1397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444500" eaLnBrk="0" hangingPunct="0"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444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648325" algn="l"/>
                </a:tabLst>
                <a:defRPr kumimoji="1" sz="2500" baseline="-25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정책</a:t>
              </a:r>
              <a:endParaRPr lang="en-US" altLang="ko-KR" sz="1800" baseline="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  <a:p>
              <a:pPr marL="0" indent="0" algn="ctr" defTabSz="914125" eaLnBrk="1" fontAlgn="base" latinLnBrk="0" hangingPunct="1">
                <a:spcBef>
                  <a:spcPct val="0"/>
                </a:spcBef>
                <a:spcAft>
                  <a:spcPts val="200"/>
                </a:spcAft>
                <a:buClr>
                  <a:srgbClr val="4D4D4D"/>
                </a:buClr>
              </a:pPr>
              <a:r>
                <a:rPr lang="ko-KR" altLang="en-US" sz="1800" baseline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  <a:cs typeface="Arial" charset="0"/>
                </a:rPr>
                <a:t>목적형</a:t>
              </a:r>
              <a:endPara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="" xmlns:a16="http://schemas.microsoft.com/office/drawing/2014/main" id="{7DACA8FA-A05F-4DD9-9AF0-96E639B1E75E}"/>
              </a:ext>
            </a:extLst>
          </p:cNvPr>
          <p:cNvGrpSpPr/>
          <p:nvPr/>
        </p:nvGrpSpPr>
        <p:grpSpPr>
          <a:xfrm>
            <a:off x="320377" y="4051312"/>
            <a:ext cx="7555143" cy="28805"/>
            <a:chOff x="320377" y="4089412"/>
            <a:chExt cx="7555143" cy="28805"/>
          </a:xfrm>
        </p:grpSpPr>
        <p:pic>
          <p:nvPicPr>
            <p:cNvPr id="142" name="그림 141">
              <a:extLst>
                <a:ext uri="{FF2B5EF4-FFF2-40B4-BE49-F238E27FC236}">
                  <a16:creationId xmlns="" xmlns:a16="http://schemas.microsoft.com/office/drawing/2014/main" id="{F024D4B5-5DA4-4FA5-99AA-00B873BE83E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089412"/>
              <a:ext cx="1661922" cy="28805"/>
            </a:xfrm>
            <a:prstGeom prst="rect">
              <a:avLst/>
            </a:prstGeom>
          </p:spPr>
        </p:pic>
        <p:pic>
          <p:nvPicPr>
            <p:cNvPr id="139" name="그림 138">
              <a:extLst>
                <a:ext uri="{FF2B5EF4-FFF2-40B4-BE49-F238E27FC236}">
                  <a16:creationId xmlns="" xmlns:a16="http://schemas.microsoft.com/office/drawing/2014/main" id="{AE852960-B46B-468D-820A-6BF7419A44C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70936" y="4089412"/>
              <a:ext cx="1908000" cy="28805"/>
            </a:xfrm>
            <a:prstGeom prst="rect">
              <a:avLst/>
            </a:prstGeom>
          </p:spPr>
        </p:pic>
        <p:pic>
          <p:nvPicPr>
            <p:cNvPr id="140" name="그림 139">
              <a:extLst>
                <a:ext uri="{FF2B5EF4-FFF2-40B4-BE49-F238E27FC236}">
                  <a16:creationId xmlns="" xmlns:a16="http://schemas.microsoft.com/office/drawing/2014/main" id="{22AEAE0B-19BE-415D-953C-88FD217984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75598" y="4089412"/>
              <a:ext cx="1799922" cy="28805"/>
            </a:xfrm>
            <a:prstGeom prst="rect">
              <a:avLst/>
            </a:prstGeom>
          </p:spPr>
        </p:pic>
        <p:pic>
          <p:nvPicPr>
            <p:cNvPr id="141" name="그림 140">
              <a:extLst>
                <a:ext uri="{FF2B5EF4-FFF2-40B4-BE49-F238E27FC236}">
                  <a16:creationId xmlns="" xmlns:a16="http://schemas.microsoft.com/office/drawing/2014/main" id="{7FC0EC8B-9F1B-4B3E-B9B4-231A2EC1EDF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89137" y="4089412"/>
              <a:ext cx="1908000" cy="28805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8F525194-5AA7-4626-BB72-5AB90DAA082F}"/>
              </a:ext>
            </a:extLst>
          </p:cNvPr>
          <p:cNvGrpSpPr/>
          <p:nvPr/>
        </p:nvGrpSpPr>
        <p:grpSpPr>
          <a:xfrm>
            <a:off x="320377" y="4774493"/>
            <a:ext cx="7555143" cy="28805"/>
            <a:chOff x="320377" y="4774493"/>
            <a:chExt cx="7555143" cy="28805"/>
          </a:xfrm>
        </p:grpSpPr>
        <p:pic>
          <p:nvPicPr>
            <p:cNvPr id="153" name="그림 152">
              <a:extLst>
                <a:ext uri="{FF2B5EF4-FFF2-40B4-BE49-F238E27FC236}">
                  <a16:creationId xmlns="" xmlns:a16="http://schemas.microsoft.com/office/drawing/2014/main" id="{EBDBDCD2-5015-4C74-8E46-05A1BC8309D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70936" y="4774493"/>
              <a:ext cx="1908000" cy="28805"/>
            </a:xfrm>
            <a:prstGeom prst="rect">
              <a:avLst/>
            </a:prstGeom>
          </p:spPr>
        </p:pic>
        <p:pic>
          <p:nvPicPr>
            <p:cNvPr id="154" name="그림 153">
              <a:extLst>
                <a:ext uri="{FF2B5EF4-FFF2-40B4-BE49-F238E27FC236}">
                  <a16:creationId xmlns="" xmlns:a16="http://schemas.microsoft.com/office/drawing/2014/main" id="{F46BC813-4620-42F6-BD0A-433AAADF7CD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75598" y="4774493"/>
              <a:ext cx="1799922" cy="28805"/>
            </a:xfrm>
            <a:prstGeom prst="rect">
              <a:avLst/>
            </a:prstGeom>
          </p:spPr>
        </p:pic>
        <p:pic>
          <p:nvPicPr>
            <p:cNvPr id="155" name="그림 154">
              <a:extLst>
                <a:ext uri="{FF2B5EF4-FFF2-40B4-BE49-F238E27FC236}">
                  <a16:creationId xmlns="" xmlns:a16="http://schemas.microsoft.com/office/drawing/2014/main" id="{B77774EB-800E-4193-A3E4-879F6ADC2F0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89137" y="4774493"/>
              <a:ext cx="1908000" cy="28805"/>
            </a:xfrm>
            <a:prstGeom prst="rect">
              <a:avLst/>
            </a:prstGeom>
          </p:spPr>
        </p:pic>
        <p:pic>
          <p:nvPicPr>
            <p:cNvPr id="156" name="그림 155">
              <a:extLst>
                <a:ext uri="{FF2B5EF4-FFF2-40B4-BE49-F238E27FC236}">
                  <a16:creationId xmlns="" xmlns:a16="http://schemas.microsoft.com/office/drawing/2014/main" id="{0DC5A708-020B-4DA3-B663-61692D14D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0377" y="4774493"/>
              <a:ext cx="1661922" cy="28805"/>
            </a:xfrm>
            <a:prstGeom prst="rect">
              <a:avLst/>
            </a:prstGeom>
          </p:spPr>
        </p:pic>
      </p:grpSp>
      <p:sp>
        <p:nvSpPr>
          <p:cNvPr id="161" name="자유형 192">
            <a:extLst>
              <a:ext uri="{FF2B5EF4-FFF2-40B4-BE49-F238E27FC236}">
                <a16:creationId xmlns="" xmlns:a16="http://schemas.microsoft.com/office/drawing/2014/main" id="{58AA9355-971D-4BFA-9919-9349963CDB15}"/>
              </a:ext>
            </a:extLst>
          </p:cNvPr>
          <p:cNvSpPr/>
          <p:nvPr/>
        </p:nvSpPr>
        <p:spPr>
          <a:xfrm>
            <a:off x="287338" y="4176596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맞춤형</a:t>
            </a: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기술파트너 지원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="" xmlns:a16="http://schemas.microsoft.com/office/drawing/2014/main" id="{B36BFFDD-1B3A-4719-AEA1-A8076D60833D}"/>
              </a:ext>
            </a:extLst>
          </p:cNvPr>
          <p:cNvSpPr/>
          <p:nvPr/>
        </p:nvSpPr>
        <p:spPr>
          <a:xfrm>
            <a:off x="6011125" y="3009865"/>
            <a:ext cx="1929103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한도</a:t>
            </a:r>
          </a:p>
        </p:txBody>
      </p:sp>
      <p:sp>
        <p:nvSpPr>
          <p:cNvPr id="126" name="자유형 192">
            <a:extLst>
              <a:ext uri="{FF2B5EF4-FFF2-40B4-BE49-F238E27FC236}">
                <a16:creationId xmlns="" xmlns:a16="http://schemas.microsoft.com/office/drawing/2014/main" id="{B2056986-7C94-483D-8714-63F4ACCB5EFA}"/>
              </a:ext>
            </a:extLst>
          </p:cNvPr>
          <p:cNvSpPr/>
          <p:nvPr/>
        </p:nvSpPr>
        <p:spPr>
          <a:xfrm>
            <a:off x="6068259" y="3488681"/>
            <a:ext cx="1814599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</a:t>
            </a:r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/25.5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</a:t>
            </a:r>
          </a:p>
          <a:p>
            <a:pPr algn="ctr"/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교육</a:t>
            </a:r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1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 이내</a:t>
            </a:r>
          </a:p>
        </p:txBody>
      </p:sp>
      <p:sp>
        <p:nvSpPr>
          <p:cNvPr id="159" name="자유형 192">
            <a:extLst>
              <a:ext uri="{FF2B5EF4-FFF2-40B4-BE49-F238E27FC236}">
                <a16:creationId xmlns="" xmlns:a16="http://schemas.microsoft.com/office/drawing/2014/main" id="{5D443253-C952-4E7F-88F9-FB447DAF98ED}"/>
              </a:ext>
            </a:extLst>
          </p:cNvPr>
          <p:cNvSpPr/>
          <p:nvPr/>
        </p:nvSpPr>
        <p:spPr>
          <a:xfrm>
            <a:off x="6010890" y="4319583"/>
            <a:ext cx="1929338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9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/3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천만원</a:t>
            </a:r>
          </a:p>
        </p:txBody>
      </p:sp>
      <p:sp>
        <p:nvSpPr>
          <p:cNvPr id="164" name="자유형 192">
            <a:extLst>
              <a:ext uri="{FF2B5EF4-FFF2-40B4-BE49-F238E27FC236}">
                <a16:creationId xmlns="" xmlns:a16="http://schemas.microsoft.com/office/drawing/2014/main" id="{B0DBED22-2F26-416D-BE89-F6A42B8A90AD}"/>
              </a:ext>
            </a:extLst>
          </p:cNvPr>
          <p:cNvSpPr/>
          <p:nvPr/>
        </p:nvSpPr>
        <p:spPr>
          <a:xfrm>
            <a:off x="6045367" y="4884470"/>
            <a:ext cx="1860384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현장수요형 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R&amp;D)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개월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/2~4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백만원</a:t>
            </a:r>
          </a:p>
          <a:p>
            <a:pPr algn="ctr"/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(Scale-up) 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최대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</a:t>
            </a:r>
            <a:r>
              <a:rPr lang="en-US" altLang="ko-KR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/1</a:t>
            </a:r>
            <a:r>
              <a:rPr lang="ko-KR" altLang="en-US" sz="1400" spc="-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억원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="" xmlns:a16="http://schemas.microsoft.com/office/drawing/2014/main" id="{D8BCC5F3-8EB9-4212-9AB2-0E322D7DC6C2}"/>
              </a:ext>
            </a:extLst>
          </p:cNvPr>
          <p:cNvSpPr/>
          <p:nvPr/>
        </p:nvSpPr>
        <p:spPr>
          <a:xfrm>
            <a:off x="4071075" y="3009865"/>
            <a:ext cx="1897334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내용</a:t>
            </a:r>
          </a:p>
        </p:txBody>
      </p:sp>
      <p:sp>
        <p:nvSpPr>
          <p:cNvPr id="125" name="자유형 192">
            <a:extLst>
              <a:ext uri="{FF2B5EF4-FFF2-40B4-BE49-F238E27FC236}">
                <a16:creationId xmlns="" xmlns:a16="http://schemas.microsoft.com/office/drawing/2014/main" id="{4A746E6A-7234-4C73-A1B3-0DE3F51827C1}"/>
              </a:ext>
            </a:extLst>
          </p:cNvPr>
          <p:cNvSpPr/>
          <p:nvPr/>
        </p:nvSpPr>
        <p:spPr>
          <a:xfrm>
            <a:off x="4070936" y="3488680"/>
            <a:ext cx="1897472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신기술에 대한 과제 기획 지원</a:t>
            </a:r>
          </a:p>
          <a:p>
            <a:pPr algn="ctr"/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 全단계에 대한 교육</a:t>
            </a:r>
          </a:p>
        </p:txBody>
      </p:sp>
      <p:sp>
        <p:nvSpPr>
          <p:cNvPr id="158" name="자유형 192">
            <a:extLst>
              <a:ext uri="{FF2B5EF4-FFF2-40B4-BE49-F238E27FC236}">
                <a16:creationId xmlns="" xmlns:a16="http://schemas.microsoft.com/office/drawing/2014/main" id="{5E8CA4C0-F2D8-4913-8AF1-3D526131620A}"/>
              </a:ext>
            </a:extLst>
          </p:cNvPr>
          <p:cNvSpPr/>
          <p:nvPr/>
        </p:nvSpPr>
        <p:spPr>
          <a:xfrm>
            <a:off x="4070936" y="4104140"/>
            <a:ext cx="1897472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기술애로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해결을 위해</a:t>
            </a:r>
            <a:endParaRPr lang="en-US" altLang="ko-KR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기술전문가 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매칭을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통한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기술개발 지원</a:t>
            </a:r>
          </a:p>
        </p:txBody>
      </p:sp>
      <p:sp>
        <p:nvSpPr>
          <p:cNvPr id="163" name="자유형 192">
            <a:extLst>
              <a:ext uri="{FF2B5EF4-FFF2-40B4-BE49-F238E27FC236}">
                <a16:creationId xmlns="" xmlns:a16="http://schemas.microsoft.com/office/drawing/2014/main" id="{CE447164-AD29-4B61-BBF8-FED56EC9E83A}"/>
              </a:ext>
            </a:extLst>
          </p:cNvPr>
          <p:cNvSpPr/>
          <p:nvPr/>
        </p:nvSpPr>
        <p:spPr>
          <a:xfrm>
            <a:off x="4070936" y="4992192"/>
            <a:ext cx="1897472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기술애로 해결 및 신제품개발</a:t>
            </a:r>
          </a:p>
          <a:p>
            <a:pPr algn="ctr"/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사업다각화를 위한 </a:t>
            </a:r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R&amp;D 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지원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="" xmlns:a16="http://schemas.microsoft.com/office/drawing/2014/main" id="{D6936808-C3D8-4CFC-9C7D-98254193FAF8}"/>
              </a:ext>
            </a:extLst>
          </p:cNvPr>
          <p:cNvSpPr/>
          <p:nvPr/>
        </p:nvSpPr>
        <p:spPr>
          <a:xfrm>
            <a:off x="2057059" y="3009865"/>
            <a:ext cx="1972916" cy="287998"/>
          </a:xfrm>
          <a:prstGeom prst="rect">
            <a:avLst/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지원 대상</a:t>
            </a:r>
          </a:p>
        </p:txBody>
      </p:sp>
      <p:sp>
        <p:nvSpPr>
          <p:cNvPr id="137" name="자유형 192">
            <a:extLst>
              <a:ext uri="{FF2B5EF4-FFF2-40B4-BE49-F238E27FC236}">
                <a16:creationId xmlns="" xmlns:a16="http://schemas.microsoft.com/office/drawing/2014/main" id="{53909347-1CEF-4B17-B386-8256D26C4272}"/>
              </a:ext>
            </a:extLst>
          </p:cNvPr>
          <p:cNvSpPr/>
          <p:nvPr/>
        </p:nvSpPr>
        <p:spPr>
          <a:xfrm>
            <a:off x="2057059" y="3488681"/>
            <a:ext cx="1972916" cy="4308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임직원 및 관련 협회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단체</a:t>
            </a:r>
          </a:p>
        </p:txBody>
      </p:sp>
      <p:sp>
        <p:nvSpPr>
          <p:cNvPr id="160" name="자유형 192">
            <a:extLst>
              <a:ext uri="{FF2B5EF4-FFF2-40B4-BE49-F238E27FC236}">
                <a16:creationId xmlns="" xmlns:a16="http://schemas.microsoft.com/office/drawing/2014/main" id="{79446A10-1192-4F66-A796-A28D7EFC7CD3}"/>
              </a:ext>
            </a:extLst>
          </p:cNvPr>
          <p:cNvSpPr/>
          <p:nvPr/>
        </p:nvSpPr>
        <p:spPr>
          <a:xfrm>
            <a:off x="2057059" y="4319583"/>
            <a:ext cx="1972916" cy="2154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중소기업</a:t>
            </a:r>
          </a:p>
        </p:txBody>
      </p:sp>
      <p:sp>
        <p:nvSpPr>
          <p:cNvPr id="165" name="자유형 192">
            <a:extLst>
              <a:ext uri="{FF2B5EF4-FFF2-40B4-BE49-F238E27FC236}">
                <a16:creationId xmlns="" xmlns:a16="http://schemas.microsoft.com/office/drawing/2014/main" id="{B298720B-8BCE-4774-90BA-652DECE6315D}"/>
              </a:ext>
            </a:extLst>
          </p:cNvPr>
          <p:cNvSpPr/>
          <p:nvPr/>
        </p:nvSpPr>
        <p:spPr>
          <a:xfrm>
            <a:off x="2057059" y="4776750"/>
            <a:ext cx="1972916" cy="861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산업위기대응특별지역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및 해당 시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도내 </a:t>
            </a:r>
            <a:r>
              <a:rPr lang="ko-KR" altLang="en-US" sz="14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위기업종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중소기업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대구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경북 소재 중소기업</a:t>
            </a:r>
          </a:p>
        </p:txBody>
      </p:sp>
      <p:sp>
        <p:nvSpPr>
          <p:cNvPr id="166" name="자유형 192">
            <a:extLst>
              <a:ext uri="{FF2B5EF4-FFF2-40B4-BE49-F238E27FC236}">
                <a16:creationId xmlns="" xmlns:a16="http://schemas.microsoft.com/office/drawing/2014/main" id="{B0C50380-12C3-40DC-AD73-269F33AFAC85}"/>
              </a:ext>
            </a:extLst>
          </p:cNvPr>
          <p:cNvSpPr/>
          <p:nvPr/>
        </p:nvSpPr>
        <p:spPr>
          <a:xfrm>
            <a:off x="287338" y="4956927"/>
            <a:ext cx="1728000" cy="501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위기지역 중소기업</a:t>
            </a:r>
          </a:p>
          <a:p>
            <a:pPr algn="ctr">
              <a:lnSpc>
                <a:spcPct val="120000"/>
              </a:lnSpc>
            </a:pP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34C8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Scale-up R&amp;D</a:t>
            </a:r>
          </a:p>
        </p:txBody>
      </p:sp>
      <p:cxnSp>
        <p:nvCxnSpPr>
          <p:cNvPr id="132" name="직선 연결선 131">
            <a:extLst>
              <a:ext uri="{FF2B5EF4-FFF2-40B4-BE49-F238E27FC236}">
                <a16:creationId xmlns="" xmlns:a16="http://schemas.microsoft.com/office/drawing/2014/main" id="{75A58AF5-B011-474F-9271-6DA6204501C7}"/>
              </a:ext>
            </a:extLst>
          </p:cNvPr>
          <p:cNvCxnSpPr>
            <a:cxnSpLocks/>
          </p:cNvCxnSpPr>
          <p:nvPr/>
        </p:nvCxnSpPr>
        <p:spPr>
          <a:xfrm>
            <a:off x="2038455" y="3409186"/>
            <a:ext cx="0" cy="21216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>
            <a:extLst>
              <a:ext uri="{FF2B5EF4-FFF2-40B4-BE49-F238E27FC236}">
                <a16:creationId xmlns="" xmlns:a16="http://schemas.microsoft.com/office/drawing/2014/main" id="{DF556BDD-08EC-4104-8ABB-86C7651DCB56}"/>
              </a:ext>
            </a:extLst>
          </p:cNvPr>
          <p:cNvCxnSpPr>
            <a:cxnSpLocks/>
          </p:cNvCxnSpPr>
          <p:nvPr/>
        </p:nvCxnSpPr>
        <p:spPr>
          <a:xfrm>
            <a:off x="4050266" y="3409186"/>
            <a:ext cx="0" cy="21216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>
            <a:extLst>
              <a:ext uri="{FF2B5EF4-FFF2-40B4-BE49-F238E27FC236}">
                <a16:creationId xmlns="" xmlns:a16="http://schemas.microsoft.com/office/drawing/2014/main" id="{4F6960B1-7215-42A9-AD97-81923B2EAD0A}"/>
              </a:ext>
            </a:extLst>
          </p:cNvPr>
          <p:cNvCxnSpPr>
            <a:cxnSpLocks/>
          </p:cNvCxnSpPr>
          <p:nvPr/>
        </p:nvCxnSpPr>
        <p:spPr>
          <a:xfrm>
            <a:off x="5989650" y="3409186"/>
            <a:ext cx="0" cy="21216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>
            <a:extLst>
              <a:ext uri="{FF2B5EF4-FFF2-40B4-BE49-F238E27FC236}">
                <a16:creationId xmlns="" xmlns:a16="http://schemas.microsoft.com/office/drawing/2014/main" id="{4DCD185C-1234-498D-8371-3804A1C1C23C}"/>
              </a:ext>
            </a:extLst>
          </p:cNvPr>
          <p:cNvCxnSpPr>
            <a:cxnSpLocks/>
          </p:cNvCxnSpPr>
          <p:nvPr/>
        </p:nvCxnSpPr>
        <p:spPr>
          <a:xfrm>
            <a:off x="7961089" y="3409186"/>
            <a:ext cx="0" cy="21216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타원 163">
            <a:extLst>
              <a:ext uri="{FF2B5EF4-FFF2-40B4-BE49-F238E27FC236}">
                <a16:creationId xmlns="" xmlns:a16="http://schemas.microsoft.com/office/drawing/2014/main" id="{BEB02232-01CF-477C-8314-263263F6BAF7}"/>
              </a:ext>
            </a:extLst>
          </p:cNvPr>
          <p:cNvSpPr/>
          <p:nvPr/>
        </p:nvSpPr>
        <p:spPr>
          <a:xfrm rot="10800000">
            <a:off x="991015" y="1353349"/>
            <a:ext cx="7842788" cy="960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808038">
              <a:spcBef>
                <a:spcPct val="10000"/>
              </a:spcBef>
            </a:pPr>
            <a:endParaRPr lang="ko-KR" altLang="en-US" sz="11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Arial" pitchFamily="34" charset="0"/>
            </a:endParaRPr>
          </a:p>
        </p:txBody>
      </p:sp>
      <p:sp>
        <p:nvSpPr>
          <p:cNvPr id="97" name="타원 96">
            <a:extLst>
              <a:ext uri="{FF2B5EF4-FFF2-40B4-BE49-F238E27FC236}">
                <a16:creationId xmlns="" xmlns:a16="http://schemas.microsoft.com/office/drawing/2014/main" id="{B69875DC-D184-41EE-A4CA-92A5CBC86766}"/>
              </a:ext>
            </a:extLst>
          </p:cNvPr>
          <p:cNvSpPr/>
          <p:nvPr/>
        </p:nvSpPr>
        <p:spPr>
          <a:xfrm>
            <a:off x="297231" y="1284160"/>
            <a:ext cx="1113217" cy="1112860"/>
          </a:xfrm>
          <a:prstGeom prst="ellipse">
            <a:avLst/>
          </a:prstGeom>
          <a:solidFill>
            <a:srgbClr val="609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="" xmlns:a16="http://schemas.microsoft.com/office/drawing/2014/main" id="{C57919B3-87E1-4402-A273-72A3E9F36284}"/>
              </a:ext>
            </a:extLst>
          </p:cNvPr>
          <p:cNvSpPr/>
          <p:nvPr/>
        </p:nvSpPr>
        <p:spPr>
          <a:xfrm>
            <a:off x="341552" y="1328468"/>
            <a:ext cx="1024574" cy="102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="" xmlns:a16="http://schemas.microsoft.com/office/drawing/2014/main" id="{C8070A8D-FC50-4EE7-97FA-856A28BD94F8}"/>
              </a:ext>
            </a:extLst>
          </p:cNvPr>
          <p:cNvSpPr/>
          <p:nvPr/>
        </p:nvSpPr>
        <p:spPr>
          <a:xfrm>
            <a:off x="372349" y="1359255"/>
            <a:ext cx="962984" cy="962671"/>
          </a:xfrm>
          <a:prstGeom prst="ellipse">
            <a:avLst/>
          </a:prstGeom>
          <a:noFill/>
          <a:ln w="12700">
            <a:solidFill>
              <a:srgbClr val="96A3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="" xmlns:a16="http://schemas.microsoft.com/office/drawing/2014/main" id="{B6562BC0-19CE-4DE4-AF77-90B8BE292CA9}"/>
              </a:ext>
            </a:extLst>
          </p:cNvPr>
          <p:cNvSpPr/>
          <p:nvPr/>
        </p:nvSpPr>
        <p:spPr>
          <a:xfrm rot="19945313">
            <a:off x="235929" y="1754773"/>
            <a:ext cx="1256115" cy="18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>
              <a:ln>
                <a:solidFill>
                  <a:srgbClr val="069EDB"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="" xmlns:a16="http://schemas.microsoft.com/office/drawing/2014/main" id="{4AA6275E-1CBA-441E-885F-69E69D60A541}"/>
              </a:ext>
            </a:extLst>
          </p:cNvPr>
          <p:cNvSpPr/>
          <p:nvPr/>
        </p:nvSpPr>
        <p:spPr>
          <a:xfrm>
            <a:off x="484923" y="1713659"/>
            <a:ext cx="737836" cy="253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black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사업목적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="" xmlns:a16="http://schemas.microsoft.com/office/drawing/2014/main" id="{EB025F6F-E1B6-4C1B-8172-7331606D2C60}"/>
              </a:ext>
            </a:extLst>
          </p:cNvPr>
          <p:cNvSpPr/>
          <p:nvPr/>
        </p:nvSpPr>
        <p:spPr>
          <a:xfrm>
            <a:off x="208931" y="199996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“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="" xmlns:a16="http://schemas.microsoft.com/office/drawing/2014/main" id="{B6252395-4C7A-4830-BBEA-D83E9CD1EDEB}"/>
              </a:ext>
            </a:extLst>
          </p:cNvPr>
          <p:cNvSpPr/>
          <p:nvPr/>
        </p:nvSpPr>
        <p:spPr>
          <a:xfrm>
            <a:off x="1120595" y="1541947"/>
            <a:ext cx="397124" cy="356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3000" dirty="0">
                <a:ln>
                  <a:solidFill>
                    <a:srgbClr val="069EDB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Baskerville Old Face" panose="02020602080505020303" pitchFamily="18" charset="0"/>
                <a:ea typeface="KoPub돋움체 Bold" panose="02020603020101020101" pitchFamily="18" charset="-127"/>
              </a:rPr>
              <a:t>”</a:t>
            </a:r>
          </a:p>
        </p:txBody>
      </p:sp>
      <p:sp>
        <p:nvSpPr>
          <p:cNvPr id="105" name="Rectangle 25">
            <a:extLst>
              <a:ext uri="{FF2B5EF4-FFF2-40B4-BE49-F238E27FC236}">
                <a16:creationId xmlns="" xmlns:a16="http://schemas.microsoft.com/office/drawing/2014/main" id="{D45C9AAE-0398-4D43-AEF8-9C8F4B7324A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232" y="1549608"/>
            <a:ext cx="6036909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marL="139700" indent="-1397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44500" eaLnBrk="0" hangingPunct="0"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5648325" algn="l"/>
              </a:tabLst>
              <a:defRPr kumimoji="1" sz="2500" baseline="-25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ko-KR" altLang="en-US" sz="18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기획 역량이 부족한 중소기업의 </a:t>
            </a:r>
            <a:r>
              <a:rPr lang="ko-KR" altLang="en-US" sz="1800" spc="-5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기획역량</a:t>
            </a:r>
            <a:r>
              <a:rPr lang="ko-KR" altLang="en-US" sz="18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강화 및 기술사업화 촉진을 위해</a:t>
            </a:r>
            <a:r>
              <a:rPr lang="en-US" altLang="ko-KR" sz="1800" spc="-5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,</a:t>
            </a:r>
          </a:p>
          <a:p>
            <a:pPr marL="0" indent="0" defTabSz="914125" eaLnBrk="1" fontAlgn="base" hangingPunct="1">
              <a:spcBef>
                <a:spcPct val="0"/>
              </a:spcBef>
              <a:spcAft>
                <a:spcPts val="200"/>
              </a:spcAft>
              <a:buClr>
                <a:srgbClr val="4D4D4D"/>
              </a:buClr>
            </a:pP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R&amp;D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기획지원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및 </a:t>
            </a:r>
            <a:r>
              <a:rPr lang="ko-KR" altLang="en-US" sz="1800" baseline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기술애로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 해결</a:t>
            </a:r>
            <a:r>
              <a:rPr lang="en-US" altLang="ko-KR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, Scale-up R&amp;D</a:t>
            </a:r>
            <a:r>
              <a:rPr lang="ko-KR" altLang="en-US" sz="1800" baseline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34C83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  <a:cs typeface="Arial" charset="0"/>
              </a:rPr>
              <a:t>를 지원</a:t>
            </a:r>
          </a:p>
        </p:txBody>
      </p:sp>
      <p:pic>
        <p:nvPicPr>
          <p:cNvPr id="106" name="그래픽 272">
            <a:extLst>
              <a:ext uri="{FF2B5EF4-FFF2-40B4-BE49-F238E27FC236}">
                <a16:creationId xmlns="" xmlns:a16="http://schemas.microsoft.com/office/drawing/2014/main" id="{3C25C743-BD46-4EE6-B7B7-46C9D138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1278" y="1599972"/>
            <a:ext cx="1152525" cy="714375"/>
          </a:xfrm>
          <a:prstGeom prst="rect">
            <a:avLst/>
          </a:prstGeom>
        </p:spPr>
      </p:pic>
      <p:pic>
        <p:nvPicPr>
          <p:cNvPr id="107" name="그림 106">
            <a:extLst>
              <a:ext uri="{FF2B5EF4-FFF2-40B4-BE49-F238E27FC236}">
                <a16:creationId xmlns="" xmlns:a16="http://schemas.microsoft.com/office/drawing/2014/main" id="{EE8BFBEB-1851-461C-96BB-AC01599AAEF0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698" y="3326115"/>
            <a:ext cx="9389915" cy="288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616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97E4FC6-D200-48FD-B742-FAF43D581AB1}"/>
              </a:ext>
            </a:extLst>
          </p:cNvPr>
          <p:cNvSpPr txBox="1"/>
          <p:nvPr/>
        </p:nvSpPr>
        <p:spPr>
          <a:xfrm>
            <a:off x="1552396" y="3258808"/>
            <a:ext cx="1968488" cy="677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spcBef>
                <a:spcPts val="800"/>
              </a:spcBef>
            </a:pPr>
            <a:r>
              <a:rPr lang="ko-KR" altLang="en-US" sz="44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itchFamily="18" charset="-127"/>
                <a:ea typeface="KoPub돋움체 Bold" pitchFamily="18" charset="-127"/>
              </a:rPr>
              <a:t>기타안내</a:t>
            </a:r>
            <a:endParaRPr lang="ko-KR" altLang="en-US" sz="4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9642F803-06BF-4C79-8E99-EC0436E84AD8}"/>
              </a:ext>
            </a:extLst>
          </p:cNvPr>
          <p:cNvCxnSpPr>
            <a:cxnSpLocks/>
          </p:cNvCxnSpPr>
          <p:nvPr/>
        </p:nvCxnSpPr>
        <p:spPr>
          <a:xfrm>
            <a:off x="1165415" y="4120609"/>
            <a:ext cx="6835585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7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C229180D-E125-4BDF-B571-159801CB5FE0}"/>
              </a:ext>
            </a:extLst>
          </p:cNvPr>
          <p:cNvGrpSpPr/>
          <p:nvPr/>
        </p:nvGrpSpPr>
        <p:grpSpPr>
          <a:xfrm>
            <a:off x="499933" y="3132863"/>
            <a:ext cx="940130" cy="1006690"/>
            <a:chOff x="2496339" y="3062826"/>
            <a:chExt cx="527077" cy="564395"/>
          </a:xfrm>
        </p:grpSpPr>
        <p:sp>
          <p:nvSpPr>
            <p:cNvPr id="16" name="사각형: 둥근 위쪽 모서리 15">
              <a:extLst>
                <a:ext uri="{FF2B5EF4-FFF2-40B4-BE49-F238E27FC236}">
                  <a16:creationId xmlns="" xmlns:a16="http://schemas.microsoft.com/office/drawing/2014/main" id="{B2FFE643-6D03-4B19-B297-6FD009D272B5}"/>
                </a:ext>
              </a:extLst>
            </p:cNvPr>
            <p:cNvSpPr/>
            <p:nvPr/>
          </p:nvSpPr>
          <p:spPr>
            <a:xfrm>
              <a:off x="2496339" y="3062826"/>
              <a:ext cx="527077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>
              <a:gsLst>
                <a:gs pos="0">
                  <a:srgbClr val="0987B9"/>
                </a:gs>
                <a:gs pos="100000">
                  <a:srgbClr val="027FB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사각형: 둥근 위쪽 모서리 16">
              <a:extLst>
                <a:ext uri="{FF2B5EF4-FFF2-40B4-BE49-F238E27FC236}">
                  <a16:creationId xmlns="" xmlns:a16="http://schemas.microsoft.com/office/drawing/2014/main" id="{3640A2E9-33DC-4456-AC15-07F7CAB7B3F4}"/>
                </a:ext>
              </a:extLst>
            </p:cNvPr>
            <p:cNvSpPr/>
            <p:nvPr/>
          </p:nvSpPr>
          <p:spPr>
            <a:xfrm flipH="1">
              <a:off x="2496339" y="3062826"/>
              <a:ext cx="527076" cy="564395"/>
            </a:xfrm>
            <a:prstGeom prst="round2SameRect">
              <a:avLst>
                <a:gd name="adj1" fmla="val 6547"/>
                <a:gd name="adj2" fmla="val 0"/>
              </a:avLst>
            </a:prstGeom>
            <a:gradFill flip="none" rotWithShape="1">
              <a:gsLst>
                <a:gs pos="56000">
                  <a:schemeClr val="bg1">
                    <a:alpha val="0"/>
                  </a:schemeClr>
                </a:gs>
                <a:gs pos="0">
                  <a:schemeClr val="bg1">
                    <a:alpha val="4500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228DC96-A483-4178-94DE-622DED956CA3}"/>
                </a:ext>
              </a:extLst>
            </p:cNvPr>
            <p:cNvSpPr txBox="1"/>
            <p:nvPr/>
          </p:nvSpPr>
          <p:spPr>
            <a:xfrm>
              <a:off x="2536997" y="3112078"/>
              <a:ext cx="445761" cy="46589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algn="ctr" latinLnBrk="0">
                <a:spcBef>
                  <a:spcPts val="800"/>
                </a:spcBef>
                <a:defRPr sz="3200">
                  <a:solidFill>
                    <a:prstClr val="white"/>
                  </a:solidFill>
                  <a:latin typeface="KoPub바탕체 Bold" pitchFamily="18" charset="-127"/>
                  <a:ea typeface="KoPub바탕체 Bold" pitchFamily="18" charset="-127"/>
                </a:defRPr>
              </a:lvl1pPr>
            </a:lstStyle>
            <a:p>
              <a:r>
                <a:rPr lang="en-US" altLang="ko-KR" sz="5400" dirty="0">
                  <a:ln>
                    <a:solidFill>
                      <a:schemeClr val="bg1">
                        <a:alpha val="0"/>
                      </a:schemeClr>
                    </a:solidFill>
                  </a:ln>
                </a:rPr>
                <a:t>05</a:t>
              </a:r>
              <a:endParaRPr lang="ko-KR" altLang="en-US" sz="5400" dirty="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C1DA678B-C4A9-48B3-A7FC-4573817C9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15" y="2206353"/>
            <a:ext cx="1634785" cy="3292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971BDD4-E71B-4B85-B379-4847BDB511F9}"/>
              </a:ext>
            </a:extLst>
          </p:cNvPr>
          <p:cNvSpPr txBox="1"/>
          <p:nvPr/>
        </p:nvSpPr>
        <p:spPr>
          <a:xfrm>
            <a:off x="579346" y="4280045"/>
            <a:ext cx="2327560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atinLnBrk="0">
              <a:spcBef>
                <a:spcPts val="800"/>
              </a:spcBef>
            </a:pP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2021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년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 중소기업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지원사업 안내</a:t>
            </a:r>
          </a:p>
        </p:txBody>
      </p:sp>
    </p:spTree>
    <p:extLst>
      <p:ext uri="{BB962C8B-B14F-4D97-AF65-F5344CB8AC3E}">
        <p14:creationId xmlns="" xmlns:p14="http://schemas.microsoft.com/office/powerpoint/2010/main" val="21617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평행 사변형 272"/>
          <p:cNvSpPr/>
          <p:nvPr/>
        </p:nvSpPr>
        <p:spPr>
          <a:xfrm flipH="1">
            <a:off x="5233292" y="1492944"/>
            <a:ext cx="3533196" cy="1555437"/>
          </a:xfrm>
          <a:prstGeom prst="parallelogram">
            <a:avLst>
              <a:gd name="adj" fmla="val 37317"/>
            </a:avLst>
          </a:prstGeom>
          <a:solidFill>
            <a:srgbClr val="6092AA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평행 사변형 42"/>
          <p:cNvSpPr/>
          <p:nvPr/>
        </p:nvSpPr>
        <p:spPr>
          <a:xfrm flipH="1">
            <a:off x="889957" y="1492944"/>
            <a:ext cx="3533196" cy="1555437"/>
          </a:xfrm>
          <a:prstGeom prst="parallelogram">
            <a:avLst>
              <a:gd name="adj" fmla="val 37317"/>
            </a:avLst>
          </a:prstGeom>
          <a:solidFill>
            <a:srgbClr val="6092AA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자유형 192">
            <a:extLst>
              <a:ext uri="{FF2B5EF4-FFF2-40B4-BE49-F238E27FC236}">
                <a16:creationId xmlns="" xmlns:a16="http://schemas.microsoft.com/office/drawing/2014/main" id="{AA318280-C1B8-419D-8A7B-CB5B428EE17B}"/>
              </a:ext>
            </a:extLst>
          </p:cNvPr>
          <p:cNvSpPr/>
          <p:nvPr/>
        </p:nvSpPr>
        <p:spPr>
          <a:xfrm>
            <a:off x="4648151" y="3424120"/>
            <a:ext cx="4190400" cy="2879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0" rIns="0" bIns="0" rtlCol="0" anchor="ctr"/>
          <a:lstStyle/>
          <a:p>
            <a:pPr algn="ctr"/>
            <a:endParaRPr lang="ko-KR" altLang="en-US" sz="1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90" name="자유형 192">
            <a:extLst>
              <a:ext uri="{FF2B5EF4-FFF2-40B4-BE49-F238E27FC236}">
                <a16:creationId xmlns="" xmlns:a16="http://schemas.microsoft.com/office/drawing/2014/main" id="{AA318280-C1B8-419D-8A7B-CB5B428EE17B}"/>
              </a:ext>
            </a:extLst>
          </p:cNvPr>
          <p:cNvSpPr/>
          <p:nvPr/>
        </p:nvSpPr>
        <p:spPr>
          <a:xfrm>
            <a:off x="260774" y="3424120"/>
            <a:ext cx="4190400" cy="2879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0" rIns="0" bIns="0" rtlCol="0" anchor="ctr"/>
          <a:lstStyle/>
          <a:p>
            <a:pPr algn="ctr"/>
            <a:endParaRPr lang="ko-KR" altLang="en-US" sz="13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pic>
        <p:nvPicPr>
          <p:cNvPr id="87" name="그림 86"/>
          <p:cNvPicPr>
            <a:picLocks noChangeAspect="1"/>
          </p:cNvPicPr>
          <p:nvPr/>
        </p:nvPicPr>
        <p:blipFill rotWithShape="1">
          <a:blip r:embed="rId2"/>
          <a:srcRect b="10489"/>
          <a:stretch/>
        </p:blipFill>
        <p:spPr>
          <a:xfrm>
            <a:off x="5351145" y="842463"/>
            <a:ext cx="2867125" cy="1709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4" name="양쪽 모서리가 둥근 사각형 173"/>
          <p:cNvSpPr/>
          <p:nvPr/>
        </p:nvSpPr>
        <p:spPr>
          <a:xfrm>
            <a:off x="260774" y="3036719"/>
            <a:ext cx="4189766" cy="396000"/>
          </a:xfrm>
          <a:prstGeom prst="round2SameRect">
            <a:avLst>
              <a:gd name="adj1" fmla="val 14426"/>
              <a:gd name="adj2" fmla="val 0"/>
            </a:avLst>
          </a:prstGeom>
          <a:solidFill>
            <a:srgbClr val="01B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9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사업공고</a:t>
            </a:r>
            <a:endParaRPr lang="en-US" altLang="ko-KR" sz="19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72" name="양쪽 모서리가 둥근 사각형 171"/>
          <p:cNvSpPr/>
          <p:nvPr/>
        </p:nvSpPr>
        <p:spPr>
          <a:xfrm>
            <a:off x="4648785" y="3036719"/>
            <a:ext cx="4189766" cy="396000"/>
          </a:xfrm>
          <a:prstGeom prst="round2SameRect">
            <a:avLst>
              <a:gd name="adj1" fmla="val 14426"/>
              <a:gd name="adj2" fmla="val 0"/>
            </a:avLst>
          </a:prstGeom>
          <a:solidFill>
            <a:srgbClr val="13A2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9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신청방법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555320" y="3605021"/>
            <a:ext cx="26978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사업별 추진일정에 따라 홈페이지 공고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945845" y="3856751"/>
            <a:ext cx="2332370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a:r>
              <a:rPr lang="ko-KR" altLang="en-US" sz="130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사업별 추진일정은 통합공고문 참조</a:t>
            </a:r>
          </a:p>
        </p:txBody>
      </p:sp>
      <p:sp>
        <p:nvSpPr>
          <p:cNvPr id="168" name="오른쪽 화살표 167"/>
          <p:cNvSpPr/>
          <p:nvPr/>
        </p:nvSpPr>
        <p:spPr>
          <a:xfrm>
            <a:off x="710552" y="3890103"/>
            <a:ext cx="180975" cy="13335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>
            <a:off x="555320" y="4602171"/>
            <a:ext cx="1998349" cy="445105"/>
            <a:chOff x="555320" y="4579088"/>
            <a:chExt cx="1998349" cy="445105"/>
          </a:xfrm>
        </p:grpSpPr>
        <p:sp>
          <p:nvSpPr>
            <p:cNvPr id="163" name="TextBox 162"/>
            <p:cNvSpPr txBox="1"/>
            <p:nvPr/>
          </p:nvSpPr>
          <p:spPr>
            <a:xfrm>
              <a:off x="555320" y="4579088"/>
              <a:ext cx="185467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ko-KR" altLang="en-US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400" spc="-50" dirty="0" err="1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중소벤처기업부</a:t>
              </a:r>
              <a:r>
                <a:rPr lang="ko-KR" altLang="en-US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홈페이지 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937136" y="4839527"/>
              <a:ext cx="161653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200" dirty="0">
                  <a:gradFill>
                    <a:gsLst>
                      <a:gs pos="100000">
                        <a:srgbClr val="3B5DB0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http://www.mss.go.kr </a:t>
              </a:r>
            </a:p>
          </p:txBody>
        </p:sp>
        <p:sp>
          <p:nvSpPr>
            <p:cNvPr id="165" name="오른쪽 화살표 164"/>
            <p:cNvSpPr/>
            <p:nvPr/>
          </p:nvSpPr>
          <p:spPr>
            <a:xfrm>
              <a:off x="710552" y="4865185"/>
              <a:ext cx="180975" cy="13335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0" name="TextBox 159"/>
          <p:cNvSpPr txBox="1"/>
          <p:nvPr/>
        </p:nvSpPr>
        <p:spPr>
          <a:xfrm>
            <a:off x="555320" y="5553155"/>
            <a:ext cx="211115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기술개발사업 종합관리시스템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937136" y="5813594"/>
            <a:ext cx="184300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a:r>
              <a:rPr lang="en-US" altLang="ko-KR" sz="1200" dirty="0">
                <a:gradFill>
                  <a:gsLst>
                    <a:gs pos="100000">
                      <a:srgbClr val="3B5DB0"/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http://www.smtech.go.kr </a:t>
            </a:r>
          </a:p>
        </p:txBody>
      </p:sp>
      <p:sp>
        <p:nvSpPr>
          <p:cNvPr id="162" name="오른쪽 화살표 161"/>
          <p:cNvSpPr/>
          <p:nvPr/>
        </p:nvSpPr>
        <p:spPr>
          <a:xfrm>
            <a:off x="710552" y="5839252"/>
            <a:ext cx="180975" cy="13335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Box 141"/>
          <p:cNvSpPr txBox="1"/>
          <p:nvPr/>
        </p:nvSpPr>
        <p:spPr>
          <a:xfrm>
            <a:off x="4936820" y="3605021"/>
            <a:ext cx="275235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온라인</a:t>
            </a:r>
            <a:r>
              <a:rPr lang="en-US" altLang="ko-KR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인터넷</a:t>
            </a:r>
            <a:r>
              <a:rPr lang="en-US" altLang="ko-KR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lang="ko-KR" altLang="en-US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을 통한 사업계획서 접수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4936820" y="5553155"/>
            <a:ext cx="3239669" cy="4739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일부 사업의 경우 신청방법이 다를 수 있으므로</a:t>
            </a:r>
            <a:endParaRPr lang="en-US" altLang="ko-KR" sz="1400" spc="-5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indent="95250">
              <a:lnSpc>
                <a:spcPct val="120000"/>
              </a:lnSpc>
              <a:defRPr/>
            </a:pPr>
            <a:r>
              <a:rPr lang="ko-KR" altLang="en-US" sz="1400" spc="-5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개별 사업공고 참조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4936820" y="4236478"/>
            <a:ext cx="2210394" cy="445105"/>
            <a:chOff x="4936820" y="4310620"/>
            <a:chExt cx="2210394" cy="445105"/>
          </a:xfrm>
        </p:grpSpPr>
        <p:sp>
          <p:nvSpPr>
            <p:cNvPr id="157" name="TextBox 156"/>
            <p:cNvSpPr txBox="1"/>
            <p:nvPr/>
          </p:nvSpPr>
          <p:spPr>
            <a:xfrm>
              <a:off x="4936820" y="4310620"/>
              <a:ext cx="211115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ko-KR" altLang="en-US" sz="1400" spc="-50" dirty="0"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기술개발사업 종합관리시스템</a:t>
              </a: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318636" y="4571059"/>
              <a:ext cx="18285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en-US" altLang="ko-KR" sz="1200" dirty="0">
                  <a:gradFill>
                    <a:gsLst>
                      <a:gs pos="100000">
                        <a:srgbClr val="3B5DB0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http://www.smtech.go.kr </a:t>
              </a:r>
            </a:p>
          </p:txBody>
        </p:sp>
        <p:sp>
          <p:nvSpPr>
            <p:cNvPr id="159" name="오른쪽 화살표 158"/>
            <p:cNvSpPr/>
            <p:nvPr/>
          </p:nvSpPr>
          <p:spPr>
            <a:xfrm>
              <a:off x="5092052" y="4596717"/>
              <a:ext cx="180975" cy="13335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82" name="Picture 2" descr="관련 이미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292" y="764066"/>
            <a:ext cx="3020752" cy="22494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그림 182">
            <a:extLst>
              <a:ext uri="{FF2B5EF4-FFF2-40B4-BE49-F238E27FC236}">
                <a16:creationId xmlns="" xmlns:a16="http://schemas.microsoft.com/office/drawing/2014/main" id="{EB1E9AB8-C255-4B12-9C60-879DA91CCAD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16" y="6303244"/>
            <a:ext cx="4190400" cy="28805"/>
          </a:xfrm>
          <a:prstGeom prst="rect">
            <a:avLst/>
          </a:prstGeom>
        </p:spPr>
      </p:pic>
      <p:pic>
        <p:nvPicPr>
          <p:cNvPr id="184" name="그림 183">
            <a:extLst>
              <a:ext uri="{FF2B5EF4-FFF2-40B4-BE49-F238E27FC236}">
                <a16:creationId xmlns="" xmlns:a16="http://schemas.microsoft.com/office/drawing/2014/main" id="{EB1E9AB8-C255-4B12-9C60-879DA91CCAD0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48151" y="6303244"/>
            <a:ext cx="4190400" cy="28805"/>
          </a:xfrm>
          <a:prstGeom prst="rect">
            <a:avLst/>
          </a:prstGeom>
        </p:spPr>
      </p:pic>
      <p:cxnSp>
        <p:nvCxnSpPr>
          <p:cNvPr id="186" name="직선 연결선 185">
            <a:extLst>
              <a:ext uri="{FF2B5EF4-FFF2-40B4-BE49-F238E27FC236}">
                <a16:creationId xmlns="" xmlns:a16="http://schemas.microsoft.com/office/drawing/2014/main" id="{C2FFB46F-2B7F-4910-9ED0-5743CB1849E0}"/>
              </a:ext>
            </a:extLst>
          </p:cNvPr>
          <p:cNvCxnSpPr>
            <a:cxnSpLocks/>
          </p:cNvCxnSpPr>
          <p:nvPr/>
        </p:nvCxnSpPr>
        <p:spPr>
          <a:xfrm flipV="1">
            <a:off x="375657" y="4224473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직선 연결선 186">
            <a:extLst>
              <a:ext uri="{FF2B5EF4-FFF2-40B4-BE49-F238E27FC236}">
                <a16:creationId xmlns="" xmlns:a16="http://schemas.microsoft.com/office/drawing/2014/main" id="{C2FFB46F-2B7F-4910-9ED0-5743CB1849E0}"/>
              </a:ext>
            </a:extLst>
          </p:cNvPr>
          <p:cNvCxnSpPr>
            <a:cxnSpLocks/>
          </p:cNvCxnSpPr>
          <p:nvPr/>
        </p:nvCxnSpPr>
        <p:spPr>
          <a:xfrm flipV="1">
            <a:off x="375657" y="5424974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직선 연결선 187">
            <a:extLst>
              <a:ext uri="{FF2B5EF4-FFF2-40B4-BE49-F238E27FC236}">
                <a16:creationId xmlns="" xmlns:a16="http://schemas.microsoft.com/office/drawing/2014/main" id="{C2FFB46F-2B7F-4910-9ED0-5743CB1849E0}"/>
              </a:ext>
            </a:extLst>
          </p:cNvPr>
          <p:cNvCxnSpPr>
            <a:cxnSpLocks/>
          </p:cNvCxnSpPr>
          <p:nvPr/>
        </p:nvCxnSpPr>
        <p:spPr>
          <a:xfrm flipV="1">
            <a:off x="4763668" y="4023453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직선 연결선 241">
            <a:extLst>
              <a:ext uri="{FF2B5EF4-FFF2-40B4-BE49-F238E27FC236}">
                <a16:creationId xmlns="" xmlns:a16="http://schemas.microsoft.com/office/drawing/2014/main" id="{C2FFB46F-2B7F-4910-9ED0-5743CB1849E0}"/>
              </a:ext>
            </a:extLst>
          </p:cNvPr>
          <p:cNvCxnSpPr>
            <a:cxnSpLocks/>
          </p:cNvCxnSpPr>
          <p:nvPr/>
        </p:nvCxnSpPr>
        <p:spPr>
          <a:xfrm flipV="1">
            <a:off x="4763668" y="5329665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/>
          <p:cNvGrpSpPr/>
          <p:nvPr/>
        </p:nvGrpSpPr>
        <p:grpSpPr>
          <a:xfrm>
            <a:off x="4772459" y="4750653"/>
            <a:ext cx="3941785" cy="416548"/>
            <a:chOff x="4790734" y="4824795"/>
            <a:chExt cx="3941785" cy="416548"/>
          </a:xfrm>
        </p:grpSpPr>
        <p:grpSp>
          <p:nvGrpSpPr>
            <p:cNvPr id="39" name="그룹 38"/>
            <p:cNvGrpSpPr/>
            <p:nvPr/>
          </p:nvGrpSpPr>
          <p:grpSpPr>
            <a:xfrm>
              <a:off x="4790734" y="4824795"/>
              <a:ext cx="861695" cy="416548"/>
              <a:chOff x="4889794" y="4824795"/>
              <a:chExt cx="861695" cy="416548"/>
            </a:xfrm>
          </p:grpSpPr>
          <p:sp>
            <p:nvSpPr>
              <p:cNvPr id="244" name="AutoShape 72"/>
              <p:cNvSpPr>
                <a:spLocks noChangeArrowheads="1"/>
              </p:cNvSpPr>
              <p:nvPr/>
            </p:nvSpPr>
            <p:spPr bwMode="auto">
              <a:xfrm>
                <a:off x="4889794" y="4824795"/>
                <a:ext cx="861695" cy="416548"/>
              </a:xfrm>
              <a:prstGeom prst="homePlate">
                <a:avLst>
                  <a:gd name="adj" fmla="val 29924"/>
                </a:avLst>
              </a:prstGeom>
              <a:solidFill>
                <a:srgbClr val="BFBFB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245" name="직사각형 244"/>
              <p:cNvSpPr/>
              <p:nvPr/>
            </p:nvSpPr>
            <p:spPr>
              <a:xfrm>
                <a:off x="5103791" y="4956123"/>
                <a:ext cx="433704" cy="15388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0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회원가입</a:t>
                </a:r>
              </a:p>
            </p:txBody>
          </p:sp>
        </p:grpSp>
        <p:grpSp>
          <p:nvGrpSpPr>
            <p:cNvPr id="38" name="그룹 37"/>
            <p:cNvGrpSpPr/>
            <p:nvPr/>
          </p:nvGrpSpPr>
          <p:grpSpPr>
            <a:xfrm>
              <a:off x="5560756" y="4824795"/>
              <a:ext cx="861695" cy="416548"/>
              <a:chOff x="5666953" y="4824795"/>
              <a:chExt cx="861695" cy="416548"/>
            </a:xfrm>
          </p:grpSpPr>
          <p:sp>
            <p:nvSpPr>
              <p:cNvPr id="246" name="AutoShape 72"/>
              <p:cNvSpPr>
                <a:spLocks noChangeArrowheads="1"/>
              </p:cNvSpPr>
              <p:nvPr/>
            </p:nvSpPr>
            <p:spPr bwMode="auto">
              <a:xfrm>
                <a:off x="5666953" y="4824795"/>
                <a:ext cx="861695" cy="416548"/>
              </a:xfrm>
              <a:prstGeom prst="chevron">
                <a:avLst>
                  <a:gd name="adj" fmla="val 31016"/>
                </a:avLst>
              </a:prstGeom>
              <a:solidFill>
                <a:srgbClr val="99BFD6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247" name="직사각형 246"/>
              <p:cNvSpPr/>
              <p:nvPr/>
            </p:nvSpPr>
            <p:spPr>
              <a:xfrm>
                <a:off x="5935163" y="4956123"/>
                <a:ext cx="325277" cy="15388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0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로그인</a:t>
                </a: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6330778" y="4824795"/>
              <a:ext cx="861695" cy="416548"/>
              <a:chOff x="6445942" y="4824795"/>
              <a:chExt cx="861695" cy="416548"/>
            </a:xfrm>
          </p:grpSpPr>
          <p:sp>
            <p:nvSpPr>
              <p:cNvPr id="248" name="AutoShape 72"/>
              <p:cNvSpPr>
                <a:spLocks noChangeArrowheads="1"/>
              </p:cNvSpPr>
              <p:nvPr/>
            </p:nvSpPr>
            <p:spPr bwMode="auto">
              <a:xfrm>
                <a:off x="6445942" y="4824795"/>
                <a:ext cx="861695" cy="416548"/>
              </a:xfrm>
              <a:prstGeom prst="chevron">
                <a:avLst>
                  <a:gd name="adj" fmla="val 31016"/>
                </a:avLst>
              </a:prstGeom>
              <a:solidFill>
                <a:srgbClr val="829AB5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249" name="직사각형 248"/>
              <p:cNvSpPr/>
              <p:nvPr/>
            </p:nvSpPr>
            <p:spPr>
              <a:xfrm>
                <a:off x="6659940" y="4879179"/>
                <a:ext cx="433704" cy="307777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0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온라인</a:t>
                </a:r>
                <a:endParaRPr kumimoji="1" lang="en-US" altLang="ko-KR" sz="1000" b="1" spc="-7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 latinLnBrk="0"/>
                <a:r>
                  <a:rPr kumimoji="1" lang="ko-KR" altLang="en-US" sz="10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과제관리</a:t>
                </a:r>
              </a:p>
            </p:txBody>
          </p:sp>
        </p:grpSp>
        <p:grpSp>
          <p:nvGrpSpPr>
            <p:cNvPr id="36" name="그룹 35"/>
            <p:cNvGrpSpPr/>
            <p:nvPr/>
          </p:nvGrpSpPr>
          <p:grpSpPr>
            <a:xfrm>
              <a:off x="7100800" y="4824795"/>
              <a:ext cx="861695" cy="416548"/>
              <a:chOff x="7221375" y="4824795"/>
              <a:chExt cx="861695" cy="416548"/>
            </a:xfrm>
          </p:grpSpPr>
          <p:sp>
            <p:nvSpPr>
              <p:cNvPr id="250" name="AutoShape 72"/>
              <p:cNvSpPr>
                <a:spLocks noChangeArrowheads="1"/>
              </p:cNvSpPr>
              <p:nvPr/>
            </p:nvSpPr>
            <p:spPr bwMode="auto">
              <a:xfrm>
                <a:off x="7221375" y="4824795"/>
                <a:ext cx="861695" cy="416548"/>
              </a:xfrm>
              <a:prstGeom prst="chevron">
                <a:avLst>
                  <a:gd name="adj" fmla="val 31016"/>
                </a:avLst>
              </a:prstGeom>
              <a:solidFill>
                <a:srgbClr val="6092AA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7435372" y="4956123"/>
                <a:ext cx="433704" cy="15388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0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과제신청</a:t>
                </a:r>
              </a:p>
            </p:txBody>
          </p:sp>
        </p:grpSp>
        <p:grpSp>
          <p:nvGrpSpPr>
            <p:cNvPr id="35" name="그룹 34"/>
            <p:cNvGrpSpPr/>
            <p:nvPr/>
          </p:nvGrpSpPr>
          <p:grpSpPr>
            <a:xfrm>
              <a:off x="7870824" y="4824795"/>
              <a:ext cx="861695" cy="416548"/>
              <a:chOff x="8000364" y="4824795"/>
              <a:chExt cx="861695" cy="416548"/>
            </a:xfrm>
          </p:grpSpPr>
          <p:sp>
            <p:nvSpPr>
              <p:cNvPr id="252" name="AutoShape 72"/>
              <p:cNvSpPr>
                <a:spLocks noChangeArrowheads="1"/>
              </p:cNvSpPr>
              <p:nvPr/>
            </p:nvSpPr>
            <p:spPr bwMode="auto">
              <a:xfrm>
                <a:off x="8000364" y="4824795"/>
                <a:ext cx="861695" cy="416548"/>
              </a:xfrm>
              <a:prstGeom prst="chevron">
                <a:avLst>
                  <a:gd name="adj" fmla="val 31016"/>
                </a:avLst>
              </a:prstGeom>
              <a:solidFill>
                <a:srgbClr val="384D72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rIns="0" anchor="ctr"/>
              <a:lstStyle/>
              <a:p>
                <a:pPr algn="ctr" latinLnBrk="0"/>
                <a:endParaRPr kumimoji="1" lang="ko-KR" altLang="en-US" sz="900" b="1" spc="-1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endParaRPr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8160149" y="4879179"/>
                <a:ext cx="542129" cy="307777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pPr algn="ctr" latinLnBrk="0"/>
                <a:r>
                  <a:rPr kumimoji="1" lang="ko-KR" altLang="en-US" sz="10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사업계획서</a:t>
                </a:r>
                <a:endParaRPr kumimoji="1" lang="en-US" altLang="ko-KR" sz="1000" b="1" spc="-7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 latinLnBrk="0"/>
                <a:r>
                  <a:rPr kumimoji="1" lang="ko-KR" altLang="en-US" sz="1000" b="1" spc="-7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내용입력</a:t>
                </a:r>
              </a:p>
            </p:txBody>
          </p:sp>
        </p:grpSp>
      </p:grpSp>
      <p:grpSp>
        <p:nvGrpSpPr>
          <p:cNvPr id="270" name="그룹 269"/>
          <p:cNvGrpSpPr/>
          <p:nvPr/>
        </p:nvGrpSpPr>
        <p:grpSpPr>
          <a:xfrm>
            <a:off x="889957" y="764066"/>
            <a:ext cx="3020752" cy="2249496"/>
            <a:chOff x="389198" y="1370775"/>
            <a:chExt cx="3020752" cy="2249496"/>
          </a:xfrm>
        </p:grpSpPr>
        <p:pic>
          <p:nvPicPr>
            <p:cNvPr id="271" name="그림 270"/>
            <p:cNvPicPr>
              <a:picLocks noChangeAspect="1"/>
            </p:cNvPicPr>
            <p:nvPr/>
          </p:nvPicPr>
          <p:blipFill rotWithShape="1">
            <a:blip r:embed="rId5"/>
            <a:srcRect r="1786" b="9391"/>
            <a:stretch/>
          </p:blipFill>
          <p:spPr>
            <a:xfrm>
              <a:off x="507051" y="1431754"/>
              <a:ext cx="2875101" cy="17138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72" name="Picture 2" descr="관련 이미지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198" y="1370775"/>
              <a:ext cx="3020752" cy="224949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4" name="Picture 34" descr="C:\Users\APPLE\Desktop\ti013a15304 [변환됨]-03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528"/>
          <a:stretch/>
        </p:blipFill>
        <p:spPr bwMode="auto">
          <a:xfrm>
            <a:off x="3587862" y="2565399"/>
            <a:ext cx="907911" cy="8789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" name="그림 27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596"/>
          <a:stretch/>
        </p:blipFill>
        <p:spPr>
          <a:xfrm>
            <a:off x="7758317" y="2642327"/>
            <a:ext cx="1277211" cy="7817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242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그림 228">
            <a:extLst>
              <a:ext uri="{FF2B5EF4-FFF2-40B4-BE49-F238E27FC236}">
                <a16:creationId xmlns="" xmlns:a16="http://schemas.microsoft.com/office/drawing/2014/main" id="{449FD159-CF2C-4A8C-BA62-DE737F282AB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89318" y="694172"/>
            <a:ext cx="2678430" cy="829927"/>
          </a:xfrm>
          <a:prstGeom prst="rect">
            <a:avLst/>
          </a:prstGeom>
        </p:spPr>
      </p:pic>
      <p:pic>
        <p:nvPicPr>
          <p:cNvPr id="173" name="Picture 3" descr="C:\Users\hipt3\Desktop\6556.png">
            <a:extLst>
              <a:ext uri="{FF2B5EF4-FFF2-40B4-BE49-F238E27FC236}">
                <a16:creationId xmlns="" xmlns:a16="http://schemas.microsoft.com/office/drawing/2014/main" id="{8BB5B3D3-54BC-454F-8A9E-52D4F76CB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tretch/>
        </p:blipFill>
        <p:spPr bwMode="gray">
          <a:xfrm rot="5400000">
            <a:off x="5451994" y="2755215"/>
            <a:ext cx="5022617" cy="2037542"/>
          </a:xfrm>
          <a:prstGeom prst="rect">
            <a:avLst/>
          </a:prstGeom>
        </p:spPr>
      </p:pic>
      <p:pic>
        <p:nvPicPr>
          <p:cNvPr id="174" name="Picture 3" descr="C:\Users\nofears\Desktop\28P.png">
            <a:extLst>
              <a:ext uri="{FF2B5EF4-FFF2-40B4-BE49-F238E27FC236}">
                <a16:creationId xmlns="" xmlns:a16="http://schemas.microsoft.com/office/drawing/2014/main" id="{54C500D9-C31C-4B84-AA46-5945E05A1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/>
        </p:blipFill>
        <p:spPr bwMode="auto">
          <a:xfrm flipH="1">
            <a:off x="7534275" y="5009879"/>
            <a:ext cx="1322388" cy="1123597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그룹 47">
            <a:extLst>
              <a:ext uri="{FF2B5EF4-FFF2-40B4-BE49-F238E27FC236}">
                <a16:creationId xmlns="" xmlns:a16="http://schemas.microsoft.com/office/drawing/2014/main" id="{3DFF1239-053F-4FDF-BA9E-890B19578A5E}"/>
              </a:ext>
            </a:extLst>
          </p:cNvPr>
          <p:cNvGrpSpPr/>
          <p:nvPr/>
        </p:nvGrpSpPr>
        <p:grpSpPr>
          <a:xfrm>
            <a:off x="319568" y="850768"/>
            <a:ext cx="6716231" cy="5453876"/>
            <a:chOff x="734448" y="3636062"/>
            <a:chExt cx="11708956" cy="6471332"/>
          </a:xfrm>
        </p:grpSpPr>
        <p:grpSp>
          <p:nvGrpSpPr>
            <p:cNvPr id="165" name="그룹 164">
              <a:extLst>
                <a:ext uri="{FF2B5EF4-FFF2-40B4-BE49-F238E27FC236}">
                  <a16:creationId xmlns="" xmlns:a16="http://schemas.microsoft.com/office/drawing/2014/main" id="{13BB316F-4A07-4925-AC76-C15409127C36}"/>
                </a:ext>
              </a:extLst>
            </p:cNvPr>
            <p:cNvGrpSpPr/>
            <p:nvPr/>
          </p:nvGrpSpPr>
          <p:grpSpPr>
            <a:xfrm>
              <a:off x="734448" y="3636062"/>
              <a:ext cx="11708956" cy="6471332"/>
              <a:chOff x="734448" y="3636062"/>
              <a:chExt cx="11708956" cy="6471332"/>
            </a:xfrm>
          </p:grpSpPr>
          <p:sp>
            <p:nvSpPr>
              <p:cNvPr id="167" name="사각형: 둥근 모서리 150">
                <a:extLst>
                  <a:ext uri="{FF2B5EF4-FFF2-40B4-BE49-F238E27FC236}">
                    <a16:creationId xmlns="" xmlns:a16="http://schemas.microsoft.com/office/drawing/2014/main" id="{0421AC92-E9F7-420B-910A-BCC55AD03FA3}"/>
                  </a:ext>
                </a:extLst>
              </p:cNvPr>
              <p:cNvSpPr/>
              <p:nvPr/>
            </p:nvSpPr>
            <p:spPr>
              <a:xfrm>
                <a:off x="734448" y="3636062"/>
                <a:ext cx="11708956" cy="6471332"/>
              </a:xfrm>
              <a:prstGeom prst="roundRect">
                <a:avLst>
                  <a:gd name="adj" fmla="val 2537"/>
                </a:avLst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000" dirty="0"/>
              </a:p>
            </p:txBody>
          </p:sp>
          <p:grpSp>
            <p:nvGrpSpPr>
              <p:cNvPr id="168" name="그룹 167">
                <a:extLst>
                  <a:ext uri="{FF2B5EF4-FFF2-40B4-BE49-F238E27FC236}">
                    <a16:creationId xmlns="" xmlns:a16="http://schemas.microsoft.com/office/drawing/2014/main" id="{52075F0D-6E50-49C2-9A92-59A20B250D47}"/>
                  </a:ext>
                </a:extLst>
              </p:cNvPr>
              <p:cNvGrpSpPr/>
              <p:nvPr/>
            </p:nvGrpSpPr>
            <p:grpSpPr>
              <a:xfrm>
                <a:off x="734449" y="3636062"/>
                <a:ext cx="11708955" cy="6471331"/>
                <a:chOff x="734449" y="3636062"/>
                <a:chExt cx="11708955" cy="6471331"/>
              </a:xfrm>
            </p:grpSpPr>
            <p:sp>
              <p:nvSpPr>
                <p:cNvPr id="169" name="자유형: 도형 152">
                  <a:extLst>
                    <a:ext uri="{FF2B5EF4-FFF2-40B4-BE49-F238E27FC236}">
                      <a16:creationId xmlns="" xmlns:a16="http://schemas.microsoft.com/office/drawing/2014/main" id="{52AF154D-2328-4F03-A982-E0B5EAACCE32}"/>
                    </a:ext>
                  </a:extLst>
                </p:cNvPr>
                <p:cNvSpPr/>
                <p:nvPr/>
              </p:nvSpPr>
              <p:spPr>
                <a:xfrm>
                  <a:off x="734449" y="3636062"/>
                  <a:ext cx="3039109" cy="3039109"/>
                </a:xfrm>
                <a:custGeom>
                  <a:avLst/>
                  <a:gdLst>
                    <a:gd name="connsiteX0" fmla="*/ 164178 w 3039109"/>
                    <a:gd name="connsiteY0" fmla="*/ 0 h 3039109"/>
                    <a:gd name="connsiteX1" fmla="*/ 3039109 w 3039109"/>
                    <a:gd name="connsiteY1" fmla="*/ 0 h 3039109"/>
                    <a:gd name="connsiteX2" fmla="*/ 0 w 3039109"/>
                    <a:gd name="connsiteY2" fmla="*/ 3039109 h 3039109"/>
                    <a:gd name="connsiteX3" fmla="*/ 0 w 3039109"/>
                    <a:gd name="connsiteY3" fmla="*/ 164178 h 3039109"/>
                    <a:gd name="connsiteX4" fmla="*/ 164178 w 3039109"/>
                    <a:gd name="connsiteY4" fmla="*/ 0 h 3039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9109" h="3039109">
                      <a:moveTo>
                        <a:pt x="164178" y="0"/>
                      </a:moveTo>
                      <a:lnTo>
                        <a:pt x="3039109" y="0"/>
                      </a:lnTo>
                      <a:lnTo>
                        <a:pt x="0" y="3039109"/>
                      </a:lnTo>
                      <a:lnTo>
                        <a:pt x="0" y="164178"/>
                      </a:lnTo>
                      <a:cubicBezTo>
                        <a:pt x="0" y="73505"/>
                        <a:pt x="73505" y="0"/>
                        <a:pt x="164178" y="0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1000" dirty="0"/>
                </a:p>
              </p:txBody>
            </p:sp>
            <p:sp>
              <p:nvSpPr>
                <p:cNvPr id="170" name="자유형: 도형 153">
                  <a:extLst>
                    <a:ext uri="{FF2B5EF4-FFF2-40B4-BE49-F238E27FC236}">
                      <a16:creationId xmlns="" xmlns:a16="http://schemas.microsoft.com/office/drawing/2014/main" id="{A75DD36B-C06E-4696-9BD9-4418D251C7E9}"/>
                    </a:ext>
                  </a:extLst>
                </p:cNvPr>
                <p:cNvSpPr/>
                <p:nvPr/>
              </p:nvSpPr>
              <p:spPr>
                <a:xfrm flipV="1">
                  <a:off x="734450" y="8531755"/>
                  <a:ext cx="1575638" cy="1575638"/>
                </a:xfrm>
                <a:custGeom>
                  <a:avLst/>
                  <a:gdLst>
                    <a:gd name="connsiteX0" fmla="*/ 164178 w 3039109"/>
                    <a:gd name="connsiteY0" fmla="*/ 0 h 3039109"/>
                    <a:gd name="connsiteX1" fmla="*/ 3039109 w 3039109"/>
                    <a:gd name="connsiteY1" fmla="*/ 0 h 3039109"/>
                    <a:gd name="connsiteX2" fmla="*/ 0 w 3039109"/>
                    <a:gd name="connsiteY2" fmla="*/ 3039109 h 3039109"/>
                    <a:gd name="connsiteX3" fmla="*/ 0 w 3039109"/>
                    <a:gd name="connsiteY3" fmla="*/ 164178 h 3039109"/>
                    <a:gd name="connsiteX4" fmla="*/ 164178 w 3039109"/>
                    <a:gd name="connsiteY4" fmla="*/ 0 h 3039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9109" h="3039109">
                      <a:moveTo>
                        <a:pt x="164178" y="0"/>
                      </a:moveTo>
                      <a:lnTo>
                        <a:pt x="3039109" y="0"/>
                      </a:lnTo>
                      <a:lnTo>
                        <a:pt x="0" y="3039109"/>
                      </a:lnTo>
                      <a:lnTo>
                        <a:pt x="0" y="164178"/>
                      </a:lnTo>
                      <a:cubicBezTo>
                        <a:pt x="0" y="73505"/>
                        <a:pt x="73505" y="0"/>
                        <a:pt x="164178" y="0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1000" dirty="0"/>
                </a:p>
              </p:txBody>
            </p:sp>
            <p:sp>
              <p:nvSpPr>
                <p:cNvPr id="171" name="자유형: 도형 154">
                  <a:extLst>
                    <a:ext uri="{FF2B5EF4-FFF2-40B4-BE49-F238E27FC236}">
                      <a16:creationId xmlns="" xmlns:a16="http://schemas.microsoft.com/office/drawing/2014/main" id="{1D4086F3-0C43-43B1-8413-E89A7159AAC9}"/>
                    </a:ext>
                  </a:extLst>
                </p:cNvPr>
                <p:cNvSpPr/>
                <p:nvPr/>
              </p:nvSpPr>
              <p:spPr>
                <a:xfrm flipH="1">
                  <a:off x="11133431" y="3636063"/>
                  <a:ext cx="1309972" cy="1309972"/>
                </a:xfrm>
                <a:custGeom>
                  <a:avLst/>
                  <a:gdLst>
                    <a:gd name="connsiteX0" fmla="*/ 164178 w 3039109"/>
                    <a:gd name="connsiteY0" fmla="*/ 0 h 3039109"/>
                    <a:gd name="connsiteX1" fmla="*/ 3039109 w 3039109"/>
                    <a:gd name="connsiteY1" fmla="*/ 0 h 3039109"/>
                    <a:gd name="connsiteX2" fmla="*/ 0 w 3039109"/>
                    <a:gd name="connsiteY2" fmla="*/ 3039109 h 3039109"/>
                    <a:gd name="connsiteX3" fmla="*/ 0 w 3039109"/>
                    <a:gd name="connsiteY3" fmla="*/ 164178 h 3039109"/>
                    <a:gd name="connsiteX4" fmla="*/ 164178 w 3039109"/>
                    <a:gd name="connsiteY4" fmla="*/ 0 h 3039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9109" h="3039109">
                      <a:moveTo>
                        <a:pt x="164178" y="0"/>
                      </a:moveTo>
                      <a:lnTo>
                        <a:pt x="3039109" y="0"/>
                      </a:lnTo>
                      <a:lnTo>
                        <a:pt x="0" y="3039109"/>
                      </a:lnTo>
                      <a:lnTo>
                        <a:pt x="0" y="164178"/>
                      </a:lnTo>
                      <a:cubicBezTo>
                        <a:pt x="0" y="73505"/>
                        <a:pt x="73505" y="0"/>
                        <a:pt x="164178" y="0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1000" dirty="0"/>
                </a:p>
              </p:txBody>
            </p:sp>
            <p:sp>
              <p:nvSpPr>
                <p:cNvPr id="172" name="자유형: 도형 155">
                  <a:extLst>
                    <a:ext uri="{FF2B5EF4-FFF2-40B4-BE49-F238E27FC236}">
                      <a16:creationId xmlns="" xmlns:a16="http://schemas.microsoft.com/office/drawing/2014/main" id="{1C95FFB1-996F-43BC-AEDA-774087FA6685}"/>
                    </a:ext>
                  </a:extLst>
                </p:cNvPr>
                <p:cNvSpPr/>
                <p:nvPr/>
              </p:nvSpPr>
              <p:spPr>
                <a:xfrm flipH="1" flipV="1">
                  <a:off x="9683850" y="7347839"/>
                  <a:ext cx="2759554" cy="2759554"/>
                </a:xfrm>
                <a:custGeom>
                  <a:avLst/>
                  <a:gdLst>
                    <a:gd name="connsiteX0" fmla="*/ 164178 w 3039109"/>
                    <a:gd name="connsiteY0" fmla="*/ 0 h 3039109"/>
                    <a:gd name="connsiteX1" fmla="*/ 3039109 w 3039109"/>
                    <a:gd name="connsiteY1" fmla="*/ 0 h 3039109"/>
                    <a:gd name="connsiteX2" fmla="*/ 0 w 3039109"/>
                    <a:gd name="connsiteY2" fmla="*/ 3039109 h 3039109"/>
                    <a:gd name="connsiteX3" fmla="*/ 0 w 3039109"/>
                    <a:gd name="connsiteY3" fmla="*/ 164178 h 3039109"/>
                    <a:gd name="connsiteX4" fmla="*/ 164178 w 3039109"/>
                    <a:gd name="connsiteY4" fmla="*/ 0 h 3039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9109" h="3039109">
                      <a:moveTo>
                        <a:pt x="164178" y="0"/>
                      </a:moveTo>
                      <a:lnTo>
                        <a:pt x="3039109" y="0"/>
                      </a:lnTo>
                      <a:lnTo>
                        <a:pt x="0" y="3039109"/>
                      </a:lnTo>
                      <a:lnTo>
                        <a:pt x="0" y="164178"/>
                      </a:lnTo>
                      <a:cubicBezTo>
                        <a:pt x="0" y="73505"/>
                        <a:pt x="73505" y="0"/>
                        <a:pt x="164178" y="0"/>
                      </a:cubicBezTo>
                      <a:close/>
                    </a:path>
                  </a:pathLst>
                </a:custGeom>
                <a:solidFill>
                  <a:srgbClr val="4242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1000" dirty="0"/>
                </a:p>
              </p:txBody>
            </p:sp>
          </p:grpSp>
        </p:grpSp>
        <p:sp>
          <p:nvSpPr>
            <p:cNvPr id="166" name="사각형: 둥근 모서리 149">
              <a:extLst>
                <a:ext uri="{FF2B5EF4-FFF2-40B4-BE49-F238E27FC236}">
                  <a16:creationId xmlns="" xmlns:a16="http://schemas.microsoft.com/office/drawing/2014/main" id="{4121CC85-4959-46CE-8E85-FE8DAE41205F}"/>
                </a:ext>
              </a:extLst>
            </p:cNvPr>
            <p:cNvSpPr/>
            <p:nvPr/>
          </p:nvSpPr>
          <p:spPr>
            <a:xfrm>
              <a:off x="920967" y="3823585"/>
              <a:ext cx="11364598" cy="609628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000" dirty="0"/>
            </a:p>
          </p:txBody>
        </p:sp>
      </p:grpSp>
      <p:grpSp>
        <p:nvGrpSpPr>
          <p:cNvPr id="192" name="그룹 191"/>
          <p:cNvGrpSpPr/>
          <p:nvPr/>
        </p:nvGrpSpPr>
        <p:grpSpPr>
          <a:xfrm>
            <a:off x="540196" y="1418319"/>
            <a:ext cx="6368604" cy="4619625"/>
            <a:chOff x="335635" y="1806515"/>
            <a:chExt cx="5950865" cy="4278242"/>
          </a:xfrm>
        </p:grpSpPr>
        <p:pic>
          <p:nvPicPr>
            <p:cNvPr id="193" name="그림 192"/>
            <p:cNvPicPr>
              <a:picLocks noChangeAspect="1"/>
            </p:cNvPicPr>
            <p:nvPr/>
          </p:nvPicPr>
          <p:blipFill rotWithShape="1">
            <a:blip r:embed="rId5"/>
            <a:stretch/>
          </p:blipFill>
          <p:spPr>
            <a:xfrm>
              <a:off x="335635" y="1806515"/>
              <a:ext cx="5950865" cy="4278242"/>
            </a:xfrm>
            <a:prstGeom prst="rect">
              <a:avLst/>
            </a:prstGeom>
          </p:spPr>
        </p:pic>
        <p:sp>
          <p:nvSpPr>
            <p:cNvPr id="194" name="모서리가 둥근 직사각형 193"/>
            <p:cNvSpPr/>
            <p:nvPr/>
          </p:nvSpPr>
          <p:spPr>
            <a:xfrm>
              <a:off x="404813" y="3708400"/>
              <a:ext cx="442912" cy="128588"/>
            </a:xfrm>
            <a:prstGeom prst="roundRect">
              <a:avLst>
                <a:gd name="adj" fmla="val 1296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5" name="Group 4"/>
            <p:cNvGrpSpPr>
              <a:grpSpLocks noChangeAspect="1"/>
            </p:cNvGrpSpPr>
            <p:nvPr/>
          </p:nvGrpSpPr>
          <p:grpSpPr bwMode="auto">
            <a:xfrm>
              <a:off x="873126" y="3716338"/>
              <a:ext cx="196850" cy="196197"/>
              <a:chOff x="1386" y="2561"/>
              <a:chExt cx="1506" cy="1501"/>
            </a:xfrm>
            <a:solidFill>
              <a:srgbClr val="C00000"/>
            </a:solidFill>
          </p:grpSpPr>
          <p:sp>
            <p:nvSpPr>
              <p:cNvPr id="197" name="Freeform 5"/>
              <p:cNvSpPr>
                <a:spLocks noEditPoints="1"/>
              </p:cNvSpPr>
              <p:nvPr/>
            </p:nvSpPr>
            <p:spPr bwMode="auto">
              <a:xfrm>
                <a:off x="1757" y="2932"/>
                <a:ext cx="1135" cy="1130"/>
              </a:xfrm>
              <a:custGeom>
                <a:avLst/>
                <a:gdLst>
                  <a:gd name="T0" fmla="*/ 10228 w 10408"/>
                  <a:gd name="T1" fmla="*/ 8241 h 10364"/>
                  <a:gd name="T2" fmla="*/ 7488 w 10408"/>
                  <a:gd name="T3" fmla="*/ 5501 h 10364"/>
                  <a:gd name="T4" fmla="*/ 9443 w 10408"/>
                  <a:gd name="T5" fmla="*/ 4372 h 10364"/>
                  <a:gd name="T6" fmla="*/ 9671 w 10408"/>
                  <a:gd name="T7" fmla="*/ 3940 h 10364"/>
                  <a:gd name="T8" fmla="*/ 9383 w 10408"/>
                  <a:gd name="T9" fmla="*/ 3546 h 10364"/>
                  <a:gd name="T10" fmla="*/ 667 w 10408"/>
                  <a:gd name="T11" fmla="*/ 69 h 10364"/>
                  <a:gd name="T12" fmla="*/ 171 w 10408"/>
                  <a:gd name="T13" fmla="*/ 171 h 10364"/>
                  <a:gd name="T14" fmla="*/ 69 w 10408"/>
                  <a:gd name="T15" fmla="*/ 667 h 10364"/>
                  <a:gd name="T16" fmla="*/ 3545 w 10408"/>
                  <a:gd name="T17" fmla="*/ 9384 h 10364"/>
                  <a:gd name="T18" fmla="*/ 3939 w 10408"/>
                  <a:gd name="T19" fmla="*/ 9673 h 10364"/>
                  <a:gd name="T20" fmla="*/ 4371 w 10408"/>
                  <a:gd name="T21" fmla="*/ 9444 h 10364"/>
                  <a:gd name="T22" fmla="*/ 5500 w 10408"/>
                  <a:gd name="T23" fmla="*/ 7489 h 10364"/>
                  <a:gd name="T24" fmla="*/ 8240 w 10408"/>
                  <a:gd name="T25" fmla="*/ 10229 h 10364"/>
                  <a:gd name="T26" fmla="*/ 8565 w 10408"/>
                  <a:gd name="T27" fmla="*/ 10364 h 10364"/>
                  <a:gd name="T28" fmla="*/ 8891 w 10408"/>
                  <a:gd name="T29" fmla="*/ 10229 h 10364"/>
                  <a:gd name="T30" fmla="*/ 10228 w 10408"/>
                  <a:gd name="T31" fmla="*/ 8892 h 10364"/>
                  <a:gd name="T32" fmla="*/ 10228 w 10408"/>
                  <a:gd name="T33" fmla="*/ 8241 h 10364"/>
                  <a:gd name="T34" fmla="*/ 10228 w 10408"/>
                  <a:gd name="T35" fmla="*/ 8241 h 10364"/>
                  <a:gd name="T36" fmla="*/ 10228 w 10408"/>
                  <a:gd name="T37" fmla="*/ 8241 h 10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408" h="10364">
                    <a:moveTo>
                      <a:pt x="10228" y="8241"/>
                    </a:moveTo>
                    <a:cubicBezTo>
                      <a:pt x="7488" y="5501"/>
                      <a:pt x="7488" y="5501"/>
                      <a:pt x="7488" y="5501"/>
                    </a:cubicBezTo>
                    <a:cubicBezTo>
                      <a:pt x="9443" y="4372"/>
                      <a:pt x="9443" y="4372"/>
                      <a:pt x="9443" y="4372"/>
                    </a:cubicBezTo>
                    <a:cubicBezTo>
                      <a:pt x="9595" y="4284"/>
                      <a:pt x="9684" y="4116"/>
                      <a:pt x="9671" y="3940"/>
                    </a:cubicBezTo>
                    <a:cubicBezTo>
                      <a:pt x="9659" y="3764"/>
                      <a:pt x="9547" y="3611"/>
                      <a:pt x="9383" y="3546"/>
                    </a:cubicBezTo>
                    <a:cubicBezTo>
                      <a:pt x="667" y="69"/>
                      <a:pt x="667" y="69"/>
                      <a:pt x="667" y="69"/>
                    </a:cubicBezTo>
                    <a:cubicBezTo>
                      <a:pt x="496" y="0"/>
                      <a:pt x="301" y="41"/>
                      <a:pt x="171" y="171"/>
                    </a:cubicBezTo>
                    <a:cubicBezTo>
                      <a:pt x="41" y="301"/>
                      <a:pt x="0" y="496"/>
                      <a:pt x="69" y="667"/>
                    </a:cubicBezTo>
                    <a:cubicBezTo>
                      <a:pt x="3545" y="9384"/>
                      <a:pt x="3545" y="9384"/>
                      <a:pt x="3545" y="9384"/>
                    </a:cubicBezTo>
                    <a:cubicBezTo>
                      <a:pt x="3610" y="9548"/>
                      <a:pt x="3763" y="9660"/>
                      <a:pt x="3939" y="9673"/>
                    </a:cubicBezTo>
                    <a:cubicBezTo>
                      <a:pt x="4115" y="9685"/>
                      <a:pt x="4283" y="9596"/>
                      <a:pt x="4371" y="9444"/>
                    </a:cubicBezTo>
                    <a:cubicBezTo>
                      <a:pt x="5500" y="7489"/>
                      <a:pt x="5500" y="7489"/>
                      <a:pt x="5500" y="7489"/>
                    </a:cubicBezTo>
                    <a:cubicBezTo>
                      <a:pt x="8240" y="10229"/>
                      <a:pt x="8240" y="10229"/>
                      <a:pt x="8240" y="10229"/>
                    </a:cubicBezTo>
                    <a:cubicBezTo>
                      <a:pt x="8326" y="10315"/>
                      <a:pt x="8443" y="10364"/>
                      <a:pt x="8565" y="10364"/>
                    </a:cubicBezTo>
                    <a:cubicBezTo>
                      <a:pt x="8688" y="10364"/>
                      <a:pt x="8805" y="10315"/>
                      <a:pt x="8891" y="10229"/>
                    </a:cubicBezTo>
                    <a:cubicBezTo>
                      <a:pt x="10228" y="8892"/>
                      <a:pt x="10228" y="8892"/>
                      <a:pt x="10228" y="8892"/>
                    </a:cubicBezTo>
                    <a:cubicBezTo>
                      <a:pt x="10408" y="8712"/>
                      <a:pt x="10408" y="8421"/>
                      <a:pt x="10228" y="8241"/>
                    </a:cubicBezTo>
                    <a:close/>
                    <a:moveTo>
                      <a:pt x="10228" y="8241"/>
                    </a:moveTo>
                    <a:cubicBezTo>
                      <a:pt x="10228" y="8241"/>
                      <a:pt x="10228" y="8241"/>
                      <a:pt x="10228" y="82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8" name="Freeform 6"/>
              <p:cNvSpPr>
                <a:spLocks noEditPoints="1"/>
              </p:cNvSpPr>
              <p:nvPr/>
            </p:nvSpPr>
            <p:spPr bwMode="auto">
              <a:xfrm>
                <a:off x="1516" y="2691"/>
                <a:ext cx="221" cy="217"/>
              </a:xfrm>
              <a:custGeom>
                <a:avLst/>
                <a:gdLst>
                  <a:gd name="T0" fmla="*/ 831 w 2034"/>
                  <a:gd name="T1" fmla="*/ 179 h 1988"/>
                  <a:gd name="T2" fmla="*/ 180 w 2034"/>
                  <a:gd name="T3" fmla="*/ 179 h 1988"/>
                  <a:gd name="T4" fmla="*/ 180 w 2034"/>
                  <a:gd name="T5" fmla="*/ 830 h 1988"/>
                  <a:gd name="T6" fmla="*/ 1203 w 2034"/>
                  <a:gd name="T7" fmla="*/ 1853 h 1988"/>
                  <a:gd name="T8" fmla="*/ 1529 w 2034"/>
                  <a:gd name="T9" fmla="*/ 1988 h 1988"/>
                  <a:gd name="T10" fmla="*/ 1854 w 2034"/>
                  <a:gd name="T11" fmla="*/ 1853 h 1988"/>
                  <a:gd name="T12" fmla="*/ 1854 w 2034"/>
                  <a:gd name="T13" fmla="*/ 1202 h 1988"/>
                  <a:gd name="T14" fmla="*/ 831 w 2034"/>
                  <a:gd name="T15" fmla="*/ 179 h 1988"/>
                  <a:gd name="T16" fmla="*/ 831 w 2034"/>
                  <a:gd name="T17" fmla="*/ 179 h 1988"/>
                  <a:gd name="T18" fmla="*/ 831 w 2034"/>
                  <a:gd name="T19" fmla="*/ 179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4" h="1988">
                    <a:moveTo>
                      <a:pt x="831" y="179"/>
                    </a:moveTo>
                    <a:cubicBezTo>
                      <a:pt x="652" y="0"/>
                      <a:pt x="360" y="0"/>
                      <a:pt x="180" y="179"/>
                    </a:cubicBezTo>
                    <a:cubicBezTo>
                      <a:pt x="0" y="359"/>
                      <a:pt x="0" y="651"/>
                      <a:pt x="180" y="830"/>
                    </a:cubicBezTo>
                    <a:cubicBezTo>
                      <a:pt x="1203" y="1853"/>
                      <a:pt x="1203" y="1853"/>
                      <a:pt x="1203" y="1853"/>
                    </a:cubicBezTo>
                    <a:cubicBezTo>
                      <a:pt x="1293" y="1943"/>
                      <a:pt x="1411" y="1988"/>
                      <a:pt x="1529" y="1988"/>
                    </a:cubicBezTo>
                    <a:cubicBezTo>
                      <a:pt x="1647" y="1988"/>
                      <a:pt x="1765" y="1943"/>
                      <a:pt x="1854" y="1853"/>
                    </a:cubicBezTo>
                    <a:cubicBezTo>
                      <a:pt x="2034" y="1674"/>
                      <a:pt x="2034" y="1382"/>
                      <a:pt x="1854" y="1202"/>
                    </a:cubicBezTo>
                    <a:lnTo>
                      <a:pt x="831" y="179"/>
                    </a:lnTo>
                    <a:close/>
                    <a:moveTo>
                      <a:pt x="831" y="179"/>
                    </a:moveTo>
                    <a:cubicBezTo>
                      <a:pt x="831" y="179"/>
                      <a:pt x="831" y="179"/>
                      <a:pt x="831" y="17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9" name="Freeform 7"/>
              <p:cNvSpPr>
                <a:spLocks noEditPoints="1"/>
              </p:cNvSpPr>
              <p:nvPr/>
            </p:nvSpPr>
            <p:spPr bwMode="auto">
              <a:xfrm>
                <a:off x="1386" y="3007"/>
                <a:ext cx="258" cy="101"/>
              </a:xfrm>
              <a:custGeom>
                <a:avLst/>
                <a:gdLst>
                  <a:gd name="T0" fmla="*/ 2367 w 2367"/>
                  <a:gd name="T1" fmla="*/ 460 h 921"/>
                  <a:gd name="T2" fmla="*/ 1907 w 2367"/>
                  <a:gd name="T3" fmla="*/ 0 h 921"/>
                  <a:gd name="T4" fmla="*/ 460 w 2367"/>
                  <a:gd name="T5" fmla="*/ 0 h 921"/>
                  <a:gd name="T6" fmla="*/ 0 w 2367"/>
                  <a:gd name="T7" fmla="*/ 460 h 921"/>
                  <a:gd name="T8" fmla="*/ 460 w 2367"/>
                  <a:gd name="T9" fmla="*/ 921 h 921"/>
                  <a:gd name="T10" fmla="*/ 1907 w 2367"/>
                  <a:gd name="T11" fmla="*/ 921 h 921"/>
                  <a:gd name="T12" fmla="*/ 2367 w 2367"/>
                  <a:gd name="T13" fmla="*/ 460 h 921"/>
                  <a:gd name="T14" fmla="*/ 2367 w 2367"/>
                  <a:gd name="T15" fmla="*/ 460 h 921"/>
                  <a:gd name="T16" fmla="*/ 2367 w 2367"/>
                  <a:gd name="T17" fmla="*/ 46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67" h="921">
                    <a:moveTo>
                      <a:pt x="2367" y="460"/>
                    </a:moveTo>
                    <a:cubicBezTo>
                      <a:pt x="2367" y="206"/>
                      <a:pt x="2161" y="0"/>
                      <a:pt x="1907" y="0"/>
                    </a:cubicBezTo>
                    <a:cubicBezTo>
                      <a:pt x="460" y="0"/>
                      <a:pt x="460" y="0"/>
                      <a:pt x="460" y="0"/>
                    </a:cubicBezTo>
                    <a:cubicBezTo>
                      <a:pt x="206" y="0"/>
                      <a:pt x="0" y="206"/>
                      <a:pt x="0" y="460"/>
                    </a:cubicBezTo>
                    <a:cubicBezTo>
                      <a:pt x="0" y="714"/>
                      <a:pt x="205" y="921"/>
                      <a:pt x="460" y="921"/>
                    </a:cubicBezTo>
                    <a:cubicBezTo>
                      <a:pt x="1907" y="921"/>
                      <a:pt x="1907" y="921"/>
                      <a:pt x="1907" y="921"/>
                    </a:cubicBezTo>
                    <a:cubicBezTo>
                      <a:pt x="2161" y="921"/>
                      <a:pt x="2367" y="714"/>
                      <a:pt x="2367" y="460"/>
                    </a:cubicBezTo>
                    <a:close/>
                    <a:moveTo>
                      <a:pt x="2367" y="460"/>
                    </a:moveTo>
                    <a:cubicBezTo>
                      <a:pt x="2367" y="460"/>
                      <a:pt x="2367" y="460"/>
                      <a:pt x="2367" y="4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0" name="Freeform 8"/>
              <p:cNvSpPr>
                <a:spLocks noEditPoints="1"/>
              </p:cNvSpPr>
              <p:nvPr/>
            </p:nvSpPr>
            <p:spPr bwMode="auto">
              <a:xfrm>
                <a:off x="1493" y="3193"/>
                <a:ext cx="221" cy="217"/>
              </a:xfrm>
              <a:custGeom>
                <a:avLst/>
                <a:gdLst>
                  <a:gd name="T0" fmla="*/ 1203 w 2033"/>
                  <a:gd name="T1" fmla="*/ 180 h 1989"/>
                  <a:gd name="T2" fmla="*/ 179 w 2033"/>
                  <a:gd name="T3" fmla="*/ 1203 h 1989"/>
                  <a:gd name="T4" fmla="*/ 179 w 2033"/>
                  <a:gd name="T5" fmla="*/ 1854 h 1989"/>
                  <a:gd name="T6" fmla="*/ 505 w 2033"/>
                  <a:gd name="T7" fmla="*/ 1989 h 1989"/>
                  <a:gd name="T8" fmla="*/ 830 w 2033"/>
                  <a:gd name="T9" fmla="*/ 1854 h 1989"/>
                  <a:gd name="T10" fmla="*/ 1854 w 2033"/>
                  <a:gd name="T11" fmla="*/ 831 h 1989"/>
                  <a:gd name="T12" fmla="*/ 1854 w 2033"/>
                  <a:gd name="T13" fmla="*/ 180 h 1989"/>
                  <a:gd name="T14" fmla="*/ 1203 w 2033"/>
                  <a:gd name="T15" fmla="*/ 180 h 1989"/>
                  <a:gd name="T16" fmla="*/ 1203 w 2033"/>
                  <a:gd name="T17" fmla="*/ 180 h 1989"/>
                  <a:gd name="T18" fmla="*/ 1203 w 2033"/>
                  <a:gd name="T19" fmla="*/ 180 h 1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3" h="1989">
                    <a:moveTo>
                      <a:pt x="1203" y="180"/>
                    </a:moveTo>
                    <a:cubicBezTo>
                      <a:pt x="179" y="1203"/>
                      <a:pt x="179" y="1203"/>
                      <a:pt x="179" y="1203"/>
                    </a:cubicBezTo>
                    <a:cubicBezTo>
                      <a:pt x="0" y="1383"/>
                      <a:pt x="0" y="1675"/>
                      <a:pt x="179" y="1854"/>
                    </a:cubicBezTo>
                    <a:cubicBezTo>
                      <a:pt x="269" y="1944"/>
                      <a:pt x="387" y="1989"/>
                      <a:pt x="505" y="1989"/>
                    </a:cubicBezTo>
                    <a:cubicBezTo>
                      <a:pt x="623" y="1989"/>
                      <a:pt x="741" y="1944"/>
                      <a:pt x="830" y="1854"/>
                    </a:cubicBezTo>
                    <a:cubicBezTo>
                      <a:pt x="1854" y="831"/>
                      <a:pt x="1854" y="831"/>
                      <a:pt x="1854" y="831"/>
                    </a:cubicBezTo>
                    <a:cubicBezTo>
                      <a:pt x="2033" y="652"/>
                      <a:pt x="2033" y="360"/>
                      <a:pt x="1854" y="180"/>
                    </a:cubicBezTo>
                    <a:cubicBezTo>
                      <a:pt x="1674" y="1"/>
                      <a:pt x="1382" y="0"/>
                      <a:pt x="1203" y="180"/>
                    </a:cubicBezTo>
                    <a:close/>
                    <a:moveTo>
                      <a:pt x="1203" y="180"/>
                    </a:moveTo>
                    <a:cubicBezTo>
                      <a:pt x="1203" y="180"/>
                      <a:pt x="1203" y="180"/>
                      <a:pt x="1203" y="18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1" name="Freeform 9"/>
              <p:cNvSpPr>
                <a:spLocks noEditPoints="1"/>
              </p:cNvSpPr>
              <p:nvPr/>
            </p:nvSpPr>
            <p:spPr bwMode="auto">
              <a:xfrm>
                <a:off x="1832" y="2561"/>
                <a:ext cx="100" cy="258"/>
              </a:xfrm>
              <a:custGeom>
                <a:avLst/>
                <a:gdLst>
                  <a:gd name="T0" fmla="*/ 460 w 920"/>
                  <a:gd name="T1" fmla="*/ 2368 h 2368"/>
                  <a:gd name="T2" fmla="*/ 920 w 920"/>
                  <a:gd name="T3" fmla="*/ 1908 h 2368"/>
                  <a:gd name="T4" fmla="*/ 920 w 920"/>
                  <a:gd name="T5" fmla="*/ 461 h 2368"/>
                  <a:gd name="T6" fmla="*/ 460 w 920"/>
                  <a:gd name="T7" fmla="*/ 0 h 2368"/>
                  <a:gd name="T8" fmla="*/ 0 w 920"/>
                  <a:gd name="T9" fmla="*/ 461 h 2368"/>
                  <a:gd name="T10" fmla="*/ 0 w 920"/>
                  <a:gd name="T11" fmla="*/ 1908 h 2368"/>
                  <a:gd name="T12" fmla="*/ 460 w 920"/>
                  <a:gd name="T13" fmla="*/ 2368 h 2368"/>
                  <a:gd name="T14" fmla="*/ 460 w 920"/>
                  <a:gd name="T15" fmla="*/ 2368 h 2368"/>
                  <a:gd name="T16" fmla="*/ 460 w 920"/>
                  <a:gd name="T1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0" h="2368">
                    <a:moveTo>
                      <a:pt x="460" y="2368"/>
                    </a:moveTo>
                    <a:cubicBezTo>
                      <a:pt x="714" y="2368"/>
                      <a:pt x="920" y="2162"/>
                      <a:pt x="920" y="1908"/>
                    </a:cubicBezTo>
                    <a:cubicBezTo>
                      <a:pt x="920" y="461"/>
                      <a:pt x="920" y="461"/>
                      <a:pt x="920" y="461"/>
                    </a:cubicBezTo>
                    <a:cubicBezTo>
                      <a:pt x="920" y="207"/>
                      <a:pt x="714" y="0"/>
                      <a:pt x="460" y="0"/>
                    </a:cubicBezTo>
                    <a:cubicBezTo>
                      <a:pt x="206" y="0"/>
                      <a:pt x="0" y="207"/>
                      <a:pt x="0" y="461"/>
                    </a:cubicBezTo>
                    <a:cubicBezTo>
                      <a:pt x="0" y="1908"/>
                      <a:pt x="0" y="1908"/>
                      <a:pt x="0" y="1908"/>
                    </a:cubicBezTo>
                    <a:cubicBezTo>
                      <a:pt x="0" y="2162"/>
                      <a:pt x="206" y="2368"/>
                      <a:pt x="460" y="2368"/>
                    </a:cubicBezTo>
                    <a:close/>
                    <a:moveTo>
                      <a:pt x="460" y="2368"/>
                    </a:moveTo>
                    <a:cubicBezTo>
                      <a:pt x="460" y="2368"/>
                      <a:pt x="460" y="2368"/>
                      <a:pt x="460" y="236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2" name="Freeform 10"/>
              <p:cNvSpPr>
                <a:spLocks noEditPoints="1"/>
              </p:cNvSpPr>
              <p:nvPr/>
            </p:nvSpPr>
            <p:spPr bwMode="auto">
              <a:xfrm>
                <a:off x="2018" y="2668"/>
                <a:ext cx="221" cy="217"/>
              </a:xfrm>
              <a:custGeom>
                <a:avLst/>
                <a:gdLst>
                  <a:gd name="T0" fmla="*/ 505 w 2033"/>
                  <a:gd name="T1" fmla="*/ 1988 h 1988"/>
                  <a:gd name="T2" fmla="*/ 831 w 2033"/>
                  <a:gd name="T3" fmla="*/ 1854 h 1988"/>
                  <a:gd name="T4" fmla="*/ 1854 w 2033"/>
                  <a:gd name="T5" fmla="*/ 831 h 1988"/>
                  <a:gd name="T6" fmla="*/ 1854 w 2033"/>
                  <a:gd name="T7" fmla="*/ 179 h 1988"/>
                  <a:gd name="T8" fmla="*/ 1203 w 2033"/>
                  <a:gd name="T9" fmla="*/ 179 h 1988"/>
                  <a:gd name="T10" fmla="*/ 180 w 2033"/>
                  <a:gd name="T11" fmla="*/ 1202 h 1988"/>
                  <a:gd name="T12" fmla="*/ 180 w 2033"/>
                  <a:gd name="T13" fmla="*/ 1854 h 1988"/>
                  <a:gd name="T14" fmla="*/ 505 w 2033"/>
                  <a:gd name="T15" fmla="*/ 1988 h 1988"/>
                  <a:gd name="T16" fmla="*/ 505 w 2033"/>
                  <a:gd name="T17" fmla="*/ 1988 h 1988"/>
                  <a:gd name="T18" fmla="*/ 505 w 2033"/>
                  <a:gd name="T19" fmla="*/ 1988 h 1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3" h="1988">
                    <a:moveTo>
                      <a:pt x="505" y="1988"/>
                    </a:moveTo>
                    <a:cubicBezTo>
                      <a:pt x="623" y="1988"/>
                      <a:pt x="741" y="1944"/>
                      <a:pt x="831" y="1854"/>
                    </a:cubicBezTo>
                    <a:cubicBezTo>
                      <a:pt x="1854" y="831"/>
                      <a:pt x="1854" y="831"/>
                      <a:pt x="1854" y="831"/>
                    </a:cubicBezTo>
                    <a:cubicBezTo>
                      <a:pt x="2033" y="651"/>
                      <a:pt x="2033" y="359"/>
                      <a:pt x="1854" y="179"/>
                    </a:cubicBezTo>
                    <a:cubicBezTo>
                      <a:pt x="1674" y="0"/>
                      <a:pt x="1382" y="0"/>
                      <a:pt x="1203" y="179"/>
                    </a:cubicBezTo>
                    <a:cubicBezTo>
                      <a:pt x="180" y="1202"/>
                      <a:pt x="180" y="1202"/>
                      <a:pt x="180" y="1202"/>
                    </a:cubicBezTo>
                    <a:cubicBezTo>
                      <a:pt x="0" y="1382"/>
                      <a:pt x="0" y="1674"/>
                      <a:pt x="180" y="1854"/>
                    </a:cubicBezTo>
                    <a:cubicBezTo>
                      <a:pt x="270" y="1944"/>
                      <a:pt x="387" y="1988"/>
                      <a:pt x="505" y="1988"/>
                    </a:cubicBezTo>
                    <a:close/>
                    <a:moveTo>
                      <a:pt x="505" y="1988"/>
                    </a:moveTo>
                    <a:cubicBezTo>
                      <a:pt x="505" y="1988"/>
                      <a:pt x="505" y="1988"/>
                      <a:pt x="505" y="198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96" name="직사각형 195"/>
            <p:cNvSpPr/>
            <p:nvPr/>
          </p:nvSpPr>
          <p:spPr>
            <a:xfrm>
              <a:off x="1514094" y="2377440"/>
              <a:ext cx="996696" cy="210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300" spc="-30" dirty="0">
                  <a:gradFill>
                    <a:gsLst>
                      <a:gs pos="100000">
                        <a:srgbClr val="C00000"/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1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동영상 강의</a:t>
              </a:r>
            </a:p>
          </p:txBody>
        </p:sp>
      </p:grpSp>
      <p:sp>
        <p:nvSpPr>
          <p:cNvPr id="203" name="직사각형 202">
            <a:extLst>
              <a:ext uri="{FF2B5EF4-FFF2-40B4-BE49-F238E27FC236}">
                <a16:creationId xmlns="" xmlns:a16="http://schemas.microsoft.com/office/drawing/2014/main" id="{90440A80-42EE-4D00-89E7-A08F4F698DA6}"/>
              </a:ext>
            </a:extLst>
          </p:cNvPr>
          <p:cNvSpPr/>
          <p:nvPr/>
        </p:nvSpPr>
        <p:spPr>
          <a:xfrm>
            <a:off x="417935" y="1009356"/>
            <a:ext cx="6530553" cy="33466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000"/>
          </a:p>
        </p:txBody>
      </p:sp>
      <p:grpSp>
        <p:nvGrpSpPr>
          <p:cNvPr id="204" name="그룹 203">
            <a:extLst>
              <a:ext uri="{FF2B5EF4-FFF2-40B4-BE49-F238E27FC236}">
                <a16:creationId xmlns="" xmlns:a16="http://schemas.microsoft.com/office/drawing/2014/main" id="{9D16EE6B-3CC4-47C9-A42C-2D2AE9A1B993}"/>
              </a:ext>
            </a:extLst>
          </p:cNvPr>
          <p:cNvGrpSpPr/>
          <p:nvPr/>
        </p:nvGrpSpPr>
        <p:grpSpPr>
          <a:xfrm>
            <a:off x="5392834" y="1057963"/>
            <a:ext cx="1512246" cy="213456"/>
            <a:chOff x="9644669" y="3986873"/>
            <a:chExt cx="2468625" cy="348450"/>
          </a:xfrm>
        </p:grpSpPr>
        <p:sp>
          <p:nvSpPr>
            <p:cNvPr id="205" name="사각형: 둥근 모서리 137">
              <a:extLst>
                <a:ext uri="{FF2B5EF4-FFF2-40B4-BE49-F238E27FC236}">
                  <a16:creationId xmlns="" xmlns:a16="http://schemas.microsoft.com/office/drawing/2014/main" id="{DD044D7B-7CB8-4553-BE1C-7AC3B671F3FE}"/>
                </a:ext>
              </a:extLst>
            </p:cNvPr>
            <p:cNvSpPr/>
            <p:nvPr/>
          </p:nvSpPr>
          <p:spPr>
            <a:xfrm>
              <a:off x="9644669" y="3986873"/>
              <a:ext cx="2468625" cy="34845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000"/>
            </a:p>
          </p:txBody>
        </p:sp>
        <p:grpSp>
          <p:nvGrpSpPr>
            <p:cNvPr id="206" name="그룹 205">
              <a:extLst>
                <a:ext uri="{FF2B5EF4-FFF2-40B4-BE49-F238E27FC236}">
                  <a16:creationId xmlns="" xmlns:a16="http://schemas.microsoft.com/office/drawing/2014/main" id="{3F5B18CE-7787-4148-AB05-CD8A4A10AE5F}"/>
                </a:ext>
              </a:extLst>
            </p:cNvPr>
            <p:cNvGrpSpPr/>
            <p:nvPr/>
          </p:nvGrpSpPr>
          <p:grpSpPr>
            <a:xfrm>
              <a:off x="9821455" y="4108676"/>
              <a:ext cx="1527096" cy="136411"/>
              <a:chOff x="9821455" y="4102211"/>
              <a:chExt cx="1527096" cy="136411"/>
            </a:xfrm>
          </p:grpSpPr>
          <p:cxnSp>
            <p:nvCxnSpPr>
              <p:cNvPr id="214" name="직선 연결선 213">
                <a:extLst>
                  <a:ext uri="{FF2B5EF4-FFF2-40B4-BE49-F238E27FC236}">
                    <a16:creationId xmlns="" xmlns:a16="http://schemas.microsoft.com/office/drawing/2014/main" id="{ED02308D-0CA5-4DAE-A331-89C4BF43BA79}"/>
                  </a:ext>
                </a:extLst>
              </p:cNvPr>
              <p:cNvCxnSpPr/>
              <p:nvPr/>
            </p:nvCxnSpPr>
            <p:spPr>
              <a:xfrm>
                <a:off x="9821455" y="4238622"/>
                <a:ext cx="1527096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" name="TextBox 147">
                <a:extLst>
                  <a:ext uri="{FF2B5EF4-FFF2-40B4-BE49-F238E27FC236}">
                    <a16:creationId xmlns="" xmlns:a16="http://schemas.microsoft.com/office/drawing/2014/main" id="{108F6623-53F6-408D-B984-F843D8F976B9}"/>
                  </a:ext>
                </a:extLst>
              </p:cNvPr>
              <p:cNvSpPr txBox="1"/>
              <p:nvPr/>
            </p:nvSpPr>
            <p:spPr>
              <a:xfrm>
                <a:off x="10044769" y="4102211"/>
                <a:ext cx="531205" cy="753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300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검색어를 입력하세요</a:t>
                </a:r>
                <a:r>
                  <a:rPr lang="en-US" altLang="ko-KR" sz="300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.</a:t>
                </a:r>
              </a:p>
            </p:txBody>
          </p:sp>
        </p:grpSp>
        <p:sp>
          <p:nvSpPr>
            <p:cNvPr id="207" name="Freeform 112">
              <a:extLst>
                <a:ext uri="{FF2B5EF4-FFF2-40B4-BE49-F238E27FC236}">
                  <a16:creationId xmlns="" xmlns:a16="http://schemas.microsoft.com/office/drawing/2014/main" id="{13E87C87-995D-46C4-8A73-26E203CF91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78706" y="4091530"/>
              <a:ext cx="152191" cy="152191"/>
            </a:xfrm>
            <a:custGeom>
              <a:avLst/>
              <a:gdLst>
                <a:gd name="T0" fmla="*/ 238 w 350"/>
                <a:gd name="T1" fmla="*/ 206 h 349"/>
                <a:gd name="T2" fmla="*/ 252 w 350"/>
                <a:gd name="T3" fmla="*/ 181 h 349"/>
                <a:gd name="T4" fmla="*/ 261 w 350"/>
                <a:gd name="T5" fmla="*/ 151 h 349"/>
                <a:gd name="T6" fmla="*/ 262 w 350"/>
                <a:gd name="T7" fmla="*/ 131 h 349"/>
                <a:gd name="T8" fmla="*/ 256 w 350"/>
                <a:gd name="T9" fmla="*/ 92 h 349"/>
                <a:gd name="T10" fmla="*/ 239 w 350"/>
                <a:gd name="T11" fmla="*/ 58 h 349"/>
                <a:gd name="T12" fmla="*/ 215 w 350"/>
                <a:gd name="T13" fmla="*/ 30 h 349"/>
                <a:gd name="T14" fmla="*/ 182 w 350"/>
                <a:gd name="T15" fmla="*/ 11 h 349"/>
                <a:gd name="T16" fmla="*/ 144 w 350"/>
                <a:gd name="T17" fmla="*/ 1 h 349"/>
                <a:gd name="T18" fmla="*/ 118 w 350"/>
                <a:gd name="T19" fmla="*/ 1 h 349"/>
                <a:gd name="T20" fmla="*/ 80 w 350"/>
                <a:gd name="T21" fmla="*/ 11 h 349"/>
                <a:gd name="T22" fmla="*/ 47 w 350"/>
                <a:gd name="T23" fmla="*/ 30 h 349"/>
                <a:gd name="T24" fmla="*/ 22 w 350"/>
                <a:gd name="T25" fmla="*/ 58 h 349"/>
                <a:gd name="T26" fmla="*/ 6 w 350"/>
                <a:gd name="T27" fmla="*/ 92 h 349"/>
                <a:gd name="T28" fmla="*/ 0 w 350"/>
                <a:gd name="T29" fmla="*/ 131 h 349"/>
                <a:gd name="T30" fmla="*/ 2 w 350"/>
                <a:gd name="T31" fmla="*/ 157 h 349"/>
                <a:gd name="T32" fmla="*/ 16 w 350"/>
                <a:gd name="T33" fmla="*/ 194 h 349"/>
                <a:gd name="T34" fmla="*/ 39 w 350"/>
                <a:gd name="T35" fmla="*/ 223 h 349"/>
                <a:gd name="T36" fmla="*/ 68 w 350"/>
                <a:gd name="T37" fmla="*/ 246 h 349"/>
                <a:gd name="T38" fmla="*/ 104 w 350"/>
                <a:gd name="T39" fmla="*/ 259 h 349"/>
                <a:gd name="T40" fmla="*/ 131 w 350"/>
                <a:gd name="T41" fmla="*/ 262 h 349"/>
                <a:gd name="T42" fmla="*/ 161 w 350"/>
                <a:gd name="T43" fmla="*/ 258 h 349"/>
                <a:gd name="T44" fmla="*/ 189 w 350"/>
                <a:gd name="T45" fmla="*/ 249 h 349"/>
                <a:gd name="T46" fmla="*/ 311 w 350"/>
                <a:gd name="T47" fmla="*/ 342 h 349"/>
                <a:gd name="T48" fmla="*/ 318 w 350"/>
                <a:gd name="T49" fmla="*/ 347 h 349"/>
                <a:gd name="T50" fmla="*/ 331 w 350"/>
                <a:gd name="T51" fmla="*/ 349 h 349"/>
                <a:gd name="T52" fmla="*/ 343 w 350"/>
                <a:gd name="T53" fmla="*/ 343 h 349"/>
                <a:gd name="T54" fmla="*/ 348 w 350"/>
                <a:gd name="T55" fmla="*/ 336 h 349"/>
                <a:gd name="T56" fmla="*/ 348 w 350"/>
                <a:gd name="T57" fmla="*/ 323 h 349"/>
                <a:gd name="T58" fmla="*/ 342 w 350"/>
                <a:gd name="T59" fmla="*/ 310 h 349"/>
                <a:gd name="T60" fmla="*/ 43 w 350"/>
                <a:gd name="T61" fmla="*/ 131 h 349"/>
                <a:gd name="T62" fmla="*/ 47 w 350"/>
                <a:gd name="T63" fmla="*/ 105 h 349"/>
                <a:gd name="T64" fmla="*/ 58 w 350"/>
                <a:gd name="T65" fmla="*/ 82 h 349"/>
                <a:gd name="T66" fmla="*/ 75 w 350"/>
                <a:gd name="T67" fmla="*/ 64 h 349"/>
                <a:gd name="T68" fmla="*/ 97 w 350"/>
                <a:gd name="T69" fmla="*/ 51 h 349"/>
                <a:gd name="T70" fmla="*/ 122 w 350"/>
                <a:gd name="T71" fmla="*/ 43 h 349"/>
                <a:gd name="T72" fmla="*/ 139 w 350"/>
                <a:gd name="T73" fmla="*/ 43 h 349"/>
                <a:gd name="T74" fmla="*/ 165 w 350"/>
                <a:gd name="T75" fmla="*/ 51 h 349"/>
                <a:gd name="T76" fmla="*/ 187 w 350"/>
                <a:gd name="T77" fmla="*/ 64 h 349"/>
                <a:gd name="T78" fmla="*/ 204 w 350"/>
                <a:gd name="T79" fmla="*/ 82 h 349"/>
                <a:gd name="T80" fmla="*/ 215 w 350"/>
                <a:gd name="T81" fmla="*/ 105 h 349"/>
                <a:gd name="T82" fmla="*/ 218 w 350"/>
                <a:gd name="T83" fmla="*/ 131 h 349"/>
                <a:gd name="T84" fmla="*/ 216 w 350"/>
                <a:gd name="T85" fmla="*/ 149 h 349"/>
                <a:gd name="T86" fmla="*/ 207 w 350"/>
                <a:gd name="T87" fmla="*/ 172 h 349"/>
                <a:gd name="T88" fmla="*/ 193 w 350"/>
                <a:gd name="T89" fmla="*/ 193 h 349"/>
                <a:gd name="T90" fmla="*/ 172 w 350"/>
                <a:gd name="T91" fmla="*/ 207 h 349"/>
                <a:gd name="T92" fmla="*/ 148 w 350"/>
                <a:gd name="T93" fmla="*/ 217 h 349"/>
                <a:gd name="T94" fmla="*/ 131 w 350"/>
                <a:gd name="T95" fmla="*/ 218 h 349"/>
                <a:gd name="T96" fmla="*/ 105 w 350"/>
                <a:gd name="T97" fmla="*/ 215 h 349"/>
                <a:gd name="T98" fmla="*/ 82 w 350"/>
                <a:gd name="T99" fmla="*/ 204 h 349"/>
                <a:gd name="T100" fmla="*/ 63 w 350"/>
                <a:gd name="T101" fmla="*/ 187 h 349"/>
                <a:gd name="T102" fmla="*/ 51 w 350"/>
                <a:gd name="T103" fmla="*/ 165 h 349"/>
                <a:gd name="T104" fmla="*/ 43 w 350"/>
                <a:gd name="T105" fmla="*/ 13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0" h="349">
                  <a:moveTo>
                    <a:pt x="342" y="310"/>
                  </a:moveTo>
                  <a:lnTo>
                    <a:pt x="238" y="206"/>
                  </a:lnTo>
                  <a:lnTo>
                    <a:pt x="238" y="206"/>
                  </a:lnTo>
                  <a:lnTo>
                    <a:pt x="244" y="198"/>
                  </a:lnTo>
                  <a:lnTo>
                    <a:pt x="249" y="189"/>
                  </a:lnTo>
                  <a:lnTo>
                    <a:pt x="252" y="181"/>
                  </a:lnTo>
                  <a:lnTo>
                    <a:pt x="256" y="171"/>
                  </a:lnTo>
                  <a:lnTo>
                    <a:pt x="258" y="161"/>
                  </a:lnTo>
                  <a:lnTo>
                    <a:pt x="261" y="151"/>
                  </a:lnTo>
                  <a:lnTo>
                    <a:pt x="262" y="142"/>
                  </a:lnTo>
                  <a:lnTo>
                    <a:pt x="262" y="131"/>
                  </a:lnTo>
                  <a:lnTo>
                    <a:pt x="262" y="131"/>
                  </a:lnTo>
                  <a:lnTo>
                    <a:pt x="261" y="117"/>
                  </a:lnTo>
                  <a:lnTo>
                    <a:pt x="260" y="104"/>
                  </a:lnTo>
                  <a:lnTo>
                    <a:pt x="256" y="92"/>
                  </a:lnTo>
                  <a:lnTo>
                    <a:pt x="251" y="80"/>
                  </a:lnTo>
                  <a:lnTo>
                    <a:pt x="246" y="69"/>
                  </a:lnTo>
                  <a:lnTo>
                    <a:pt x="239" y="58"/>
                  </a:lnTo>
                  <a:lnTo>
                    <a:pt x="232" y="47"/>
                  </a:lnTo>
                  <a:lnTo>
                    <a:pt x="223" y="38"/>
                  </a:lnTo>
                  <a:lnTo>
                    <a:pt x="215" y="30"/>
                  </a:lnTo>
                  <a:lnTo>
                    <a:pt x="204" y="23"/>
                  </a:lnTo>
                  <a:lnTo>
                    <a:pt x="193" y="15"/>
                  </a:lnTo>
                  <a:lnTo>
                    <a:pt x="182" y="11"/>
                  </a:lnTo>
                  <a:lnTo>
                    <a:pt x="170" y="6"/>
                  </a:lnTo>
                  <a:lnTo>
                    <a:pt x="158" y="2"/>
                  </a:lnTo>
                  <a:lnTo>
                    <a:pt x="144" y="1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18" y="1"/>
                  </a:lnTo>
                  <a:lnTo>
                    <a:pt x="104" y="2"/>
                  </a:lnTo>
                  <a:lnTo>
                    <a:pt x="92" y="6"/>
                  </a:lnTo>
                  <a:lnTo>
                    <a:pt x="80" y="11"/>
                  </a:lnTo>
                  <a:lnTo>
                    <a:pt x="68" y="15"/>
                  </a:lnTo>
                  <a:lnTo>
                    <a:pt x="58" y="23"/>
                  </a:lnTo>
                  <a:lnTo>
                    <a:pt x="47" y="30"/>
                  </a:lnTo>
                  <a:lnTo>
                    <a:pt x="39" y="38"/>
                  </a:lnTo>
                  <a:lnTo>
                    <a:pt x="30" y="47"/>
                  </a:lnTo>
                  <a:lnTo>
                    <a:pt x="22" y="58"/>
                  </a:lnTo>
                  <a:lnTo>
                    <a:pt x="16" y="69"/>
                  </a:lnTo>
                  <a:lnTo>
                    <a:pt x="9" y="80"/>
                  </a:lnTo>
                  <a:lnTo>
                    <a:pt x="6" y="92"/>
                  </a:lnTo>
                  <a:lnTo>
                    <a:pt x="2" y="104"/>
                  </a:lnTo>
                  <a:lnTo>
                    <a:pt x="1" y="117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1" y="144"/>
                  </a:lnTo>
                  <a:lnTo>
                    <a:pt x="2" y="157"/>
                  </a:lnTo>
                  <a:lnTo>
                    <a:pt x="6" y="170"/>
                  </a:lnTo>
                  <a:lnTo>
                    <a:pt x="9" y="182"/>
                  </a:lnTo>
                  <a:lnTo>
                    <a:pt x="16" y="194"/>
                  </a:lnTo>
                  <a:lnTo>
                    <a:pt x="22" y="204"/>
                  </a:lnTo>
                  <a:lnTo>
                    <a:pt x="30" y="215"/>
                  </a:lnTo>
                  <a:lnTo>
                    <a:pt x="39" y="223"/>
                  </a:lnTo>
                  <a:lnTo>
                    <a:pt x="47" y="232"/>
                  </a:lnTo>
                  <a:lnTo>
                    <a:pt x="58" y="240"/>
                  </a:lnTo>
                  <a:lnTo>
                    <a:pt x="68" y="246"/>
                  </a:lnTo>
                  <a:lnTo>
                    <a:pt x="80" y="252"/>
                  </a:lnTo>
                  <a:lnTo>
                    <a:pt x="92" y="256"/>
                  </a:lnTo>
                  <a:lnTo>
                    <a:pt x="104" y="259"/>
                  </a:lnTo>
                  <a:lnTo>
                    <a:pt x="118" y="261"/>
                  </a:lnTo>
                  <a:lnTo>
                    <a:pt x="131" y="262"/>
                  </a:lnTo>
                  <a:lnTo>
                    <a:pt x="131" y="262"/>
                  </a:lnTo>
                  <a:lnTo>
                    <a:pt x="142" y="262"/>
                  </a:lnTo>
                  <a:lnTo>
                    <a:pt x="152" y="261"/>
                  </a:lnTo>
                  <a:lnTo>
                    <a:pt x="161" y="258"/>
                  </a:lnTo>
                  <a:lnTo>
                    <a:pt x="171" y="256"/>
                  </a:lnTo>
                  <a:lnTo>
                    <a:pt x="181" y="252"/>
                  </a:lnTo>
                  <a:lnTo>
                    <a:pt x="189" y="249"/>
                  </a:lnTo>
                  <a:lnTo>
                    <a:pt x="199" y="244"/>
                  </a:lnTo>
                  <a:lnTo>
                    <a:pt x="206" y="238"/>
                  </a:lnTo>
                  <a:lnTo>
                    <a:pt x="311" y="342"/>
                  </a:lnTo>
                  <a:lnTo>
                    <a:pt x="311" y="342"/>
                  </a:lnTo>
                  <a:lnTo>
                    <a:pt x="314" y="344"/>
                  </a:lnTo>
                  <a:lnTo>
                    <a:pt x="318" y="347"/>
                  </a:lnTo>
                  <a:lnTo>
                    <a:pt x="323" y="348"/>
                  </a:lnTo>
                  <a:lnTo>
                    <a:pt x="328" y="349"/>
                  </a:lnTo>
                  <a:lnTo>
                    <a:pt x="331" y="349"/>
                  </a:lnTo>
                  <a:lnTo>
                    <a:pt x="336" y="348"/>
                  </a:lnTo>
                  <a:lnTo>
                    <a:pt x="340" y="346"/>
                  </a:lnTo>
                  <a:lnTo>
                    <a:pt x="343" y="343"/>
                  </a:lnTo>
                  <a:lnTo>
                    <a:pt x="343" y="343"/>
                  </a:lnTo>
                  <a:lnTo>
                    <a:pt x="346" y="340"/>
                  </a:lnTo>
                  <a:lnTo>
                    <a:pt x="348" y="336"/>
                  </a:lnTo>
                  <a:lnTo>
                    <a:pt x="350" y="331"/>
                  </a:lnTo>
                  <a:lnTo>
                    <a:pt x="350" y="327"/>
                  </a:lnTo>
                  <a:lnTo>
                    <a:pt x="348" y="323"/>
                  </a:lnTo>
                  <a:lnTo>
                    <a:pt x="347" y="318"/>
                  </a:lnTo>
                  <a:lnTo>
                    <a:pt x="345" y="314"/>
                  </a:lnTo>
                  <a:lnTo>
                    <a:pt x="342" y="310"/>
                  </a:lnTo>
                  <a:lnTo>
                    <a:pt x="342" y="310"/>
                  </a:lnTo>
                  <a:close/>
                  <a:moveTo>
                    <a:pt x="43" y="131"/>
                  </a:moveTo>
                  <a:lnTo>
                    <a:pt x="43" y="131"/>
                  </a:lnTo>
                  <a:lnTo>
                    <a:pt x="43" y="122"/>
                  </a:lnTo>
                  <a:lnTo>
                    <a:pt x="45" y="114"/>
                  </a:lnTo>
                  <a:lnTo>
                    <a:pt x="47" y="105"/>
                  </a:lnTo>
                  <a:lnTo>
                    <a:pt x="51" y="97"/>
                  </a:lnTo>
                  <a:lnTo>
                    <a:pt x="54" y="89"/>
                  </a:lnTo>
                  <a:lnTo>
                    <a:pt x="58" y="82"/>
                  </a:lnTo>
                  <a:lnTo>
                    <a:pt x="63" y="75"/>
                  </a:lnTo>
                  <a:lnTo>
                    <a:pt x="69" y="69"/>
                  </a:lnTo>
                  <a:lnTo>
                    <a:pt x="75" y="64"/>
                  </a:lnTo>
                  <a:lnTo>
                    <a:pt x="82" y="58"/>
                  </a:lnTo>
                  <a:lnTo>
                    <a:pt x="90" y="54"/>
                  </a:lnTo>
                  <a:lnTo>
                    <a:pt x="97" y="51"/>
                  </a:lnTo>
                  <a:lnTo>
                    <a:pt x="105" y="47"/>
                  </a:lnTo>
                  <a:lnTo>
                    <a:pt x="113" y="46"/>
                  </a:lnTo>
                  <a:lnTo>
                    <a:pt x="122" y="43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139" y="43"/>
                  </a:lnTo>
                  <a:lnTo>
                    <a:pt x="148" y="46"/>
                  </a:lnTo>
                  <a:lnTo>
                    <a:pt x="156" y="47"/>
                  </a:lnTo>
                  <a:lnTo>
                    <a:pt x="165" y="51"/>
                  </a:lnTo>
                  <a:lnTo>
                    <a:pt x="172" y="54"/>
                  </a:lnTo>
                  <a:lnTo>
                    <a:pt x="180" y="58"/>
                  </a:lnTo>
                  <a:lnTo>
                    <a:pt x="187" y="64"/>
                  </a:lnTo>
                  <a:lnTo>
                    <a:pt x="193" y="69"/>
                  </a:lnTo>
                  <a:lnTo>
                    <a:pt x="198" y="75"/>
                  </a:lnTo>
                  <a:lnTo>
                    <a:pt x="204" y="82"/>
                  </a:lnTo>
                  <a:lnTo>
                    <a:pt x="207" y="89"/>
                  </a:lnTo>
                  <a:lnTo>
                    <a:pt x="211" y="97"/>
                  </a:lnTo>
                  <a:lnTo>
                    <a:pt x="215" y="105"/>
                  </a:lnTo>
                  <a:lnTo>
                    <a:pt x="216" y="114"/>
                  </a:lnTo>
                  <a:lnTo>
                    <a:pt x="218" y="122"/>
                  </a:lnTo>
                  <a:lnTo>
                    <a:pt x="218" y="131"/>
                  </a:lnTo>
                  <a:lnTo>
                    <a:pt x="218" y="131"/>
                  </a:lnTo>
                  <a:lnTo>
                    <a:pt x="218" y="139"/>
                  </a:lnTo>
                  <a:lnTo>
                    <a:pt x="216" y="149"/>
                  </a:lnTo>
                  <a:lnTo>
                    <a:pt x="215" y="156"/>
                  </a:lnTo>
                  <a:lnTo>
                    <a:pt x="211" y="165"/>
                  </a:lnTo>
                  <a:lnTo>
                    <a:pt x="207" y="172"/>
                  </a:lnTo>
                  <a:lnTo>
                    <a:pt x="204" y="179"/>
                  </a:lnTo>
                  <a:lnTo>
                    <a:pt x="198" y="187"/>
                  </a:lnTo>
                  <a:lnTo>
                    <a:pt x="193" y="193"/>
                  </a:lnTo>
                  <a:lnTo>
                    <a:pt x="187" y="199"/>
                  </a:lnTo>
                  <a:lnTo>
                    <a:pt x="180" y="204"/>
                  </a:lnTo>
                  <a:lnTo>
                    <a:pt x="172" y="207"/>
                  </a:lnTo>
                  <a:lnTo>
                    <a:pt x="165" y="211"/>
                  </a:lnTo>
                  <a:lnTo>
                    <a:pt x="156" y="215"/>
                  </a:lnTo>
                  <a:lnTo>
                    <a:pt x="148" y="217"/>
                  </a:lnTo>
                  <a:lnTo>
                    <a:pt x="139" y="218"/>
                  </a:lnTo>
                  <a:lnTo>
                    <a:pt x="131" y="218"/>
                  </a:lnTo>
                  <a:lnTo>
                    <a:pt x="131" y="218"/>
                  </a:lnTo>
                  <a:lnTo>
                    <a:pt x="122" y="218"/>
                  </a:lnTo>
                  <a:lnTo>
                    <a:pt x="113" y="217"/>
                  </a:lnTo>
                  <a:lnTo>
                    <a:pt x="105" y="215"/>
                  </a:lnTo>
                  <a:lnTo>
                    <a:pt x="97" y="211"/>
                  </a:lnTo>
                  <a:lnTo>
                    <a:pt x="90" y="207"/>
                  </a:lnTo>
                  <a:lnTo>
                    <a:pt x="82" y="204"/>
                  </a:lnTo>
                  <a:lnTo>
                    <a:pt x="75" y="199"/>
                  </a:lnTo>
                  <a:lnTo>
                    <a:pt x="69" y="193"/>
                  </a:lnTo>
                  <a:lnTo>
                    <a:pt x="63" y="187"/>
                  </a:lnTo>
                  <a:lnTo>
                    <a:pt x="58" y="179"/>
                  </a:lnTo>
                  <a:lnTo>
                    <a:pt x="54" y="172"/>
                  </a:lnTo>
                  <a:lnTo>
                    <a:pt x="51" y="165"/>
                  </a:lnTo>
                  <a:lnTo>
                    <a:pt x="47" y="156"/>
                  </a:lnTo>
                  <a:lnTo>
                    <a:pt x="45" y="149"/>
                  </a:lnTo>
                  <a:lnTo>
                    <a:pt x="43" y="139"/>
                  </a:lnTo>
                  <a:lnTo>
                    <a:pt x="43" y="131"/>
                  </a:lnTo>
                  <a:lnTo>
                    <a:pt x="43" y="13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000"/>
            </a:p>
          </p:txBody>
        </p:sp>
        <p:grpSp>
          <p:nvGrpSpPr>
            <p:cNvPr id="208" name="그룹 207">
              <a:extLst>
                <a:ext uri="{FF2B5EF4-FFF2-40B4-BE49-F238E27FC236}">
                  <a16:creationId xmlns="" xmlns:a16="http://schemas.microsoft.com/office/drawing/2014/main" id="{BD0CF82C-85D4-41A5-80EA-D29E87CFA352}"/>
                </a:ext>
              </a:extLst>
            </p:cNvPr>
            <p:cNvGrpSpPr/>
            <p:nvPr/>
          </p:nvGrpSpPr>
          <p:grpSpPr>
            <a:xfrm>
              <a:off x="11711186" y="4072284"/>
              <a:ext cx="198008" cy="180849"/>
              <a:chOff x="11711186" y="4072284"/>
              <a:chExt cx="198008" cy="180849"/>
            </a:xfrm>
          </p:grpSpPr>
          <p:sp>
            <p:nvSpPr>
              <p:cNvPr id="209" name="직사각형 208">
                <a:extLst>
                  <a:ext uri="{FF2B5EF4-FFF2-40B4-BE49-F238E27FC236}">
                    <a16:creationId xmlns="" xmlns:a16="http://schemas.microsoft.com/office/drawing/2014/main" id="{2259897D-0B32-4DDF-94F2-8C448DFC65D4}"/>
                  </a:ext>
                </a:extLst>
              </p:cNvPr>
              <p:cNvSpPr/>
              <p:nvPr/>
            </p:nvSpPr>
            <p:spPr>
              <a:xfrm>
                <a:off x="11711186" y="4072284"/>
                <a:ext cx="198008" cy="18084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</a:pPr>
                <a:endPara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grpSp>
            <p:nvGrpSpPr>
              <p:cNvPr id="210" name="그룹 209">
                <a:extLst>
                  <a:ext uri="{FF2B5EF4-FFF2-40B4-BE49-F238E27FC236}">
                    <a16:creationId xmlns="" xmlns:a16="http://schemas.microsoft.com/office/drawing/2014/main" id="{FEC891C5-75BD-446C-93CD-904333CAC8C7}"/>
                  </a:ext>
                </a:extLst>
              </p:cNvPr>
              <p:cNvGrpSpPr/>
              <p:nvPr/>
            </p:nvGrpSpPr>
            <p:grpSpPr>
              <a:xfrm>
                <a:off x="11742569" y="4115608"/>
                <a:ext cx="135242" cy="94200"/>
                <a:chOff x="11742569" y="4094628"/>
                <a:chExt cx="135242" cy="94200"/>
              </a:xfrm>
            </p:grpSpPr>
            <p:sp>
              <p:nvSpPr>
                <p:cNvPr id="211" name="직사각형 210">
                  <a:extLst>
                    <a:ext uri="{FF2B5EF4-FFF2-40B4-BE49-F238E27FC236}">
                      <a16:creationId xmlns="" xmlns:a16="http://schemas.microsoft.com/office/drawing/2014/main" id="{CC313AC5-9892-488C-897F-B01A743044FD}"/>
                    </a:ext>
                  </a:extLst>
                </p:cNvPr>
                <p:cNvSpPr/>
                <p:nvPr/>
              </p:nvSpPr>
              <p:spPr>
                <a:xfrm>
                  <a:off x="11742569" y="4094628"/>
                  <a:ext cx="135242" cy="1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1000"/>
                </a:p>
              </p:txBody>
            </p:sp>
            <p:sp>
              <p:nvSpPr>
                <p:cNvPr id="212" name="직사각형 211">
                  <a:extLst>
                    <a:ext uri="{FF2B5EF4-FFF2-40B4-BE49-F238E27FC236}">
                      <a16:creationId xmlns="" xmlns:a16="http://schemas.microsoft.com/office/drawing/2014/main" id="{238E8B6A-5BCE-4B6E-B5DC-F40F64131832}"/>
                    </a:ext>
                  </a:extLst>
                </p:cNvPr>
                <p:cNvSpPr/>
                <p:nvPr/>
              </p:nvSpPr>
              <p:spPr>
                <a:xfrm>
                  <a:off x="11742569" y="4132728"/>
                  <a:ext cx="135242" cy="1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1000"/>
                </a:p>
              </p:txBody>
            </p:sp>
            <p:sp>
              <p:nvSpPr>
                <p:cNvPr id="213" name="직사각형 212">
                  <a:extLst>
                    <a:ext uri="{FF2B5EF4-FFF2-40B4-BE49-F238E27FC236}">
                      <a16:creationId xmlns="" xmlns:a16="http://schemas.microsoft.com/office/drawing/2014/main" id="{57004913-B1C2-4168-BA3A-881C0736977F}"/>
                    </a:ext>
                  </a:extLst>
                </p:cNvPr>
                <p:cNvSpPr/>
                <p:nvPr/>
              </p:nvSpPr>
              <p:spPr>
                <a:xfrm>
                  <a:off x="11742569" y="4170828"/>
                  <a:ext cx="135242" cy="1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1000"/>
                </a:p>
              </p:txBody>
            </p:sp>
          </p:grpSp>
        </p:grpSp>
      </p:grpSp>
      <p:sp>
        <p:nvSpPr>
          <p:cNvPr id="216" name="양쪽 모서리가 둥근 사각형 215"/>
          <p:cNvSpPr/>
          <p:nvPr/>
        </p:nvSpPr>
        <p:spPr>
          <a:xfrm>
            <a:off x="7024007" y="1494405"/>
            <a:ext cx="1832655" cy="460375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B28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주요 </a:t>
            </a:r>
            <a:r>
              <a:rPr lang="ko-KR" altLang="en-US" dirty="0" err="1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강의내용</a:t>
            </a:r>
            <a:endParaRPr lang="ko-KR" altLang="en-US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7100433" y="2065997"/>
            <a:ext cx="1211870" cy="39748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52400" lvl="1" indent="-152400" defTabSz="1067745" fontAlgn="base">
              <a:lnSpc>
                <a:spcPct val="110000"/>
              </a:lnSpc>
              <a:spcBef>
                <a:spcPts val="300"/>
              </a:spcBef>
              <a:spcAft>
                <a:spcPts val="200"/>
              </a:spcAft>
              <a:buClr>
                <a:srgbClr val="E34197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 </a:t>
            </a: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기획 방법 및</a:t>
            </a:r>
            <a: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프로세스 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7100433" y="2556110"/>
            <a:ext cx="1384995" cy="1943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52400" lvl="1" indent="-152400" defTabSz="1067745" fontAlgn="base">
              <a:lnSpc>
                <a:spcPct val="110000"/>
              </a:lnSpc>
              <a:spcBef>
                <a:spcPts val="300"/>
              </a:spcBef>
              <a:spcAft>
                <a:spcPts val="200"/>
              </a:spcAft>
              <a:buClr>
                <a:srgbClr val="E34197"/>
              </a:buClr>
              <a:buSzPct val="100000"/>
              <a:buBlip>
                <a:blip r:embed="rId6"/>
              </a:buBlip>
              <a:defRPr/>
            </a:pP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사업계획서 작성방법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7100433" y="2843091"/>
            <a:ext cx="1461939" cy="1943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52400" lvl="1" indent="-152400" defTabSz="1067745" fontAlgn="base">
              <a:lnSpc>
                <a:spcPct val="110000"/>
              </a:lnSpc>
              <a:spcBef>
                <a:spcPts val="300"/>
              </a:spcBef>
              <a:spcAft>
                <a:spcPts val="200"/>
              </a:spcAft>
              <a:buClr>
                <a:srgbClr val="E34197"/>
              </a:buClr>
              <a:buSzPct val="100000"/>
              <a:buBlip>
                <a:blip r:embed="rId6"/>
              </a:buBlip>
              <a:defRPr/>
            </a:pP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온라인 과제 신청방법 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100433" y="3130072"/>
            <a:ext cx="1038746" cy="1943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52400" lvl="1" indent="-152400" defTabSz="1067745" fontAlgn="base">
              <a:lnSpc>
                <a:spcPct val="110000"/>
              </a:lnSpc>
              <a:spcBef>
                <a:spcPts val="300"/>
              </a:spcBef>
              <a:spcAft>
                <a:spcPts val="200"/>
              </a:spcAft>
              <a:buClr>
                <a:srgbClr val="E34197"/>
              </a:buClr>
              <a:buSzPct val="100000"/>
              <a:buBlip>
                <a:blip r:embed="rId6"/>
              </a:buBlip>
              <a:defRPr/>
            </a:pP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대면평가 준비 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7115673" y="3882095"/>
            <a:ext cx="1551707" cy="39748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52400" lvl="1" indent="-152400" defTabSz="1067745" fontAlgn="base">
              <a:lnSpc>
                <a:spcPct val="110000"/>
              </a:lnSpc>
              <a:spcBef>
                <a:spcPts val="300"/>
              </a:spcBef>
              <a:spcAft>
                <a:spcPts val="200"/>
              </a:spcAft>
              <a:buClr>
                <a:srgbClr val="E34197"/>
              </a:buClr>
              <a:buSzPct val="100000"/>
              <a:buBlip>
                <a:blip r:embed="rId6"/>
              </a:buBlip>
              <a:defRPr/>
            </a:pP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사업화 기획 및 우수기술</a:t>
            </a:r>
            <a: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기획 사례 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7115673" y="4372209"/>
            <a:ext cx="1429879" cy="39748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52400" lvl="1" indent="-152400" defTabSz="1067745" fontAlgn="base">
              <a:lnSpc>
                <a:spcPct val="110000"/>
              </a:lnSpc>
              <a:spcBef>
                <a:spcPts val="300"/>
              </a:spcBef>
              <a:spcAft>
                <a:spcPts val="200"/>
              </a:spcAft>
              <a:buClr>
                <a:srgbClr val="E34197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 </a:t>
            </a: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프로젝트 </a:t>
            </a:r>
            <a:r>
              <a:rPr lang="ko-KR" altLang="en-US" sz="1200" spc="-5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리스크</a:t>
            </a:r>
            <a: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관리 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7100436" y="3417053"/>
            <a:ext cx="1599797" cy="3724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108000" indent="-108000">
              <a:buFont typeface="Arial" panose="020B0604020202020204" pitchFamily="34" charset="0"/>
              <a:buChar char="•"/>
              <a:defRPr sz="1400" spc="-5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pPr marL="152400" lvl="1" indent="-152400" defTabSz="1067745" fontAlgn="base">
              <a:lnSpc>
                <a:spcPct val="110000"/>
              </a:lnSpc>
              <a:spcBef>
                <a:spcPts val="300"/>
              </a:spcBef>
              <a:spcAft>
                <a:spcPts val="200"/>
              </a:spcAft>
              <a:buClr>
                <a:srgbClr val="E34197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R&amp;D </a:t>
            </a:r>
            <a:r>
              <a:rPr lang="ko-KR" altLang="en-US" sz="1200" spc="-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과제수행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0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0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협약</a:t>
            </a:r>
            <a:r>
              <a:rPr lang="en-US" altLang="ko-KR" sz="10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0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사업비 집행</a:t>
            </a:r>
            <a:r>
              <a:rPr lang="en-US" altLang="ko-KR" sz="10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0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최종평가 등</a:t>
            </a:r>
            <a:r>
              <a:rPr lang="en-US" altLang="ko-KR" sz="1000" spc="-80" dirty="0">
                <a:gradFill>
                  <a:gsLst>
                    <a:gs pos="10000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1"/>
                </a:gra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000" spc="-80" dirty="0">
              <a:gradFill>
                <a:gsLst>
                  <a:gs pos="10000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95000"/>
                      <a:lumOff val="5000"/>
                    </a:prstClr>
                  </a:gs>
                </a:gsLst>
                <a:lin ang="5400000" scaled="1"/>
              </a:gra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4712" y="149999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(</a:t>
            </a:r>
            <a:r>
              <a:rPr lang="ko-KR" altLang="en-US" dirty="0" smtClean="0"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동영상 강의</a:t>
            </a:r>
            <a:r>
              <a:rPr lang="en-US" altLang="ko-KR" dirty="0" smtClean="0"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)</a:t>
            </a:r>
            <a:endParaRPr lang="ko-KR" altLang="en-US" dirty="0"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36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97C23DF-87ED-476B-A8D4-C75C87706CCC}"/>
              </a:ext>
            </a:extLst>
          </p:cNvPr>
          <p:cNvSpPr txBox="1"/>
          <p:nvPr/>
        </p:nvSpPr>
        <p:spPr>
          <a:xfrm>
            <a:off x="3403280" y="3303627"/>
            <a:ext cx="4762522" cy="110799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7200" spc="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152B76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감사합니다</a:t>
            </a:r>
            <a:r>
              <a:rPr lang="en-US" altLang="ko-KR" sz="7200" spc="600" dirty="0">
                <a:ln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152B76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</a:t>
            </a:r>
            <a:endParaRPr lang="ko-KR" altLang="en-US" sz="5400" b="1" spc="600" dirty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srgbClr val="4D4D4F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878F9610-AF74-43ED-BBAC-E1A5F7909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280" y="2560268"/>
            <a:ext cx="2508507" cy="5052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CEFC172-AC26-4491-9B6A-3388C53B79D7}"/>
              </a:ext>
            </a:extLst>
          </p:cNvPr>
          <p:cNvSpPr txBox="1"/>
          <p:nvPr/>
        </p:nvSpPr>
        <p:spPr>
          <a:xfrm>
            <a:off x="3455896" y="3213245"/>
            <a:ext cx="2327560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latinLnBrk="0">
              <a:spcBef>
                <a:spcPts val="800"/>
              </a:spcBef>
            </a:pP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2021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itchFamily="18" charset="-127"/>
                <a:ea typeface="KoPub돋움체 Bold" pitchFamily="18" charset="-127"/>
              </a:rPr>
              <a:t>년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 중소기업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R&amp;D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6FAF"/>
                </a:solidFill>
                <a:latin typeface="KoPub돋움체 Bold" pitchFamily="18" charset="-127"/>
                <a:ea typeface="KoPub돋움체 Bold" pitchFamily="18" charset="-127"/>
              </a:rPr>
              <a:t>지원사업 안내</a:t>
            </a:r>
          </a:p>
        </p:txBody>
      </p:sp>
    </p:spTree>
    <p:extLst>
      <p:ext uri="{BB962C8B-B14F-4D97-AF65-F5344CB8AC3E}">
        <p14:creationId xmlns="" xmlns:p14="http://schemas.microsoft.com/office/powerpoint/2010/main" val="108504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6941</TotalTime>
  <Words>3872</Words>
  <Application>Microsoft Office PowerPoint</Application>
  <PresentationFormat>화면 슬라이드 쇼(4:3)</PresentationFormat>
  <Paragraphs>1105</Paragraphs>
  <Slides>41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뉴먼트</dc:creator>
  <cp:lastModifiedBy>정은혜</cp:lastModifiedBy>
  <cp:revision>1299</cp:revision>
  <cp:lastPrinted>2021-01-05T06:39:48Z</cp:lastPrinted>
  <dcterms:created xsi:type="dcterms:W3CDTF">2020-12-08T08:30:16Z</dcterms:created>
  <dcterms:modified xsi:type="dcterms:W3CDTF">2021-01-07T07:57:29Z</dcterms:modified>
</cp:coreProperties>
</file>