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8" r:id="rId3"/>
    <p:sldId id="258" r:id="rId4"/>
    <p:sldId id="259" r:id="rId5"/>
    <p:sldId id="321" r:id="rId6"/>
    <p:sldId id="322" r:id="rId7"/>
    <p:sldId id="323" r:id="rId8"/>
    <p:sldId id="324" r:id="rId9"/>
    <p:sldId id="292" r:id="rId10"/>
    <p:sldId id="317" r:id="rId11"/>
    <p:sldId id="294" r:id="rId12"/>
    <p:sldId id="295" r:id="rId13"/>
    <p:sldId id="296" r:id="rId14"/>
    <p:sldId id="297" r:id="rId15"/>
    <p:sldId id="298" r:id="rId16"/>
    <p:sldId id="299" r:id="rId17"/>
    <p:sldId id="302" r:id="rId18"/>
    <p:sldId id="303" r:id="rId19"/>
    <p:sldId id="301" r:id="rId20"/>
    <p:sldId id="319" r:id="rId21"/>
    <p:sldId id="304" r:id="rId22"/>
    <p:sldId id="306" r:id="rId23"/>
    <p:sldId id="307" r:id="rId24"/>
    <p:sldId id="310" r:id="rId25"/>
    <p:sldId id="311" r:id="rId26"/>
    <p:sldId id="312" r:id="rId27"/>
    <p:sldId id="320" r:id="rId28"/>
    <p:sldId id="318" r:id="rId29"/>
  </p:sldIdLst>
  <p:sldSz cx="10691813" cy="7559675"/>
  <p:notesSz cx="6797675" cy="9926638"/>
  <p:embeddedFontLst>
    <p:embeddedFont>
      <p:font typeface="KoPub돋움체 Bold" pitchFamily="18" charset="-127"/>
      <p:regular r:id="rId32"/>
    </p:embeddedFont>
    <p:embeddedFont>
      <p:font typeface="KoPub돋움체 Medium" pitchFamily="18" charset="-127"/>
      <p:regular r:id="rId33"/>
    </p:embeddedFont>
    <p:embeddedFont>
      <p:font typeface="Helvetica" pitchFamily="34" charset="0"/>
      <p:regular r:id="rId34"/>
      <p:bold r:id="rId35"/>
      <p:italic r:id="rId36"/>
      <p:boldItalic r:id="rId37"/>
    </p:embeddedFont>
    <p:embeddedFont>
      <p:font typeface="KoPub돋움체 Light" pitchFamily="18" charset="-127"/>
      <p:regular r:id="rId38"/>
    </p:embeddedFont>
    <p:embeddedFont>
      <p:font typeface="나눔고딕" charset="-127"/>
      <p:regular r:id="rId39"/>
      <p:bold r:id="rId40"/>
    </p:embeddedFont>
    <p:embeddedFont>
      <p:font typeface="맑은 고딕" pitchFamily="50" charset="-127"/>
      <p:regular r:id="rId41"/>
      <p:bold r:id="rId42"/>
    </p:embeddedFont>
    <p:embeddedFont>
      <p:font typeface="Segoe UI" pitchFamily="34" charset="0"/>
      <p:regular r:id="rId43"/>
      <p:bold r:id="rId44"/>
      <p:italic r:id="rId45"/>
      <p:boldItalic r:id="rId46"/>
    </p:embeddedFont>
  </p:embeddedFontLst>
  <p:defaultTextStyle>
    <a:defPPr marL="0" marR="0" indent="0" algn="l" defTabSz="733134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44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46839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25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46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CECEC"/>
    <a:srgbClr val="F3F3F3"/>
    <a:srgbClr val="99CCFF"/>
    <a:srgbClr val="33CCFF"/>
    <a:srgbClr val="7FC0FF"/>
    <a:srgbClr val="BDDEF5"/>
    <a:srgbClr val="CFDCF5"/>
    <a:srgbClr val="C5E2FF"/>
    <a:srgbClr val="D5EAFF"/>
    <a:srgbClr val="BDDE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65" autoAdjust="0"/>
    <p:restoredTop sz="99286" autoAdjust="0"/>
  </p:normalViewPr>
  <p:slideViewPr>
    <p:cSldViewPr snapToGrid="0" snapToObjects="1" showGuides="1">
      <p:cViewPr>
        <p:scale>
          <a:sx n="100" d="100"/>
          <a:sy n="100" d="100"/>
        </p:scale>
        <p:origin x="-1830" y="-192"/>
      </p:cViewPr>
      <p:guideLst>
        <p:guide orient="horz" pos="2346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2814" y="114"/>
      </p:cViewPr>
      <p:guideLst/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67551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</p:spPr>
        <p:txBody>
          <a:bodyPr lIns="95562" tIns="47780" rIns="95562" bIns="47780"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06360" y="4715156"/>
            <a:ext cx="4984961" cy="4466987"/>
          </a:xfrm>
          <a:prstGeom prst="rect">
            <a:avLst/>
          </a:prstGeom>
        </p:spPr>
        <p:txBody>
          <a:bodyPr lIns="95562" tIns="47780" rIns="95562" bIns="4778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65431884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1pPr>
    <a:lvl2pPr indent="183284"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2pPr>
    <a:lvl3pPr indent="366567"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3pPr>
    <a:lvl4pPr indent="549850"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4pPr>
    <a:lvl5pPr indent="733134"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5pPr>
    <a:lvl6pPr indent="916416"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6pPr>
    <a:lvl7pPr indent="1099700"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7pPr>
    <a:lvl8pPr indent="1282983"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8pPr>
    <a:lvl9pPr indent="1466267" defTabSz="366567" latinLnBrk="0">
      <a:lnSpc>
        <a:spcPct val="117999"/>
      </a:lnSpc>
      <a:defRPr sz="1764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415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40169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부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399344" y="1435780"/>
            <a:ext cx="9893132" cy="5398995"/>
          </a:xfrm>
          <a:prstGeom prst="rect">
            <a:avLst/>
          </a:prstGeom>
          <a:noFill/>
          <a:ln w="12700" cap="flat">
            <a:solidFill>
              <a:srgbClr val="C00000"/>
            </a:solidFill>
            <a:prstDash val="sys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766" tIns="41766" rIns="41766" bIns="41766" numCol="1" spcCol="38100" rtlCol="0" anchor="ctr">
            <a:noAutofit/>
          </a:bodyPr>
          <a:lstStyle/>
          <a:p>
            <a:pPr marL="0" marR="0" indent="0" algn="ctr" defTabSz="48019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973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146" name="Picture 2" descr="C:\Users\Administrator\Desktop\중소기업기술정보진흥원_마스터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0"/>
            <a:ext cx="10690508" cy="7559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54212" y="7058053"/>
            <a:ext cx="183397" cy="1808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fld id="{86CB4B4D-7CA3-9044-876B-883B54F8677D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5" name="모서리가 둥근 직사각형 4"/>
          <p:cNvSpPr/>
          <p:nvPr userDrawn="1"/>
        </p:nvSpPr>
        <p:spPr>
          <a:xfrm>
            <a:off x="5216251" y="7028142"/>
            <a:ext cx="259313" cy="214615"/>
          </a:xfrm>
          <a:prstGeom prst="round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766" tIns="41766" rIns="41766" bIns="41766" numCol="1" spcCol="38100" rtlCol="0" anchor="ctr">
            <a:noAutofit/>
          </a:bodyPr>
          <a:lstStyle/>
          <a:p>
            <a:pPr marL="0" marR="0" indent="0" algn="ctr" defTabSz="48019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973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51428" y="7058053"/>
            <a:ext cx="183397" cy="1808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fld id="{86CB4B4D-7CA3-9044-876B-883B54F8677D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- 가운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51428" y="7058053"/>
            <a:ext cx="183397" cy="1808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fld id="{86CB4B4D-7CA3-9044-876B-883B54F8677D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51428" y="7058053"/>
            <a:ext cx="183397" cy="1808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fld id="{86CB4B4D-7CA3-9044-876B-883B54F8677D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"/>
          <p:cNvSpPr txBox="1">
            <a:spLocks noGrp="1"/>
          </p:cNvSpPr>
          <p:nvPr>
            <p:ph type="sldNum" sz="quarter" idx="4"/>
          </p:nvPr>
        </p:nvSpPr>
        <p:spPr>
          <a:xfrm>
            <a:off x="5251428" y="7058053"/>
            <a:ext cx="183397" cy="1808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fld id="{86CB4B4D-7CA3-9044-876B-883B54F8677D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</p:sldLayoutIdLst>
  <p:transition spd="med"/>
  <p:hf sldNum="0" hdr="0" ftr="0" dt="0"/>
  <p:txStyles>
    <p:titleStyle>
      <a:lvl1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577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365367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730733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096097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1461463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1826829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2192195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2557560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2922927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3288293" marR="0" indent="-365367" algn="l" defTabSz="480195" rtl="0" latinLnBrk="0">
        <a:lnSpc>
          <a:spcPct val="100000"/>
        </a:lnSpc>
        <a:spcBef>
          <a:spcPts val="3453"/>
        </a:spcBef>
        <a:spcAft>
          <a:spcPts val="0"/>
        </a:spcAft>
        <a:buClrTx/>
        <a:buSzPct val="145000"/>
        <a:buFontTx/>
        <a:buChar char="•"/>
        <a:tabLst/>
        <a:defRPr sz="263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4801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1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3010" y="-25740"/>
            <a:ext cx="10692000" cy="7560000"/>
            <a:chOff x="-3010" y="-7446"/>
            <a:chExt cx="10692000" cy="8159712"/>
          </a:xfrm>
        </p:grpSpPr>
        <p:pic>
          <p:nvPicPr>
            <p:cNvPr id="1026" name="Picture 2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3010" y="-7446"/>
              <a:ext cx="10692000" cy="815971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8429625" y="7289001"/>
              <a:ext cx="1628775" cy="44292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2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sym typeface="Helvetica Neue Medium"/>
                </a:rPr>
                <a:t>2018.1.19</a:t>
              </a:r>
              <a:endPara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sym typeface="Helvetica Neue Medium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" y="-2642"/>
            <a:ext cx="10692000" cy="75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그룹 7"/>
          <p:cNvGrpSpPr/>
          <p:nvPr/>
        </p:nvGrpSpPr>
        <p:grpSpPr>
          <a:xfrm>
            <a:off x="4226157" y="3457940"/>
            <a:ext cx="1373261" cy="1090593"/>
            <a:chOff x="2019856" y="4335161"/>
            <a:chExt cx="1670341" cy="1326524"/>
          </a:xfrm>
        </p:grpSpPr>
        <p:sp>
          <p:nvSpPr>
            <p:cNvPr id="9" name="제목 114"/>
            <p:cNvSpPr txBox="1"/>
            <p:nvPr/>
          </p:nvSpPr>
          <p:spPr>
            <a:xfrm>
              <a:off x="2019856" y="4335161"/>
              <a:ext cx="1566456" cy="397523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defTabSz="1891988">
                <a:lnSpc>
                  <a:spcPts val="2800"/>
                </a:lnSpc>
                <a:spcBef>
                  <a:spcPts val="800"/>
                </a:spcBef>
                <a:defRPr sz="3000" spc="-142">
                  <a:solidFill>
                    <a:srgbClr val="80B8E0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r>
                <a:rPr lang="en-US" sz="1644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01 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기업성장촉진</a:t>
              </a:r>
              <a:endParaRPr lang="en-US" altLang="ko-KR" sz="1644" b="1" dirty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" name="제목 114"/>
            <p:cNvSpPr txBox="1"/>
            <p:nvPr/>
          </p:nvSpPr>
          <p:spPr>
            <a:xfrm>
              <a:off x="2019856" y="4770238"/>
              <a:ext cx="1618398" cy="436752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defTabSz="1891988">
                <a:lnSpc>
                  <a:spcPts val="2800"/>
                </a:lnSpc>
                <a:spcBef>
                  <a:spcPts val="800"/>
                </a:spcBef>
                <a:defRPr sz="3000" spc="-142">
                  <a:solidFill>
                    <a:srgbClr val="80B8E0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r>
                <a:rPr lang="en-US" sz="1644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02 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생태계 활성화</a:t>
              </a:r>
              <a:endParaRPr lang="en-US" altLang="ko-KR" sz="1644" b="1" dirty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1" name="제목 114"/>
            <p:cNvSpPr txBox="1"/>
            <p:nvPr/>
          </p:nvSpPr>
          <p:spPr>
            <a:xfrm>
              <a:off x="2019856" y="5224933"/>
              <a:ext cx="1670341" cy="436752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defTabSz="1891988">
                <a:lnSpc>
                  <a:spcPts val="2800"/>
                </a:lnSpc>
                <a:spcBef>
                  <a:spcPts val="800"/>
                </a:spcBef>
                <a:defRPr sz="3000" spc="-142">
                  <a:solidFill>
                    <a:srgbClr val="80B8E0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r>
                <a:rPr lang="en-US" sz="1644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03 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인력</a:t>
              </a:r>
              <a:r>
                <a:rPr lang="en-US" altLang="ko-KR" sz="1644" b="1" dirty="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및 인프라</a:t>
              </a:r>
              <a:endParaRPr lang="en-US" altLang="ko-KR" sz="1644" b="1" dirty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7615556" y="3441813"/>
            <a:ext cx="2579360" cy="1106719"/>
            <a:chOff x="2019856" y="4315546"/>
            <a:chExt cx="3137359" cy="1346139"/>
          </a:xfrm>
        </p:grpSpPr>
        <p:sp>
          <p:nvSpPr>
            <p:cNvPr id="14" name="제목 114"/>
            <p:cNvSpPr txBox="1"/>
            <p:nvPr/>
          </p:nvSpPr>
          <p:spPr>
            <a:xfrm>
              <a:off x="2019856" y="4315546"/>
              <a:ext cx="1156456" cy="436752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defTabSz="1891988">
                <a:lnSpc>
                  <a:spcPts val="2800"/>
                </a:lnSpc>
                <a:spcBef>
                  <a:spcPts val="800"/>
                </a:spcBef>
                <a:defRPr sz="3000" spc="-142">
                  <a:solidFill>
                    <a:srgbClr val="80B8E0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r>
                <a:rPr lang="en-US" sz="1644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01 </a:t>
              </a:r>
              <a:r>
                <a:rPr lang="ko-KR" altLang="en-US" sz="1644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방법</a:t>
              </a:r>
            </a:p>
          </p:txBody>
        </p:sp>
        <p:sp>
          <p:nvSpPr>
            <p:cNvPr id="15" name="제목 114"/>
            <p:cNvSpPr txBox="1"/>
            <p:nvPr/>
          </p:nvSpPr>
          <p:spPr>
            <a:xfrm>
              <a:off x="2019856" y="4770238"/>
              <a:ext cx="2166835" cy="436752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defTabSz="1891988">
                <a:lnSpc>
                  <a:spcPts val="2800"/>
                </a:lnSpc>
                <a:spcBef>
                  <a:spcPts val="800"/>
                </a:spcBef>
                <a:defRPr sz="3000" spc="-142">
                  <a:solidFill>
                    <a:srgbClr val="80B8E0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r>
                <a:rPr lang="en-US" sz="1644" b="1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02 </a:t>
              </a:r>
              <a:r>
                <a:rPr lang="ko-KR" altLang="en-US" sz="1644" b="1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중소기업 기술로드맵</a:t>
              </a:r>
            </a:p>
          </p:txBody>
        </p:sp>
        <p:sp>
          <p:nvSpPr>
            <p:cNvPr id="16" name="제목 114"/>
            <p:cNvSpPr txBox="1"/>
            <p:nvPr/>
          </p:nvSpPr>
          <p:spPr>
            <a:xfrm>
              <a:off x="2019856" y="5224933"/>
              <a:ext cx="3137359" cy="436752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defTabSz="1891988">
                <a:lnSpc>
                  <a:spcPts val="2800"/>
                </a:lnSpc>
                <a:spcBef>
                  <a:spcPts val="800"/>
                </a:spcBef>
                <a:defRPr sz="3000" spc="-142">
                  <a:solidFill>
                    <a:srgbClr val="80B8E0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r>
                <a:rPr lang="en-US" sz="1644" b="1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03 </a:t>
              </a:r>
              <a:r>
                <a:rPr lang="en-US" altLang="ko-KR" sz="1644" b="1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 </a:t>
              </a:r>
              <a:r>
                <a:rPr lang="ko-KR" altLang="en-US" sz="1644" b="1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준비</a:t>
              </a:r>
              <a:r>
                <a:rPr lang="en-US" altLang="ko-KR" sz="1644" b="1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1644" b="1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수행 시 유용한 정보 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300175" y="3441812"/>
            <a:ext cx="908068" cy="815863"/>
            <a:chOff x="2019856" y="4315547"/>
            <a:chExt cx="1104508" cy="891446"/>
          </a:xfrm>
        </p:grpSpPr>
        <p:sp>
          <p:nvSpPr>
            <p:cNvPr id="3" name="제목 114"/>
            <p:cNvSpPr txBox="1"/>
            <p:nvPr/>
          </p:nvSpPr>
          <p:spPr>
            <a:xfrm>
              <a:off x="2019856" y="4315547"/>
              <a:ext cx="1104508" cy="436753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defTabSz="1891988">
                <a:lnSpc>
                  <a:spcPts val="2800"/>
                </a:lnSpc>
                <a:spcBef>
                  <a:spcPts val="800"/>
                </a:spcBef>
                <a:defRPr sz="3000" spc="-142">
                  <a:solidFill>
                    <a:srgbClr val="80B8E0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r>
                <a:rPr lang="en-US" sz="1644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01 </a:t>
              </a:r>
              <a:r>
                <a:rPr lang="ko-KR" altLang="en-US" sz="1644" b="1" dirty="0" err="1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지원개요</a:t>
              </a:r>
              <a:endParaRPr sz="1644" b="1" dirty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" name="제목 114"/>
            <p:cNvSpPr txBox="1"/>
            <p:nvPr/>
          </p:nvSpPr>
          <p:spPr>
            <a:xfrm>
              <a:off x="2019856" y="4770240"/>
              <a:ext cx="79" cy="436753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defTabSz="1891988">
                <a:lnSpc>
                  <a:spcPts val="2800"/>
                </a:lnSpc>
                <a:spcBef>
                  <a:spcPts val="800"/>
                </a:spcBef>
                <a:defRPr sz="3000" spc="-142">
                  <a:solidFill>
                    <a:srgbClr val="80B8E0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endParaRPr lang="ko-KR" altLang="en-US" sz="1644" b="1" dirty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17" name="제목 114"/>
          <p:cNvSpPr txBox="1"/>
          <p:nvPr/>
        </p:nvSpPr>
        <p:spPr>
          <a:xfrm>
            <a:off x="1299600" y="3816000"/>
            <a:ext cx="1086098" cy="399721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 defTabSz="1891988">
              <a:lnSpc>
                <a:spcPts val="2800"/>
              </a:lnSpc>
              <a:spcBef>
                <a:spcPts val="800"/>
              </a:spcBef>
              <a:defRPr sz="3000" spc="-142">
                <a:solidFill>
                  <a:srgbClr val="80B8E0"/>
                </a:solidFill>
                <a:latin typeface="NanumGothic Bold"/>
                <a:ea typeface="NanumGothic Bold"/>
                <a:cs typeface="NanumGothic Bold"/>
                <a:sym typeface="NanumGothic Bold"/>
              </a:defRPr>
            </a:lvl1pPr>
          </a:lstStyle>
          <a:p>
            <a:r>
              <a:rPr lang="en-US" sz="1644" b="1" dirty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02 </a:t>
            </a:r>
            <a:r>
              <a:rPr lang="ko-KR" altLang="en-US" sz="1644" b="1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추진정책</a:t>
            </a:r>
            <a:endParaRPr sz="1644" b="1" dirty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9" name="제목 114"/>
          <p:cNvSpPr txBox="1"/>
          <p:nvPr/>
        </p:nvSpPr>
        <p:spPr>
          <a:xfrm>
            <a:off x="1299599" y="4190400"/>
            <a:ext cx="1319775" cy="359073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 defTabSz="1891988">
              <a:lnSpc>
                <a:spcPts val="2800"/>
              </a:lnSpc>
              <a:spcBef>
                <a:spcPts val="800"/>
              </a:spcBef>
              <a:defRPr sz="3000" spc="-142">
                <a:solidFill>
                  <a:srgbClr val="80B8E0"/>
                </a:solidFill>
                <a:latin typeface="NanumGothic Bold"/>
                <a:ea typeface="NanumGothic Bold"/>
                <a:cs typeface="NanumGothic Bold"/>
                <a:sym typeface="NanumGothic Bold"/>
              </a:defRPr>
            </a:lvl1pPr>
          </a:lstStyle>
          <a:p>
            <a:r>
              <a:rPr lang="en-US" sz="1644" b="1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03 </a:t>
            </a:r>
            <a:r>
              <a:rPr lang="ko-KR" altLang="en-US" sz="1644" b="1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사업별 개요</a:t>
            </a:r>
            <a:endParaRPr sz="1644" b="1" dirty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52283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73" y="-16425"/>
            <a:ext cx="10692000" cy="75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39"/>
          <p:cNvSpPr txBox="1"/>
          <p:nvPr/>
        </p:nvSpPr>
        <p:spPr>
          <a:xfrm>
            <a:off x="4041743" y="4069907"/>
            <a:ext cx="2712281" cy="202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ts val="1000"/>
              </a:spcBef>
              <a:defRPr sz="1800" b="1">
                <a:latin typeface="KoPub돋움체 Bold"/>
                <a:ea typeface="KoPub돋움체 Bold"/>
                <a:cs typeface="KoPub돋움체 Bold"/>
                <a:sym typeface="KoPub돋움체 Bold"/>
              </a:defRPr>
            </a:lvl1pPr>
          </a:lstStyle>
          <a:p>
            <a:r>
              <a:rPr lang="en-US" altLang="ko-KR" sz="1316" b="0" i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sz="1316" b="0" i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개별 </a:t>
            </a:r>
            <a:r>
              <a:rPr sz="1316" b="0" i="1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사업공고</a:t>
            </a:r>
            <a:r>
              <a:rPr sz="1316" b="0" i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시 </a:t>
            </a:r>
            <a:r>
              <a:rPr sz="1316" b="0" i="1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일부</a:t>
            </a:r>
            <a:r>
              <a:rPr sz="1316" b="0" i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sz="1316" b="0" i="1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내용</a:t>
            </a:r>
            <a:r>
              <a:rPr sz="1316" b="0" i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sz="1316" b="0" i="1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변경</a:t>
            </a:r>
            <a:r>
              <a:rPr sz="1316" b="0" i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sz="1316" b="0" i="1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가능</a:t>
            </a:r>
            <a:endParaRPr sz="1316" b="0" i="1" dirty="0">
              <a:gradFill>
                <a:gsLst>
                  <a:gs pos="10000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354" y="434342"/>
            <a:ext cx="2308465" cy="910890"/>
            <a:chOff x="323354" y="481967"/>
            <a:chExt cx="2308465" cy="910890"/>
          </a:xfrm>
        </p:grpSpPr>
        <p:sp>
          <p:nvSpPr>
            <p:cNvPr id="68" name="지원 개요"/>
            <p:cNvSpPr txBox="1"/>
            <p:nvPr/>
          </p:nvSpPr>
          <p:spPr>
            <a:xfrm>
              <a:off x="1166674" y="702911"/>
              <a:ext cx="1465145" cy="46506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개요</a:t>
              </a:r>
            </a:p>
          </p:txBody>
        </p:sp>
        <p:sp>
          <p:nvSpPr>
            <p:cNvPr id="69" name="지원 개요"/>
            <p:cNvSpPr txBox="1"/>
            <p:nvPr/>
          </p:nvSpPr>
          <p:spPr>
            <a:xfrm>
              <a:off x="323354" y="481967"/>
              <a:ext cx="908831" cy="910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01</a:t>
              </a:r>
              <a:endParaRPr lang="ko-KR" altLang="en-US" sz="443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304400" y="7036747"/>
            <a:ext cx="83028" cy="1771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/>
              <a:t>2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06176" y="1260123"/>
            <a:ext cx="9717562" cy="1113374"/>
            <a:chOff x="506176" y="1260123"/>
            <a:chExt cx="9717562" cy="1113374"/>
          </a:xfrm>
        </p:grpSpPr>
        <p:grpSp>
          <p:nvGrpSpPr>
            <p:cNvPr id="25" name="그룹 24"/>
            <p:cNvGrpSpPr/>
            <p:nvPr/>
          </p:nvGrpSpPr>
          <p:grpSpPr>
            <a:xfrm>
              <a:off x="1014908" y="1260123"/>
              <a:ext cx="3378310" cy="514801"/>
              <a:chOff x="1014908" y="1260123"/>
              <a:chExt cx="3378310" cy="514801"/>
            </a:xfrm>
          </p:grpSpPr>
          <p:sp>
            <p:nvSpPr>
              <p:cNvPr id="87" name="Freeform 126"/>
              <p:cNvSpPr/>
              <p:nvPr/>
            </p:nvSpPr>
            <p:spPr>
              <a:xfrm>
                <a:off x="1014908" y="1260123"/>
                <a:ext cx="3378310" cy="514801"/>
              </a:xfrm>
              <a:prstGeom prst="round2SameRect">
                <a:avLst/>
              </a:pr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1766" tIns="41766" rIns="41766" bIns="41766" numCol="1" anchor="t">
                <a:noAutofit/>
              </a:bodyPr>
              <a:lstStyle/>
              <a:p>
                <a:pPr>
                  <a:defRPr sz="3400" b="1">
                    <a:latin typeface="+mj-lt"/>
                    <a:ea typeface="+mj-ea"/>
                    <a:cs typeface="+mj-cs"/>
                    <a:sym typeface="Helvetica Neue"/>
                  </a:defRPr>
                </a:pPr>
                <a:endParaRPr sz="2795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18" name="그룹 17"/>
              <p:cNvGrpSpPr/>
              <p:nvPr/>
            </p:nvGrpSpPr>
            <p:grpSpPr>
              <a:xfrm>
                <a:off x="1763881" y="1267808"/>
                <a:ext cx="1914645" cy="369332"/>
                <a:chOff x="1640056" y="1277333"/>
                <a:chExt cx="1914645" cy="369332"/>
              </a:xfrm>
            </p:grpSpPr>
            <p:sp>
              <p:nvSpPr>
                <p:cNvPr id="89" name="한쪽 모서리가 둥근 사각형 10"/>
                <p:cNvSpPr txBox="1"/>
                <p:nvPr/>
              </p:nvSpPr>
              <p:spPr>
                <a:xfrm>
                  <a:off x="1640056" y="1277333"/>
                  <a:ext cx="1160574" cy="3693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none" lIns="0" tIns="0" rIns="0" bIns="0" numCol="1" anchor="ctr">
                  <a:spAutoFit/>
                </a:bodyPr>
                <a:lstStyle>
                  <a:lvl1pPr algn="l">
                    <a:defRPr sz="3000">
                      <a:solidFill>
                        <a:srgbClr val="FFFFFF"/>
                      </a:solidFill>
                      <a:latin typeface="NanumGothic Bold"/>
                      <a:ea typeface="NanumGothic Bold"/>
                      <a:cs typeface="NanumGothic Bold"/>
                      <a:sym typeface="NanumGothic Bold"/>
                    </a:defRPr>
                  </a:lvl1pPr>
                </a:lstStyle>
                <a:p>
                  <a:r>
                    <a:rPr sz="2400" dirty="0" err="1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지원</a:t>
                  </a:r>
                  <a:r>
                    <a:rPr sz="240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 </a:t>
                  </a:r>
                  <a:r>
                    <a:rPr lang="ko-KR" altLang="en-US" sz="2400" dirty="0" smtClean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규모</a:t>
                  </a:r>
                  <a:endParaRPr sz="24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pic>
              <p:nvPicPr>
                <p:cNvPr id="92" name="Picture 2" descr="C:\Users\Administrator\Desktop\지원내용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33594" y="1291314"/>
                  <a:ext cx="321107" cy="32110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4" name="그룹 23"/>
            <p:cNvGrpSpPr/>
            <p:nvPr/>
          </p:nvGrpSpPr>
          <p:grpSpPr>
            <a:xfrm>
              <a:off x="506176" y="1682110"/>
              <a:ext cx="9717562" cy="691387"/>
              <a:chOff x="506176" y="1682110"/>
              <a:chExt cx="9717562" cy="691387"/>
            </a:xfrm>
          </p:grpSpPr>
          <p:sp>
            <p:nvSpPr>
              <p:cNvPr id="91" name="Rectangle 117"/>
              <p:cNvSpPr/>
              <p:nvPr/>
            </p:nvSpPr>
            <p:spPr>
              <a:xfrm>
                <a:off x="506176" y="1682110"/>
                <a:ext cx="9717562" cy="691387"/>
              </a:xfrm>
              <a:prstGeom prst="rect">
                <a:avLst/>
              </a:prstGeom>
              <a:gradFill flip="none" rotWithShape="1">
                <a:gsLst>
                  <a:gs pos="0">
                    <a:srgbClr val="F8F8F8"/>
                  </a:gs>
                  <a:gs pos="50000">
                    <a:srgbClr val="FFFFFF"/>
                  </a:gs>
                  <a:gs pos="100000">
                    <a:srgbClr val="F8F8F8"/>
                  </a:gs>
                </a:gsLst>
                <a:lin ang="5400000" scaled="0"/>
              </a:gradFill>
              <a:ln w="12700" cap="flat">
                <a:solidFill>
                  <a:schemeClr val="bg1">
                    <a:lumMod val="75000"/>
                  </a:schemeClr>
                </a:solidFill>
                <a:miter lim="400000"/>
              </a:ln>
              <a:effectLst>
                <a:outerShdw blurRad="50800" dist="27940" dir="5400000" rotWithShape="0">
                  <a:srgbClr val="000000">
                    <a:alpha val="32000"/>
                  </a:srgbClr>
                </a:outerShdw>
              </a:effectLst>
            </p:spPr>
            <p:txBody>
              <a:bodyPr wrap="square" lIns="41766" tIns="41766" rIns="41766" bIns="41766" numCol="1" anchor="ctr">
                <a:noAutofit/>
              </a:bodyPr>
              <a:lstStyle/>
              <a:p>
                <a:pPr>
                  <a:defRPr sz="3400" b="1">
                    <a:latin typeface="+mj-lt"/>
                    <a:ea typeface="+mj-ea"/>
                    <a:cs typeface="+mj-cs"/>
                    <a:sym typeface="Helvetica Neue"/>
                  </a:defRPr>
                </a:pPr>
                <a:endParaRPr sz="2795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23" name="그룹 22"/>
              <p:cNvGrpSpPr/>
              <p:nvPr/>
            </p:nvGrpSpPr>
            <p:grpSpPr>
              <a:xfrm>
                <a:off x="844631" y="1893205"/>
                <a:ext cx="5689518" cy="307777"/>
                <a:chOff x="844631" y="1893205"/>
                <a:chExt cx="5689518" cy="307777"/>
              </a:xfrm>
            </p:grpSpPr>
            <p:sp>
              <p:nvSpPr>
                <p:cNvPr id="97" name="제목 1"/>
                <p:cNvSpPr txBox="1">
                  <a:spLocks/>
                </p:cNvSpPr>
                <p:nvPr/>
              </p:nvSpPr>
              <p:spPr>
                <a:xfrm>
                  <a:off x="915156" y="1893205"/>
                  <a:ext cx="5618993" cy="307777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>
                  <a:lvl1pPr algn="ctr" defTabSz="914400" rtl="0" eaLnBrk="1" latinLnBrk="1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dist" latinLnBrk="0">
                    <a:defRPr/>
                  </a:pPr>
                  <a:r>
                    <a:rPr lang="ko-KR" altLang="en-US" sz="1644" spc="-41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 </a:t>
                  </a:r>
                  <a:r>
                    <a:rPr lang="en-US" altLang="ko-KR" sz="2000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2018</a:t>
                  </a:r>
                  <a:r>
                    <a:rPr lang="ko-KR" altLang="en-US" sz="2000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년 </a:t>
                  </a:r>
                  <a:r>
                    <a:rPr lang="en-US" altLang="ko-KR" sz="20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0070DD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  <a:sym typeface="NanumGothic Bold"/>
                    </a:rPr>
                    <a:t>1</a:t>
                  </a:r>
                  <a:r>
                    <a:rPr lang="ko-KR" altLang="en-US" sz="20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0070DD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  <a:sym typeface="NanumGothic Bold"/>
                    </a:rPr>
                    <a:t>조 </a:t>
                  </a:r>
                  <a:r>
                    <a:rPr lang="en-US" altLang="ko-KR" sz="2000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0070DD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  <a:sym typeface="NanumGothic Bold"/>
                    </a:rPr>
                    <a:t>839</a:t>
                  </a:r>
                  <a:r>
                    <a:rPr lang="ko-KR" altLang="en-US" sz="2000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0070DD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  <a:sym typeface="NanumGothic Bold"/>
                    </a:rPr>
                    <a:t>억원</a:t>
                  </a:r>
                  <a:r>
                    <a:rPr lang="en-US" altLang="ko-KR" sz="2000" b="1" dirty="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(13</a:t>
                  </a:r>
                  <a:r>
                    <a:rPr lang="ko-KR" altLang="en-US" sz="2000" b="1" dirty="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개 </a:t>
                  </a:r>
                  <a:r>
                    <a:rPr lang="ko-KR" altLang="en-US" sz="2000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세부사업</a:t>
                  </a:r>
                  <a:r>
                    <a:rPr lang="en-US" altLang="ko-KR" sz="2000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, </a:t>
                  </a:r>
                  <a:r>
                    <a:rPr lang="en-US" altLang="ko-KR" sz="2000" b="1" dirty="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25</a:t>
                  </a:r>
                  <a:r>
                    <a:rPr lang="ko-KR" altLang="en-US" sz="2000" b="1" dirty="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개 </a:t>
                  </a:r>
                  <a:r>
                    <a:rPr lang="ko-KR" altLang="en-US" sz="2000" b="1" dirty="0" err="1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내역사업</a:t>
                  </a:r>
                  <a:r>
                    <a:rPr lang="en-US" altLang="ko-KR" sz="2000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NanumGothic Bold"/>
                      <a:sym typeface="NanumGothic Bold"/>
                    </a:rPr>
                    <a:t>)</a:t>
                  </a:r>
                  <a:endParaRPr lang="ko-KR" altLang="en-US" sz="2000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endParaRPr>
                </a:p>
              </p:txBody>
            </p:sp>
            <p:grpSp>
              <p:nvGrpSpPr>
                <p:cNvPr id="98" name="그룹 97"/>
                <p:cNvGrpSpPr/>
                <p:nvPr/>
              </p:nvGrpSpPr>
              <p:grpSpPr>
                <a:xfrm>
                  <a:off x="844631" y="1917919"/>
                  <a:ext cx="35517" cy="250687"/>
                  <a:chOff x="488940" y="3442711"/>
                  <a:chExt cx="43200" cy="252000"/>
                </a:xfrm>
              </p:grpSpPr>
              <p:sp>
                <p:nvSpPr>
                  <p:cNvPr id="99" name="직사각형 98"/>
                  <p:cNvSpPr/>
                  <p:nvPr/>
                </p:nvSpPr>
                <p:spPr>
                  <a:xfrm>
                    <a:off x="488940" y="3442711"/>
                    <a:ext cx="43200" cy="25200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B" pitchFamily="18" charset="-127"/>
                      <a:ea typeface="Rix모던고딕 B" pitchFamily="18" charset="-127"/>
                    </a:endParaRPr>
                  </a:p>
                </p:txBody>
              </p:sp>
              <p:sp>
                <p:nvSpPr>
                  <p:cNvPr id="100" name="직사각형 99"/>
                  <p:cNvSpPr/>
                  <p:nvPr/>
                </p:nvSpPr>
                <p:spPr>
                  <a:xfrm>
                    <a:off x="490898" y="3442711"/>
                    <a:ext cx="39272" cy="91512"/>
                  </a:xfrm>
                  <a:prstGeom prst="rect">
                    <a:avLst/>
                  </a:prstGeom>
                  <a:solidFill>
                    <a:srgbClr val="00419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454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</p:grpSp>
      <p:grpSp>
        <p:nvGrpSpPr>
          <p:cNvPr id="106" name="그룹 105"/>
          <p:cNvGrpSpPr/>
          <p:nvPr/>
        </p:nvGrpSpPr>
        <p:grpSpPr>
          <a:xfrm>
            <a:off x="528647" y="2556655"/>
            <a:ext cx="9717562" cy="4043962"/>
            <a:chOff x="528647" y="2556655"/>
            <a:chExt cx="9717562" cy="4043962"/>
          </a:xfrm>
        </p:grpSpPr>
        <p:grpSp>
          <p:nvGrpSpPr>
            <p:cNvPr id="28" name="그룹 27"/>
            <p:cNvGrpSpPr/>
            <p:nvPr/>
          </p:nvGrpSpPr>
          <p:grpSpPr>
            <a:xfrm>
              <a:off x="1045824" y="2556655"/>
              <a:ext cx="3375968" cy="514801"/>
              <a:chOff x="1017249" y="2556655"/>
              <a:chExt cx="3375968" cy="514801"/>
            </a:xfrm>
          </p:grpSpPr>
          <p:sp>
            <p:nvSpPr>
              <p:cNvPr id="34" name="Freeform 126"/>
              <p:cNvSpPr/>
              <p:nvPr/>
            </p:nvSpPr>
            <p:spPr>
              <a:xfrm>
                <a:off x="1017249" y="2556655"/>
                <a:ext cx="3375968" cy="514801"/>
              </a:xfrm>
              <a:prstGeom prst="round2SameRect">
                <a:avLst/>
              </a:pr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1766" tIns="41766" rIns="41766" bIns="41766" numCol="1" anchor="t">
                <a:noAutofit/>
              </a:bodyPr>
              <a:lstStyle/>
              <a:p>
                <a:pPr>
                  <a:defRPr sz="3400" b="1">
                    <a:latin typeface="+mj-lt"/>
                    <a:ea typeface="+mj-ea"/>
                    <a:cs typeface="+mj-cs"/>
                    <a:sym typeface="Helvetica Neue"/>
                  </a:defRPr>
                </a:pPr>
                <a:endParaRPr sz="2795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27" name="그룹 26"/>
              <p:cNvGrpSpPr/>
              <p:nvPr/>
            </p:nvGrpSpPr>
            <p:grpSpPr>
              <a:xfrm>
                <a:off x="1754355" y="2575217"/>
                <a:ext cx="1933696" cy="404726"/>
                <a:chOff x="1754355" y="2575217"/>
                <a:chExt cx="1933696" cy="404726"/>
              </a:xfrm>
            </p:grpSpPr>
            <p:sp>
              <p:nvSpPr>
                <p:cNvPr id="35" name="한쪽 모서리가 둥근 사각형 10"/>
                <p:cNvSpPr txBox="1"/>
                <p:nvPr/>
              </p:nvSpPr>
              <p:spPr>
                <a:xfrm>
                  <a:off x="1754355" y="2575217"/>
                  <a:ext cx="1168590" cy="40472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none" lIns="0" tIns="0" rIns="0" bIns="0" numCol="1" anchor="ctr">
                  <a:spAutoFit/>
                </a:bodyPr>
                <a:lstStyle>
                  <a:lvl1pPr algn="l">
                    <a:defRPr sz="3000">
                      <a:solidFill>
                        <a:srgbClr val="FFFFFF"/>
                      </a:solidFill>
                      <a:latin typeface="NanumGothic Bold"/>
                      <a:ea typeface="NanumGothic Bold"/>
                      <a:cs typeface="NanumGothic Bold"/>
                      <a:sym typeface="NanumGothic Bold"/>
                    </a:defRPr>
                  </a:lvl1pPr>
                </a:lstStyle>
                <a:p>
                  <a:r>
                    <a:rPr sz="2400" dirty="0" err="1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지원</a:t>
                  </a:r>
                  <a:r>
                    <a:rPr sz="263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 </a:t>
                  </a:r>
                  <a:r>
                    <a:rPr sz="2400" dirty="0" err="1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내용</a:t>
                  </a:r>
                  <a:endParaRPr sz="26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pic>
              <p:nvPicPr>
                <p:cNvPr id="101" name="Picture 2" descr="C:\Users\Administrator\Desktop\지원내용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6944" y="2624814"/>
                  <a:ext cx="321107" cy="32110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76" name="Rectangle 117"/>
            <p:cNvSpPr/>
            <p:nvPr/>
          </p:nvSpPr>
          <p:spPr>
            <a:xfrm>
              <a:off x="528647" y="2963741"/>
              <a:ext cx="9717562" cy="3636876"/>
            </a:xfrm>
            <a:prstGeom prst="rect">
              <a:avLst/>
            </a:prstGeom>
            <a:gradFill flip="none" rotWithShape="1">
              <a:gsLst>
                <a:gs pos="0">
                  <a:srgbClr val="F8F8F8"/>
                </a:gs>
                <a:gs pos="50000">
                  <a:srgbClr val="FFFFFF"/>
                </a:gs>
                <a:gs pos="100000">
                  <a:srgbClr val="F8F8F8"/>
                </a:gs>
              </a:gsLst>
              <a:lin ang="5400000" scaled="0"/>
            </a:gradFill>
            <a:ln w="12700" cap="flat">
              <a:solidFill>
                <a:schemeClr val="bg1">
                  <a:lumMod val="75000"/>
                </a:schemeClr>
              </a:solidFill>
              <a:miter lim="400000"/>
            </a:ln>
            <a:effectLst>
              <a:outerShdw blurRad="50800" dist="27940" dir="5400000" rotWithShape="0">
                <a:srgbClr val="000000">
                  <a:alpha val="32000"/>
                </a:srgbClr>
              </a:outerShdw>
            </a:effectLst>
          </p:spPr>
          <p:txBody>
            <a:bodyPr wrap="square" lIns="41766" tIns="41766" rIns="41766" bIns="41766" numCol="1" anchor="ctr">
              <a:noAutofit/>
            </a:bodyPr>
            <a:lstStyle/>
            <a:p>
              <a:pPr>
                <a:defRPr sz="3400" b="1">
                  <a:latin typeface="+mj-lt"/>
                  <a:ea typeface="+mj-ea"/>
                  <a:cs typeface="+mj-cs"/>
                  <a:sym typeface="Helvetica Neue"/>
                </a:defRPr>
              </a:pPr>
              <a:endParaRPr sz="2795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737086" y="3103496"/>
            <a:ext cx="9506482" cy="3511295"/>
            <a:chOff x="737086" y="3103496"/>
            <a:chExt cx="9506482" cy="3511295"/>
          </a:xfrm>
        </p:grpSpPr>
        <p:grpSp>
          <p:nvGrpSpPr>
            <p:cNvPr id="41" name="그룹 40"/>
            <p:cNvGrpSpPr/>
            <p:nvPr/>
          </p:nvGrpSpPr>
          <p:grpSpPr>
            <a:xfrm>
              <a:off x="737086" y="3103496"/>
              <a:ext cx="8746836" cy="3378416"/>
              <a:chOff x="965686" y="2712971"/>
              <a:chExt cx="8746836" cy="3378416"/>
            </a:xfrm>
          </p:grpSpPr>
          <p:grpSp>
            <p:nvGrpSpPr>
              <p:cNvPr id="11" name="그룹 10"/>
              <p:cNvGrpSpPr/>
              <p:nvPr/>
            </p:nvGrpSpPr>
            <p:grpSpPr>
              <a:xfrm>
                <a:off x="965686" y="4321450"/>
                <a:ext cx="8746836" cy="1769937"/>
                <a:chOff x="802337" y="4512082"/>
                <a:chExt cx="8746836" cy="1769937"/>
              </a:xfrm>
            </p:grpSpPr>
            <p:grpSp>
              <p:nvGrpSpPr>
                <p:cNvPr id="10" name="그룹 9"/>
                <p:cNvGrpSpPr/>
                <p:nvPr/>
              </p:nvGrpSpPr>
              <p:grpSpPr>
                <a:xfrm>
                  <a:off x="802337" y="4512082"/>
                  <a:ext cx="4232764" cy="1769937"/>
                  <a:chOff x="802337" y="4512082"/>
                  <a:chExt cx="4232764" cy="1769937"/>
                </a:xfrm>
              </p:grpSpPr>
              <p:sp>
                <p:nvSpPr>
                  <p:cNvPr id="56" name="모서리가 둥근 직사각형 8"/>
                  <p:cNvSpPr/>
                  <p:nvPr/>
                </p:nvSpPr>
                <p:spPr>
                  <a:xfrm>
                    <a:off x="811065" y="4512083"/>
                    <a:ext cx="4224036" cy="1769936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FFFFFF"/>
                  </a:solidFill>
                  <a:ln w="19050">
                    <a:solidFill>
                      <a:schemeClr val="accent1">
                        <a:lumMod val="20000"/>
                        <a:lumOff val="80000"/>
                      </a:schemeClr>
                    </a:solidFill>
                    <a:miter lim="400000"/>
                  </a:ln>
                </p:spPr>
                <p:txBody>
                  <a:bodyPr lIns="41766" tIns="41766" rIns="41766" bIns="41766" anchor="ctr"/>
                  <a:lstStyle/>
                  <a:p>
                    <a:pPr>
                      <a:defRPr sz="1800" b="1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316"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57" name="직사각형 12"/>
                  <p:cNvSpPr/>
                  <p:nvPr/>
                </p:nvSpPr>
                <p:spPr>
                  <a:xfrm>
                    <a:off x="811064" y="4512082"/>
                    <a:ext cx="4224035" cy="453046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miter lim="400000"/>
                    <a:tailEnd type="triangle"/>
                  </a:ln>
                </p:spPr>
                <p:txBody>
                  <a:bodyPr lIns="41766" tIns="41766" rIns="41766" bIns="41766" anchor="ctr"/>
                  <a:lstStyle/>
                  <a:p>
                    <a:pPr>
                      <a:defRPr sz="1900" b="1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480"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58" name="제목 114"/>
                  <p:cNvSpPr txBox="1"/>
                  <p:nvPr/>
                </p:nvSpPr>
                <p:spPr>
                  <a:xfrm>
                    <a:off x="1403158" y="4575389"/>
                    <a:ext cx="867545" cy="326430"/>
                  </a:xfrm>
                  <a:prstGeom prst="rect">
                    <a:avLst/>
                  </a:prstGeom>
                  <a:ln w="12700"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 anchor="ctr">
                    <a:spAutoFit/>
                  </a:bodyPr>
                  <a:lstStyle>
                    <a:lvl1pPr algn="l" defTabSz="1891988">
                      <a:lnSpc>
                        <a:spcPts val="2800"/>
                      </a:lnSpc>
                      <a:spcBef>
                        <a:spcPts val="800"/>
                      </a:spcBef>
                      <a:defRPr sz="3000" spc="-142">
                        <a:solidFill>
                          <a:srgbClr val="80B8E0"/>
                        </a:solidFill>
                        <a:latin typeface="NanumGothic Bold"/>
                        <a:ea typeface="NanumGothic Bold"/>
                        <a:cs typeface="NanumGothic Bold"/>
                        <a:sym typeface="NanumGothic Bold"/>
                      </a:defRPr>
                    </a:lvl1pPr>
                  </a:lstStyle>
                  <a:p>
                    <a:r>
                      <a:rPr lang="ko-KR" altLang="en-US" sz="1973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지원 한도</a:t>
                    </a:r>
                  </a:p>
                </p:txBody>
              </p:sp>
              <p:sp>
                <p:nvSpPr>
                  <p:cNvPr id="59" name="TextBox 30"/>
                  <p:cNvSpPr txBox="1"/>
                  <p:nvPr/>
                </p:nvSpPr>
                <p:spPr>
                  <a:xfrm>
                    <a:off x="915044" y="5078335"/>
                    <a:ext cx="3309496" cy="490461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143535" indent="-143535"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buFont typeface="Wingdings" panose="05000000000000000000" pitchFamily="2" charset="2"/>
                      <a:buChar char="§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사업별 최대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2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년 이내 </a:t>
                    </a:r>
                    <a:r>
                      <a:rPr lang="en-US" altLang="ko-KR" sz="1480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2</a:t>
                    </a:r>
                    <a:r>
                      <a:rPr lang="ko-KR" altLang="en-US" sz="1480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천만원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~ 6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억원 이내</a:t>
                    </a:r>
                    <a:endParaRPr lang="en-US" altLang="ko-KR" sz="1480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  <a:p>
                    <a:pPr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  (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단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, 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월드클래스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300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은 최대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5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년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, 75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억원 이내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)</a:t>
                    </a:r>
                  </a:p>
                </p:txBody>
              </p:sp>
              <p:sp>
                <p:nvSpPr>
                  <p:cNvPr id="60" name="한쪽 모서리가 둥근 사각형 10"/>
                  <p:cNvSpPr txBox="1"/>
                  <p:nvPr/>
                </p:nvSpPr>
                <p:spPr>
                  <a:xfrm>
                    <a:off x="802337" y="4616021"/>
                    <a:ext cx="426399" cy="41398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 numCol="1" anchor="ctr">
                    <a:spAutoFit/>
                  </a:bodyPr>
                  <a:lstStyle>
                    <a:lvl1pPr algn="l">
                      <a:defRPr sz="3000">
                        <a:solidFill>
                          <a:srgbClr val="FFFFFF"/>
                        </a:solidFill>
                        <a:latin typeface="NanumGothic Bold"/>
                        <a:ea typeface="NanumGothic Bold"/>
                        <a:cs typeface="NanumGothic Bold"/>
                        <a:sym typeface="NanumGothic Bold"/>
                      </a:defRPr>
                    </a:lvl1pPr>
                  </a:lstStyle>
                  <a:p>
                    <a:pPr algn="ctr"/>
                    <a:r>
                      <a:rPr lang="en-US" sz="2959" i="1">
                        <a:gradFill>
                          <a:gsLst>
                            <a:gs pos="10000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03</a:t>
                    </a:r>
                    <a:endParaRPr sz="2959" i="1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  <p:grpSp>
              <p:nvGrpSpPr>
                <p:cNvPr id="8" name="그룹 7"/>
                <p:cNvGrpSpPr/>
                <p:nvPr/>
              </p:nvGrpSpPr>
              <p:grpSpPr>
                <a:xfrm>
                  <a:off x="5316410" y="4512082"/>
                  <a:ext cx="4232763" cy="1769937"/>
                  <a:chOff x="5316410" y="4512082"/>
                  <a:chExt cx="4232763" cy="1769937"/>
                </a:xfrm>
              </p:grpSpPr>
              <p:sp>
                <p:nvSpPr>
                  <p:cNvPr id="51" name="모서리가 둥근 직사각형 8"/>
                  <p:cNvSpPr/>
                  <p:nvPr/>
                </p:nvSpPr>
                <p:spPr>
                  <a:xfrm>
                    <a:off x="5325137" y="4512083"/>
                    <a:ext cx="4224036" cy="1769936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FFFFFF"/>
                  </a:solidFill>
                  <a:ln w="19050">
                    <a:solidFill>
                      <a:schemeClr val="accent1">
                        <a:lumMod val="20000"/>
                        <a:lumOff val="80000"/>
                      </a:schemeClr>
                    </a:solidFill>
                    <a:miter lim="400000"/>
                  </a:ln>
                </p:spPr>
                <p:txBody>
                  <a:bodyPr lIns="41766" tIns="41766" rIns="41766" bIns="41766" anchor="ctr"/>
                  <a:lstStyle/>
                  <a:p>
                    <a:pPr>
                      <a:defRPr sz="1800" b="1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316"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52" name="직사각형 12"/>
                  <p:cNvSpPr/>
                  <p:nvPr/>
                </p:nvSpPr>
                <p:spPr>
                  <a:xfrm>
                    <a:off x="5325137" y="4512082"/>
                    <a:ext cx="4224035" cy="453046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miter lim="400000"/>
                    <a:tailEnd type="triangle"/>
                  </a:ln>
                </p:spPr>
                <p:txBody>
                  <a:bodyPr lIns="41766" tIns="41766" rIns="41766" bIns="41766" anchor="ctr"/>
                  <a:lstStyle/>
                  <a:p>
                    <a:pPr>
                      <a:defRPr sz="1900" b="1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480"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53" name="제목 114"/>
                  <p:cNvSpPr txBox="1"/>
                  <p:nvPr/>
                </p:nvSpPr>
                <p:spPr>
                  <a:xfrm>
                    <a:off x="5917232" y="4575389"/>
                    <a:ext cx="1922514" cy="326430"/>
                  </a:xfrm>
                  <a:prstGeom prst="rect">
                    <a:avLst/>
                  </a:prstGeom>
                  <a:ln w="12700"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 anchor="ctr">
                    <a:spAutoFit/>
                  </a:bodyPr>
                  <a:lstStyle>
                    <a:lvl1pPr algn="l" defTabSz="1891988">
                      <a:lnSpc>
                        <a:spcPts val="2800"/>
                      </a:lnSpc>
                      <a:spcBef>
                        <a:spcPts val="800"/>
                      </a:spcBef>
                      <a:defRPr sz="3000" spc="-142">
                        <a:solidFill>
                          <a:srgbClr val="80B8E0"/>
                        </a:solidFill>
                        <a:latin typeface="NanumGothic Bold"/>
                        <a:ea typeface="NanumGothic Bold"/>
                        <a:cs typeface="NanumGothic Bold"/>
                        <a:sym typeface="NanumGothic Bold"/>
                      </a:defRPr>
                    </a:lvl1pPr>
                  </a:lstStyle>
                  <a:p>
                    <a:r>
                      <a:rPr lang="ko-KR" altLang="en-US" sz="1973" b="1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기술료</a:t>
                    </a:r>
                    <a:r>
                      <a:rPr lang="ko-KR" altLang="en-US" sz="1973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 </a:t>
                    </a:r>
                    <a:r>
                      <a:rPr lang="en-US" altLang="ko-KR" sz="1973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(R&amp;D </a:t>
                    </a:r>
                    <a:r>
                      <a:rPr lang="ko-KR" altLang="en-US" sz="1973" b="1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성공시</a:t>
                    </a:r>
                    <a:r>
                      <a:rPr lang="en-US" altLang="ko-KR" sz="1973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)</a:t>
                    </a:r>
                  </a:p>
                </p:txBody>
              </p:sp>
              <p:sp>
                <p:nvSpPr>
                  <p:cNvPr id="54" name="TextBox 30"/>
                  <p:cNvSpPr txBox="1"/>
                  <p:nvPr/>
                </p:nvSpPr>
                <p:spPr>
                  <a:xfrm>
                    <a:off x="5429118" y="5078335"/>
                    <a:ext cx="3749937" cy="945947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143535" indent="-143535"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buFont typeface="Wingdings" panose="05000000000000000000" pitchFamily="2" charset="2"/>
                      <a:buChar char="§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ko-KR" altLang="en-US"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정액기술료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: 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최대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4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년간 중소기업은 출연금의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10%, </a:t>
                    </a:r>
                    <a:b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</a:b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                   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중견기업은 출연금의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20%</a:t>
                    </a:r>
                  </a:p>
                  <a:p>
                    <a:pPr marL="143535" indent="-143535"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buFont typeface="Wingdings" panose="05000000000000000000" pitchFamily="2" charset="2"/>
                      <a:buChar char="§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ko-KR" altLang="en-US"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경상기술료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: 5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년간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R&amp;D 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결과물로 발생한 매출액의 </a:t>
                    </a:r>
                    <a:b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</a:b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                   일정비율</a:t>
                    </a:r>
                    <a:r>
                      <a:rPr lang="en-US" altLang="ko-KR" sz="115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(</a:t>
                    </a:r>
                    <a:r>
                      <a:rPr lang="ko-KR" altLang="en-US" sz="115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정부출연금의 </a:t>
                    </a:r>
                    <a:r>
                      <a:rPr lang="en-US" altLang="ko-KR" sz="115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1% + </a:t>
                    </a:r>
                    <a:r>
                      <a:rPr lang="ko-KR" altLang="en-US" sz="115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매출액의 </a:t>
                    </a:r>
                    <a:r>
                      <a:rPr lang="en-US" altLang="ko-KR" sz="115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1~2%)</a:t>
                    </a:r>
                  </a:p>
                </p:txBody>
              </p:sp>
              <p:sp>
                <p:nvSpPr>
                  <p:cNvPr id="55" name="한쪽 모서리가 둥근 사각형 10"/>
                  <p:cNvSpPr txBox="1"/>
                  <p:nvPr/>
                </p:nvSpPr>
                <p:spPr>
                  <a:xfrm>
                    <a:off x="5316410" y="4616020"/>
                    <a:ext cx="426399" cy="41398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 numCol="1" anchor="ctr">
                    <a:spAutoFit/>
                  </a:bodyPr>
                  <a:lstStyle>
                    <a:lvl1pPr algn="l">
                      <a:defRPr sz="3000">
                        <a:solidFill>
                          <a:srgbClr val="FFFFFF"/>
                        </a:solidFill>
                        <a:latin typeface="NanumGothic Bold"/>
                        <a:ea typeface="NanumGothic Bold"/>
                        <a:cs typeface="NanumGothic Bold"/>
                        <a:sym typeface="NanumGothic Bold"/>
                      </a:defRPr>
                    </a:lvl1pPr>
                  </a:lstStyle>
                  <a:p>
                    <a:pPr algn="ctr"/>
                    <a:r>
                      <a:rPr lang="en-US" sz="2959" i="1" dirty="0">
                        <a:gradFill>
                          <a:gsLst>
                            <a:gs pos="10000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04</a:t>
                    </a:r>
                    <a:endParaRPr sz="2959" i="1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</p:grpSp>
          <p:grpSp>
            <p:nvGrpSpPr>
              <p:cNvPr id="12" name="그룹 11"/>
              <p:cNvGrpSpPr/>
              <p:nvPr/>
            </p:nvGrpSpPr>
            <p:grpSpPr>
              <a:xfrm>
                <a:off x="965686" y="2712971"/>
                <a:ext cx="8746836" cy="1453515"/>
                <a:chOff x="802337" y="2932178"/>
                <a:chExt cx="8746836" cy="1453515"/>
              </a:xfrm>
            </p:grpSpPr>
            <p:grpSp>
              <p:nvGrpSpPr>
                <p:cNvPr id="3" name="그룹 2"/>
                <p:cNvGrpSpPr/>
                <p:nvPr/>
              </p:nvGrpSpPr>
              <p:grpSpPr>
                <a:xfrm>
                  <a:off x="802337" y="2951228"/>
                  <a:ext cx="4239114" cy="1434465"/>
                  <a:chOff x="802337" y="2484503"/>
                  <a:chExt cx="4239114" cy="1434465"/>
                </a:xfrm>
              </p:grpSpPr>
              <p:sp>
                <p:nvSpPr>
                  <p:cNvPr id="179" name="모서리가 둥근 직사각형 8"/>
                  <p:cNvSpPr/>
                  <p:nvPr/>
                </p:nvSpPr>
                <p:spPr>
                  <a:xfrm>
                    <a:off x="817415" y="2819977"/>
                    <a:ext cx="4224036" cy="1098991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FFFFFF"/>
                  </a:solidFill>
                  <a:ln w="19050">
                    <a:solidFill>
                      <a:schemeClr val="accent1">
                        <a:lumMod val="20000"/>
                        <a:lumOff val="80000"/>
                      </a:schemeClr>
                    </a:solidFill>
                    <a:miter lim="400000"/>
                  </a:ln>
                </p:spPr>
                <p:txBody>
                  <a:bodyPr lIns="41766" tIns="41766" rIns="41766" bIns="41766" anchor="ctr"/>
                  <a:lstStyle/>
                  <a:p>
                    <a:pPr>
                      <a:defRPr sz="1800" b="1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316"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180" name="직사각형 12"/>
                  <p:cNvSpPr/>
                  <p:nvPr/>
                </p:nvSpPr>
                <p:spPr>
                  <a:xfrm>
                    <a:off x="817414" y="2484503"/>
                    <a:ext cx="4224035" cy="453046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miter lim="400000"/>
                    <a:tailEnd type="triangle"/>
                  </a:ln>
                </p:spPr>
                <p:txBody>
                  <a:bodyPr lIns="41766" tIns="41766" rIns="41766" bIns="41766" anchor="ctr"/>
                  <a:lstStyle/>
                  <a:p>
                    <a:pPr>
                      <a:defRPr sz="1900" b="1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480"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187" name="제목 114"/>
                  <p:cNvSpPr txBox="1"/>
                  <p:nvPr/>
                </p:nvSpPr>
                <p:spPr>
                  <a:xfrm>
                    <a:off x="1403158" y="2547808"/>
                    <a:ext cx="1273554" cy="326430"/>
                  </a:xfrm>
                  <a:prstGeom prst="rect">
                    <a:avLst/>
                  </a:prstGeom>
                  <a:ln w="12700"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 anchor="ctr">
                    <a:spAutoFit/>
                  </a:bodyPr>
                  <a:lstStyle>
                    <a:lvl1pPr algn="l" defTabSz="1891988">
                      <a:lnSpc>
                        <a:spcPts val="2800"/>
                      </a:lnSpc>
                      <a:spcBef>
                        <a:spcPts val="800"/>
                      </a:spcBef>
                      <a:defRPr sz="3000" spc="-142">
                        <a:solidFill>
                          <a:srgbClr val="80B8E0"/>
                        </a:solidFill>
                        <a:latin typeface="NanumGothic Bold"/>
                        <a:ea typeface="NanumGothic Bold"/>
                        <a:cs typeface="NanumGothic Bold"/>
                        <a:sym typeface="NanumGothic Bold"/>
                      </a:defRPr>
                    </a:lvl1pPr>
                  </a:lstStyle>
                  <a:p>
                    <a:r>
                      <a:rPr sz="1973" b="1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기본</a:t>
                    </a:r>
                    <a:r>
                      <a:rPr sz="1973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 </a:t>
                    </a:r>
                    <a:r>
                      <a:rPr sz="1973" b="1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신청자격</a:t>
                    </a:r>
                    <a:endParaRPr sz="1973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  <p:sp>
                <p:nvSpPr>
                  <p:cNvPr id="190" name="TextBox 30"/>
                  <p:cNvSpPr txBox="1"/>
                  <p:nvPr/>
                </p:nvSpPr>
                <p:spPr>
                  <a:xfrm>
                    <a:off x="915044" y="3050755"/>
                    <a:ext cx="3267561" cy="543448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143535" indent="-143535"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buFont typeface="Wingdings" panose="05000000000000000000" pitchFamily="2" charset="2"/>
                      <a:buChar char="§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중소기업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: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중소기업기본법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제2조에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의한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기업</a:t>
                    </a:r>
                    <a:endParaRPr sz="1480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  <a:p>
                    <a:pPr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tabLst>
                        <a:tab pos="156586" algn="l"/>
                      </a:tabLst>
                      <a:defRPr sz="1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17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  <a:p>
                    <a:pPr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tabLst>
                        <a:tab pos="156586" algn="l"/>
                      </a:tabLst>
                      <a:defRPr sz="1800" b="1" spc="-71">
                        <a:latin typeface="KoPub돋움체 Medium"/>
                        <a:ea typeface="KoPub돋움체 Medium"/>
                        <a:cs typeface="KoPub돋움체 Medium"/>
                        <a:sym typeface="KoPub돋움체 Medium"/>
                      </a:defRPr>
                    </a:pPr>
                    <a:r>
                      <a:rPr 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  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* 단,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사업별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특성에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따라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세부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신청자격</a:t>
                    </a:r>
                    <a:r>
                      <a:rPr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상이</a:t>
                    </a:r>
                    <a:endParaRPr sz="1480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39" name="한쪽 모서리가 둥근 사각형 10"/>
                  <p:cNvSpPr txBox="1"/>
                  <p:nvPr/>
                </p:nvSpPr>
                <p:spPr>
                  <a:xfrm>
                    <a:off x="802337" y="2588439"/>
                    <a:ext cx="426399" cy="41398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 numCol="1" anchor="ctr">
                    <a:spAutoFit/>
                  </a:bodyPr>
                  <a:lstStyle>
                    <a:lvl1pPr algn="l">
                      <a:defRPr sz="3000">
                        <a:solidFill>
                          <a:srgbClr val="FFFFFF"/>
                        </a:solidFill>
                        <a:latin typeface="NanumGothic Bold"/>
                        <a:ea typeface="NanumGothic Bold"/>
                        <a:cs typeface="NanumGothic Bold"/>
                        <a:sym typeface="NanumGothic Bold"/>
                      </a:defRPr>
                    </a:lvl1pPr>
                  </a:lstStyle>
                  <a:p>
                    <a:pPr algn="ctr"/>
                    <a:r>
                      <a:rPr lang="en-US" sz="2959" i="1">
                        <a:gradFill>
                          <a:gsLst>
                            <a:gs pos="10000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01</a:t>
                    </a:r>
                    <a:endParaRPr sz="2959" i="1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  <p:grpSp>
              <p:nvGrpSpPr>
                <p:cNvPr id="4" name="그룹 3"/>
                <p:cNvGrpSpPr/>
                <p:nvPr/>
              </p:nvGrpSpPr>
              <p:grpSpPr>
                <a:xfrm>
                  <a:off x="5316410" y="2932178"/>
                  <a:ext cx="4232763" cy="1434465"/>
                  <a:chOff x="5316410" y="2484503"/>
                  <a:chExt cx="4232763" cy="1434465"/>
                </a:xfrm>
              </p:grpSpPr>
              <p:sp>
                <p:nvSpPr>
                  <p:cNvPr id="42" name="모서리가 둥근 직사각형 8"/>
                  <p:cNvSpPr/>
                  <p:nvPr/>
                </p:nvSpPr>
                <p:spPr>
                  <a:xfrm>
                    <a:off x="5325137" y="2819977"/>
                    <a:ext cx="4224036" cy="1098991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FFFFFF"/>
                  </a:solidFill>
                  <a:ln w="19050">
                    <a:solidFill>
                      <a:schemeClr val="accent1">
                        <a:lumMod val="20000"/>
                        <a:lumOff val="80000"/>
                      </a:schemeClr>
                    </a:solidFill>
                    <a:miter lim="400000"/>
                  </a:ln>
                </p:spPr>
                <p:txBody>
                  <a:bodyPr lIns="41766" tIns="41766" rIns="41766" bIns="41766" anchor="ctr"/>
                  <a:lstStyle/>
                  <a:p>
                    <a:pPr>
                      <a:defRPr sz="1800" b="1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316"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43" name="직사각형 12"/>
                  <p:cNvSpPr/>
                  <p:nvPr/>
                </p:nvSpPr>
                <p:spPr>
                  <a:xfrm>
                    <a:off x="5325137" y="2484503"/>
                    <a:ext cx="4224035" cy="453046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miter lim="400000"/>
                    <a:tailEnd type="triangle"/>
                  </a:ln>
                </p:spPr>
                <p:txBody>
                  <a:bodyPr lIns="41766" tIns="41766" rIns="41766" bIns="41766" anchor="ctr"/>
                  <a:lstStyle/>
                  <a:p>
                    <a:pPr>
                      <a:defRPr sz="1900" b="1">
                        <a:solidFill>
                          <a:srgbClr val="FFFFFF"/>
                        </a:solidFill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endParaRPr sz="1480"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44" name="제목 114"/>
                  <p:cNvSpPr txBox="1"/>
                  <p:nvPr/>
                </p:nvSpPr>
                <p:spPr>
                  <a:xfrm>
                    <a:off x="5917232" y="2547808"/>
                    <a:ext cx="867545" cy="326430"/>
                  </a:xfrm>
                  <a:prstGeom prst="rect">
                    <a:avLst/>
                  </a:prstGeom>
                  <a:ln w="12700"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 anchor="ctr">
                    <a:spAutoFit/>
                  </a:bodyPr>
                  <a:lstStyle>
                    <a:lvl1pPr algn="l" defTabSz="1891988">
                      <a:lnSpc>
                        <a:spcPts val="2800"/>
                      </a:lnSpc>
                      <a:spcBef>
                        <a:spcPts val="800"/>
                      </a:spcBef>
                      <a:defRPr sz="3000" spc="-142">
                        <a:solidFill>
                          <a:srgbClr val="80B8E0"/>
                        </a:solidFill>
                        <a:latin typeface="NanumGothic Bold"/>
                        <a:ea typeface="NanumGothic Bold"/>
                        <a:cs typeface="NanumGothic Bold"/>
                        <a:sym typeface="NanumGothic Bold"/>
                      </a:defRPr>
                    </a:lvl1pPr>
                  </a:lstStyle>
                  <a:p>
                    <a:r>
                      <a:rPr lang="ko-KR" altLang="en-US" sz="1973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지원 조건</a:t>
                    </a:r>
                  </a:p>
                </p:txBody>
              </p:sp>
              <p:sp>
                <p:nvSpPr>
                  <p:cNvPr id="45" name="TextBox 30"/>
                  <p:cNvSpPr txBox="1"/>
                  <p:nvPr/>
                </p:nvSpPr>
                <p:spPr>
                  <a:xfrm>
                    <a:off x="5429118" y="3050755"/>
                    <a:ext cx="3387722" cy="718204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143535" indent="-143535"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buFont typeface="Wingdings" panose="05000000000000000000" pitchFamily="2" charset="2"/>
                      <a:buChar char="§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정부출연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(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무담보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,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무이자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), 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총 사업비의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50~80%</a:t>
                    </a:r>
                  </a:p>
                  <a:p>
                    <a:pPr marL="143535" indent="-143535"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buFont typeface="Wingdings" panose="05000000000000000000" pitchFamily="2" charset="2"/>
                      <a:buChar char="§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기업은 </a:t>
                    </a:r>
                    <a:r>
                      <a:rPr lang="ko-KR" altLang="en-US"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민간부담금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(</a:t>
                    </a:r>
                    <a:r>
                      <a:rPr lang="ko-KR" altLang="en-US" sz="1480" dirty="0" err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총사업비의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 </a:t>
                    </a: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20~50%)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의 </a:t>
                    </a:r>
                    <a:b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</a:br>
                    <a:r>
                      <a:rPr lang="en-US" altLang="ko-KR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40~60% </a:t>
                    </a:r>
                    <a:r>
                      <a:rPr lang="ko-KR" altLang="en-US" sz="148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rPr>
                      <a:t>이상은 현금으로 부담</a:t>
                    </a:r>
                  </a:p>
                </p:txBody>
              </p:sp>
              <p:sp>
                <p:nvSpPr>
                  <p:cNvPr id="46" name="한쪽 모서리가 둥근 사각형 10"/>
                  <p:cNvSpPr txBox="1"/>
                  <p:nvPr/>
                </p:nvSpPr>
                <p:spPr>
                  <a:xfrm>
                    <a:off x="5316410" y="2588439"/>
                    <a:ext cx="426399" cy="41398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0" tIns="0" rIns="0" bIns="0" numCol="1" anchor="ctr">
                    <a:spAutoFit/>
                  </a:bodyPr>
                  <a:lstStyle>
                    <a:lvl1pPr algn="l">
                      <a:defRPr sz="3000">
                        <a:solidFill>
                          <a:srgbClr val="FFFFFF"/>
                        </a:solidFill>
                        <a:latin typeface="NanumGothic Bold"/>
                        <a:ea typeface="NanumGothic Bold"/>
                        <a:cs typeface="NanumGothic Bold"/>
                        <a:sym typeface="NanumGothic Bold"/>
                      </a:defRPr>
                    </a:lvl1pPr>
                  </a:lstStyle>
                  <a:p>
                    <a:pPr algn="ctr"/>
                    <a:r>
                      <a:rPr lang="en-US" sz="2959" i="1">
                        <a:gradFill>
                          <a:gsLst>
                            <a:gs pos="10000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02</a:t>
                    </a:r>
                    <a:endParaRPr sz="2959" i="1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</p:grpSp>
        </p:grpSp>
        <p:grpSp>
          <p:nvGrpSpPr>
            <p:cNvPr id="105" name="그룹 104"/>
            <p:cNvGrpSpPr/>
            <p:nvPr/>
          </p:nvGrpSpPr>
          <p:grpSpPr>
            <a:xfrm>
              <a:off x="9036018" y="4807253"/>
              <a:ext cx="1207550" cy="1807538"/>
              <a:chOff x="9023318" y="5144275"/>
              <a:chExt cx="1207550" cy="1807538"/>
            </a:xfrm>
          </p:grpSpPr>
          <p:cxnSp>
            <p:nvCxnSpPr>
              <p:cNvPr id="65" name="직선 연결선 64"/>
              <p:cNvCxnSpPr/>
              <p:nvPr/>
            </p:nvCxnSpPr>
            <p:spPr>
              <a:xfrm>
                <a:off x="9357765" y="6948890"/>
                <a:ext cx="873103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그림 6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23318" y="5144275"/>
                <a:ext cx="1166754" cy="1807538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106838" y="1859207"/>
            <a:ext cx="4159213" cy="840679"/>
            <a:chOff x="2268895" y="1659054"/>
            <a:chExt cx="3853525" cy="778892"/>
          </a:xfrm>
        </p:grpSpPr>
        <p:sp>
          <p:nvSpPr>
            <p:cNvPr id="38" name="더불어 잘 사는 경제"/>
            <p:cNvSpPr txBox="1"/>
            <p:nvPr/>
          </p:nvSpPr>
          <p:spPr>
            <a:xfrm>
              <a:off x="2618451" y="1788798"/>
              <a:ext cx="3209431" cy="519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500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 defTabSz="1435746">
                <a:spcBef>
                  <a:spcPts val="607"/>
                </a:spcBef>
              </a:pPr>
              <a:r>
                <a:rPr lang="ko-KR" altLang="en-US" sz="3643" b="1" spc="-108" dirty="0">
                  <a:gradFill>
                    <a:gsLst>
                      <a:gs pos="100000">
                        <a:srgbClr val="0070C0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effectLst/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 </a:t>
              </a:r>
              <a:r>
                <a:rPr lang="en-US" altLang="ko-KR" sz="3643" b="1" spc="-108" dirty="0">
                  <a:gradFill>
                    <a:gsLst>
                      <a:gs pos="100000">
                        <a:srgbClr val="0070C0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effectLst/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 </a:t>
              </a:r>
              <a:r>
                <a:rPr lang="ko-KR" altLang="en-US" sz="3643" b="1" spc="-108" dirty="0">
                  <a:gradFill>
                    <a:gsLst>
                      <a:gs pos="100000">
                        <a:srgbClr val="0070C0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effectLst/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혁신</a:t>
              </a:r>
              <a:endParaRPr sz="3643" b="1" spc="-108" dirty="0">
                <a:gradFill>
                  <a:gsLst>
                    <a:gs pos="100000">
                      <a:srgbClr val="0070C0"/>
                    </a:gs>
                    <a:gs pos="100000">
                      <a:srgbClr val="0070C0"/>
                    </a:gs>
                  </a:gsLst>
                  <a:lin ang="5400000" scaled="0"/>
                </a:gra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78" name="더불어 잘 사는 경제"/>
            <p:cNvSpPr txBox="1"/>
            <p:nvPr/>
          </p:nvSpPr>
          <p:spPr>
            <a:xfrm>
              <a:off x="2268895" y="1659054"/>
              <a:ext cx="248561" cy="778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500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 defTabSz="1435746">
                <a:spcBef>
                  <a:spcPts val="607"/>
                </a:spcBef>
              </a:pPr>
              <a:r>
                <a:rPr lang="en-US" sz="5463" b="1" spc="-108" dirty="0">
                  <a:gradFill>
                    <a:gsLst>
                      <a:gs pos="100000">
                        <a:srgbClr val="0070C0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effectLst/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“</a:t>
              </a:r>
              <a:endParaRPr sz="5463" b="1" spc="-108" dirty="0">
                <a:gradFill>
                  <a:gsLst>
                    <a:gs pos="100000">
                      <a:srgbClr val="0070C0"/>
                    </a:gs>
                    <a:gs pos="100000">
                      <a:srgbClr val="0070C0"/>
                    </a:gs>
                  </a:gsLst>
                  <a:lin ang="5400000" scaled="0"/>
                </a:gra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79" name="더불어 잘 사는 경제"/>
            <p:cNvSpPr txBox="1"/>
            <p:nvPr/>
          </p:nvSpPr>
          <p:spPr>
            <a:xfrm>
              <a:off x="5873859" y="1659054"/>
              <a:ext cx="248561" cy="778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500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 defTabSz="1435746">
                <a:spcBef>
                  <a:spcPts val="607"/>
                </a:spcBef>
              </a:pPr>
              <a:r>
                <a:rPr lang="en-US" sz="5463" b="1" spc="-108" dirty="0">
                  <a:gradFill>
                    <a:gsLst>
                      <a:gs pos="100000">
                        <a:srgbClr val="0070C0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effectLst/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”</a:t>
              </a:r>
              <a:endParaRPr sz="5463" b="1" spc="-108" dirty="0">
                <a:gradFill>
                  <a:gsLst>
                    <a:gs pos="100000">
                      <a:srgbClr val="0070C0"/>
                    </a:gs>
                    <a:gs pos="100000">
                      <a:srgbClr val="0070C0"/>
                    </a:gs>
                  </a:gsLst>
                  <a:lin ang="5400000" scaled="0"/>
                </a:gra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68" name="TextBox 567"/>
          <p:cNvSpPr txBox="1"/>
          <p:nvPr/>
        </p:nvSpPr>
        <p:spPr>
          <a:xfrm>
            <a:off x="2280235" y="6007999"/>
            <a:ext cx="609141" cy="189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numCol="1" anchor="ctr">
            <a:spAutoFit/>
          </a:bodyPr>
          <a:lstStyle>
            <a:lvl1pPr>
              <a:lnSpc>
                <a:spcPct val="90000"/>
              </a:lnSpc>
              <a:defRPr sz="1800">
                <a:solidFill>
                  <a:srgbClr val="FFFFFF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NanumGothic Bold"/>
                <a:ea typeface="NanumGothic Bold"/>
                <a:cs typeface="NanumGothic Bold"/>
                <a:sym typeface="NanumGothic Bold"/>
              </a:defRPr>
            </a:lvl1pPr>
          </a:lstStyle>
          <a:p>
            <a:r>
              <a:rPr sz="1366"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국정과제</a:t>
            </a:r>
          </a:p>
        </p:txBody>
      </p:sp>
      <p:grpSp>
        <p:nvGrpSpPr>
          <p:cNvPr id="85" name="그룹 84"/>
          <p:cNvGrpSpPr/>
          <p:nvPr/>
        </p:nvGrpSpPr>
        <p:grpSpPr>
          <a:xfrm>
            <a:off x="8882461" y="5665175"/>
            <a:ext cx="959029" cy="1064481"/>
            <a:chOff x="7847047" y="3787204"/>
            <a:chExt cx="2345297" cy="2603177"/>
          </a:xfrm>
        </p:grpSpPr>
        <p:pic>
          <p:nvPicPr>
            <p:cNvPr id="86" name="Picture 4" descr="C:\Users\K\Desktop\172101_항공안전기술원\02.자료\01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7047" y="3787204"/>
              <a:ext cx="2281476" cy="260317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5" descr="C:\Users\K\Desktop\172101_항공안전기술원\02.자료\000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2727">
              <a:off x="8922355" y="4828668"/>
              <a:ext cx="1269989" cy="104264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그룹 6"/>
          <p:cNvGrpSpPr/>
          <p:nvPr/>
        </p:nvGrpSpPr>
        <p:grpSpPr>
          <a:xfrm>
            <a:off x="335143" y="472861"/>
            <a:ext cx="2309820" cy="910890"/>
            <a:chOff x="310511" y="365076"/>
            <a:chExt cx="2140056" cy="843943"/>
          </a:xfrm>
        </p:grpSpPr>
        <p:sp>
          <p:nvSpPr>
            <p:cNvPr id="88" name="지원 개요"/>
            <p:cNvSpPr txBox="1"/>
            <p:nvPr/>
          </p:nvSpPr>
          <p:spPr>
            <a:xfrm>
              <a:off x="1197069" y="569915"/>
              <a:ext cx="1253498" cy="4308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추진정책</a:t>
              </a:r>
              <a:endParaRPr lang="ko-KR" altLang="en-US" sz="3035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9" name="지원 개요"/>
            <p:cNvSpPr txBox="1"/>
            <p:nvPr/>
          </p:nvSpPr>
          <p:spPr>
            <a:xfrm>
              <a:off x="310511" y="365076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91" name="Picture 2" descr="C:\Users\Administrator\Desktop\사람들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19186" y="2207157"/>
            <a:ext cx="2396207" cy="1466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304229" y="7038000"/>
            <a:ext cx="83356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062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sz="1151" dirty="0"/>
              <a:t>3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24" y="3474718"/>
            <a:ext cx="9880380" cy="21574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51229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38355" y="1586511"/>
            <a:ext cx="4562543" cy="522720"/>
            <a:chOff x="869389" y="1396876"/>
            <a:chExt cx="4227211" cy="484302"/>
          </a:xfrm>
        </p:grpSpPr>
        <p:sp>
          <p:nvSpPr>
            <p:cNvPr id="27" name="Freeform 126"/>
            <p:cNvSpPr/>
            <p:nvPr/>
          </p:nvSpPr>
          <p:spPr>
            <a:xfrm>
              <a:off x="869389" y="1396876"/>
              <a:ext cx="4227211" cy="484302"/>
            </a:xfrm>
            <a:prstGeom prst="round2SameRect">
              <a:avLst/>
            </a:prstGeom>
            <a:solidFill>
              <a:srgbClr val="0070D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endParaRPr sz="1342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itchFamily="2" charset="-127"/>
                <a:ea typeface="KoPub돋움체 Medium" pitchFamily="2" charset="-127"/>
              </a:endParaRPr>
            </a:p>
          </p:txBody>
        </p:sp>
        <p:sp>
          <p:nvSpPr>
            <p:cNvPr id="28" name="한쪽 모서리가 둥근 사각형 10"/>
            <p:cNvSpPr txBox="1"/>
            <p:nvPr/>
          </p:nvSpPr>
          <p:spPr>
            <a:xfrm>
              <a:off x="1065096" y="1465944"/>
              <a:ext cx="2774330" cy="3461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defRPr sz="30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r>
                <a:rPr lang="ko-KR" altLang="en-US" sz="2428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전략분야 </a:t>
              </a:r>
              <a:r>
                <a:rPr lang="en-US" altLang="ko-KR" sz="2428" dirty="0">
                  <a:solidFill>
                    <a:srgbClr val="FFD82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</a:t>
              </a:r>
              <a:r>
                <a:rPr lang="en-US" altLang="ko-KR" sz="2428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2428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중점투자</a:t>
              </a:r>
            </a:p>
          </p:txBody>
        </p:sp>
      </p:grpSp>
      <p:sp>
        <p:nvSpPr>
          <p:cNvPr id="26" name="Rectangle 117"/>
          <p:cNvSpPr/>
          <p:nvPr/>
        </p:nvSpPr>
        <p:spPr>
          <a:xfrm>
            <a:off x="789484" y="2034729"/>
            <a:ext cx="9122483" cy="4123907"/>
          </a:xfrm>
          <a:prstGeom prst="rect">
            <a:avLst/>
          </a:prstGeom>
          <a:gradFill flip="none" rotWithShape="1">
            <a:gsLst>
              <a:gs pos="0">
                <a:srgbClr val="F8F8F8"/>
              </a:gs>
              <a:gs pos="50000">
                <a:srgbClr val="FFFFFF"/>
              </a:gs>
              <a:gs pos="100000">
                <a:srgbClr val="F8F8F8"/>
              </a:gs>
            </a:gsLst>
            <a:lin ang="5400000" scaled="0"/>
          </a:gradFill>
          <a:ln w="1270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50800" dist="27940" dir="5400000" rotWithShape="0">
              <a:srgbClr val="000000">
                <a:alpha val="32000"/>
              </a:srgbClr>
            </a:outerShdw>
          </a:effectLst>
        </p:spPr>
        <p:txBody>
          <a:bodyPr wrap="square" lIns="38552" tIns="38552" rIns="38552" bIns="38552" numCol="1" anchor="ctr">
            <a:noAutofit/>
          </a:bodyPr>
          <a:lstStyle/>
          <a:p>
            <a:pPr>
              <a:defRPr sz="3400" b="1">
                <a:latin typeface="+mj-lt"/>
                <a:ea typeface="+mj-ea"/>
                <a:cs typeface="+mj-cs"/>
                <a:sym typeface="Helvetica Neue"/>
              </a:defRPr>
            </a:pPr>
            <a:endParaRPr sz="2581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54" name="Picture 3" descr="C:\Users\hyunsooji\Desktop\★PNG\010 (2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1913"/>
          <a:stretch/>
        </p:blipFill>
        <p:spPr bwMode="auto">
          <a:xfrm flipH="1">
            <a:off x="8773538" y="4675826"/>
            <a:ext cx="1137916" cy="14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304229" y="7038000"/>
            <a:ext cx="83356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062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sz="1151" dirty="0"/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3240" y="4443976"/>
            <a:ext cx="1933734" cy="847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기업의 </a:t>
            </a:r>
            <a:r>
              <a:rPr lang="ko-KR" altLang="en-US" sz="1517" b="1" spc="-108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디지털 </a:t>
            </a:r>
            <a:r>
              <a:rPr lang="ko-KR" altLang="en-US" sz="1517" b="1" spc="-108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역량강화</a:t>
            </a:r>
            <a:endParaRPr lang="en-US" altLang="ko-KR" sz="1517" b="1" spc="-108" smtClean="0">
              <a:solidFill>
                <a:srgbClr val="24405C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NanumGothic Bold"/>
              <a:sym typeface="NanumGothic Bold"/>
            </a:endParaRPr>
          </a:p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en-US" altLang="ko-KR" sz="1517" b="1" spc="-108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ICT </a:t>
            </a:r>
            <a:r>
              <a:rPr lang="en-US" altLang="ko-KR" sz="1517" b="1" spc="-108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·</a:t>
            </a:r>
            <a:r>
              <a:rPr lang="ko-KR" altLang="en-US" sz="1517" b="1" spc="-108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제조업 융합</a:t>
            </a:r>
            <a:endParaRPr lang="en-US" altLang="ko-KR" sz="1517" b="1" spc="-108" smtClean="0">
              <a:solidFill>
                <a:srgbClr val="24405C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NanumGothic Bold"/>
              <a:sym typeface="NanumGothic Bold"/>
            </a:endParaRPr>
          </a:p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기업의  </a:t>
            </a: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신시장 창출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78473" y="4443976"/>
            <a:ext cx="2537665" cy="552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기술융합</a:t>
            </a:r>
            <a:r>
              <a:rPr lang="en-US" altLang="ko-KR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, </a:t>
            </a: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협업활성화를 위해 </a:t>
            </a:r>
            <a:endParaRPr lang="en-US" altLang="ko-KR" sz="1517" b="1" spc="-108" dirty="0">
              <a:solidFill>
                <a:srgbClr val="24405C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NanumGothic Bold"/>
            </a:endParaRPr>
          </a:p>
          <a:p>
            <a:pPr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기업중심의 서비스 </a:t>
            </a:r>
            <a:r>
              <a:rPr lang="en-US" altLang="ko-KR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R&amp;D </a:t>
            </a: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강화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28341" y="4443976"/>
            <a:ext cx="2684538" cy="808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원천기술보유 중소기업 </a:t>
            </a:r>
            <a:r>
              <a:rPr lang="ko-KR" altLang="en-US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등 혁신기술기업에 </a:t>
            </a: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대한 </a:t>
            </a:r>
            <a:endParaRPr lang="en-US" altLang="ko-KR" sz="1517" b="1" spc="-108" dirty="0">
              <a:solidFill>
                <a:srgbClr val="24405C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NanumGothic Bold"/>
            </a:endParaRPr>
          </a:p>
          <a:p>
            <a:pPr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</a:rPr>
              <a:t>과감한 지원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335143" y="435600"/>
            <a:ext cx="2309820" cy="910890"/>
            <a:chOff x="310511" y="365076"/>
            <a:chExt cx="2140056" cy="843943"/>
          </a:xfrm>
        </p:grpSpPr>
        <p:sp>
          <p:nvSpPr>
            <p:cNvPr id="18" name="지원 개요"/>
            <p:cNvSpPr txBox="1"/>
            <p:nvPr/>
          </p:nvSpPr>
          <p:spPr>
            <a:xfrm>
              <a:off x="1197069" y="569915"/>
              <a:ext cx="1253498" cy="4308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추진정책</a:t>
              </a:r>
              <a:endParaRPr lang="ko-KR" altLang="en-US" sz="3035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9" name="지원 개요"/>
            <p:cNvSpPr txBox="1"/>
            <p:nvPr/>
          </p:nvSpPr>
          <p:spPr>
            <a:xfrm>
              <a:off x="310511" y="365076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938355" y="2415830"/>
            <a:ext cx="8774523" cy="1942758"/>
            <a:chOff x="938355" y="2415830"/>
            <a:chExt cx="8774523" cy="194275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355" y="2415830"/>
              <a:ext cx="8774523" cy="194275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768943" y="3413020"/>
              <a:ext cx="603254" cy="287258"/>
            </a:xfrm>
            <a:prstGeom prst="rect">
              <a:avLst/>
            </a:prstGeom>
            <a:solidFill>
              <a:srgbClr val="BDDEF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sym typeface="Helvetica Neue Medium"/>
                </a:rPr>
                <a:t>(‘16</a:t>
              </a:r>
              <a:r>
                <a:rPr kumimoji="0" lang="ko-KR" altLang="en-US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sym typeface="Helvetica Neue Medium"/>
                </a:rPr>
                <a:t>년</a:t>
              </a:r>
              <a:r>
                <a:rPr kumimoji="0" lang="en-US" altLang="ko-K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sym typeface="Helvetica Neue Medium"/>
                </a:rPr>
                <a:t>)</a:t>
              </a:r>
              <a:endPara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371113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17"/>
          <p:cNvSpPr/>
          <p:nvPr/>
        </p:nvSpPr>
        <p:spPr>
          <a:xfrm>
            <a:off x="789484" y="2183732"/>
            <a:ext cx="9122483" cy="4123907"/>
          </a:xfrm>
          <a:prstGeom prst="rect">
            <a:avLst/>
          </a:prstGeom>
          <a:gradFill flip="none" rotWithShape="1">
            <a:gsLst>
              <a:gs pos="0">
                <a:srgbClr val="F8F8F8"/>
              </a:gs>
              <a:gs pos="50000">
                <a:srgbClr val="FFFFFF"/>
              </a:gs>
              <a:gs pos="100000">
                <a:srgbClr val="F8F8F8"/>
              </a:gs>
            </a:gsLst>
            <a:lin ang="5400000" scaled="0"/>
          </a:gradFill>
          <a:ln w="1270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50800" dist="27940" dir="5400000" rotWithShape="0">
              <a:srgbClr val="000000">
                <a:alpha val="32000"/>
              </a:srgbClr>
            </a:outerShdw>
          </a:effectLst>
        </p:spPr>
        <p:txBody>
          <a:bodyPr wrap="square" lIns="38552" tIns="38552" rIns="38552" bIns="38552" numCol="1" anchor="ctr">
            <a:noAutofit/>
          </a:bodyPr>
          <a:lstStyle/>
          <a:p>
            <a:pPr>
              <a:defRPr sz="3400" b="1">
                <a:latin typeface="+mj-lt"/>
                <a:ea typeface="+mj-ea"/>
                <a:cs typeface="+mj-cs"/>
                <a:sym typeface="Helvetica Neue"/>
              </a:defRPr>
            </a:pPr>
            <a:endParaRPr sz="2581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Freeform 126"/>
          <p:cNvSpPr/>
          <p:nvPr/>
        </p:nvSpPr>
        <p:spPr>
          <a:xfrm>
            <a:off x="938355" y="1586511"/>
            <a:ext cx="5475999" cy="522720"/>
          </a:xfrm>
          <a:prstGeom prst="round2SameRect">
            <a:avLst/>
          </a:prstGeom>
          <a:solidFill>
            <a:srgbClr val="0070D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endParaRPr sz="1342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itchFamily="2" charset="-127"/>
              <a:ea typeface="KoPub돋움체 Medium" pitchFamily="2" charset="-127"/>
            </a:endParaRPr>
          </a:p>
        </p:txBody>
      </p:sp>
      <p:sp>
        <p:nvSpPr>
          <p:cNvPr id="28" name="한쪽 모서리가 둥근 사각형 10"/>
          <p:cNvSpPr txBox="1"/>
          <p:nvPr/>
        </p:nvSpPr>
        <p:spPr>
          <a:xfrm>
            <a:off x="1149587" y="1661058"/>
            <a:ext cx="5070299" cy="3736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numCol="1" anchor="ctr">
            <a:spAutoFit/>
          </a:bodyPr>
          <a:lstStyle>
            <a:lvl1pPr algn="l">
              <a:defRPr sz="3000">
                <a:solidFill>
                  <a:srgbClr val="FFFFFF"/>
                </a:solidFill>
                <a:latin typeface="NanumGothic Bold"/>
                <a:ea typeface="NanumGothic Bold"/>
                <a:cs typeface="NanumGothic Bold"/>
                <a:sym typeface="NanumGothic Bold"/>
              </a:defRPr>
            </a:lvl1pPr>
          </a:lstStyle>
          <a:p>
            <a:r>
              <a:rPr lang="en-US" altLang="ko-KR" sz="2428" dirty="0">
                <a:solidFill>
                  <a:srgbClr val="FFD8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  <a:r>
              <a:rPr lang="en-US" altLang="ko-KR" sz="2428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428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성과확산을 위한 </a:t>
            </a:r>
            <a:r>
              <a:rPr lang="ko-KR" altLang="en-US" sz="2428" dirty="0">
                <a:solidFill>
                  <a:srgbClr val="FFD8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종합지원체계</a:t>
            </a:r>
            <a:r>
              <a:rPr lang="ko-KR" altLang="en-US" sz="2428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구축</a:t>
            </a:r>
          </a:p>
        </p:txBody>
      </p:sp>
      <p:sp>
        <p:nvSpPr>
          <p:cNvPr id="2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304229" y="7038000"/>
            <a:ext cx="83356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062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sz="1151" dirty="0"/>
              <a:t>5</a:t>
            </a:r>
          </a:p>
        </p:txBody>
      </p:sp>
      <p:pic>
        <p:nvPicPr>
          <p:cNvPr id="13" name="Picture 4" descr="C:\Users\hyunsooji\Desktop\★PNG\0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78334" y="5182204"/>
            <a:ext cx="847605" cy="11228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938354" y="2426993"/>
            <a:ext cx="8774524" cy="2853238"/>
            <a:chOff x="694598" y="3094167"/>
            <a:chExt cx="11562133" cy="3759692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598" y="3094167"/>
              <a:ext cx="11562133" cy="2530540"/>
            </a:xfrm>
            <a:prstGeom prst="rect">
              <a:avLst/>
            </a:prstGeom>
          </p:spPr>
        </p:pic>
        <p:grpSp>
          <p:nvGrpSpPr>
            <p:cNvPr id="2" name="그룹 1"/>
            <p:cNvGrpSpPr/>
            <p:nvPr/>
          </p:nvGrpSpPr>
          <p:grpSpPr>
            <a:xfrm>
              <a:off x="798546" y="5751932"/>
              <a:ext cx="10944444" cy="1101927"/>
              <a:chOff x="798546" y="5751932"/>
              <a:chExt cx="10944444" cy="110192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98546" y="5751932"/>
                <a:ext cx="3370672" cy="110192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285750" indent="-285750" algn="l" defTabSz="810265">
                  <a:lnSpc>
                    <a:spcPct val="110000"/>
                  </a:lnSpc>
                  <a:spcAft>
                    <a:spcPts val="303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R&amp;D </a:t>
                </a: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스쿨운영</a:t>
                </a:r>
                <a:r>
                  <a:rPr lang="en-US" altLang="ko-KR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, </a:t>
                </a:r>
                <a:endParaRPr lang="en-US" altLang="ko-KR" sz="1517" b="1" spc="-108" dirty="0" smtClean="0">
                  <a:solidFill>
                    <a:srgbClr val="24405C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NanumGothic Bold"/>
                  <a:sym typeface="NanumGothic Bold"/>
                </a:endParaRPr>
              </a:p>
              <a:p>
                <a:pPr marL="285750" indent="-285750" algn="l" defTabSz="810265">
                  <a:lnSpc>
                    <a:spcPct val="110000"/>
                  </a:lnSpc>
                  <a:spcAft>
                    <a:spcPts val="303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517" b="1" spc="-108" dirty="0" smtClean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기술지주회사 자회사 </a:t>
                </a:r>
                <a:r>
                  <a:rPr lang="ko-KR" altLang="en-US" sz="1517" b="1" spc="-108" dirty="0" err="1" smtClean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사업화지원</a:t>
                </a:r>
                <a:endParaRPr lang="en-US" altLang="ko-KR" sz="1517" b="1" spc="-108" dirty="0" smtClean="0">
                  <a:solidFill>
                    <a:srgbClr val="24405C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NanumGothic Bold"/>
                  <a:sym typeface="NanumGothic Bold"/>
                </a:endParaRPr>
              </a:p>
              <a:p>
                <a:pPr marL="285750" indent="-285750" algn="l" defTabSz="810265">
                  <a:lnSpc>
                    <a:spcPct val="110000"/>
                  </a:lnSpc>
                  <a:spcAft>
                    <a:spcPts val="303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517" b="1" spc="-108" dirty="0" smtClean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IP</a:t>
                </a: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기반  </a:t>
                </a:r>
                <a:r>
                  <a:rPr lang="en-US" altLang="ko-KR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R&amp;D</a:t>
                </a: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활성화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097530" y="5765434"/>
                <a:ext cx="2809400" cy="71284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285750" indent="-285750" algn="l" defTabSz="810265">
                  <a:lnSpc>
                    <a:spcPct val="110000"/>
                  </a:lnSpc>
                  <a:spcAft>
                    <a:spcPts val="303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기술금융</a:t>
                </a:r>
                <a:r>
                  <a:rPr lang="en-US" altLang="ko-KR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 ·VC</a:t>
                </a: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심사 </a:t>
                </a:r>
                <a:r>
                  <a:rPr lang="ko-KR" altLang="en-US" sz="1517" b="1" spc="-108" dirty="0" smtClean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반영 </a:t>
                </a:r>
                <a:endParaRPr lang="en-US" altLang="ko-KR" sz="1517" b="1" spc="-108" dirty="0">
                  <a:solidFill>
                    <a:srgbClr val="24405C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NanumGothic Bold"/>
                  <a:sym typeface="NanumGothic Bold"/>
                </a:endParaRPr>
              </a:p>
              <a:p>
                <a:pPr marL="285750" indent="-285750" algn="l" defTabSz="810265">
                  <a:lnSpc>
                    <a:spcPct val="110000"/>
                  </a:lnSpc>
                  <a:spcAft>
                    <a:spcPts val="303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중소기업 전담 </a:t>
                </a:r>
                <a:r>
                  <a:rPr lang="ko-KR" altLang="en-US" sz="1517" b="1" spc="-108" dirty="0" err="1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공공연</a:t>
                </a: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 지정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9194921" y="5849856"/>
                <a:ext cx="2548069" cy="7274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285750" indent="-285750" algn="l" defTabSz="810265">
                  <a:lnSpc>
                    <a:spcPct val="110000"/>
                  </a:lnSpc>
                  <a:spcAft>
                    <a:spcPts val="303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기술보증기금 등과 </a:t>
                </a:r>
                <a:r>
                  <a:rPr lang="ko-KR" altLang="en-US" sz="1517" b="1" spc="-108" dirty="0" smtClean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협력</a:t>
                </a:r>
                <a:endParaRPr lang="en-US" altLang="ko-KR" sz="1517" b="1" spc="-108" dirty="0">
                  <a:solidFill>
                    <a:srgbClr val="24405C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NanumGothic Bold"/>
                  <a:sym typeface="NanumGothic Bold"/>
                </a:endParaRPr>
              </a:p>
              <a:p>
                <a:pPr marL="285750" indent="-285750" algn="l" defTabSz="810265">
                  <a:lnSpc>
                    <a:spcPct val="110000"/>
                  </a:lnSpc>
                  <a:spcAft>
                    <a:spcPts val="303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R&amp;D </a:t>
                </a:r>
                <a:r>
                  <a:rPr lang="ko-KR" altLang="en-US" sz="1517" b="1" spc="-108" dirty="0">
                    <a:solidFill>
                      <a:srgbClr val="24405C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NanumGothic Bold"/>
                    <a:sym typeface="NanumGothic Bold"/>
                  </a:rPr>
                  <a:t>사업화 자금 확대</a:t>
                </a:r>
              </a:p>
            </p:txBody>
          </p:sp>
        </p:grpSp>
      </p:grpSp>
      <p:grpSp>
        <p:nvGrpSpPr>
          <p:cNvPr id="24" name="그룹 23"/>
          <p:cNvGrpSpPr/>
          <p:nvPr/>
        </p:nvGrpSpPr>
        <p:grpSpPr>
          <a:xfrm>
            <a:off x="335143" y="435600"/>
            <a:ext cx="2309820" cy="910890"/>
            <a:chOff x="310511" y="365076"/>
            <a:chExt cx="2140056" cy="843943"/>
          </a:xfrm>
        </p:grpSpPr>
        <p:sp>
          <p:nvSpPr>
            <p:cNvPr id="25" name="지원 개요"/>
            <p:cNvSpPr txBox="1"/>
            <p:nvPr/>
          </p:nvSpPr>
          <p:spPr>
            <a:xfrm>
              <a:off x="1197069" y="569915"/>
              <a:ext cx="1253498" cy="4308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추진정책</a:t>
              </a:r>
              <a:endParaRPr lang="ko-KR" altLang="en-US" sz="3035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9" name="지원 개요"/>
            <p:cNvSpPr txBox="1"/>
            <p:nvPr/>
          </p:nvSpPr>
          <p:spPr>
            <a:xfrm>
              <a:off x="310511" y="365076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675642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26"/>
          <p:cNvSpPr/>
          <p:nvPr/>
        </p:nvSpPr>
        <p:spPr>
          <a:xfrm>
            <a:off x="938355" y="1586511"/>
            <a:ext cx="4562543" cy="522720"/>
          </a:xfrm>
          <a:prstGeom prst="round2SameRect">
            <a:avLst/>
          </a:prstGeom>
          <a:solidFill>
            <a:srgbClr val="0070D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endParaRPr sz="1342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itchFamily="2" charset="-127"/>
              <a:ea typeface="KoPub돋움체 Medium" pitchFamily="2" charset="-127"/>
            </a:endParaRPr>
          </a:p>
        </p:txBody>
      </p:sp>
      <p:sp>
        <p:nvSpPr>
          <p:cNvPr id="26" name="Rectangle 117"/>
          <p:cNvSpPr/>
          <p:nvPr/>
        </p:nvSpPr>
        <p:spPr>
          <a:xfrm>
            <a:off x="789484" y="2043598"/>
            <a:ext cx="9122483" cy="4123907"/>
          </a:xfrm>
          <a:prstGeom prst="rect">
            <a:avLst/>
          </a:prstGeom>
          <a:gradFill flip="none" rotWithShape="1">
            <a:gsLst>
              <a:gs pos="0">
                <a:srgbClr val="F8F8F8"/>
              </a:gs>
              <a:gs pos="50000">
                <a:srgbClr val="FFFFFF"/>
              </a:gs>
              <a:gs pos="100000">
                <a:srgbClr val="F8F8F8"/>
              </a:gs>
            </a:gsLst>
            <a:lin ang="5400000" scaled="0"/>
          </a:gradFill>
          <a:ln w="1270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50800" dist="27940" dir="5400000" rotWithShape="0">
              <a:srgbClr val="000000">
                <a:alpha val="32000"/>
              </a:srgbClr>
            </a:outerShdw>
          </a:effectLst>
        </p:spPr>
        <p:txBody>
          <a:bodyPr wrap="square" lIns="38552" tIns="38552" rIns="38552" bIns="38552" numCol="1" anchor="ctr">
            <a:noAutofit/>
          </a:bodyPr>
          <a:lstStyle/>
          <a:p>
            <a:pPr>
              <a:defRPr sz="3400" b="1">
                <a:latin typeface="+mj-lt"/>
                <a:ea typeface="+mj-ea"/>
                <a:cs typeface="+mj-cs"/>
                <a:sym typeface="Helvetica Neue"/>
              </a:defRPr>
            </a:pPr>
            <a:endParaRPr sz="2581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8" name="한쪽 모서리가 둥근 사각형 10"/>
          <p:cNvSpPr txBox="1"/>
          <p:nvPr/>
        </p:nvSpPr>
        <p:spPr>
          <a:xfrm>
            <a:off x="1149587" y="1661058"/>
            <a:ext cx="3986669" cy="3736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numCol="1" anchor="ctr">
            <a:spAutoFit/>
          </a:bodyPr>
          <a:lstStyle>
            <a:lvl1pPr algn="l">
              <a:defRPr sz="3000">
                <a:solidFill>
                  <a:srgbClr val="FFFFFF"/>
                </a:solidFill>
                <a:latin typeface="NanumGothic Bold"/>
                <a:ea typeface="NanumGothic Bold"/>
                <a:cs typeface="NanumGothic Bold"/>
                <a:sym typeface="NanumGothic Bold"/>
              </a:defRPr>
            </a:lvl1pPr>
          </a:lstStyle>
          <a:p>
            <a:r>
              <a:rPr lang="ko-KR" altLang="en-US" sz="2428" dirty="0">
                <a:solidFill>
                  <a:srgbClr val="FFD8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수요자 중심</a:t>
            </a:r>
            <a:r>
              <a:rPr lang="ko-KR" altLang="en-US" sz="2428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의</a:t>
            </a:r>
            <a:r>
              <a:rPr lang="en-US" altLang="ko-KR" sz="2428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2428" dirty="0">
                <a:solidFill>
                  <a:srgbClr val="FFD8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 </a:t>
            </a:r>
            <a:r>
              <a:rPr lang="ko-KR" altLang="en-US" sz="2428" dirty="0">
                <a:solidFill>
                  <a:srgbClr val="FFD8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제도 </a:t>
            </a:r>
            <a:r>
              <a:rPr lang="ko-KR" altLang="en-US" sz="2428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선진화</a:t>
            </a:r>
          </a:p>
        </p:txBody>
      </p:sp>
      <p:sp>
        <p:nvSpPr>
          <p:cNvPr id="2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304229" y="7041600"/>
            <a:ext cx="83356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062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sz="1151" dirty="0"/>
              <a:t>6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55" y="2423858"/>
            <a:ext cx="8774523" cy="192670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44712" y="4443976"/>
            <a:ext cx="1885259" cy="1142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수시모집</a:t>
            </a:r>
            <a:r>
              <a:rPr lang="en-US" altLang="ko-KR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 </a:t>
            </a:r>
          </a:p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온라인평가확대</a:t>
            </a:r>
            <a:r>
              <a:rPr lang="en-US" altLang="ko-KR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 </a:t>
            </a:r>
          </a:p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현장평가 간소화</a:t>
            </a:r>
            <a:r>
              <a:rPr lang="en-US" altLang="ko-KR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 </a:t>
            </a:r>
          </a:p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정산부담 </a:t>
            </a: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경감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6687" y="4460693"/>
            <a:ext cx="2288127" cy="836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성실실패범위 </a:t>
            </a:r>
            <a:r>
              <a:rPr lang="ko-KR" altLang="en-US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확대</a:t>
            </a:r>
            <a:endParaRPr lang="en-US" altLang="ko-KR" sz="1517" b="1" spc="-108" dirty="0" smtClean="0">
              <a:solidFill>
                <a:srgbClr val="24405C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NanumGothic Bold"/>
              <a:sym typeface="NanumGothic Bold"/>
            </a:endParaRPr>
          </a:p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 smtClean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개발유지권고</a:t>
            </a:r>
            <a:endParaRPr lang="en-US" altLang="ko-KR" sz="1517" b="1" spc="-108" dirty="0">
              <a:solidFill>
                <a:srgbClr val="24405C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NanumGothic Bold"/>
              <a:sym typeface="NanumGothic Bold"/>
            </a:endParaRPr>
          </a:p>
          <a:p>
            <a:pPr marL="285750" indent="-285750" algn="l"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실패과제의 자발적 완성 인정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09094" y="4443976"/>
            <a:ext cx="1740926" cy="552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 err="1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넛지방식</a:t>
            </a: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 자율적 점검 등 </a:t>
            </a:r>
            <a:endParaRPr lang="en-US" altLang="ko-KR" sz="1517" b="1" spc="-108" dirty="0">
              <a:solidFill>
                <a:srgbClr val="24405C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NanumGothic Bold"/>
              <a:sym typeface="NanumGothic Bold"/>
            </a:endParaRPr>
          </a:p>
          <a:p>
            <a:pPr defTabSz="810265">
              <a:lnSpc>
                <a:spcPct val="110000"/>
              </a:lnSpc>
              <a:spcAft>
                <a:spcPts val="303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 </a:t>
            </a:r>
            <a:r>
              <a:rPr lang="en-US" altLang="ko-KR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R&amp;D</a:t>
            </a:r>
            <a:r>
              <a:rPr lang="ko-KR" altLang="en-US" sz="1517" b="1" spc="-108" dirty="0">
                <a:solidFill>
                  <a:srgbClr val="24405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NanumGothic Bold"/>
                <a:sym typeface="NanumGothic Bold"/>
              </a:rPr>
              <a:t>지원의 투명성 제고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35143" y="435600"/>
            <a:ext cx="2309820" cy="910890"/>
            <a:chOff x="310511" y="365076"/>
            <a:chExt cx="2140056" cy="843943"/>
          </a:xfrm>
        </p:grpSpPr>
        <p:sp>
          <p:nvSpPr>
            <p:cNvPr id="19" name="지원 개요"/>
            <p:cNvSpPr txBox="1"/>
            <p:nvPr/>
          </p:nvSpPr>
          <p:spPr>
            <a:xfrm>
              <a:off x="1197069" y="569915"/>
              <a:ext cx="1253498" cy="4308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추진정책</a:t>
              </a:r>
              <a:endParaRPr lang="ko-KR" altLang="en-US" sz="3035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0" name="지원 개요"/>
            <p:cNvSpPr txBox="1"/>
            <p:nvPr/>
          </p:nvSpPr>
          <p:spPr>
            <a:xfrm>
              <a:off x="310511" y="365076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484654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95"/>
          <p:cNvGraphicFramePr/>
          <p:nvPr>
            <p:extLst>
              <p:ext uri="{D42A27DB-BD31-4B8C-83A1-F6EECF244321}">
                <p14:modId xmlns="" xmlns:p14="http://schemas.microsoft.com/office/powerpoint/2010/main" val="3172169497"/>
              </p:ext>
            </p:extLst>
          </p:nvPr>
        </p:nvGraphicFramePr>
        <p:xfrm>
          <a:off x="584156" y="1412661"/>
          <a:ext cx="9375919" cy="511488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4573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352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25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999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3261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48142">
                  <a:extLst>
                    <a:ext uri="{9D8B030D-6E8A-4147-A177-3AD203B41FA5}">
                      <a16:colId xmlns="" xmlns:a16="http://schemas.microsoft.com/office/drawing/2014/main" val="212008467"/>
                    </a:ext>
                  </a:extLst>
                </a:gridCol>
              </a:tblGrid>
              <a:tr h="3046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500" b="1" dirty="0" err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NanumGothic Bold"/>
                          <a:sym typeface="NanumGothic Bold"/>
                        </a:rPr>
                        <a:t>구분</a:t>
                      </a:r>
                      <a:endParaRPr sz="15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500" b="1" dirty="0" err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NanumGothic Bold"/>
                          <a:sym typeface="NanumGothic Bold"/>
                        </a:rPr>
                        <a:t>세부사업명</a:t>
                      </a:r>
                      <a:endParaRPr sz="15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500">
                          <a:solidFill>
                            <a:srgbClr val="FFFFFF"/>
                          </a:solidFill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sz="1500" b="1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지원규모</a:t>
                      </a:r>
                      <a:r>
                        <a:rPr sz="1200" b="1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(</a:t>
                      </a:r>
                      <a:r>
                        <a:rPr sz="1200" b="1" dirty="0" err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억원</a:t>
                      </a:r>
                      <a:r>
                        <a:rPr sz="1200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)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500" b="1" dirty="0" err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NanumGothic Bold"/>
                          <a:sym typeface="NanumGothic Bold"/>
                        </a:rPr>
                        <a:t>지원기간</a:t>
                      </a:r>
                      <a:endParaRPr sz="15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500">
                          <a:solidFill>
                            <a:srgbClr val="FFFFFF"/>
                          </a:solidFill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sz="1500" b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지원한도</a:t>
                      </a:r>
                      <a:r>
                        <a:rPr sz="1200" b="1" i="0" u="none" strike="noStrike" cap="none" spc="0" baseline="0" smtClean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NanumGothic Bold"/>
                          <a:sym typeface="Helvetica Neue Light"/>
                        </a:rPr>
                        <a:t>(</a:t>
                      </a:r>
                      <a:r>
                        <a:rPr sz="1200" b="1" i="0" u="none" strike="noStrike" cap="none" spc="0" baseline="0" dirty="0" err="1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NanumGothic Bold"/>
                          <a:sym typeface="Helvetica Neue Light"/>
                        </a:rPr>
                        <a:t>억원</a:t>
                      </a:r>
                      <a:r>
                        <a:rPr sz="1200" b="1" i="0" u="none" strike="noStrike" cap="none" spc="0" baseline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NanumGothic Bold"/>
                          <a:sym typeface="Helvetica Neue Light"/>
                        </a:rPr>
                        <a:t>)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500" b="1" dirty="0" err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NanumGothic Bold"/>
                          <a:sym typeface="NanumGothic Bold"/>
                        </a:rPr>
                        <a:t>출연비중</a:t>
                      </a:r>
                      <a:endParaRPr sz="15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017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300" b="1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NanumGothic Bold"/>
                          <a:sym typeface="NanumGothic Bold"/>
                        </a:rPr>
                        <a:t>기업성장촉진</a:t>
                      </a:r>
                      <a:endParaRPr sz="13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defRPr sz="1800"/>
                      </a:pPr>
                      <a:r>
                        <a:rPr sz="1200" b="0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창업성장</a:t>
                      </a: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 </a:t>
                      </a:r>
                      <a:r>
                        <a:rPr sz="1200" b="0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기술개발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2,7</a:t>
                      </a: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2</a:t>
                      </a:r>
                      <a:r>
                        <a:rPr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7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</a:t>
                      </a:r>
                      <a:r>
                        <a:rPr lang="en-US" altLang="ko-KR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~2</a:t>
                      </a:r>
                      <a:r>
                        <a:rPr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2</a:t>
                      </a:r>
                      <a:r>
                        <a:rPr lang="en-US" altLang="ko-KR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~5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200" b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80%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기술혁신개발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2,269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2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6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65%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제품서비스기술개발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83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2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65%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공정･품질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 기술개발</a:t>
                      </a:r>
                      <a:endParaRPr lang="ko-KR" altLang="en-US"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444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0.5~1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75%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spc="-15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글로벌 중견기업 육성 프로젝트지원</a:t>
                      </a:r>
                      <a:r>
                        <a:rPr lang="en-US" altLang="ko-KR" sz="1200" b="0" spc="-15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(WC300)</a:t>
                      </a:r>
                      <a:endParaRPr sz="1200" b="0" spc="-15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653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5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75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50%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재도전기술개발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46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1.5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80%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01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sz="1300" b="1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NanumGothic Bold"/>
                          <a:sym typeface="NanumGothic Bold"/>
                        </a:rPr>
                        <a:t>생태계활성화</a:t>
                      </a:r>
                      <a:endParaRPr sz="13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산학연협력술개발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1,395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1~2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1~4.5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75%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endParaRPr sz="13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중소기업상용화기술개발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1,702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2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2~6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60~75%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endParaRPr sz="13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중소기업 </a:t>
                      </a:r>
                      <a:r>
                        <a:rPr lang="en-US" altLang="ko-KR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R&amp;D</a:t>
                      </a:r>
                      <a:r>
                        <a:rPr lang="ko-KR" altLang="en-US" sz="1200" b="0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역량제고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108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4~9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개월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0.25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75%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2000">
                          <a:latin typeface="나눔고딕"/>
                          <a:ea typeface="나눔고딕"/>
                          <a:cs typeface="나눔고딕"/>
                          <a:sym typeface="나눔고딕"/>
                        </a:defRPr>
                      </a:pPr>
                      <a:endParaRPr sz="13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지역특화산업육성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1,105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2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2~6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70%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001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2000">
                          <a:latin typeface="나눔고딕"/>
                          <a:ea typeface="나눔고딕"/>
                          <a:cs typeface="나눔고딕"/>
                          <a:sym typeface="나눔고딕"/>
                        </a:defRPr>
                      </a:pPr>
                      <a:r>
                        <a:rPr lang="ko-KR" altLang="en-US" sz="1300" b="1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NanumGothic Bold"/>
                          <a:sym typeface="NanumGothic Bold"/>
                        </a:rPr>
                        <a:t>인력 및 인프라</a:t>
                      </a:r>
                      <a:endParaRPr sz="13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기술혁신형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 중소기업연구인력지원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246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3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0.5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50%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8019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200" b="0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산업주도형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 기술교육혁신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43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6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88%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10230314"/>
                  </a:ext>
                </a:extLst>
              </a:tr>
              <a:tr h="370017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200" b="0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혁신형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 일자리 선도사업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18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1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년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ko-KR" altLang="en-US" sz="1200" b="0" dirty="0" err="1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예산범위내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1800"/>
                      </a:pPr>
                      <a:r>
                        <a:rPr lang="en-US" sz="1200" b="0" dirty="0" smtClean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NanumGothic Bold"/>
                          <a:sym typeface="NanumGothic Bold"/>
                        </a:rPr>
                        <a:t>100%</a:t>
                      </a:r>
                      <a:endParaRPr sz="1200" b="0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NanumGothic Bold"/>
                        <a:sym typeface="NanumGothic Bold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75D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304236" y="7038000"/>
            <a:ext cx="83356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7</a:t>
            </a:r>
            <a:endParaRPr lang="en-US" altLang="ko-KR" dirty="0"/>
          </a:p>
        </p:txBody>
      </p:sp>
      <p:sp>
        <p:nvSpPr>
          <p:cNvPr id="6" name="✽지원대상 분야에 따라 지원내용 상이.  ✽연차·단계 평가를 통해 예산감액 또는 지원중단 가능"/>
          <p:cNvSpPr txBox="1"/>
          <p:nvPr/>
        </p:nvSpPr>
        <p:spPr>
          <a:xfrm>
            <a:off x="572984" y="6641886"/>
            <a:ext cx="4994230" cy="177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1100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lang="en-US" sz="115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* </a:t>
            </a:r>
            <a:r>
              <a:rPr lang="ko-KR" altLang="en-US" sz="115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위 사항은 </a:t>
            </a:r>
            <a:r>
              <a:rPr lang="ko-KR" altLang="en-US" sz="1151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개별공고</a:t>
            </a:r>
            <a:r>
              <a:rPr lang="ko-KR" altLang="en-US" sz="115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시 변동될 수 있음</a:t>
            </a:r>
            <a:endParaRPr sz="986" kern="1200" spc="-25" dirty="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  <a:cs typeface="+mn-cs"/>
              <a:sym typeface="Helvetica Neue Light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35143" y="435600"/>
            <a:ext cx="2760265" cy="910890"/>
            <a:chOff x="310511" y="365076"/>
            <a:chExt cx="2557395" cy="843943"/>
          </a:xfrm>
        </p:grpSpPr>
        <p:sp>
          <p:nvSpPr>
            <p:cNvPr id="12" name="지원 개요"/>
            <p:cNvSpPr txBox="1"/>
            <p:nvPr/>
          </p:nvSpPr>
          <p:spPr>
            <a:xfrm>
              <a:off x="1197069" y="569915"/>
              <a:ext cx="1670837" cy="4308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사업별 개요</a:t>
              </a:r>
              <a:endParaRPr lang="ko-KR" altLang="en-US" sz="3035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" name="지원 개요"/>
            <p:cNvSpPr txBox="1"/>
            <p:nvPr/>
          </p:nvSpPr>
          <p:spPr>
            <a:xfrm>
              <a:off x="310511" y="365076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03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89" y="4361"/>
            <a:ext cx="10692000" cy="75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40366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AutoShape 48"/>
          <p:cNvSpPr>
            <a:spLocks noChangeArrowheads="1"/>
          </p:cNvSpPr>
          <p:nvPr/>
        </p:nvSpPr>
        <p:spPr bwMode="auto">
          <a:xfrm>
            <a:off x="492374" y="1261241"/>
            <a:ext cx="2525625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창업성장기술개발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778720" y="4754725"/>
            <a:ext cx="9508694" cy="2029797"/>
            <a:chOff x="778720" y="4891085"/>
            <a:chExt cx="9508694" cy="2292424"/>
          </a:xfrm>
        </p:grpSpPr>
        <p:graphicFrame>
          <p:nvGraphicFramePr>
            <p:cNvPr id="72" name="표"/>
            <p:cNvGraphicFramePr/>
            <p:nvPr>
              <p:extLst>
                <p:ext uri="{D42A27DB-BD31-4B8C-83A1-F6EECF244321}">
                  <p14:modId xmlns="" xmlns:p14="http://schemas.microsoft.com/office/powerpoint/2010/main" val="2991405518"/>
                </p:ext>
              </p:extLst>
            </p:nvPr>
          </p:nvGraphicFramePr>
          <p:xfrm>
            <a:off x="934706" y="5164779"/>
            <a:ext cx="9352708" cy="2018730"/>
          </p:xfrm>
          <a:graphic>
            <a:graphicData uri="http://schemas.openxmlformats.org/drawingml/2006/table">
              <a:tbl>
                <a:tblPr bandRow="1">
                  <a:tableStyleId>{4C3C2611-4C71-4FC5-86AE-919BDF0F9419}</a:tableStyleId>
                </a:tblPr>
                <a:tblGrid>
                  <a:gridCol w="1184866">
                    <a:extLst>
                      <a:ext uri="{9D8B030D-6E8A-4147-A177-3AD203B41FA5}">
                        <a16:colId xmlns="" xmlns:a16="http://schemas.microsoft.com/office/drawing/2014/main" val="20000"/>
                      </a:ext>
                    </a:extLst>
                  </a:gridCol>
                  <a:gridCol w="2159918">
                    <a:extLst>
                      <a:ext uri="{9D8B030D-6E8A-4147-A177-3AD203B41FA5}">
                        <a16:colId xmlns="" xmlns:a16="http://schemas.microsoft.com/office/drawing/2014/main" val="20001"/>
                      </a:ext>
                    </a:extLst>
                  </a:gridCol>
                  <a:gridCol w="2505462">
                    <a:extLst>
                      <a:ext uri="{9D8B030D-6E8A-4147-A177-3AD203B41FA5}">
                        <a16:colId xmlns="" xmlns:a16="http://schemas.microsoft.com/office/drawing/2014/main" val="20002"/>
                      </a:ext>
                    </a:extLst>
                  </a:gridCol>
                  <a:gridCol w="1768245">
                    <a:extLst>
                      <a:ext uri="{9D8B030D-6E8A-4147-A177-3AD203B41FA5}">
                        <a16:colId xmlns="" xmlns:a16="http://schemas.microsoft.com/office/drawing/2014/main" val="20003"/>
                      </a:ext>
                    </a:extLst>
                  </a:gridCol>
                  <a:gridCol w="1734217">
                    <a:extLst>
                      <a:ext uri="{9D8B030D-6E8A-4147-A177-3AD203B41FA5}">
                        <a16:colId xmlns="" xmlns:a16="http://schemas.microsoft.com/office/drawing/2014/main" val="20004"/>
                      </a:ext>
                    </a:extLst>
                  </a:gridCol>
                </a:tblGrid>
                <a:tr h="250005">
                  <a:tc gridSpan="2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구   분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개발기간</a:t>
                        </a:r>
                        <a:r>
                          <a:rPr sz="1500" b="1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및 </a:t>
                        </a:r>
                        <a:r>
                          <a:rPr sz="1500" b="1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지원한도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정부출연금 비중</a:t>
                        </a:r>
                        <a:endParaRPr sz="1500" b="1" i="0" u="none" strike="noStrike" cap="none" spc="0" baseline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지원방식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0"/>
                    </a:ext>
                  </a:extLst>
                </a:tr>
                <a:tr h="468608">
                  <a:tc rowSpan="2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창업기업과제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디딤돌 </a:t>
                        </a:r>
                        <a:r>
                          <a:rPr lang="ko-KR" altLang="en-US"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창업과제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/>
                        </a:r>
                        <a:b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</a:b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</a:t>
                        </a:r>
                        <a:r>
                          <a:rPr lang="ko-KR" altLang="en-US"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여성참여활성화과제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 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 1.5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 원</a:t>
                        </a:r>
                        <a:b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</a:b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 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,1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 원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rowSpan="4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80</a:t>
                        </a:r>
                        <a:r>
                          <a:rPr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% </a:t>
                        </a:r>
                        <a:r>
                          <a:rPr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이내</a:t>
                        </a:r>
                        <a:endParaRPr sz="14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+</a:t>
                        </a:r>
                        <a:r>
                          <a:rPr lang="ko-KR" altLang="en-US"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품목지정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/>
                        </a:r>
                        <a:b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</a:b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1"/>
                    </a:ext>
                  </a:extLst>
                </a:tr>
                <a:tr h="235249"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혁신 창업과제</a:t>
                        </a:r>
                        <a:endParaRPr lang="en-US" altLang="ko-KR" sz="14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atinLnBrk="1"/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 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 2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 원</a:t>
                        </a:r>
                        <a:endParaRPr lang="ko-KR" altLang="en-US" sz="14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Helvetica Neue Light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lvl="0" indent="0" algn="ctr" defTabSz="7620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4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차 산업혁명 품목지정</a:t>
                        </a:r>
                        <a:endParaRPr lang="en-US" altLang="ko-KR" sz="14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2122083342"/>
                    </a:ext>
                  </a:extLst>
                </a:tr>
                <a:tr h="407407">
                  <a:tc rowSpan="2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기술창업 </a:t>
                        </a:r>
                        <a:endParaRPr lang="en-US" altLang="ko-KR" sz="14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투자연계과제</a:t>
                        </a:r>
                        <a:endParaRPr lang="en-US" altLang="ko-KR" sz="14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(TIPS)</a:t>
                        </a:r>
                        <a:endParaRPr lang="ko-KR" altLang="en-US" sz="14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민간투자 주도형</a:t>
                        </a:r>
                        <a:r>
                          <a:rPr lang="en-US" altLang="ko-KR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(TIPS)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</a:t>
                        </a:r>
                        <a:r>
                          <a:rPr 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5</a:t>
                        </a:r>
                        <a:r>
                          <a:rPr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lang="en-US" sz="14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(*</a:t>
                        </a:r>
                        <a:r>
                          <a:rPr lang="ko-KR" alt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바이오 분야 </a:t>
                        </a:r>
                        <a:r>
                          <a:rPr lang="en-US" altLang="ko-KR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7</a:t>
                        </a:r>
                        <a:r>
                          <a:rPr lang="ko-KR" alt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r>
                          <a:rPr lang="en-US" altLang="ko-KR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</a:t>
                        </a:r>
                        <a:endParaRPr sz="14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tc rowSpan="2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</a:t>
                        </a:r>
                      </a:p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4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차 산업혁명 분야 가점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816762164"/>
                    </a:ext>
                  </a:extLst>
                </a:tr>
                <a:tr h="381696"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크라우드펀딩</a:t>
                        </a:r>
                        <a:r>
                          <a:rPr lang="ko-KR" alt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lang="ko-KR" altLang="en-US"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연계형</a:t>
                        </a:r>
                        <a:endParaRPr lang="ko-KR" altLang="en-US" sz="14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sz="14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년, </a:t>
                        </a:r>
                        <a:r>
                          <a:rPr lang="en-US"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2</a:t>
                        </a:r>
                        <a:r>
                          <a:rPr sz="14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sz="14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endParaRPr lang="ko-KR" altLang="en-US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854697960"/>
                    </a:ext>
                  </a:extLst>
                </a:tr>
              </a:tbl>
            </a:graphicData>
          </a:graphic>
        </p:graphicFrame>
        <p:grpSp>
          <p:nvGrpSpPr>
            <p:cNvPr id="10" name="그룹 9"/>
            <p:cNvGrpSpPr/>
            <p:nvPr/>
          </p:nvGrpSpPr>
          <p:grpSpPr>
            <a:xfrm>
              <a:off x="778720" y="4891085"/>
              <a:ext cx="1142063" cy="253018"/>
              <a:chOff x="778720" y="4891085"/>
              <a:chExt cx="1142063" cy="253018"/>
            </a:xfrm>
          </p:grpSpPr>
          <p:pic>
            <p:nvPicPr>
              <p:cNvPr id="52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78720" y="4930654"/>
                <a:ext cx="155986" cy="1559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직사각형 78"/>
              <p:cNvSpPr txBox="1"/>
              <p:nvPr/>
            </p:nvSpPr>
            <p:spPr>
              <a:xfrm>
                <a:off x="990374" y="4891085"/>
                <a:ext cx="930409" cy="2530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지원조건</a:t>
                </a:r>
              </a:p>
            </p:txBody>
          </p:sp>
        </p:grpSp>
      </p:grpSp>
      <p:grpSp>
        <p:nvGrpSpPr>
          <p:cNvPr id="12" name="그룹 11"/>
          <p:cNvGrpSpPr/>
          <p:nvPr/>
        </p:nvGrpSpPr>
        <p:grpSpPr>
          <a:xfrm>
            <a:off x="747396" y="1690693"/>
            <a:ext cx="8727821" cy="761959"/>
            <a:chOff x="747396" y="1783053"/>
            <a:chExt cx="8727821" cy="761959"/>
          </a:xfrm>
        </p:grpSpPr>
        <p:grpSp>
          <p:nvGrpSpPr>
            <p:cNvPr id="11" name="그룹 10"/>
            <p:cNvGrpSpPr/>
            <p:nvPr/>
          </p:nvGrpSpPr>
          <p:grpSpPr>
            <a:xfrm>
              <a:off x="747396" y="1783053"/>
              <a:ext cx="8727821" cy="253018"/>
              <a:chOff x="747396" y="1783053"/>
              <a:chExt cx="8727821" cy="253018"/>
            </a:xfrm>
          </p:grpSpPr>
          <p:sp>
            <p:nvSpPr>
              <p:cNvPr id="55" name="직사각형 78"/>
              <p:cNvSpPr txBox="1"/>
              <p:nvPr/>
            </p:nvSpPr>
            <p:spPr>
              <a:xfrm>
                <a:off x="961668" y="1783053"/>
                <a:ext cx="8513549" cy="2530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spAutoFit/>
              </a:bodyPr>
              <a:lstStyle/>
              <a:p>
                <a:pPr algn="l" defTabSz="845561">
                  <a:spcAft>
                    <a:spcPts val="165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사업목적 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성장 잠재력을 보유한 창업기업의 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지원을 통해 기술창업 활성화 및 창업기업의 성장촉진</a:t>
                </a:r>
              </a:p>
            </p:txBody>
          </p:sp>
          <p:pic>
            <p:nvPicPr>
              <p:cNvPr id="56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7396" y="1806274"/>
                <a:ext cx="155986" cy="1559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7" name="그룹 56"/>
            <p:cNvGrpSpPr/>
            <p:nvPr/>
          </p:nvGrpSpPr>
          <p:grpSpPr>
            <a:xfrm>
              <a:off x="747398" y="2029404"/>
              <a:ext cx="2089783" cy="253018"/>
              <a:chOff x="921780" y="2417270"/>
              <a:chExt cx="2541869" cy="307752"/>
            </a:xfrm>
          </p:grpSpPr>
          <p:sp>
            <p:nvSpPr>
              <p:cNvPr id="100" name="직사각형 78"/>
              <p:cNvSpPr txBox="1"/>
              <p:nvPr/>
            </p:nvSpPr>
            <p:spPr>
              <a:xfrm>
                <a:off x="1182403" y="2417270"/>
                <a:ext cx="2281246" cy="30775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지원규모 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en-US" altLang="ko-KR" sz="1644" kern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070DD"/>
                    </a:solidFill>
                    <a:latin typeface="KoPub돋움체 Bold" pitchFamily="18" charset="-127"/>
                    <a:ea typeface="KoPub돋움체 Bold" pitchFamily="18" charset="-127"/>
                    <a:cs typeface="+mn-cs"/>
                  </a:rPr>
                  <a:t>2,727</a:t>
                </a:r>
                <a:r>
                  <a:rPr lang="ko-KR" altLang="en-US" sz="1644" kern="120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070DD"/>
                    </a:solidFill>
                    <a:latin typeface="KoPub돋움체 Bold" pitchFamily="18" charset="-127"/>
                    <a:ea typeface="KoPub돋움체 Bold" pitchFamily="18" charset="-127"/>
                    <a:cs typeface="+mn-cs"/>
                  </a:rPr>
                  <a:t>억원</a:t>
                </a:r>
                <a:endParaRPr lang="ko-KR" altLang="en-US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pic>
            <p:nvPicPr>
              <p:cNvPr id="101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21780" y="2476280"/>
                <a:ext cx="189731" cy="189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6" name="그룹 75"/>
            <p:cNvGrpSpPr/>
            <p:nvPr/>
          </p:nvGrpSpPr>
          <p:grpSpPr>
            <a:xfrm>
              <a:off x="747398" y="2291994"/>
              <a:ext cx="938829" cy="253018"/>
              <a:chOff x="921780" y="2417270"/>
              <a:chExt cx="1141927" cy="307752"/>
            </a:xfrm>
          </p:grpSpPr>
          <p:sp>
            <p:nvSpPr>
              <p:cNvPr id="98" name="직사각형 78"/>
              <p:cNvSpPr txBox="1"/>
              <p:nvPr/>
            </p:nvSpPr>
            <p:spPr>
              <a:xfrm>
                <a:off x="1182406" y="2417270"/>
                <a:ext cx="881301" cy="30775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지원내용</a:t>
                </a:r>
                <a:endPara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pic>
            <p:nvPicPr>
              <p:cNvPr id="99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21780" y="2476280"/>
                <a:ext cx="189731" cy="189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" name="그룹 1"/>
          <p:cNvGrpSpPr/>
          <p:nvPr/>
        </p:nvGrpSpPr>
        <p:grpSpPr>
          <a:xfrm>
            <a:off x="309248" y="435600"/>
            <a:ext cx="2917675" cy="910890"/>
            <a:chOff x="286520" y="373517"/>
            <a:chExt cx="2703235" cy="843943"/>
          </a:xfrm>
        </p:grpSpPr>
        <p:sp>
          <p:nvSpPr>
            <p:cNvPr id="127" name="지원 개요"/>
            <p:cNvSpPr txBox="1"/>
            <p:nvPr/>
          </p:nvSpPr>
          <p:spPr>
            <a:xfrm>
              <a:off x="1109508" y="568688"/>
              <a:ext cx="1880247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기업성장촉진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28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01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5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314517" y="7038000"/>
            <a:ext cx="83356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/>
              <a:t>9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943733" y="2445458"/>
            <a:ext cx="9069395" cy="1292937"/>
            <a:chOff x="943733" y="2445458"/>
            <a:chExt cx="9069395" cy="1292937"/>
          </a:xfrm>
        </p:grpSpPr>
        <p:grpSp>
          <p:nvGrpSpPr>
            <p:cNvPr id="3" name="그룹 2"/>
            <p:cNvGrpSpPr/>
            <p:nvPr/>
          </p:nvGrpSpPr>
          <p:grpSpPr>
            <a:xfrm>
              <a:off x="943733" y="2445458"/>
              <a:ext cx="1977556" cy="246221"/>
              <a:chOff x="943733" y="2445458"/>
              <a:chExt cx="1977556" cy="246221"/>
            </a:xfrm>
          </p:grpSpPr>
          <p:sp>
            <p:nvSpPr>
              <p:cNvPr id="91" name="제목 1"/>
              <p:cNvSpPr txBox="1">
                <a:spLocks/>
              </p:cNvSpPr>
              <p:nvPr/>
            </p:nvSpPr>
            <p:spPr>
              <a:xfrm>
                <a:off x="1038081" y="2445458"/>
                <a:ext cx="188320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창업기업과제</a:t>
                </a:r>
                <a:r>
                  <a:rPr lang="en-US" altLang="ko-KR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(1,922</a:t>
                </a:r>
                <a:r>
                  <a:rPr lang="ko-KR" altLang="en-US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억원</a:t>
                </a:r>
                <a:r>
                  <a:rPr lang="en-US" altLang="ko-KR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)</a:t>
                </a:r>
                <a:endParaRPr lang="ko-KR" altLang="en-US" sz="1400" spc="-4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endParaRPr>
              </a:p>
            </p:txBody>
          </p:sp>
          <p:grpSp>
            <p:nvGrpSpPr>
              <p:cNvPr id="92" name="그룹 91"/>
              <p:cNvGrpSpPr/>
              <p:nvPr/>
            </p:nvGrpSpPr>
            <p:grpSpPr>
              <a:xfrm>
                <a:off x="943733" y="2461814"/>
                <a:ext cx="35517" cy="212400"/>
                <a:chOff x="488940" y="3442711"/>
                <a:chExt cx="43200" cy="252000"/>
              </a:xfrm>
            </p:grpSpPr>
            <p:sp>
              <p:nvSpPr>
                <p:cNvPr id="96" name="직사각형 95"/>
                <p:cNvSpPr/>
                <p:nvPr/>
              </p:nvSpPr>
              <p:spPr>
                <a:xfrm>
                  <a:off x="488940" y="3442711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97" name="직사각형 96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  <p:grpSp>
          <p:nvGrpSpPr>
            <p:cNvPr id="18" name="그룹 17"/>
            <p:cNvGrpSpPr/>
            <p:nvPr/>
          </p:nvGrpSpPr>
          <p:grpSpPr>
            <a:xfrm>
              <a:off x="1006104" y="2718180"/>
              <a:ext cx="4846860" cy="250518"/>
              <a:chOff x="1006104" y="2718180"/>
              <a:chExt cx="4846860" cy="250518"/>
            </a:xfrm>
          </p:grpSpPr>
          <p:sp>
            <p:nvSpPr>
              <p:cNvPr id="90" name="직사각형 78"/>
              <p:cNvSpPr txBox="1"/>
              <p:nvPr/>
            </p:nvSpPr>
            <p:spPr>
              <a:xfrm>
                <a:off x="1207462" y="2718180"/>
                <a:ext cx="4645502" cy="2505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480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(</a:t>
                </a:r>
                <a:r>
                  <a:rPr lang="ko-KR" altLang="en-US" sz="1480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디딤돌 창업과제</a:t>
                </a:r>
                <a:r>
                  <a:rPr lang="en-US" altLang="ko-KR" sz="1480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) </a:t>
                </a:r>
                <a:r>
                  <a:rPr lang="ko-KR" altLang="en-US" sz="1480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일반 창업기업 및 여성기업 등의 기술개발 지원</a:t>
                </a:r>
                <a:endParaRPr lang="en-US" altLang="ko-KR" sz="1316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grpSp>
            <p:nvGrpSpPr>
              <p:cNvPr id="93" name="그룹 92"/>
              <p:cNvGrpSpPr/>
              <p:nvPr/>
            </p:nvGrpSpPr>
            <p:grpSpPr>
              <a:xfrm rot="2700000">
                <a:off x="1006104" y="2766481"/>
                <a:ext cx="120205" cy="120206"/>
                <a:chOff x="2089325" y="3308947"/>
                <a:chExt cx="240266" cy="240267"/>
              </a:xfrm>
            </p:grpSpPr>
            <p:sp>
              <p:nvSpPr>
                <p:cNvPr id="94" name="모서리가 둥근 직사각형 93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95" name="모서리가 둥근 직사각형 94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  <p:grpSp>
          <p:nvGrpSpPr>
            <p:cNvPr id="7" name="그룹 6"/>
            <p:cNvGrpSpPr/>
            <p:nvPr/>
          </p:nvGrpSpPr>
          <p:grpSpPr>
            <a:xfrm>
              <a:off x="1004598" y="2970166"/>
              <a:ext cx="9008530" cy="768229"/>
              <a:chOff x="1004598" y="3307147"/>
              <a:chExt cx="9008530" cy="768229"/>
            </a:xfrm>
          </p:grpSpPr>
          <p:grpSp>
            <p:nvGrpSpPr>
              <p:cNvPr id="6" name="그룹 5"/>
              <p:cNvGrpSpPr/>
              <p:nvPr/>
            </p:nvGrpSpPr>
            <p:grpSpPr>
              <a:xfrm>
                <a:off x="1004598" y="3307147"/>
                <a:ext cx="8311421" cy="227755"/>
                <a:chOff x="1004598" y="3307147"/>
                <a:chExt cx="8311421" cy="227755"/>
              </a:xfrm>
            </p:grpSpPr>
            <p:sp>
              <p:nvSpPr>
                <p:cNvPr id="58" name="직사각형 78"/>
                <p:cNvSpPr txBox="1"/>
                <p:nvPr/>
              </p:nvSpPr>
              <p:spPr>
                <a:xfrm>
                  <a:off x="1006753" y="3307147"/>
                  <a:ext cx="8309266" cy="2277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anchor="t">
                  <a:spAutoFit/>
                </a:bodyPr>
                <a:lstStyle/>
                <a:p>
                  <a:pPr fontAlgn="base" latinLnBrk="1"/>
                  <a:r>
                    <a:rPr lang="en-US" altLang="ko-KR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(</a:t>
                  </a:r>
                  <a:r>
                    <a:rPr lang="ko-KR" altLang="en-US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혁신 </a:t>
                  </a:r>
                  <a:r>
                    <a:rPr lang="ko-KR" altLang="en-US" sz="1480" b="1" kern="1200" spc="-25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창업과제</a:t>
                  </a:r>
                  <a:r>
                    <a:rPr lang="en-US" altLang="ko-KR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) </a:t>
                  </a:r>
                  <a:r>
                    <a:rPr lang="ko-KR" altLang="en-US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고기술</a:t>
                  </a:r>
                  <a:r>
                    <a:rPr lang="en-US" altLang="ko-KR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․</a:t>
                  </a:r>
                  <a:r>
                    <a:rPr lang="ko-KR" altLang="en-US" sz="1480" b="1" kern="1200" spc="-25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유망기술</a:t>
                  </a:r>
                  <a:r>
                    <a:rPr lang="ko-KR" altLang="en-US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 등 </a:t>
                  </a:r>
                  <a:r>
                    <a:rPr lang="en-US" altLang="ko-KR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4</a:t>
                  </a:r>
                  <a:r>
                    <a:rPr lang="ko-KR" altLang="en-US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차 산업혁명 분야 창업 기업의 기술개발</a:t>
                  </a:r>
                  <a:r>
                    <a:rPr lang="en-US" altLang="ko-KR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(R&amp;D, R&amp;D+</a:t>
                  </a:r>
                  <a:r>
                    <a:rPr lang="ko-KR" altLang="en-US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사업화</a:t>
                  </a:r>
                  <a:r>
                    <a:rPr lang="en-US" altLang="ko-KR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․IP</a:t>
                  </a:r>
                  <a:r>
                    <a:rPr lang="ko-KR" altLang="en-US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전략</a:t>
                  </a:r>
                  <a:r>
                    <a:rPr lang="en-US" altLang="ko-KR" sz="1480" b="1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)</a:t>
                  </a:r>
                  <a:r>
                    <a:rPr lang="ko-KR" altLang="en-US" sz="1480" b="1" kern="1200" spc="-25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지원</a:t>
                  </a:r>
                  <a:endPara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endParaRPr>
                </a:p>
              </p:txBody>
            </p:sp>
            <p:grpSp>
              <p:nvGrpSpPr>
                <p:cNvPr id="59" name="그룹 58"/>
                <p:cNvGrpSpPr/>
                <p:nvPr/>
              </p:nvGrpSpPr>
              <p:grpSpPr>
                <a:xfrm rot="2700000">
                  <a:off x="998166" y="3361880"/>
                  <a:ext cx="120205" cy="107342"/>
                  <a:chOff x="2089325" y="3308947"/>
                  <a:chExt cx="240266" cy="240267"/>
                </a:xfrm>
              </p:grpSpPr>
              <p:sp>
                <p:nvSpPr>
                  <p:cNvPr id="60" name="모서리가 둥근 직사각형 59"/>
                  <p:cNvSpPr/>
                  <p:nvPr/>
                </p:nvSpPr>
                <p:spPr>
                  <a:xfrm>
                    <a:off x="2089325" y="3308947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  <p:sp>
                <p:nvSpPr>
                  <p:cNvPr id="61" name="모서리가 둥근 직사각형 60"/>
                  <p:cNvSpPr/>
                  <p:nvPr/>
                </p:nvSpPr>
                <p:spPr>
                  <a:xfrm rot="16200000" flipV="1">
                    <a:off x="2177558" y="3397181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</p:grpSp>
          </p:grpSp>
          <p:sp>
            <p:nvSpPr>
              <p:cNvPr id="63" name="직사각형 78"/>
              <p:cNvSpPr txBox="1"/>
              <p:nvPr/>
            </p:nvSpPr>
            <p:spPr>
              <a:xfrm>
                <a:off x="1160836" y="3596783"/>
                <a:ext cx="8852292" cy="47859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spAutoFit/>
              </a:bodyPr>
              <a:lstStyle/>
              <a:p>
                <a:pPr marL="112220" indent="-112220"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R&amp;D : </a:t>
                </a:r>
                <a:r>
                  <a:rPr lang="ko-KR" altLang="en-US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글로벌지향형</a:t>
                </a: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, </a:t>
                </a:r>
                <a:r>
                  <a:rPr lang="ko-KR" altLang="en-US" sz="1300" spc="-73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스핀오프형</a:t>
                </a: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, </a:t>
                </a:r>
                <a:r>
                  <a:rPr lang="ko-KR" altLang="en-US" sz="1300" spc="-73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기술도입형</a:t>
                </a:r>
                <a:r>
                  <a:rPr lang="ko-KR" altLang="en-US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 및 </a:t>
                </a: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R&amp;D </a:t>
                </a:r>
                <a:r>
                  <a:rPr lang="ko-KR" altLang="en-US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집약형 등 </a:t>
                </a: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4</a:t>
                </a:r>
                <a:r>
                  <a:rPr lang="ko-KR" altLang="en-US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가지 유형의 창업 후 </a:t>
                </a: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7</a:t>
                </a:r>
                <a:r>
                  <a:rPr lang="ko-KR" altLang="en-US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년 이하인 </a:t>
                </a:r>
                <a:r>
                  <a:rPr lang="ko-KR" altLang="en-US" sz="1300" spc="-73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기업</a:t>
                </a:r>
                <a:endParaRPr lang="en-US" altLang="ko-KR" sz="1300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endParaRPr>
              </a:p>
              <a:p>
                <a:pPr marL="112220" indent="-112220"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R&amp;D+</a:t>
                </a:r>
                <a:r>
                  <a:rPr lang="ko-KR" altLang="en-US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사업화 </a:t>
                </a: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: </a:t>
                </a:r>
                <a:r>
                  <a:rPr lang="ko-KR" altLang="en-US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창업 후 </a:t>
                </a:r>
                <a:r>
                  <a:rPr lang="en-US" altLang="ko-KR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3~7</a:t>
                </a:r>
                <a:r>
                  <a:rPr lang="ko-KR" altLang="en-US" sz="1300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년 기업으로 신청자격 요건 제한</a:t>
                </a:r>
              </a:p>
            </p:txBody>
          </p:sp>
        </p:grpSp>
      </p:grpSp>
      <p:grpSp>
        <p:nvGrpSpPr>
          <p:cNvPr id="8" name="그룹 7"/>
          <p:cNvGrpSpPr/>
          <p:nvPr/>
        </p:nvGrpSpPr>
        <p:grpSpPr>
          <a:xfrm>
            <a:off x="943734" y="3765605"/>
            <a:ext cx="2529695" cy="246221"/>
            <a:chOff x="943734" y="3765605"/>
            <a:chExt cx="2529695" cy="246221"/>
          </a:xfrm>
        </p:grpSpPr>
        <p:sp>
          <p:nvSpPr>
            <p:cNvPr id="117" name="제목 1"/>
            <p:cNvSpPr txBox="1">
              <a:spLocks/>
            </p:cNvSpPr>
            <p:nvPr/>
          </p:nvSpPr>
          <p:spPr>
            <a:xfrm>
              <a:off x="1038082" y="3765605"/>
              <a:ext cx="2435347" cy="246221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00" spc="-4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기술창업투자연계과제</a:t>
              </a:r>
              <a:r>
                <a:rPr lang="en-US" altLang="ko-KR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(805</a:t>
              </a:r>
              <a:r>
                <a:rPr lang="ko-KR" altLang="en-US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억원</a:t>
              </a:r>
              <a:r>
                <a:rPr lang="en-US" altLang="ko-KR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)</a:t>
              </a:r>
              <a:endParaRPr lang="ko-KR" altLang="en-US" sz="1400" spc="-4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endParaRPr>
            </a:p>
          </p:txBody>
        </p:sp>
        <p:grpSp>
          <p:nvGrpSpPr>
            <p:cNvPr id="118" name="그룹 117"/>
            <p:cNvGrpSpPr/>
            <p:nvPr/>
          </p:nvGrpSpPr>
          <p:grpSpPr>
            <a:xfrm>
              <a:off x="943734" y="3781960"/>
              <a:ext cx="35517" cy="212400"/>
              <a:chOff x="488940" y="3442711"/>
              <a:chExt cx="43200" cy="252000"/>
            </a:xfrm>
          </p:grpSpPr>
          <p:sp>
            <p:nvSpPr>
              <p:cNvPr id="119" name="직사각형 118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995176" y="4518596"/>
            <a:ext cx="7026792" cy="239681"/>
            <a:chOff x="995176" y="4518596"/>
            <a:chExt cx="7026792" cy="239681"/>
          </a:xfrm>
        </p:grpSpPr>
        <p:sp>
          <p:nvSpPr>
            <p:cNvPr id="64" name="직사각형 78"/>
            <p:cNvSpPr txBox="1"/>
            <p:nvPr/>
          </p:nvSpPr>
          <p:spPr>
            <a:xfrm>
              <a:off x="1206000" y="4518596"/>
              <a:ext cx="6815968" cy="2396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크라우드펀딩연계형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기술창업지원과제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크라우드펀딩에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성공한 기술창업 기업의 기술개발 지원</a:t>
              </a:r>
              <a:endPara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grpSp>
          <p:nvGrpSpPr>
            <p:cNvPr id="65" name="그룹 64"/>
            <p:cNvGrpSpPr/>
            <p:nvPr/>
          </p:nvGrpSpPr>
          <p:grpSpPr>
            <a:xfrm rot="2700000">
              <a:off x="995177" y="4577941"/>
              <a:ext cx="120204" cy="120206"/>
              <a:chOff x="2089325" y="3308947"/>
              <a:chExt cx="240266" cy="240267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grpSp>
        <p:nvGrpSpPr>
          <p:cNvPr id="23" name="그룹 22"/>
          <p:cNvGrpSpPr/>
          <p:nvPr/>
        </p:nvGrpSpPr>
        <p:grpSpPr>
          <a:xfrm>
            <a:off x="999799" y="4046411"/>
            <a:ext cx="8027840" cy="493981"/>
            <a:chOff x="999799" y="4046411"/>
            <a:chExt cx="8027840" cy="493981"/>
          </a:xfrm>
        </p:grpSpPr>
        <p:sp>
          <p:nvSpPr>
            <p:cNvPr id="113" name="직사각형 78"/>
            <p:cNvSpPr txBox="1"/>
            <p:nvPr/>
          </p:nvSpPr>
          <p:spPr>
            <a:xfrm>
              <a:off x="1160101" y="4046411"/>
              <a:ext cx="7867538" cy="4939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77657"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민간투자주도형 기술창업지원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(TIPS)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과제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액셀러레이터 등 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TIPS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운영사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기관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가 발굴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․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투자한 기술창업팀에게</a:t>
              </a:r>
              <a:endPara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algn="l" defTabSz="877657"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보육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․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멘토링과 함께 기술개발 지원</a:t>
              </a:r>
              <a:endPara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grpSp>
          <p:nvGrpSpPr>
            <p:cNvPr id="71" name="그룹 70"/>
            <p:cNvGrpSpPr/>
            <p:nvPr/>
          </p:nvGrpSpPr>
          <p:grpSpPr>
            <a:xfrm rot="2700000">
              <a:off x="999800" y="4121297"/>
              <a:ext cx="120204" cy="120206"/>
              <a:chOff x="2089325" y="3308947"/>
              <a:chExt cx="240266" cy="240267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75" name="모서리가 둥근 직사각형 74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utoShape 48"/>
          <p:cNvSpPr>
            <a:spLocks noChangeArrowheads="1"/>
          </p:cNvSpPr>
          <p:nvPr/>
        </p:nvSpPr>
        <p:spPr bwMode="auto">
          <a:xfrm>
            <a:off x="492375" y="1260000"/>
            <a:ext cx="2525625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중소기업 기술혁신개발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747398" y="2103693"/>
            <a:ext cx="2089783" cy="253018"/>
            <a:chOff x="921780" y="2417270"/>
            <a:chExt cx="2541869" cy="307752"/>
          </a:xfrm>
        </p:grpSpPr>
        <p:sp>
          <p:nvSpPr>
            <p:cNvPr id="50" name="직사각형 78"/>
            <p:cNvSpPr txBox="1"/>
            <p:nvPr/>
          </p:nvSpPr>
          <p:spPr>
            <a:xfrm>
              <a:off x="1182403" y="2417270"/>
              <a:ext cx="2281246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2,269</a:t>
              </a:r>
              <a:r>
                <a:rPr lang="ko-KR" altLang="en-US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51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그룹 15"/>
          <p:cNvGrpSpPr/>
          <p:nvPr/>
        </p:nvGrpSpPr>
        <p:grpSpPr>
          <a:xfrm>
            <a:off x="747399" y="1783052"/>
            <a:ext cx="9014758" cy="253018"/>
            <a:chOff x="747399" y="1783052"/>
            <a:chExt cx="9014758" cy="253018"/>
          </a:xfrm>
        </p:grpSpPr>
        <p:sp>
          <p:nvSpPr>
            <p:cNvPr id="47" name="직사각형 78"/>
            <p:cNvSpPr txBox="1"/>
            <p:nvPr/>
          </p:nvSpPr>
          <p:spPr>
            <a:xfrm>
              <a:off x="961671" y="1783052"/>
              <a:ext cx="8800486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사업목적 </a:t>
              </a:r>
              <a:r>
                <a:rPr lang="en-US" altLang="ko-KR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</a:t>
              </a:r>
              <a:r>
                <a:rPr lang="en-US" altLang="ko-KR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내외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환경 변화에 따른 수출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․</a:t>
              </a:r>
              <a:r>
                <a:rPr lang="ko-KR" altLang="en-US" sz="1644" b="1" dirty="0" err="1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혁신형기업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맞춤형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지원을 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통해 글로벌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선도 중소기업 육성</a:t>
              </a:r>
            </a:p>
          </p:txBody>
        </p:sp>
        <p:pic>
          <p:nvPicPr>
            <p:cNvPr id="48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399" y="1806272"/>
              <a:ext cx="155986" cy="15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그룹 6"/>
          <p:cNvGrpSpPr/>
          <p:nvPr/>
        </p:nvGrpSpPr>
        <p:grpSpPr>
          <a:xfrm>
            <a:off x="810044" y="4817872"/>
            <a:ext cx="9477371" cy="1942643"/>
            <a:chOff x="810044" y="4817872"/>
            <a:chExt cx="9477371" cy="1942643"/>
          </a:xfrm>
        </p:grpSpPr>
        <p:graphicFrame>
          <p:nvGraphicFramePr>
            <p:cNvPr id="102" name="표"/>
            <p:cNvGraphicFramePr/>
            <p:nvPr>
              <p:extLst>
                <p:ext uri="{D42A27DB-BD31-4B8C-83A1-F6EECF244321}">
                  <p14:modId xmlns="" xmlns:p14="http://schemas.microsoft.com/office/powerpoint/2010/main" val="2127797334"/>
                </p:ext>
              </p:extLst>
            </p:nvPr>
          </p:nvGraphicFramePr>
          <p:xfrm>
            <a:off x="934707" y="5140972"/>
            <a:ext cx="9352708" cy="1619543"/>
          </p:xfrm>
          <a:graphic>
            <a:graphicData uri="http://schemas.openxmlformats.org/drawingml/2006/table">
              <a:tbl>
                <a:tblPr bandRow="1">
                  <a:tableStyleId>{4C3C2611-4C71-4FC5-86AE-919BDF0F9419}</a:tableStyleId>
                </a:tblPr>
                <a:tblGrid>
                  <a:gridCol w="1184866">
                    <a:extLst>
                      <a:ext uri="{9D8B030D-6E8A-4147-A177-3AD203B41FA5}">
                        <a16:colId xmlns="" xmlns:a16="http://schemas.microsoft.com/office/drawing/2014/main" val="20000"/>
                      </a:ext>
                    </a:extLst>
                  </a:gridCol>
                  <a:gridCol w="2159918">
                    <a:extLst>
                      <a:ext uri="{9D8B030D-6E8A-4147-A177-3AD203B41FA5}">
                        <a16:colId xmlns="" xmlns:a16="http://schemas.microsoft.com/office/drawing/2014/main" val="20001"/>
                      </a:ext>
                    </a:extLst>
                  </a:gridCol>
                  <a:gridCol w="2505462">
                    <a:extLst>
                      <a:ext uri="{9D8B030D-6E8A-4147-A177-3AD203B41FA5}">
                        <a16:colId xmlns="" xmlns:a16="http://schemas.microsoft.com/office/drawing/2014/main" val="20002"/>
                      </a:ext>
                    </a:extLst>
                  </a:gridCol>
                  <a:gridCol w="1768245">
                    <a:extLst>
                      <a:ext uri="{9D8B030D-6E8A-4147-A177-3AD203B41FA5}">
                        <a16:colId xmlns="" xmlns:a16="http://schemas.microsoft.com/office/drawing/2014/main" val="20003"/>
                      </a:ext>
                    </a:extLst>
                  </a:gridCol>
                  <a:gridCol w="1734217">
                    <a:extLst>
                      <a:ext uri="{9D8B030D-6E8A-4147-A177-3AD203B41FA5}">
                        <a16:colId xmlns="" xmlns:a16="http://schemas.microsoft.com/office/drawing/2014/main" val="20004"/>
                      </a:ext>
                    </a:extLst>
                  </a:gridCol>
                </a:tblGrid>
                <a:tr h="238298">
                  <a:tc gridSpan="2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구   분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개발기간</a:t>
                        </a:r>
                        <a:r>
                          <a: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및 </a:t>
                        </a: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지원한도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정부출연금</a:t>
                        </a:r>
                        <a:r>
                          <a: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</a:t>
                        </a: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비중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지원방식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0"/>
                    </a:ext>
                  </a:extLst>
                </a:tr>
                <a:tr h="272269">
                  <a:tc rowSpan="3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수출기업</a:t>
                        </a:r>
                        <a:r>
                          <a:rPr 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</a:p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기술개발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글로벌강소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6억원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rowSpan="5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65% 이내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1"/>
                    </a:ext>
                  </a:extLst>
                </a:tr>
                <a:tr h="272269">
                  <a:tc vMerge="1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endParaRPr sz="16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수출유망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6억원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품목지정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2"/>
                    </a:ext>
                  </a:extLst>
                </a:tr>
                <a:tr h="272269">
                  <a:tc vMerge="1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endParaRPr sz="16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수출초보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4억원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품목지정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3"/>
                    </a:ext>
                  </a:extLst>
                </a:tr>
                <a:tr h="272269">
                  <a:tc rowSpan="2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ko-KR" altLang="en-US" sz="13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혁신형기업</a:t>
                        </a:r>
                        <a:endPara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ko-KR" alt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기술개발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혁신형기업</a:t>
                        </a:r>
                        <a:endPara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5억원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품목지정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4"/>
                    </a:ext>
                  </a:extLst>
                </a:tr>
                <a:tr h="272269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글로벌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스타벤처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육성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5억원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5"/>
                    </a:ext>
                  </a:extLst>
                </a:tr>
              </a:tbl>
            </a:graphicData>
          </a:graphic>
        </p:graphicFrame>
        <p:grpSp>
          <p:nvGrpSpPr>
            <p:cNvPr id="103" name="그룹 102"/>
            <p:cNvGrpSpPr/>
            <p:nvPr/>
          </p:nvGrpSpPr>
          <p:grpSpPr>
            <a:xfrm>
              <a:off x="810044" y="4817872"/>
              <a:ext cx="938829" cy="253018"/>
              <a:chOff x="997980" y="2423909"/>
              <a:chExt cx="1141927" cy="294471"/>
            </a:xfrm>
          </p:grpSpPr>
          <p:sp>
            <p:nvSpPr>
              <p:cNvPr id="104" name="직사각형 78"/>
              <p:cNvSpPr txBox="1"/>
              <p:nvPr/>
            </p:nvSpPr>
            <p:spPr>
              <a:xfrm>
                <a:off x="1258606" y="2423909"/>
                <a:ext cx="881301" cy="294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지원조건</a:t>
                </a:r>
                <a:endPara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pic>
            <p:nvPicPr>
              <p:cNvPr id="105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97980" y="2476280"/>
                <a:ext cx="189731" cy="189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6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2559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10</a:t>
            </a:r>
            <a:endParaRPr lang="en-US" altLang="ko-KR" dirty="0"/>
          </a:p>
        </p:txBody>
      </p:sp>
      <p:grpSp>
        <p:nvGrpSpPr>
          <p:cNvPr id="52" name="그룹 51"/>
          <p:cNvGrpSpPr/>
          <p:nvPr/>
        </p:nvGrpSpPr>
        <p:grpSpPr>
          <a:xfrm>
            <a:off x="748800" y="2431164"/>
            <a:ext cx="901383" cy="253018"/>
            <a:chOff x="921780" y="2417270"/>
            <a:chExt cx="1096383" cy="307752"/>
          </a:xfrm>
        </p:grpSpPr>
        <p:sp>
          <p:nvSpPr>
            <p:cNvPr id="53" name="직사각형 78"/>
            <p:cNvSpPr txBox="1"/>
            <p:nvPr/>
          </p:nvSpPr>
          <p:spPr>
            <a:xfrm>
              <a:off x="1182406" y="2417270"/>
              <a:ext cx="835757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spc="-73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지원내용</a:t>
              </a:r>
              <a:endParaRPr lang="ko-KR" altLang="en-US" sz="1480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endParaRPr>
            </a:p>
          </p:txBody>
        </p:sp>
        <p:pic>
          <p:nvPicPr>
            <p:cNvPr id="54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그룹 2"/>
          <p:cNvGrpSpPr/>
          <p:nvPr/>
        </p:nvGrpSpPr>
        <p:grpSpPr>
          <a:xfrm>
            <a:off x="943200" y="2743145"/>
            <a:ext cx="2068799" cy="253018"/>
            <a:chOff x="943200" y="2743145"/>
            <a:chExt cx="2068799" cy="253018"/>
          </a:xfrm>
        </p:grpSpPr>
        <p:grpSp>
          <p:nvGrpSpPr>
            <p:cNvPr id="96" name="그룹 95"/>
            <p:cNvGrpSpPr/>
            <p:nvPr/>
          </p:nvGrpSpPr>
          <p:grpSpPr>
            <a:xfrm>
              <a:off x="943200" y="2759191"/>
              <a:ext cx="37273" cy="212295"/>
              <a:chOff x="488940" y="3442711"/>
              <a:chExt cx="43200" cy="252000"/>
            </a:xfrm>
          </p:grpSpPr>
          <p:sp>
            <p:nvSpPr>
              <p:cNvPr id="100" name="직사각형 99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95" name="제목 1"/>
            <p:cNvSpPr txBox="1">
              <a:spLocks/>
            </p:cNvSpPr>
            <p:nvPr/>
          </p:nvSpPr>
          <p:spPr>
            <a:xfrm>
              <a:off x="1042213" y="2743145"/>
              <a:ext cx="1969786" cy="25301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b="1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수출기업기술개발</a:t>
              </a:r>
              <a:r>
                <a:rPr lang="en-US" altLang="ko-KR" sz="1400" b="1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(940</a:t>
              </a:r>
              <a:r>
                <a:rPr lang="ko-KR" altLang="en-US" sz="1400" b="1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억원</a:t>
              </a:r>
              <a:r>
                <a:rPr lang="en-US" altLang="ko-KR" sz="1400" b="1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)</a:t>
              </a:r>
              <a:endParaRPr lang="ko-KR" altLang="en-US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943200" y="3898313"/>
            <a:ext cx="2456246" cy="253018"/>
            <a:chOff x="943200" y="3898313"/>
            <a:chExt cx="2456246" cy="253018"/>
          </a:xfrm>
        </p:grpSpPr>
        <p:sp>
          <p:nvSpPr>
            <p:cNvPr id="68" name="제목 1"/>
            <p:cNvSpPr txBox="1">
              <a:spLocks/>
            </p:cNvSpPr>
            <p:nvPr/>
          </p:nvSpPr>
          <p:spPr>
            <a:xfrm>
              <a:off x="1020525" y="3898313"/>
              <a:ext cx="2378921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b="1" spc="-73" dirty="0" err="1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혁신형</a:t>
              </a:r>
              <a:r>
                <a:rPr lang="ko-KR" altLang="en-US" sz="1644" b="1" spc="-73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 </a:t>
              </a:r>
              <a:r>
                <a:rPr lang="ko-KR" altLang="en-US" sz="1644" b="1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기업기술개발</a:t>
              </a:r>
              <a:r>
                <a:rPr lang="en-US" altLang="ko-KR" sz="1400" b="1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(1,329</a:t>
              </a:r>
              <a:r>
                <a:rPr lang="ko-KR" altLang="en-US" sz="1400" b="1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억원</a:t>
              </a:r>
              <a:r>
                <a:rPr lang="en-US" altLang="ko-KR" sz="1400" b="1" spc="-73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rPr>
                <a:t>)</a:t>
              </a:r>
              <a:endParaRPr lang="ko-KR" altLang="en-US" sz="1400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endParaRP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943200" y="3903010"/>
              <a:ext cx="37272" cy="212400"/>
              <a:chOff x="947577" y="4155571"/>
              <a:chExt cx="37272" cy="282563"/>
            </a:xfrm>
          </p:grpSpPr>
          <p:sp>
            <p:nvSpPr>
              <p:cNvPr id="42" name="직사각형 41"/>
              <p:cNvSpPr/>
              <p:nvPr/>
            </p:nvSpPr>
            <p:spPr>
              <a:xfrm>
                <a:off x="947577" y="4155571"/>
                <a:ext cx="37272" cy="28256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947577" y="4155571"/>
                <a:ext cx="37272" cy="102611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40" name="그룹 39"/>
          <p:cNvGrpSpPr/>
          <p:nvPr/>
        </p:nvGrpSpPr>
        <p:grpSpPr>
          <a:xfrm>
            <a:off x="309248" y="435600"/>
            <a:ext cx="2917675" cy="910890"/>
            <a:chOff x="286520" y="373517"/>
            <a:chExt cx="2703235" cy="843943"/>
          </a:xfrm>
        </p:grpSpPr>
        <p:sp>
          <p:nvSpPr>
            <p:cNvPr id="44" name="지원 개요"/>
            <p:cNvSpPr txBox="1"/>
            <p:nvPr/>
          </p:nvSpPr>
          <p:spPr>
            <a:xfrm>
              <a:off x="1109508" y="568688"/>
              <a:ext cx="1880247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기업성장촉진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6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01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022956" y="3050595"/>
            <a:ext cx="8824237" cy="774624"/>
            <a:chOff x="1022956" y="3050595"/>
            <a:chExt cx="8824237" cy="774624"/>
          </a:xfrm>
        </p:grpSpPr>
        <p:grpSp>
          <p:nvGrpSpPr>
            <p:cNvPr id="5" name="그룹 4"/>
            <p:cNvGrpSpPr/>
            <p:nvPr/>
          </p:nvGrpSpPr>
          <p:grpSpPr>
            <a:xfrm>
              <a:off x="1029599" y="3050595"/>
              <a:ext cx="7957565" cy="239681"/>
              <a:chOff x="1029599" y="3050595"/>
              <a:chExt cx="7957565" cy="239681"/>
            </a:xfrm>
          </p:grpSpPr>
          <p:sp>
            <p:nvSpPr>
              <p:cNvPr id="94" name="직사각형 78"/>
              <p:cNvSpPr txBox="1"/>
              <p:nvPr/>
            </p:nvSpPr>
            <p:spPr>
              <a:xfrm>
                <a:off x="1206000" y="3050595"/>
                <a:ext cx="7781164" cy="2396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(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글로벌강소기업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) “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글로벌 </a:t>
                </a:r>
                <a:r>
                  <a:rPr lang="ko-KR" altLang="en-US" sz="1480" b="1" kern="1200" spc="-25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강소기업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육성사업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”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에 선정된 중소기업의 기술개발 지원</a:t>
                </a:r>
              </a:p>
            </p:txBody>
          </p:sp>
          <p:grpSp>
            <p:nvGrpSpPr>
              <p:cNvPr id="65" name="그룹 64"/>
              <p:cNvGrpSpPr/>
              <p:nvPr/>
            </p:nvGrpSpPr>
            <p:grpSpPr>
              <a:xfrm rot="2700000">
                <a:off x="1029600" y="3104433"/>
                <a:ext cx="120204" cy="120206"/>
                <a:chOff x="2089325" y="3308947"/>
                <a:chExt cx="240266" cy="240267"/>
              </a:xfrm>
            </p:grpSpPr>
            <p:sp>
              <p:nvSpPr>
                <p:cNvPr id="66" name="모서리가 둥근 직사각형 65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67" name="모서리가 둥근 직사각형 66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  <p:grpSp>
          <p:nvGrpSpPr>
            <p:cNvPr id="6" name="그룹 5"/>
            <p:cNvGrpSpPr/>
            <p:nvPr/>
          </p:nvGrpSpPr>
          <p:grpSpPr>
            <a:xfrm>
              <a:off x="1022956" y="3323071"/>
              <a:ext cx="8824237" cy="239681"/>
              <a:chOff x="1022956" y="3323071"/>
              <a:chExt cx="8824237" cy="239681"/>
            </a:xfrm>
          </p:grpSpPr>
          <p:sp>
            <p:nvSpPr>
              <p:cNvPr id="58" name="직사각형 78"/>
              <p:cNvSpPr txBox="1"/>
              <p:nvPr/>
            </p:nvSpPr>
            <p:spPr>
              <a:xfrm>
                <a:off x="1206000" y="3323071"/>
                <a:ext cx="8641193" cy="2396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(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수출유망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) 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최근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2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년 이내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100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만불 이상의  수출실적을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1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회 이상 달성한 중소기업에 대하여 전략품목 기술개발지원</a:t>
                </a:r>
              </a:p>
            </p:txBody>
          </p:sp>
          <p:grpSp>
            <p:nvGrpSpPr>
              <p:cNvPr id="59" name="그룹 58"/>
              <p:cNvGrpSpPr/>
              <p:nvPr/>
            </p:nvGrpSpPr>
            <p:grpSpPr>
              <a:xfrm rot="2700000">
                <a:off x="1029600" y="3370265"/>
                <a:ext cx="120204" cy="133492"/>
                <a:chOff x="2089325" y="3308947"/>
                <a:chExt cx="240266" cy="240267"/>
              </a:xfrm>
            </p:grpSpPr>
            <p:sp>
              <p:nvSpPr>
                <p:cNvPr id="62" name="모서리가 둥근 직사각형 61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63" name="모서리가 둥근 직사각형 62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  <p:grpSp>
          <p:nvGrpSpPr>
            <p:cNvPr id="4" name="그룹 3"/>
            <p:cNvGrpSpPr/>
            <p:nvPr/>
          </p:nvGrpSpPr>
          <p:grpSpPr>
            <a:xfrm>
              <a:off x="1024316" y="3585538"/>
              <a:ext cx="8581410" cy="239681"/>
              <a:chOff x="1024316" y="3585538"/>
              <a:chExt cx="8581410" cy="239681"/>
            </a:xfrm>
          </p:grpSpPr>
          <p:sp>
            <p:nvSpPr>
              <p:cNvPr id="69" name="직사각형 78"/>
              <p:cNvSpPr txBox="1"/>
              <p:nvPr/>
            </p:nvSpPr>
            <p:spPr>
              <a:xfrm>
                <a:off x="1205999" y="3585538"/>
                <a:ext cx="8399727" cy="2396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(</a:t>
                </a:r>
                <a:r>
                  <a:rPr lang="ko-KR" altLang="en-US" sz="1480" b="1" kern="1200" spc="-25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수출초보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) 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최근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2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년 이내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100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만불 미만의 수출실적을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1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회 이상 달성한 중소기업에 대하여 전략품목 기술개발지원</a:t>
                </a:r>
              </a:p>
            </p:txBody>
          </p:sp>
          <p:grpSp>
            <p:nvGrpSpPr>
              <p:cNvPr id="70" name="그룹 69"/>
              <p:cNvGrpSpPr/>
              <p:nvPr/>
            </p:nvGrpSpPr>
            <p:grpSpPr>
              <a:xfrm rot="2700000">
                <a:off x="1024317" y="3639376"/>
                <a:ext cx="120204" cy="120206"/>
                <a:chOff x="2089325" y="3308947"/>
                <a:chExt cx="240266" cy="240267"/>
              </a:xfrm>
            </p:grpSpPr>
            <p:sp>
              <p:nvSpPr>
                <p:cNvPr id="71" name="모서리가 둥근 직사각형 70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72" name="모서리가 둥근 직사각형 71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</p:grpSp>
      <p:grpSp>
        <p:nvGrpSpPr>
          <p:cNvPr id="10" name="그룹 9"/>
          <p:cNvGrpSpPr/>
          <p:nvPr/>
        </p:nvGrpSpPr>
        <p:grpSpPr>
          <a:xfrm>
            <a:off x="1029599" y="4199746"/>
            <a:ext cx="8817594" cy="239681"/>
            <a:chOff x="1029599" y="4199746"/>
            <a:chExt cx="7957565" cy="239681"/>
          </a:xfrm>
        </p:grpSpPr>
        <p:sp>
          <p:nvSpPr>
            <p:cNvPr id="74" name="직사각형 78"/>
            <p:cNvSpPr txBox="1"/>
            <p:nvPr/>
          </p:nvSpPr>
          <p:spPr>
            <a:xfrm>
              <a:off x="1206000" y="4199746"/>
              <a:ext cx="7781164" cy="2396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혁신형기업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중소기업기술로드맵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전략품목을 기반으로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기술혁신형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중소기업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이노비즈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또는 벤처기업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의 기술개발지원</a:t>
              </a:r>
            </a:p>
          </p:txBody>
        </p:sp>
        <p:grpSp>
          <p:nvGrpSpPr>
            <p:cNvPr id="75" name="그룹 74"/>
            <p:cNvGrpSpPr/>
            <p:nvPr/>
          </p:nvGrpSpPr>
          <p:grpSpPr>
            <a:xfrm rot="2700000">
              <a:off x="1029600" y="4253584"/>
              <a:ext cx="120204" cy="120206"/>
              <a:chOff x="2089325" y="3308947"/>
              <a:chExt cx="240266" cy="240267"/>
            </a:xfrm>
          </p:grpSpPr>
          <p:sp>
            <p:nvSpPr>
              <p:cNvPr id="76" name="모서리가 둥근 직사각형 75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77" name="모서리가 둥근 직사각형 76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sp>
        <p:nvSpPr>
          <p:cNvPr id="79" name="직사각형 78"/>
          <p:cNvSpPr txBox="1"/>
          <p:nvPr/>
        </p:nvSpPr>
        <p:spPr>
          <a:xfrm>
            <a:off x="1206000" y="4490686"/>
            <a:ext cx="7781164" cy="239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l" defTabSz="877657">
              <a:lnSpc>
                <a:spcPct val="110000"/>
              </a:lnSpc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(</a:t>
            </a: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글로벌 </a:t>
            </a:r>
            <a:r>
              <a:rPr lang="ko-KR" altLang="en-US" sz="1480" b="1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스타벤처</a:t>
            </a:r>
            <a:r>
              <a: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) “</a:t>
            </a: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글로벌 </a:t>
            </a:r>
            <a:r>
              <a:rPr lang="ko-KR" altLang="en-US" sz="1480" b="1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스타벤처</a:t>
            </a: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 육성사업</a:t>
            </a:r>
            <a:r>
              <a: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”</a:t>
            </a: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을 통해 추천된 중소기업의 기술개발 지원</a:t>
            </a:r>
          </a:p>
        </p:txBody>
      </p:sp>
      <p:grpSp>
        <p:nvGrpSpPr>
          <p:cNvPr id="80" name="그룹 79"/>
          <p:cNvGrpSpPr/>
          <p:nvPr/>
        </p:nvGrpSpPr>
        <p:grpSpPr>
          <a:xfrm rot="2700000">
            <a:off x="1036801" y="4544524"/>
            <a:ext cx="120204" cy="120206"/>
            <a:chOff x="2089325" y="3308947"/>
            <a:chExt cx="240266" cy="240267"/>
          </a:xfrm>
        </p:grpSpPr>
        <p:sp>
          <p:nvSpPr>
            <p:cNvPr id="81" name="모서리가 둥근 직사각형 80"/>
            <p:cNvSpPr/>
            <p:nvPr/>
          </p:nvSpPr>
          <p:spPr>
            <a:xfrm>
              <a:off x="2089325" y="3308947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M" pitchFamily="18" charset="-127"/>
                <a:ea typeface="Rix모던고딕 M" pitchFamily="18" charset="-127"/>
              </a:endParaRPr>
            </a:p>
          </p:txBody>
        </p:sp>
        <p:sp>
          <p:nvSpPr>
            <p:cNvPr id="82" name="모서리가 둥근 직사각형 81"/>
            <p:cNvSpPr/>
            <p:nvPr/>
          </p:nvSpPr>
          <p:spPr>
            <a:xfrm rot="16200000" flipV="1">
              <a:off x="2177558" y="3397181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M" pitchFamily="18" charset="-127"/>
                <a:ea typeface="Rix모던고딕 M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48"/>
          <p:cNvSpPr>
            <a:spLocks noChangeArrowheads="1"/>
          </p:cNvSpPr>
          <p:nvPr/>
        </p:nvSpPr>
        <p:spPr bwMode="auto">
          <a:xfrm>
            <a:off x="492382" y="1260000"/>
            <a:ext cx="2525625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제품서비스 기술개발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47399" y="1783050"/>
            <a:ext cx="9317941" cy="506036"/>
            <a:chOff x="747399" y="1783050"/>
            <a:chExt cx="9317941" cy="506036"/>
          </a:xfrm>
        </p:grpSpPr>
        <p:sp>
          <p:nvSpPr>
            <p:cNvPr id="38" name="직사각형 78"/>
            <p:cNvSpPr txBox="1"/>
            <p:nvPr/>
          </p:nvSpPr>
          <p:spPr>
            <a:xfrm>
              <a:off x="961666" y="1783050"/>
              <a:ext cx="9103674" cy="5060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사업목적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: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제품의 서비스화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,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서비스 분야 신규 비즈니스모델 개발을 통해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중소 제조업 및 서비스업의 </a:t>
              </a:r>
              <a:r>
                <a:rPr lang="ko-KR" altLang="en-US" sz="1644" b="1" dirty="0" err="1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신성장동력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     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	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창출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,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생산성 향상 등 경쟁력 강화</a:t>
              </a:r>
            </a:p>
          </p:txBody>
        </p:sp>
        <p:pic>
          <p:nvPicPr>
            <p:cNvPr id="39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399" y="1806273"/>
              <a:ext cx="155986" cy="15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그룹 12"/>
          <p:cNvGrpSpPr/>
          <p:nvPr/>
        </p:nvGrpSpPr>
        <p:grpSpPr>
          <a:xfrm>
            <a:off x="747398" y="5224431"/>
            <a:ext cx="9234416" cy="1527675"/>
            <a:chOff x="747398" y="5197272"/>
            <a:chExt cx="9234416" cy="1527675"/>
          </a:xfrm>
        </p:grpSpPr>
        <p:graphicFrame>
          <p:nvGraphicFramePr>
            <p:cNvPr id="52" name="표"/>
            <p:cNvGraphicFramePr/>
            <p:nvPr>
              <p:extLst>
                <p:ext uri="{D42A27DB-BD31-4B8C-83A1-F6EECF244321}">
                  <p14:modId xmlns="" xmlns:p14="http://schemas.microsoft.com/office/powerpoint/2010/main" val="2159464953"/>
                </p:ext>
              </p:extLst>
            </p:nvPr>
          </p:nvGraphicFramePr>
          <p:xfrm>
            <a:off x="934708" y="5511765"/>
            <a:ext cx="9047106" cy="1213182"/>
          </p:xfrm>
          <a:graphic>
            <a:graphicData uri="http://schemas.openxmlformats.org/drawingml/2006/table">
              <a:tbl>
                <a:tblPr bandRow="1">
                  <a:tableStyleId>{4C3C2611-4C71-4FC5-86AE-919BDF0F9419}</a:tableStyleId>
                </a:tblPr>
                <a:tblGrid>
                  <a:gridCol w="2701559">
                    <a:extLst>
                      <a:ext uri="{9D8B030D-6E8A-4147-A177-3AD203B41FA5}">
                        <a16:colId xmlns="" xmlns:a16="http://schemas.microsoft.com/office/drawing/2014/main" val="20000"/>
                      </a:ext>
                    </a:extLst>
                  </a:gridCol>
                  <a:gridCol w="2957530">
                    <a:extLst>
                      <a:ext uri="{9D8B030D-6E8A-4147-A177-3AD203B41FA5}">
                        <a16:colId xmlns="" xmlns:a16="http://schemas.microsoft.com/office/drawing/2014/main" val="20002"/>
                      </a:ext>
                    </a:extLst>
                  </a:gridCol>
                  <a:gridCol w="1710467">
                    <a:extLst>
                      <a:ext uri="{9D8B030D-6E8A-4147-A177-3AD203B41FA5}">
                        <a16:colId xmlns="" xmlns:a16="http://schemas.microsoft.com/office/drawing/2014/main" val="20003"/>
                      </a:ext>
                    </a:extLst>
                  </a:gridCol>
                  <a:gridCol w="1677550">
                    <a:extLst>
                      <a:ext uri="{9D8B030D-6E8A-4147-A177-3AD203B41FA5}">
                        <a16:colId xmlns="" xmlns:a16="http://schemas.microsoft.com/office/drawing/2014/main" val="20004"/>
                      </a:ext>
                    </a:extLst>
                  </a:gridCol>
                </a:tblGrid>
                <a:tr h="286242"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구   분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개발기간</a:t>
                        </a:r>
                        <a:r>
                          <a: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및 </a:t>
                        </a: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지원한도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정부출연금</a:t>
                        </a:r>
                        <a:r>
                          <a: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</a:t>
                        </a: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비중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5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지원방식</a:t>
                        </a:r>
                        <a:endPara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0"/>
                    </a:ext>
                  </a:extLst>
                </a:tr>
                <a:tr h="308980"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ko-KR" alt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제품서비스화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 </a:t>
                        </a:r>
                        <a:r>
                          <a:rPr 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2</a:t>
                        </a:r>
                        <a:r>
                          <a:rPr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rowSpan="3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65% </a:t>
                        </a: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이내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rowSpan="3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1"/>
                    </a:ext>
                  </a:extLst>
                </a:tr>
                <a:tr h="308980"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ko-KR" alt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신규서비스창출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 </a:t>
                        </a:r>
                        <a:r>
                          <a:rPr 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1.5</a:t>
                        </a:r>
                        <a:r>
                          <a:rPr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endPara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2"/>
                    </a:ext>
                  </a:extLst>
                </a:tr>
                <a:tr h="308980"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ko-KR" alt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업종공통서비스</a:t>
                        </a: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3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</a:t>
                        </a:r>
                        <a:r>
                          <a: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 </a:t>
                        </a:r>
                        <a:r>
                          <a:rPr lang="en-US"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2</a:t>
                        </a:r>
                        <a:r>
                          <a:rPr sz="13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endPara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29597" marR="29597" marT="14799" marB="14799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3"/>
                    </a:ext>
                  </a:extLst>
                </a:tr>
              </a:tbl>
            </a:graphicData>
          </a:graphic>
        </p:graphicFrame>
        <p:grpSp>
          <p:nvGrpSpPr>
            <p:cNvPr id="53" name="그룹 52"/>
            <p:cNvGrpSpPr/>
            <p:nvPr/>
          </p:nvGrpSpPr>
          <p:grpSpPr>
            <a:xfrm>
              <a:off x="747398" y="5197272"/>
              <a:ext cx="938829" cy="253018"/>
              <a:chOff x="921780" y="2400136"/>
              <a:chExt cx="1141927" cy="342021"/>
            </a:xfrm>
          </p:grpSpPr>
          <p:sp>
            <p:nvSpPr>
              <p:cNvPr id="54" name="직사각형 78"/>
              <p:cNvSpPr txBox="1"/>
              <p:nvPr/>
            </p:nvSpPr>
            <p:spPr>
              <a:xfrm>
                <a:off x="1182406" y="2400136"/>
                <a:ext cx="881301" cy="34202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지원조건</a:t>
                </a:r>
              </a:p>
            </p:txBody>
          </p:sp>
          <p:pic>
            <p:nvPicPr>
              <p:cNvPr id="55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21780" y="2476280"/>
                <a:ext cx="189731" cy="189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82" name="그룹 81"/>
          <p:cNvGrpSpPr/>
          <p:nvPr/>
        </p:nvGrpSpPr>
        <p:grpSpPr>
          <a:xfrm>
            <a:off x="747400" y="2309572"/>
            <a:ext cx="1693844" cy="253018"/>
            <a:chOff x="921780" y="2417270"/>
            <a:chExt cx="2060277" cy="307752"/>
          </a:xfrm>
        </p:grpSpPr>
        <p:sp>
          <p:nvSpPr>
            <p:cNvPr id="83" name="직사각형 78"/>
            <p:cNvSpPr txBox="1"/>
            <p:nvPr/>
          </p:nvSpPr>
          <p:spPr>
            <a:xfrm>
              <a:off x="1182406" y="2417270"/>
              <a:ext cx="1799651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지원규모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83</a:t>
              </a:r>
              <a:r>
                <a:rPr lang="ko-KR" altLang="en-US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84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그룹 84"/>
          <p:cNvGrpSpPr/>
          <p:nvPr/>
        </p:nvGrpSpPr>
        <p:grpSpPr>
          <a:xfrm>
            <a:off x="758752" y="2621968"/>
            <a:ext cx="938829" cy="253018"/>
            <a:chOff x="921780" y="2417270"/>
            <a:chExt cx="1141927" cy="307752"/>
          </a:xfrm>
        </p:grpSpPr>
        <p:sp>
          <p:nvSpPr>
            <p:cNvPr id="86" name="직사각형 78"/>
            <p:cNvSpPr txBox="1"/>
            <p:nvPr/>
          </p:nvSpPr>
          <p:spPr>
            <a:xfrm>
              <a:off x="1182406" y="2417270"/>
              <a:ext cx="881301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지원내용</a:t>
              </a:r>
            </a:p>
          </p:txBody>
        </p:sp>
        <p:pic>
          <p:nvPicPr>
            <p:cNvPr id="87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4"/>
          <p:cNvGrpSpPr/>
          <p:nvPr/>
        </p:nvGrpSpPr>
        <p:grpSpPr>
          <a:xfrm>
            <a:off x="943730" y="2970847"/>
            <a:ext cx="1826128" cy="253018"/>
            <a:chOff x="943730" y="2970847"/>
            <a:chExt cx="1826128" cy="253018"/>
          </a:xfrm>
        </p:grpSpPr>
        <p:sp>
          <p:nvSpPr>
            <p:cNvPr id="96" name="제목 1"/>
            <p:cNvSpPr txBox="1">
              <a:spLocks/>
            </p:cNvSpPr>
            <p:nvPr/>
          </p:nvSpPr>
          <p:spPr>
            <a:xfrm>
              <a:off x="1067469" y="2970847"/>
              <a:ext cx="1702389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제품서비스화</a:t>
              </a:r>
              <a:r>
                <a:rPr lang="en-US" altLang="ko-KR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(51</a:t>
              </a:r>
              <a:r>
                <a:rPr lang="ko-KR" altLang="en-US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억원</a:t>
              </a:r>
              <a:r>
                <a:rPr lang="en-US" altLang="ko-KR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)</a:t>
              </a:r>
              <a:endParaRPr lang="ko-KR" altLang="en-US" sz="1644" b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anumGothic Bold"/>
              </a:endParaRPr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943730" y="2993683"/>
              <a:ext cx="35517" cy="212400"/>
              <a:chOff x="488940" y="3442711"/>
              <a:chExt cx="43200" cy="252000"/>
            </a:xfrm>
          </p:grpSpPr>
          <p:sp>
            <p:nvSpPr>
              <p:cNvPr id="98" name="직사각형 97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92" name="직사각형 78"/>
          <p:cNvSpPr txBox="1"/>
          <p:nvPr/>
        </p:nvSpPr>
        <p:spPr>
          <a:xfrm>
            <a:off x="1207453" y="3314624"/>
            <a:ext cx="9291005" cy="239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t">
            <a:spAutoFit/>
          </a:bodyPr>
          <a:lstStyle/>
          <a:p>
            <a:pPr algn="l" defTabSz="877657">
              <a:lnSpc>
                <a:spcPct val="110000"/>
              </a:lnSpc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유망서비스 분야를 중심으로 제품의 서비스화 개발을 통한 신사업 창출 및 고부가가치화 지원</a:t>
            </a:r>
            <a:r>
              <a: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(</a:t>
            </a: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중소제조업 영위 벤처</a:t>
            </a:r>
            <a:r>
              <a: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,</a:t>
            </a:r>
            <a:r>
              <a:rPr lang="ko-KR" altLang="en-US" sz="1480" b="1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이노비즈</a:t>
            </a: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 기업</a:t>
            </a:r>
            <a:r>
              <a: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)</a:t>
            </a:r>
            <a:endParaRPr lang="ko-KR" altLang="en-US" sz="1480" b="1" kern="1200" spc="-25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+mn-cs"/>
            </a:endParaRPr>
          </a:p>
        </p:txBody>
      </p:sp>
      <p:grpSp>
        <p:nvGrpSpPr>
          <p:cNvPr id="93" name="그룹 92"/>
          <p:cNvGrpSpPr/>
          <p:nvPr/>
        </p:nvGrpSpPr>
        <p:grpSpPr>
          <a:xfrm rot="2700000">
            <a:off x="1029600" y="3370710"/>
            <a:ext cx="128837" cy="120206"/>
            <a:chOff x="2089325" y="3308947"/>
            <a:chExt cx="240266" cy="240267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089325" y="3308947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M" pitchFamily="18" charset="-127"/>
                <a:ea typeface="Rix모던고딕 M" pitchFamily="18" charset="-127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 rot="16200000" flipV="1">
              <a:off x="2177558" y="3397181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M" pitchFamily="18" charset="-127"/>
                <a:ea typeface="Rix모던고딕 M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943730" y="3648634"/>
            <a:ext cx="1878491" cy="253018"/>
            <a:chOff x="943730" y="3648634"/>
            <a:chExt cx="1878491" cy="253018"/>
          </a:xfrm>
        </p:grpSpPr>
        <p:sp>
          <p:nvSpPr>
            <p:cNvPr id="107" name="제목 1"/>
            <p:cNvSpPr txBox="1">
              <a:spLocks/>
            </p:cNvSpPr>
            <p:nvPr/>
          </p:nvSpPr>
          <p:spPr>
            <a:xfrm>
              <a:off x="1038078" y="3648634"/>
              <a:ext cx="1784143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신규서비스창출</a:t>
              </a:r>
              <a:r>
                <a:rPr lang="en-US" altLang="ko-KR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(9</a:t>
              </a:r>
              <a:r>
                <a:rPr lang="ko-KR" altLang="en-US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억원</a:t>
              </a:r>
              <a:r>
                <a:rPr lang="en-US" altLang="ko-KR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)</a:t>
              </a:r>
              <a:endParaRPr lang="ko-KR" altLang="en-US" sz="1644" b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anumGothic Bold"/>
              </a:endParaRPr>
            </a:p>
          </p:txBody>
        </p:sp>
        <p:grpSp>
          <p:nvGrpSpPr>
            <p:cNvPr id="108" name="그룹 107"/>
            <p:cNvGrpSpPr/>
            <p:nvPr/>
          </p:nvGrpSpPr>
          <p:grpSpPr>
            <a:xfrm>
              <a:off x="943730" y="3660719"/>
              <a:ext cx="35517" cy="212400"/>
              <a:chOff x="488940" y="3442711"/>
              <a:chExt cx="43200" cy="252000"/>
            </a:xfrm>
          </p:grpSpPr>
          <p:sp>
            <p:nvSpPr>
              <p:cNvPr id="109" name="직사각형 108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103" name="직사각형 78"/>
          <p:cNvSpPr txBox="1"/>
          <p:nvPr/>
        </p:nvSpPr>
        <p:spPr>
          <a:xfrm>
            <a:off x="1207454" y="3998400"/>
            <a:ext cx="7179851" cy="239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t">
            <a:spAutoFit/>
          </a:bodyPr>
          <a:lstStyle/>
          <a:p>
            <a:pPr algn="l" defTabSz="877657">
              <a:lnSpc>
                <a:spcPct val="110000"/>
              </a:lnSpc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480" b="1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기술창업이</a:t>
            </a: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 활발하고 일자리 창출효과가 큰 분야의 비즈니스 모델 구현 지원</a:t>
            </a:r>
            <a:r>
              <a: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(</a:t>
            </a:r>
            <a:r>
              <a: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서비스업 영위 중소기업</a:t>
            </a:r>
            <a:r>
              <a: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)</a:t>
            </a:r>
            <a:endParaRPr lang="ko-KR" altLang="en-US" sz="1480" b="1" kern="1200" spc="-25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+mn-cs"/>
            </a:endParaRPr>
          </a:p>
        </p:txBody>
      </p:sp>
      <p:grpSp>
        <p:nvGrpSpPr>
          <p:cNvPr id="104" name="그룹 103"/>
          <p:cNvGrpSpPr/>
          <p:nvPr/>
        </p:nvGrpSpPr>
        <p:grpSpPr>
          <a:xfrm rot="2700000">
            <a:off x="1029600" y="4038192"/>
            <a:ext cx="128837" cy="120206"/>
            <a:chOff x="2089325" y="3308947"/>
            <a:chExt cx="240266" cy="240267"/>
          </a:xfrm>
        </p:grpSpPr>
        <p:sp>
          <p:nvSpPr>
            <p:cNvPr id="105" name="모서리가 둥근 직사각형 104"/>
            <p:cNvSpPr/>
            <p:nvPr/>
          </p:nvSpPr>
          <p:spPr>
            <a:xfrm>
              <a:off x="2089325" y="3308947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M" pitchFamily="18" charset="-127"/>
                <a:ea typeface="Rix모던고딕 M" pitchFamily="18" charset="-127"/>
              </a:endParaRPr>
            </a:p>
          </p:txBody>
        </p:sp>
        <p:sp>
          <p:nvSpPr>
            <p:cNvPr id="106" name="모서리가 둥근 직사각형 105"/>
            <p:cNvSpPr/>
            <p:nvPr/>
          </p:nvSpPr>
          <p:spPr>
            <a:xfrm rot="16200000" flipV="1">
              <a:off x="2177558" y="3397181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M" pitchFamily="18" charset="-127"/>
                <a:ea typeface="Rix모던고딕 M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943730" y="4323178"/>
            <a:ext cx="1977877" cy="253018"/>
            <a:chOff x="943730" y="4323178"/>
            <a:chExt cx="1977877" cy="253018"/>
          </a:xfrm>
        </p:grpSpPr>
        <p:sp>
          <p:nvSpPr>
            <p:cNvPr id="118" name="제목 1"/>
            <p:cNvSpPr txBox="1">
              <a:spLocks/>
            </p:cNvSpPr>
            <p:nvPr/>
          </p:nvSpPr>
          <p:spPr>
            <a:xfrm>
              <a:off x="1038078" y="4323178"/>
              <a:ext cx="1883529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업종공통서비스</a:t>
              </a:r>
              <a:r>
                <a:rPr lang="en-US" altLang="ko-KR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(23</a:t>
              </a:r>
              <a:r>
                <a:rPr lang="ko-KR" altLang="en-US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억원</a:t>
              </a:r>
              <a:r>
                <a:rPr lang="en-US" altLang="ko-KR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)</a:t>
              </a:r>
              <a:endParaRPr lang="ko-KR" altLang="en-US" sz="1644" b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anumGothic Bold"/>
              </a:endParaRPr>
            </a:p>
          </p:txBody>
        </p:sp>
        <p:grpSp>
          <p:nvGrpSpPr>
            <p:cNvPr id="119" name="그룹 118"/>
            <p:cNvGrpSpPr/>
            <p:nvPr/>
          </p:nvGrpSpPr>
          <p:grpSpPr>
            <a:xfrm>
              <a:off x="943730" y="4335263"/>
              <a:ext cx="35517" cy="212400"/>
              <a:chOff x="488940" y="3442711"/>
              <a:chExt cx="43200" cy="252000"/>
            </a:xfrm>
          </p:grpSpPr>
          <p:sp>
            <p:nvSpPr>
              <p:cNvPr id="120" name="직사각형 119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6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2559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11</a:t>
            </a:r>
            <a:endParaRPr lang="en-US" altLang="ko-KR" dirty="0"/>
          </a:p>
        </p:txBody>
      </p:sp>
      <p:grpSp>
        <p:nvGrpSpPr>
          <p:cNvPr id="56" name="그룹 55"/>
          <p:cNvGrpSpPr/>
          <p:nvPr/>
        </p:nvGrpSpPr>
        <p:grpSpPr>
          <a:xfrm>
            <a:off x="309248" y="435600"/>
            <a:ext cx="2917675" cy="910890"/>
            <a:chOff x="286520" y="373517"/>
            <a:chExt cx="2703235" cy="843943"/>
          </a:xfrm>
        </p:grpSpPr>
        <p:sp>
          <p:nvSpPr>
            <p:cNvPr id="57" name="지원 개요"/>
            <p:cNvSpPr txBox="1"/>
            <p:nvPr/>
          </p:nvSpPr>
          <p:spPr>
            <a:xfrm>
              <a:off x="1109508" y="568688"/>
              <a:ext cx="1880247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기업성장촉진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8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01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1068396" y="4654468"/>
            <a:ext cx="9279484" cy="539507"/>
            <a:chOff x="1041466" y="4654468"/>
            <a:chExt cx="9279484" cy="539507"/>
          </a:xfrm>
        </p:grpSpPr>
        <p:sp>
          <p:nvSpPr>
            <p:cNvPr id="114" name="직사각형 78"/>
            <p:cNvSpPr txBox="1"/>
            <p:nvPr/>
          </p:nvSpPr>
          <p:spPr>
            <a:xfrm>
              <a:off x="1207454" y="4654468"/>
              <a:ext cx="9113496" cy="53950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본점과 지점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복수의 사업장 보유 기업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업종별 단체와 회원사 등 공통으로 활용할 수 있는 비즈니스 모델 구현 지원</a:t>
              </a:r>
              <a:endPara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서비스기업 컨소시엄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관련 협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·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단체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</a:t>
              </a:r>
              <a:endPara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grpSp>
          <p:nvGrpSpPr>
            <p:cNvPr id="60" name="그룹 59"/>
            <p:cNvGrpSpPr/>
            <p:nvPr/>
          </p:nvGrpSpPr>
          <p:grpSpPr>
            <a:xfrm rot="2700000">
              <a:off x="1037150" y="4709109"/>
              <a:ext cx="128837" cy="120206"/>
              <a:chOff x="2089325" y="3308947"/>
              <a:chExt cx="240266" cy="240267"/>
            </a:xfrm>
          </p:grpSpPr>
          <p:sp>
            <p:nvSpPr>
              <p:cNvPr id="62" name="모서리가 둥근 직사각형 61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63" name="모서리가 둥근 직사각형 62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48"/>
          <p:cNvSpPr>
            <a:spLocks noChangeArrowheads="1"/>
          </p:cNvSpPr>
          <p:nvPr/>
        </p:nvSpPr>
        <p:spPr bwMode="auto">
          <a:xfrm>
            <a:off x="493468" y="1324800"/>
            <a:ext cx="2525625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공정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·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품질 기술개발</a:t>
            </a:r>
          </a:p>
        </p:txBody>
      </p:sp>
      <p:graphicFrame>
        <p:nvGraphicFramePr>
          <p:cNvPr id="33" name="표"/>
          <p:cNvGraphicFramePr/>
          <p:nvPr>
            <p:extLst>
              <p:ext uri="{D42A27DB-BD31-4B8C-83A1-F6EECF244321}">
                <p14:modId xmlns="" xmlns:p14="http://schemas.microsoft.com/office/powerpoint/2010/main" val="2420183831"/>
              </p:ext>
            </p:extLst>
          </p:nvPr>
        </p:nvGraphicFramePr>
        <p:xfrm>
          <a:off x="936000" y="5395857"/>
          <a:ext cx="9352706" cy="90783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6989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617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012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9082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14696"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구   분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개발기간 및 지원한도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정부출연금</a:t>
                      </a: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</a:t>
                      </a: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비중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지원방식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816"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제품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·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공정개선 기술개발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1</a:t>
                      </a: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년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, 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5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천만</a:t>
                      </a: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원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300" b="0" i="0" u="none" strike="noStrike" cap="none" spc="0" baseline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7</a:t>
                      </a:r>
                      <a:r>
                        <a:rPr sz="1300" b="0" i="0" u="none" strike="noStrike" cap="none" spc="0" baseline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5</a:t>
                      </a:r>
                      <a:r>
                        <a:rPr sz="1300" b="0" i="0" u="none" strike="noStrike" cap="none" spc="0" baseline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% 이내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자유공모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816"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뿌리기업공정 기술개발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1</a:t>
                      </a: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년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, 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1</a:t>
                      </a: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억원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ko-KR" alt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5" name="그룹 44"/>
          <p:cNvGrpSpPr/>
          <p:nvPr/>
        </p:nvGrpSpPr>
        <p:grpSpPr>
          <a:xfrm>
            <a:off x="747394" y="2286747"/>
            <a:ext cx="1812465" cy="253018"/>
            <a:chOff x="921780" y="2417270"/>
            <a:chExt cx="2204559" cy="307752"/>
          </a:xfrm>
        </p:grpSpPr>
        <p:sp>
          <p:nvSpPr>
            <p:cNvPr id="46" name="직사각형 78"/>
            <p:cNvSpPr txBox="1"/>
            <p:nvPr/>
          </p:nvSpPr>
          <p:spPr>
            <a:xfrm>
              <a:off x="1182405" y="2417270"/>
              <a:ext cx="1943934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지원규모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444</a:t>
              </a:r>
              <a:r>
                <a:rPr lang="ko-KR" altLang="en-US" sz="1644" kern="12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47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그룹 2"/>
          <p:cNvGrpSpPr/>
          <p:nvPr/>
        </p:nvGrpSpPr>
        <p:grpSpPr>
          <a:xfrm>
            <a:off x="747402" y="1901871"/>
            <a:ext cx="9447121" cy="253018"/>
            <a:chOff x="747402" y="1939662"/>
            <a:chExt cx="9447121" cy="253018"/>
          </a:xfrm>
        </p:grpSpPr>
        <p:sp>
          <p:nvSpPr>
            <p:cNvPr id="87" name="직사각형 78"/>
            <p:cNvSpPr txBox="1"/>
            <p:nvPr/>
          </p:nvSpPr>
          <p:spPr>
            <a:xfrm>
              <a:off x="961674" y="1939662"/>
              <a:ext cx="9232849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사업목적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제품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공정 개선을 지원하여 시장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644" b="1" spc="-123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소비자 </a:t>
              </a:r>
              <a:r>
                <a:rPr lang="ko-KR" altLang="en-US" sz="1644" b="1" spc="-123" dirty="0" err="1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니즈에</a:t>
              </a:r>
              <a:r>
                <a:rPr lang="ko-KR" altLang="en-US" sz="1644" b="1" spc="-123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맞는 신속한 대응을 통한 제품경쟁력 강화 및 생산성 향상 제고</a:t>
              </a:r>
            </a:p>
          </p:txBody>
        </p:sp>
        <p:pic>
          <p:nvPicPr>
            <p:cNvPr id="88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402" y="1962883"/>
              <a:ext cx="155986" cy="15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2552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12</a:t>
            </a:r>
            <a:endParaRPr lang="en-US" altLang="ko-KR" dirty="0"/>
          </a:p>
        </p:txBody>
      </p:sp>
      <p:grpSp>
        <p:nvGrpSpPr>
          <p:cNvPr id="44" name="그룹 43"/>
          <p:cNvGrpSpPr/>
          <p:nvPr/>
        </p:nvGrpSpPr>
        <p:grpSpPr>
          <a:xfrm>
            <a:off x="309248" y="435600"/>
            <a:ext cx="2917675" cy="910890"/>
            <a:chOff x="286520" y="373517"/>
            <a:chExt cx="2703235" cy="843943"/>
          </a:xfrm>
        </p:grpSpPr>
        <p:sp>
          <p:nvSpPr>
            <p:cNvPr id="51" name="지원 개요"/>
            <p:cNvSpPr txBox="1"/>
            <p:nvPr/>
          </p:nvSpPr>
          <p:spPr>
            <a:xfrm>
              <a:off x="1109508" y="568688"/>
              <a:ext cx="1880247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기업성장촉진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6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01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747395" y="2670924"/>
            <a:ext cx="8375837" cy="2272179"/>
            <a:chOff x="747395" y="2717104"/>
            <a:chExt cx="8375837" cy="2272179"/>
          </a:xfrm>
        </p:grpSpPr>
        <p:grpSp>
          <p:nvGrpSpPr>
            <p:cNvPr id="48" name="그룹 47"/>
            <p:cNvGrpSpPr/>
            <p:nvPr/>
          </p:nvGrpSpPr>
          <p:grpSpPr>
            <a:xfrm>
              <a:off x="747395" y="2717104"/>
              <a:ext cx="938827" cy="253018"/>
              <a:chOff x="921780" y="2417271"/>
              <a:chExt cx="1141926" cy="307754"/>
            </a:xfrm>
          </p:grpSpPr>
          <p:sp>
            <p:nvSpPr>
              <p:cNvPr id="49" name="직사각형 78"/>
              <p:cNvSpPr txBox="1"/>
              <p:nvPr/>
            </p:nvSpPr>
            <p:spPr>
              <a:xfrm>
                <a:off x="1182404" y="2417271"/>
                <a:ext cx="881302" cy="30775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지원내용</a:t>
                </a:r>
              </a:p>
            </p:txBody>
          </p:sp>
          <p:pic>
            <p:nvPicPr>
              <p:cNvPr id="50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21780" y="2476280"/>
                <a:ext cx="189731" cy="189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" name="그룹 9"/>
            <p:cNvGrpSpPr/>
            <p:nvPr/>
          </p:nvGrpSpPr>
          <p:grpSpPr>
            <a:xfrm>
              <a:off x="943729" y="3060071"/>
              <a:ext cx="8179503" cy="1929212"/>
              <a:chOff x="943729" y="3060071"/>
              <a:chExt cx="8179503" cy="1929212"/>
            </a:xfrm>
          </p:grpSpPr>
          <p:grpSp>
            <p:nvGrpSpPr>
              <p:cNvPr id="8" name="그룹 7"/>
              <p:cNvGrpSpPr/>
              <p:nvPr/>
            </p:nvGrpSpPr>
            <p:grpSpPr>
              <a:xfrm>
                <a:off x="943729" y="4120490"/>
                <a:ext cx="5645155" cy="868793"/>
                <a:chOff x="943729" y="4120490"/>
                <a:chExt cx="5645155" cy="868793"/>
              </a:xfrm>
            </p:grpSpPr>
            <p:grpSp>
              <p:nvGrpSpPr>
                <p:cNvPr id="66" name="그룹 65"/>
                <p:cNvGrpSpPr/>
                <p:nvPr/>
              </p:nvGrpSpPr>
              <p:grpSpPr>
                <a:xfrm>
                  <a:off x="943729" y="4120490"/>
                  <a:ext cx="2631903" cy="253018"/>
                  <a:chOff x="1147887" y="4195455"/>
                  <a:chExt cx="3201269" cy="307753"/>
                </a:xfrm>
              </p:grpSpPr>
              <p:sp>
                <p:nvSpPr>
                  <p:cNvPr id="72" name="제목 1"/>
                  <p:cNvSpPr txBox="1">
                    <a:spLocks/>
                  </p:cNvSpPr>
                  <p:nvPr/>
                </p:nvSpPr>
                <p:spPr>
                  <a:xfrm>
                    <a:off x="1262646" y="4195455"/>
                    <a:ext cx="3086510" cy="307753"/>
                  </a:xfrm>
                  <a:prstGeom prst="rect">
                    <a:avLst/>
                  </a:prstGeom>
                </p:spPr>
                <p:txBody>
                  <a:bodyPr wrap="none" lIns="0" tIns="0" rIns="0" bIns="0" anchor="ctr">
                    <a:spAutoFit/>
                  </a:bodyPr>
                  <a:lstStyle>
                    <a:lvl1pPr algn="ctr" defTabSz="914400" rtl="0" eaLnBrk="1" latinLnBrk="1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 latinLnBrk="0">
                      <a:defRPr/>
                    </a:pPr>
                    <a:r>
                      <a:rPr lang="ko-KR" altLang="en-US" sz="1644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뿌리기업공정 </a:t>
                    </a:r>
                    <a:r>
                      <a:rPr lang="ko-KR" altLang="en-US" sz="1644" b="1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기술개발</a:t>
                    </a:r>
                    <a:r>
                      <a:rPr lang="en-US" altLang="ko-KR" sz="14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 </a:t>
                    </a:r>
                    <a:r>
                      <a:rPr lang="en-US" altLang="ko-KR" sz="1400" b="1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(88</a:t>
                    </a:r>
                    <a:r>
                      <a:rPr lang="ko-KR" altLang="en-US" sz="1400" b="1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억원</a:t>
                    </a:r>
                    <a:r>
                      <a:rPr lang="en-US" altLang="ko-KR" sz="1400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)</a:t>
                    </a:r>
                    <a:endParaRPr lang="ko-KR" altLang="en-US" sz="1644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NanumGothic Bold"/>
                    </a:endParaRPr>
                  </a:p>
                </p:txBody>
              </p:sp>
              <p:grpSp>
                <p:nvGrpSpPr>
                  <p:cNvPr id="73" name="그룹 72"/>
                  <p:cNvGrpSpPr/>
                  <p:nvPr/>
                </p:nvGrpSpPr>
                <p:grpSpPr>
                  <a:xfrm>
                    <a:off x="1147887" y="4219483"/>
                    <a:ext cx="43200" cy="252000"/>
                    <a:chOff x="488940" y="3442711"/>
                    <a:chExt cx="43200" cy="252000"/>
                  </a:xfrm>
                </p:grpSpPr>
                <p:sp>
                  <p:nvSpPr>
                    <p:cNvPr id="74" name="직사각형 73"/>
                    <p:cNvSpPr/>
                    <p:nvPr/>
                  </p:nvSpPr>
                  <p:spPr>
                    <a:xfrm>
                      <a:off x="488940" y="3442711"/>
                      <a:ext cx="43200" cy="252000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15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Rix모던고딕 B" pitchFamily="18" charset="-127"/>
                        <a:ea typeface="Rix모던고딕 B" pitchFamily="18" charset="-127"/>
                      </a:endParaRPr>
                    </a:p>
                  </p:txBody>
                </p:sp>
                <p:sp>
                  <p:nvSpPr>
                    <p:cNvPr id="75" name="직사각형 74"/>
                    <p:cNvSpPr/>
                    <p:nvPr/>
                  </p:nvSpPr>
                  <p:spPr>
                    <a:xfrm>
                      <a:off x="488940" y="3442711"/>
                      <a:ext cx="43200" cy="91512"/>
                    </a:xfrm>
                    <a:prstGeom prst="rect">
                      <a:avLst/>
                    </a:prstGeom>
                    <a:solidFill>
                      <a:srgbClr val="00419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454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</a:endParaRPr>
                    </a:p>
                  </p:txBody>
                </p:sp>
              </p:grpSp>
            </p:grpSp>
            <p:grpSp>
              <p:nvGrpSpPr>
                <p:cNvPr id="9" name="그룹 8"/>
                <p:cNvGrpSpPr/>
                <p:nvPr/>
              </p:nvGrpSpPr>
              <p:grpSpPr>
                <a:xfrm>
                  <a:off x="1029600" y="4449776"/>
                  <a:ext cx="5559284" cy="539507"/>
                  <a:chOff x="1060814" y="4329707"/>
                  <a:chExt cx="5559284" cy="539507"/>
                </a:xfrm>
              </p:grpSpPr>
              <p:sp>
                <p:nvSpPr>
                  <p:cNvPr id="68" name="직사각형 78"/>
                  <p:cNvSpPr txBox="1"/>
                  <p:nvPr/>
                </p:nvSpPr>
                <p:spPr>
                  <a:xfrm>
                    <a:off x="1237214" y="4329707"/>
                    <a:ext cx="5382884" cy="539507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기술의 </a:t>
                    </a:r>
                    <a:r>
                      <a:rPr lang="ko-KR" altLang="en-US" sz="1480" b="1" kern="1200" spc="-25" dirty="0" err="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파급성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 및 공용성이 높은 핵심뿌리기술을 보유한 뿌리기술전문기업</a:t>
                    </a:r>
                    <a:r>
                      <a:rPr lang="en-US" altLang="ko-KR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, </a:t>
                    </a:r>
                  </a:p>
                  <a:p>
                    <a:pPr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en-US" altLang="ko-KR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 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또는 </a:t>
                    </a:r>
                    <a:r>
                      <a:rPr lang="ko-KR" altLang="en-US" sz="1480" b="1" kern="1200" spc="-25" dirty="0" err="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뿌리기업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 확인서 </a:t>
                    </a:r>
                    <a:r>
                      <a:rPr lang="ko-KR" altLang="en-US" sz="1480" b="1" kern="1200" spc="-25" dirty="0" err="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발급기업에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 대한 공정개선 기술개발 지원</a:t>
                    </a:r>
                  </a:p>
                </p:txBody>
              </p:sp>
              <p:grpSp>
                <p:nvGrpSpPr>
                  <p:cNvPr id="7" name="그룹 6"/>
                  <p:cNvGrpSpPr/>
                  <p:nvPr/>
                </p:nvGrpSpPr>
                <p:grpSpPr>
                  <a:xfrm>
                    <a:off x="1060814" y="4368536"/>
                    <a:ext cx="120205" cy="138490"/>
                    <a:chOff x="1060814" y="4195609"/>
                    <a:chExt cx="120205" cy="138490"/>
                  </a:xfrm>
                </p:grpSpPr>
                <p:sp>
                  <p:nvSpPr>
                    <p:cNvPr id="70" name="모서리가 둥근 직사각형 69"/>
                    <p:cNvSpPr/>
                    <p:nvPr/>
                  </p:nvSpPr>
                  <p:spPr>
                    <a:xfrm rot="2700000">
                      <a:off x="1060814" y="4239752"/>
                      <a:ext cx="120205" cy="3191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>
                        <a:lumMod val="65000"/>
                        <a:lumOff val="35000"/>
                        <a:alpha val="5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15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Rix모던고딕 M" pitchFamily="18" charset="-127"/>
                        <a:ea typeface="Rix모던고딕 M" pitchFamily="18" charset="-127"/>
                      </a:endParaRPr>
                    </a:p>
                  </p:txBody>
                </p:sp>
                <p:sp>
                  <p:nvSpPr>
                    <p:cNvPr id="71" name="모서리가 둥근 직사각형 70"/>
                    <p:cNvSpPr/>
                    <p:nvPr/>
                  </p:nvSpPr>
                  <p:spPr>
                    <a:xfrm rot="18900000" flipV="1">
                      <a:off x="1060814" y="4302180"/>
                      <a:ext cx="120205" cy="3191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>
                        <a:lumMod val="65000"/>
                        <a:lumOff val="35000"/>
                        <a:alpha val="5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15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Rix모던고딕 M" pitchFamily="18" charset="-127"/>
                        <a:ea typeface="Rix모던고딕 M" pitchFamily="18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4" name="그룹 3"/>
              <p:cNvGrpSpPr/>
              <p:nvPr/>
            </p:nvGrpSpPr>
            <p:grpSpPr>
              <a:xfrm>
                <a:off x="943729" y="3060071"/>
                <a:ext cx="8179503" cy="964628"/>
                <a:chOff x="943729" y="3060071"/>
                <a:chExt cx="8179503" cy="964628"/>
              </a:xfrm>
            </p:grpSpPr>
            <p:grpSp>
              <p:nvGrpSpPr>
                <p:cNvPr id="2" name="그룹 1"/>
                <p:cNvGrpSpPr/>
                <p:nvPr/>
              </p:nvGrpSpPr>
              <p:grpSpPr>
                <a:xfrm>
                  <a:off x="943729" y="3060071"/>
                  <a:ext cx="2778516" cy="253018"/>
                  <a:chOff x="943729" y="3060071"/>
                  <a:chExt cx="2778516" cy="253018"/>
                </a:xfrm>
              </p:grpSpPr>
              <p:sp>
                <p:nvSpPr>
                  <p:cNvPr id="82" name="제목 1"/>
                  <p:cNvSpPr txBox="1">
                    <a:spLocks/>
                  </p:cNvSpPr>
                  <p:nvPr/>
                </p:nvSpPr>
                <p:spPr>
                  <a:xfrm>
                    <a:off x="1043627" y="3060071"/>
                    <a:ext cx="2678618" cy="253018"/>
                  </a:xfrm>
                  <a:prstGeom prst="rect">
                    <a:avLst/>
                  </a:prstGeom>
                </p:spPr>
                <p:txBody>
                  <a:bodyPr wrap="none" lIns="0" tIns="0" rIns="0" bIns="0" anchor="ctr">
                    <a:spAutoFit/>
                  </a:bodyPr>
                  <a:lstStyle>
                    <a:lvl1pPr algn="ctr" defTabSz="914400" rtl="0" eaLnBrk="1" latinLnBrk="1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 latinLnBrk="0">
                      <a:defRPr/>
                    </a:pPr>
                    <a:r>
                      <a:rPr lang="ko-KR" altLang="en-US" sz="1644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제품</a:t>
                    </a:r>
                    <a:r>
                      <a:rPr lang="en-US" altLang="ko-KR" sz="1644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·</a:t>
                    </a:r>
                    <a:r>
                      <a:rPr lang="ko-KR" altLang="en-US" sz="1644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공정개선 </a:t>
                    </a:r>
                    <a:r>
                      <a:rPr lang="ko-KR" altLang="en-US" sz="1644" b="1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기술개발</a:t>
                    </a:r>
                    <a:r>
                      <a:rPr lang="en-US" altLang="ko-KR" sz="1400" b="1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(356</a:t>
                    </a:r>
                    <a:r>
                      <a:rPr lang="ko-KR" altLang="en-US" sz="1400" b="1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억원</a:t>
                    </a:r>
                    <a:r>
                      <a:rPr lang="en-US" altLang="ko-KR" sz="1400" b="1" dirty="0" smtClean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NanumGothic Bold"/>
                      </a:rPr>
                      <a:t>)</a:t>
                    </a:r>
                    <a:endParaRPr lang="ko-KR" altLang="en-US" sz="1644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NanumGothic Bold"/>
                    </a:endParaRPr>
                  </a:p>
                </p:txBody>
              </p:sp>
              <p:grpSp>
                <p:nvGrpSpPr>
                  <p:cNvPr id="83" name="그룹 82"/>
                  <p:cNvGrpSpPr/>
                  <p:nvPr/>
                </p:nvGrpSpPr>
                <p:grpSpPr>
                  <a:xfrm>
                    <a:off x="943729" y="3089939"/>
                    <a:ext cx="35517" cy="212400"/>
                    <a:chOff x="488940" y="3442711"/>
                    <a:chExt cx="43200" cy="252000"/>
                  </a:xfrm>
                </p:grpSpPr>
                <p:sp>
                  <p:nvSpPr>
                    <p:cNvPr id="84" name="직사각형 83"/>
                    <p:cNvSpPr/>
                    <p:nvPr/>
                  </p:nvSpPr>
                  <p:spPr>
                    <a:xfrm>
                      <a:off x="488940" y="3442711"/>
                      <a:ext cx="43200" cy="252000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15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Rix모던고딕 B" pitchFamily="18" charset="-127"/>
                        <a:ea typeface="Rix모던고딕 B" pitchFamily="18" charset="-127"/>
                      </a:endParaRPr>
                    </a:p>
                  </p:txBody>
                </p:sp>
                <p:sp>
                  <p:nvSpPr>
                    <p:cNvPr id="85" name="직사각형 84"/>
                    <p:cNvSpPr/>
                    <p:nvPr/>
                  </p:nvSpPr>
                  <p:spPr>
                    <a:xfrm>
                      <a:off x="488940" y="3442711"/>
                      <a:ext cx="43200" cy="91512"/>
                    </a:xfrm>
                    <a:prstGeom prst="rect">
                      <a:avLst/>
                    </a:prstGeom>
                    <a:solidFill>
                      <a:srgbClr val="00419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454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</a:endParaRPr>
                    </a:p>
                  </p:txBody>
                </p:sp>
              </p:grpSp>
            </p:grpSp>
            <p:grpSp>
              <p:nvGrpSpPr>
                <p:cNvPr id="6" name="그룹 5"/>
                <p:cNvGrpSpPr/>
                <p:nvPr/>
              </p:nvGrpSpPr>
              <p:grpSpPr>
                <a:xfrm>
                  <a:off x="1029600" y="3404645"/>
                  <a:ext cx="6982750" cy="239681"/>
                  <a:chOff x="1029600" y="3167065"/>
                  <a:chExt cx="6982750" cy="239681"/>
                </a:xfrm>
              </p:grpSpPr>
              <p:sp>
                <p:nvSpPr>
                  <p:cNvPr id="78" name="직사각형 78"/>
                  <p:cNvSpPr txBox="1"/>
                  <p:nvPr/>
                </p:nvSpPr>
                <p:spPr>
                  <a:xfrm>
                    <a:off x="1206000" y="3167065"/>
                    <a:ext cx="6806350" cy="239681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en-US" altLang="ko-KR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(</a:t>
                    </a:r>
                    <a:r>
                      <a:rPr lang="ko-KR" altLang="en-US" sz="1480" b="1" kern="1200" spc="-25" dirty="0" err="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제품개선</a:t>
                    </a:r>
                    <a:r>
                      <a:rPr lang="en-US" altLang="ko-KR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)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 기존 제품의 성능 및 품질 향상 등 </a:t>
                    </a:r>
                    <a:r>
                      <a:rPr lang="ko-KR" altLang="en-US" sz="1480" b="1" kern="1200" spc="-25" dirty="0" err="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제품경쟁력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 강화를 위한 </a:t>
                    </a:r>
                    <a:r>
                      <a:rPr lang="ko-KR" altLang="en-US" sz="1480" b="1" kern="1200" spc="-25" dirty="0" err="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제품개선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 기술개발을 지원</a:t>
                    </a:r>
                  </a:p>
                </p:txBody>
              </p:sp>
              <p:grpSp>
                <p:nvGrpSpPr>
                  <p:cNvPr id="79" name="그룹 78"/>
                  <p:cNvGrpSpPr/>
                  <p:nvPr/>
                </p:nvGrpSpPr>
                <p:grpSpPr>
                  <a:xfrm rot="2700000">
                    <a:off x="1029600" y="3249374"/>
                    <a:ext cx="120205" cy="120206"/>
                    <a:chOff x="2089325" y="3308947"/>
                    <a:chExt cx="240266" cy="240267"/>
                  </a:xfrm>
                </p:grpSpPr>
                <p:sp>
                  <p:nvSpPr>
                    <p:cNvPr id="80" name="모서리가 둥근 직사각형 79"/>
                    <p:cNvSpPr/>
                    <p:nvPr/>
                  </p:nvSpPr>
                  <p:spPr>
                    <a:xfrm>
                      <a:off x="2089325" y="3308947"/>
                      <a:ext cx="240266" cy="6379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>
                        <a:lumMod val="65000"/>
                        <a:lumOff val="35000"/>
                        <a:alpha val="5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15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Rix모던고딕 M" pitchFamily="18" charset="-127"/>
                        <a:ea typeface="Rix모던고딕 M" pitchFamily="18" charset="-127"/>
                      </a:endParaRPr>
                    </a:p>
                  </p:txBody>
                </p:sp>
                <p:sp>
                  <p:nvSpPr>
                    <p:cNvPr id="81" name="모서리가 둥근 직사각형 80"/>
                    <p:cNvSpPr/>
                    <p:nvPr/>
                  </p:nvSpPr>
                  <p:spPr>
                    <a:xfrm rot="16200000" flipV="1">
                      <a:off x="2177558" y="3397181"/>
                      <a:ext cx="240266" cy="6379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>
                        <a:lumMod val="65000"/>
                        <a:lumOff val="35000"/>
                        <a:alpha val="5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15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Rix모던고딕 M" pitchFamily="18" charset="-127"/>
                        <a:ea typeface="Rix모던고딕 M" pitchFamily="18" charset="-127"/>
                      </a:endParaRPr>
                    </a:p>
                  </p:txBody>
                </p:sp>
              </p:grpSp>
            </p:grpSp>
            <p:grpSp>
              <p:nvGrpSpPr>
                <p:cNvPr id="11" name="그룹 10"/>
                <p:cNvGrpSpPr/>
                <p:nvPr/>
              </p:nvGrpSpPr>
              <p:grpSpPr>
                <a:xfrm>
                  <a:off x="1029600" y="3785018"/>
                  <a:ext cx="8093632" cy="239681"/>
                  <a:chOff x="1029600" y="3692657"/>
                  <a:chExt cx="8093632" cy="239681"/>
                </a:xfrm>
              </p:grpSpPr>
              <p:sp>
                <p:nvSpPr>
                  <p:cNvPr id="96" name="직사각형 78"/>
                  <p:cNvSpPr txBox="1"/>
                  <p:nvPr/>
                </p:nvSpPr>
                <p:spPr>
                  <a:xfrm>
                    <a:off x="1206000" y="3692657"/>
                    <a:ext cx="7917232" cy="239681"/>
                  </a:xfrm>
                  <a:prstGeom prst="rect">
                    <a:avLst/>
                  </a:prstGeom>
                  <a:ln w="12700">
                    <a:miter lim="400000"/>
                  </a:ln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algn="l" defTabSz="877657">
                      <a:lnSpc>
                        <a:spcPct val="110000"/>
                      </a:lnSpc>
                      <a:spcAft>
                        <a:spcPts val="328"/>
                      </a:spcAft>
                      <a:buClr>
                        <a:schemeClr val="bg1">
                          <a:lumMod val="50000"/>
                        </a:schemeClr>
                      </a:buClr>
                      <a:buSzPct val="80000"/>
                      <a:defRPr sz="1800" b="1" spc="-71">
                        <a:latin typeface="KoPub돋움체 Bold"/>
                        <a:ea typeface="KoPub돋움체 Bold"/>
                        <a:cs typeface="KoPub돋움체 Bold"/>
                        <a:sym typeface="KoPub돋움체 Bold"/>
                      </a:defRPr>
                    </a:pPr>
                    <a:r>
                      <a:rPr lang="en-US" altLang="ko-KR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(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공정개선</a:t>
                    </a:r>
                    <a:r>
                      <a:rPr lang="en-US" altLang="ko-KR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) </a:t>
                    </a:r>
                    <a:r>
                      <a:rPr lang="ko-KR" altLang="en-US" sz="1480" b="1" kern="1200" spc="-25" dirty="0" err="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제조현장의</a:t>
                    </a:r>
                    <a:r>
                      <a:rPr lang="ko-KR" altLang="en-US" sz="1480" b="1" kern="1200" spc="-25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rPr>
                      <a:t> 생산성을 향상시키는 생산시간 및 비용 등을 절감할 수 있도록 공정개선 기술개발을 지원</a:t>
                    </a:r>
                  </a:p>
                </p:txBody>
              </p:sp>
              <p:grpSp>
                <p:nvGrpSpPr>
                  <p:cNvPr id="97" name="그룹 96"/>
                  <p:cNvGrpSpPr/>
                  <p:nvPr/>
                </p:nvGrpSpPr>
                <p:grpSpPr>
                  <a:xfrm rot="2700000">
                    <a:off x="1029600" y="3768299"/>
                    <a:ext cx="120205" cy="120206"/>
                    <a:chOff x="2089325" y="3308947"/>
                    <a:chExt cx="240266" cy="240267"/>
                  </a:xfrm>
                </p:grpSpPr>
                <p:sp>
                  <p:nvSpPr>
                    <p:cNvPr id="98" name="모서리가 둥근 직사각형 97"/>
                    <p:cNvSpPr/>
                    <p:nvPr/>
                  </p:nvSpPr>
                  <p:spPr>
                    <a:xfrm>
                      <a:off x="2089325" y="3308947"/>
                      <a:ext cx="240266" cy="6379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>
                        <a:lumMod val="65000"/>
                        <a:lumOff val="35000"/>
                        <a:alpha val="5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15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Rix모던고딕 M" pitchFamily="18" charset="-127"/>
                        <a:ea typeface="Rix모던고딕 M" pitchFamily="18" charset="-127"/>
                      </a:endParaRPr>
                    </a:p>
                  </p:txBody>
                </p:sp>
                <p:sp>
                  <p:nvSpPr>
                    <p:cNvPr id="99" name="모서리가 둥근 직사각형 98"/>
                    <p:cNvSpPr/>
                    <p:nvPr/>
                  </p:nvSpPr>
                  <p:spPr>
                    <a:xfrm rot="16200000" flipV="1">
                      <a:off x="2177558" y="3397181"/>
                      <a:ext cx="240266" cy="6379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>
                        <a:lumMod val="65000"/>
                        <a:lumOff val="35000"/>
                        <a:alpha val="5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latinLnBrk="0"/>
                      <a:endParaRPr lang="ko-KR" altLang="en-US" sz="115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Rix모던고딕 M" pitchFamily="18" charset="-127"/>
                        <a:ea typeface="Rix모던고딕 M" pitchFamily="18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5" name="그룹 4"/>
          <p:cNvGrpSpPr/>
          <p:nvPr/>
        </p:nvGrpSpPr>
        <p:grpSpPr>
          <a:xfrm>
            <a:off x="748800" y="5021845"/>
            <a:ext cx="936957" cy="253018"/>
            <a:chOff x="748800" y="5176036"/>
            <a:chExt cx="936957" cy="253018"/>
          </a:xfrm>
        </p:grpSpPr>
        <p:sp>
          <p:nvSpPr>
            <p:cNvPr id="35" name="직사각형 78"/>
            <p:cNvSpPr txBox="1"/>
            <p:nvPr/>
          </p:nvSpPr>
          <p:spPr>
            <a:xfrm>
              <a:off x="961200" y="5176036"/>
              <a:ext cx="724557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지원조건</a:t>
              </a:r>
            </a:p>
          </p:txBody>
        </p:sp>
        <p:pic>
          <p:nvPicPr>
            <p:cNvPr id="101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5211197"/>
              <a:ext cx="155986" cy="15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48"/>
          <p:cNvSpPr>
            <a:spLocks noChangeArrowheads="1"/>
          </p:cNvSpPr>
          <p:nvPr/>
        </p:nvSpPr>
        <p:spPr bwMode="auto">
          <a:xfrm>
            <a:off x="492380" y="1325893"/>
            <a:ext cx="3691298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월드클래스 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300 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프로젝트 기술개발</a:t>
            </a:r>
          </a:p>
        </p:txBody>
      </p:sp>
      <p:graphicFrame>
        <p:nvGraphicFramePr>
          <p:cNvPr id="27" name="표"/>
          <p:cNvGraphicFramePr/>
          <p:nvPr>
            <p:extLst>
              <p:ext uri="{D42A27DB-BD31-4B8C-83A1-F6EECF244321}">
                <p14:modId xmlns="" xmlns:p14="http://schemas.microsoft.com/office/powerpoint/2010/main" val="1872843368"/>
              </p:ext>
            </p:extLst>
          </p:nvPr>
        </p:nvGraphicFramePr>
        <p:xfrm>
          <a:off x="809956" y="5773762"/>
          <a:ext cx="9469777" cy="736113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7622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591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92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9918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72379"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구   분</a:t>
                      </a:r>
                    </a:p>
                  </a:txBody>
                  <a:tcPr marL="42094" marR="42094" marT="21047" marB="2104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개발기간</a:t>
                      </a: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및 </a:t>
                      </a: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지원한도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42094" marR="42094" marT="21047" marB="2104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정부출연금</a:t>
                      </a: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</a:t>
                      </a: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비중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42094" marR="42094" marT="21047" marB="2104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지원방식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42094" marR="42094" marT="21047" marB="2104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577"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WC300</a:t>
                      </a:r>
                    </a:p>
                  </a:txBody>
                  <a:tcPr marL="42094" marR="42094" marT="21047" marB="2104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 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5</a:t>
                      </a:r>
                      <a:r>
                        <a:rPr lang="ko-KR" altLang="en-US"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년이내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, 75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억원</a:t>
                      </a:r>
                      <a:endParaRPr lang="en-US" altLang="ko-KR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(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연간 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15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억원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)</a:t>
                      </a:r>
                      <a:endParaRPr lang="ko-KR" alt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21047" marB="2104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5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0</a:t>
                      </a: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% 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이내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KoPub돋움체 Bold"/>
                      </a:endParaRPr>
                    </a:p>
                  </a:txBody>
                  <a:tcPr marL="42094" marR="42094" marT="21047" marB="2104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자유공모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21047" marB="2104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748800" y="2734652"/>
            <a:ext cx="5215841" cy="253018"/>
            <a:chOff x="748800" y="2734652"/>
            <a:chExt cx="5215841" cy="253018"/>
          </a:xfrm>
        </p:grpSpPr>
        <p:sp>
          <p:nvSpPr>
            <p:cNvPr id="32" name="직사각형 78"/>
            <p:cNvSpPr txBox="1"/>
            <p:nvPr/>
          </p:nvSpPr>
          <p:spPr>
            <a:xfrm>
              <a:off x="961668" y="2734652"/>
              <a:ext cx="5002973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1,088</a:t>
              </a:r>
              <a:r>
                <a:rPr lang="ko-KR" altLang="en-US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(</a:t>
              </a:r>
              <a:r>
                <a:rPr lang="ko-KR" altLang="en-US" sz="1644" kern="12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중기부</a:t>
              </a:r>
              <a:r>
                <a:rPr lang="ko-KR" altLang="en-US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: 653</a:t>
              </a:r>
              <a:r>
                <a:rPr lang="ko-KR" altLang="en-US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, </a:t>
              </a:r>
              <a:r>
                <a:rPr lang="ko-KR" altLang="en-US" sz="1644" kern="12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산업부</a:t>
              </a:r>
              <a:r>
                <a:rPr lang="ko-KR" altLang="en-US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: 435</a:t>
              </a:r>
              <a:r>
                <a:rPr lang="ko-KR" altLang="en-US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)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33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2783167"/>
              <a:ext cx="155986" cy="15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그룹 5"/>
          <p:cNvGrpSpPr/>
          <p:nvPr/>
        </p:nvGrpSpPr>
        <p:grpSpPr>
          <a:xfrm>
            <a:off x="748800" y="1955079"/>
            <a:ext cx="9728292" cy="650440"/>
            <a:chOff x="748800" y="1783068"/>
            <a:chExt cx="9728292" cy="650440"/>
          </a:xfrm>
        </p:grpSpPr>
        <p:pic>
          <p:nvPicPr>
            <p:cNvPr id="50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1823631"/>
              <a:ext cx="155986" cy="15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0" name="그룹 59"/>
            <p:cNvGrpSpPr/>
            <p:nvPr/>
          </p:nvGrpSpPr>
          <p:grpSpPr>
            <a:xfrm>
              <a:off x="961667" y="1783068"/>
              <a:ext cx="9515425" cy="650440"/>
              <a:chOff x="1169705" y="2448035"/>
              <a:chExt cx="11573922" cy="479649"/>
            </a:xfrm>
          </p:grpSpPr>
          <p:sp>
            <p:nvSpPr>
              <p:cNvPr id="61" name="직사각형 78"/>
              <p:cNvSpPr txBox="1"/>
              <p:nvPr/>
            </p:nvSpPr>
            <p:spPr>
              <a:xfrm>
                <a:off x="1169705" y="2448035"/>
                <a:ext cx="11573922" cy="18658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spAutoFit/>
              </a:bodyPr>
              <a:lstStyle/>
              <a:p>
                <a:pPr algn="l" defTabSz="845561">
                  <a:spcAft>
                    <a:spcPts val="165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사업목적 </a:t>
                </a:r>
                <a:r>
                  <a:rPr lang="en-US" altLang="ko-KR" sz="1644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글로벌 성장잠재력을 갖춘 중소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․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중견기업을 세계적 기업으로 육성하여 미래 성장동력 확충 및 일자리 창출</a:t>
                </a:r>
              </a:p>
            </p:txBody>
          </p:sp>
          <p:sp>
            <p:nvSpPr>
              <p:cNvPr id="63" name="직사각형 78"/>
              <p:cNvSpPr txBox="1"/>
              <p:nvPr/>
            </p:nvSpPr>
            <p:spPr>
              <a:xfrm>
                <a:off x="1169705" y="2742946"/>
                <a:ext cx="9513079" cy="18473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spAutoFit/>
              </a:bodyPr>
              <a:lstStyle/>
              <a:p>
                <a:pPr marL="112220" indent="-112220"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성장전략서 </a:t>
                </a:r>
                <a:r>
                  <a:rPr lang="en-US" altLang="ko-KR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: </a:t>
                </a:r>
                <a:r>
                  <a:rPr lang="ko-KR" altLang="en-US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해외시장확대</a:t>
                </a:r>
                <a:r>
                  <a:rPr lang="en-US" altLang="ko-KR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, </a:t>
                </a:r>
                <a:r>
                  <a:rPr lang="ko-KR" altLang="en-US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기술확보</a:t>
                </a:r>
                <a:r>
                  <a:rPr lang="en-US" altLang="ko-KR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, </a:t>
                </a:r>
                <a:r>
                  <a:rPr lang="ko-KR" altLang="en-US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투자</a:t>
                </a:r>
                <a:r>
                  <a:rPr lang="en-US" altLang="ko-KR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, </a:t>
                </a:r>
                <a:r>
                  <a:rPr lang="ko-KR" altLang="en-US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경영혁신･고용 등 </a:t>
                </a:r>
                <a:r>
                  <a:rPr lang="en-US" altLang="ko-KR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4</a:t>
                </a:r>
                <a:r>
                  <a:rPr lang="ko-KR" altLang="en-US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개 분야별로 향후 </a:t>
                </a:r>
                <a:r>
                  <a:rPr lang="en-US" altLang="ko-KR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10</a:t>
                </a:r>
                <a:r>
                  <a:rPr lang="ko-KR" altLang="en-US" sz="1480" b="1" spc="-73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년간 기업의 성장전략을 기술</a:t>
                </a:r>
              </a:p>
            </p:txBody>
          </p:sp>
        </p:grpSp>
      </p:grpSp>
      <p:grpSp>
        <p:nvGrpSpPr>
          <p:cNvPr id="4" name="그룹 3"/>
          <p:cNvGrpSpPr/>
          <p:nvPr/>
        </p:nvGrpSpPr>
        <p:grpSpPr>
          <a:xfrm>
            <a:off x="748800" y="3980379"/>
            <a:ext cx="937429" cy="253018"/>
            <a:chOff x="748800" y="3120300"/>
            <a:chExt cx="937429" cy="253018"/>
          </a:xfrm>
        </p:grpSpPr>
        <p:sp>
          <p:nvSpPr>
            <p:cNvPr id="35" name="직사각형 78"/>
            <p:cNvSpPr txBox="1"/>
            <p:nvPr/>
          </p:nvSpPr>
          <p:spPr>
            <a:xfrm>
              <a:off x="961672" y="3120300"/>
              <a:ext cx="724557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지원대상</a:t>
              </a:r>
              <a:endParaRPr lang="ko-KR" altLang="en-US" sz="1644" b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anumGothic Bold"/>
              </a:endParaRPr>
            </a:p>
          </p:txBody>
        </p:sp>
        <p:pic>
          <p:nvPicPr>
            <p:cNvPr id="36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3159919"/>
              <a:ext cx="155128" cy="155128"/>
            </a:xfrm>
            <a:prstGeom prst="rect">
              <a:avLst/>
            </a:prstGeom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그룹 38"/>
          <p:cNvGrpSpPr/>
          <p:nvPr/>
        </p:nvGrpSpPr>
        <p:grpSpPr>
          <a:xfrm>
            <a:off x="943736" y="4280729"/>
            <a:ext cx="2393440" cy="253018"/>
            <a:chOff x="1147887" y="4211209"/>
            <a:chExt cx="2911219" cy="276238"/>
          </a:xfrm>
        </p:grpSpPr>
        <p:sp>
          <p:nvSpPr>
            <p:cNvPr id="45" name="제목 1"/>
            <p:cNvSpPr txBox="1">
              <a:spLocks/>
            </p:cNvSpPr>
            <p:nvPr/>
          </p:nvSpPr>
          <p:spPr>
            <a:xfrm>
              <a:off x="1262646" y="4211209"/>
              <a:ext cx="2796460" cy="27623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World Class 300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선정기업</a:t>
              </a: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1147887" y="4219483"/>
              <a:ext cx="43200" cy="252000"/>
              <a:chOff x="488940" y="3442711"/>
              <a:chExt cx="43200" cy="252000"/>
            </a:xfrm>
          </p:grpSpPr>
          <p:sp>
            <p:nvSpPr>
              <p:cNvPr id="47" name="직사각형 46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40" name="그룹 39"/>
          <p:cNvGrpSpPr/>
          <p:nvPr/>
        </p:nvGrpSpPr>
        <p:grpSpPr>
          <a:xfrm>
            <a:off x="1002223" y="3346812"/>
            <a:ext cx="8358109" cy="235577"/>
            <a:chOff x="2899669" y="4329471"/>
            <a:chExt cx="10166240" cy="257197"/>
          </a:xfrm>
        </p:grpSpPr>
        <p:sp>
          <p:nvSpPr>
            <p:cNvPr id="41" name="직사각형 78"/>
            <p:cNvSpPr txBox="1"/>
            <p:nvPr/>
          </p:nvSpPr>
          <p:spPr>
            <a:xfrm>
              <a:off x="3149304" y="4329471"/>
              <a:ext cx="9916605" cy="2571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월드클래스 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300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기업을 세계적 기업으로 육성하기 위해 기업성장에 필요한 중장기 미래전략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․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원천 기술개발을 지원</a:t>
              </a:r>
            </a:p>
          </p:txBody>
        </p:sp>
        <p:grpSp>
          <p:nvGrpSpPr>
            <p:cNvPr id="42" name="그룹 41"/>
            <p:cNvGrpSpPr/>
            <p:nvPr/>
          </p:nvGrpSpPr>
          <p:grpSpPr>
            <a:xfrm rot="2700000">
              <a:off x="2899669" y="4393502"/>
              <a:ext cx="146209" cy="146209"/>
              <a:chOff x="2198632" y="3429225"/>
              <a:chExt cx="240266" cy="240266"/>
            </a:xfrm>
          </p:grpSpPr>
          <p:sp>
            <p:nvSpPr>
              <p:cNvPr id="43" name="모서리가 둥근 직사각형 42"/>
              <p:cNvSpPr/>
              <p:nvPr/>
            </p:nvSpPr>
            <p:spPr>
              <a:xfrm>
                <a:off x="2198632" y="3429353"/>
                <a:ext cx="240266" cy="6380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44" name="모서리가 둥근 직사각형 43"/>
              <p:cNvSpPr/>
              <p:nvPr/>
            </p:nvSpPr>
            <p:spPr>
              <a:xfrm rot="16200000" flipV="1">
                <a:off x="2285518" y="3517458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sp>
        <p:nvSpPr>
          <p:cNvPr id="49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19700" y="7038000"/>
            <a:ext cx="238125" cy="177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13</a:t>
            </a:r>
            <a:endParaRPr lang="en-US" altLang="ko-KR" dirty="0"/>
          </a:p>
        </p:txBody>
      </p:sp>
      <p:grpSp>
        <p:nvGrpSpPr>
          <p:cNvPr id="38" name="그룹 37"/>
          <p:cNvGrpSpPr/>
          <p:nvPr/>
        </p:nvGrpSpPr>
        <p:grpSpPr>
          <a:xfrm>
            <a:off x="309248" y="435600"/>
            <a:ext cx="2917675" cy="910890"/>
            <a:chOff x="286520" y="373517"/>
            <a:chExt cx="2703235" cy="843943"/>
          </a:xfrm>
        </p:grpSpPr>
        <p:sp>
          <p:nvSpPr>
            <p:cNvPr id="51" name="지원 개요"/>
            <p:cNvSpPr txBox="1"/>
            <p:nvPr/>
          </p:nvSpPr>
          <p:spPr>
            <a:xfrm>
              <a:off x="1109508" y="568688"/>
              <a:ext cx="1880247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기업성장촉진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2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01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748800" y="5399609"/>
            <a:ext cx="936957" cy="253018"/>
            <a:chOff x="748800" y="4937897"/>
            <a:chExt cx="936957" cy="253018"/>
          </a:xfrm>
        </p:grpSpPr>
        <p:sp>
          <p:nvSpPr>
            <p:cNvPr id="29" name="직사각형 78"/>
            <p:cNvSpPr txBox="1"/>
            <p:nvPr/>
          </p:nvSpPr>
          <p:spPr>
            <a:xfrm>
              <a:off x="961200" y="4937897"/>
              <a:ext cx="724557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지원조건</a:t>
              </a:r>
            </a:p>
          </p:txBody>
        </p:sp>
        <p:pic>
          <p:nvPicPr>
            <p:cNvPr id="37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4960065"/>
              <a:ext cx="155986" cy="173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그룹 52"/>
          <p:cNvGrpSpPr/>
          <p:nvPr/>
        </p:nvGrpSpPr>
        <p:grpSpPr>
          <a:xfrm>
            <a:off x="756349" y="3046377"/>
            <a:ext cx="937429" cy="253018"/>
            <a:chOff x="748800" y="3120300"/>
            <a:chExt cx="937429" cy="253018"/>
          </a:xfrm>
        </p:grpSpPr>
        <p:sp>
          <p:nvSpPr>
            <p:cNvPr id="54" name="직사각형 78"/>
            <p:cNvSpPr txBox="1"/>
            <p:nvPr/>
          </p:nvSpPr>
          <p:spPr>
            <a:xfrm>
              <a:off x="961672" y="3120300"/>
              <a:ext cx="724557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지원내용</a:t>
              </a:r>
            </a:p>
          </p:txBody>
        </p:sp>
        <p:pic>
          <p:nvPicPr>
            <p:cNvPr id="55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3159919"/>
              <a:ext cx="155128" cy="155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그룹 55"/>
          <p:cNvGrpSpPr/>
          <p:nvPr/>
        </p:nvGrpSpPr>
        <p:grpSpPr>
          <a:xfrm>
            <a:off x="1000712" y="3644051"/>
            <a:ext cx="4326557" cy="239681"/>
            <a:chOff x="2899669" y="4329465"/>
            <a:chExt cx="5262532" cy="261678"/>
          </a:xfrm>
        </p:grpSpPr>
        <p:sp>
          <p:nvSpPr>
            <p:cNvPr id="57" name="직사각형 78"/>
            <p:cNvSpPr txBox="1"/>
            <p:nvPr/>
          </p:nvSpPr>
          <p:spPr>
            <a:xfrm>
              <a:off x="3149304" y="4329465"/>
              <a:ext cx="5012897" cy="2616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금융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보증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지식재산권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(IP),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인력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해외마케팅 등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연계지원</a:t>
              </a:r>
              <a:endParaRPr lang="ko-KR" altLang="en-US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grpSp>
          <p:nvGrpSpPr>
            <p:cNvPr id="58" name="그룹 57"/>
            <p:cNvGrpSpPr/>
            <p:nvPr/>
          </p:nvGrpSpPr>
          <p:grpSpPr>
            <a:xfrm rot="2700000">
              <a:off x="2899669" y="4393502"/>
              <a:ext cx="146209" cy="146209"/>
              <a:chOff x="2198632" y="3429225"/>
              <a:chExt cx="240266" cy="240266"/>
            </a:xfrm>
          </p:grpSpPr>
          <p:sp>
            <p:nvSpPr>
              <p:cNvPr id="59" name="모서리가 둥근 직사각형 58"/>
              <p:cNvSpPr/>
              <p:nvPr/>
            </p:nvSpPr>
            <p:spPr>
              <a:xfrm>
                <a:off x="2198632" y="3429353"/>
                <a:ext cx="240266" cy="6380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62" name="모서리가 둥근 직사각형 61"/>
              <p:cNvSpPr/>
              <p:nvPr/>
            </p:nvSpPr>
            <p:spPr>
              <a:xfrm rot="16200000" flipV="1">
                <a:off x="2285518" y="3517458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grpSp>
        <p:nvGrpSpPr>
          <p:cNvPr id="12" name="그룹 11"/>
          <p:cNvGrpSpPr/>
          <p:nvPr/>
        </p:nvGrpSpPr>
        <p:grpSpPr>
          <a:xfrm>
            <a:off x="1036457" y="4584689"/>
            <a:ext cx="8738925" cy="771753"/>
            <a:chOff x="1036457" y="4584689"/>
            <a:chExt cx="8738925" cy="771753"/>
          </a:xfrm>
        </p:grpSpPr>
        <p:grpSp>
          <p:nvGrpSpPr>
            <p:cNvPr id="10" name="그룹 9"/>
            <p:cNvGrpSpPr/>
            <p:nvPr/>
          </p:nvGrpSpPr>
          <p:grpSpPr>
            <a:xfrm>
              <a:off x="1036457" y="4839697"/>
              <a:ext cx="8738925" cy="516745"/>
              <a:chOff x="1036457" y="4839697"/>
              <a:chExt cx="8738925" cy="516745"/>
            </a:xfrm>
          </p:grpSpPr>
          <p:sp>
            <p:nvSpPr>
              <p:cNvPr id="75" name="직사각형 78"/>
              <p:cNvSpPr txBox="1"/>
              <p:nvPr/>
            </p:nvSpPr>
            <p:spPr>
              <a:xfrm>
                <a:off x="1207459" y="4839697"/>
                <a:ext cx="8567923" cy="51674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산업통상자원부 우수기술연구센터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(ATC)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사업 및 </a:t>
                </a:r>
                <a:r>
                  <a:rPr lang="ko-KR" altLang="en-US" sz="1480" b="1" kern="1200" spc="-25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중소벤처기업부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글로벌 </a:t>
                </a:r>
                <a:r>
                  <a:rPr lang="ko-KR" altLang="en-US" sz="1480" b="1" kern="1200" spc="-25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강소기업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R&amp;D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를 수행 중인 기업은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ATC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사업 및 </a:t>
                </a:r>
                <a:endPara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  <a:p>
                <a:pPr algn="l" defTabSz="877657"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글로벌 </a:t>
                </a:r>
                <a:r>
                  <a:rPr lang="ko-KR" altLang="en-US" sz="1480" kern="1200" spc="-25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강소기업</a:t>
                </a:r>
                <a:r>
                  <a:rPr lang="ko-KR" altLang="en-US" sz="1480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</a:t>
                </a:r>
                <a:r>
                  <a:rPr lang="en-US" altLang="ko-KR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R&amp;D </a:t>
                </a:r>
                <a:r>
                  <a:rPr lang="ko-KR" altLang="en-US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종료 후 </a:t>
                </a:r>
                <a:r>
                  <a:rPr lang="en-US" altLang="ko-KR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World Class 300 R&amp;D </a:t>
                </a:r>
                <a:r>
                  <a:rPr lang="ko-KR" altLang="en-US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지원사업 </a:t>
                </a:r>
                <a:r>
                  <a:rPr lang="ko-KR" altLang="en-US" sz="1480" kern="1200" spc="-25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신청가능함</a:t>
                </a:r>
                <a:endParaRPr lang="en-US" altLang="ko-KR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grpSp>
            <p:nvGrpSpPr>
              <p:cNvPr id="76" name="그룹 75"/>
              <p:cNvGrpSpPr/>
              <p:nvPr/>
            </p:nvGrpSpPr>
            <p:grpSpPr>
              <a:xfrm rot="2700000">
                <a:off x="1029600" y="4887094"/>
                <a:ext cx="133919" cy="120205"/>
                <a:chOff x="2198637" y="3429241"/>
                <a:chExt cx="240266" cy="240267"/>
              </a:xfrm>
            </p:grpSpPr>
            <p:sp>
              <p:nvSpPr>
                <p:cNvPr id="77" name="모서리가 둥근 직사각형 76"/>
                <p:cNvSpPr/>
                <p:nvPr/>
              </p:nvSpPr>
              <p:spPr>
                <a:xfrm>
                  <a:off x="2198637" y="3429354"/>
                  <a:ext cx="240266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78" name="모서리가 둥근 직사각형 77"/>
                <p:cNvSpPr/>
                <p:nvPr/>
              </p:nvSpPr>
              <p:spPr>
                <a:xfrm rot="16200000" flipV="1">
                  <a:off x="2285515" y="3517475"/>
                  <a:ext cx="240267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  <p:grpSp>
          <p:nvGrpSpPr>
            <p:cNvPr id="11" name="그룹 10"/>
            <p:cNvGrpSpPr/>
            <p:nvPr/>
          </p:nvGrpSpPr>
          <p:grpSpPr>
            <a:xfrm>
              <a:off x="1036457" y="4584689"/>
              <a:ext cx="1669907" cy="227755"/>
              <a:chOff x="1036457" y="4584689"/>
              <a:chExt cx="1669907" cy="227755"/>
            </a:xfrm>
          </p:grpSpPr>
          <p:sp>
            <p:nvSpPr>
              <p:cNvPr id="65" name="직사각형 78"/>
              <p:cNvSpPr txBox="1"/>
              <p:nvPr/>
            </p:nvSpPr>
            <p:spPr>
              <a:xfrm>
                <a:off x="1205953" y="4584689"/>
                <a:ext cx="1500411" cy="2277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spAutoFit/>
              </a:bodyPr>
              <a:lstStyle/>
              <a:p>
                <a:pPr algn="l" defTabSz="877657"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480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WC 300 </a:t>
                </a:r>
                <a:r>
                  <a:rPr lang="ko-KR" altLang="en-US" sz="1480" kern="1200" spc="-25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미수혜기업</a:t>
                </a:r>
                <a:endParaRPr lang="en-US" altLang="ko-KR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grpSp>
            <p:nvGrpSpPr>
              <p:cNvPr id="66" name="그룹 65"/>
              <p:cNvGrpSpPr/>
              <p:nvPr/>
            </p:nvGrpSpPr>
            <p:grpSpPr>
              <a:xfrm rot="2700000">
                <a:off x="1029600" y="4632086"/>
                <a:ext cx="133919" cy="120205"/>
                <a:chOff x="2198637" y="3429241"/>
                <a:chExt cx="240266" cy="240267"/>
              </a:xfrm>
            </p:grpSpPr>
            <p:sp>
              <p:nvSpPr>
                <p:cNvPr id="67" name="모서리가 둥근 직사각형 66"/>
                <p:cNvSpPr/>
                <p:nvPr/>
              </p:nvSpPr>
              <p:spPr>
                <a:xfrm>
                  <a:off x="2198637" y="3429354"/>
                  <a:ext cx="240266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68" name="모서리가 둥근 직사각형 67"/>
                <p:cNvSpPr/>
                <p:nvPr/>
              </p:nvSpPr>
              <p:spPr>
                <a:xfrm rot="16200000" flipV="1">
                  <a:off x="2285515" y="3517475"/>
                  <a:ext cx="240267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747396" y="2722811"/>
            <a:ext cx="1729110" cy="253018"/>
            <a:chOff x="747396" y="2804290"/>
            <a:chExt cx="1729110" cy="253018"/>
          </a:xfrm>
        </p:grpSpPr>
        <p:sp>
          <p:nvSpPr>
            <p:cNvPr id="36" name="직사각형 78"/>
            <p:cNvSpPr txBox="1"/>
            <p:nvPr/>
          </p:nvSpPr>
          <p:spPr>
            <a:xfrm>
              <a:off x="961669" y="2804290"/>
              <a:ext cx="1514837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46</a:t>
              </a:r>
              <a:r>
                <a:rPr lang="ko-KR" altLang="en-US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37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396" y="2852805"/>
              <a:ext cx="155986" cy="15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직사각형 78"/>
          <p:cNvSpPr txBox="1"/>
          <p:nvPr/>
        </p:nvSpPr>
        <p:spPr>
          <a:xfrm>
            <a:off x="925087" y="2096151"/>
            <a:ext cx="9140131" cy="556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t">
            <a:spAutoFit/>
          </a:bodyPr>
          <a:lstStyle/>
          <a:p>
            <a:pPr algn="l" defTabSz="877657">
              <a:lnSpc>
                <a:spcPct val="110000"/>
              </a:lnSpc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23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  <a:t> </a:t>
            </a:r>
            <a:r>
              <a:rPr lang="ko-KR" altLang="en-US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  <a:t>우수한 기술력</a:t>
            </a:r>
            <a:r>
              <a:rPr lang="en-US" altLang="ko-KR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  <a:t>․</a:t>
            </a:r>
            <a:r>
              <a:rPr lang="ko-KR" altLang="en-US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  <a:t>경영노하우 등을 보유한 실패기업인에게 기술개발을 지원하여 사회적 자산의 사장 방지 및 고용창출 등</a:t>
            </a:r>
            <a:r>
              <a:rPr lang="en-US" altLang="ko-KR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  <a:t/>
            </a:r>
            <a:br>
              <a:rPr lang="en-US" altLang="ko-KR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</a:br>
            <a:r>
              <a:rPr lang="ko-KR" altLang="en-US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  <a:t> 사회적 비용 감소에 기여  사업전환 추진기업에 </a:t>
            </a:r>
            <a:r>
              <a:rPr lang="en-US" altLang="ko-KR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  <a:t>R&amp;D</a:t>
            </a:r>
            <a:r>
              <a:rPr lang="ko-KR" altLang="en-US" sz="1644" b="1" spc="-73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rPr>
              <a:t>를 지원하여 중소기업 경쟁력 강화 및 산업구조 고도화를 촉진</a:t>
            </a:r>
          </a:p>
        </p:txBody>
      </p:sp>
      <p:sp>
        <p:nvSpPr>
          <p:cNvPr id="69" name="AutoShape 48"/>
          <p:cNvSpPr>
            <a:spLocks noChangeArrowheads="1"/>
          </p:cNvSpPr>
          <p:nvPr/>
        </p:nvSpPr>
        <p:spPr bwMode="auto">
          <a:xfrm>
            <a:off x="492374" y="1326096"/>
            <a:ext cx="2525625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재도전 기술개발</a:t>
            </a:r>
          </a:p>
        </p:txBody>
      </p:sp>
      <p:grpSp>
        <p:nvGrpSpPr>
          <p:cNvPr id="112" name="그룹 111"/>
          <p:cNvGrpSpPr/>
          <p:nvPr/>
        </p:nvGrpSpPr>
        <p:grpSpPr>
          <a:xfrm>
            <a:off x="943736" y="3445283"/>
            <a:ext cx="1957390" cy="253018"/>
            <a:chOff x="1147887" y="4218735"/>
            <a:chExt cx="2380838" cy="262571"/>
          </a:xfrm>
        </p:grpSpPr>
        <p:sp>
          <p:nvSpPr>
            <p:cNvPr id="118" name="제목 1"/>
            <p:cNvSpPr txBox="1">
              <a:spLocks/>
            </p:cNvSpPr>
            <p:nvPr/>
          </p:nvSpPr>
          <p:spPr>
            <a:xfrm>
              <a:off x="1277970" y="4218735"/>
              <a:ext cx="2250755" cy="262571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재도전기술개발</a:t>
              </a:r>
              <a:r>
                <a:rPr lang="en-US" altLang="ko-KR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(38</a:t>
              </a:r>
              <a:r>
                <a:rPr lang="ko-KR" altLang="en-US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억원</a:t>
              </a:r>
              <a:r>
                <a:rPr lang="en-US" altLang="ko-KR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)</a:t>
              </a:r>
              <a:endParaRPr lang="ko-KR" altLang="en-US" sz="1316" spc="-4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endParaRPr>
            </a:p>
          </p:txBody>
        </p:sp>
        <p:grpSp>
          <p:nvGrpSpPr>
            <p:cNvPr id="119" name="그룹 118"/>
            <p:cNvGrpSpPr/>
            <p:nvPr/>
          </p:nvGrpSpPr>
          <p:grpSpPr>
            <a:xfrm>
              <a:off x="1147887" y="4219483"/>
              <a:ext cx="43200" cy="252000"/>
              <a:chOff x="488940" y="3442711"/>
              <a:chExt cx="43200" cy="252000"/>
            </a:xfrm>
          </p:grpSpPr>
          <p:sp>
            <p:nvSpPr>
              <p:cNvPr id="120" name="직사각형 119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102" name="그룹 101"/>
          <p:cNvGrpSpPr/>
          <p:nvPr/>
        </p:nvGrpSpPr>
        <p:grpSpPr>
          <a:xfrm>
            <a:off x="943736" y="4333166"/>
            <a:ext cx="1903114" cy="242832"/>
            <a:chOff x="1147887" y="4219483"/>
            <a:chExt cx="2314820" cy="252000"/>
          </a:xfrm>
        </p:grpSpPr>
        <p:sp>
          <p:nvSpPr>
            <p:cNvPr id="108" name="제목 1"/>
            <p:cNvSpPr txBox="1">
              <a:spLocks/>
            </p:cNvSpPr>
            <p:nvPr/>
          </p:nvSpPr>
          <p:spPr>
            <a:xfrm>
              <a:off x="1262646" y="4231155"/>
              <a:ext cx="2200061" cy="23635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48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사업전환기술개발</a:t>
              </a:r>
              <a:r>
                <a:rPr lang="en-US" altLang="ko-KR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(8</a:t>
              </a:r>
              <a:r>
                <a:rPr lang="ko-KR" altLang="en-US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억원</a:t>
              </a:r>
              <a:r>
                <a:rPr lang="en-US" altLang="ko-KR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)</a:t>
              </a:r>
              <a:endParaRPr lang="ko-KR" altLang="en-US" sz="1316" spc="-4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endParaRPr>
            </a:p>
          </p:txBody>
        </p:sp>
        <p:grpSp>
          <p:nvGrpSpPr>
            <p:cNvPr id="109" name="그룹 108"/>
            <p:cNvGrpSpPr/>
            <p:nvPr/>
          </p:nvGrpSpPr>
          <p:grpSpPr>
            <a:xfrm>
              <a:off x="1147887" y="4219483"/>
              <a:ext cx="43200" cy="252000"/>
              <a:chOff x="488940" y="3442711"/>
              <a:chExt cx="43200" cy="252000"/>
            </a:xfrm>
          </p:grpSpPr>
          <p:sp>
            <p:nvSpPr>
              <p:cNvPr id="110" name="직사각형 109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111" name="직사각형 110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aphicFrame>
        <p:nvGraphicFramePr>
          <p:cNvPr id="124" name="표"/>
          <p:cNvGraphicFramePr/>
          <p:nvPr>
            <p:extLst>
              <p:ext uri="{D42A27DB-BD31-4B8C-83A1-F6EECF244321}">
                <p14:modId xmlns="" xmlns:p14="http://schemas.microsoft.com/office/powerpoint/2010/main" val="2854360704"/>
              </p:ext>
            </p:extLst>
          </p:nvPr>
        </p:nvGraphicFramePr>
        <p:xfrm>
          <a:off x="936000" y="5675279"/>
          <a:ext cx="9009194" cy="855248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6109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10967">
                  <a:extLst>
                    <a:ext uri="{9D8B030D-6E8A-4147-A177-3AD203B41FA5}">
                      <a16:colId xmlns="" xmlns:a16="http://schemas.microsoft.com/office/drawing/2014/main" val="1656163174"/>
                    </a:ext>
                  </a:extLst>
                </a:gridCol>
                <a:gridCol w="24134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033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705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10720">
                <a:tc grid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구   분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개발기간</a:t>
                      </a: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및 </a:t>
                      </a: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지원한도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정부출연금</a:t>
                      </a: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</a:t>
                      </a: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비중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지원방식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2264">
                <a:tc rowSpan="2"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재도전 기술개발</a:t>
                      </a:r>
                      <a:endParaRPr lang="en-US" altLang="ko-KR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재도전 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R&amp;D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 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1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년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, 1.5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억원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80%</a:t>
                      </a:r>
                      <a:endParaRPr lang="ko-KR" alt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KoPub돋움체 Bold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자유공모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2264">
                <a:tc vMerge="1"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endParaRPr lang="en-US" altLang="ko-KR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사업전환 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R&amp;D</a:t>
                      </a: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endParaRPr lang="ko-KR" alt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rPr>
                        <a:t>75%</a:t>
                      </a:r>
                      <a:endParaRPr lang="ko-KR" alt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KoPub돋움체 Bold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14799" marB="1479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0244511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747398" y="5302304"/>
            <a:ext cx="938829" cy="253018"/>
            <a:chOff x="747398" y="5257039"/>
            <a:chExt cx="938829" cy="253018"/>
          </a:xfrm>
        </p:grpSpPr>
        <p:sp>
          <p:nvSpPr>
            <p:cNvPr id="126" name="직사각형 78"/>
            <p:cNvSpPr txBox="1"/>
            <p:nvPr/>
          </p:nvSpPr>
          <p:spPr>
            <a:xfrm>
              <a:off x="961670" y="5257039"/>
              <a:ext cx="724557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지원조건</a:t>
              </a:r>
            </a:p>
          </p:txBody>
        </p:sp>
        <p:pic>
          <p:nvPicPr>
            <p:cNvPr id="127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398" y="5305554"/>
              <a:ext cx="155986" cy="15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2550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14</a:t>
            </a:r>
            <a:endParaRPr lang="en-US" altLang="ko-KR" dirty="0"/>
          </a:p>
        </p:txBody>
      </p:sp>
      <p:grpSp>
        <p:nvGrpSpPr>
          <p:cNvPr id="44" name="그룹 43"/>
          <p:cNvGrpSpPr/>
          <p:nvPr/>
        </p:nvGrpSpPr>
        <p:grpSpPr>
          <a:xfrm>
            <a:off x="309248" y="435600"/>
            <a:ext cx="2917675" cy="910890"/>
            <a:chOff x="286520" y="373517"/>
            <a:chExt cx="2703235" cy="843943"/>
          </a:xfrm>
        </p:grpSpPr>
        <p:sp>
          <p:nvSpPr>
            <p:cNvPr id="45" name="지원 개요"/>
            <p:cNvSpPr txBox="1"/>
            <p:nvPr/>
          </p:nvSpPr>
          <p:spPr>
            <a:xfrm>
              <a:off x="1109508" y="568688"/>
              <a:ext cx="1880247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기업성장촉진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6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01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114" name="직사각형 78"/>
          <p:cNvSpPr txBox="1"/>
          <p:nvPr/>
        </p:nvSpPr>
        <p:spPr>
          <a:xfrm>
            <a:off x="1207459" y="3800785"/>
            <a:ext cx="6907340" cy="450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t">
            <a:spAutoFit/>
          </a:bodyPr>
          <a:lstStyle/>
          <a:p>
            <a:pPr algn="l" defTabSz="877657"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48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우수한 기술력</a:t>
            </a:r>
            <a:r>
              <a:rPr lang="en-US" altLang="ko-KR" sz="148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․</a:t>
            </a:r>
            <a:r>
              <a:rPr lang="ko-KR" altLang="en-US" sz="148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경영노하우 등을 보유한 실패기업인에게 기술개발을 통해 </a:t>
            </a:r>
            <a:r>
              <a:rPr lang="en-US" altLang="ko-KR" sz="148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R&amp;D </a:t>
            </a:r>
            <a:r>
              <a:rPr lang="ko-KR" altLang="en-US" sz="148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역량 및 재기 </a:t>
            </a:r>
            <a:r>
              <a:rPr lang="ko-KR" altLang="en-US" sz="1480" kern="1200" spc="-25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강화</a:t>
            </a:r>
            <a:endParaRPr lang="en-US" altLang="ko-KR" sz="1480" kern="1200" spc="-25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+mn-cs"/>
            </a:endParaRPr>
          </a:p>
          <a:p>
            <a:pPr algn="l" defTabSz="877657"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en-US" altLang="ko-KR" sz="1200" kern="1200" spc="-25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 * </a:t>
            </a:r>
            <a:r>
              <a:rPr lang="ko-KR" altLang="en-US" sz="1200" kern="1200" spc="-25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신기술</a:t>
            </a:r>
            <a:r>
              <a:rPr lang="en-US" altLang="ko-KR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․</a:t>
            </a:r>
            <a:r>
              <a:rPr lang="ko-KR" altLang="en-US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제품 개발을 준비하는 </a:t>
            </a:r>
            <a:r>
              <a:rPr lang="ko-KR" altLang="en-US" sz="1200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재창업</a:t>
            </a:r>
            <a:r>
              <a:rPr lang="ko-KR" altLang="en-US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 중소기업</a:t>
            </a:r>
            <a:r>
              <a:rPr lang="en-US" altLang="ko-KR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(7</a:t>
            </a:r>
            <a:r>
              <a:rPr lang="ko-KR" altLang="en-US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년 이하</a:t>
            </a:r>
            <a:r>
              <a:rPr lang="en-US" altLang="ko-KR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) </a:t>
            </a:r>
            <a:r>
              <a:rPr lang="ko-KR" altLang="en-US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또는 지원 </a:t>
            </a:r>
            <a:r>
              <a:rPr lang="ko-KR" altLang="en-US" sz="1200" kern="1200" spc="-25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결정 이후</a:t>
            </a:r>
            <a:r>
              <a:rPr lang="en-US" altLang="ko-KR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, 1</a:t>
            </a:r>
            <a:r>
              <a:rPr lang="ko-KR" altLang="en-US" sz="120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개월 이내 법인 설립이 가능한 자</a:t>
            </a:r>
          </a:p>
        </p:txBody>
      </p:sp>
      <p:grpSp>
        <p:nvGrpSpPr>
          <p:cNvPr id="47" name="그룹 46"/>
          <p:cNvGrpSpPr/>
          <p:nvPr/>
        </p:nvGrpSpPr>
        <p:grpSpPr>
          <a:xfrm rot="2700000">
            <a:off x="1029600" y="3865332"/>
            <a:ext cx="120205" cy="120206"/>
            <a:chOff x="2089325" y="3308947"/>
            <a:chExt cx="240266" cy="240267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2089325" y="3308947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M" pitchFamily="18" charset="-127"/>
                <a:ea typeface="Rix모던고딕 M" pitchFamily="18" charset="-127"/>
              </a:endParaRPr>
            </a:p>
          </p:txBody>
        </p:sp>
        <p:sp>
          <p:nvSpPr>
            <p:cNvPr id="49" name="모서리가 둥근 직사각형 48"/>
            <p:cNvSpPr/>
            <p:nvPr/>
          </p:nvSpPr>
          <p:spPr>
            <a:xfrm rot="16200000" flipV="1">
              <a:off x="2177558" y="3397181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M" pitchFamily="18" charset="-127"/>
                <a:ea typeface="Rix모던고딕 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29600" y="4641838"/>
            <a:ext cx="6463377" cy="492122"/>
            <a:chOff x="1029600" y="4705209"/>
            <a:chExt cx="6463377" cy="492122"/>
          </a:xfrm>
        </p:grpSpPr>
        <p:sp>
          <p:nvSpPr>
            <p:cNvPr id="104" name="직사각형 78"/>
            <p:cNvSpPr txBox="1"/>
            <p:nvPr/>
          </p:nvSpPr>
          <p:spPr>
            <a:xfrm>
              <a:off x="1206000" y="4705209"/>
              <a:ext cx="6286977" cy="49212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사업전환 추진기업에 </a:t>
              </a:r>
              <a:r>
                <a:rPr lang="en-US" altLang="ko-KR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</a:t>
              </a:r>
              <a:r>
                <a:rPr lang="ko-KR" altLang="en-US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를 지원하여 중소기업 경쟁력 강화 및 산업구조 고도화를 </a:t>
              </a:r>
              <a:r>
                <a:rPr lang="ko-KR" altLang="en-US" sz="1480" kern="1200" spc="-25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촉진</a:t>
              </a:r>
              <a:endParaRPr lang="en-US" altLang="ko-KR" sz="1480" kern="1200" spc="-25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200" b="1" kern="1200" spc="-25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* </a:t>
              </a:r>
              <a:r>
                <a:rPr lang="ko-KR" altLang="en-US" sz="120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사업전환계획 승인기업으로 한정</a:t>
              </a:r>
            </a:p>
          </p:txBody>
        </p:sp>
        <p:grpSp>
          <p:nvGrpSpPr>
            <p:cNvPr id="50" name="그룹 49"/>
            <p:cNvGrpSpPr/>
            <p:nvPr/>
          </p:nvGrpSpPr>
          <p:grpSpPr>
            <a:xfrm rot="2700000">
              <a:off x="1029600" y="4766266"/>
              <a:ext cx="120205" cy="120206"/>
              <a:chOff x="2089325" y="3308947"/>
              <a:chExt cx="240266" cy="240267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52" name="모서리가 둥근 직사각형 51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grpSp>
        <p:nvGrpSpPr>
          <p:cNvPr id="7" name="그룹 6"/>
          <p:cNvGrpSpPr/>
          <p:nvPr/>
        </p:nvGrpSpPr>
        <p:grpSpPr>
          <a:xfrm>
            <a:off x="748800" y="3088645"/>
            <a:ext cx="937429" cy="253018"/>
            <a:chOff x="748800" y="3197281"/>
            <a:chExt cx="937429" cy="253018"/>
          </a:xfrm>
        </p:grpSpPr>
        <p:sp>
          <p:nvSpPr>
            <p:cNvPr id="122" name="직사각형 78"/>
            <p:cNvSpPr txBox="1"/>
            <p:nvPr/>
          </p:nvSpPr>
          <p:spPr>
            <a:xfrm>
              <a:off x="961672" y="3197281"/>
              <a:ext cx="724557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지원내용</a:t>
              </a:r>
              <a:endParaRPr lang="ko-KR" altLang="en-US" sz="1316" b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41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3230798"/>
              <a:ext cx="155986" cy="15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그룹 3"/>
          <p:cNvGrpSpPr/>
          <p:nvPr/>
        </p:nvGrpSpPr>
        <p:grpSpPr>
          <a:xfrm>
            <a:off x="747294" y="1783052"/>
            <a:ext cx="997775" cy="253018"/>
            <a:chOff x="747294" y="1783052"/>
            <a:chExt cx="997775" cy="253018"/>
          </a:xfrm>
        </p:grpSpPr>
        <p:sp>
          <p:nvSpPr>
            <p:cNvPr id="53" name="직사각형 78"/>
            <p:cNvSpPr txBox="1"/>
            <p:nvPr/>
          </p:nvSpPr>
          <p:spPr>
            <a:xfrm>
              <a:off x="961200" y="1783052"/>
              <a:ext cx="783869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사업목적 </a:t>
              </a:r>
            </a:p>
          </p:txBody>
        </p:sp>
        <p:pic>
          <p:nvPicPr>
            <p:cNvPr id="42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294" y="1807906"/>
              <a:ext cx="155986" cy="15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48"/>
          <p:cNvSpPr>
            <a:spLocks noChangeArrowheads="1"/>
          </p:cNvSpPr>
          <p:nvPr/>
        </p:nvSpPr>
        <p:spPr bwMode="auto">
          <a:xfrm>
            <a:off x="492375" y="1214735"/>
            <a:ext cx="2502000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산학연 협력 기술개발</a:t>
            </a:r>
          </a:p>
        </p:txBody>
      </p:sp>
      <p:grpSp>
        <p:nvGrpSpPr>
          <p:cNvPr id="32" name="그룹 31"/>
          <p:cNvGrpSpPr/>
          <p:nvPr/>
        </p:nvGrpSpPr>
        <p:grpSpPr>
          <a:xfrm>
            <a:off x="747398" y="4751602"/>
            <a:ext cx="938829" cy="253018"/>
            <a:chOff x="921780" y="2417270"/>
            <a:chExt cx="1141927" cy="307752"/>
          </a:xfrm>
        </p:grpSpPr>
        <p:sp>
          <p:nvSpPr>
            <p:cNvPr id="33" name="직사각형 78"/>
            <p:cNvSpPr txBox="1"/>
            <p:nvPr/>
          </p:nvSpPr>
          <p:spPr>
            <a:xfrm>
              <a:off x="1182406" y="2417270"/>
              <a:ext cx="881301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지원조건</a:t>
              </a:r>
            </a:p>
          </p:txBody>
        </p:sp>
        <p:pic>
          <p:nvPicPr>
            <p:cNvPr id="34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그룹 34"/>
          <p:cNvGrpSpPr/>
          <p:nvPr/>
        </p:nvGrpSpPr>
        <p:grpSpPr>
          <a:xfrm>
            <a:off x="747398" y="1839376"/>
            <a:ext cx="2089783" cy="253018"/>
            <a:chOff x="921780" y="2417270"/>
            <a:chExt cx="2541869" cy="307752"/>
          </a:xfrm>
        </p:grpSpPr>
        <p:sp>
          <p:nvSpPr>
            <p:cNvPr id="36" name="직사각형 78"/>
            <p:cNvSpPr txBox="1"/>
            <p:nvPr/>
          </p:nvSpPr>
          <p:spPr>
            <a:xfrm>
              <a:off x="1182403" y="2417270"/>
              <a:ext cx="2281246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1,395</a:t>
              </a:r>
              <a:r>
                <a:rPr lang="ko-KR" altLang="en-US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37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그룹 5"/>
          <p:cNvGrpSpPr/>
          <p:nvPr/>
        </p:nvGrpSpPr>
        <p:grpSpPr>
          <a:xfrm>
            <a:off x="747400" y="1592936"/>
            <a:ext cx="8777514" cy="253018"/>
            <a:chOff x="747400" y="1764943"/>
            <a:chExt cx="8777514" cy="253018"/>
          </a:xfrm>
        </p:grpSpPr>
        <p:sp>
          <p:nvSpPr>
            <p:cNvPr id="53" name="직사각형 78"/>
            <p:cNvSpPr txBox="1"/>
            <p:nvPr/>
          </p:nvSpPr>
          <p:spPr>
            <a:xfrm>
              <a:off x="961672" y="1764943"/>
              <a:ext cx="8563242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사업목적 </a:t>
              </a:r>
              <a:r>
                <a:rPr lang="en-US" altLang="ko-KR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중소기업이 대학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․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연구기관의 우수한 </a:t>
              </a:r>
              <a:r>
                <a:rPr lang="ko-KR" altLang="en-US" sz="1644" b="1" dirty="0" err="1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연구인프라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인력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장비 등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를 활용하여 공동연구개발 지원</a:t>
              </a:r>
            </a:p>
          </p:txBody>
        </p:sp>
        <p:pic>
          <p:nvPicPr>
            <p:cNvPr id="54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400" y="1806271"/>
              <a:ext cx="155986" cy="15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7" name="그룹 96"/>
          <p:cNvGrpSpPr/>
          <p:nvPr/>
        </p:nvGrpSpPr>
        <p:grpSpPr>
          <a:xfrm>
            <a:off x="747399" y="2093367"/>
            <a:ext cx="938827" cy="253018"/>
            <a:chOff x="921780" y="2417270"/>
            <a:chExt cx="1141926" cy="307754"/>
          </a:xfrm>
        </p:grpSpPr>
        <p:sp>
          <p:nvSpPr>
            <p:cNvPr id="121" name="직사각형 78"/>
            <p:cNvSpPr txBox="1"/>
            <p:nvPr/>
          </p:nvSpPr>
          <p:spPr>
            <a:xfrm>
              <a:off x="1182404" y="2417270"/>
              <a:ext cx="881302" cy="3077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지원내용</a:t>
              </a:r>
            </a:p>
          </p:txBody>
        </p:sp>
        <p:pic>
          <p:nvPicPr>
            <p:cNvPr id="122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4" name="표"/>
          <p:cNvGraphicFramePr/>
          <p:nvPr>
            <p:extLst>
              <p:ext uri="{D42A27DB-BD31-4B8C-83A1-F6EECF244321}">
                <p14:modId xmlns="" xmlns:p14="http://schemas.microsoft.com/office/powerpoint/2010/main" val="2782970775"/>
              </p:ext>
            </p:extLst>
          </p:nvPr>
        </p:nvGraphicFramePr>
        <p:xfrm>
          <a:off x="777600" y="5012236"/>
          <a:ext cx="9352706" cy="181714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3134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3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280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988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988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37996">
                <a:tc gridSpan="2"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구 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개발기간</a:t>
                      </a: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및 </a:t>
                      </a: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지원한도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정부출연금</a:t>
                      </a: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</a:t>
                      </a: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비중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지원방식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3191">
                <a:tc gridSpan="2"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첫걸음협력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1년, 1억원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75% 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이내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762000">
                        <a:defRPr sz="1800"/>
                      </a:pPr>
                      <a:r>
                        <a:rPr lang="ko-KR" altLang="en-US"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자유공모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3191">
                <a:tc gridSpan="2"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도약협력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defTabSz="762000">
                        <a:defRPr sz="1800"/>
                      </a:pP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191">
                <a:tc rowSpan="3"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전략협력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산연전용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1년, 1.5억원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defTabSz="762000"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자유공모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, 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품목지정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3191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연구마을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2년, 2억원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3191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지역유망중소기업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2년, 4.5억원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3191">
                <a:tc gridSpan="2"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연구장비공동활용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(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장비이용료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)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3천만원(2회 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연장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가능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)</a:t>
                      </a: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60~70% 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이내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400"/>
                        </a:spcBef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자유공모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29597" marR="29597" marT="29597" marB="29597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59618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15</a:t>
            </a:r>
            <a:endParaRPr lang="en-US" altLang="ko-KR" dirty="0"/>
          </a:p>
        </p:txBody>
      </p:sp>
      <p:grpSp>
        <p:nvGrpSpPr>
          <p:cNvPr id="45" name="그룹 44"/>
          <p:cNvGrpSpPr/>
          <p:nvPr/>
        </p:nvGrpSpPr>
        <p:grpSpPr>
          <a:xfrm>
            <a:off x="309249" y="435600"/>
            <a:ext cx="3029885" cy="910890"/>
            <a:chOff x="286520" y="373517"/>
            <a:chExt cx="2807198" cy="843943"/>
          </a:xfrm>
        </p:grpSpPr>
        <p:sp>
          <p:nvSpPr>
            <p:cNvPr id="46" name="지원 개요"/>
            <p:cNvSpPr txBox="1"/>
            <p:nvPr/>
          </p:nvSpPr>
          <p:spPr>
            <a:xfrm>
              <a:off x="1109508" y="568688"/>
              <a:ext cx="1984210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생태계 활성화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7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940725" y="3123707"/>
            <a:ext cx="1506268" cy="263759"/>
            <a:chOff x="940725" y="3549199"/>
            <a:chExt cx="1506268" cy="263759"/>
          </a:xfrm>
        </p:grpSpPr>
        <p:sp>
          <p:nvSpPr>
            <p:cNvPr id="107" name="제목 1"/>
            <p:cNvSpPr txBox="1">
              <a:spLocks/>
            </p:cNvSpPr>
            <p:nvPr/>
          </p:nvSpPr>
          <p:spPr>
            <a:xfrm>
              <a:off x="1038081" y="3559940"/>
              <a:ext cx="1408912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00" spc="-4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전략협력</a:t>
              </a:r>
              <a:r>
                <a:rPr lang="en-US" altLang="ko-KR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(594</a:t>
              </a:r>
              <a:r>
                <a:rPr lang="ko-KR" altLang="en-US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억원</a:t>
              </a:r>
              <a:r>
                <a:rPr lang="en-US" altLang="ko-KR" sz="1400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)</a:t>
              </a:r>
              <a:endParaRPr lang="ko-KR" altLang="en-US" sz="1316" spc="-4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endParaRPr>
            </a:p>
          </p:txBody>
        </p:sp>
        <p:grpSp>
          <p:nvGrpSpPr>
            <p:cNvPr id="75" name="그룹 74"/>
            <p:cNvGrpSpPr/>
            <p:nvPr/>
          </p:nvGrpSpPr>
          <p:grpSpPr>
            <a:xfrm>
              <a:off x="940725" y="3549199"/>
              <a:ext cx="35517" cy="254762"/>
              <a:chOff x="488940" y="3442711"/>
              <a:chExt cx="43200" cy="309875"/>
            </a:xfrm>
          </p:grpSpPr>
          <p:sp>
            <p:nvSpPr>
              <p:cNvPr id="76" name="직사각형 75"/>
              <p:cNvSpPr/>
              <p:nvPr/>
            </p:nvSpPr>
            <p:spPr>
              <a:xfrm>
                <a:off x="488940" y="3500586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942229" y="2326161"/>
            <a:ext cx="8811371" cy="729094"/>
            <a:chOff x="942229" y="2326161"/>
            <a:chExt cx="8811371" cy="729094"/>
          </a:xfrm>
        </p:grpSpPr>
        <p:grpSp>
          <p:nvGrpSpPr>
            <p:cNvPr id="2" name="그룹 1"/>
            <p:cNvGrpSpPr/>
            <p:nvPr/>
          </p:nvGrpSpPr>
          <p:grpSpPr>
            <a:xfrm>
              <a:off x="943733" y="2326161"/>
              <a:ext cx="8809867" cy="501035"/>
              <a:chOff x="943733" y="2380479"/>
              <a:chExt cx="8809867" cy="501035"/>
            </a:xfrm>
          </p:grpSpPr>
          <p:sp>
            <p:nvSpPr>
              <p:cNvPr id="117" name="제목 1"/>
              <p:cNvSpPr txBox="1">
                <a:spLocks/>
              </p:cNvSpPr>
              <p:nvPr/>
            </p:nvSpPr>
            <p:spPr>
              <a:xfrm>
                <a:off x="1038081" y="2402295"/>
                <a:ext cx="1587999" cy="25301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44" spc="-41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첫걸음협력</a:t>
                </a:r>
                <a:r>
                  <a:rPr lang="en-US" altLang="ko-KR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(387</a:t>
                </a:r>
                <a:r>
                  <a:rPr lang="ko-KR" altLang="en-US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억원</a:t>
                </a:r>
                <a:r>
                  <a:rPr lang="en-US" altLang="ko-KR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)</a:t>
                </a:r>
                <a:endParaRPr lang="ko-KR" altLang="en-US" sz="1644" spc="-4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endParaRPr>
              </a:p>
            </p:txBody>
          </p:sp>
          <p:grpSp>
            <p:nvGrpSpPr>
              <p:cNvPr id="118" name="그룹 117"/>
              <p:cNvGrpSpPr/>
              <p:nvPr/>
            </p:nvGrpSpPr>
            <p:grpSpPr>
              <a:xfrm>
                <a:off x="943733" y="2404985"/>
                <a:ext cx="35517" cy="231602"/>
                <a:chOff x="488940" y="3442711"/>
                <a:chExt cx="43200" cy="309875"/>
              </a:xfrm>
            </p:grpSpPr>
            <p:sp>
              <p:nvSpPr>
                <p:cNvPr id="119" name="직사각형 118"/>
                <p:cNvSpPr/>
                <p:nvPr/>
              </p:nvSpPr>
              <p:spPr>
                <a:xfrm>
                  <a:off x="488940" y="3500586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120" name="직사각형 119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sp>
            <p:nvSpPr>
              <p:cNvPr id="113" name="직사각형 78"/>
              <p:cNvSpPr txBox="1"/>
              <p:nvPr/>
            </p:nvSpPr>
            <p:spPr>
              <a:xfrm>
                <a:off x="2828024" y="2380479"/>
                <a:ext cx="6925576" cy="50103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정부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R&amp;D 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사업에 신규로 참여하거나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, 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기업부설연구소를 </a:t>
                </a:r>
                <a:r>
                  <a:rPr lang="ko-KR" altLang="en-US" sz="1480" b="1" kern="1200" spc="-25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신규설치하려는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중소기업을 대상으로 동일지역 대학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·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연구기관과의 공동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R&amp;D 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지원</a:t>
                </a:r>
                <a:endPara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grpSp>
            <p:nvGrpSpPr>
              <p:cNvPr id="114" name="그룹 113"/>
              <p:cNvGrpSpPr/>
              <p:nvPr/>
            </p:nvGrpSpPr>
            <p:grpSpPr>
              <a:xfrm rot="2700000">
                <a:off x="2626669" y="2474042"/>
                <a:ext cx="120205" cy="120206"/>
                <a:chOff x="2156575" y="3376193"/>
                <a:chExt cx="240266" cy="240267"/>
              </a:xfrm>
            </p:grpSpPr>
            <p:sp>
              <p:nvSpPr>
                <p:cNvPr id="115" name="모서리가 둥근 직사각형 114"/>
                <p:cNvSpPr/>
                <p:nvPr/>
              </p:nvSpPr>
              <p:spPr>
                <a:xfrm>
                  <a:off x="2156575" y="3376193"/>
                  <a:ext cx="240266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116" name="모서리가 둥근 직사각형 115"/>
                <p:cNvSpPr/>
                <p:nvPr/>
              </p:nvSpPr>
              <p:spPr>
                <a:xfrm rot="16200000" flipV="1">
                  <a:off x="2244808" y="3464428"/>
                  <a:ext cx="240264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  <p:grpSp>
          <p:nvGrpSpPr>
            <p:cNvPr id="12" name="그룹 11"/>
            <p:cNvGrpSpPr/>
            <p:nvPr/>
          </p:nvGrpSpPr>
          <p:grpSpPr>
            <a:xfrm>
              <a:off x="942229" y="2793350"/>
              <a:ext cx="8619753" cy="261905"/>
              <a:chOff x="942229" y="2965357"/>
              <a:chExt cx="8619753" cy="261905"/>
            </a:xfrm>
          </p:grpSpPr>
          <p:grpSp>
            <p:nvGrpSpPr>
              <p:cNvPr id="8" name="그룹 7"/>
              <p:cNvGrpSpPr/>
              <p:nvPr/>
            </p:nvGrpSpPr>
            <p:grpSpPr>
              <a:xfrm>
                <a:off x="942229" y="2965357"/>
                <a:ext cx="1503260" cy="261905"/>
                <a:chOff x="942229" y="3188575"/>
                <a:chExt cx="1503260" cy="261905"/>
              </a:xfrm>
            </p:grpSpPr>
            <p:sp>
              <p:nvSpPr>
                <p:cNvPr id="66" name="제목 1"/>
                <p:cNvSpPr txBox="1">
                  <a:spLocks/>
                </p:cNvSpPr>
                <p:nvPr/>
              </p:nvSpPr>
              <p:spPr>
                <a:xfrm>
                  <a:off x="1036577" y="3197462"/>
                  <a:ext cx="1408912" cy="253018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</a:bodyPr>
                <a:lstStyle>
                  <a:lvl1pPr algn="ctr" defTabSz="914400" rtl="0" eaLnBrk="1" latinLnBrk="1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 latinLnBrk="0">
                    <a:defRPr/>
                  </a:pPr>
                  <a:r>
                    <a:rPr lang="ko-KR" altLang="en-US" sz="1600" spc="-41" dirty="0" err="1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도약협력</a:t>
                  </a:r>
                  <a:r>
                    <a:rPr lang="en-US" altLang="ko-KR" sz="1400" spc="-41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(308</a:t>
                  </a:r>
                  <a:r>
                    <a:rPr lang="ko-KR" altLang="en-US" sz="1400" spc="-41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억원</a:t>
                  </a:r>
                  <a:r>
                    <a:rPr lang="en-US" altLang="ko-KR" sz="1400" spc="-41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)</a:t>
                  </a:r>
                  <a:endParaRPr lang="ko-KR" altLang="en-US" sz="1644" spc="-4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endParaRPr>
                </a:p>
              </p:txBody>
            </p:sp>
            <p:grpSp>
              <p:nvGrpSpPr>
                <p:cNvPr id="67" name="그룹 66"/>
                <p:cNvGrpSpPr/>
                <p:nvPr/>
              </p:nvGrpSpPr>
              <p:grpSpPr>
                <a:xfrm>
                  <a:off x="942229" y="3188575"/>
                  <a:ext cx="35517" cy="254762"/>
                  <a:chOff x="488940" y="3442711"/>
                  <a:chExt cx="43200" cy="309875"/>
                </a:xfrm>
              </p:grpSpPr>
              <p:sp>
                <p:nvSpPr>
                  <p:cNvPr id="68" name="직사각형 67"/>
                  <p:cNvSpPr/>
                  <p:nvPr/>
                </p:nvSpPr>
                <p:spPr>
                  <a:xfrm>
                    <a:off x="488940" y="3500586"/>
                    <a:ext cx="43200" cy="25200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B" pitchFamily="18" charset="-127"/>
                      <a:ea typeface="Rix모던고딕 B" pitchFamily="18" charset="-127"/>
                    </a:endParaRPr>
                  </a:p>
                </p:txBody>
              </p:sp>
              <p:sp>
                <p:nvSpPr>
                  <p:cNvPr id="69" name="직사각형 68"/>
                  <p:cNvSpPr/>
                  <p:nvPr/>
                </p:nvSpPr>
                <p:spPr>
                  <a:xfrm>
                    <a:off x="488940" y="3442711"/>
                    <a:ext cx="43200" cy="91512"/>
                  </a:xfrm>
                  <a:prstGeom prst="rect">
                    <a:avLst/>
                  </a:prstGeom>
                  <a:solidFill>
                    <a:srgbClr val="00419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454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  <p:sp>
            <p:nvSpPr>
              <p:cNvPr id="57" name="직사각형 78"/>
              <p:cNvSpPr txBox="1"/>
              <p:nvPr/>
            </p:nvSpPr>
            <p:spPr>
              <a:xfrm>
                <a:off x="2643612" y="2985541"/>
                <a:ext cx="6918370" cy="2355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종사자 수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5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인 이상이거나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, 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매출액 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5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억 이상 중소기업의 대학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․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연구기관과의 공동</a:t>
                </a:r>
                <a:r>
                  <a:rPr lang="en-US" altLang="ko-KR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R&amp;D </a:t>
                </a:r>
                <a:r>
                  <a:rPr lang="ko-KR" altLang="en-US" sz="1480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지원</a:t>
                </a:r>
                <a:endPara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grpSp>
            <p:nvGrpSpPr>
              <p:cNvPr id="58" name="그룹 57"/>
              <p:cNvGrpSpPr/>
              <p:nvPr/>
            </p:nvGrpSpPr>
            <p:grpSpPr>
              <a:xfrm rot="2700000">
                <a:off x="2435051" y="3051945"/>
                <a:ext cx="120205" cy="120206"/>
                <a:chOff x="2156575" y="3376193"/>
                <a:chExt cx="240266" cy="240267"/>
              </a:xfrm>
            </p:grpSpPr>
            <p:sp>
              <p:nvSpPr>
                <p:cNvPr id="59" name="모서리가 둥근 직사각형 58"/>
                <p:cNvSpPr/>
                <p:nvPr/>
              </p:nvSpPr>
              <p:spPr>
                <a:xfrm>
                  <a:off x="2156575" y="3376193"/>
                  <a:ext cx="240266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60" name="모서리가 둥근 직사각형 59"/>
                <p:cNvSpPr/>
                <p:nvPr/>
              </p:nvSpPr>
              <p:spPr>
                <a:xfrm rot="16200000" flipV="1">
                  <a:off x="2244808" y="3464428"/>
                  <a:ext cx="240264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</p:grpSp>
      <p:grpSp>
        <p:nvGrpSpPr>
          <p:cNvPr id="9" name="그룹 8"/>
          <p:cNvGrpSpPr/>
          <p:nvPr/>
        </p:nvGrpSpPr>
        <p:grpSpPr>
          <a:xfrm>
            <a:off x="940723" y="4477847"/>
            <a:ext cx="9298757" cy="256714"/>
            <a:chOff x="940723" y="4514059"/>
            <a:chExt cx="9298757" cy="256714"/>
          </a:xfrm>
        </p:grpSpPr>
        <p:grpSp>
          <p:nvGrpSpPr>
            <p:cNvPr id="5" name="그룹 4"/>
            <p:cNvGrpSpPr/>
            <p:nvPr/>
          </p:nvGrpSpPr>
          <p:grpSpPr>
            <a:xfrm>
              <a:off x="940723" y="4517755"/>
              <a:ext cx="2219610" cy="253018"/>
              <a:chOff x="940723" y="4517755"/>
              <a:chExt cx="2219610" cy="253018"/>
            </a:xfrm>
          </p:grpSpPr>
          <p:sp>
            <p:nvSpPr>
              <p:cNvPr id="71" name="제목 1"/>
              <p:cNvSpPr txBox="1">
                <a:spLocks/>
              </p:cNvSpPr>
              <p:nvPr/>
            </p:nvSpPr>
            <p:spPr>
              <a:xfrm>
                <a:off x="1035071" y="4517755"/>
                <a:ext cx="2125262" cy="25301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44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연구장비공동활용</a:t>
                </a:r>
                <a:r>
                  <a:rPr lang="en-US" altLang="ko-KR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(106</a:t>
                </a:r>
                <a:r>
                  <a:rPr lang="ko-KR" altLang="en-US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억원</a:t>
                </a:r>
                <a:r>
                  <a:rPr lang="en-US" altLang="ko-KR" sz="1400" spc="-4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)</a:t>
                </a:r>
                <a:endParaRPr lang="ko-KR" altLang="en-US" sz="1644" spc="-4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endParaRPr>
              </a:p>
            </p:txBody>
          </p:sp>
          <p:grpSp>
            <p:nvGrpSpPr>
              <p:cNvPr id="72" name="그룹 71"/>
              <p:cNvGrpSpPr/>
              <p:nvPr/>
            </p:nvGrpSpPr>
            <p:grpSpPr>
              <a:xfrm>
                <a:off x="940723" y="4545080"/>
                <a:ext cx="35517" cy="212400"/>
                <a:chOff x="488940" y="3442711"/>
                <a:chExt cx="43200" cy="309875"/>
              </a:xfrm>
            </p:grpSpPr>
            <p:sp>
              <p:nvSpPr>
                <p:cNvPr id="73" name="직사각형 72"/>
                <p:cNvSpPr/>
                <p:nvPr/>
              </p:nvSpPr>
              <p:spPr>
                <a:xfrm>
                  <a:off x="488940" y="3500586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74" name="직사각형 73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  <p:grpSp>
          <p:nvGrpSpPr>
            <p:cNvPr id="13" name="그룹 12"/>
            <p:cNvGrpSpPr/>
            <p:nvPr/>
          </p:nvGrpSpPr>
          <p:grpSpPr>
            <a:xfrm>
              <a:off x="3130654" y="4514059"/>
              <a:ext cx="7108826" cy="250518"/>
              <a:chOff x="3130654" y="4233410"/>
              <a:chExt cx="7108826" cy="250518"/>
            </a:xfrm>
          </p:grpSpPr>
          <p:grpSp>
            <p:nvGrpSpPr>
              <p:cNvPr id="61" name="그룹 60"/>
              <p:cNvGrpSpPr/>
              <p:nvPr/>
            </p:nvGrpSpPr>
            <p:grpSpPr>
              <a:xfrm rot="2700000">
                <a:off x="3130654" y="4308876"/>
                <a:ext cx="120205" cy="120206"/>
                <a:chOff x="2156575" y="3376193"/>
                <a:chExt cx="240266" cy="240267"/>
              </a:xfrm>
            </p:grpSpPr>
            <p:sp>
              <p:nvSpPr>
                <p:cNvPr id="62" name="모서리가 둥근 직사각형 61"/>
                <p:cNvSpPr/>
                <p:nvPr/>
              </p:nvSpPr>
              <p:spPr>
                <a:xfrm>
                  <a:off x="2156575" y="3376193"/>
                  <a:ext cx="240266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63" name="모서리가 둥근 직사각형 62"/>
                <p:cNvSpPr/>
                <p:nvPr/>
              </p:nvSpPr>
              <p:spPr>
                <a:xfrm rot="16200000" flipV="1">
                  <a:off x="2244808" y="3464428"/>
                  <a:ext cx="240264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  <p:sp>
            <p:nvSpPr>
              <p:cNvPr id="65" name="직사각형 78"/>
              <p:cNvSpPr txBox="1"/>
              <p:nvPr/>
            </p:nvSpPr>
            <p:spPr>
              <a:xfrm>
                <a:off x="3313904" y="4233410"/>
                <a:ext cx="6925576" cy="2505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b="1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대학</a:t>
                </a:r>
                <a:r>
                  <a:rPr lang="en-US" altLang="ko-KR" sz="1480" b="1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</a:t>
                </a:r>
                <a:r>
                  <a:rPr lang="ko-KR" altLang="en-US" sz="1480" b="1" kern="1200" spc="-25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연구기관 등이 보유한 연구장비를 중소기업이 활용하도록 장비 이용료 지원</a:t>
                </a:r>
                <a:endPara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</p:grpSp>
      </p:grpSp>
      <p:grpSp>
        <p:nvGrpSpPr>
          <p:cNvPr id="4" name="그룹 3"/>
          <p:cNvGrpSpPr/>
          <p:nvPr/>
        </p:nvGrpSpPr>
        <p:grpSpPr>
          <a:xfrm>
            <a:off x="1007380" y="3362772"/>
            <a:ext cx="9594228" cy="1117485"/>
            <a:chOff x="1007380" y="3398984"/>
            <a:chExt cx="9594228" cy="1117485"/>
          </a:xfrm>
        </p:grpSpPr>
        <p:sp>
          <p:nvSpPr>
            <p:cNvPr id="103" name="직사각형 78"/>
            <p:cNvSpPr txBox="1"/>
            <p:nvPr/>
          </p:nvSpPr>
          <p:spPr>
            <a:xfrm>
              <a:off x="1207456" y="3398984"/>
              <a:ext cx="9394152" cy="111748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산연전용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중소기업 지원 전담조직을 보유한 연구기관의 자체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지원역량과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연계한 공동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지원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연구마을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)‘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중소기업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기술로드맵’에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  </a:t>
              </a:r>
              <a:endPara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               4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차 산업혁명 및 일자리 창출 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28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대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전략분야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 내에서 제안</a:t>
              </a:r>
              <a:endPara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  <a:sym typeface="KoPub돋움체 Bold"/>
              </a:endParaRPr>
            </a:p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(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연구마을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)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 연구인프라가 우수한 대학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․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연구기관 안에 중소기업 부설연구소를 집적하여 공동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R&amp;D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지원</a:t>
              </a:r>
              <a:endPara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  <a:sym typeface="KoPub돋움체 Bold"/>
              </a:endParaRPr>
            </a:p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(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지역유망중소기업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)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지역유망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 중소기업으로 발굴된 중소기업이 동일지역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대학ㆍ연구기관과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 공동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R&amp;D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  <a:sym typeface="KoPub돋움체 Bold"/>
                </a:rPr>
                <a:t>지원</a:t>
              </a:r>
              <a:endParaRPr lang="en-US" altLang="ko-KR" sz="1480" b="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grpSp>
          <p:nvGrpSpPr>
            <p:cNvPr id="16" name="그룹 15"/>
            <p:cNvGrpSpPr/>
            <p:nvPr/>
          </p:nvGrpSpPr>
          <p:grpSpPr>
            <a:xfrm>
              <a:off x="1007380" y="3472788"/>
              <a:ext cx="132229" cy="937789"/>
              <a:chOff x="1007380" y="3499947"/>
              <a:chExt cx="132229" cy="937789"/>
            </a:xfrm>
          </p:grpSpPr>
          <p:grpSp>
            <p:nvGrpSpPr>
              <p:cNvPr id="78" name="그룹 77"/>
              <p:cNvGrpSpPr/>
              <p:nvPr/>
            </p:nvGrpSpPr>
            <p:grpSpPr>
              <a:xfrm rot="2700000">
                <a:off x="1004957" y="4021422"/>
                <a:ext cx="132039" cy="124191"/>
                <a:chOff x="2092570" y="3327882"/>
                <a:chExt cx="263920" cy="248234"/>
              </a:xfrm>
            </p:grpSpPr>
            <p:sp>
              <p:nvSpPr>
                <p:cNvPr id="79" name="모서리가 둥근 직사각형 78"/>
                <p:cNvSpPr/>
                <p:nvPr/>
              </p:nvSpPr>
              <p:spPr>
                <a:xfrm>
                  <a:off x="2092570" y="3327882"/>
                  <a:ext cx="240264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80" name="모서리가 둥근 직사각형 79"/>
                <p:cNvSpPr/>
                <p:nvPr/>
              </p:nvSpPr>
              <p:spPr>
                <a:xfrm rot="16200000" flipV="1">
                  <a:off x="2204457" y="3424083"/>
                  <a:ext cx="240266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  <p:grpSp>
            <p:nvGrpSpPr>
              <p:cNvPr id="81" name="그룹 80"/>
              <p:cNvGrpSpPr/>
              <p:nvPr/>
            </p:nvGrpSpPr>
            <p:grpSpPr>
              <a:xfrm rot="2700000">
                <a:off x="1003456" y="4309621"/>
                <a:ext cx="132039" cy="124191"/>
                <a:chOff x="2092570" y="3327882"/>
                <a:chExt cx="263920" cy="248234"/>
              </a:xfrm>
            </p:grpSpPr>
            <p:sp>
              <p:nvSpPr>
                <p:cNvPr id="82" name="모서리가 둥근 직사각형 81"/>
                <p:cNvSpPr/>
                <p:nvPr/>
              </p:nvSpPr>
              <p:spPr>
                <a:xfrm>
                  <a:off x="2092570" y="3327882"/>
                  <a:ext cx="240264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83" name="모서리가 둥근 직사각형 82"/>
                <p:cNvSpPr/>
                <p:nvPr/>
              </p:nvSpPr>
              <p:spPr>
                <a:xfrm rot="16200000" flipV="1">
                  <a:off x="2204457" y="3424083"/>
                  <a:ext cx="240266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  <p:grpSp>
            <p:nvGrpSpPr>
              <p:cNvPr id="84" name="그룹 83"/>
              <p:cNvGrpSpPr/>
              <p:nvPr/>
            </p:nvGrpSpPr>
            <p:grpSpPr>
              <a:xfrm rot="2700000">
                <a:off x="1011494" y="3503871"/>
                <a:ext cx="132039" cy="124191"/>
                <a:chOff x="2092570" y="3327882"/>
                <a:chExt cx="263920" cy="248234"/>
              </a:xfrm>
            </p:grpSpPr>
            <p:sp>
              <p:nvSpPr>
                <p:cNvPr id="85" name="모서리가 둥근 직사각형 84"/>
                <p:cNvSpPr/>
                <p:nvPr/>
              </p:nvSpPr>
              <p:spPr>
                <a:xfrm>
                  <a:off x="2092570" y="3327882"/>
                  <a:ext cx="240264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86" name="모서리가 둥근 직사각형 85"/>
                <p:cNvSpPr/>
                <p:nvPr/>
              </p:nvSpPr>
              <p:spPr>
                <a:xfrm rot="16200000" flipV="1">
                  <a:off x="2204457" y="3424083"/>
                  <a:ext cx="240266" cy="63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AutoShape 48"/>
          <p:cNvSpPr>
            <a:spLocks noChangeArrowheads="1"/>
          </p:cNvSpPr>
          <p:nvPr/>
        </p:nvSpPr>
        <p:spPr bwMode="auto">
          <a:xfrm>
            <a:off x="492375" y="1256093"/>
            <a:ext cx="2719904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중소기업 상용화 기술개발</a:t>
            </a:r>
          </a:p>
        </p:txBody>
      </p:sp>
      <p:grpSp>
        <p:nvGrpSpPr>
          <p:cNvPr id="54" name="그룹 53"/>
          <p:cNvGrpSpPr/>
          <p:nvPr/>
        </p:nvGrpSpPr>
        <p:grpSpPr>
          <a:xfrm>
            <a:off x="747401" y="2986503"/>
            <a:ext cx="1993603" cy="253018"/>
            <a:chOff x="921780" y="2417270"/>
            <a:chExt cx="2424887" cy="307752"/>
          </a:xfrm>
        </p:grpSpPr>
        <p:sp>
          <p:nvSpPr>
            <p:cNvPr id="55" name="직사각형 78"/>
            <p:cNvSpPr txBox="1"/>
            <p:nvPr/>
          </p:nvSpPr>
          <p:spPr>
            <a:xfrm>
              <a:off x="1182404" y="2417270"/>
              <a:ext cx="2164263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1,702</a:t>
              </a:r>
              <a:r>
                <a:rPr lang="ko-KR" altLang="en-US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</a:p>
          </p:txBody>
        </p:sp>
        <p:pic>
          <p:nvPicPr>
            <p:cNvPr id="56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1" name="그룹 120"/>
          <p:cNvGrpSpPr/>
          <p:nvPr/>
        </p:nvGrpSpPr>
        <p:grpSpPr>
          <a:xfrm>
            <a:off x="747396" y="1704746"/>
            <a:ext cx="986917" cy="253018"/>
            <a:chOff x="921780" y="2417270"/>
            <a:chExt cx="1200421" cy="307752"/>
          </a:xfrm>
        </p:grpSpPr>
        <p:sp>
          <p:nvSpPr>
            <p:cNvPr id="149" name="직사각형 78"/>
            <p:cNvSpPr txBox="1"/>
            <p:nvPr/>
          </p:nvSpPr>
          <p:spPr>
            <a:xfrm>
              <a:off x="1182404" y="2417270"/>
              <a:ext cx="939797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사업목적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</a:p>
          </p:txBody>
        </p:sp>
        <p:pic>
          <p:nvPicPr>
            <p:cNvPr id="150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그룹 5"/>
          <p:cNvGrpSpPr/>
          <p:nvPr/>
        </p:nvGrpSpPr>
        <p:grpSpPr>
          <a:xfrm>
            <a:off x="943200" y="2057497"/>
            <a:ext cx="9502299" cy="853964"/>
            <a:chOff x="943200" y="1921702"/>
            <a:chExt cx="9502299" cy="853964"/>
          </a:xfrm>
        </p:grpSpPr>
        <p:grpSp>
          <p:nvGrpSpPr>
            <p:cNvPr id="2" name="그룹 1"/>
            <p:cNvGrpSpPr/>
            <p:nvPr/>
          </p:nvGrpSpPr>
          <p:grpSpPr>
            <a:xfrm>
              <a:off x="943200" y="1921702"/>
              <a:ext cx="7929271" cy="253018"/>
              <a:chOff x="1147887" y="2824265"/>
              <a:chExt cx="9644634" cy="307754"/>
            </a:xfrm>
          </p:grpSpPr>
          <p:sp>
            <p:nvSpPr>
              <p:cNvPr id="141" name="직사각형 78"/>
              <p:cNvSpPr txBox="1"/>
              <p:nvPr/>
            </p:nvSpPr>
            <p:spPr>
              <a:xfrm>
                <a:off x="3777817" y="2834870"/>
                <a:ext cx="7014704" cy="28654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kern="1200" spc="-123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대</a:t>
                </a:r>
                <a:r>
                  <a:rPr lang="en-US" altLang="ko-KR" sz="1480" kern="1200" spc="-123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․</a:t>
                </a:r>
                <a:r>
                  <a:rPr lang="ko-KR" altLang="en-US" sz="1480" kern="1200" spc="-123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중소기업 간 기술협력을 통해 중소기업의 기술경쟁력 제고 및 판로 확보를 동시에 지원</a:t>
                </a:r>
              </a:p>
            </p:txBody>
          </p:sp>
          <p:sp>
            <p:nvSpPr>
              <p:cNvPr id="142" name="제목 1"/>
              <p:cNvSpPr txBox="1">
                <a:spLocks/>
              </p:cNvSpPr>
              <p:nvPr/>
            </p:nvSpPr>
            <p:spPr>
              <a:xfrm>
                <a:off x="1262646" y="2824265"/>
                <a:ext cx="2203257" cy="30775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구매조건부신제품개발</a:t>
                </a:r>
              </a:p>
            </p:txBody>
          </p:sp>
          <p:grpSp>
            <p:nvGrpSpPr>
              <p:cNvPr id="143" name="그룹 142"/>
              <p:cNvGrpSpPr/>
              <p:nvPr/>
            </p:nvGrpSpPr>
            <p:grpSpPr>
              <a:xfrm>
                <a:off x="1147887" y="2848293"/>
                <a:ext cx="43200" cy="252000"/>
                <a:chOff x="488940" y="3442711"/>
                <a:chExt cx="43200" cy="252000"/>
              </a:xfrm>
            </p:grpSpPr>
            <p:sp>
              <p:nvSpPr>
                <p:cNvPr id="147" name="직사각형 146"/>
                <p:cNvSpPr/>
                <p:nvPr/>
              </p:nvSpPr>
              <p:spPr>
                <a:xfrm>
                  <a:off x="488940" y="3442711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148" name="직사각형 147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144" name="그룹 143"/>
              <p:cNvGrpSpPr/>
              <p:nvPr/>
            </p:nvGrpSpPr>
            <p:grpSpPr>
              <a:xfrm rot="2700000">
                <a:off x="3507952" y="2911651"/>
                <a:ext cx="146209" cy="146210"/>
                <a:chOff x="2089325" y="3308947"/>
                <a:chExt cx="240266" cy="240267"/>
              </a:xfrm>
            </p:grpSpPr>
            <p:sp>
              <p:nvSpPr>
                <p:cNvPr id="145" name="모서리가 둥근 직사각형 144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146" name="모서리가 둥근 직사각형 145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  <p:grpSp>
          <p:nvGrpSpPr>
            <p:cNvPr id="5" name="그룹 4"/>
            <p:cNvGrpSpPr/>
            <p:nvPr/>
          </p:nvGrpSpPr>
          <p:grpSpPr>
            <a:xfrm>
              <a:off x="943200" y="2211038"/>
              <a:ext cx="9502299" cy="253018"/>
              <a:chOff x="1147887" y="3272869"/>
              <a:chExt cx="11557961" cy="307754"/>
            </a:xfrm>
          </p:grpSpPr>
          <p:sp>
            <p:nvSpPr>
              <p:cNvPr id="133" name="직사각형 78"/>
              <p:cNvSpPr txBox="1"/>
              <p:nvPr/>
            </p:nvSpPr>
            <p:spPr>
              <a:xfrm>
                <a:off x="4300322" y="3274388"/>
                <a:ext cx="8405526" cy="30471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kern="1200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혁신형</a:t>
                </a:r>
                <a:r>
                  <a:rPr lang="ko-KR" altLang="en-US" sz="1480" kern="1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</a:t>
                </a:r>
                <a:r>
                  <a:rPr lang="ko-KR" altLang="en-US" sz="1480" kern="1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중소기업의  핵심기술과  사업화지원기관의  네트워크 협력을  </a:t>
                </a:r>
                <a:r>
                  <a:rPr lang="ko-KR" altLang="en-US" sz="1480" kern="1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통해 </a:t>
                </a:r>
                <a:r>
                  <a:rPr lang="ko-KR" altLang="en-US" sz="1480" kern="1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글로벌  선진시장  진출  역 량  확보</a:t>
                </a:r>
                <a:endParaRPr lang="ko-KR" altLang="en-US" sz="1480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sp>
            <p:nvSpPr>
              <p:cNvPr id="134" name="제목 1"/>
              <p:cNvSpPr txBox="1">
                <a:spLocks/>
              </p:cNvSpPr>
              <p:nvPr/>
            </p:nvSpPr>
            <p:spPr>
              <a:xfrm>
                <a:off x="1262646" y="3272869"/>
                <a:ext cx="2864236" cy="30775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44" b="1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중소기업네트워크형기술개발</a:t>
                </a:r>
                <a:endPara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endParaRPr>
              </a:p>
            </p:txBody>
          </p:sp>
          <p:grpSp>
            <p:nvGrpSpPr>
              <p:cNvPr id="135" name="그룹 134"/>
              <p:cNvGrpSpPr/>
              <p:nvPr/>
            </p:nvGrpSpPr>
            <p:grpSpPr>
              <a:xfrm>
                <a:off x="1147887" y="3296897"/>
                <a:ext cx="43200" cy="252000"/>
                <a:chOff x="488940" y="3442711"/>
                <a:chExt cx="43200" cy="252000"/>
              </a:xfrm>
            </p:grpSpPr>
            <p:sp>
              <p:nvSpPr>
                <p:cNvPr id="139" name="직사각형 138"/>
                <p:cNvSpPr/>
                <p:nvPr/>
              </p:nvSpPr>
              <p:spPr>
                <a:xfrm>
                  <a:off x="488940" y="3442711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140" name="직사각형 139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136" name="그룹 135"/>
              <p:cNvGrpSpPr/>
              <p:nvPr/>
            </p:nvGrpSpPr>
            <p:grpSpPr>
              <a:xfrm rot="2700000">
                <a:off x="4101706" y="3372130"/>
                <a:ext cx="146209" cy="146210"/>
                <a:chOff x="2089325" y="3308947"/>
                <a:chExt cx="240266" cy="240267"/>
              </a:xfrm>
            </p:grpSpPr>
            <p:sp>
              <p:nvSpPr>
                <p:cNvPr id="137" name="모서리가 둥근 직사각형 136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138" name="모서리가 둥근 직사각형 137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  <p:grpSp>
          <p:nvGrpSpPr>
            <p:cNvPr id="4" name="그룹 3"/>
            <p:cNvGrpSpPr/>
            <p:nvPr/>
          </p:nvGrpSpPr>
          <p:grpSpPr>
            <a:xfrm>
              <a:off x="943200" y="2522648"/>
              <a:ext cx="9243694" cy="253018"/>
              <a:chOff x="1147887" y="3721473"/>
              <a:chExt cx="11243405" cy="307754"/>
            </a:xfrm>
          </p:grpSpPr>
          <p:sp>
            <p:nvSpPr>
              <p:cNvPr id="125" name="직사각형 78"/>
              <p:cNvSpPr txBox="1"/>
              <p:nvPr/>
            </p:nvSpPr>
            <p:spPr>
              <a:xfrm>
                <a:off x="4126154" y="3722992"/>
                <a:ext cx="8265138" cy="30471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kern="1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중소기업 </a:t>
                </a:r>
                <a:r>
                  <a:rPr lang="ko-KR" altLang="en-US" sz="1480" kern="1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</a:t>
                </a:r>
                <a:r>
                  <a:rPr lang="en-US" altLang="ko-KR" sz="1480" kern="1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R&amp;D  </a:t>
                </a:r>
                <a:r>
                  <a:rPr lang="ko-KR" altLang="en-US" sz="1480" kern="1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취약분야에  강점을  가진  기술전문기업과  협력 </a:t>
                </a:r>
                <a:r>
                  <a:rPr lang="en-US" altLang="ko-KR" sz="1480" kern="1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R&amp;D </a:t>
                </a:r>
                <a:r>
                  <a:rPr lang="en-US" altLang="ko-KR" sz="1480" kern="1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</a:t>
                </a:r>
                <a:r>
                  <a:rPr lang="ko-KR" altLang="en-US" sz="1480" kern="1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촉진을  통해  </a:t>
                </a:r>
                <a:r>
                  <a:rPr lang="en-US" altLang="ko-KR" sz="1480" kern="1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R&amp;D </a:t>
                </a:r>
                <a:r>
                  <a:rPr lang="ko-KR" altLang="en-US" sz="1480" kern="1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사업화 </a:t>
                </a:r>
                <a:r>
                  <a:rPr lang="ko-KR" altLang="en-US" sz="1480" kern="1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성과  </a:t>
                </a:r>
                <a:r>
                  <a:rPr lang="ko-KR" altLang="en-US" sz="1480" kern="1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제고</a:t>
                </a:r>
              </a:p>
            </p:txBody>
          </p:sp>
          <p:sp>
            <p:nvSpPr>
              <p:cNvPr id="126" name="제목 1"/>
              <p:cNvSpPr txBox="1">
                <a:spLocks/>
              </p:cNvSpPr>
              <p:nvPr/>
            </p:nvSpPr>
            <p:spPr>
              <a:xfrm>
                <a:off x="1262646" y="3721473"/>
                <a:ext cx="2643908" cy="30775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기술전문기업협력기술개발</a:t>
                </a:r>
              </a:p>
            </p:txBody>
          </p:sp>
          <p:grpSp>
            <p:nvGrpSpPr>
              <p:cNvPr id="127" name="그룹 126"/>
              <p:cNvGrpSpPr/>
              <p:nvPr/>
            </p:nvGrpSpPr>
            <p:grpSpPr>
              <a:xfrm>
                <a:off x="1147887" y="3745501"/>
                <a:ext cx="43200" cy="252000"/>
                <a:chOff x="488940" y="3442711"/>
                <a:chExt cx="43200" cy="252000"/>
              </a:xfrm>
            </p:grpSpPr>
            <p:sp>
              <p:nvSpPr>
                <p:cNvPr id="131" name="직사각형 130"/>
                <p:cNvSpPr/>
                <p:nvPr/>
              </p:nvSpPr>
              <p:spPr>
                <a:xfrm>
                  <a:off x="488940" y="3442711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132" name="직사각형 131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128" name="그룹 127"/>
              <p:cNvGrpSpPr/>
              <p:nvPr/>
            </p:nvGrpSpPr>
            <p:grpSpPr>
              <a:xfrm rot="2700000">
                <a:off x="3927538" y="3820734"/>
                <a:ext cx="146209" cy="146210"/>
                <a:chOff x="2089325" y="3308947"/>
                <a:chExt cx="240266" cy="240267"/>
              </a:xfrm>
            </p:grpSpPr>
            <p:sp>
              <p:nvSpPr>
                <p:cNvPr id="129" name="모서리가 둥근 직사각형 128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130" name="모서리가 둥근 직사각형 129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</p:grpSp>
      <p:grpSp>
        <p:nvGrpSpPr>
          <p:cNvPr id="34" name="그룹 33"/>
          <p:cNvGrpSpPr/>
          <p:nvPr/>
        </p:nvGrpSpPr>
        <p:grpSpPr>
          <a:xfrm>
            <a:off x="728363" y="4549847"/>
            <a:ext cx="8586534" cy="2226367"/>
            <a:chOff x="728363" y="4549847"/>
            <a:chExt cx="8586534" cy="2226367"/>
          </a:xfrm>
        </p:grpSpPr>
        <p:grpSp>
          <p:nvGrpSpPr>
            <p:cNvPr id="57" name="그룹 56"/>
            <p:cNvGrpSpPr/>
            <p:nvPr/>
          </p:nvGrpSpPr>
          <p:grpSpPr>
            <a:xfrm>
              <a:off x="728363" y="4549847"/>
              <a:ext cx="938828" cy="253019"/>
              <a:chOff x="921780" y="2417270"/>
              <a:chExt cx="1141926" cy="307753"/>
            </a:xfrm>
          </p:grpSpPr>
          <p:sp>
            <p:nvSpPr>
              <p:cNvPr id="58" name="직사각형 78"/>
              <p:cNvSpPr txBox="1"/>
              <p:nvPr/>
            </p:nvSpPr>
            <p:spPr>
              <a:xfrm>
                <a:off x="1182404" y="2417270"/>
                <a:ext cx="881302" cy="30775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지원조건</a:t>
                </a:r>
              </a:p>
            </p:txBody>
          </p:sp>
          <p:pic>
            <p:nvPicPr>
              <p:cNvPr id="59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21780" y="2476280"/>
                <a:ext cx="189731" cy="189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aphicFrame>
          <p:nvGraphicFramePr>
            <p:cNvPr id="176" name="표"/>
            <p:cNvGraphicFramePr/>
            <p:nvPr>
              <p:extLst>
                <p:ext uri="{D42A27DB-BD31-4B8C-83A1-F6EECF244321}">
                  <p14:modId xmlns="" xmlns:p14="http://schemas.microsoft.com/office/powerpoint/2010/main" val="2122048578"/>
                </p:ext>
              </p:extLst>
            </p:nvPr>
          </p:nvGraphicFramePr>
          <p:xfrm>
            <a:off x="915672" y="4906574"/>
            <a:ext cx="8399225" cy="1869640"/>
          </p:xfrm>
          <a:graphic>
            <a:graphicData uri="http://schemas.openxmlformats.org/drawingml/2006/table">
              <a:tbl>
                <a:tblPr bandRow="1">
                  <a:tableStyleId>{4C3C2611-4C71-4FC5-86AE-919BDF0F9419}</a:tableStyleId>
                </a:tblPr>
                <a:tblGrid>
                  <a:gridCol w="588130">
                    <a:extLst>
                      <a:ext uri="{9D8B030D-6E8A-4147-A177-3AD203B41FA5}">
                        <a16:colId xmlns="" xmlns:a16="http://schemas.microsoft.com/office/drawing/2014/main" val="20000"/>
                      </a:ext>
                    </a:extLst>
                  </a:gridCol>
                  <a:gridCol w="1500490">
                    <a:extLst>
                      <a:ext uri="{9D8B030D-6E8A-4147-A177-3AD203B41FA5}">
                        <a16:colId xmlns="" xmlns:a16="http://schemas.microsoft.com/office/drawing/2014/main" val="20001"/>
                      </a:ext>
                    </a:extLst>
                  </a:gridCol>
                  <a:gridCol w="1923028">
                    <a:extLst>
                      <a:ext uri="{9D8B030D-6E8A-4147-A177-3AD203B41FA5}">
                        <a16:colId xmlns="" xmlns:a16="http://schemas.microsoft.com/office/drawing/2014/main" val="20002"/>
                      </a:ext>
                    </a:extLst>
                  </a:gridCol>
                  <a:gridCol w="2861922">
                    <a:extLst>
                      <a:ext uri="{9D8B030D-6E8A-4147-A177-3AD203B41FA5}">
                        <a16:colId xmlns="" xmlns:a16="http://schemas.microsoft.com/office/drawing/2014/main" val="20003"/>
                      </a:ext>
                    </a:extLst>
                  </a:gridCol>
                  <a:gridCol w="1525655">
                    <a:extLst>
                      <a:ext uri="{9D8B030D-6E8A-4147-A177-3AD203B41FA5}">
                        <a16:colId xmlns="" xmlns:a16="http://schemas.microsoft.com/office/drawing/2014/main" val="20004"/>
                      </a:ext>
                    </a:extLst>
                  </a:gridCol>
                </a:tblGrid>
                <a:tr h="182451">
                  <a:tc gridSpan="2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구 분</a:t>
                        </a:r>
                      </a:p>
                    </a:txBody>
                    <a:tcPr marL="0" marR="0" marT="0" marB="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개발기간</a:t>
                        </a:r>
                        <a:r>
                          <a:rPr sz="14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및 </a:t>
                        </a: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지원한도</a:t>
                        </a:r>
                        <a:endParaRPr sz="14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0" marR="0" marT="0" marB="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정부출연금</a:t>
                        </a:r>
                        <a:r>
                          <a:rPr sz="14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</a:t>
                        </a: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비중</a:t>
                        </a:r>
                        <a:endParaRPr sz="14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0" marR="0" marT="0" marB="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지원방식</a:t>
                        </a:r>
                        <a:endParaRPr sz="14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0" marR="0" marT="0" marB="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0"/>
                    </a:ext>
                  </a:extLst>
                </a:tr>
                <a:tr h="220687">
                  <a:tc rowSpan="3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구매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
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조건부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국내수요처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 rowSpan="2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5억원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6</a:t>
                        </a:r>
                        <a:r>
                          <a:rPr 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0</a:t>
                        </a: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%(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수요처</a:t>
                        </a: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5</a:t>
                        </a: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%, 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주관기관25%)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지정공모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/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1"/>
                    </a:ext>
                  </a:extLst>
                </a:tr>
                <a:tr h="220687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해외수요처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65%(주관기관35%)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지정공모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/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2"/>
                    </a:ext>
                  </a:extLst>
                </a:tr>
                <a:tr h="421850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민관공동통자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10</a:t>
                        </a: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lang="en-US" sz="11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</a:t>
                        </a:r>
                        <a:r>
                          <a:rPr lang="ko-KR" alt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정부</a:t>
                        </a:r>
                        <a:r>
                          <a:rPr lang="en-US" altLang="ko-KR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5</a:t>
                        </a:r>
                        <a:r>
                          <a:rPr lang="ko-KR" alt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r>
                          <a:rPr lang="en-US" altLang="ko-KR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 </a:t>
                        </a:r>
                        <a:r>
                          <a:rPr lang="ko-KR" alt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투자기업 </a:t>
                        </a:r>
                        <a:r>
                          <a:rPr lang="en-US" altLang="ko-KR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5</a:t>
                        </a:r>
                        <a:r>
                          <a:rPr lang="ko-KR" alt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r>
                          <a:rPr lang="en-US" altLang="ko-KR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75%(주관기관25%)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지정공모/자유공모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3"/>
                    </a:ext>
                  </a:extLst>
                </a:tr>
                <a:tr h="220687">
                  <a:tc rowSpan="2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네트워크형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기획지원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6개월, </a:t>
                        </a: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3</a:t>
                        </a:r>
                        <a:r>
                          <a:rPr lang="ko-KR" alt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천</a:t>
                        </a:r>
                        <a:r>
                          <a:rPr sz="11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만원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en-US" sz="1100" b="0" i="0" u="none" strike="noStrike" cap="none" spc="0" baseline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100</a:t>
                        </a:r>
                        <a:r>
                          <a:rPr sz="1100" b="0" i="0" u="none" strike="noStrike" cap="none" spc="0" baseline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%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이내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품목지정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4"/>
                    </a:ext>
                  </a:extLst>
                </a:tr>
                <a:tr h="205001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R&amp;D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2년, 6억원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65%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이내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품목지정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5"/>
                    </a:ext>
                  </a:extLst>
                </a:tr>
                <a:tr h="220687">
                  <a:tc gridSpan="2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기술전문기업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1년</a:t>
                        </a: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</a:t>
                        </a:r>
                        <a:r>
                          <a:rPr lang="en-US"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1</a:t>
                        </a: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65%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이내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40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6"/>
                    </a:ext>
                  </a:extLst>
                </a:tr>
              </a:tbl>
            </a:graphicData>
          </a:graphic>
        </p:graphicFrame>
      </p:grpSp>
      <p:sp>
        <p:nvSpPr>
          <p:cNvPr id="68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49337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16</a:t>
            </a:r>
            <a:endParaRPr lang="en-US" altLang="ko-KR" dirty="0"/>
          </a:p>
        </p:txBody>
      </p:sp>
      <p:grpSp>
        <p:nvGrpSpPr>
          <p:cNvPr id="81" name="그룹 80"/>
          <p:cNvGrpSpPr/>
          <p:nvPr/>
        </p:nvGrpSpPr>
        <p:grpSpPr>
          <a:xfrm>
            <a:off x="309249" y="435600"/>
            <a:ext cx="3029886" cy="910890"/>
            <a:chOff x="286520" y="373517"/>
            <a:chExt cx="2807199" cy="843943"/>
          </a:xfrm>
        </p:grpSpPr>
        <p:sp>
          <p:nvSpPr>
            <p:cNvPr id="82" name="지원 개요"/>
            <p:cNvSpPr txBox="1"/>
            <p:nvPr/>
          </p:nvSpPr>
          <p:spPr>
            <a:xfrm>
              <a:off x="1109508" y="568688"/>
              <a:ext cx="1984211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생태계 활성화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3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51" name="그룹 150"/>
          <p:cNvGrpSpPr/>
          <p:nvPr/>
        </p:nvGrpSpPr>
        <p:grpSpPr>
          <a:xfrm>
            <a:off x="747395" y="3280971"/>
            <a:ext cx="938827" cy="253018"/>
            <a:chOff x="921780" y="2417269"/>
            <a:chExt cx="1141926" cy="307755"/>
          </a:xfrm>
        </p:grpSpPr>
        <p:sp>
          <p:nvSpPr>
            <p:cNvPr id="152" name="직사각형 78"/>
            <p:cNvSpPr txBox="1"/>
            <p:nvPr/>
          </p:nvSpPr>
          <p:spPr>
            <a:xfrm>
              <a:off x="1182404" y="2417269"/>
              <a:ext cx="881302" cy="30775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지원내용</a:t>
              </a:r>
            </a:p>
          </p:txBody>
        </p:sp>
        <p:pic>
          <p:nvPicPr>
            <p:cNvPr id="153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2" name="직사각형 78"/>
          <p:cNvSpPr txBox="1"/>
          <p:nvPr/>
        </p:nvSpPr>
        <p:spPr>
          <a:xfrm>
            <a:off x="3492325" y="3600076"/>
            <a:ext cx="6541855" cy="25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 defTabSz="877657">
              <a:lnSpc>
                <a:spcPct val="110000"/>
              </a:lnSpc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국내</a:t>
            </a:r>
            <a:r>
              <a:rPr lang="en-US" altLang="ko-KR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․</a:t>
            </a:r>
            <a:r>
              <a:rPr lang="ko-KR" altLang="en-US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외 </a:t>
            </a:r>
            <a:r>
              <a:rPr lang="ko-KR" altLang="en-US" sz="1480" kern="1200" spc="-1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수요처</a:t>
            </a:r>
            <a:r>
              <a:rPr lang="ko-KR" altLang="en-US" sz="1480" kern="12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 </a:t>
            </a:r>
            <a:r>
              <a:rPr lang="en-US" altLang="ko-KR" sz="1480" kern="12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(</a:t>
            </a:r>
            <a:r>
              <a:rPr lang="ko-KR" altLang="en-US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공공기관</a:t>
            </a:r>
            <a:r>
              <a:rPr lang="en-US" altLang="ko-KR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, </a:t>
            </a:r>
            <a:r>
              <a:rPr lang="ko-KR" altLang="en-US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대</a:t>
            </a:r>
            <a:r>
              <a:rPr lang="en-US" altLang="ko-KR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․</a:t>
            </a:r>
            <a:r>
              <a:rPr lang="ko-KR" altLang="en-US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중견기업</a:t>
            </a:r>
            <a:r>
              <a:rPr lang="en-US" altLang="ko-KR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, </a:t>
            </a:r>
            <a:r>
              <a:rPr lang="ko-KR" altLang="en-US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해외기업 등</a:t>
            </a:r>
            <a:r>
              <a:rPr lang="en-US" altLang="ko-KR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)</a:t>
            </a:r>
            <a:r>
              <a:rPr lang="ko-KR" altLang="en-US" sz="1480" kern="12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의 구매 </a:t>
            </a:r>
            <a:r>
              <a:rPr lang="ko-KR" altLang="en-US" sz="1480" kern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수요를 전제로 중소기업의 기술개발을 지원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943200" y="3581337"/>
            <a:ext cx="2410688" cy="253018"/>
            <a:chOff x="943200" y="3418378"/>
            <a:chExt cx="2410688" cy="253018"/>
          </a:xfrm>
        </p:grpSpPr>
        <p:sp>
          <p:nvSpPr>
            <p:cNvPr id="123" name="제목 1"/>
            <p:cNvSpPr txBox="1">
              <a:spLocks/>
            </p:cNvSpPr>
            <p:nvPr/>
          </p:nvSpPr>
          <p:spPr>
            <a:xfrm>
              <a:off x="1037548" y="3418378"/>
              <a:ext cx="2316340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00" b="1" spc="-150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rPr>
                <a:t>구매조건부신제품</a:t>
              </a:r>
              <a:r>
                <a:rPr lang="en-US" altLang="ko-KR" sz="1400" b="1" spc="-150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rPr>
                <a:t>(1,438</a:t>
              </a:r>
              <a:r>
                <a:rPr lang="ko-KR" altLang="en-US" sz="1400" b="1" spc="-150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rPr>
                <a:t>억원</a:t>
              </a:r>
              <a:r>
                <a:rPr lang="en-US" altLang="ko-KR" sz="1400" b="1" spc="-150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rPr>
                <a:t>)</a:t>
              </a:r>
              <a:endParaRPr lang="ko-KR" altLang="en-US" sz="1644" b="1" spc="-150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NanumGothic Bold"/>
              </a:endParaRPr>
            </a:p>
          </p:txBody>
        </p:sp>
        <p:grpSp>
          <p:nvGrpSpPr>
            <p:cNvPr id="124" name="그룹 123"/>
            <p:cNvGrpSpPr/>
            <p:nvPr/>
          </p:nvGrpSpPr>
          <p:grpSpPr>
            <a:xfrm>
              <a:off x="943200" y="3447180"/>
              <a:ext cx="35517" cy="207180"/>
              <a:chOff x="488940" y="3442711"/>
              <a:chExt cx="43200" cy="252000"/>
            </a:xfrm>
          </p:grpSpPr>
          <p:sp>
            <p:nvSpPr>
              <p:cNvPr id="158" name="직사각형 157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9" name="직사각형 158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54" name="그룹 153"/>
          <p:cNvGrpSpPr/>
          <p:nvPr/>
        </p:nvGrpSpPr>
        <p:grpSpPr>
          <a:xfrm rot="2700000">
            <a:off x="3301897" y="3671988"/>
            <a:ext cx="120205" cy="120206"/>
            <a:chOff x="2089325" y="3308947"/>
            <a:chExt cx="240266" cy="240267"/>
          </a:xfrm>
        </p:grpSpPr>
        <p:sp>
          <p:nvSpPr>
            <p:cNvPr id="156" name="모서리가 둥근 직사각형 155"/>
            <p:cNvSpPr/>
            <p:nvPr/>
          </p:nvSpPr>
          <p:spPr>
            <a:xfrm>
              <a:off x="2089325" y="3308947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모서리가 둥근 직사각형 156"/>
            <p:cNvSpPr/>
            <p:nvPr/>
          </p:nvSpPr>
          <p:spPr>
            <a:xfrm rot="16200000" flipV="1">
              <a:off x="2177558" y="3397181"/>
              <a:ext cx="240266" cy="63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943200" y="3898630"/>
            <a:ext cx="9566840" cy="269874"/>
            <a:chOff x="943200" y="3898630"/>
            <a:chExt cx="9566840" cy="269874"/>
          </a:xfrm>
        </p:grpSpPr>
        <p:sp>
          <p:nvSpPr>
            <p:cNvPr id="113" name="직사각형 78"/>
            <p:cNvSpPr txBox="1"/>
            <p:nvPr/>
          </p:nvSpPr>
          <p:spPr>
            <a:xfrm>
              <a:off x="3495299" y="3917986"/>
              <a:ext cx="7014741" cy="2505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25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</a:t>
              </a:r>
              <a:r>
                <a:rPr lang="ko-KR" altLang="en-US" sz="1480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혁신형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기술개발 중소기업 및 사업화 지원 기업으로 구성된 네트워크 협력체를 통한 기술개발 지원</a:t>
              </a:r>
            </a:p>
          </p:txBody>
        </p:sp>
        <p:sp>
          <p:nvSpPr>
            <p:cNvPr id="114" name="제목 1"/>
            <p:cNvSpPr txBox="1">
              <a:spLocks/>
            </p:cNvSpPr>
            <p:nvPr/>
          </p:nvSpPr>
          <p:spPr>
            <a:xfrm>
              <a:off x="1037548" y="3898630"/>
              <a:ext cx="2396490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00" b="1" spc="-150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rPr>
                <a:t>중소기업네트워크형</a:t>
              </a:r>
              <a:r>
                <a:rPr lang="en-US" altLang="ko-KR" sz="1400" b="1" spc="-150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rPr>
                <a:t>(153</a:t>
              </a:r>
              <a:r>
                <a:rPr lang="ko-KR" altLang="en-US" sz="1400" b="1" spc="-150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rPr>
                <a:t>억원</a:t>
              </a:r>
              <a:r>
                <a:rPr lang="en-US" altLang="ko-KR" sz="1400" b="1" spc="-150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rPr>
                <a:t>)</a:t>
              </a:r>
              <a:endParaRPr lang="ko-KR" altLang="en-US" sz="1644" b="1" spc="-150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NanumGothic Bold"/>
              </a:endParaRPr>
            </a:p>
          </p:txBody>
        </p:sp>
        <p:grpSp>
          <p:nvGrpSpPr>
            <p:cNvPr id="115" name="그룹 114"/>
            <p:cNvGrpSpPr/>
            <p:nvPr/>
          </p:nvGrpSpPr>
          <p:grpSpPr>
            <a:xfrm>
              <a:off x="943200" y="3918386"/>
              <a:ext cx="35516" cy="207181"/>
              <a:chOff x="488940" y="3442711"/>
              <a:chExt cx="43200" cy="252000"/>
            </a:xfrm>
          </p:grpSpPr>
          <p:sp>
            <p:nvSpPr>
              <p:cNvPr id="119" name="직사각형 118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6" name="그룹 115"/>
            <p:cNvGrpSpPr/>
            <p:nvPr/>
          </p:nvGrpSpPr>
          <p:grpSpPr>
            <a:xfrm rot="2700000">
              <a:off x="3360360" y="3989292"/>
              <a:ext cx="120205" cy="120206"/>
              <a:chOff x="2089325" y="3308947"/>
              <a:chExt cx="240266" cy="240267"/>
            </a:xfrm>
          </p:grpSpPr>
          <p:sp>
            <p:nvSpPr>
              <p:cNvPr id="117" name="모서리가 둥근 직사각형 116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8" name="모서리가 둥근 직사각형 117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1" name="그룹 20"/>
          <p:cNvGrpSpPr/>
          <p:nvPr/>
        </p:nvGrpSpPr>
        <p:grpSpPr>
          <a:xfrm>
            <a:off x="3236320" y="4269778"/>
            <a:ext cx="120205" cy="138488"/>
            <a:chOff x="3281585" y="4052506"/>
            <a:chExt cx="120205" cy="138488"/>
          </a:xfrm>
        </p:grpSpPr>
        <p:sp>
          <p:nvSpPr>
            <p:cNvPr id="87" name="모서리가 둥근 직사각형 86"/>
            <p:cNvSpPr/>
            <p:nvPr/>
          </p:nvSpPr>
          <p:spPr>
            <a:xfrm rot="2700000">
              <a:off x="3281589" y="4096649"/>
              <a:ext cx="120205" cy="319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 rot="18900000" flipV="1">
              <a:off x="3281585" y="4159075"/>
              <a:ext cx="120205" cy="319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15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943200" y="4198648"/>
            <a:ext cx="9459237" cy="273256"/>
            <a:chOff x="943200" y="4198648"/>
            <a:chExt cx="9459237" cy="273256"/>
          </a:xfrm>
        </p:grpSpPr>
        <p:sp>
          <p:nvSpPr>
            <p:cNvPr id="84" name="직사각형 78"/>
            <p:cNvSpPr txBox="1"/>
            <p:nvPr/>
          </p:nvSpPr>
          <p:spPr>
            <a:xfrm>
              <a:off x="3405807" y="4221386"/>
              <a:ext cx="6996630" cy="2505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중소기업 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취약분야에 강점을 </a:t>
              </a:r>
              <a:r>
                <a:rPr lang="ko-KR" altLang="en-US" sz="1480" b="1" kern="1200" spc="-25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가진 기술전문기업과 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협력</a:t>
              </a:r>
              <a:r>
                <a:rPr lang="en-US" altLang="ko-KR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</a:t>
              </a:r>
              <a:r>
                <a:rPr lang="ko-KR" altLang="en-US" sz="1480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를 지원</a:t>
              </a: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943200" y="4198648"/>
              <a:ext cx="2325647" cy="253018"/>
              <a:chOff x="943200" y="4198648"/>
              <a:chExt cx="2325647" cy="253018"/>
            </a:xfrm>
          </p:grpSpPr>
          <p:sp>
            <p:nvSpPr>
              <p:cNvPr id="106" name="제목 1"/>
              <p:cNvSpPr txBox="1">
                <a:spLocks/>
              </p:cNvSpPr>
              <p:nvPr/>
            </p:nvSpPr>
            <p:spPr>
              <a:xfrm>
                <a:off x="1064717" y="4198648"/>
                <a:ext cx="2204130" cy="25301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00" b="1" spc="-150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맑은 고딕" panose="020B0503020000020004" pitchFamily="50" charset="-127"/>
                    <a:ea typeface="맑은 고딕" panose="020B0503020000020004" pitchFamily="50" charset="-127"/>
                    <a:cs typeface="NanumGothic Bold"/>
                  </a:rPr>
                  <a:t>기술전문기업협력</a:t>
                </a:r>
                <a:r>
                  <a:rPr lang="en-US" altLang="ko-KR" sz="1400" b="1" spc="-150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맑은 고딕" panose="020B0503020000020004" pitchFamily="50" charset="-127"/>
                    <a:ea typeface="맑은 고딕" panose="020B0503020000020004" pitchFamily="50" charset="-127"/>
                    <a:cs typeface="NanumGothic Bold"/>
                  </a:rPr>
                  <a:t>(111</a:t>
                </a:r>
                <a:r>
                  <a:rPr lang="ko-KR" altLang="en-US" sz="1400" b="1" spc="-150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맑은 고딕" panose="020B0503020000020004" pitchFamily="50" charset="-127"/>
                    <a:ea typeface="맑은 고딕" panose="020B0503020000020004" pitchFamily="50" charset="-127"/>
                    <a:cs typeface="NanumGothic Bold"/>
                  </a:rPr>
                  <a:t>억원</a:t>
                </a:r>
                <a:r>
                  <a:rPr lang="en-US" altLang="ko-KR" sz="1400" b="1" spc="-150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맑은 고딕" panose="020B0503020000020004" pitchFamily="50" charset="-127"/>
                    <a:ea typeface="맑은 고딕" panose="020B0503020000020004" pitchFamily="50" charset="-127"/>
                    <a:cs typeface="NanumGothic Bold"/>
                  </a:rPr>
                  <a:t>)</a:t>
                </a:r>
                <a:endParaRPr lang="ko-KR" altLang="en-US" sz="1400" b="1" spc="-150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NanumGothic Bold"/>
                </a:endParaRPr>
              </a:p>
            </p:txBody>
          </p:sp>
          <p:grpSp>
            <p:nvGrpSpPr>
              <p:cNvPr id="93" name="그룹 92"/>
              <p:cNvGrpSpPr/>
              <p:nvPr/>
            </p:nvGrpSpPr>
            <p:grpSpPr>
              <a:xfrm>
                <a:off x="943200" y="4237034"/>
                <a:ext cx="37172" cy="207181"/>
                <a:chOff x="488940" y="3442711"/>
                <a:chExt cx="43200" cy="252000"/>
              </a:xfrm>
            </p:grpSpPr>
            <p:sp>
              <p:nvSpPr>
                <p:cNvPr id="94" name="직사각형 93"/>
                <p:cNvSpPr/>
                <p:nvPr/>
              </p:nvSpPr>
              <p:spPr>
                <a:xfrm>
                  <a:off x="488940" y="3442711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5" name="직사각형 94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utoShape 48"/>
          <p:cNvSpPr>
            <a:spLocks noChangeArrowheads="1"/>
          </p:cNvSpPr>
          <p:nvPr/>
        </p:nvSpPr>
        <p:spPr bwMode="auto">
          <a:xfrm>
            <a:off x="493468" y="1307990"/>
            <a:ext cx="2525625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중소기업 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R&amp;D 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역량제고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747396" y="2414204"/>
            <a:ext cx="1928366" cy="253018"/>
            <a:chOff x="747396" y="3188952"/>
            <a:chExt cx="1928366" cy="253018"/>
          </a:xfrm>
        </p:grpSpPr>
        <p:sp>
          <p:nvSpPr>
            <p:cNvPr id="51" name="직사각형 78"/>
            <p:cNvSpPr txBox="1"/>
            <p:nvPr/>
          </p:nvSpPr>
          <p:spPr>
            <a:xfrm>
              <a:off x="1005433" y="3188952"/>
              <a:ext cx="1670329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지원규모 </a:t>
              </a: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108</a:t>
              </a:r>
              <a:r>
                <a:rPr lang="ko-KR" altLang="en-US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52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396" y="3237467"/>
              <a:ext cx="155128" cy="155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3" name="그룹 242"/>
          <p:cNvGrpSpPr/>
          <p:nvPr/>
        </p:nvGrpSpPr>
        <p:grpSpPr>
          <a:xfrm>
            <a:off x="747396" y="2728532"/>
            <a:ext cx="982594" cy="253018"/>
            <a:chOff x="921780" y="2475143"/>
            <a:chExt cx="992451" cy="307754"/>
          </a:xfrm>
        </p:grpSpPr>
        <p:sp>
          <p:nvSpPr>
            <p:cNvPr id="279" name="직사각형 78"/>
            <p:cNvSpPr txBox="1"/>
            <p:nvPr/>
          </p:nvSpPr>
          <p:spPr>
            <a:xfrm>
              <a:off x="1182405" y="2475143"/>
              <a:ext cx="731826" cy="3077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지원내용</a:t>
              </a:r>
            </a:p>
          </p:txBody>
        </p:sp>
        <p:pic>
          <p:nvPicPr>
            <p:cNvPr id="280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534155"/>
              <a:ext cx="156684" cy="188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4" name="그룹 83"/>
          <p:cNvGrpSpPr/>
          <p:nvPr/>
        </p:nvGrpSpPr>
        <p:grpSpPr>
          <a:xfrm>
            <a:off x="747395" y="4610616"/>
            <a:ext cx="938827" cy="253018"/>
            <a:chOff x="921780" y="2417270"/>
            <a:chExt cx="1141926" cy="307755"/>
          </a:xfrm>
        </p:grpSpPr>
        <p:sp>
          <p:nvSpPr>
            <p:cNvPr id="85" name="직사각형 78"/>
            <p:cNvSpPr txBox="1"/>
            <p:nvPr/>
          </p:nvSpPr>
          <p:spPr>
            <a:xfrm>
              <a:off x="1182404" y="2417270"/>
              <a:ext cx="881302" cy="30775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지원조건</a:t>
              </a:r>
            </a:p>
          </p:txBody>
        </p:sp>
        <p:pic>
          <p:nvPicPr>
            <p:cNvPr id="86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381" name="표"/>
          <p:cNvGraphicFramePr/>
          <p:nvPr>
            <p:extLst>
              <p:ext uri="{D42A27DB-BD31-4B8C-83A1-F6EECF244321}">
                <p14:modId xmlns="" xmlns:p14="http://schemas.microsoft.com/office/powerpoint/2010/main" val="3794858023"/>
              </p:ext>
            </p:extLst>
          </p:nvPr>
        </p:nvGraphicFramePr>
        <p:xfrm>
          <a:off x="943200" y="4923053"/>
          <a:ext cx="9278203" cy="1652894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9580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59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80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608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6087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1443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31656">
                <a:tc grid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구 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개발기간</a:t>
                      </a:r>
                      <a:r>
                        <a:rPr sz="15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및 </a:t>
                      </a: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지원한도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정부출연금 비중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5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지원방식</a:t>
                      </a:r>
                      <a:endParaRPr sz="15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5843">
                <a:tc rowSpan="3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R&amp;D</a:t>
                      </a:r>
                      <a:endParaRPr 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기획</a:t>
                      </a:r>
                      <a:endParaRPr 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지원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R&amp;D기획지원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멘토링과제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 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2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개월</a:t>
                      </a:r>
                      <a:r>
                        <a:rPr lang="en-US" altLang="ko-KR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, 5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백만원</a:t>
                      </a:r>
                      <a:endParaRPr lang="ko-KR" altLang="en-US"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80%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자유공모</a:t>
                      </a:r>
                      <a:endParaRPr 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품목지정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9509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전략과제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4</a:t>
                      </a: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개월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, 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25.5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백</a:t>
                      </a:r>
                      <a:r>
                        <a:rPr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만원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75%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6377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R&amp;D</a:t>
                      </a:r>
                      <a:r>
                        <a:rPr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기획역량강화</a:t>
                      </a: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</a:t>
                      </a:r>
                      <a:endParaRPr lang="en-US" sz="13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교육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・코칭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2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일 이내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100%</a:t>
                      </a: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-</a:t>
                      </a: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9509">
                <a:tc grid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맞춤형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</a:t>
                      </a: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기술파트너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최대</a:t>
                      </a:r>
                      <a:r>
                        <a:rPr sz="1300" b="0" i="0" u="none" strike="noStrike" cap="none" spc="0" baseline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 </a:t>
                      </a:r>
                      <a:r>
                        <a:rPr lang="en-US" sz="1300" b="0" i="0" u="none" strike="noStrike" cap="none" spc="0" baseline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9</a:t>
                      </a:r>
                      <a:r>
                        <a:rPr sz="1300" b="0" i="0" u="none" strike="noStrike" cap="none" spc="0" baseline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개월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, 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3</a:t>
                      </a:r>
                      <a:r>
                        <a:rPr lang="ko-KR" alt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천</a:t>
                      </a:r>
                      <a:r>
                        <a:rPr sz="13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만원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50%</a:t>
                      </a:r>
                      <a:r>
                        <a:rPr lang="en-US"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~</a:t>
                      </a:r>
                      <a:r>
                        <a:rPr sz="13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75</a:t>
                      </a:r>
                      <a:r>
                        <a:rPr sz="13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%</a:t>
                      </a: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0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자유공모</a:t>
                      </a:r>
                      <a:endParaRPr sz="1300" b="0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42094" marR="42094" marT="42094" marB="42094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2550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17</a:t>
            </a:r>
            <a:endParaRPr lang="en-US" altLang="ko-KR" dirty="0"/>
          </a:p>
        </p:txBody>
      </p:sp>
      <p:grpSp>
        <p:nvGrpSpPr>
          <p:cNvPr id="79" name="그룹 78"/>
          <p:cNvGrpSpPr/>
          <p:nvPr/>
        </p:nvGrpSpPr>
        <p:grpSpPr>
          <a:xfrm>
            <a:off x="309249" y="435600"/>
            <a:ext cx="3029886" cy="910890"/>
            <a:chOff x="286520" y="373517"/>
            <a:chExt cx="2807199" cy="843943"/>
          </a:xfrm>
        </p:grpSpPr>
        <p:sp>
          <p:nvSpPr>
            <p:cNvPr id="80" name="지원 개요"/>
            <p:cNvSpPr txBox="1"/>
            <p:nvPr/>
          </p:nvSpPr>
          <p:spPr>
            <a:xfrm>
              <a:off x="1109508" y="568688"/>
              <a:ext cx="1984211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생태계 활성화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1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748800" y="1819106"/>
            <a:ext cx="8431676" cy="506036"/>
            <a:chOff x="748800" y="1819106"/>
            <a:chExt cx="8431676" cy="506036"/>
          </a:xfrm>
        </p:grpSpPr>
        <p:sp>
          <p:nvSpPr>
            <p:cNvPr id="147" name="직사각형 78"/>
            <p:cNvSpPr txBox="1"/>
            <p:nvPr/>
          </p:nvSpPr>
          <p:spPr>
            <a:xfrm>
              <a:off x="961200" y="1819106"/>
              <a:ext cx="8219276" cy="5060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사업목적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: R&amp;D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기획 역량이 부족한 중소기업의 기획 지원과 현장의 </a:t>
              </a:r>
              <a:r>
                <a:rPr lang="ko-KR" altLang="en-US" sz="1644" b="1" dirty="0" err="1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기술애로를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 해결하여 </a:t>
              </a:r>
              <a:r>
                <a:rPr lang="en-US" altLang="ko-KR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/>
              </a:r>
              <a:br>
                <a:rPr lang="en-US" altLang="ko-KR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</a:br>
              <a:r>
                <a:rPr lang="en-US" altLang="ko-KR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               </a:t>
              </a:r>
              <a:r>
                <a:rPr lang="ko-KR" altLang="en-US" sz="1644" b="1" dirty="0" err="1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기획역량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강화 및 기술사업화 촉진</a:t>
              </a:r>
            </a:p>
          </p:txBody>
        </p:sp>
        <p:pic>
          <p:nvPicPr>
            <p:cNvPr id="89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1856627"/>
              <a:ext cx="154800" cy="128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그룹 13"/>
          <p:cNvGrpSpPr/>
          <p:nvPr/>
        </p:nvGrpSpPr>
        <p:grpSpPr>
          <a:xfrm>
            <a:off x="943200" y="3043453"/>
            <a:ext cx="1872119" cy="253018"/>
            <a:chOff x="943200" y="3244999"/>
            <a:chExt cx="1872119" cy="253018"/>
          </a:xfrm>
        </p:grpSpPr>
        <p:sp>
          <p:nvSpPr>
            <p:cNvPr id="305" name="제목 1"/>
            <p:cNvSpPr txBox="1">
              <a:spLocks/>
            </p:cNvSpPr>
            <p:nvPr/>
          </p:nvSpPr>
          <p:spPr>
            <a:xfrm>
              <a:off x="1044000" y="3244999"/>
              <a:ext cx="1771319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R&amp;D</a:t>
              </a:r>
              <a:r>
                <a:rPr lang="ko-KR" altLang="en-US" sz="1644" b="1" dirty="0" err="1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기획지원</a:t>
              </a:r>
              <a:r>
                <a:rPr lang="en-US" altLang="ko-KR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(57</a:t>
              </a:r>
              <a:r>
                <a:rPr lang="ko-KR" altLang="en-US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억원</a:t>
              </a:r>
              <a:r>
                <a:rPr lang="en-US" altLang="ko-KR" sz="1400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)</a:t>
              </a:r>
              <a:endParaRPr lang="ko-KR" altLang="en-US" sz="1644" b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anumGothic Bold"/>
              </a:endParaRPr>
            </a:p>
          </p:txBody>
        </p:sp>
        <p:grpSp>
          <p:nvGrpSpPr>
            <p:cNvPr id="90" name="그룹 89"/>
            <p:cNvGrpSpPr/>
            <p:nvPr/>
          </p:nvGrpSpPr>
          <p:grpSpPr>
            <a:xfrm>
              <a:off x="943200" y="3263851"/>
              <a:ext cx="35517" cy="212400"/>
              <a:chOff x="488940" y="3442711"/>
              <a:chExt cx="43200" cy="252000"/>
            </a:xfrm>
          </p:grpSpPr>
          <p:sp>
            <p:nvSpPr>
              <p:cNvPr id="91" name="직사각형 90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1029600" y="3302265"/>
            <a:ext cx="8212737" cy="509050"/>
            <a:chOff x="1029600" y="3447118"/>
            <a:chExt cx="8212737" cy="509050"/>
          </a:xfrm>
        </p:grpSpPr>
        <p:sp>
          <p:nvSpPr>
            <p:cNvPr id="304" name="직사각형 78"/>
            <p:cNvSpPr txBox="1"/>
            <p:nvPr/>
          </p:nvSpPr>
          <p:spPr>
            <a:xfrm>
              <a:off x="1237710" y="3447118"/>
              <a:ext cx="8004627" cy="5090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kern="1200" spc="-123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(R&amp;D</a:t>
              </a:r>
              <a:r>
                <a:rPr lang="ko-KR" altLang="en-US" sz="1480" kern="1200" spc="-123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기획지원</a:t>
              </a:r>
              <a:r>
                <a:rPr lang="en-US" altLang="ko-KR" sz="1480" kern="1200" spc="-123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 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중소기업이 개발하고자 하는 </a:t>
              </a:r>
              <a:r>
                <a:rPr lang="en-US" altLang="ko-KR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과제의 </a:t>
              </a:r>
              <a:r>
                <a:rPr lang="ko-KR" altLang="en-US" sz="1480" kern="12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기술및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시장 분석</a:t>
              </a:r>
              <a:r>
                <a:rPr lang="en-US" altLang="ko-KR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기술개발과 사업화 전략 수립 등 기획 </a:t>
              </a:r>
              <a:r>
                <a:rPr lang="ko-KR" altLang="en-US" sz="1480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지원</a:t>
              </a:r>
              <a:endParaRPr lang="en-US" altLang="ko-KR" sz="1480" kern="12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30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* </a:t>
              </a:r>
              <a:r>
                <a:rPr lang="ko-KR" altLang="en-US" sz="130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창업 및 </a:t>
              </a:r>
              <a:r>
                <a:rPr lang="en-US" altLang="ko-KR" sz="130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 </a:t>
              </a:r>
              <a:r>
                <a:rPr lang="ko-KR" altLang="en-US" sz="1300" b="1" kern="1200" spc="-7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초보기업을</a:t>
              </a:r>
              <a:r>
                <a:rPr lang="ko-KR" altLang="en-US" sz="130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위한 멘토링과제와 </a:t>
              </a:r>
              <a:r>
                <a:rPr lang="en-US" altLang="ko-KR" sz="130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4</a:t>
              </a:r>
              <a:r>
                <a:rPr lang="ko-KR" altLang="en-US" sz="130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차 산업 등 </a:t>
              </a:r>
              <a:r>
                <a:rPr lang="ko-KR" altLang="en-US" sz="1300" b="1" kern="1200" spc="-7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신성장동력</a:t>
              </a:r>
              <a:r>
                <a:rPr lang="ko-KR" altLang="en-US" sz="130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분야에 대한 전략과제로 구분 지원</a:t>
              </a:r>
            </a:p>
          </p:txBody>
        </p:sp>
        <p:grpSp>
          <p:nvGrpSpPr>
            <p:cNvPr id="93" name="그룹 92"/>
            <p:cNvGrpSpPr/>
            <p:nvPr/>
          </p:nvGrpSpPr>
          <p:grpSpPr>
            <a:xfrm rot="2700000">
              <a:off x="1029601" y="3519301"/>
              <a:ext cx="120204" cy="120206"/>
              <a:chOff x="2089325" y="3308947"/>
              <a:chExt cx="240266" cy="240267"/>
            </a:xfrm>
          </p:grpSpPr>
          <p:sp>
            <p:nvSpPr>
              <p:cNvPr id="94" name="모서리가 둥근 직사각형 93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95" name="모서리가 둥근 직사각형 94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943200" y="4220026"/>
            <a:ext cx="9357234" cy="253018"/>
            <a:chOff x="943200" y="4310556"/>
            <a:chExt cx="9357234" cy="253018"/>
          </a:xfrm>
        </p:grpSpPr>
        <p:sp>
          <p:nvSpPr>
            <p:cNvPr id="323" name="직사각형 78"/>
            <p:cNvSpPr txBox="1"/>
            <p:nvPr/>
          </p:nvSpPr>
          <p:spPr>
            <a:xfrm>
              <a:off x="3705122" y="4315037"/>
              <a:ext cx="6595312" cy="2396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</a:t>
              </a:r>
              <a:r>
                <a:rPr lang="ko-KR" altLang="en-US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인력이 부족한 중소기업의 현장기술애로를 공과대학의 교수</a:t>
              </a:r>
              <a:r>
                <a:rPr lang="en-US" altLang="ko-KR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전임강사 이상</a:t>
              </a:r>
              <a:r>
                <a:rPr lang="en-US" altLang="ko-KR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</a:t>
              </a:r>
              <a:r>
                <a:rPr lang="ko-KR" altLang="en-US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를 매칭하여 해결 지원</a:t>
              </a:r>
            </a:p>
          </p:txBody>
        </p:sp>
        <p:grpSp>
          <p:nvGrpSpPr>
            <p:cNvPr id="99" name="그룹 98"/>
            <p:cNvGrpSpPr/>
            <p:nvPr/>
          </p:nvGrpSpPr>
          <p:grpSpPr>
            <a:xfrm rot="2700000">
              <a:off x="3546900" y="4364838"/>
              <a:ext cx="120204" cy="120206"/>
              <a:chOff x="2089325" y="3308947"/>
              <a:chExt cx="240266" cy="240267"/>
            </a:xfrm>
          </p:grpSpPr>
          <p:sp>
            <p:nvSpPr>
              <p:cNvPr id="100" name="모서리가 둥근 직사각형 99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101" name="모서리가 둥근 직사각형 100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943200" y="4310556"/>
              <a:ext cx="2591674" cy="253018"/>
              <a:chOff x="943200" y="4084231"/>
              <a:chExt cx="2591674" cy="253018"/>
            </a:xfrm>
          </p:grpSpPr>
          <p:sp>
            <p:nvSpPr>
              <p:cNvPr id="324" name="제목 1"/>
              <p:cNvSpPr txBox="1">
                <a:spLocks/>
              </p:cNvSpPr>
              <p:nvPr/>
            </p:nvSpPr>
            <p:spPr>
              <a:xfrm>
                <a:off x="1048616" y="4084231"/>
                <a:ext cx="2486258" cy="25301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44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맞춤형기술파트너 지원</a:t>
                </a:r>
                <a:r>
                  <a:rPr lang="en-US" altLang="ko-KR" sz="1400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(51</a:t>
                </a:r>
                <a:r>
                  <a:rPr lang="ko-KR" altLang="en-US" sz="1400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억원</a:t>
                </a:r>
                <a:r>
                  <a:rPr lang="en-US" altLang="ko-KR" sz="1400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)</a:t>
                </a:r>
                <a:endPara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endParaRPr>
              </a:p>
            </p:txBody>
          </p:sp>
          <p:grpSp>
            <p:nvGrpSpPr>
              <p:cNvPr id="102" name="그룹 101"/>
              <p:cNvGrpSpPr/>
              <p:nvPr/>
            </p:nvGrpSpPr>
            <p:grpSpPr>
              <a:xfrm>
                <a:off x="943200" y="4109232"/>
                <a:ext cx="36000" cy="212400"/>
                <a:chOff x="488940" y="3442711"/>
                <a:chExt cx="43200" cy="252000"/>
              </a:xfrm>
            </p:grpSpPr>
            <p:sp>
              <p:nvSpPr>
                <p:cNvPr id="103" name="직사각형 102"/>
                <p:cNvSpPr/>
                <p:nvPr/>
              </p:nvSpPr>
              <p:spPr>
                <a:xfrm>
                  <a:off x="488940" y="3442711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104" name="직사각형 103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</p:grpSp>
      <p:grpSp>
        <p:nvGrpSpPr>
          <p:cNvPr id="105" name="그룹 104"/>
          <p:cNvGrpSpPr/>
          <p:nvPr/>
        </p:nvGrpSpPr>
        <p:grpSpPr>
          <a:xfrm>
            <a:off x="1019036" y="3915274"/>
            <a:ext cx="9223655" cy="239681"/>
            <a:chOff x="1029600" y="3455058"/>
            <a:chExt cx="9223655" cy="239681"/>
          </a:xfrm>
        </p:grpSpPr>
        <p:sp>
          <p:nvSpPr>
            <p:cNvPr id="106" name="직사각형 78"/>
            <p:cNvSpPr txBox="1"/>
            <p:nvPr/>
          </p:nvSpPr>
          <p:spPr>
            <a:xfrm>
              <a:off x="1237710" y="3455058"/>
              <a:ext cx="9015545" cy="2396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kern="1200" spc="-123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(R&amp;D</a:t>
              </a:r>
              <a:r>
                <a:rPr lang="ko-KR" altLang="en-US" sz="1480" kern="1200" spc="-123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기획역량강화교육 </a:t>
              </a:r>
              <a:r>
                <a:rPr lang="en-US" altLang="ko-KR" sz="1480" kern="1200" spc="-123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·</a:t>
              </a:r>
              <a:r>
                <a:rPr lang="ko-KR" altLang="en-US" sz="1480" kern="1200" spc="-123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코칭</a:t>
              </a:r>
              <a:r>
                <a:rPr lang="en-US" altLang="ko-KR" sz="1480" kern="1200" spc="-123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 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중소기업 임직원 및 관련 </a:t>
              </a:r>
              <a:r>
                <a:rPr lang="ko-KR" altLang="en-US" sz="1480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단체를 대상으로 </a:t>
              </a:r>
              <a:r>
                <a:rPr lang="en-US" altLang="ko-KR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</a:t>
              </a:r>
              <a:r>
                <a:rPr lang="ko-KR" altLang="en-US" sz="1480" kern="12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기획→기술개발→사업화를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포괄하는 교육 및 </a:t>
              </a:r>
              <a:r>
                <a:rPr lang="ko-KR" altLang="en-US" sz="1480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코칭 실시</a:t>
              </a:r>
              <a:endParaRPr lang="en-US" altLang="ko-KR" sz="1480" kern="12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grpSp>
          <p:nvGrpSpPr>
            <p:cNvPr id="107" name="그룹 106"/>
            <p:cNvGrpSpPr/>
            <p:nvPr/>
          </p:nvGrpSpPr>
          <p:grpSpPr>
            <a:xfrm rot="2700000">
              <a:off x="1029601" y="3519301"/>
              <a:ext cx="120204" cy="120206"/>
              <a:chOff x="2089325" y="3308947"/>
              <a:chExt cx="240266" cy="240267"/>
            </a:xfrm>
          </p:grpSpPr>
          <p:sp>
            <p:nvSpPr>
              <p:cNvPr id="108" name="모서리가 둥근 직사각형 107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109" name="모서리가 둥근 직사각형 108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48"/>
          <p:cNvSpPr>
            <a:spLocks noChangeArrowheads="1"/>
          </p:cNvSpPr>
          <p:nvPr/>
        </p:nvSpPr>
        <p:spPr bwMode="auto">
          <a:xfrm>
            <a:off x="493468" y="1305332"/>
            <a:ext cx="2137067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1644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지역특화산업육성</a:t>
            </a:r>
            <a:endParaRPr lang="ko-KR" altLang="en-US" sz="1644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42" name="직사각형 78"/>
          <p:cNvSpPr txBox="1"/>
          <p:nvPr/>
        </p:nvSpPr>
        <p:spPr>
          <a:xfrm>
            <a:off x="965193" y="1764945"/>
            <a:ext cx="769125" cy="253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algn="l" fontAlgn="base" latinLnBrk="1"/>
            <a:r>
              <a:rPr lang="ko-KR" altLang="en-US" sz="1644" b="1" dirty="0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anumGothic Bold"/>
              </a:rPr>
              <a:t>사업목적</a:t>
            </a:r>
            <a:endParaRPr lang="ko-KR" altLang="en-US" sz="1644" b="1" dirty="0">
              <a:gradFill>
                <a:gsLst>
                  <a:gs pos="10000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NanumGothic Bold"/>
            </a:endParaRPr>
          </a:p>
        </p:txBody>
      </p:sp>
      <p:pic>
        <p:nvPicPr>
          <p:cNvPr id="43" name="Picture 2" descr="C:\Users\hyunsooji\Desktop\★PNG\008 (4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396" y="1788167"/>
            <a:ext cx="158553" cy="15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747398" y="2721853"/>
            <a:ext cx="2089783" cy="253018"/>
            <a:chOff x="921780" y="2417270"/>
            <a:chExt cx="2541869" cy="307752"/>
          </a:xfrm>
        </p:grpSpPr>
        <p:sp>
          <p:nvSpPr>
            <p:cNvPr id="48" name="직사각형 78"/>
            <p:cNvSpPr txBox="1"/>
            <p:nvPr/>
          </p:nvSpPr>
          <p:spPr>
            <a:xfrm>
              <a:off x="1182403" y="2417270"/>
              <a:ext cx="2281246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1,105</a:t>
              </a:r>
              <a:r>
                <a:rPr lang="ko-KR" altLang="en-US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49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그룹 52"/>
          <p:cNvGrpSpPr/>
          <p:nvPr/>
        </p:nvGrpSpPr>
        <p:grpSpPr>
          <a:xfrm>
            <a:off x="747398" y="2987915"/>
            <a:ext cx="938829" cy="253018"/>
            <a:chOff x="921780" y="2417270"/>
            <a:chExt cx="1141927" cy="307752"/>
          </a:xfrm>
        </p:grpSpPr>
        <p:sp>
          <p:nvSpPr>
            <p:cNvPr id="81" name="직사각형 78"/>
            <p:cNvSpPr txBox="1"/>
            <p:nvPr/>
          </p:nvSpPr>
          <p:spPr>
            <a:xfrm>
              <a:off x="1182406" y="2417270"/>
              <a:ext cx="881301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지원내용</a:t>
              </a:r>
            </a:p>
          </p:txBody>
        </p:sp>
        <p:pic>
          <p:nvPicPr>
            <p:cNvPr id="82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그룹 26"/>
          <p:cNvGrpSpPr/>
          <p:nvPr/>
        </p:nvGrpSpPr>
        <p:grpSpPr>
          <a:xfrm>
            <a:off x="961671" y="3356163"/>
            <a:ext cx="9379112" cy="740876"/>
            <a:chOff x="961671" y="3292792"/>
            <a:chExt cx="9379112" cy="740876"/>
          </a:xfrm>
        </p:grpSpPr>
        <p:grpSp>
          <p:nvGrpSpPr>
            <p:cNvPr id="6" name="그룹 5"/>
            <p:cNvGrpSpPr/>
            <p:nvPr/>
          </p:nvGrpSpPr>
          <p:grpSpPr>
            <a:xfrm>
              <a:off x="961671" y="3292792"/>
              <a:ext cx="2272829" cy="253018"/>
              <a:chOff x="961671" y="2957822"/>
              <a:chExt cx="2272829" cy="253018"/>
            </a:xfrm>
          </p:grpSpPr>
          <p:sp>
            <p:nvSpPr>
              <p:cNvPr id="159" name="제목 1"/>
              <p:cNvSpPr txBox="1">
                <a:spLocks/>
              </p:cNvSpPr>
              <p:nvPr/>
            </p:nvSpPr>
            <p:spPr>
              <a:xfrm>
                <a:off x="1056019" y="2957822"/>
                <a:ext cx="2178481" cy="25301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44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지역주력산업육성</a:t>
                </a:r>
                <a:r>
                  <a:rPr lang="en-US" altLang="ko-KR" sz="140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(802</a:t>
                </a:r>
                <a:r>
                  <a:rPr lang="ko-KR" altLang="en-US" sz="140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억원</a:t>
                </a:r>
                <a:r>
                  <a:rPr lang="en-US" altLang="ko-KR" sz="140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)</a:t>
                </a:r>
                <a:endParaRPr lang="ko-KR" altLang="en-US" sz="148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endParaRPr>
              </a:p>
            </p:txBody>
          </p:sp>
          <p:grpSp>
            <p:nvGrpSpPr>
              <p:cNvPr id="160" name="그룹 159"/>
              <p:cNvGrpSpPr/>
              <p:nvPr/>
            </p:nvGrpSpPr>
            <p:grpSpPr>
              <a:xfrm>
                <a:off x="961671" y="2977579"/>
                <a:ext cx="35517" cy="207181"/>
                <a:chOff x="488940" y="3442711"/>
                <a:chExt cx="43200" cy="252000"/>
              </a:xfrm>
            </p:grpSpPr>
            <p:sp>
              <p:nvSpPr>
                <p:cNvPr id="161" name="직사각형 160"/>
                <p:cNvSpPr/>
                <p:nvPr/>
              </p:nvSpPr>
              <p:spPr>
                <a:xfrm>
                  <a:off x="488940" y="3442711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162" name="직사각형 161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  <p:grpSp>
          <p:nvGrpSpPr>
            <p:cNvPr id="26" name="그룹 25"/>
            <p:cNvGrpSpPr/>
            <p:nvPr/>
          </p:nvGrpSpPr>
          <p:grpSpPr>
            <a:xfrm>
              <a:off x="1029600" y="3567387"/>
              <a:ext cx="9311183" cy="466281"/>
              <a:chOff x="1029600" y="3567387"/>
              <a:chExt cx="9311183" cy="466281"/>
            </a:xfrm>
          </p:grpSpPr>
          <p:sp>
            <p:nvSpPr>
              <p:cNvPr id="155" name="직사각형 78"/>
              <p:cNvSpPr txBox="1"/>
              <p:nvPr/>
            </p:nvSpPr>
            <p:spPr>
              <a:xfrm>
                <a:off x="1207451" y="3567387"/>
                <a:ext cx="9133332" cy="4662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spAutoFit/>
              </a:bodyPr>
              <a:lstStyle/>
              <a:p>
                <a:pPr algn="l" defTabSz="877657"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480" b="1" kern="1200" spc="-7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(</a:t>
                </a:r>
                <a:r>
                  <a:rPr lang="ko-KR" altLang="en-US" sz="1480" b="1" kern="1200" spc="-7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주력산업기술개발</a:t>
                </a:r>
                <a:r>
                  <a:rPr lang="en-US" altLang="ko-KR" sz="1480" b="1" kern="1200" spc="-7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) </a:t>
                </a:r>
                <a:r>
                  <a:rPr lang="ko-KR" altLang="en-US" sz="1480" b="1" kern="1200" spc="-7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지역별로 </a:t>
                </a:r>
                <a:r>
                  <a:rPr lang="ko-KR" altLang="en-US" sz="148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여건</a:t>
                </a:r>
                <a:r>
                  <a:rPr lang="en-US" altLang="ko-KR" sz="148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‧</a:t>
                </a:r>
                <a:r>
                  <a:rPr lang="ko-KR" altLang="en-US" sz="148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특성을 반영하여 선정된 지역주력산업분야 지역기업의 </a:t>
                </a:r>
                <a:r>
                  <a:rPr lang="ko-KR" altLang="en-US" sz="1480" b="1" kern="1200" spc="-71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고용창출형</a:t>
                </a:r>
                <a:r>
                  <a:rPr lang="ko-KR" altLang="en-US" sz="148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* 기술개발 과제 집중 </a:t>
                </a:r>
                <a:r>
                  <a:rPr lang="ko-KR" altLang="en-US" sz="1480" b="1" kern="1200" spc="-71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지원</a:t>
                </a:r>
                <a:endParaRPr lang="en-US" altLang="ko-KR" sz="1480" b="1" kern="1200" spc="-7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  <a:p>
                <a:pPr algn="l" defTabSz="877657"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30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 * </a:t>
                </a:r>
                <a:r>
                  <a:rPr lang="ko-KR" altLang="en-US" sz="130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국비 </a:t>
                </a:r>
                <a:r>
                  <a:rPr lang="en-US" altLang="ko-KR" sz="130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2</a:t>
                </a:r>
                <a:r>
                  <a:rPr lang="ko-KR" altLang="en-US" sz="130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억원당 </a:t>
                </a:r>
                <a:r>
                  <a:rPr lang="en-US" altLang="ko-KR" sz="130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1</a:t>
                </a:r>
                <a:r>
                  <a:rPr lang="ko-KR" altLang="en-US" sz="130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명 신규채용 계획 제출 의무화</a:t>
                </a:r>
                <a:r>
                  <a:rPr lang="en-US" altLang="ko-KR" sz="1300" b="1" kern="1200" spc="-7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 </a:t>
                </a:r>
                <a:endParaRPr lang="ko-KR" altLang="en-US" sz="130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grpSp>
            <p:nvGrpSpPr>
              <p:cNvPr id="156" name="그룹 155"/>
              <p:cNvGrpSpPr/>
              <p:nvPr/>
            </p:nvGrpSpPr>
            <p:grpSpPr>
              <a:xfrm rot="2700000">
                <a:off x="1029600" y="3633785"/>
                <a:ext cx="120205" cy="120206"/>
                <a:chOff x="2089325" y="3308947"/>
                <a:chExt cx="240266" cy="240267"/>
              </a:xfrm>
            </p:grpSpPr>
            <p:sp>
              <p:nvSpPr>
                <p:cNvPr id="157" name="모서리가 둥근 직사각형 156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158" name="모서리가 둥근 직사각형 157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</p:grpSp>
      <p:grpSp>
        <p:nvGrpSpPr>
          <p:cNvPr id="21" name="그룹 20"/>
          <p:cNvGrpSpPr/>
          <p:nvPr/>
        </p:nvGrpSpPr>
        <p:grpSpPr>
          <a:xfrm>
            <a:off x="943729" y="4514729"/>
            <a:ext cx="2395404" cy="253018"/>
            <a:chOff x="943729" y="4053003"/>
            <a:chExt cx="2395404" cy="253018"/>
          </a:xfrm>
        </p:grpSpPr>
        <p:sp>
          <p:nvSpPr>
            <p:cNvPr id="149" name="제목 1"/>
            <p:cNvSpPr txBox="1">
              <a:spLocks/>
            </p:cNvSpPr>
            <p:nvPr/>
          </p:nvSpPr>
          <p:spPr>
            <a:xfrm>
              <a:off x="1038067" y="4053003"/>
              <a:ext cx="2301066" cy="25301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지역연고산업육성</a:t>
              </a:r>
              <a:r>
                <a:rPr lang="en-US" altLang="ko-KR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(240</a:t>
              </a: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억원</a:t>
              </a:r>
              <a:r>
                <a:rPr lang="en-US" altLang="ko-KR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)</a:t>
              </a:r>
              <a:endParaRPr lang="ko-KR" altLang="en-US" sz="14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endParaRPr>
            </a:p>
          </p:txBody>
        </p:sp>
        <p:grpSp>
          <p:nvGrpSpPr>
            <p:cNvPr id="150" name="그룹 149"/>
            <p:cNvGrpSpPr/>
            <p:nvPr/>
          </p:nvGrpSpPr>
          <p:grpSpPr>
            <a:xfrm>
              <a:off x="943729" y="4077185"/>
              <a:ext cx="35517" cy="207182"/>
              <a:chOff x="488940" y="3442711"/>
              <a:chExt cx="43200" cy="252000"/>
            </a:xfrm>
          </p:grpSpPr>
          <p:sp>
            <p:nvSpPr>
              <p:cNvPr id="151" name="직사각형 150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152" name="직사각형 151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29" name="그룹 28"/>
          <p:cNvGrpSpPr/>
          <p:nvPr/>
        </p:nvGrpSpPr>
        <p:grpSpPr>
          <a:xfrm>
            <a:off x="1060809" y="4811311"/>
            <a:ext cx="6589199" cy="227755"/>
            <a:chOff x="1060809" y="4756993"/>
            <a:chExt cx="6589199" cy="227755"/>
          </a:xfrm>
        </p:grpSpPr>
        <p:sp>
          <p:nvSpPr>
            <p:cNvPr id="145" name="직사각형 78"/>
            <p:cNvSpPr txBox="1"/>
            <p:nvPr/>
          </p:nvSpPr>
          <p:spPr>
            <a:xfrm>
              <a:off x="1206000" y="4756993"/>
              <a:ext cx="6444008" cy="22775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fontAlgn="base" latinLnBrk="1"/>
              <a:r>
                <a:rPr lang="en-US" altLang="ko-KR" sz="1480" b="1" kern="1200" spc="-7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7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풀뿌리기업육성</a:t>
              </a:r>
              <a:r>
                <a:rPr lang="en-US" altLang="ko-KR" sz="1480" b="1" kern="1200" spc="-7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</a:t>
              </a:r>
              <a:r>
                <a:rPr lang="ko-KR" altLang="en-US" sz="148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</a:t>
              </a:r>
              <a:r>
                <a:rPr lang="ko-KR" altLang="en-US" sz="1480" b="1" kern="1200" spc="-7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시</a:t>
              </a:r>
              <a:r>
                <a:rPr lang="en-US" altLang="ko-KR" sz="1480" b="1" kern="1200" spc="-7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·</a:t>
              </a:r>
              <a:r>
                <a:rPr lang="ko-KR" altLang="en-US" sz="1480" b="1" kern="1200" spc="-7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군</a:t>
              </a:r>
              <a:r>
                <a:rPr lang="en-US" altLang="ko-KR" sz="148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 · </a:t>
              </a:r>
              <a:r>
                <a:rPr lang="ko-KR" altLang="en-US" sz="1480" b="1" kern="1200" spc="-7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구 </a:t>
              </a:r>
              <a:r>
                <a:rPr lang="ko-KR" altLang="en-US" sz="1480" b="1" kern="1200" spc="-7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지역 내 특화자원을 활용한 부가가치 제품개발 및 사업화 통합지원</a:t>
              </a:r>
            </a:p>
          </p:txBody>
        </p:sp>
        <p:grpSp>
          <p:nvGrpSpPr>
            <p:cNvPr id="28" name="그룹 27"/>
            <p:cNvGrpSpPr/>
            <p:nvPr/>
          </p:nvGrpSpPr>
          <p:grpSpPr>
            <a:xfrm>
              <a:off x="1060809" y="4758879"/>
              <a:ext cx="120205" cy="138487"/>
              <a:chOff x="1060809" y="4758879"/>
              <a:chExt cx="120205" cy="138487"/>
            </a:xfrm>
          </p:grpSpPr>
          <p:sp>
            <p:nvSpPr>
              <p:cNvPr id="147" name="모서리가 둥근 직사각형 146"/>
              <p:cNvSpPr/>
              <p:nvPr/>
            </p:nvSpPr>
            <p:spPr>
              <a:xfrm rot="2700000">
                <a:off x="1060815" y="4803022"/>
                <a:ext cx="120205" cy="3191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148" name="모서리가 둥근 직사각형 147"/>
              <p:cNvSpPr/>
              <p:nvPr/>
            </p:nvSpPr>
            <p:spPr>
              <a:xfrm rot="18900000" flipV="1">
                <a:off x="1060809" y="4865447"/>
                <a:ext cx="120205" cy="3191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sp>
        <p:nvSpPr>
          <p:cNvPr id="6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42772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18</a:t>
            </a:r>
            <a:endParaRPr lang="en-US" altLang="ko-KR" dirty="0"/>
          </a:p>
        </p:txBody>
      </p:sp>
      <p:grpSp>
        <p:nvGrpSpPr>
          <p:cNvPr id="17" name="그룹 16"/>
          <p:cNvGrpSpPr/>
          <p:nvPr/>
        </p:nvGrpSpPr>
        <p:grpSpPr>
          <a:xfrm>
            <a:off x="747399" y="5112239"/>
            <a:ext cx="8903596" cy="1620478"/>
            <a:chOff x="747399" y="5157504"/>
            <a:chExt cx="8903596" cy="1620478"/>
          </a:xfrm>
        </p:grpSpPr>
        <p:grpSp>
          <p:nvGrpSpPr>
            <p:cNvPr id="16" name="그룹 15"/>
            <p:cNvGrpSpPr/>
            <p:nvPr/>
          </p:nvGrpSpPr>
          <p:grpSpPr>
            <a:xfrm>
              <a:off x="747399" y="5157504"/>
              <a:ext cx="986919" cy="253018"/>
              <a:chOff x="747399" y="4904016"/>
              <a:chExt cx="986919" cy="253018"/>
            </a:xfrm>
          </p:grpSpPr>
          <p:sp>
            <p:nvSpPr>
              <p:cNvPr id="164" name="직사각형 78"/>
              <p:cNvSpPr txBox="1"/>
              <p:nvPr/>
            </p:nvSpPr>
            <p:spPr>
              <a:xfrm>
                <a:off x="961671" y="4904016"/>
                <a:ext cx="772647" cy="2530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316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NanumGothic Bold"/>
                  </a:rPr>
                  <a:t>지원조건</a:t>
                </a:r>
              </a:p>
            </p:txBody>
          </p:sp>
          <p:pic>
            <p:nvPicPr>
              <p:cNvPr id="165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7399" y="4952531"/>
                <a:ext cx="155986" cy="1559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aphicFrame>
          <p:nvGraphicFramePr>
            <p:cNvPr id="83" name="표"/>
            <p:cNvGraphicFramePr/>
            <p:nvPr>
              <p:extLst>
                <p:ext uri="{D42A27DB-BD31-4B8C-83A1-F6EECF244321}">
                  <p14:modId xmlns="" xmlns:p14="http://schemas.microsoft.com/office/powerpoint/2010/main" val="23553499"/>
                </p:ext>
              </p:extLst>
            </p:nvPr>
          </p:nvGraphicFramePr>
          <p:xfrm>
            <a:off x="777600" y="5497453"/>
            <a:ext cx="8873395" cy="1280529"/>
          </p:xfrm>
          <a:graphic>
            <a:graphicData uri="http://schemas.openxmlformats.org/drawingml/2006/table">
              <a:tbl>
                <a:tblPr bandRow="1">
                  <a:tableStyleId>{4C3C2611-4C71-4FC5-86AE-919BDF0F9419}</a:tableStyleId>
                </a:tblPr>
                <a:tblGrid>
                  <a:gridCol w="1353479">
                    <a:extLst>
                      <a:ext uri="{9D8B030D-6E8A-4147-A177-3AD203B41FA5}">
                        <a16:colId xmlns="" xmlns:a16="http://schemas.microsoft.com/office/drawing/2014/main" val="20000"/>
                      </a:ext>
                    </a:extLst>
                  </a:gridCol>
                  <a:gridCol w="1353479">
                    <a:extLst>
                      <a:ext uri="{9D8B030D-6E8A-4147-A177-3AD203B41FA5}">
                        <a16:colId xmlns="" xmlns:a16="http://schemas.microsoft.com/office/drawing/2014/main" val="3927159112"/>
                      </a:ext>
                    </a:extLst>
                  </a:gridCol>
                  <a:gridCol w="2446687">
                    <a:extLst>
                      <a:ext uri="{9D8B030D-6E8A-4147-A177-3AD203B41FA5}">
                        <a16:colId xmlns="" xmlns:a16="http://schemas.microsoft.com/office/drawing/2014/main" val="20002"/>
                      </a:ext>
                    </a:extLst>
                  </a:gridCol>
                  <a:gridCol w="1769560">
                    <a:extLst>
                      <a:ext uri="{9D8B030D-6E8A-4147-A177-3AD203B41FA5}">
                        <a16:colId xmlns="" xmlns:a16="http://schemas.microsoft.com/office/drawing/2014/main" val="20003"/>
                      </a:ext>
                    </a:extLst>
                  </a:gridCol>
                  <a:gridCol w="1950190">
                    <a:extLst>
                      <a:ext uri="{9D8B030D-6E8A-4147-A177-3AD203B41FA5}">
                        <a16:colId xmlns="" xmlns:a16="http://schemas.microsoft.com/office/drawing/2014/main" val="20004"/>
                      </a:ext>
                    </a:extLst>
                  </a:gridCol>
                </a:tblGrid>
                <a:tr h="295563">
                  <a:tc gridSpan="2"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구   분</a:t>
                        </a: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개발기간</a:t>
                        </a:r>
                        <a:r>
                          <a:rPr sz="14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및 </a:t>
                        </a: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지원한도</a:t>
                        </a:r>
                        <a:endParaRPr sz="14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정부출연금</a:t>
                        </a:r>
                        <a:r>
                          <a:rPr sz="14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</a:t>
                        </a: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비중</a:t>
                        </a:r>
                        <a:endParaRPr sz="14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지원방식</a:t>
                        </a:r>
                        <a:endParaRPr sz="14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0"/>
                    </a:ext>
                  </a:extLst>
                </a:tr>
                <a:tr h="278903">
                  <a:tc rowSpan="2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지역주력산업육성</a:t>
                        </a: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주력산업기술개발</a:t>
                        </a: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 rowSpan="2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2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 6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lang="en-US" altLang="ko-KR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연간 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3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 이내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</a:t>
                        </a:r>
                        <a:endParaRPr lang="ko-KR" altLang="en-US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rowSpan="3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70% 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이내</a:t>
                        </a:r>
                        <a:endParaRPr sz="12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1"/>
                    </a:ext>
                  </a:extLst>
                </a:tr>
                <a:tr h="278903">
                  <a:tc vMerge="1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endParaRPr lang="en-US" altLang="ko-KR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융복합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R&amp;D</a:t>
                        </a: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endParaRPr lang="ko-KR" altLang="en-US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endParaRPr lang="ko-KR" altLang="en-US" sz="16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KoPub돋움체 Bold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endParaRPr lang="ko-KR" altLang="en-US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2"/>
                    </a:ext>
                  </a:extLst>
                </a:tr>
                <a:tr h="278903"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지역연고산업육성</a:t>
                        </a:r>
                        <a:endParaRPr lang="en-US" altLang="ko-KR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풀뿌리기업</a:t>
                        </a:r>
                        <a:endParaRPr lang="en-US" altLang="ko-KR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육성사업</a:t>
                        </a:r>
                        <a:endParaRPr lang="en-US" altLang="ko-KR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2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년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, 10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</a:t>
                        </a:r>
                        <a:endParaRPr lang="en-US" altLang="ko-KR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  <a:p>
                        <a:pPr defTabSz="762000">
                          <a:spcBef>
                            <a:spcPts val="0"/>
                          </a:spcBef>
                          <a:spcAft>
                            <a:spcPts val="200"/>
                          </a:spcAft>
                          <a:defRPr sz="1800"/>
                        </a:pP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연간 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5</a:t>
                        </a:r>
                        <a:r>
                          <a:rPr lang="ko-KR" altLang="en-US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억원 이내</a:t>
                        </a:r>
                        <a:r>
                          <a:rPr lang="en-US" altLang="ko-KR" sz="12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 </a:t>
                        </a:r>
                        <a:endParaRPr lang="ko-KR" altLang="en-US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lvl="0" indent="0" algn="ctr" defTabSz="7620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lang="ko-KR" altLang="en-US" sz="12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자유공모</a:t>
                        </a:r>
                        <a:endParaRPr lang="ko-KR" altLang="en-US" sz="12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18000" marB="18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2277299636"/>
                    </a:ext>
                  </a:extLst>
                </a:tr>
              </a:tbl>
            </a:graphicData>
          </a:graphic>
        </p:graphicFrame>
      </p:grpSp>
      <p:grpSp>
        <p:nvGrpSpPr>
          <p:cNvPr id="2" name="그룹 1"/>
          <p:cNvGrpSpPr/>
          <p:nvPr/>
        </p:nvGrpSpPr>
        <p:grpSpPr>
          <a:xfrm>
            <a:off x="309249" y="435600"/>
            <a:ext cx="3029885" cy="910890"/>
            <a:chOff x="309249" y="435600"/>
            <a:chExt cx="3029885" cy="910890"/>
          </a:xfrm>
        </p:grpSpPr>
        <p:sp>
          <p:nvSpPr>
            <p:cNvPr id="54" name="지원 개요"/>
            <p:cNvSpPr txBox="1"/>
            <p:nvPr/>
          </p:nvSpPr>
          <p:spPr>
            <a:xfrm>
              <a:off x="1197522" y="646253"/>
              <a:ext cx="2141612" cy="46506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생태계 활성화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5" name="지원 개요"/>
            <p:cNvSpPr txBox="1"/>
            <p:nvPr/>
          </p:nvSpPr>
          <p:spPr>
            <a:xfrm>
              <a:off x="309249" y="435600"/>
              <a:ext cx="856004" cy="910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943200" y="2057497"/>
            <a:ext cx="8165302" cy="253018"/>
            <a:chOff x="943200" y="2057497"/>
            <a:chExt cx="8165302" cy="253018"/>
          </a:xfrm>
        </p:grpSpPr>
        <p:sp>
          <p:nvSpPr>
            <p:cNvPr id="91" name="직사각형 78"/>
            <p:cNvSpPr txBox="1"/>
            <p:nvPr/>
          </p:nvSpPr>
          <p:spPr>
            <a:xfrm>
              <a:off x="2643655" y="2064164"/>
              <a:ext cx="6464847" cy="2396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kern="1200" spc="-123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지역 내 기업 매출 신장과 지역 일자리 창출 확대 등을 통해 지역산업경쟁력 강화 및 지역경제 활성화</a:t>
              </a:r>
            </a:p>
          </p:txBody>
        </p:sp>
        <p:sp>
          <p:nvSpPr>
            <p:cNvPr id="92" name="제목 1"/>
            <p:cNvSpPr txBox="1">
              <a:spLocks/>
            </p:cNvSpPr>
            <p:nvPr/>
          </p:nvSpPr>
          <p:spPr>
            <a:xfrm>
              <a:off x="1037548" y="2057497"/>
              <a:ext cx="1449115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지역주력산업육성</a:t>
              </a:r>
              <a:endParaRPr lang="ko-KR" altLang="en-US" sz="1644" b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anumGothic Bold"/>
              </a:endParaRPr>
            </a:p>
          </p:txBody>
        </p:sp>
        <p:grpSp>
          <p:nvGrpSpPr>
            <p:cNvPr id="93" name="그룹 92"/>
            <p:cNvGrpSpPr/>
            <p:nvPr/>
          </p:nvGrpSpPr>
          <p:grpSpPr>
            <a:xfrm>
              <a:off x="943200" y="2077251"/>
              <a:ext cx="35517" cy="207180"/>
              <a:chOff x="488940" y="3442711"/>
              <a:chExt cx="43200" cy="252000"/>
            </a:xfrm>
          </p:grpSpPr>
          <p:sp>
            <p:nvSpPr>
              <p:cNvPr id="97" name="직사각형 96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 rot="2700000">
              <a:off x="2467053" y="2129341"/>
              <a:ext cx="120205" cy="120206"/>
              <a:chOff x="2089325" y="3308947"/>
              <a:chExt cx="240266" cy="240267"/>
            </a:xfrm>
          </p:grpSpPr>
          <p:sp>
            <p:nvSpPr>
              <p:cNvPr id="95" name="모서리가 둥근 직사각형 94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96" name="모서리가 둥근 직사각형 95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grpSp>
        <p:nvGrpSpPr>
          <p:cNvPr id="19" name="그룹 18"/>
          <p:cNvGrpSpPr/>
          <p:nvPr/>
        </p:nvGrpSpPr>
        <p:grpSpPr>
          <a:xfrm>
            <a:off x="943200" y="2400817"/>
            <a:ext cx="9397583" cy="253351"/>
            <a:chOff x="943200" y="2346499"/>
            <a:chExt cx="9397583" cy="253351"/>
          </a:xfrm>
        </p:grpSpPr>
        <p:sp>
          <p:nvSpPr>
            <p:cNvPr id="80" name="직사각형 78"/>
            <p:cNvSpPr txBox="1"/>
            <p:nvPr/>
          </p:nvSpPr>
          <p:spPr>
            <a:xfrm>
              <a:off x="3009865" y="2346499"/>
              <a:ext cx="7330918" cy="2355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시</a:t>
              </a:r>
              <a:r>
                <a:rPr lang="en-US" altLang="ko-KR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․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군</a:t>
              </a:r>
              <a:r>
                <a:rPr lang="en-US" altLang="ko-KR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․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구의 성장잠재력 있는 지역자원을 발굴</a:t>
              </a:r>
              <a:r>
                <a:rPr lang="en-US" altLang="ko-KR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․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육성하여 지역경제활성화 및 주민 </a:t>
              </a:r>
              <a:r>
                <a:rPr lang="ko-KR" altLang="en-US" sz="1480" kern="12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체감형</a:t>
              </a:r>
              <a:r>
                <a:rPr lang="ko-KR" altLang="en-US" sz="1480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일자리 창출에 기여</a:t>
              </a:r>
            </a:p>
          </p:txBody>
        </p:sp>
        <p:sp>
          <p:nvSpPr>
            <p:cNvPr id="84" name="제목 1"/>
            <p:cNvSpPr txBox="1">
              <a:spLocks/>
            </p:cNvSpPr>
            <p:nvPr/>
          </p:nvSpPr>
          <p:spPr>
            <a:xfrm>
              <a:off x="1037548" y="2346832"/>
              <a:ext cx="1811393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b="1" dirty="0" err="1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지역연고산업육성사업</a:t>
              </a:r>
              <a:endParaRPr lang="ko-KR" altLang="en-US" sz="1644" b="1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anumGothic Bold"/>
              </a:endParaRPr>
            </a:p>
          </p:txBody>
        </p:sp>
        <p:grpSp>
          <p:nvGrpSpPr>
            <p:cNvPr id="85" name="그룹 84"/>
            <p:cNvGrpSpPr/>
            <p:nvPr/>
          </p:nvGrpSpPr>
          <p:grpSpPr>
            <a:xfrm>
              <a:off x="943200" y="2366587"/>
              <a:ext cx="35517" cy="207180"/>
              <a:chOff x="488940" y="3442711"/>
              <a:chExt cx="43200" cy="252000"/>
            </a:xfrm>
          </p:grpSpPr>
          <p:sp>
            <p:nvSpPr>
              <p:cNvPr id="89" name="직사각형 88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86" name="그룹 85"/>
            <p:cNvGrpSpPr/>
            <p:nvPr/>
          </p:nvGrpSpPr>
          <p:grpSpPr>
            <a:xfrm rot="2700000">
              <a:off x="2837521" y="2419387"/>
              <a:ext cx="120205" cy="120206"/>
              <a:chOff x="2089325" y="3308947"/>
              <a:chExt cx="240266" cy="240267"/>
            </a:xfrm>
          </p:grpSpPr>
          <p:sp>
            <p:nvSpPr>
              <p:cNvPr id="87" name="모서리가 둥근 직사각형 86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88" name="모서리가 둥근 직사각형 87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grpSp>
        <p:nvGrpSpPr>
          <p:cNvPr id="23" name="그룹 22"/>
          <p:cNvGrpSpPr/>
          <p:nvPr/>
        </p:nvGrpSpPr>
        <p:grpSpPr>
          <a:xfrm>
            <a:off x="1046199" y="4145288"/>
            <a:ext cx="9645613" cy="239681"/>
            <a:chOff x="1046199" y="4027599"/>
            <a:chExt cx="9645613" cy="239681"/>
          </a:xfrm>
        </p:grpSpPr>
        <p:sp>
          <p:nvSpPr>
            <p:cNvPr id="99" name="직사각형 78"/>
            <p:cNvSpPr txBox="1"/>
            <p:nvPr/>
          </p:nvSpPr>
          <p:spPr>
            <a:xfrm>
              <a:off x="1224049" y="4027599"/>
              <a:ext cx="9467763" cy="2396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</a:t>
              </a:r>
              <a:r>
                <a:rPr lang="ko-KR" altLang="en-US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융복합기술개발</a:t>
              </a:r>
              <a:r>
                <a:rPr lang="en-US" altLang="ko-KR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 </a:t>
              </a:r>
              <a:r>
                <a:rPr lang="ko-KR" altLang="en-US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지역주력산업 관련 제품에 </a:t>
              </a:r>
              <a:r>
                <a:rPr lang="ko-KR" altLang="en-US" sz="1480" b="1" kern="1200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타산업</a:t>
              </a:r>
              <a:r>
                <a:rPr lang="ko-KR" altLang="en-US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분야 기술</a:t>
              </a:r>
              <a:r>
                <a:rPr lang="en-US" altLang="ko-KR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(ICT, </a:t>
              </a:r>
              <a:r>
                <a:rPr lang="ko-KR" altLang="en-US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서비스 등</a:t>
              </a:r>
              <a:r>
                <a:rPr lang="en-US" altLang="ko-KR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)</a:t>
              </a:r>
              <a:r>
                <a:rPr lang="ko-KR" altLang="en-US" sz="1480" b="1" kern="1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을 결합하여 새로운 비즈니스 및 신시장 창출이 가능한 기술개발 과제 지원</a:t>
              </a:r>
            </a:p>
          </p:txBody>
        </p:sp>
        <p:grpSp>
          <p:nvGrpSpPr>
            <p:cNvPr id="100" name="그룹 99"/>
            <p:cNvGrpSpPr/>
            <p:nvPr/>
          </p:nvGrpSpPr>
          <p:grpSpPr>
            <a:xfrm rot="2700000">
              <a:off x="1046199" y="4075891"/>
              <a:ext cx="120205" cy="120206"/>
              <a:chOff x="2089325" y="3308947"/>
              <a:chExt cx="240266" cy="240267"/>
            </a:xfrm>
          </p:grpSpPr>
          <p:sp>
            <p:nvSpPr>
              <p:cNvPr id="101" name="모서리가 둥근 직사각형 100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102" name="모서리가 둥근 직사각형 101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332753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48"/>
          <p:cNvSpPr>
            <a:spLocks noChangeArrowheads="1"/>
          </p:cNvSpPr>
          <p:nvPr/>
        </p:nvSpPr>
        <p:spPr bwMode="auto">
          <a:xfrm>
            <a:off x="492375" y="1324180"/>
            <a:ext cx="3691298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1644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기술혁신형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중소기업 연구인력 지원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747396" y="1869723"/>
            <a:ext cx="9406232" cy="506036"/>
            <a:chOff x="909080" y="2448036"/>
            <a:chExt cx="11255912" cy="615510"/>
          </a:xfrm>
        </p:grpSpPr>
        <p:sp>
          <p:nvSpPr>
            <p:cNvPr id="42" name="직사각형 78"/>
            <p:cNvSpPr txBox="1"/>
            <p:nvPr/>
          </p:nvSpPr>
          <p:spPr>
            <a:xfrm>
              <a:off x="1169705" y="2448036"/>
              <a:ext cx="10995287" cy="6155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사업목적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: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고급 연구인력 부족문제를 겪고 있는 중소기업에 우수 연구인력을 공급하여 기업의 기술경쟁력 강화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및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/>
              </a:r>
              <a:b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</a:b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              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신규 일자리 창출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</a:p>
          </p:txBody>
        </p:sp>
        <p:pic>
          <p:nvPicPr>
            <p:cNvPr id="43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90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그룹 46"/>
          <p:cNvGrpSpPr/>
          <p:nvPr/>
        </p:nvGrpSpPr>
        <p:grpSpPr>
          <a:xfrm>
            <a:off x="747396" y="2403248"/>
            <a:ext cx="1908647" cy="253018"/>
            <a:chOff x="921780" y="2417270"/>
            <a:chExt cx="2321550" cy="307752"/>
          </a:xfrm>
        </p:grpSpPr>
        <p:sp>
          <p:nvSpPr>
            <p:cNvPr id="48" name="직사각형 78"/>
            <p:cNvSpPr txBox="1"/>
            <p:nvPr/>
          </p:nvSpPr>
          <p:spPr>
            <a:xfrm>
              <a:off x="1182406" y="2417270"/>
              <a:ext cx="2060924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246 </a:t>
              </a:r>
              <a:r>
                <a:rPr lang="ko-KR" altLang="en-US" sz="1644" kern="12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49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그룹 52"/>
          <p:cNvGrpSpPr/>
          <p:nvPr/>
        </p:nvGrpSpPr>
        <p:grpSpPr>
          <a:xfrm>
            <a:off x="747398" y="2722427"/>
            <a:ext cx="938829" cy="253018"/>
            <a:chOff x="921780" y="2417270"/>
            <a:chExt cx="1141927" cy="307752"/>
          </a:xfrm>
        </p:grpSpPr>
        <p:sp>
          <p:nvSpPr>
            <p:cNvPr id="81" name="직사각형 78"/>
            <p:cNvSpPr txBox="1"/>
            <p:nvPr/>
          </p:nvSpPr>
          <p:spPr>
            <a:xfrm>
              <a:off x="1182406" y="2417270"/>
              <a:ext cx="881301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지원내용</a:t>
              </a:r>
            </a:p>
          </p:txBody>
        </p:sp>
        <p:pic>
          <p:nvPicPr>
            <p:cNvPr id="82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그룹 6"/>
          <p:cNvGrpSpPr/>
          <p:nvPr/>
        </p:nvGrpSpPr>
        <p:grpSpPr>
          <a:xfrm>
            <a:off x="943729" y="3002704"/>
            <a:ext cx="9578714" cy="1672932"/>
            <a:chOff x="874368" y="2642307"/>
            <a:chExt cx="8874711" cy="1549976"/>
          </a:xfrm>
        </p:grpSpPr>
        <p:grpSp>
          <p:nvGrpSpPr>
            <p:cNvPr id="4" name="그룹 3"/>
            <p:cNvGrpSpPr/>
            <p:nvPr/>
          </p:nvGrpSpPr>
          <p:grpSpPr>
            <a:xfrm>
              <a:off x="874368" y="2642307"/>
              <a:ext cx="5715778" cy="453455"/>
              <a:chOff x="1188109" y="2836160"/>
              <a:chExt cx="5276103" cy="418572"/>
            </a:xfrm>
          </p:grpSpPr>
          <p:grpSp>
            <p:nvGrpSpPr>
              <p:cNvPr id="153" name="그룹 152"/>
              <p:cNvGrpSpPr/>
              <p:nvPr/>
            </p:nvGrpSpPr>
            <p:grpSpPr>
              <a:xfrm>
                <a:off x="1188109" y="2836160"/>
                <a:ext cx="2285494" cy="194783"/>
                <a:chOff x="1147887" y="4210816"/>
                <a:chExt cx="3250481" cy="277023"/>
              </a:xfrm>
            </p:grpSpPr>
            <p:sp>
              <p:nvSpPr>
                <p:cNvPr id="159" name="제목 1"/>
                <p:cNvSpPr txBox="1">
                  <a:spLocks/>
                </p:cNvSpPr>
                <p:nvPr/>
              </p:nvSpPr>
              <p:spPr>
                <a:xfrm>
                  <a:off x="1262646" y="4210816"/>
                  <a:ext cx="3135722" cy="277023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</a:bodyPr>
                <a:lstStyle>
                  <a:lvl1pPr algn="ctr" defTabSz="914400" rtl="0" eaLnBrk="1" latinLnBrk="1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 latinLnBrk="0">
                    <a:defRPr/>
                  </a:pPr>
                  <a:r>
                    <a:rPr lang="en-US" altLang="ko-KR" sz="1316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(</a:t>
                  </a:r>
                  <a:r>
                    <a:rPr lang="en-US" altLang="ko-KR" sz="1480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Track 1) </a:t>
                  </a:r>
                  <a:r>
                    <a:rPr lang="ko-KR" altLang="en-US" sz="1480" spc="-41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공공연</a:t>
                  </a:r>
                  <a:r>
                    <a:rPr lang="ko-KR" altLang="en-US" sz="1480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 연구인력 파견지원</a:t>
                  </a:r>
                </a:p>
              </p:txBody>
            </p:sp>
            <p:grpSp>
              <p:nvGrpSpPr>
                <p:cNvPr id="160" name="그룹 159"/>
                <p:cNvGrpSpPr/>
                <p:nvPr/>
              </p:nvGrpSpPr>
              <p:grpSpPr>
                <a:xfrm>
                  <a:off x="1147887" y="4219483"/>
                  <a:ext cx="43200" cy="252000"/>
                  <a:chOff x="488940" y="3442711"/>
                  <a:chExt cx="43200" cy="252000"/>
                </a:xfrm>
              </p:grpSpPr>
              <p:sp>
                <p:nvSpPr>
                  <p:cNvPr id="161" name="직사각형 160"/>
                  <p:cNvSpPr/>
                  <p:nvPr/>
                </p:nvSpPr>
                <p:spPr>
                  <a:xfrm>
                    <a:off x="488940" y="3442711"/>
                    <a:ext cx="43200" cy="25200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B" pitchFamily="18" charset="-127"/>
                      <a:ea typeface="Rix모던고딕 B" pitchFamily="18" charset="-127"/>
                    </a:endParaRPr>
                  </a:p>
                </p:txBody>
              </p:sp>
              <p:sp>
                <p:nvSpPr>
                  <p:cNvPr id="162" name="직사각형 161"/>
                  <p:cNvSpPr/>
                  <p:nvPr/>
                </p:nvSpPr>
                <p:spPr>
                  <a:xfrm>
                    <a:off x="488940" y="3442711"/>
                    <a:ext cx="43200" cy="91512"/>
                  </a:xfrm>
                  <a:prstGeom prst="rect">
                    <a:avLst/>
                  </a:prstGeom>
                  <a:solidFill>
                    <a:srgbClr val="00419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454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  <p:grpSp>
            <p:nvGrpSpPr>
              <p:cNvPr id="3" name="그룹 2"/>
              <p:cNvGrpSpPr/>
              <p:nvPr/>
            </p:nvGrpSpPr>
            <p:grpSpPr>
              <a:xfrm>
                <a:off x="1241449" y="3060827"/>
                <a:ext cx="5222763" cy="193905"/>
                <a:chOff x="1241449" y="3060827"/>
                <a:chExt cx="5222763" cy="193905"/>
              </a:xfrm>
            </p:grpSpPr>
            <p:sp>
              <p:nvSpPr>
                <p:cNvPr id="155" name="직사각형 78"/>
                <p:cNvSpPr txBox="1"/>
                <p:nvPr/>
              </p:nvSpPr>
              <p:spPr>
                <a:xfrm>
                  <a:off x="1413659" y="3060827"/>
                  <a:ext cx="5050553" cy="19390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0" tIns="0" rIns="0" bIns="0" anchor="t">
                  <a:spAutoFit/>
                </a:bodyPr>
                <a:lstStyle/>
                <a:p>
                  <a:pPr algn="l" defTabSz="877657">
                    <a:lnSpc>
                      <a:spcPct val="110000"/>
                    </a:lnSpc>
                    <a:spcAft>
                      <a:spcPts val="328"/>
                    </a:spcAft>
                    <a:buClr>
                      <a:schemeClr val="bg1">
                        <a:lumMod val="50000"/>
                      </a:schemeClr>
                    </a:buClr>
                    <a:buSzPct val="80000"/>
                    <a:defRPr sz="1800" b="1" spc="-71">
                      <a:latin typeface="KoPub돋움체 Bold"/>
                      <a:ea typeface="KoPub돋움체 Bold"/>
                      <a:cs typeface="KoPub돋움체 Bold"/>
                      <a:sym typeface="KoPub돋움체 Bold"/>
                    </a:defRPr>
                  </a:pPr>
                  <a:r>
                    <a:rPr lang="ko-KR" altLang="en-US" sz="1400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공공연구기관 소속 연구인력을 중소기업으로 파견하여 연구역량 전달 및 기술개발 지원 </a:t>
                  </a:r>
                </a:p>
              </p:txBody>
            </p:sp>
            <p:grpSp>
              <p:nvGrpSpPr>
                <p:cNvPr id="156" name="그룹 155"/>
                <p:cNvGrpSpPr/>
                <p:nvPr/>
              </p:nvGrpSpPr>
              <p:grpSpPr>
                <a:xfrm rot="2700000">
                  <a:off x="1241449" y="3102780"/>
                  <a:ext cx="102803" cy="102804"/>
                  <a:chOff x="2089325" y="3308947"/>
                  <a:chExt cx="240266" cy="240267"/>
                </a:xfrm>
              </p:grpSpPr>
              <p:sp>
                <p:nvSpPr>
                  <p:cNvPr id="157" name="모서리가 둥근 직사각형 156"/>
                  <p:cNvSpPr/>
                  <p:nvPr/>
                </p:nvSpPr>
                <p:spPr>
                  <a:xfrm>
                    <a:off x="2089325" y="3308947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  <p:sp>
                <p:nvSpPr>
                  <p:cNvPr id="158" name="모서리가 둥근 직사각형 157"/>
                  <p:cNvSpPr/>
                  <p:nvPr/>
                </p:nvSpPr>
                <p:spPr>
                  <a:xfrm rot="16200000" flipV="1">
                    <a:off x="2177558" y="3397181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</p:grpSp>
          </p:grpSp>
        </p:grpSp>
        <p:grpSp>
          <p:nvGrpSpPr>
            <p:cNvPr id="131" name="그룹 130"/>
            <p:cNvGrpSpPr/>
            <p:nvPr/>
          </p:nvGrpSpPr>
          <p:grpSpPr>
            <a:xfrm>
              <a:off x="874368" y="3178947"/>
              <a:ext cx="8590619" cy="457035"/>
              <a:chOff x="1147887" y="4586449"/>
              <a:chExt cx="11277941" cy="600010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1147887" y="4586449"/>
                <a:ext cx="3901476" cy="277028"/>
                <a:chOff x="1147887" y="4210818"/>
                <a:chExt cx="3901476" cy="277028"/>
              </a:xfrm>
            </p:grpSpPr>
            <p:sp>
              <p:nvSpPr>
                <p:cNvPr id="149" name="제목 1"/>
                <p:cNvSpPr txBox="1">
                  <a:spLocks/>
                </p:cNvSpPr>
                <p:nvPr/>
              </p:nvSpPr>
              <p:spPr>
                <a:xfrm>
                  <a:off x="1262646" y="4210818"/>
                  <a:ext cx="3786717" cy="277028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</a:bodyPr>
                <a:lstStyle>
                  <a:lvl1pPr algn="ctr" defTabSz="914400" rtl="0" eaLnBrk="1" latinLnBrk="1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 latinLnBrk="0">
                    <a:defRPr/>
                  </a:pPr>
                  <a:r>
                    <a:rPr lang="en-US" altLang="ko-KR" sz="1480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(Track 2) </a:t>
                  </a:r>
                  <a:r>
                    <a:rPr lang="ko-KR" altLang="en-US" sz="1480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신진 </a:t>
                  </a:r>
                  <a:r>
                    <a:rPr lang="ko-KR" altLang="en-US" sz="1480" spc="-41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석</a:t>
                  </a:r>
                  <a:r>
                    <a:rPr lang="en-US" altLang="ko-KR" sz="1480" spc="-41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·</a:t>
                  </a:r>
                  <a:r>
                    <a:rPr lang="ko-KR" altLang="en-US" sz="1480" spc="-41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박사 </a:t>
                  </a:r>
                  <a:r>
                    <a:rPr lang="ko-KR" altLang="en-US" sz="1480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연구인력 채용지원</a:t>
                  </a:r>
                </a:p>
              </p:txBody>
            </p:sp>
            <p:grpSp>
              <p:nvGrpSpPr>
                <p:cNvPr id="150" name="그룹 149"/>
                <p:cNvGrpSpPr/>
                <p:nvPr/>
              </p:nvGrpSpPr>
              <p:grpSpPr>
                <a:xfrm>
                  <a:off x="1147887" y="4219483"/>
                  <a:ext cx="43200" cy="252000"/>
                  <a:chOff x="488940" y="3442711"/>
                  <a:chExt cx="43200" cy="252000"/>
                </a:xfrm>
              </p:grpSpPr>
              <p:sp>
                <p:nvSpPr>
                  <p:cNvPr id="151" name="직사각형 150"/>
                  <p:cNvSpPr/>
                  <p:nvPr/>
                </p:nvSpPr>
                <p:spPr>
                  <a:xfrm>
                    <a:off x="488940" y="3442711"/>
                    <a:ext cx="43200" cy="25200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B" pitchFamily="18" charset="-127"/>
                      <a:ea typeface="Rix모던고딕 B" pitchFamily="18" charset="-127"/>
                    </a:endParaRPr>
                  </a:p>
                </p:txBody>
              </p:sp>
              <p:sp>
                <p:nvSpPr>
                  <p:cNvPr id="152" name="직사각형 151"/>
                  <p:cNvSpPr/>
                  <p:nvPr/>
                </p:nvSpPr>
                <p:spPr>
                  <a:xfrm>
                    <a:off x="488940" y="3442711"/>
                    <a:ext cx="43200" cy="91512"/>
                  </a:xfrm>
                  <a:prstGeom prst="rect">
                    <a:avLst/>
                  </a:prstGeom>
                  <a:solidFill>
                    <a:srgbClr val="00419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454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  <p:grpSp>
            <p:nvGrpSpPr>
              <p:cNvPr id="144" name="그룹 143"/>
              <p:cNvGrpSpPr/>
              <p:nvPr/>
            </p:nvGrpSpPr>
            <p:grpSpPr>
              <a:xfrm>
                <a:off x="1223745" y="4915436"/>
                <a:ext cx="11202083" cy="271023"/>
                <a:chOff x="1223745" y="5485154"/>
                <a:chExt cx="11202083" cy="271023"/>
              </a:xfrm>
            </p:grpSpPr>
            <p:sp>
              <p:nvSpPr>
                <p:cNvPr id="145" name="직사각형 78"/>
                <p:cNvSpPr txBox="1"/>
                <p:nvPr/>
              </p:nvSpPr>
              <p:spPr>
                <a:xfrm>
                  <a:off x="1468662" y="5485154"/>
                  <a:ext cx="10957166" cy="271023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0" tIns="0" rIns="0" bIns="0" anchor="t">
                  <a:spAutoFit/>
                </a:bodyPr>
                <a:lstStyle/>
                <a:p>
                  <a:pPr algn="l" defTabSz="877657">
                    <a:lnSpc>
                      <a:spcPct val="110000"/>
                    </a:lnSpc>
                    <a:spcAft>
                      <a:spcPts val="328"/>
                    </a:spcAft>
                    <a:buClr>
                      <a:schemeClr val="bg1">
                        <a:lumMod val="50000"/>
                      </a:schemeClr>
                    </a:buClr>
                    <a:buSzPct val="80000"/>
                    <a:defRPr sz="1800" b="1" spc="-71">
                      <a:latin typeface="KoPub돋움체 Bold"/>
                      <a:ea typeface="KoPub돋움체 Bold"/>
                      <a:cs typeface="KoPub돋움체 Bold"/>
                      <a:sym typeface="KoPub돋움체 Bold"/>
                    </a:defRPr>
                  </a:pPr>
                  <a:r>
                    <a:rPr lang="ko-KR" altLang="en-US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중소기업에서 신진 석</a:t>
                  </a:r>
                  <a:r>
                    <a:rPr lang="en-US" altLang="ko-KR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․</a:t>
                  </a:r>
                  <a:r>
                    <a:rPr lang="ko-KR" altLang="en-US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박사 연구인력 </a:t>
                  </a:r>
                  <a:r>
                    <a:rPr lang="ko-KR" altLang="en-US" sz="1400" b="1" kern="1200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채용시</a:t>
                  </a:r>
                  <a:r>
                    <a:rPr lang="ko-KR" altLang="en-US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 인건비 일부를 지원하여 중소기업의 연구인력 부족 현상을 완화하고 청년층 일자리 창출에 기여</a:t>
                  </a:r>
                </a:p>
              </p:txBody>
            </p:sp>
            <p:grpSp>
              <p:nvGrpSpPr>
                <p:cNvPr id="146" name="그룹 145"/>
                <p:cNvGrpSpPr/>
                <p:nvPr/>
              </p:nvGrpSpPr>
              <p:grpSpPr>
                <a:xfrm rot="2700000">
                  <a:off x="1223745" y="5525413"/>
                  <a:ext cx="146209" cy="146210"/>
                  <a:chOff x="2089325" y="3308947"/>
                  <a:chExt cx="240266" cy="240267"/>
                </a:xfrm>
              </p:grpSpPr>
              <p:sp>
                <p:nvSpPr>
                  <p:cNvPr id="147" name="모서리가 둥근 직사각형 146"/>
                  <p:cNvSpPr/>
                  <p:nvPr/>
                </p:nvSpPr>
                <p:spPr>
                  <a:xfrm>
                    <a:off x="2089325" y="3308947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  <p:sp>
                <p:nvSpPr>
                  <p:cNvPr id="148" name="모서리가 둥근 직사각형 147"/>
                  <p:cNvSpPr/>
                  <p:nvPr/>
                </p:nvSpPr>
                <p:spPr>
                  <a:xfrm rot="16200000" flipV="1">
                    <a:off x="2177558" y="3397181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</p:grpSp>
          </p:grpSp>
        </p:grpSp>
        <p:grpSp>
          <p:nvGrpSpPr>
            <p:cNvPr id="132" name="그룹 131"/>
            <p:cNvGrpSpPr/>
            <p:nvPr/>
          </p:nvGrpSpPr>
          <p:grpSpPr>
            <a:xfrm>
              <a:off x="874374" y="3722119"/>
              <a:ext cx="8874705" cy="470164"/>
              <a:chOff x="1147887" y="4586449"/>
              <a:chExt cx="11650897" cy="617246"/>
            </a:xfrm>
          </p:grpSpPr>
          <p:grpSp>
            <p:nvGrpSpPr>
              <p:cNvPr id="133" name="그룹 132"/>
              <p:cNvGrpSpPr/>
              <p:nvPr/>
            </p:nvGrpSpPr>
            <p:grpSpPr>
              <a:xfrm>
                <a:off x="1147887" y="4586449"/>
                <a:ext cx="3258280" cy="277027"/>
                <a:chOff x="1147887" y="4210818"/>
                <a:chExt cx="3258280" cy="277027"/>
              </a:xfrm>
            </p:grpSpPr>
            <p:sp>
              <p:nvSpPr>
                <p:cNvPr id="139" name="제목 1"/>
                <p:cNvSpPr txBox="1">
                  <a:spLocks/>
                </p:cNvSpPr>
                <p:nvPr/>
              </p:nvSpPr>
              <p:spPr>
                <a:xfrm>
                  <a:off x="1262646" y="4210818"/>
                  <a:ext cx="3143521" cy="277027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</a:bodyPr>
                <a:lstStyle>
                  <a:lvl1pPr algn="ctr" defTabSz="914400" rtl="0" eaLnBrk="1" latinLnBrk="1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 latinLnBrk="0">
                    <a:defRPr/>
                  </a:pPr>
                  <a:r>
                    <a:rPr lang="en-US" altLang="ko-KR" sz="1480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(Track 3) </a:t>
                  </a:r>
                  <a:r>
                    <a:rPr lang="ko-KR" altLang="en-US" sz="1480" spc="-41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고경력</a:t>
                  </a:r>
                  <a:r>
                    <a:rPr lang="ko-KR" altLang="en-US" sz="1480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 연구인력 채용지원</a:t>
                  </a:r>
                </a:p>
              </p:txBody>
            </p:sp>
            <p:grpSp>
              <p:nvGrpSpPr>
                <p:cNvPr id="140" name="그룹 139"/>
                <p:cNvGrpSpPr/>
                <p:nvPr/>
              </p:nvGrpSpPr>
              <p:grpSpPr>
                <a:xfrm>
                  <a:off x="1147887" y="4219483"/>
                  <a:ext cx="43200" cy="252000"/>
                  <a:chOff x="488940" y="3442711"/>
                  <a:chExt cx="43200" cy="252000"/>
                </a:xfrm>
              </p:grpSpPr>
              <p:sp>
                <p:nvSpPr>
                  <p:cNvPr id="141" name="직사각형 140"/>
                  <p:cNvSpPr/>
                  <p:nvPr/>
                </p:nvSpPr>
                <p:spPr>
                  <a:xfrm>
                    <a:off x="488940" y="3442711"/>
                    <a:ext cx="43200" cy="25200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B" pitchFamily="18" charset="-127"/>
                      <a:ea typeface="Rix모던고딕 B" pitchFamily="18" charset="-127"/>
                    </a:endParaRPr>
                  </a:p>
                </p:txBody>
              </p:sp>
              <p:sp>
                <p:nvSpPr>
                  <p:cNvPr id="142" name="직사각형 141"/>
                  <p:cNvSpPr/>
                  <p:nvPr/>
                </p:nvSpPr>
                <p:spPr>
                  <a:xfrm>
                    <a:off x="488940" y="3442711"/>
                    <a:ext cx="43200" cy="91512"/>
                  </a:xfrm>
                  <a:prstGeom prst="rect">
                    <a:avLst/>
                  </a:prstGeom>
                  <a:solidFill>
                    <a:srgbClr val="00419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454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  <p:grpSp>
            <p:nvGrpSpPr>
              <p:cNvPr id="134" name="그룹 133"/>
              <p:cNvGrpSpPr/>
              <p:nvPr/>
            </p:nvGrpSpPr>
            <p:grpSpPr>
              <a:xfrm>
                <a:off x="1223745" y="4915436"/>
                <a:ext cx="11575039" cy="288259"/>
                <a:chOff x="1223745" y="5485154"/>
                <a:chExt cx="11575039" cy="288259"/>
              </a:xfrm>
            </p:grpSpPr>
            <p:sp>
              <p:nvSpPr>
                <p:cNvPr id="135" name="직사각형 78"/>
                <p:cNvSpPr txBox="1"/>
                <p:nvPr/>
              </p:nvSpPr>
              <p:spPr>
                <a:xfrm>
                  <a:off x="1468662" y="5485154"/>
                  <a:ext cx="11330122" cy="288259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0" tIns="0" rIns="0" bIns="0" anchor="t">
                  <a:spAutoFit/>
                </a:bodyPr>
                <a:lstStyle/>
                <a:p>
                  <a:pPr algn="l" defTabSz="877657">
                    <a:lnSpc>
                      <a:spcPct val="110000"/>
                    </a:lnSpc>
                    <a:spcAft>
                      <a:spcPts val="328"/>
                    </a:spcAft>
                    <a:buClr>
                      <a:schemeClr val="bg1">
                        <a:lumMod val="50000"/>
                      </a:schemeClr>
                    </a:buClr>
                    <a:buSzPct val="80000"/>
                    <a:defRPr sz="1800" b="1" spc="-71">
                      <a:latin typeface="KoPub돋움체 Bold"/>
                      <a:ea typeface="KoPub돋움체 Bold"/>
                      <a:cs typeface="KoPub돋움체 Bold"/>
                      <a:sym typeface="KoPub돋움체 Bold"/>
                    </a:defRPr>
                  </a:pPr>
                  <a:r>
                    <a:rPr lang="ko-KR" altLang="en-US" sz="1400" b="1" kern="1200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공공연</a:t>
                  </a:r>
                  <a:r>
                    <a:rPr lang="en-US" altLang="ko-KR" sz="1400" b="1" kern="1200" spc="-7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sym typeface="KoPub돋움체 Bold"/>
                    </a:rPr>
                    <a:t> · </a:t>
                  </a:r>
                  <a:r>
                    <a:rPr lang="ko-KR" altLang="en-US" sz="1400" b="1" kern="1200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대학</a:t>
                  </a:r>
                  <a:r>
                    <a:rPr lang="en-US" altLang="ko-KR" sz="1400" b="1" kern="1200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·</a:t>
                  </a:r>
                  <a:r>
                    <a:rPr lang="ko-KR" altLang="en-US" sz="1400" b="1" kern="1200" dirty="0" smtClean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대기업 </a:t>
                  </a:r>
                  <a:r>
                    <a:rPr lang="ko-KR" altLang="en-US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등의 경력을 지닌 </a:t>
                  </a:r>
                  <a:r>
                    <a:rPr lang="ko-KR" altLang="en-US" sz="1400" b="1" kern="1200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고경력</a:t>
                  </a:r>
                  <a:r>
                    <a:rPr lang="ko-KR" altLang="en-US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 연구인력 </a:t>
                  </a:r>
                  <a:r>
                    <a:rPr lang="ko-KR" altLang="en-US" sz="1400" b="1" kern="1200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채용시</a:t>
                  </a:r>
                  <a:r>
                    <a:rPr lang="ko-KR" altLang="en-US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 인건비일부를 지원하여 고급인력의 중소기업 유입 확대 및 기업 </a:t>
                  </a:r>
                  <a:r>
                    <a:rPr lang="en-US" altLang="ko-KR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R&amp;D </a:t>
                  </a:r>
                  <a:r>
                    <a:rPr lang="ko-KR" altLang="en-US" sz="1400" b="1" kern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역량 강화</a:t>
                  </a:r>
                </a:p>
              </p:txBody>
            </p:sp>
            <p:grpSp>
              <p:nvGrpSpPr>
                <p:cNvPr id="136" name="그룹 135"/>
                <p:cNvGrpSpPr/>
                <p:nvPr/>
              </p:nvGrpSpPr>
              <p:grpSpPr>
                <a:xfrm rot="2700000">
                  <a:off x="1223745" y="5525413"/>
                  <a:ext cx="146209" cy="146210"/>
                  <a:chOff x="2089325" y="3308947"/>
                  <a:chExt cx="240266" cy="240267"/>
                </a:xfrm>
              </p:grpSpPr>
              <p:sp>
                <p:nvSpPr>
                  <p:cNvPr id="137" name="모서리가 둥근 직사각형 136"/>
                  <p:cNvSpPr/>
                  <p:nvPr/>
                </p:nvSpPr>
                <p:spPr>
                  <a:xfrm>
                    <a:off x="2089325" y="3308947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  <p:sp>
                <p:nvSpPr>
                  <p:cNvPr id="138" name="모서리가 둥근 직사각형 137"/>
                  <p:cNvSpPr/>
                  <p:nvPr/>
                </p:nvSpPr>
                <p:spPr>
                  <a:xfrm rot="16200000" flipV="1">
                    <a:off x="2177558" y="3397181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</p:grpSp>
          </p:grpSp>
        </p:grpSp>
      </p:grpSp>
      <p:grpSp>
        <p:nvGrpSpPr>
          <p:cNvPr id="163" name="그룹 162"/>
          <p:cNvGrpSpPr/>
          <p:nvPr/>
        </p:nvGrpSpPr>
        <p:grpSpPr>
          <a:xfrm>
            <a:off x="747395" y="4756848"/>
            <a:ext cx="2634806" cy="253018"/>
            <a:chOff x="921780" y="2417269"/>
            <a:chExt cx="3204800" cy="307755"/>
          </a:xfrm>
        </p:grpSpPr>
        <p:sp>
          <p:nvSpPr>
            <p:cNvPr id="164" name="직사각형 78"/>
            <p:cNvSpPr txBox="1"/>
            <p:nvPr/>
          </p:nvSpPr>
          <p:spPr>
            <a:xfrm>
              <a:off x="1182406" y="2417269"/>
              <a:ext cx="2944174" cy="30775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지원조건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: Track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NanumGothic Bold"/>
                </a:rPr>
                <a:t>별 지원내용</a:t>
              </a:r>
            </a:p>
          </p:txBody>
        </p:sp>
        <p:pic>
          <p:nvPicPr>
            <p:cNvPr id="165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그룹 8"/>
          <p:cNvGrpSpPr/>
          <p:nvPr/>
        </p:nvGrpSpPr>
        <p:grpSpPr>
          <a:xfrm>
            <a:off x="934702" y="5091741"/>
            <a:ext cx="8414936" cy="1421166"/>
            <a:chOff x="866005" y="4686425"/>
            <a:chExt cx="7542581" cy="1316715"/>
          </a:xfrm>
        </p:grpSpPr>
        <p:graphicFrame>
          <p:nvGraphicFramePr>
            <p:cNvPr id="168" name="표"/>
            <p:cNvGraphicFramePr/>
            <p:nvPr>
              <p:extLst>
                <p:ext uri="{D42A27DB-BD31-4B8C-83A1-F6EECF244321}">
                  <p14:modId xmlns="" xmlns:p14="http://schemas.microsoft.com/office/powerpoint/2010/main" val="3203921203"/>
                </p:ext>
              </p:extLst>
            </p:nvPr>
          </p:nvGraphicFramePr>
          <p:xfrm>
            <a:off x="866005" y="4686425"/>
            <a:ext cx="7542581" cy="1316715"/>
          </p:xfrm>
          <a:graphic>
            <a:graphicData uri="http://schemas.openxmlformats.org/drawingml/2006/table">
              <a:tbl>
                <a:tblPr bandRow="1">
                  <a:tableStyleId>{4C3C2611-4C71-4FC5-86AE-919BDF0F9419}</a:tableStyleId>
                </a:tblPr>
                <a:tblGrid>
                  <a:gridCol w="2557673">
                    <a:extLst>
                      <a:ext uri="{9D8B030D-6E8A-4147-A177-3AD203B41FA5}">
                        <a16:colId xmlns="" xmlns:a16="http://schemas.microsoft.com/office/drawing/2014/main" val="20000"/>
                      </a:ext>
                    </a:extLst>
                  </a:gridCol>
                  <a:gridCol w="4463022">
                    <a:extLst>
                      <a:ext uri="{9D8B030D-6E8A-4147-A177-3AD203B41FA5}">
                        <a16:colId xmlns="" xmlns:a16="http://schemas.microsoft.com/office/drawing/2014/main" val="20001"/>
                      </a:ext>
                    </a:extLst>
                  </a:gridCol>
                  <a:gridCol w="1394241">
                    <a:extLst>
                      <a:ext uri="{9D8B030D-6E8A-4147-A177-3AD203B41FA5}">
                        <a16:colId xmlns="" xmlns:a16="http://schemas.microsoft.com/office/drawing/2014/main" val="20002"/>
                      </a:ext>
                    </a:extLst>
                  </a:gridCol>
                </a:tblGrid>
                <a:tr h="241758"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구   분</a:t>
                        </a:r>
                      </a:p>
                    </a:txBody>
                    <a:tcPr marL="0" marR="0" marT="0" marB="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지원기간</a:t>
                        </a:r>
                        <a:r>
                          <a:rPr sz="14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및 </a:t>
                        </a:r>
                        <a:r>
                          <a:rPr sz="14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지원내용</a:t>
                        </a:r>
                        <a:endParaRPr sz="14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0" marR="0" marT="0" marB="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indent="0" algn="ctr" defTabSz="762000" rtl="0" latinLnBrk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200"/>
                          </a:spcAft>
                          <a:buClrTx/>
                          <a:buSzTx/>
                          <a:buFontTx/>
                          <a:buNone/>
                          <a:tabLst/>
                          <a:defRPr sz="1800"/>
                        </a:pPr>
                        <a:r>
                          <a:rPr sz="1200" b="1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정부출연금</a:t>
                        </a:r>
                        <a:r>
                          <a:rPr sz="1200" b="1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 </a:t>
                        </a:r>
                        <a:r>
                          <a:rPr sz="12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비중</a:t>
                        </a:r>
                        <a:endParaRPr sz="14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0" marR="0" marT="0" marB="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0"/>
                    </a:ext>
                  </a:extLst>
                </a:tr>
                <a:tr h="288787">
                  <a:tc>
                    <a:txBody>
                      <a:bodyPr/>
                      <a:lstStyle/>
                      <a:p>
                        <a:pPr algn="l" defTabSz="762000">
                          <a:spcBef>
                            <a:spcPts val="400"/>
                          </a:spcBef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(Track1)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공공연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연구인력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파견지원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400"/>
                          </a:spcBef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3년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이내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(1회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한하여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최대3년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연장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),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공공연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파견인력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인건비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50%지원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rowSpan="3">
                    <a:txBody>
                      <a:bodyPr/>
                      <a:lstStyle/>
                      <a:p>
                        <a:pPr defTabSz="762000">
                          <a:spcBef>
                            <a:spcPts val="400"/>
                          </a:spcBef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50%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이내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rPr>
                          <a:t> 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1"/>
                    </a:ext>
                  </a:extLst>
                </a:tr>
                <a:tr h="601834">
                  <a:tc>
                    <a:txBody>
                      <a:bodyPr/>
                      <a:lstStyle/>
                      <a:p>
                        <a:pPr algn="l" defTabSz="762000">
                          <a:spcBef>
                            <a:spcPts val="400"/>
                          </a:spcBef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(Track2)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신진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석</a:t>
                        </a:r>
                        <a:r>
                          <a:rPr lang="en-US" altLang="ko-KR" sz="11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·</a:t>
                        </a:r>
                        <a:r>
                          <a:rPr sz="1100" b="0" i="0" u="none" strike="noStrike" cap="none" spc="0" baseline="0" dirty="0" err="1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박사</a:t>
                        </a:r>
                        <a:r>
                          <a:rPr sz="1100" b="0" i="0" u="none" strike="noStrike" cap="none" spc="0" baseline="0" dirty="0" smtClean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연구인력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채용지원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762000">
                          <a:spcBef>
                            <a:spcPts val="400"/>
                          </a:spcBef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 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3년, 
  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석·박사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기준연봉의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50%지원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extLst>
                    <a:ext uri="{0D108BD9-81ED-4DB2-BD59-A6C34878D82A}">
                      <a16:rowId xmlns="" xmlns:a16="http://schemas.microsoft.com/office/drawing/2014/main" val="10002"/>
                    </a:ext>
                  </a:extLst>
                </a:tr>
                <a:tr h="288787">
                  <a:tc>
                    <a:txBody>
                      <a:bodyPr/>
                      <a:lstStyle/>
                      <a:p>
                        <a:pPr algn="l" defTabSz="762000">
                          <a:spcBef>
                            <a:spcPts val="400"/>
                          </a:spcBef>
                          <a:defRPr sz="1800"/>
                        </a:pP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(Track3)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고경력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연구인력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채용지원</a:t>
                        </a:r>
                        <a:endParaRPr sz="11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400"/>
                          </a:spcBef>
                          <a:defRPr sz="1800"/>
                        </a:pP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3년,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기업계약연봉의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50%지원 (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최대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 5,000만원 </a:t>
                        </a:r>
                        <a:r>
                          <a:rPr sz="11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한도</a:t>
                        </a:r>
                        <a:r>
                          <a:rPr sz="11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)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extLst>
                    <a:ext uri="{0D108BD9-81ED-4DB2-BD59-A6C34878D82A}">
                      <a16:rowId xmlns="" xmlns:a16="http://schemas.microsoft.com/office/drawing/2014/main" val="10003"/>
                    </a:ext>
                  </a:extLst>
                </a:tr>
              </a:tbl>
            </a:graphicData>
          </a:graphic>
        </p:graphicFrame>
        <p:graphicFrame>
          <p:nvGraphicFramePr>
            <p:cNvPr id="169" name="표"/>
            <p:cNvGraphicFramePr/>
            <p:nvPr>
              <p:extLst>
                <p:ext uri="{D42A27DB-BD31-4B8C-83A1-F6EECF244321}">
                  <p14:modId xmlns="" xmlns:p14="http://schemas.microsoft.com/office/powerpoint/2010/main" val="275169968"/>
                </p:ext>
              </p:extLst>
            </p:nvPr>
          </p:nvGraphicFramePr>
          <p:xfrm>
            <a:off x="5104910" y="5216645"/>
            <a:ext cx="1970100" cy="472294"/>
          </p:xfrm>
          <a:graphic>
            <a:graphicData uri="http://schemas.openxmlformats.org/drawingml/2006/table">
              <a:tbl>
                <a:tblPr bandRow="1">
                  <a:tableStyleId>{4C3C2611-4C71-4FC5-86AE-919BDF0F9419}</a:tableStyleId>
                </a:tblPr>
                <a:tblGrid>
                  <a:gridCol w="649397">
                    <a:extLst>
                      <a:ext uri="{9D8B030D-6E8A-4147-A177-3AD203B41FA5}">
                        <a16:colId xmlns="" xmlns:a16="http://schemas.microsoft.com/office/drawing/2014/main" val="20000"/>
                      </a:ext>
                    </a:extLst>
                  </a:gridCol>
                  <a:gridCol w="774280">
                    <a:extLst>
                      <a:ext uri="{9D8B030D-6E8A-4147-A177-3AD203B41FA5}">
                        <a16:colId xmlns="" xmlns:a16="http://schemas.microsoft.com/office/drawing/2014/main" val="20001"/>
                      </a:ext>
                    </a:extLst>
                  </a:gridCol>
                  <a:gridCol w="774280">
                    <a:extLst>
                      <a:ext uri="{9D8B030D-6E8A-4147-A177-3AD203B41FA5}">
                        <a16:colId xmlns="" xmlns:a16="http://schemas.microsoft.com/office/drawing/2014/main" val="20002"/>
                      </a:ext>
                    </a:extLst>
                  </a:gridCol>
                </a:tblGrid>
                <a:tr h="83412"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sz="8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구   분</a:t>
                        </a:r>
                      </a:p>
                    </a:txBody>
                    <a:tcPr marL="0" marR="0" marT="0" marB="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sz="8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석사</a:t>
                        </a:r>
                        <a:endParaRPr sz="8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0" marR="0" marT="0" marB="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sz="800" b="1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rPr>
                          <a:t>박사</a:t>
                        </a:r>
                        <a:endParaRPr sz="8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endParaRPr>
                      </a:p>
                    </a:txBody>
                    <a:tcPr marL="0" marR="0" marT="0" marB="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8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0"/>
                    </a:ext>
                  </a:extLst>
                </a:tr>
                <a:tr h="0"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sz="8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기준연봉</a:t>
                        </a:r>
                        <a:endParaRPr sz="8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kumimoji="0" sz="800" b="0" i="0" u="none" strike="noStrike" kern="1200" cap="none" spc="-30" normalizeH="0" baseline="0" dirty="0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effectLst/>
                            <a:uFillTx/>
                            <a:latin typeface="KoPub돋움체 Light" panose="02020603020101020101" pitchFamily="18" charset="-127"/>
                            <a:ea typeface="KoPub돋움체 Light" panose="02020603020101020101" pitchFamily="18" charset="-127"/>
                            <a:cs typeface="+mn-cs"/>
                            <a:sym typeface="나눔고딕"/>
                          </a:rPr>
                          <a:t>4,000만 원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kumimoji="0" sz="800" b="0" i="0" u="none" strike="noStrike" kern="1200" cap="none" spc="-30" normalizeH="0" baseline="0" dirty="0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effectLst/>
                            <a:uFillTx/>
                            <a:latin typeface="KoPub돋움체 Light" panose="02020603020101020101" pitchFamily="18" charset="-127"/>
                            <a:ea typeface="KoPub돋움체 Light" panose="02020603020101020101" pitchFamily="18" charset="-127"/>
                            <a:cs typeface="+mn-cs"/>
                            <a:sym typeface="나눔고딕"/>
                          </a:rPr>
                          <a:t>5,000만 원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rgbClr val="FFFFFF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1"/>
                    </a:ext>
                  </a:extLst>
                </a:tr>
                <a:tr h="132671"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sz="800" b="0" i="0" u="none" strike="noStrike" cap="none" spc="0" baseline="0" dirty="0" err="1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나눔고딕"/>
                          </a:rPr>
                          <a:t>정부지원</a:t>
                        </a:r>
                        <a:endParaRPr sz="800" b="0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endParaRP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kumimoji="0" sz="800" b="0" i="0" u="none" strike="noStrike" kern="1200" cap="none" spc="-30" normalizeH="0" baseline="0" dirty="0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effectLst/>
                            <a:uFillTx/>
                            <a:latin typeface="KoPub돋움체 Light" panose="02020603020101020101" pitchFamily="18" charset="-127"/>
                            <a:ea typeface="KoPub돋움체 Light" panose="02020603020101020101" pitchFamily="18" charset="-127"/>
                            <a:cs typeface="+mn-cs"/>
                            <a:sym typeface="나눔고딕"/>
                          </a:rPr>
                          <a:t>2,000만 원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762000">
                          <a:spcBef>
                            <a:spcPts val="300"/>
                          </a:spcBef>
                          <a:defRPr sz="1800"/>
                        </a:pPr>
                        <a:r>
                          <a:rPr kumimoji="0" sz="800" b="0" i="0" u="none" strike="noStrike" kern="1200" cap="none" spc="-30" normalizeH="0" baseline="0" dirty="0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effectLst/>
                            <a:uFillTx/>
                            <a:latin typeface="KoPub돋움체 Light" panose="02020603020101020101" pitchFamily="18" charset="-127"/>
                            <a:ea typeface="KoPub돋움체 Light" panose="02020603020101020101" pitchFamily="18" charset="-127"/>
                            <a:cs typeface="+mn-cs"/>
                            <a:sym typeface="나눔고딕"/>
                          </a:rPr>
                          <a:t>2,500만 원</a:t>
                        </a:r>
                      </a:p>
                    </a:txBody>
                    <a:tcPr marL="36000" marR="36000" marT="36000" marB="36000" anchor="ctr" horzOverflow="overflow">
                      <a:lnL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9525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rgbClr val="FFFFFF"/>
                      </a:solidFill>
                    </a:tcPr>
                  </a:tc>
                  <a:extLst>
                    <a:ext uri="{0D108BD9-81ED-4DB2-BD59-A6C34878D82A}">
                      <a16:rowId xmlns="" xmlns:a16="http://schemas.microsoft.com/office/drawing/2014/main" val="10002"/>
                    </a:ext>
                  </a:extLst>
                </a:tr>
              </a:tbl>
            </a:graphicData>
          </a:graphic>
        </p:graphicFrame>
      </p:grpSp>
      <p:sp>
        <p:nvSpPr>
          <p:cNvPr id="6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49337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19</a:t>
            </a:r>
            <a:endParaRPr lang="en-US" altLang="ko-KR" dirty="0"/>
          </a:p>
        </p:txBody>
      </p:sp>
      <p:grpSp>
        <p:nvGrpSpPr>
          <p:cNvPr id="55" name="그룹 54"/>
          <p:cNvGrpSpPr/>
          <p:nvPr/>
        </p:nvGrpSpPr>
        <p:grpSpPr>
          <a:xfrm>
            <a:off x="309249" y="435600"/>
            <a:ext cx="3142095" cy="910890"/>
            <a:chOff x="286520" y="373517"/>
            <a:chExt cx="2911163" cy="843943"/>
          </a:xfrm>
        </p:grpSpPr>
        <p:sp>
          <p:nvSpPr>
            <p:cNvPr id="56" name="지원 개요"/>
            <p:cNvSpPr txBox="1"/>
            <p:nvPr/>
          </p:nvSpPr>
          <p:spPr>
            <a:xfrm>
              <a:off x="1109508" y="568688"/>
              <a:ext cx="2088175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인력</a:t>
              </a:r>
              <a:r>
                <a:rPr lang="en-US" altLang="ko-KR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3022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및 인프라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7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 smtClean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03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48800" y="1609567"/>
            <a:ext cx="9944417" cy="770551"/>
            <a:chOff x="909080" y="2448035"/>
            <a:chExt cx="12095719" cy="937245"/>
          </a:xfrm>
        </p:grpSpPr>
        <p:sp>
          <p:nvSpPr>
            <p:cNvPr id="38" name="직사각형 78"/>
            <p:cNvSpPr txBox="1"/>
            <p:nvPr/>
          </p:nvSpPr>
          <p:spPr>
            <a:xfrm>
              <a:off x="1169704" y="2448035"/>
              <a:ext cx="11835095" cy="61550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사업목적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산업계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대학 및 정부가 상호 유기적으로 수요자 기반의 산학협력을 추진하고 공과대학생의 전공역량 강화 등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/>
              </a:r>
              <a:b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           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공대  혁신을 비롯해 고교생의 현장 직무능력 제고 등 기술개발 역량을 확충 </a:t>
              </a:r>
            </a:p>
          </p:txBody>
        </p:sp>
        <p:pic>
          <p:nvPicPr>
            <p:cNvPr id="39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90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직사각형 78"/>
            <p:cNvSpPr txBox="1"/>
            <p:nvPr/>
          </p:nvSpPr>
          <p:spPr>
            <a:xfrm>
              <a:off x="1169706" y="3114339"/>
              <a:ext cx="7962921" cy="2709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en-US" altLang="ko-KR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* </a:t>
              </a:r>
              <a:r>
                <a:rPr lang="ko-KR" altLang="en-US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지역 </a:t>
              </a:r>
              <a:r>
                <a:rPr lang="ko-KR" altLang="en-US" sz="1316" b="1" kern="1200" spc="-25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중소</a:t>
              </a:r>
              <a:r>
                <a:rPr lang="en-US" altLang="ko-KR" sz="1316" b="1" kern="1200" spc="-25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·</a:t>
              </a:r>
              <a:r>
                <a:rPr lang="ko-KR" altLang="en-US" sz="1316" b="1" kern="1200" spc="-25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중견기업 </a:t>
              </a:r>
              <a:r>
                <a:rPr lang="en-US" altLang="ko-KR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 </a:t>
              </a:r>
              <a:r>
                <a:rPr lang="ko-KR" altLang="en-US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산업인턴 지원</a:t>
              </a:r>
              <a:r>
                <a:rPr lang="en-US" altLang="ko-KR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기업주도형공학실무역량평가</a:t>
              </a:r>
              <a:r>
                <a:rPr lang="en-US" altLang="ko-KR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lang="ko-KR" altLang="en-US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산업기술인력 성공모델 지원</a:t>
              </a:r>
            </a:p>
          </p:txBody>
        </p:sp>
      </p:grpSp>
      <p:sp>
        <p:nvSpPr>
          <p:cNvPr id="41" name="AutoShape 48"/>
          <p:cNvSpPr>
            <a:spLocks noChangeArrowheads="1"/>
          </p:cNvSpPr>
          <p:nvPr/>
        </p:nvSpPr>
        <p:spPr bwMode="auto">
          <a:xfrm>
            <a:off x="493468" y="1234208"/>
            <a:ext cx="2525625" cy="360000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산업주도형 기술교육혁신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748800" y="2428997"/>
            <a:ext cx="2413592" cy="253018"/>
            <a:chOff x="921780" y="2417270"/>
            <a:chExt cx="2935731" cy="307752"/>
          </a:xfrm>
        </p:grpSpPr>
        <p:sp>
          <p:nvSpPr>
            <p:cNvPr id="43" name="직사각형 78"/>
            <p:cNvSpPr txBox="1"/>
            <p:nvPr/>
          </p:nvSpPr>
          <p:spPr>
            <a:xfrm>
              <a:off x="1182406" y="2417270"/>
              <a:ext cx="2675105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43</a:t>
              </a:r>
              <a:r>
                <a:rPr lang="ko-KR" altLang="en-US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(</a:t>
              </a:r>
              <a:r>
                <a:rPr lang="ko-KR" altLang="en-US" sz="1644" kern="120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산업부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)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44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그룹 10"/>
          <p:cNvGrpSpPr/>
          <p:nvPr/>
        </p:nvGrpSpPr>
        <p:grpSpPr>
          <a:xfrm>
            <a:off x="748800" y="2678352"/>
            <a:ext cx="958894" cy="253018"/>
            <a:chOff x="756819" y="2832253"/>
            <a:chExt cx="958894" cy="253018"/>
          </a:xfrm>
        </p:grpSpPr>
        <p:sp>
          <p:nvSpPr>
            <p:cNvPr id="46" name="직사각형 78"/>
            <p:cNvSpPr txBox="1"/>
            <p:nvPr/>
          </p:nvSpPr>
          <p:spPr>
            <a:xfrm>
              <a:off x="991157" y="2832253"/>
              <a:ext cx="724556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지원내용</a:t>
              </a:r>
            </a:p>
          </p:txBody>
        </p:sp>
        <p:pic>
          <p:nvPicPr>
            <p:cNvPr id="47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6819" y="2880768"/>
              <a:ext cx="155986" cy="15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그룹 11"/>
          <p:cNvGrpSpPr/>
          <p:nvPr/>
        </p:nvGrpSpPr>
        <p:grpSpPr>
          <a:xfrm>
            <a:off x="943200" y="2931724"/>
            <a:ext cx="9565056" cy="257563"/>
            <a:chOff x="943200" y="3112785"/>
            <a:chExt cx="9565056" cy="257563"/>
          </a:xfrm>
        </p:grpSpPr>
        <p:sp>
          <p:nvSpPr>
            <p:cNvPr id="79" name="제목 1"/>
            <p:cNvSpPr txBox="1">
              <a:spLocks/>
            </p:cNvSpPr>
            <p:nvPr/>
          </p:nvSpPr>
          <p:spPr>
            <a:xfrm>
              <a:off x="1037548" y="3117330"/>
              <a:ext cx="1074525" cy="2530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spc="-4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산업인턴지원</a:t>
              </a:r>
              <a:endParaRPr lang="ko-KR" altLang="en-US" sz="1644" spc="-4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endParaRPr>
            </a:p>
          </p:txBody>
        </p:sp>
        <p:grpSp>
          <p:nvGrpSpPr>
            <p:cNvPr id="80" name="그룹 79"/>
            <p:cNvGrpSpPr/>
            <p:nvPr/>
          </p:nvGrpSpPr>
          <p:grpSpPr>
            <a:xfrm>
              <a:off x="943200" y="3137082"/>
              <a:ext cx="35517" cy="207182"/>
              <a:chOff x="488940" y="3442711"/>
              <a:chExt cx="43200" cy="252000"/>
            </a:xfrm>
          </p:grpSpPr>
          <p:sp>
            <p:nvSpPr>
              <p:cNvPr id="81" name="직사각형 80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75" name="직사각형 78"/>
            <p:cNvSpPr txBox="1"/>
            <p:nvPr/>
          </p:nvSpPr>
          <p:spPr>
            <a:xfrm>
              <a:off x="2275233" y="3112785"/>
              <a:ext cx="8233023" cy="2505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공대 재학생의 기업현장 기반 </a:t>
              </a:r>
              <a:r>
                <a:rPr lang="en-US" altLang="ko-KR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 </a:t>
              </a:r>
              <a:r>
                <a:rPr lang="ko-KR" altLang="en-US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실무역량 향상과 지역 중소</a:t>
              </a:r>
              <a:r>
                <a:rPr lang="en-US" altLang="ko-KR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․</a:t>
              </a:r>
              <a:r>
                <a:rPr lang="ko-KR" altLang="en-US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중견기업 맞춤형 </a:t>
              </a:r>
              <a:r>
                <a:rPr lang="en-US" altLang="ko-KR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R&amp;D </a:t>
              </a:r>
              <a:r>
                <a:rPr lang="ko-KR" altLang="en-US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전문인력 양성기반 확충 지원</a:t>
              </a:r>
            </a:p>
          </p:txBody>
        </p:sp>
        <p:grpSp>
          <p:nvGrpSpPr>
            <p:cNvPr id="76" name="그룹 75"/>
            <p:cNvGrpSpPr/>
            <p:nvPr/>
          </p:nvGrpSpPr>
          <p:grpSpPr>
            <a:xfrm rot="2700000">
              <a:off x="2091982" y="3170140"/>
              <a:ext cx="120206" cy="120206"/>
              <a:chOff x="2089325" y="3308947"/>
              <a:chExt cx="240266" cy="240267"/>
            </a:xfrm>
          </p:grpSpPr>
          <p:sp>
            <p:nvSpPr>
              <p:cNvPr id="77" name="모서리가 둥근 직사각형 76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78" name="모서리가 둥근 직사각형 77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grpSp>
        <p:nvGrpSpPr>
          <p:cNvPr id="63" name="그룹 62"/>
          <p:cNvGrpSpPr/>
          <p:nvPr/>
        </p:nvGrpSpPr>
        <p:grpSpPr>
          <a:xfrm>
            <a:off x="943698" y="3242831"/>
            <a:ext cx="1527048" cy="253018"/>
            <a:chOff x="1147887" y="4195458"/>
            <a:chExt cx="1857399" cy="307755"/>
          </a:xfrm>
        </p:grpSpPr>
        <p:sp>
          <p:nvSpPr>
            <p:cNvPr id="69" name="제목 1"/>
            <p:cNvSpPr txBox="1">
              <a:spLocks/>
            </p:cNvSpPr>
            <p:nvPr/>
          </p:nvSpPr>
          <p:spPr>
            <a:xfrm>
              <a:off x="1262646" y="4195458"/>
              <a:ext cx="1742640" cy="30775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latinLnBrk="0">
                <a:defRPr/>
              </a:pPr>
              <a:r>
                <a:rPr lang="ko-KR" altLang="en-US" sz="1644" spc="-4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KoPub돋움체 Bold" panose="00000800000000000000" pitchFamily="2" charset="-127"/>
                  <a:ea typeface="KoPub돋움체 Bold" panose="00000800000000000000" pitchFamily="2" charset="-127"/>
                  <a:cs typeface="Arial" pitchFamily="34" charset="0"/>
                </a:rPr>
                <a:t>공학실무역량평가</a:t>
              </a:r>
            </a:p>
          </p:txBody>
        </p:sp>
        <p:grpSp>
          <p:nvGrpSpPr>
            <p:cNvPr id="70" name="그룹 69"/>
            <p:cNvGrpSpPr/>
            <p:nvPr/>
          </p:nvGrpSpPr>
          <p:grpSpPr>
            <a:xfrm>
              <a:off x="1147887" y="4219483"/>
              <a:ext cx="43200" cy="252000"/>
              <a:chOff x="488940" y="3442711"/>
              <a:chExt cx="43200" cy="252000"/>
            </a:xfrm>
          </p:grpSpPr>
          <p:sp>
            <p:nvSpPr>
              <p:cNvPr id="71" name="직사각형 70"/>
              <p:cNvSpPr/>
              <p:nvPr/>
            </p:nvSpPr>
            <p:spPr>
              <a:xfrm>
                <a:off x="488940" y="3442711"/>
                <a:ext cx="43200" cy="25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88940" y="3442711"/>
                <a:ext cx="43200" cy="91512"/>
              </a:xfrm>
              <a:prstGeom prst="rect">
                <a:avLst/>
              </a:prstGeom>
              <a:solidFill>
                <a:srgbClr val="0041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454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13" name="그룹 12"/>
          <p:cNvGrpSpPr/>
          <p:nvPr/>
        </p:nvGrpSpPr>
        <p:grpSpPr>
          <a:xfrm>
            <a:off x="1006064" y="3489720"/>
            <a:ext cx="9023823" cy="501036"/>
            <a:chOff x="1006064" y="3670780"/>
            <a:chExt cx="9023823" cy="501036"/>
          </a:xfrm>
        </p:grpSpPr>
        <p:sp>
          <p:nvSpPr>
            <p:cNvPr id="65" name="직사각형 78"/>
            <p:cNvSpPr txBox="1"/>
            <p:nvPr/>
          </p:nvSpPr>
          <p:spPr>
            <a:xfrm>
              <a:off x="1207421" y="3670780"/>
              <a:ext cx="8822466" cy="5010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algn="l" defTabSz="877657">
                <a:lnSpc>
                  <a:spcPct val="110000"/>
                </a:lnSpc>
                <a:spcAft>
                  <a:spcPts val="328"/>
                </a:spcAft>
                <a:buClr>
                  <a:schemeClr val="bg1">
                    <a:lumMod val="50000"/>
                  </a:schemeClr>
                </a:buClr>
                <a:buSzPct val="80000"/>
                <a:defRPr sz="1800" b="1" spc="-71">
                  <a:latin typeface="KoPub돋움체 Bold"/>
                  <a:ea typeface="KoPub돋움체 Bold"/>
                  <a:cs typeface="KoPub돋움체 Bold"/>
                  <a:sym typeface="KoPub돋움체 Bold"/>
                </a:defRPr>
              </a:pPr>
              <a:r>
                <a:rPr lang="ko-KR" altLang="en-US" sz="1480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대졸수준의 공학인력이 대학에서 배운 지식을 활용하여 산업현장에서 비즈니스 및 공학기술과 관련된 과제를 해결하는데 요구되는 기본적인 실무활용 종합능력을  진단하고 평가하는 제도 마련 지원</a:t>
              </a:r>
            </a:p>
          </p:txBody>
        </p:sp>
        <p:grpSp>
          <p:nvGrpSpPr>
            <p:cNvPr id="66" name="그룹 65"/>
            <p:cNvGrpSpPr/>
            <p:nvPr/>
          </p:nvGrpSpPr>
          <p:grpSpPr>
            <a:xfrm rot="2700000">
              <a:off x="1006064" y="3721985"/>
              <a:ext cx="120205" cy="120206"/>
              <a:chOff x="2089325" y="3308947"/>
              <a:chExt cx="240266" cy="240267"/>
            </a:xfrm>
          </p:grpSpPr>
          <p:sp>
            <p:nvSpPr>
              <p:cNvPr id="67" name="모서리가 둥근 직사각형 66"/>
              <p:cNvSpPr/>
              <p:nvPr/>
            </p:nvSpPr>
            <p:spPr>
              <a:xfrm>
                <a:off x="2089325" y="3308947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68" name="모서리가 둥근 직사각형 67"/>
              <p:cNvSpPr/>
              <p:nvPr/>
            </p:nvSpPr>
            <p:spPr>
              <a:xfrm rot="16200000" flipV="1">
                <a:off x="2177558" y="3397181"/>
                <a:ext cx="240266" cy="6379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15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932591" y="3984293"/>
            <a:ext cx="9097288" cy="784138"/>
            <a:chOff x="932591" y="4201565"/>
            <a:chExt cx="9097288" cy="784138"/>
          </a:xfrm>
        </p:grpSpPr>
        <p:grpSp>
          <p:nvGrpSpPr>
            <p:cNvPr id="53" name="그룹 52"/>
            <p:cNvGrpSpPr/>
            <p:nvPr/>
          </p:nvGrpSpPr>
          <p:grpSpPr>
            <a:xfrm>
              <a:off x="932591" y="4201565"/>
              <a:ext cx="1224529" cy="253018"/>
              <a:chOff x="1147887" y="4195457"/>
              <a:chExt cx="1489435" cy="307754"/>
            </a:xfrm>
          </p:grpSpPr>
          <p:sp>
            <p:nvSpPr>
              <p:cNvPr id="59" name="제목 1"/>
              <p:cNvSpPr txBox="1">
                <a:spLocks/>
              </p:cNvSpPr>
              <p:nvPr/>
            </p:nvSpPr>
            <p:spPr>
              <a:xfrm>
                <a:off x="1262646" y="4195457"/>
                <a:ext cx="1374676" cy="30775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latinLnBrk="0">
                  <a:defRPr/>
                </a:pPr>
                <a:r>
                  <a:rPr lang="ko-KR" altLang="en-US" sz="1644" spc="-4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Arial" pitchFamily="34" charset="0"/>
                  </a:rPr>
                  <a:t>성공모델 지원</a:t>
                </a:r>
              </a:p>
            </p:txBody>
          </p:sp>
          <p:grpSp>
            <p:nvGrpSpPr>
              <p:cNvPr id="60" name="그룹 59"/>
              <p:cNvGrpSpPr/>
              <p:nvPr/>
            </p:nvGrpSpPr>
            <p:grpSpPr>
              <a:xfrm>
                <a:off x="1147887" y="4219483"/>
                <a:ext cx="43200" cy="252000"/>
                <a:chOff x="488940" y="3442711"/>
                <a:chExt cx="43200" cy="252000"/>
              </a:xfrm>
            </p:grpSpPr>
            <p:sp>
              <p:nvSpPr>
                <p:cNvPr id="61" name="직사각형 60"/>
                <p:cNvSpPr/>
                <p:nvPr/>
              </p:nvSpPr>
              <p:spPr>
                <a:xfrm>
                  <a:off x="488940" y="3442711"/>
                  <a:ext cx="43200" cy="252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itchFamily="18" charset="-127"/>
                    <a:ea typeface="Rix모던고딕 B" pitchFamily="18" charset="-127"/>
                  </a:endParaRPr>
                </a:p>
              </p:txBody>
            </p:sp>
            <p:sp>
              <p:nvSpPr>
                <p:cNvPr id="62" name="직사각형 61"/>
                <p:cNvSpPr/>
                <p:nvPr/>
              </p:nvSpPr>
              <p:spPr>
                <a:xfrm>
                  <a:off x="488940" y="3442711"/>
                  <a:ext cx="43200" cy="91512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45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  <p:grpSp>
          <p:nvGrpSpPr>
            <p:cNvPr id="54" name="그룹 53"/>
            <p:cNvGrpSpPr/>
            <p:nvPr/>
          </p:nvGrpSpPr>
          <p:grpSpPr>
            <a:xfrm>
              <a:off x="994957" y="4484668"/>
              <a:ext cx="9034922" cy="501035"/>
              <a:chOff x="1223745" y="5485154"/>
              <a:chExt cx="10989472" cy="609426"/>
            </a:xfrm>
          </p:grpSpPr>
          <p:sp>
            <p:nvSpPr>
              <p:cNvPr id="55" name="직사각형 78"/>
              <p:cNvSpPr txBox="1"/>
              <p:nvPr/>
            </p:nvSpPr>
            <p:spPr>
              <a:xfrm>
                <a:off x="1468663" y="5485154"/>
                <a:ext cx="10744554" cy="60942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ko-KR" altLang="en-US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바이오 및 정밀기계 분야에서 세계 최고의 경쟁력을 보유한 스위스의 직업교육시스템을 활용</a:t>
                </a:r>
                <a:r>
                  <a:rPr lang="en-US" altLang="ko-KR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, </a:t>
                </a:r>
                <a:r>
                  <a:rPr lang="ko-KR" altLang="en-US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글로벌 기술인력</a:t>
                </a:r>
                <a:r>
                  <a:rPr lang="en-US" altLang="ko-KR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(Meister) </a:t>
                </a:r>
                <a:r>
                  <a:rPr lang="ko-KR" altLang="en-US" sz="1480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육성 모델 마련 지원</a:t>
                </a:r>
              </a:p>
            </p:txBody>
          </p:sp>
          <p:grpSp>
            <p:nvGrpSpPr>
              <p:cNvPr id="56" name="그룹 55"/>
              <p:cNvGrpSpPr/>
              <p:nvPr/>
            </p:nvGrpSpPr>
            <p:grpSpPr>
              <a:xfrm rot="2700000">
                <a:off x="1223745" y="5525413"/>
                <a:ext cx="146209" cy="146210"/>
                <a:chOff x="2089325" y="3308947"/>
                <a:chExt cx="240266" cy="240267"/>
              </a:xfrm>
            </p:grpSpPr>
            <p:sp>
              <p:nvSpPr>
                <p:cNvPr id="57" name="모서리가 둥근 직사각형 56"/>
                <p:cNvSpPr/>
                <p:nvPr/>
              </p:nvSpPr>
              <p:spPr>
                <a:xfrm>
                  <a:off x="2089325" y="3308947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  <p:sp>
              <p:nvSpPr>
                <p:cNvPr id="58" name="모서리가 둥근 직사각형 57"/>
                <p:cNvSpPr/>
                <p:nvPr/>
              </p:nvSpPr>
              <p:spPr>
                <a:xfrm rot="16200000" flipV="1">
                  <a:off x="2177558" y="3397181"/>
                  <a:ext cx="240266" cy="6379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15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M" pitchFamily="18" charset="-127"/>
                    <a:ea typeface="Rix모던고딕 M" pitchFamily="18" charset="-127"/>
                  </a:endParaRPr>
                </a:p>
              </p:txBody>
            </p:sp>
          </p:grpSp>
        </p:grpSp>
      </p:grpSp>
      <p:grpSp>
        <p:nvGrpSpPr>
          <p:cNvPr id="15" name="그룹 14"/>
          <p:cNvGrpSpPr/>
          <p:nvPr/>
        </p:nvGrpSpPr>
        <p:grpSpPr>
          <a:xfrm>
            <a:off x="748800" y="4753389"/>
            <a:ext cx="9078877" cy="457764"/>
            <a:chOff x="776618" y="4825813"/>
            <a:chExt cx="9078877" cy="457764"/>
          </a:xfrm>
        </p:grpSpPr>
        <p:pic>
          <p:nvPicPr>
            <p:cNvPr id="92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76618" y="4849028"/>
              <a:ext cx="155986" cy="15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그룹 5"/>
            <p:cNvGrpSpPr/>
            <p:nvPr/>
          </p:nvGrpSpPr>
          <p:grpSpPr>
            <a:xfrm>
              <a:off x="990889" y="4825813"/>
              <a:ext cx="8864606" cy="457764"/>
              <a:chOff x="1181280" y="6829585"/>
              <a:chExt cx="10782306" cy="556791"/>
            </a:xfrm>
          </p:grpSpPr>
          <p:sp>
            <p:nvSpPr>
              <p:cNvPr id="91" name="직사각형 78"/>
              <p:cNvSpPr txBox="1"/>
              <p:nvPr/>
            </p:nvSpPr>
            <p:spPr>
              <a:xfrm>
                <a:off x="1181280" y="6829585"/>
                <a:ext cx="10203222" cy="30775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spAutoFit/>
              </a:bodyPr>
              <a:lstStyle/>
              <a:p>
                <a:pPr algn="l" defTabSz="845561">
                  <a:spcAft>
                    <a:spcPts val="165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신청자격 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기업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대학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연구소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사업자단체 등 지원대상 분야에 대한 역량을 보유한 기관 및 컨소시엄 등</a:t>
                </a:r>
              </a:p>
            </p:txBody>
          </p:sp>
          <p:sp>
            <p:nvSpPr>
              <p:cNvPr id="93" name="직사각형 78"/>
              <p:cNvSpPr txBox="1"/>
              <p:nvPr/>
            </p:nvSpPr>
            <p:spPr>
              <a:xfrm>
                <a:off x="1181280" y="7127134"/>
                <a:ext cx="10782306" cy="25924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spAutoFit/>
              </a:bodyPr>
              <a:lstStyle/>
              <a:p>
                <a:pPr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lang="en-US" altLang="ko-KR" sz="1316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* </a:t>
                </a:r>
                <a:r>
                  <a:rPr lang="ko-KR" altLang="en-US" sz="1316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단</a:t>
                </a:r>
                <a:r>
                  <a:rPr lang="en-US" altLang="ko-KR" sz="1316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, </a:t>
                </a:r>
                <a:r>
                  <a:rPr lang="ko-KR" altLang="en-US" sz="1316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세부 내역사업별 특성에 따라 신청자격은 제한 또는 상이할 수 있으며</a:t>
                </a:r>
                <a:r>
                  <a:rPr lang="en-US" altLang="ko-KR" sz="1316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, </a:t>
                </a:r>
                <a:r>
                  <a:rPr lang="ko-KR" altLang="en-US" sz="1316" b="1" kern="1200" spc="-25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  <a:cs typeface="+mn-cs"/>
                  </a:rPr>
                  <a:t>상세 내용은 해당 세부사업 신규사업자 선정 공고 시 안내 예정임</a:t>
                </a:r>
              </a:p>
            </p:txBody>
          </p:sp>
        </p:grpSp>
      </p:grpSp>
      <p:graphicFrame>
        <p:nvGraphicFramePr>
          <p:cNvPr id="105" name="표"/>
          <p:cNvGraphicFramePr/>
          <p:nvPr>
            <p:extLst>
              <p:ext uri="{D42A27DB-BD31-4B8C-83A1-F6EECF244321}">
                <p14:modId xmlns="" xmlns:p14="http://schemas.microsoft.com/office/powerpoint/2010/main" val="678658897"/>
              </p:ext>
            </p:extLst>
          </p:nvPr>
        </p:nvGraphicFramePr>
        <p:xfrm>
          <a:off x="777600" y="5526753"/>
          <a:ext cx="8873394" cy="1054794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0610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810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9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53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25912"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구   분</a:t>
                      </a:r>
                    </a:p>
                  </a:txBody>
                  <a:tcPr marL="36000" marR="36000" marT="18000" marB="18000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개발기간</a:t>
                      </a:r>
                      <a:r>
                        <a:rPr sz="13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및 </a:t>
                      </a:r>
                      <a:r>
                        <a:rPr sz="13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지원한도</a:t>
                      </a:r>
                      <a:endParaRPr sz="13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정부출연금</a:t>
                      </a:r>
                      <a:r>
                        <a:rPr sz="1300" b="1" i="0" u="none" strike="noStrike" cap="none" spc="0" baseline="0" dirty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 </a:t>
                      </a:r>
                      <a:r>
                        <a:rPr sz="13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비중</a:t>
                      </a:r>
                      <a:endParaRPr sz="13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2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sz="1300" b="1" i="0" u="none" strike="noStrike" cap="none" spc="0" baseline="0" dirty="0" err="1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KoPub돋움체 Bold"/>
                          <a:sym typeface="NanumGothic Bold"/>
                        </a:rPr>
                        <a:t>지원방식</a:t>
                      </a:r>
                      <a:endParaRPr sz="1300" b="1" i="0" u="none" strike="noStrike" cap="none" spc="0" baseline="0" dirty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KoPub돋움체 Bold"/>
                        <a:sym typeface="NanumGothic Bold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756150" algn="l"/>
                          <a:tab pos="5080000" algn="l"/>
                          <a:tab pos="5588000" algn="l"/>
                          <a:tab pos="6096000" algn="l"/>
                        </a:tabLst>
                      </a:pPr>
                      <a:r>
                        <a:rPr lang="ko-KR" altLang="en-US" sz="1200" b="1" i="0" u="none" strike="noStrike" kern="0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Helvetica Neue Medium"/>
                          <a:sym typeface="Helvetica Neue Light"/>
                        </a:rPr>
                        <a:t>지역 </a:t>
                      </a:r>
                      <a:r>
                        <a:rPr lang="ko-KR" altLang="en-US" sz="1200" b="1" i="0" u="none" strike="noStrike" kern="0" cap="none" spc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Helvetica Neue Medium"/>
                          <a:sym typeface="Helvetica Neue Light"/>
                        </a:rPr>
                        <a:t>중소ㆍ중견기업</a:t>
                      </a:r>
                      <a:r>
                        <a:rPr lang="ko-KR" altLang="en-US" sz="1200" b="1" i="0" u="none" strike="noStrike" kern="0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Helvetica Neue Medium"/>
                          <a:sym typeface="Helvetica Neue Light"/>
                        </a:rPr>
                        <a:t> </a:t>
                      </a:r>
                      <a:r>
                        <a:rPr lang="en-US" altLang="ko-KR" sz="1200" b="1" i="0" u="none" strike="noStrike" kern="0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Helvetica Neue Medium"/>
                          <a:sym typeface="Helvetica Neue Light"/>
                        </a:rPr>
                        <a:t>R&amp;D </a:t>
                      </a:r>
                      <a:r>
                        <a:rPr lang="ko-KR" altLang="en-US" sz="1200" b="1" i="0" u="none" strike="noStrike" kern="0" cap="none" spc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Helvetica Neue Medium"/>
                          <a:sym typeface="Helvetica Neue Light"/>
                        </a:rPr>
                        <a:t>산업인턴</a:t>
                      </a:r>
                      <a:r>
                        <a:rPr lang="ko-KR" altLang="en-US" sz="1200" b="1" i="0" u="none" strike="noStrike" kern="0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Helvetica Neue Medium"/>
                          <a:sym typeface="Helvetica Neue Light"/>
                        </a:rPr>
                        <a:t> 지원</a:t>
                      </a:r>
                      <a:endParaRPr lang="ko-KR" altLang="en-US" sz="1200" b="1" i="0" u="none" strike="noStrike" kern="0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Helvetica Neue Medium"/>
                        <a:sym typeface="Helvetica Neue Light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최대 </a:t>
                      </a:r>
                      <a:r>
                        <a:rPr lang="en-US" altLang="ko-KR" sz="1200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6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 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 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ko-KR" altLang="en-US" sz="1100" b="0" i="0" u="none" strike="noStrike" cap="none" spc="0" baseline="0" dirty="0" err="1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품목지정</a:t>
                      </a:r>
                      <a:endParaRPr lang="ko-KR" altLang="en-US" sz="11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756150" algn="l"/>
                          <a:tab pos="5080000" algn="l"/>
                          <a:tab pos="5588000" algn="l"/>
                          <a:tab pos="6096000" algn="l"/>
                          <a:tab pos="4756150" algn="l"/>
                          <a:tab pos="5080000" algn="l"/>
                          <a:tab pos="5588000" algn="l"/>
                          <a:tab pos="6096000" algn="l"/>
                        </a:tabLs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기업주도형공학실무역량평가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최대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 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en-US" sz="1200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% 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en-US" altLang="ko-KR" sz="11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-</a:t>
                      </a:r>
                      <a:endParaRPr lang="ko-KR" altLang="en-US" sz="11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81120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756150" algn="l"/>
                          <a:tab pos="5080000" algn="l"/>
                          <a:tab pos="5588000" algn="l"/>
                          <a:tab pos="6096000" algn="l"/>
                          <a:tab pos="4756150" algn="l"/>
                          <a:tab pos="5080000" algn="l"/>
                          <a:tab pos="5588000" algn="l"/>
                          <a:tab pos="6096000" algn="l"/>
                        </a:tabLs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산업기술인력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성공모델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지원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최대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3.3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 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80195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 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762000">
                        <a:spcBef>
                          <a:spcPts val="0"/>
                        </a:spcBef>
                        <a:spcAft>
                          <a:spcPts val="200"/>
                        </a:spcAft>
                        <a:defRPr sz="1800"/>
                      </a:pPr>
                      <a:r>
                        <a:rPr lang="en-US" altLang="ko-KR" sz="1100" b="0" i="0" u="none" strike="noStrike" cap="none" spc="0" baseline="0" dirty="0" smtClean="0">
                          <a:ln w="9525"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돋움체 Bold"/>
                          <a:sym typeface="나눔고딕"/>
                        </a:rPr>
                        <a:t>-</a:t>
                      </a:r>
                      <a:endParaRPr lang="ko-KR" altLang="en-US" sz="1100" b="0" i="0" u="none" strike="noStrike" cap="none" spc="0" baseline="0" dirty="0" smtClean="0">
                        <a:ln w="9525"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돋움체 Bold"/>
                        <a:sym typeface="나눔고딕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6089570"/>
                  </a:ext>
                </a:extLst>
              </a:tr>
            </a:tbl>
          </a:graphicData>
        </a:graphic>
      </p:graphicFrame>
      <p:sp>
        <p:nvSpPr>
          <p:cNvPr id="106" name="✽지원대상 분야에 따라 지원내용 상이.  ✽연차·단계 평가를 통해 예산감액 또는 지원중단 가능"/>
          <p:cNvSpPr txBox="1"/>
          <p:nvPr/>
        </p:nvSpPr>
        <p:spPr>
          <a:xfrm>
            <a:off x="5046796" y="6715903"/>
            <a:ext cx="4994230" cy="151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1100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pPr algn="r"/>
            <a:r>
              <a:rPr sz="740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✽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지원대상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분야에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따라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지원내용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상이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.  ✽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연차·단계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평가를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통해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예산감액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또는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지원중단</a:t>
            </a:r>
            <a:r>
              <a:rPr sz="986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 </a:t>
            </a:r>
            <a:r>
              <a:rPr sz="986" kern="1200" spc="-25" dirty="0" err="1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  <a:sym typeface="Helvetica Neue Light"/>
              </a:rPr>
              <a:t>가능</a:t>
            </a:r>
            <a:endParaRPr sz="986" kern="1200" spc="-25" dirty="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  <a:cs typeface="+mn-cs"/>
              <a:sym typeface="Helvetica Neue Light"/>
            </a:endParaRPr>
          </a:p>
        </p:txBody>
      </p:sp>
      <p:sp>
        <p:nvSpPr>
          <p:cNvPr id="8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2550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20</a:t>
            </a:r>
            <a:endParaRPr lang="en-US" altLang="ko-KR" dirty="0"/>
          </a:p>
        </p:txBody>
      </p:sp>
      <p:grpSp>
        <p:nvGrpSpPr>
          <p:cNvPr id="84" name="그룹 83"/>
          <p:cNvGrpSpPr/>
          <p:nvPr/>
        </p:nvGrpSpPr>
        <p:grpSpPr>
          <a:xfrm>
            <a:off x="360651" y="435600"/>
            <a:ext cx="3142095" cy="910890"/>
            <a:chOff x="286520" y="373517"/>
            <a:chExt cx="2911162" cy="843943"/>
          </a:xfrm>
        </p:grpSpPr>
        <p:sp>
          <p:nvSpPr>
            <p:cNvPr id="85" name="지원 개요"/>
            <p:cNvSpPr txBox="1"/>
            <p:nvPr/>
          </p:nvSpPr>
          <p:spPr>
            <a:xfrm>
              <a:off x="1109508" y="568688"/>
              <a:ext cx="2088174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인력</a:t>
              </a:r>
              <a:r>
                <a:rPr lang="en-US" altLang="ko-KR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및 인프라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6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03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748800" y="5216991"/>
            <a:ext cx="1060080" cy="253018"/>
            <a:chOff x="748800" y="5506688"/>
            <a:chExt cx="1060080" cy="253018"/>
          </a:xfrm>
        </p:grpSpPr>
        <p:sp>
          <p:nvSpPr>
            <p:cNvPr id="103" name="직사각형 78"/>
            <p:cNvSpPr txBox="1"/>
            <p:nvPr/>
          </p:nvSpPr>
          <p:spPr>
            <a:xfrm>
              <a:off x="1012971" y="5506688"/>
              <a:ext cx="795909" cy="2530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지원조건</a:t>
              </a:r>
            </a:p>
          </p:txBody>
        </p:sp>
        <p:pic>
          <p:nvPicPr>
            <p:cNvPr id="87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5553678"/>
              <a:ext cx="155986" cy="15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48800" y="1720907"/>
            <a:ext cx="9057968" cy="679032"/>
            <a:chOff x="748800" y="1720907"/>
            <a:chExt cx="9057968" cy="679032"/>
          </a:xfrm>
        </p:grpSpPr>
        <p:sp>
          <p:nvSpPr>
            <p:cNvPr id="27" name="직사각형 78"/>
            <p:cNvSpPr txBox="1"/>
            <p:nvPr/>
          </p:nvSpPr>
          <p:spPr>
            <a:xfrm>
              <a:off x="940558" y="1720907"/>
              <a:ext cx="8866210" cy="6790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45561">
                <a:lnSpc>
                  <a:spcPct val="150000"/>
                </a:lnSpc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사업목적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4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차 산업혁명에 따른 일자리 변화에 대비해 新사업과 일자리 창출을선도해 나갈 ‘</a:t>
              </a:r>
              <a:r>
                <a:rPr lang="ko-KR" altLang="en-US" sz="1644" b="1" dirty="0" err="1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청년혁신가</a:t>
              </a: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 </a:t>
              </a:r>
              <a:r>
                <a:rPr lang="ko-KR" altLang="en-US" sz="1644" b="1" dirty="0" smtClean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양성</a:t>
              </a:r>
              <a:endParaRPr lang="en-US" altLang="ko-KR" sz="1644" b="1" dirty="0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l" defTabSz="845561">
                <a:lnSpc>
                  <a:spcPct val="150000"/>
                </a:lnSpc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* </a:t>
              </a:r>
              <a:r>
                <a:rPr lang="ko-KR" altLang="en-US" sz="1316" b="1" kern="1200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청년혁신가</a:t>
              </a:r>
              <a:r>
                <a:rPr lang="en-US" altLang="ko-KR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: </a:t>
              </a:r>
              <a:r>
                <a:rPr lang="ko-KR" altLang="en-US" sz="1316" b="1" kern="1200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과학기술 지식을 토대로 우리 사회가 직면한 문제를 창의적이고 혁신적인 방법으로 해결해나가는 청년 인재</a:t>
              </a:r>
            </a:p>
          </p:txBody>
        </p:sp>
        <p:pic>
          <p:nvPicPr>
            <p:cNvPr id="28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800" y="1836848"/>
              <a:ext cx="155986" cy="15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AutoShape 48"/>
          <p:cNvSpPr>
            <a:spLocks noChangeArrowheads="1"/>
          </p:cNvSpPr>
          <p:nvPr/>
        </p:nvSpPr>
        <p:spPr bwMode="auto">
          <a:xfrm>
            <a:off x="493468" y="1325893"/>
            <a:ext cx="2137067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1644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혁신형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일자리 선도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748800" y="2474923"/>
            <a:ext cx="1729109" cy="253018"/>
            <a:chOff x="921780" y="2417270"/>
            <a:chExt cx="2103172" cy="307752"/>
          </a:xfrm>
        </p:grpSpPr>
        <p:sp>
          <p:nvSpPr>
            <p:cNvPr id="32" name="직사각형 78"/>
            <p:cNvSpPr txBox="1"/>
            <p:nvPr/>
          </p:nvSpPr>
          <p:spPr>
            <a:xfrm>
              <a:off x="1182404" y="2417270"/>
              <a:ext cx="1842548" cy="3077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 defTabSz="845561">
                <a:spcAft>
                  <a:spcPts val="493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지원규모 </a:t>
              </a:r>
              <a:r>
                <a:rPr lang="en-US" altLang="ko-KR" sz="1644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en-US" altLang="ko-KR" sz="1644" kern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18</a:t>
              </a:r>
              <a:r>
                <a:rPr lang="ko-KR" altLang="en-US" sz="1644" kern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70DD"/>
                  </a:solidFill>
                  <a:latin typeface="KoPub돋움체 Bold" pitchFamily="18" charset="-127"/>
                  <a:ea typeface="KoPub돋움체 Bold" pitchFamily="18" charset="-127"/>
                  <a:cs typeface="+mn-cs"/>
                </a:rPr>
                <a:t>억원</a:t>
              </a:r>
              <a:endParaRPr lang="ko-KR" altLang="en-US" sz="1644" kern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DD"/>
                </a:solidFill>
                <a:latin typeface="KoPub돋움체 Bold" pitchFamily="18" charset="-127"/>
                <a:ea typeface="KoPub돋움체 Bold" pitchFamily="18" charset="-127"/>
                <a:cs typeface="+mn-cs"/>
              </a:endParaRPr>
            </a:p>
          </p:txBody>
        </p:sp>
        <p:pic>
          <p:nvPicPr>
            <p:cNvPr id="33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7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그룹 35"/>
          <p:cNvGrpSpPr/>
          <p:nvPr/>
        </p:nvGrpSpPr>
        <p:grpSpPr>
          <a:xfrm>
            <a:off x="748800" y="2808089"/>
            <a:ext cx="9904950" cy="861236"/>
            <a:chOff x="909080" y="3875510"/>
            <a:chExt cx="12047713" cy="1047544"/>
          </a:xfrm>
        </p:grpSpPr>
        <p:grpSp>
          <p:nvGrpSpPr>
            <p:cNvPr id="37" name="그룹 36"/>
            <p:cNvGrpSpPr/>
            <p:nvPr/>
          </p:nvGrpSpPr>
          <p:grpSpPr>
            <a:xfrm>
              <a:off x="909080" y="3875510"/>
              <a:ext cx="1141926" cy="307752"/>
              <a:chOff x="921780" y="2417271"/>
              <a:chExt cx="1141926" cy="307752"/>
            </a:xfrm>
          </p:grpSpPr>
          <p:sp>
            <p:nvSpPr>
              <p:cNvPr id="50" name="직사각형 78"/>
              <p:cNvSpPr txBox="1"/>
              <p:nvPr/>
            </p:nvSpPr>
            <p:spPr>
              <a:xfrm>
                <a:off x="1182404" y="2417271"/>
                <a:ext cx="881302" cy="30775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지원내용</a:t>
                </a:r>
              </a:p>
            </p:txBody>
          </p:sp>
          <p:pic>
            <p:nvPicPr>
              <p:cNvPr id="51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21780" y="2476280"/>
                <a:ext cx="189731" cy="189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9" name="그룹 38"/>
            <p:cNvGrpSpPr/>
            <p:nvPr/>
          </p:nvGrpSpPr>
          <p:grpSpPr>
            <a:xfrm>
              <a:off x="1147887" y="4281722"/>
              <a:ext cx="11808906" cy="641332"/>
              <a:chOff x="1147887" y="4194673"/>
              <a:chExt cx="11808906" cy="641332"/>
            </a:xfrm>
          </p:grpSpPr>
          <p:grpSp>
            <p:nvGrpSpPr>
              <p:cNvPr id="40" name="그룹 39"/>
              <p:cNvGrpSpPr/>
              <p:nvPr/>
            </p:nvGrpSpPr>
            <p:grpSpPr>
              <a:xfrm>
                <a:off x="1147887" y="4194673"/>
                <a:ext cx="2217372" cy="307749"/>
                <a:chOff x="1147887" y="4194673"/>
                <a:chExt cx="2217372" cy="307749"/>
              </a:xfrm>
            </p:grpSpPr>
            <p:sp>
              <p:nvSpPr>
                <p:cNvPr id="46" name="제목 1"/>
                <p:cNvSpPr txBox="1">
                  <a:spLocks/>
                </p:cNvSpPr>
                <p:nvPr/>
              </p:nvSpPr>
              <p:spPr>
                <a:xfrm>
                  <a:off x="1269396" y="4194673"/>
                  <a:ext cx="2095863" cy="307749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</a:bodyPr>
                <a:lstStyle>
                  <a:lvl1pPr algn="ctr" defTabSz="914400" rtl="0" eaLnBrk="1" latinLnBrk="1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 latinLnBrk="0">
                    <a:defRPr/>
                  </a:pPr>
                  <a:r>
                    <a:rPr lang="ko-KR" altLang="en-US" sz="1644" spc="-4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KoPub돋움체 Bold" panose="00000800000000000000" pitchFamily="2" charset="-127"/>
                      <a:ea typeface="KoPub돋움체 Bold" panose="00000800000000000000" pitchFamily="2" charset="-127"/>
                      <a:cs typeface="Arial" pitchFamily="34" charset="0"/>
                    </a:rPr>
                    <a:t>청년혁신가 육성 과제</a:t>
                  </a:r>
                </a:p>
              </p:txBody>
            </p:sp>
            <p:grpSp>
              <p:nvGrpSpPr>
                <p:cNvPr id="47" name="그룹 46"/>
                <p:cNvGrpSpPr/>
                <p:nvPr/>
              </p:nvGrpSpPr>
              <p:grpSpPr>
                <a:xfrm>
                  <a:off x="1147887" y="4219483"/>
                  <a:ext cx="43200" cy="252000"/>
                  <a:chOff x="488940" y="3442711"/>
                  <a:chExt cx="43200" cy="252000"/>
                </a:xfrm>
              </p:grpSpPr>
              <p:sp>
                <p:nvSpPr>
                  <p:cNvPr id="48" name="직사각형 47"/>
                  <p:cNvSpPr/>
                  <p:nvPr/>
                </p:nvSpPr>
                <p:spPr>
                  <a:xfrm>
                    <a:off x="488940" y="3442711"/>
                    <a:ext cx="43200" cy="25200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B" pitchFamily="18" charset="-127"/>
                      <a:ea typeface="Rix모던고딕 B" pitchFamily="18" charset="-127"/>
                    </a:endParaRPr>
                  </a:p>
                </p:txBody>
              </p:sp>
              <p:sp>
                <p:nvSpPr>
                  <p:cNvPr id="49" name="직사각형 48"/>
                  <p:cNvSpPr/>
                  <p:nvPr/>
                </p:nvSpPr>
                <p:spPr>
                  <a:xfrm>
                    <a:off x="488940" y="3442711"/>
                    <a:ext cx="43200" cy="91512"/>
                  </a:xfrm>
                  <a:prstGeom prst="rect">
                    <a:avLst/>
                  </a:prstGeom>
                  <a:solidFill>
                    <a:srgbClr val="00419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454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  <p:grpSp>
            <p:nvGrpSpPr>
              <p:cNvPr id="41" name="그룹 40"/>
              <p:cNvGrpSpPr/>
              <p:nvPr/>
            </p:nvGrpSpPr>
            <p:grpSpPr>
              <a:xfrm>
                <a:off x="1223745" y="4531293"/>
                <a:ext cx="11733048" cy="304712"/>
                <a:chOff x="2904387" y="4235966"/>
                <a:chExt cx="11733048" cy="304712"/>
              </a:xfrm>
            </p:grpSpPr>
            <p:sp>
              <p:nvSpPr>
                <p:cNvPr id="42" name="직사각형 78"/>
                <p:cNvSpPr txBox="1"/>
                <p:nvPr/>
              </p:nvSpPr>
              <p:spPr>
                <a:xfrm>
                  <a:off x="3149304" y="4235966"/>
                  <a:ext cx="11488131" cy="304712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0" tIns="0" rIns="0" bIns="0" anchor="t">
                  <a:spAutoFit/>
                </a:bodyPr>
                <a:lstStyle/>
                <a:p>
                  <a:pPr algn="l" defTabSz="877657">
                    <a:lnSpc>
                      <a:spcPct val="110000"/>
                    </a:lnSpc>
                    <a:spcAft>
                      <a:spcPts val="328"/>
                    </a:spcAft>
                    <a:buClr>
                      <a:schemeClr val="bg1">
                        <a:lumMod val="50000"/>
                      </a:schemeClr>
                    </a:buClr>
                    <a:buSzPct val="80000"/>
                    <a:defRPr sz="1800" b="1" spc="-71">
                      <a:latin typeface="KoPub돋움체 Bold"/>
                      <a:ea typeface="KoPub돋움체 Bold"/>
                      <a:cs typeface="KoPub돋움체 Bold"/>
                      <a:sym typeface="KoPub돋움체 Bold"/>
                    </a:defRPr>
                  </a:pPr>
                  <a:r>
                    <a:rPr lang="ko-KR" altLang="en-US" sz="1480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글로벌 혁신인재 양성을 위해</a:t>
                  </a:r>
                  <a:r>
                    <a:rPr lang="en-US" altLang="ko-KR" sz="1480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, </a:t>
                  </a:r>
                  <a:r>
                    <a:rPr lang="ko-KR" altLang="en-US" sz="1480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디자인 사고</a:t>
                  </a:r>
                  <a:r>
                    <a:rPr lang="en-US" altLang="ko-KR" sz="1480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(Design Thinking) </a:t>
                  </a:r>
                  <a:r>
                    <a:rPr lang="ko-KR" altLang="en-US" sz="1480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등에 기반한 체계적인 교육 커리큘럼 및 교육과정 기획</a:t>
                  </a:r>
                  <a:r>
                    <a:rPr lang="en-US" altLang="ko-KR" sz="1480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·</a:t>
                  </a:r>
                  <a:r>
                    <a:rPr lang="ko-KR" altLang="en-US" sz="1480" kern="1200" spc="-25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KoPub돋움체 Medium" panose="00000600000000000000" pitchFamily="2" charset="-127"/>
                      <a:ea typeface="KoPub돋움체 Medium" panose="00000600000000000000" pitchFamily="2" charset="-127"/>
                      <a:cs typeface="+mn-cs"/>
                    </a:rPr>
                    <a:t>운영 기관 공모</a:t>
                  </a:r>
                </a:p>
              </p:txBody>
            </p:sp>
            <p:grpSp>
              <p:nvGrpSpPr>
                <p:cNvPr id="43" name="그룹 42"/>
                <p:cNvGrpSpPr/>
                <p:nvPr/>
              </p:nvGrpSpPr>
              <p:grpSpPr>
                <a:xfrm rot="2700000">
                  <a:off x="2904387" y="4294716"/>
                  <a:ext cx="146209" cy="146210"/>
                  <a:chOff x="2089325" y="3308947"/>
                  <a:chExt cx="240266" cy="240267"/>
                </a:xfrm>
              </p:grpSpPr>
              <p:sp>
                <p:nvSpPr>
                  <p:cNvPr id="44" name="모서리가 둥근 직사각형 43"/>
                  <p:cNvSpPr/>
                  <p:nvPr/>
                </p:nvSpPr>
                <p:spPr>
                  <a:xfrm>
                    <a:off x="2089325" y="3308947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  <p:sp>
                <p:nvSpPr>
                  <p:cNvPr id="45" name="모서리가 둥근 직사각형 44"/>
                  <p:cNvSpPr/>
                  <p:nvPr/>
                </p:nvSpPr>
                <p:spPr>
                  <a:xfrm rot="16200000" flipV="1">
                    <a:off x="2177558" y="3397181"/>
                    <a:ext cx="240266" cy="6379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5000"/>
                      <a:lumOff val="35000"/>
                      <a:alpha val="5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sz="115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Rix모던고딕 M" pitchFamily="18" charset="-127"/>
                      <a:ea typeface="Rix모던고딕 M" pitchFamily="18" charset="-127"/>
                    </a:endParaRPr>
                  </a:p>
                </p:txBody>
              </p:sp>
            </p:grpSp>
          </p:grpSp>
        </p:grpSp>
      </p:grpSp>
      <p:sp>
        <p:nvSpPr>
          <p:cNvPr id="52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4348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21</a:t>
            </a:r>
            <a:endParaRPr lang="en-US" altLang="ko-KR" dirty="0"/>
          </a:p>
        </p:txBody>
      </p:sp>
      <p:grpSp>
        <p:nvGrpSpPr>
          <p:cNvPr id="34" name="그룹 33"/>
          <p:cNvGrpSpPr/>
          <p:nvPr/>
        </p:nvGrpSpPr>
        <p:grpSpPr>
          <a:xfrm>
            <a:off x="360651" y="435600"/>
            <a:ext cx="3142095" cy="910890"/>
            <a:chOff x="286520" y="373517"/>
            <a:chExt cx="2911162" cy="843943"/>
          </a:xfrm>
        </p:grpSpPr>
        <p:sp>
          <p:nvSpPr>
            <p:cNvPr id="35" name="지원 개요"/>
            <p:cNvSpPr txBox="1"/>
            <p:nvPr/>
          </p:nvSpPr>
          <p:spPr>
            <a:xfrm>
              <a:off x="1109508" y="568688"/>
              <a:ext cx="2088174" cy="43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인력</a:t>
              </a:r>
              <a:r>
                <a:rPr lang="en-US" altLang="ko-KR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및 인프라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3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03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748800" y="5087664"/>
            <a:ext cx="9381506" cy="1292725"/>
            <a:chOff x="748800" y="4100833"/>
            <a:chExt cx="9381506" cy="1292725"/>
          </a:xfrm>
        </p:grpSpPr>
        <p:grpSp>
          <p:nvGrpSpPr>
            <p:cNvPr id="5" name="그룹 4"/>
            <p:cNvGrpSpPr/>
            <p:nvPr/>
          </p:nvGrpSpPr>
          <p:grpSpPr>
            <a:xfrm>
              <a:off x="748800" y="4364893"/>
              <a:ext cx="9381506" cy="1028665"/>
              <a:chOff x="748800" y="4364893"/>
              <a:chExt cx="9381506" cy="1028665"/>
            </a:xfrm>
          </p:grpSpPr>
          <p:grpSp>
            <p:nvGrpSpPr>
              <p:cNvPr id="62" name="그룹 61"/>
              <p:cNvGrpSpPr/>
              <p:nvPr/>
            </p:nvGrpSpPr>
            <p:grpSpPr>
              <a:xfrm>
                <a:off x="748800" y="4364893"/>
                <a:ext cx="938829" cy="253018"/>
                <a:chOff x="921780" y="2417270"/>
                <a:chExt cx="1141927" cy="307752"/>
              </a:xfrm>
            </p:grpSpPr>
            <p:sp>
              <p:nvSpPr>
                <p:cNvPr id="63" name="직사각형 78"/>
                <p:cNvSpPr txBox="1"/>
                <p:nvPr/>
              </p:nvSpPr>
              <p:spPr>
                <a:xfrm>
                  <a:off x="1182406" y="2417270"/>
                  <a:ext cx="881301" cy="307752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l" defTabSz="845561">
                    <a:spcAft>
                      <a:spcPts val="493"/>
                    </a:spcAft>
                    <a:buSzPct val="120000"/>
                    <a:defRPr sz="1600">
                      <a:latin typeface="NanumGothic Bold"/>
                      <a:ea typeface="NanumGothic Bold"/>
                      <a:cs typeface="NanumGothic Bold"/>
                      <a:sym typeface="NanumGothic Bold"/>
                    </a:defRPr>
                  </a:pPr>
                  <a:r>
                    <a:rPr lang="ko-KR" altLang="en-US" sz="1644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지원조건</a:t>
                  </a:r>
                </a:p>
              </p:txBody>
            </p:sp>
            <p:pic>
              <p:nvPicPr>
                <p:cNvPr id="64" name="Picture 2" descr="C:\Users\hyunsooji\Desktop\★PNG\008 (4).pn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921780" y="2476280"/>
                  <a:ext cx="189731" cy="189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aphicFrame>
            <p:nvGraphicFramePr>
              <p:cNvPr id="65" name="표"/>
              <p:cNvGraphicFramePr/>
              <p:nvPr>
                <p:extLst>
                  <p:ext uri="{D42A27DB-BD31-4B8C-83A1-F6EECF244321}">
                    <p14:modId xmlns="" xmlns:p14="http://schemas.microsoft.com/office/powerpoint/2010/main" val="129471348"/>
                  </p:ext>
                </p:extLst>
              </p:nvPr>
            </p:nvGraphicFramePr>
            <p:xfrm>
              <a:off x="777600" y="4683446"/>
              <a:ext cx="9352706" cy="710112"/>
            </p:xfrm>
            <a:graphic>
              <a:graphicData uri="http://schemas.openxmlformats.org/drawingml/2006/table">
                <a:tbl>
                  <a:tblPr bandRow="1">
                    <a:tableStyleId>{4C3C2611-4C71-4FC5-86AE-919BDF0F9419}</a:tableStyleId>
                  </a:tblPr>
                  <a:tblGrid>
                    <a:gridCol w="2508808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264361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2466069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734217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18941">
                    <a:tc>
                      <a:txBody>
                        <a:bodyPr/>
                        <a:lstStyle/>
                        <a:p>
                          <a:pPr marL="0" marR="0" indent="0" algn="ctr" defTabSz="762000" rtl="0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 sz="1800"/>
                          </a:pPr>
                          <a:r>
                            <a:rPr sz="1500" b="1" i="0" u="none" strike="noStrike" cap="none" spc="0" baseline="0" dirty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Bold" panose="02020603020101020101" pitchFamily="18" charset="-127"/>
                              <a:ea typeface="KoPub돋움체 Bold" panose="02020603020101020101" pitchFamily="18" charset="-127"/>
                              <a:cs typeface="KoPub돋움체 Bold"/>
                              <a:sym typeface="NanumGothic Bold"/>
                            </a:rPr>
                            <a:t>구   분</a:t>
                          </a:r>
                        </a:p>
                      </a:txBody>
                      <a:tcPr marL="29597" marR="29597" marT="14799" marB="14799" anchor="ctr" horzOverflow="overflow">
                        <a:lnL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762000" rtl="0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 sz="1800"/>
                          </a:pPr>
                          <a:r>
                            <a:rPr sz="1500" b="1" i="0" u="none" strike="noStrike" cap="none" spc="0" baseline="0" dirty="0" err="1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Bold" panose="02020603020101020101" pitchFamily="18" charset="-127"/>
                              <a:ea typeface="KoPub돋움체 Bold" panose="02020603020101020101" pitchFamily="18" charset="-127"/>
                              <a:cs typeface="KoPub돋움체 Bold"/>
                              <a:sym typeface="NanumGothic Bold"/>
                            </a:rPr>
                            <a:t>개발기간</a:t>
                          </a:r>
                          <a:r>
                            <a:rPr sz="1500" b="1" i="0" u="none" strike="noStrike" cap="none" spc="0" baseline="0" dirty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Bold" panose="02020603020101020101" pitchFamily="18" charset="-127"/>
                              <a:ea typeface="KoPub돋움체 Bold" panose="02020603020101020101" pitchFamily="18" charset="-127"/>
                              <a:cs typeface="KoPub돋움체 Bold"/>
                              <a:sym typeface="NanumGothic Bold"/>
                            </a:rPr>
                            <a:t> 및 </a:t>
                          </a:r>
                          <a:r>
                            <a:rPr sz="1500" b="1" i="0" u="none" strike="noStrike" cap="none" spc="0" baseline="0" dirty="0" err="1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Bold" panose="02020603020101020101" pitchFamily="18" charset="-127"/>
                              <a:ea typeface="KoPub돋움체 Bold" panose="02020603020101020101" pitchFamily="18" charset="-127"/>
                              <a:cs typeface="KoPub돋움체 Bold"/>
                              <a:sym typeface="NanumGothic Bold"/>
                            </a:rPr>
                            <a:t>지원한도</a:t>
                          </a:r>
                          <a:endPara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endParaRPr>
                        </a:p>
                      </a:txBody>
                      <a:tcPr marL="29597" marR="29597" marT="14799" marB="14799" anchor="ctr" horzOverflow="overflow">
                        <a:lnL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762000" rtl="0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 sz="1800"/>
                          </a:pPr>
                          <a:r>
                            <a:rPr sz="1500" b="1" i="0" u="none" strike="noStrike" cap="none" spc="0" baseline="0" dirty="0" err="1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Bold" panose="02020603020101020101" pitchFamily="18" charset="-127"/>
                              <a:ea typeface="KoPub돋움체 Bold" panose="02020603020101020101" pitchFamily="18" charset="-127"/>
                              <a:cs typeface="KoPub돋움체 Bold"/>
                              <a:sym typeface="NanumGothic Bold"/>
                            </a:rPr>
                            <a:t>정부출연금</a:t>
                          </a:r>
                          <a:r>
                            <a:rPr sz="1500" b="1" i="0" u="none" strike="noStrike" cap="none" spc="0" baseline="0" dirty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Bold" panose="02020603020101020101" pitchFamily="18" charset="-127"/>
                              <a:ea typeface="KoPub돋움체 Bold" panose="02020603020101020101" pitchFamily="18" charset="-127"/>
                              <a:cs typeface="KoPub돋움체 Bold"/>
                              <a:sym typeface="NanumGothic Bold"/>
                            </a:rPr>
                            <a:t> </a:t>
                          </a:r>
                          <a:r>
                            <a:rPr sz="1500" b="1" i="0" u="none" strike="noStrike" cap="none" spc="0" baseline="0" dirty="0" err="1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Bold" panose="02020603020101020101" pitchFamily="18" charset="-127"/>
                              <a:ea typeface="KoPub돋움체 Bold" panose="02020603020101020101" pitchFamily="18" charset="-127"/>
                              <a:cs typeface="KoPub돋움체 Bold"/>
                              <a:sym typeface="NanumGothic Bold"/>
                            </a:rPr>
                            <a:t>비중</a:t>
                          </a:r>
                          <a:endPara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endParaRPr>
                        </a:p>
                      </a:txBody>
                      <a:tcPr marL="29597" marR="29597" marT="14799" marB="14799" anchor="ctr" horzOverflow="overflow">
                        <a:lnL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762000" rtl="0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 sz="1800"/>
                          </a:pPr>
                          <a:r>
                            <a:rPr sz="1500" b="1" i="0" u="none" strike="noStrike" cap="none" spc="0" baseline="0" dirty="0" err="1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Bold" panose="02020603020101020101" pitchFamily="18" charset="-127"/>
                              <a:ea typeface="KoPub돋움체 Bold" panose="02020603020101020101" pitchFamily="18" charset="-127"/>
                              <a:cs typeface="KoPub돋움체 Bold"/>
                              <a:sym typeface="NanumGothic Bold"/>
                            </a:rPr>
                            <a:t>지원방식</a:t>
                          </a:r>
                          <a:endParaRPr sz="1500" b="1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Bold" panose="02020603020101020101" pitchFamily="18" charset="-127"/>
                            <a:ea typeface="KoPub돋움체 Bold" panose="02020603020101020101" pitchFamily="18" charset="-127"/>
                            <a:cs typeface="KoPub돋움체 Bold"/>
                            <a:sym typeface="NanumGothic Bold"/>
                          </a:endParaRPr>
                        </a:p>
                      </a:txBody>
                      <a:tcPr marL="29597" marR="29597" marT="14799" marB="14799" anchor="ctr" horzOverflow="overflow">
                        <a:lnL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91171">
                    <a:tc>
                      <a:txBody>
                        <a:bodyPr/>
                        <a:lstStyle/>
                        <a:p>
                          <a:pPr defTabSz="762000"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defRPr sz="1800"/>
                          </a:pPr>
                          <a:r>
                            <a:rPr lang="ko-KR" altLang="en-US"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나눔고딕"/>
                            </a:rPr>
                            <a:t>청년혁신가 육성과제</a:t>
                          </a:r>
                        </a:p>
                      </a:txBody>
                      <a:tcPr marL="29597" marR="29597" marT="14799" marB="14799" anchor="ctr" horzOverflow="overflow">
                        <a:lnL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762000"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defRPr sz="1800"/>
                          </a:pPr>
                          <a:r>
                            <a:rPr lang="ko-KR" altLang="en-US"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나눔고딕"/>
                            </a:rPr>
                            <a:t>최대 </a:t>
                          </a:r>
                          <a:r>
                            <a:rPr lang="en-US" altLang="ko-KR"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나눔고딕"/>
                            </a:rPr>
                            <a:t>1</a:t>
                          </a:r>
                          <a:r>
                            <a:rPr lang="ko-KR" altLang="en-US"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나눔고딕"/>
                            </a:rPr>
                            <a:t>년</a:t>
                          </a:r>
                          <a:r>
                            <a:rPr lang="en-US" altLang="ko-KR"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나눔고딕"/>
                            </a:rPr>
                            <a:t>, 1</a:t>
                          </a:r>
                          <a:r>
                            <a:rPr lang="ko-KR" altLang="en-US" sz="1300" b="0" i="0" u="none" strike="noStrike" cap="none" spc="0" baseline="0" dirty="0" err="1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나눔고딕"/>
                            </a:rPr>
                            <a:t>억원</a:t>
                          </a:r>
                          <a:r>
                            <a:rPr lang="ko-KR" altLang="en-US"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나눔고딕"/>
                            </a:rPr>
                            <a:t> 이내</a:t>
                          </a:r>
                        </a:p>
                      </a:txBody>
                      <a:tcPr marL="29597" marR="29597" marT="14799" marB="14799" anchor="ctr" horzOverflow="overflow">
                        <a:lnL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762000"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defRPr sz="1800"/>
                          </a:pPr>
                          <a:r>
                            <a:rPr lang="en-US"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KoPub돋움체 Bold"/>
                            </a:rPr>
                            <a:t>100</a:t>
                          </a:r>
                          <a:r>
                            <a:rPr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KoPub돋움체 Bold"/>
                            </a:rPr>
                            <a:t>% </a:t>
                          </a:r>
                          <a:r>
                            <a:rPr sz="1300" b="0" i="0" u="none" strike="noStrike" cap="none" spc="0" baseline="0" dirty="0" err="1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KoPub돋움체 Bold"/>
                            </a:rPr>
                            <a:t>이내</a:t>
                          </a:r>
                          <a:endParaRPr sz="1300" b="0" i="0" u="none" strike="noStrike" cap="none" spc="0" baseline="0" dirty="0">
                            <a:ln w="9525"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uFillTx/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  <a:cs typeface="KoPub돋움체 Bold"/>
                            <a:sym typeface="KoPub돋움체 Bold"/>
                          </a:endParaRPr>
                        </a:p>
                      </a:txBody>
                      <a:tcPr marL="29597" marR="29597" marT="14799" marB="14799" anchor="ctr" horzOverflow="overflow">
                        <a:lnL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762000"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defRPr sz="1800"/>
                          </a:pPr>
                          <a:r>
                            <a:rPr lang="ko-KR" altLang="en-US" sz="1300" b="0" i="0" u="none" strike="noStrike" cap="none" spc="0" baseline="0" dirty="0" smtClean="0">
                              <a:ln w="9525"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gradFill>
                                <a:gsLst>
                                  <a:gs pos="100000">
                                    <a:schemeClr val="tx1"/>
                                  </a:gs>
                                  <a:gs pos="10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uFillTx/>
                              <a:latin typeface="KoPub돋움체 Medium" panose="02020603020101020101" pitchFamily="18" charset="-127"/>
                              <a:ea typeface="KoPub돋움체 Medium" panose="02020603020101020101" pitchFamily="18" charset="-127"/>
                              <a:cs typeface="KoPub돋움체 Bold"/>
                              <a:sym typeface="나눔고딕"/>
                            </a:rPr>
                            <a:t>자유공모</a:t>
                          </a:r>
                        </a:p>
                      </a:txBody>
                      <a:tcPr marL="29597" marR="29597" marT="14799" marB="14799" anchor="ctr" horzOverflow="overflow">
                        <a:lnL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p:grpSp>
        <p:grpSp>
          <p:nvGrpSpPr>
            <p:cNvPr id="38" name="그룹 37"/>
            <p:cNvGrpSpPr/>
            <p:nvPr/>
          </p:nvGrpSpPr>
          <p:grpSpPr>
            <a:xfrm>
              <a:off x="756350" y="4100833"/>
              <a:ext cx="5101828" cy="253018"/>
              <a:chOff x="921780" y="2417270"/>
              <a:chExt cx="6205514" cy="307752"/>
            </a:xfrm>
          </p:grpSpPr>
          <p:sp>
            <p:nvSpPr>
              <p:cNvPr id="54" name="직사각형 78"/>
              <p:cNvSpPr txBox="1"/>
              <p:nvPr/>
            </p:nvSpPr>
            <p:spPr>
              <a:xfrm>
                <a:off x="1182405" y="2417270"/>
                <a:ext cx="5944889" cy="30775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l" defTabSz="845561">
                  <a:spcAft>
                    <a:spcPts val="493"/>
                  </a:spcAft>
                  <a:buSzPct val="120000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lang="ko-KR" altLang="en-US" sz="1644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지원조건 </a:t>
                </a:r>
                <a:r>
                  <a:rPr lang="en-US" altLang="ko-KR" sz="1644" b="1" dirty="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지역</a:t>
                </a:r>
                <a:r>
                  <a:rPr lang="en-US" altLang="ko-KR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644" b="1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사회 및 산업의 문제 해결에 관심 있는 청년</a:t>
                </a:r>
              </a:p>
            </p:txBody>
          </p:sp>
          <p:pic>
            <p:nvPicPr>
              <p:cNvPr id="55" name="Picture 2" descr="C:\Users\hyunsooji\Desktop\★PNG\008 (4)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21780" y="2476280"/>
                <a:ext cx="189731" cy="189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73519257"/>
              </p:ext>
            </p:extLst>
          </p:nvPr>
        </p:nvGraphicFramePr>
        <p:xfrm>
          <a:off x="1152600" y="3802412"/>
          <a:ext cx="8543660" cy="1216914"/>
        </p:xfrm>
        <a:graphic>
          <a:graphicData uri="http://schemas.openxmlformats.org/drawingml/2006/table">
            <a:tbl>
              <a:tblPr/>
              <a:tblGrid>
                <a:gridCol w="1857522">
                  <a:extLst>
                    <a:ext uri="{9D8B030D-6E8A-4147-A177-3AD203B41FA5}">
                      <a16:colId xmlns="" xmlns:a16="http://schemas.microsoft.com/office/drawing/2014/main" val="3357343116"/>
                    </a:ext>
                  </a:extLst>
                </a:gridCol>
                <a:gridCol w="372413">
                  <a:extLst>
                    <a:ext uri="{9D8B030D-6E8A-4147-A177-3AD203B41FA5}">
                      <a16:colId xmlns="" xmlns:a16="http://schemas.microsoft.com/office/drawing/2014/main" val="19613231"/>
                    </a:ext>
                  </a:extLst>
                </a:gridCol>
                <a:gridCol w="1808263">
                  <a:extLst>
                    <a:ext uri="{9D8B030D-6E8A-4147-A177-3AD203B41FA5}">
                      <a16:colId xmlns="" xmlns:a16="http://schemas.microsoft.com/office/drawing/2014/main" val="537983534"/>
                    </a:ext>
                  </a:extLst>
                </a:gridCol>
                <a:gridCol w="372413">
                  <a:extLst>
                    <a:ext uri="{9D8B030D-6E8A-4147-A177-3AD203B41FA5}">
                      <a16:colId xmlns="" xmlns:a16="http://schemas.microsoft.com/office/drawing/2014/main" val="1521816070"/>
                    </a:ext>
                  </a:extLst>
                </a:gridCol>
                <a:gridCol w="1905559">
                  <a:extLst>
                    <a:ext uri="{9D8B030D-6E8A-4147-A177-3AD203B41FA5}">
                      <a16:colId xmlns="" xmlns:a16="http://schemas.microsoft.com/office/drawing/2014/main" val="2389781788"/>
                    </a:ext>
                  </a:extLst>
                </a:gridCol>
                <a:gridCol w="372413">
                  <a:extLst>
                    <a:ext uri="{9D8B030D-6E8A-4147-A177-3AD203B41FA5}">
                      <a16:colId xmlns="" xmlns:a16="http://schemas.microsoft.com/office/drawing/2014/main" val="988312635"/>
                    </a:ext>
                  </a:extLst>
                </a:gridCol>
                <a:gridCol w="1855077">
                  <a:extLst>
                    <a:ext uri="{9D8B030D-6E8A-4147-A177-3AD203B41FA5}">
                      <a16:colId xmlns="" xmlns:a16="http://schemas.microsoft.com/office/drawing/2014/main" val="3042645208"/>
                    </a:ext>
                  </a:extLst>
                </a:gridCol>
              </a:tblGrid>
              <a:tr h="3319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과학기술 트렌드 탐색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C3D6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▶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7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문제해결 방법론 학습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C3D6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▶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2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문제의 해결방법 탐색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4B2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▶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혁신적 아이디어 실현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4B2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9175994"/>
                  </a:ext>
                </a:extLst>
              </a:tr>
              <a:tr h="6113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 과학기술 트렌드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과학기술 </a:t>
                      </a:r>
                      <a:r>
                        <a:rPr lang="en-US" altLang="ko-KR" sz="1000" kern="0" spc="-6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BM </a:t>
                      </a: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사례 분석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AF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한계돌파 방법론 습득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고객의 행동 및 니즈 분석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AF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문제해결을 위해 필요한 기술 탐색 및 해결방안 제시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7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비즈니스모델링 및 기업가정신 교육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사업계획서 및 피칭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7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8099936"/>
                  </a:ext>
                </a:extLst>
              </a:tr>
              <a:tr h="260096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1C3D6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1200" b="1" kern="0" spc="0">
                          <a:solidFill>
                            <a:srgbClr val="1C3D6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공통교육</a:t>
                      </a:r>
                      <a:r>
                        <a:rPr lang="en-US" altLang="ko-KR" sz="1200" b="1" kern="0" spc="0">
                          <a:solidFill>
                            <a:srgbClr val="1C3D6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564B27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1200" b="1" kern="0" spc="0" dirty="0">
                          <a:solidFill>
                            <a:srgbClr val="564B27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프로젝트</a:t>
                      </a:r>
                      <a:r>
                        <a:rPr lang="en-US" altLang="ko-KR" sz="1200" b="1" kern="0" spc="0" dirty="0">
                          <a:solidFill>
                            <a:srgbClr val="564B27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0795" marR="10795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4779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-6900"/>
            <a:ext cx="10692000" cy="75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403197" y="1368863"/>
            <a:ext cx="9887414" cy="2721767"/>
            <a:chOff x="488504" y="1171316"/>
            <a:chExt cx="4356546" cy="3310574"/>
          </a:xfrm>
        </p:grpSpPr>
        <p:pic>
          <p:nvPicPr>
            <p:cNvPr id="38" name="그림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1622"/>
            <a:stretch>
              <a:fillRect/>
            </a:stretch>
          </p:blipFill>
          <p:spPr bwMode="auto">
            <a:xfrm>
              <a:off x="546556" y="4292092"/>
              <a:ext cx="4240444" cy="189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9" name="그룹 38"/>
            <p:cNvGrpSpPr/>
            <p:nvPr/>
          </p:nvGrpSpPr>
          <p:grpSpPr>
            <a:xfrm>
              <a:off x="488504" y="1171316"/>
              <a:ext cx="4356546" cy="3120776"/>
              <a:chOff x="7191681" y="1873708"/>
              <a:chExt cx="3229200" cy="3120776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7191681" y="1873708"/>
                <a:ext cx="3229200" cy="312077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latinLnBrk="0"/>
                <a:endParaRPr lang="en-US" altLang="ko-KR" sz="1316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41" name="AutoShape 48"/>
              <p:cNvSpPr>
                <a:spLocks noChangeArrowheads="1"/>
              </p:cNvSpPr>
              <p:nvPr/>
            </p:nvSpPr>
            <p:spPr bwMode="auto">
              <a:xfrm>
                <a:off x="7192146" y="1873708"/>
                <a:ext cx="3228735" cy="492484"/>
              </a:xfrm>
              <a:prstGeom prst="roundRect">
                <a:avLst>
                  <a:gd name="adj" fmla="val 0"/>
                </a:avLst>
              </a:prstGeom>
              <a:solidFill>
                <a:srgbClr val="0070DD"/>
              </a:solidFill>
              <a:ln w="12700">
                <a:solidFill>
                  <a:srgbClr val="0070D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454" spc="-25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itchFamily="18" charset="-127"/>
                    <a:ea typeface="KoPub돋움체 Bold" pitchFamily="18" charset="-127"/>
                  </a:rPr>
                  <a:t> 사업공고</a:t>
                </a:r>
              </a:p>
            </p:txBody>
          </p:sp>
        </p:grpSp>
      </p:grpSp>
      <p:grpSp>
        <p:nvGrpSpPr>
          <p:cNvPr id="42" name="그룹 41"/>
          <p:cNvGrpSpPr/>
          <p:nvPr/>
        </p:nvGrpSpPr>
        <p:grpSpPr>
          <a:xfrm>
            <a:off x="403197" y="4029672"/>
            <a:ext cx="9887414" cy="2721767"/>
            <a:chOff x="488504" y="1171316"/>
            <a:chExt cx="4356546" cy="3310574"/>
          </a:xfrm>
        </p:grpSpPr>
        <p:pic>
          <p:nvPicPr>
            <p:cNvPr id="43" name="그림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1622"/>
            <a:stretch>
              <a:fillRect/>
            </a:stretch>
          </p:blipFill>
          <p:spPr bwMode="auto">
            <a:xfrm>
              <a:off x="546556" y="4292092"/>
              <a:ext cx="4240444" cy="189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" name="그룹 43"/>
            <p:cNvGrpSpPr/>
            <p:nvPr/>
          </p:nvGrpSpPr>
          <p:grpSpPr>
            <a:xfrm>
              <a:off x="488504" y="1171316"/>
              <a:ext cx="4356546" cy="3120776"/>
              <a:chOff x="7191681" y="1873708"/>
              <a:chExt cx="3229200" cy="3120776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7191681" y="1873708"/>
                <a:ext cx="3229200" cy="312077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latinLnBrk="0"/>
                <a:endParaRPr lang="en-US" altLang="ko-KR" sz="1316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모던고딕 B" pitchFamily="18" charset="-127"/>
                  <a:ea typeface="Rix모던고딕 B" pitchFamily="18" charset="-127"/>
                </a:endParaRPr>
              </a:p>
            </p:txBody>
          </p:sp>
          <p:sp>
            <p:nvSpPr>
              <p:cNvPr id="46" name="AutoShape 48"/>
              <p:cNvSpPr>
                <a:spLocks noChangeArrowheads="1"/>
              </p:cNvSpPr>
              <p:nvPr/>
            </p:nvSpPr>
            <p:spPr bwMode="auto">
              <a:xfrm>
                <a:off x="7192146" y="1873708"/>
                <a:ext cx="3228735" cy="492484"/>
              </a:xfrm>
              <a:prstGeom prst="roundRect">
                <a:avLst>
                  <a:gd name="adj" fmla="val 0"/>
                </a:avLst>
              </a:prstGeom>
              <a:solidFill>
                <a:srgbClr val="0070DD"/>
              </a:solidFill>
              <a:ln w="12700">
                <a:solidFill>
                  <a:srgbClr val="0070D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454" spc="-25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itchFamily="18" charset="-127"/>
                    <a:ea typeface="KoPub돋움체 Bold" pitchFamily="18" charset="-127"/>
                  </a:rPr>
                  <a:t>신청방법</a:t>
                </a:r>
              </a:p>
            </p:txBody>
          </p:sp>
        </p:grpSp>
      </p:grpSp>
      <p:sp>
        <p:nvSpPr>
          <p:cNvPr id="48" name="TextBox 62"/>
          <p:cNvSpPr txBox="1"/>
          <p:nvPr/>
        </p:nvSpPr>
        <p:spPr>
          <a:xfrm>
            <a:off x="715894" y="2129657"/>
            <a:ext cx="2804614" cy="25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marL="134937" indent="-134937" algn="l" defTabSz="1067745">
              <a:spcBef>
                <a:spcPts val="400"/>
              </a:spcBef>
              <a:buClr>
                <a:srgbClr val="0079C1"/>
              </a:buClr>
              <a:buSzPct val="100000"/>
              <a:buChar char="▪"/>
              <a:tabLst>
                <a:tab pos="190500" algn="l"/>
              </a:tabLst>
              <a:defRPr sz="1600">
                <a:latin typeface="NanumGothic Bold"/>
                <a:ea typeface="NanumGothic Bold"/>
                <a:cs typeface="NanumGothic Bold"/>
                <a:sym typeface="NanumGothic Bold"/>
              </a:defRPr>
            </a:lvl1pPr>
          </a:lstStyle>
          <a:p>
            <a:pPr marL="143535" indent="-143535">
              <a:lnSpc>
                <a:spcPct val="110000"/>
              </a:lnSpc>
              <a:spcBef>
                <a:spcPts val="0"/>
              </a:spcBef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tabLst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sz="1480" b="1" spc="-58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사업별</a:t>
            </a:r>
            <a:r>
              <a:rPr sz="1480" b="1" spc="-58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 </a:t>
            </a:r>
            <a:r>
              <a:rPr sz="1480" b="1" spc="-58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추진일정에</a:t>
            </a:r>
            <a:r>
              <a:rPr sz="1480" b="1" spc="-58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 </a:t>
            </a:r>
            <a:r>
              <a:rPr sz="1480" b="1" spc="-58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따라</a:t>
            </a:r>
            <a:r>
              <a:rPr sz="1480" b="1" spc="-58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 </a:t>
            </a:r>
            <a:r>
              <a:rPr sz="1480" b="1" spc="-58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홈페이지</a:t>
            </a:r>
            <a:r>
              <a:rPr sz="1480" b="1" spc="-58" dirty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 </a:t>
            </a:r>
            <a:r>
              <a:rPr sz="1480" b="1" spc="-58" dirty="0" err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  <a:sym typeface="Helvetica Neue Medium"/>
              </a:rPr>
              <a:t>공고</a:t>
            </a:r>
            <a:endParaRPr sz="1480" b="1" spc="-58" dirty="0">
              <a:gradFill>
                <a:gsLst>
                  <a:gs pos="10000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KoPub돋움체 Bold"/>
              <a:sym typeface="Helvetica Neue Medium"/>
            </a:endParaRPr>
          </a:p>
        </p:txBody>
      </p:sp>
      <p:sp>
        <p:nvSpPr>
          <p:cNvPr id="49" name="TextBox 63"/>
          <p:cNvSpPr txBox="1"/>
          <p:nvPr/>
        </p:nvSpPr>
        <p:spPr>
          <a:xfrm>
            <a:off x="896604" y="2455824"/>
            <a:ext cx="2409955" cy="236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174625" indent="-174625" algn="l" defTabSz="1067745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defRPr>
            </a:lvl1pPr>
          </a:lstStyle>
          <a:p>
            <a:pPr marL="0" indent="0">
              <a:buNone/>
            </a:pPr>
            <a:r>
              <a:rPr sz="1398" dirty="0">
                <a:sym typeface="NanumGothic Bold"/>
              </a:rPr>
              <a:t>* </a:t>
            </a:r>
            <a:r>
              <a:rPr sz="1398" dirty="0" err="1">
                <a:sym typeface="NanumGothic Bold"/>
              </a:rPr>
              <a:t>사업별</a:t>
            </a:r>
            <a:r>
              <a:rPr sz="1398" dirty="0">
                <a:sym typeface="NanumGothic Bold"/>
              </a:rPr>
              <a:t> </a:t>
            </a:r>
            <a:r>
              <a:rPr sz="1398" dirty="0" err="1">
                <a:sym typeface="NanumGothic Bold"/>
              </a:rPr>
              <a:t>추진일정은</a:t>
            </a:r>
            <a:r>
              <a:rPr sz="1398" dirty="0">
                <a:sym typeface="NanumGothic Bold"/>
              </a:rPr>
              <a:t> </a:t>
            </a:r>
            <a:r>
              <a:rPr sz="1398" dirty="0" err="1">
                <a:sym typeface="NanumGothic Bold"/>
              </a:rPr>
              <a:t>통합공고문</a:t>
            </a:r>
            <a:r>
              <a:rPr sz="1398" dirty="0">
                <a:sym typeface="NanumGothic Bold"/>
              </a:rPr>
              <a:t> </a:t>
            </a:r>
            <a:r>
              <a:rPr sz="1398" dirty="0" err="1">
                <a:sym typeface="NanumGothic Bold"/>
              </a:rPr>
              <a:t>참조</a:t>
            </a:r>
            <a:endParaRPr sz="1398" dirty="0">
              <a:sym typeface="NanumGothic Bold"/>
            </a:endParaRPr>
          </a:p>
        </p:txBody>
      </p:sp>
      <p:sp>
        <p:nvSpPr>
          <p:cNvPr id="50" name="직사각형 78"/>
          <p:cNvSpPr txBox="1"/>
          <p:nvPr/>
        </p:nvSpPr>
        <p:spPr>
          <a:xfrm>
            <a:off x="6880928" y="2198024"/>
            <a:ext cx="1947906" cy="25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174625" indent="-174625" algn="l" defTabSz="1067745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defRPr>
            </a:lvl1pPr>
          </a:lstStyle>
          <a:p>
            <a:r>
              <a:rPr sz="1480" dirty="0" err="1"/>
              <a:t>중소벤처기업부</a:t>
            </a:r>
            <a:r>
              <a:rPr sz="1480" dirty="0"/>
              <a:t> </a:t>
            </a:r>
            <a:r>
              <a:rPr sz="1480" dirty="0" err="1"/>
              <a:t>홈페이지</a:t>
            </a:r>
            <a:r>
              <a:rPr sz="1480" dirty="0"/>
              <a:t> </a:t>
            </a:r>
          </a:p>
        </p:txBody>
      </p:sp>
      <p:sp>
        <p:nvSpPr>
          <p:cNvPr id="51" name="직사각형 78"/>
          <p:cNvSpPr txBox="1"/>
          <p:nvPr/>
        </p:nvSpPr>
        <p:spPr>
          <a:xfrm>
            <a:off x="7045228" y="2530887"/>
            <a:ext cx="1727247" cy="219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l" defTabSz="877657">
              <a:spcBef>
                <a:spcPts val="328"/>
              </a:spcBef>
              <a:tabLst>
                <a:tab pos="156586" algn="l"/>
              </a:tabLst>
              <a:defRPr sz="1400">
                <a:solidFill>
                  <a:srgbClr val="0D97F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1200" dirty="0">
                <a:gradFill>
                  <a:gsLst>
                    <a:gs pos="100000">
                      <a:srgbClr val="004191"/>
                    </a:gs>
                    <a:gs pos="100000">
                      <a:srgbClr val="004191"/>
                    </a:gs>
                  </a:gsLst>
                  <a:lin ang="5400000" scaled="0"/>
                </a:gradFill>
                <a:uFill>
                  <a:solidFill>
                    <a:srgbClr val="0563C1"/>
                  </a:solidFill>
                </a:u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http://www.mss.go.kr</a:t>
            </a:r>
            <a:r>
              <a:rPr sz="1200" dirty="0">
                <a:gradFill>
                  <a:gsLst>
                    <a:gs pos="100000">
                      <a:srgbClr val="004191"/>
                    </a:gs>
                    <a:gs pos="100000">
                      <a:srgbClr val="00419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</p:txBody>
      </p:sp>
      <p:sp>
        <p:nvSpPr>
          <p:cNvPr id="52" name="직사각형 78"/>
          <p:cNvSpPr txBox="1"/>
          <p:nvPr/>
        </p:nvSpPr>
        <p:spPr>
          <a:xfrm>
            <a:off x="6880930" y="2930530"/>
            <a:ext cx="2208105" cy="25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174625" indent="-174625" algn="l" defTabSz="1067745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800" b="1" spc="-7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Bold"/>
              </a:defRPr>
            </a:lvl1pPr>
          </a:lstStyle>
          <a:p>
            <a:r>
              <a:rPr sz="1480" dirty="0" err="1"/>
              <a:t>기술개발사업</a:t>
            </a:r>
            <a:r>
              <a:rPr sz="1480" dirty="0"/>
              <a:t> </a:t>
            </a:r>
            <a:r>
              <a:rPr sz="1480" dirty="0" err="1"/>
              <a:t>종합관리시스템</a:t>
            </a:r>
            <a:endParaRPr sz="1480" dirty="0"/>
          </a:p>
        </p:txBody>
      </p:sp>
      <p:sp>
        <p:nvSpPr>
          <p:cNvPr id="53" name="직사각형 78"/>
          <p:cNvSpPr txBox="1"/>
          <p:nvPr/>
        </p:nvSpPr>
        <p:spPr>
          <a:xfrm>
            <a:off x="7045229" y="3247781"/>
            <a:ext cx="1978032" cy="219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l" defTabSz="877657">
              <a:spcBef>
                <a:spcPts val="328"/>
              </a:spcBef>
              <a:tabLst>
                <a:tab pos="156586" algn="l"/>
              </a:tabLst>
              <a:defRPr sz="1400">
                <a:solidFill>
                  <a:srgbClr val="0D97F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1200" b="1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http://www.smtech.go.kr</a:t>
            </a:r>
            <a:r>
              <a:rPr sz="1200" b="1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</p:txBody>
      </p:sp>
      <p:grpSp>
        <p:nvGrpSpPr>
          <p:cNvPr id="54" name="그룹"/>
          <p:cNvGrpSpPr/>
          <p:nvPr/>
        </p:nvGrpSpPr>
        <p:grpSpPr>
          <a:xfrm>
            <a:off x="4235896" y="2067679"/>
            <a:ext cx="2220035" cy="1786940"/>
            <a:chOff x="0" y="0"/>
            <a:chExt cx="2700299" cy="2173512"/>
          </a:xfrm>
        </p:grpSpPr>
        <p:pic>
          <p:nvPicPr>
            <p:cNvPr id="55" name="Picture 3" descr="Picture 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00300" cy="21735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" name="그림 1" descr="그림 1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52482" y="147605"/>
              <a:ext cx="2355545" cy="12896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" name="그룹 2"/>
          <p:cNvGrpSpPr/>
          <p:nvPr/>
        </p:nvGrpSpPr>
        <p:grpSpPr>
          <a:xfrm>
            <a:off x="715896" y="4652750"/>
            <a:ext cx="8901493" cy="1674169"/>
            <a:chOff x="663280" y="4513981"/>
            <a:chExt cx="8247263" cy="1551123"/>
          </a:xfrm>
        </p:grpSpPr>
        <p:grpSp>
          <p:nvGrpSpPr>
            <p:cNvPr id="2" name="그룹 1"/>
            <p:cNvGrpSpPr/>
            <p:nvPr/>
          </p:nvGrpSpPr>
          <p:grpSpPr>
            <a:xfrm>
              <a:off x="663280" y="4553099"/>
              <a:ext cx="4556767" cy="1501108"/>
              <a:chOff x="663280" y="4553099"/>
              <a:chExt cx="4556767" cy="1501108"/>
            </a:xfrm>
          </p:grpSpPr>
          <p:sp>
            <p:nvSpPr>
              <p:cNvPr id="57" name="TextBox 74"/>
              <p:cNvSpPr txBox="1"/>
              <p:nvPr/>
            </p:nvSpPr>
            <p:spPr>
              <a:xfrm>
                <a:off x="663286" y="4553099"/>
                <a:ext cx="3122049" cy="5281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marL="143535" indent="-143535"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sz="1480" b="1" spc="-58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온라인</a:t>
                </a:r>
                <a:r>
                  <a:rPr sz="1480" b="1" spc="-58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(</a:t>
                </a:r>
                <a:r>
                  <a:rPr sz="1480" b="1" spc="-58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인터넷</a:t>
                </a:r>
                <a:r>
                  <a:rPr sz="1480" b="1" spc="-58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)을 </a:t>
                </a:r>
                <a:r>
                  <a:rPr sz="1480" b="1" spc="-58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통한</a:t>
                </a:r>
                <a:r>
                  <a:rPr sz="1480" b="1" spc="-58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 </a:t>
                </a:r>
                <a:r>
                  <a:rPr sz="1480" b="1" spc="-58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사업계획서</a:t>
                </a:r>
                <a:r>
                  <a:rPr sz="1480" b="1" spc="-58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 </a:t>
                </a:r>
                <a:r>
                  <a:rPr sz="1480" b="1" spc="-58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접수</a:t>
                </a:r>
                <a:endParaRPr sz="1480" b="1" spc="-58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endParaRPr>
              </a:p>
              <a:p>
                <a:pPr marL="143535" indent="-143535" algn="l" defTabSz="877657">
                  <a:lnSpc>
                    <a:spcPct val="110000"/>
                  </a:lnSpc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sz="1480" b="1" spc="-58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기술개발사업</a:t>
                </a:r>
                <a:r>
                  <a:rPr sz="1480" b="1" spc="-58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 </a:t>
                </a:r>
                <a:r>
                  <a:rPr sz="1480" b="1" spc="-58" dirty="0" err="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rPr>
                  <a:t>종합관리시스템</a:t>
                </a:r>
                <a:endParaRPr sz="1480" b="1" spc="-58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돋움체 Bold"/>
                </a:endParaRPr>
              </a:p>
            </p:txBody>
          </p:sp>
          <p:sp>
            <p:nvSpPr>
              <p:cNvPr id="58" name="TextBox 75"/>
              <p:cNvSpPr txBox="1"/>
              <p:nvPr/>
            </p:nvSpPr>
            <p:spPr>
              <a:xfrm>
                <a:off x="830700" y="5834933"/>
                <a:ext cx="4037988" cy="2192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algn="l" defTabSz="1067745">
                  <a:lnSpc>
                    <a:spcPct val="110000"/>
                  </a:lnSpc>
                  <a:spcAft>
                    <a:spcPts val="400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defRPr sz="1700" b="1" spc="-71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</a:defRPr>
                </a:lvl1pPr>
              </a:lstStyle>
              <a:p>
                <a:r>
                  <a:rPr sz="1398"/>
                  <a:t>* 일부사업의 경우 신청방법이 다를 수 있으므로 개별 사업공고 참조</a:t>
                </a:r>
              </a:p>
            </p:txBody>
          </p:sp>
          <p:sp>
            <p:nvSpPr>
              <p:cNvPr id="59" name="직사각형 78"/>
              <p:cNvSpPr txBox="1"/>
              <p:nvPr/>
            </p:nvSpPr>
            <p:spPr>
              <a:xfrm>
                <a:off x="663280" y="5555362"/>
                <a:ext cx="4556767" cy="20484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noAutofit/>
              </a:bodyPr>
              <a:lstStyle>
                <a:lvl1pPr algn="l" defTabSz="1067745">
                  <a:spcBef>
                    <a:spcPts val="400"/>
                  </a:spcBef>
                  <a:tabLst>
                    <a:tab pos="190500" algn="l"/>
                  </a:tabLst>
                  <a:defRPr sz="1500">
                    <a:latin typeface="나눔고딕"/>
                    <a:ea typeface="나눔고딕"/>
                    <a:cs typeface="나눔고딕"/>
                    <a:sym typeface="나눔고딕"/>
                  </a:defRPr>
                </a:lvl1pPr>
              </a:lstStyle>
              <a:p>
                <a:pPr marL="143535" indent="-143535">
                  <a:lnSpc>
                    <a:spcPct val="110000"/>
                  </a:lnSpc>
                  <a:spcBef>
                    <a:spcPts val="0"/>
                  </a:spcBef>
                  <a:spcAft>
                    <a:spcPts val="328"/>
                  </a:spcAft>
                  <a:buClr>
                    <a:schemeClr val="bg1">
                      <a:lumMod val="50000"/>
                    </a:schemeClr>
                  </a:buClr>
                  <a:buSzPct val="80000"/>
                  <a:buFont typeface="Wingdings" panose="05000000000000000000" pitchFamily="2" charset="2"/>
                  <a:buChar char="§"/>
                  <a:tabLst/>
                  <a:defRPr sz="1600"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pPr>
                <a:r>
                  <a:rPr sz="1480" b="1" spc="-58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돋움체 Bold"/>
                    <a:sym typeface="Helvetica Neue Medium"/>
                  </a:rPr>
                  <a:t>회원가입→로그인 → 온라인 과제관리 → 과제신청 → 사업계획서 내용입력</a:t>
                </a:r>
              </a:p>
            </p:txBody>
          </p:sp>
          <p:sp>
            <p:nvSpPr>
              <p:cNvPr id="60" name="직사각형 78"/>
              <p:cNvSpPr txBox="1"/>
              <p:nvPr/>
            </p:nvSpPr>
            <p:spPr>
              <a:xfrm>
                <a:off x="818260" y="5154655"/>
                <a:ext cx="2129271" cy="1862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algn="l" defTabSz="877657">
                  <a:spcBef>
                    <a:spcPts val="328"/>
                  </a:spcBef>
                  <a:tabLst>
                    <a:tab pos="156586" algn="l"/>
                  </a:tabLst>
                  <a:defRPr sz="1400">
                    <a:solidFill>
                      <a:srgbClr val="0D97FF"/>
                    </a:solidFill>
                    <a:latin typeface="나눔고딕"/>
                    <a:ea typeface="나눔고딕"/>
                    <a:cs typeface="나눔고딕"/>
                    <a:sym typeface="나눔고딕"/>
                  </a:defRPr>
                </a:pPr>
                <a:r>
                  <a:rPr sz="1400" dirty="0">
                    <a:gradFill>
                      <a:gsLst>
                        <a:gs pos="100000">
                          <a:srgbClr val="004191"/>
                        </a:gs>
                        <a:gs pos="100000">
                          <a:srgbClr val="004191"/>
                        </a:gs>
                      </a:gsLst>
                      <a:lin ang="5400000" scaled="0"/>
                    </a:gradFill>
                    <a:uFill>
                      <a:solidFill>
                        <a:srgbClr val="0563C1"/>
                      </a:solidFill>
                    </a:u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나눔고딕"/>
                  </a:rPr>
                  <a:t>http://www.smtech.go.kr </a:t>
                </a:r>
              </a:p>
            </p:txBody>
          </p:sp>
        </p:grpSp>
        <p:pic>
          <p:nvPicPr>
            <p:cNvPr id="61" name="_x97099464" descr="_x97099464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372073" y="4513981"/>
              <a:ext cx="2538470" cy="1551123"/>
            </a:xfrm>
            <a:prstGeom prst="rect">
              <a:avLst/>
            </a:prstGeom>
            <a:ln w="12700" cap="flat">
              <a:solidFill>
                <a:schemeClr val="bg1">
                  <a:lumMod val="85000"/>
                </a:schemeClr>
              </a:solidFill>
              <a:miter lim="400000"/>
            </a:ln>
            <a:effectLst/>
          </p:spPr>
        </p:pic>
      </p:grpSp>
      <p:pic>
        <p:nvPicPr>
          <p:cNvPr id="8194" name="Picture 2" descr="C:\Users\Administrator\Desktop\사업공고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96" y="1422741"/>
            <a:ext cx="658144" cy="402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Display"/>
          <p:cNvSpPr>
            <a:spLocks noChangeAspect="1" noEditPoints="1"/>
          </p:cNvSpPr>
          <p:nvPr/>
        </p:nvSpPr>
        <p:spPr bwMode="auto">
          <a:xfrm>
            <a:off x="910845" y="4046126"/>
            <a:ext cx="421446" cy="412390"/>
          </a:xfrm>
          <a:custGeom>
            <a:avLst/>
            <a:gdLst>
              <a:gd name="T0" fmla="*/ 163 w 1411"/>
              <a:gd name="T1" fmla="*/ 0 h 1357"/>
              <a:gd name="T2" fmla="*/ 0 w 1411"/>
              <a:gd name="T3" fmla="*/ 163 h 1357"/>
              <a:gd name="T4" fmla="*/ 0 w 1411"/>
              <a:gd name="T5" fmla="*/ 923 h 1357"/>
              <a:gd name="T6" fmla="*/ 163 w 1411"/>
              <a:gd name="T7" fmla="*/ 1086 h 1357"/>
              <a:gd name="T8" fmla="*/ 543 w 1411"/>
              <a:gd name="T9" fmla="*/ 1086 h 1357"/>
              <a:gd name="T10" fmla="*/ 543 w 1411"/>
              <a:gd name="T11" fmla="*/ 1140 h 1357"/>
              <a:gd name="T12" fmla="*/ 597 w 1411"/>
              <a:gd name="T13" fmla="*/ 1194 h 1357"/>
              <a:gd name="T14" fmla="*/ 814 w 1411"/>
              <a:gd name="T15" fmla="*/ 1194 h 1357"/>
              <a:gd name="T16" fmla="*/ 868 w 1411"/>
              <a:gd name="T17" fmla="*/ 1140 h 1357"/>
              <a:gd name="T18" fmla="*/ 868 w 1411"/>
              <a:gd name="T19" fmla="*/ 1086 h 1357"/>
              <a:gd name="T20" fmla="*/ 1248 w 1411"/>
              <a:gd name="T21" fmla="*/ 1086 h 1357"/>
              <a:gd name="T22" fmla="*/ 1411 w 1411"/>
              <a:gd name="T23" fmla="*/ 923 h 1357"/>
              <a:gd name="T24" fmla="*/ 1411 w 1411"/>
              <a:gd name="T25" fmla="*/ 163 h 1357"/>
              <a:gd name="T26" fmla="*/ 1248 w 1411"/>
              <a:gd name="T27" fmla="*/ 0 h 1357"/>
              <a:gd name="T28" fmla="*/ 163 w 1411"/>
              <a:gd name="T29" fmla="*/ 0 h 1357"/>
              <a:gd name="T30" fmla="*/ 163 w 1411"/>
              <a:gd name="T31" fmla="*/ 109 h 1357"/>
              <a:gd name="T32" fmla="*/ 1248 w 1411"/>
              <a:gd name="T33" fmla="*/ 109 h 1357"/>
              <a:gd name="T34" fmla="*/ 1303 w 1411"/>
              <a:gd name="T35" fmla="*/ 163 h 1357"/>
              <a:gd name="T36" fmla="*/ 1303 w 1411"/>
              <a:gd name="T37" fmla="*/ 814 h 1357"/>
              <a:gd name="T38" fmla="*/ 1248 w 1411"/>
              <a:gd name="T39" fmla="*/ 869 h 1357"/>
              <a:gd name="T40" fmla="*/ 163 w 1411"/>
              <a:gd name="T41" fmla="*/ 869 h 1357"/>
              <a:gd name="T42" fmla="*/ 108 w 1411"/>
              <a:gd name="T43" fmla="*/ 814 h 1357"/>
              <a:gd name="T44" fmla="*/ 108 w 1411"/>
              <a:gd name="T45" fmla="*/ 163 h 1357"/>
              <a:gd name="T46" fmla="*/ 163 w 1411"/>
              <a:gd name="T47" fmla="*/ 109 h 1357"/>
              <a:gd name="T48" fmla="*/ 1263 w 1411"/>
              <a:gd name="T49" fmla="*/ 938 h 1357"/>
              <a:gd name="T50" fmla="*/ 1303 w 1411"/>
              <a:gd name="T51" fmla="*/ 977 h 1357"/>
              <a:gd name="T52" fmla="*/ 1263 w 1411"/>
              <a:gd name="T53" fmla="*/ 1016 h 1357"/>
              <a:gd name="T54" fmla="*/ 1224 w 1411"/>
              <a:gd name="T55" fmla="*/ 977 h 1357"/>
              <a:gd name="T56" fmla="*/ 1263 w 1411"/>
              <a:gd name="T57" fmla="*/ 938 h 1357"/>
              <a:gd name="T58" fmla="*/ 326 w 1411"/>
              <a:gd name="T59" fmla="*/ 1248 h 1357"/>
              <a:gd name="T60" fmla="*/ 271 w 1411"/>
              <a:gd name="T61" fmla="*/ 1303 h 1357"/>
              <a:gd name="T62" fmla="*/ 271 w 1411"/>
              <a:gd name="T63" fmla="*/ 1357 h 1357"/>
              <a:gd name="T64" fmla="*/ 1140 w 1411"/>
              <a:gd name="T65" fmla="*/ 1357 h 1357"/>
              <a:gd name="T66" fmla="*/ 1140 w 1411"/>
              <a:gd name="T67" fmla="*/ 1303 h 1357"/>
              <a:gd name="T68" fmla="*/ 1085 w 1411"/>
              <a:gd name="T69" fmla="*/ 1248 h 1357"/>
              <a:gd name="T70" fmla="*/ 326 w 1411"/>
              <a:gd name="T71" fmla="*/ 1248 h 1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1" h="1357">
                <a:moveTo>
                  <a:pt x="163" y="0"/>
                </a:moveTo>
                <a:cubicBezTo>
                  <a:pt x="73" y="0"/>
                  <a:pt x="0" y="73"/>
                  <a:pt x="0" y="163"/>
                </a:cubicBezTo>
                <a:lnTo>
                  <a:pt x="0" y="923"/>
                </a:lnTo>
                <a:cubicBezTo>
                  <a:pt x="0" y="1013"/>
                  <a:pt x="73" y="1086"/>
                  <a:pt x="163" y="1086"/>
                </a:cubicBezTo>
                <a:lnTo>
                  <a:pt x="543" y="1086"/>
                </a:lnTo>
                <a:lnTo>
                  <a:pt x="543" y="1140"/>
                </a:lnTo>
                <a:cubicBezTo>
                  <a:pt x="543" y="1170"/>
                  <a:pt x="567" y="1194"/>
                  <a:pt x="597" y="1194"/>
                </a:cubicBezTo>
                <a:lnTo>
                  <a:pt x="814" y="1194"/>
                </a:lnTo>
                <a:cubicBezTo>
                  <a:pt x="844" y="1194"/>
                  <a:pt x="868" y="1166"/>
                  <a:pt x="868" y="1140"/>
                </a:cubicBezTo>
                <a:lnTo>
                  <a:pt x="868" y="1086"/>
                </a:lnTo>
                <a:lnTo>
                  <a:pt x="1248" y="1086"/>
                </a:lnTo>
                <a:cubicBezTo>
                  <a:pt x="1338" y="1086"/>
                  <a:pt x="1411" y="1013"/>
                  <a:pt x="1411" y="923"/>
                </a:cubicBezTo>
                <a:lnTo>
                  <a:pt x="1411" y="163"/>
                </a:lnTo>
                <a:cubicBezTo>
                  <a:pt x="1411" y="73"/>
                  <a:pt x="1338" y="0"/>
                  <a:pt x="1248" y="0"/>
                </a:cubicBezTo>
                <a:lnTo>
                  <a:pt x="163" y="0"/>
                </a:lnTo>
                <a:close/>
                <a:moveTo>
                  <a:pt x="163" y="109"/>
                </a:moveTo>
                <a:lnTo>
                  <a:pt x="1248" y="109"/>
                </a:lnTo>
                <a:cubicBezTo>
                  <a:pt x="1278" y="109"/>
                  <a:pt x="1303" y="133"/>
                  <a:pt x="1303" y="163"/>
                </a:cubicBezTo>
                <a:lnTo>
                  <a:pt x="1303" y="814"/>
                </a:lnTo>
                <a:cubicBezTo>
                  <a:pt x="1303" y="844"/>
                  <a:pt x="1278" y="869"/>
                  <a:pt x="1248" y="869"/>
                </a:cubicBezTo>
                <a:lnTo>
                  <a:pt x="163" y="869"/>
                </a:lnTo>
                <a:cubicBezTo>
                  <a:pt x="133" y="869"/>
                  <a:pt x="108" y="844"/>
                  <a:pt x="108" y="814"/>
                </a:cubicBezTo>
                <a:lnTo>
                  <a:pt x="108" y="163"/>
                </a:lnTo>
                <a:cubicBezTo>
                  <a:pt x="108" y="133"/>
                  <a:pt x="133" y="109"/>
                  <a:pt x="163" y="109"/>
                </a:cubicBezTo>
                <a:close/>
                <a:moveTo>
                  <a:pt x="1263" y="938"/>
                </a:moveTo>
                <a:cubicBezTo>
                  <a:pt x="1285" y="938"/>
                  <a:pt x="1303" y="955"/>
                  <a:pt x="1303" y="977"/>
                </a:cubicBezTo>
                <a:cubicBezTo>
                  <a:pt x="1303" y="999"/>
                  <a:pt x="1285" y="1016"/>
                  <a:pt x="1263" y="1016"/>
                </a:cubicBezTo>
                <a:cubicBezTo>
                  <a:pt x="1242" y="1016"/>
                  <a:pt x="1224" y="999"/>
                  <a:pt x="1224" y="977"/>
                </a:cubicBezTo>
                <a:cubicBezTo>
                  <a:pt x="1224" y="955"/>
                  <a:pt x="1242" y="938"/>
                  <a:pt x="1263" y="938"/>
                </a:cubicBezTo>
                <a:close/>
                <a:moveTo>
                  <a:pt x="326" y="1248"/>
                </a:moveTo>
                <a:cubicBezTo>
                  <a:pt x="296" y="1248"/>
                  <a:pt x="271" y="1303"/>
                  <a:pt x="271" y="1303"/>
                </a:cubicBezTo>
                <a:lnTo>
                  <a:pt x="271" y="1357"/>
                </a:lnTo>
                <a:lnTo>
                  <a:pt x="1140" y="1357"/>
                </a:lnTo>
                <a:lnTo>
                  <a:pt x="1140" y="1303"/>
                </a:lnTo>
                <a:cubicBezTo>
                  <a:pt x="1140" y="1273"/>
                  <a:pt x="1115" y="1248"/>
                  <a:pt x="1085" y="1248"/>
                </a:cubicBezTo>
                <a:lnTo>
                  <a:pt x="326" y="12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5177" tIns="37589" rIns="75177" bIns="37589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4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6761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23</a:t>
            </a:r>
            <a:endParaRPr lang="en-US" altLang="ko-KR" dirty="0"/>
          </a:p>
        </p:txBody>
      </p:sp>
      <p:sp>
        <p:nvSpPr>
          <p:cNvPr id="33" name="지원 개요"/>
          <p:cNvSpPr txBox="1"/>
          <p:nvPr/>
        </p:nvSpPr>
        <p:spPr>
          <a:xfrm>
            <a:off x="1248925" y="646253"/>
            <a:ext cx="1352934" cy="465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500">
                <a:solidFill>
                  <a:srgbClr val="FFFFFF"/>
                </a:solidFill>
                <a:latin typeface="NanumGothic Bold"/>
                <a:ea typeface="NanumGothic Bold"/>
                <a:cs typeface="NanumGothic Bold"/>
                <a:sym typeface="NanumGothic Bold"/>
              </a:defRPr>
            </a:lvl1pPr>
          </a:lstStyle>
          <a:p>
            <a:pPr algn="l"/>
            <a:r>
              <a:rPr lang="ko-KR" altLang="en-US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지원방법</a:t>
            </a:r>
            <a:endParaRPr lang="en-US" altLang="ko-KR" sz="3022" dirty="0"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지원 개요"/>
          <p:cNvSpPr txBox="1"/>
          <p:nvPr/>
        </p:nvSpPr>
        <p:spPr>
          <a:xfrm>
            <a:off x="360652" y="435600"/>
            <a:ext cx="856004" cy="910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500">
                <a:solidFill>
                  <a:srgbClr val="FFFFFF"/>
                </a:solidFill>
                <a:latin typeface="NanumGothic Bold"/>
                <a:ea typeface="NanumGothic Bold"/>
                <a:cs typeface="NanumGothic Bold"/>
                <a:sym typeface="NanumGothic Bold"/>
              </a:defRPr>
            </a:lvl1pPr>
          </a:lstStyle>
          <a:p>
            <a:pPr algn="l"/>
            <a:r>
              <a:rPr 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01</a:t>
            </a:r>
            <a:endParaRPr lang="ko-KR" altLang="en-US" sz="5919" dirty="0"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5400000" scaled="0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AutoShape 48"/>
          <p:cNvSpPr>
            <a:spLocks noChangeArrowheads="1"/>
          </p:cNvSpPr>
          <p:nvPr/>
        </p:nvSpPr>
        <p:spPr bwMode="auto">
          <a:xfrm>
            <a:off x="399857" y="1305332"/>
            <a:ext cx="4975658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1644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기술로드맵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수립 전략   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smroadmap.smtech.go.kr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403183" y="3082699"/>
            <a:ext cx="9885454" cy="611151"/>
            <a:chOff x="1317824" y="3936795"/>
            <a:chExt cx="11124369" cy="743363"/>
          </a:xfrm>
        </p:grpSpPr>
        <p:sp>
          <p:nvSpPr>
            <p:cNvPr id="150" name="AutoShape 129"/>
            <p:cNvSpPr>
              <a:spLocks noChangeArrowheads="1"/>
            </p:cNvSpPr>
            <p:nvPr/>
          </p:nvSpPr>
          <p:spPr bwMode="auto">
            <a:xfrm>
              <a:off x="10207143" y="3936795"/>
              <a:ext cx="2235050" cy="743280"/>
            </a:xfrm>
            <a:prstGeom prst="rect">
              <a:avLst/>
            </a:prstGeom>
            <a:solidFill>
              <a:srgbClr val="004191"/>
            </a:solidFill>
            <a:ln w="63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r>
                <a:rPr kumimoji="1" lang="ko-KR" altLang="en-US" sz="1316" spc="-2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로드맵</a:t>
              </a: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 기획 및</a:t>
              </a:r>
            </a:p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심층분석</a:t>
              </a:r>
            </a:p>
          </p:txBody>
        </p:sp>
        <p:sp>
          <p:nvSpPr>
            <p:cNvPr id="151" name="AutoShape 129"/>
            <p:cNvSpPr>
              <a:spLocks noChangeArrowheads="1"/>
            </p:cNvSpPr>
            <p:nvPr/>
          </p:nvSpPr>
          <p:spPr bwMode="auto">
            <a:xfrm>
              <a:off x="7991326" y="3936795"/>
              <a:ext cx="2235050" cy="743280"/>
            </a:xfrm>
            <a:prstGeom prst="rect">
              <a:avLst/>
            </a:prstGeom>
            <a:solidFill>
              <a:srgbClr val="0070DD"/>
            </a:solidFill>
            <a:ln w="63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요소기술 도출 및 </a:t>
              </a:r>
            </a:p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핵심기술 선정</a:t>
              </a:r>
            </a:p>
          </p:txBody>
        </p:sp>
        <p:sp>
          <p:nvSpPr>
            <p:cNvPr id="152" name="AutoShape 129"/>
            <p:cNvSpPr>
              <a:spLocks noChangeArrowheads="1"/>
            </p:cNvSpPr>
            <p:nvPr/>
          </p:nvSpPr>
          <p:spPr bwMode="auto">
            <a:xfrm>
              <a:off x="5775506" y="3936795"/>
              <a:ext cx="2235050" cy="743280"/>
            </a:xfrm>
            <a:prstGeom prst="rect">
              <a:avLst/>
            </a:prstGeom>
            <a:solidFill>
              <a:srgbClr val="7FC0FF"/>
            </a:solidFill>
            <a:ln w="63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>전략제품 분석 및 </a:t>
              </a:r>
              <a:r>
                <a:rPr kumimoji="1" lang="en-US" altLang="ko-KR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/>
              </a:r>
              <a:br>
                <a:rPr kumimoji="1" lang="en-US" altLang="ko-KR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</a:br>
              <a:r>
                <a:rPr kumimoji="1" lang="en-US" altLang="ko-KR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>R&amp;D</a:t>
              </a: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>사업 연계</a:t>
              </a:r>
            </a:p>
          </p:txBody>
        </p:sp>
        <p:sp>
          <p:nvSpPr>
            <p:cNvPr id="153" name="AutoShape 129"/>
            <p:cNvSpPr>
              <a:spLocks noChangeArrowheads="1"/>
            </p:cNvSpPr>
            <p:nvPr/>
          </p:nvSpPr>
          <p:spPr bwMode="auto">
            <a:xfrm>
              <a:off x="3559687" y="3936795"/>
              <a:ext cx="2235050" cy="743280"/>
            </a:xfrm>
            <a:prstGeom prst="rect">
              <a:avLst/>
            </a:prstGeom>
            <a:solidFill>
              <a:srgbClr val="D8ECFF"/>
            </a:solidFill>
            <a:ln w="63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>전략분야 분석 및 </a:t>
              </a:r>
              <a:r>
                <a:rPr kumimoji="1" lang="en-US" altLang="ko-KR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/>
              </a:r>
              <a:br>
                <a:rPr kumimoji="1" lang="en-US" altLang="ko-KR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</a:b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>전략제품 선정</a:t>
              </a:r>
            </a:p>
          </p:txBody>
        </p:sp>
        <p:sp>
          <p:nvSpPr>
            <p:cNvPr id="154" name="AutoShape 129"/>
            <p:cNvSpPr>
              <a:spLocks noChangeArrowheads="1"/>
            </p:cNvSpPr>
            <p:nvPr/>
          </p:nvSpPr>
          <p:spPr bwMode="auto">
            <a:xfrm>
              <a:off x="1317824" y="3936795"/>
              <a:ext cx="2261095" cy="7432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>전략분야 설정 및 </a:t>
              </a:r>
              <a:r>
                <a:rPr kumimoji="1" lang="en-US" altLang="ko-KR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/>
              </a:r>
              <a:br>
                <a:rPr kumimoji="1" lang="en-US" altLang="ko-KR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</a:br>
              <a:r>
                <a:rPr kumimoji="1" lang="ko-KR" altLang="en-US" sz="1316" spc="-2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itchFamily="2" charset="-127"/>
                  <a:ea typeface="KoPub돋움체 Bold" pitchFamily="2" charset="-127"/>
                </a:rPr>
                <a:t>기술수요조사</a:t>
              </a:r>
            </a:p>
          </p:txBody>
        </p:sp>
        <p:sp>
          <p:nvSpPr>
            <p:cNvPr id="155" name="이등변 삼각형 154"/>
            <p:cNvSpPr/>
            <p:nvPr/>
          </p:nvSpPr>
          <p:spPr>
            <a:xfrm rot="5400000">
              <a:off x="3284565" y="4231150"/>
              <a:ext cx="743363" cy="154653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endParaRPr kumimoji="1" lang="ko-KR" altLang="en-US" sz="1316" spc="-25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2" charset="-127"/>
                <a:ea typeface="KoPub돋움체 Bold" pitchFamily="2" charset="-127"/>
              </a:endParaRPr>
            </a:p>
          </p:txBody>
        </p:sp>
        <p:sp>
          <p:nvSpPr>
            <p:cNvPr id="156" name="이등변 삼각형 155"/>
            <p:cNvSpPr/>
            <p:nvPr/>
          </p:nvSpPr>
          <p:spPr>
            <a:xfrm rot="5400000">
              <a:off x="5500382" y="4231150"/>
              <a:ext cx="743363" cy="154653"/>
            </a:xfrm>
            <a:prstGeom prst="triangle">
              <a:avLst/>
            </a:prstGeom>
            <a:solidFill>
              <a:srgbClr val="D8ECFF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endParaRPr kumimoji="1" lang="ko-KR" altLang="en-US" sz="1316" spc="-25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2" charset="-127"/>
                <a:ea typeface="KoPub돋움체 Bold" pitchFamily="2" charset="-127"/>
              </a:endParaRPr>
            </a:p>
          </p:txBody>
        </p:sp>
        <p:sp>
          <p:nvSpPr>
            <p:cNvPr id="157" name="이등변 삼각형 156"/>
            <p:cNvSpPr/>
            <p:nvPr/>
          </p:nvSpPr>
          <p:spPr>
            <a:xfrm rot="5400000">
              <a:off x="7716201" y="4231150"/>
              <a:ext cx="743363" cy="154653"/>
            </a:xfrm>
            <a:prstGeom prst="triangle">
              <a:avLst/>
            </a:prstGeom>
            <a:solidFill>
              <a:srgbClr val="7FC0FF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endParaRPr kumimoji="1" lang="ko-KR" altLang="en-US" sz="1316" spc="-25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2" charset="-127"/>
                <a:ea typeface="KoPub돋움체 Bold" pitchFamily="2" charset="-127"/>
              </a:endParaRPr>
            </a:p>
          </p:txBody>
        </p:sp>
        <p:sp>
          <p:nvSpPr>
            <p:cNvPr id="158" name="이등변 삼각형 157"/>
            <p:cNvSpPr/>
            <p:nvPr/>
          </p:nvSpPr>
          <p:spPr>
            <a:xfrm rot="5400000">
              <a:off x="9932021" y="4231150"/>
              <a:ext cx="743363" cy="154653"/>
            </a:xfrm>
            <a:prstGeom prst="triangle">
              <a:avLst/>
            </a:prstGeom>
            <a:solidFill>
              <a:srgbClr val="0070DD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buClr>
                  <a:schemeClr val="bg2"/>
                </a:buClr>
                <a:tabLst>
                  <a:tab pos="208781" algn="l"/>
                  <a:tab pos="417562" algn="l"/>
                  <a:tab pos="626343" algn="l"/>
                  <a:tab pos="835122" algn="l"/>
                  <a:tab pos="1043904" algn="l"/>
                </a:tabLst>
              </a:pPr>
              <a:endParaRPr kumimoji="1" lang="ko-KR" altLang="en-US" sz="1316" spc="-25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2" charset="-127"/>
                <a:ea typeface="KoPub돋움체 Bold" pitchFamily="2" charset="-127"/>
              </a:endParaRPr>
            </a:p>
          </p:txBody>
        </p:sp>
      </p:grpSp>
      <p:sp>
        <p:nvSpPr>
          <p:cNvPr id="185" name="AutoShape 48"/>
          <p:cNvSpPr>
            <a:spLocks noChangeArrowheads="1"/>
          </p:cNvSpPr>
          <p:nvPr/>
        </p:nvSpPr>
        <p:spPr bwMode="auto">
          <a:xfrm>
            <a:off x="399857" y="2602806"/>
            <a:ext cx="4975658" cy="372874"/>
          </a:xfrm>
          <a:prstGeom prst="roundRect">
            <a:avLst>
              <a:gd name="adj" fmla="val 50000"/>
            </a:avLst>
          </a:prstGeom>
          <a:solidFill>
            <a:srgbClr val="0070DD"/>
          </a:solidFill>
          <a:ln w="12700">
            <a:solidFill>
              <a:srgbClr val="007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1644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기술로드맵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추진 프로세스</a:t>
            </a:r>
          </a:p>
        </p:txBody>
      </p:sp>
      <p:grpSp>
        <p:nvGrpSpPr>
          <p:cNvPr id="228" name="그룹 227"/>
          <p:cNvGrpSpPr/>
          <p:nvPr/>
        </p:nvGrpSpPr>
        <p:grpSpPr>
          <a:xfrm>
            <a:off x="747398" y="1783063"/>
            <a:ext cx="6116529" cy="202491"/>
            <a:chOff x="909080" y="2448035"/>
            <a:chExt cx="7439732" cy="246295"/>
          </a:xfrm>
        </p:grpSpPr>
        <p:sp>
          <p:nvSpPr>
            <p:cNvPr id="190" name="직사각형 78"/>
            <p:cNvSpPr txBox="1"/>
            <p:nvPr/>
          </p:nvSpPr>
          <p:spPr>
            <a:xfrm>
              <a:off x="1169706" y="2448035"/>
              <a:ext cx="7179106" cy="2462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4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차 산업혁명 대응을 위한 중소기업의 전략기술 제시 </a:t>
              </a: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– 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기술수준</a:t>
              </a: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시장동향</a:t>
              </a: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주요 경쟁자 등</a:t>
              </a:r>
            </a:p>
          </p:txBody>
        </p:sp>
        <p:pic>
          <p:nvPicPr>
            <p:cNvPr id="191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90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3" name="직사각형 78"/>
          <p:cNvSpPr txBox="1"/>
          <p:nvPr/>
        </p:nvSpPr>
        <p:spPr>
          <a:xfrm>
            <a:off x="944935" y="2009721"/>
            <a:ext cx="5275483" cy="194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t">
            <a:spAutoFit/>
          </a:bodyPr>
          <a:lstStyle/>
          <a:p>
            <a:pPr algn="l" defTabSz="877657">
              <a:lnSpc>
                <a:spcPct val="110000"/>
              </a:lnSpc>
              <a:spcAft>
                <a:spcPts val="328"/>
              </a:spcAft>
              <a:buClr>
                <a:schemeClr val="bg1">
                  <a:lumMod val="50000"/>
                </a:schemeClr>
              </a:buClr>
              <a:buSzPct val="80000"/>
              <a:defRPr sz="1800" b="1" spc="-71">
                <a:latin typeface="KoPub돋움체 Bold"/>
                <a:ea typeface="KoPub돋움체 Bold"/>
                <a:cs typeface="KoPub돋움체 Bold"/>
                <a:sym typeface="KoPub돋움체 Bold"/>
              </a:defRPr>
            </a:pPr>
            <a:r>
              <a:rPr lang="ko-KR" altLang="en-US" sz="115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✽상대국 정부</a:t>
            </a:r>
            <a:r>
              <a:rPr lang="en-US" altLang="ko-KR" sz="115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·</a:t>
            </a:r>
            <a:r>
              <a:rPr lang="ko-KR" altLang="en-US" sz="115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전문기관과 협의하여 선정된 기술교류 유망 산업</a:t>
            </a:r>
            <a:r>
              <a:rPr lang="en-US" altLang="ko-KR" sz="115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, </a:t>
            </a:r>
            <a:r>
              <a:rPr lang="ko-KR" altLang="en-US" sz="1151" kern="1200" spc="-2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품목 분야 기술 보유 기업 우대</a:t>
            </a:r>
          </a:p>
        </p:txBody>
      </p:sp>
      <p:grpSp>
        <p:nvGrpSpPr>
          <p:cNvPr id="229" name="그룹 228"/>
          <p:cNvGrpSpPr/>
          <p:nvPr/>
        </p:nvGrpSpPr>
        <p:grpSpPr>
          <a:xfrm>
            <a:off x="747398" y="2329436"/>
            <a:ext cx="4018195" cy="202491"/>
            <a:chOff x="909080" y="2448035"/>
            <a:chExt cx="4887460" cy="246295"/>
          </a:xfrm>
        </p:grpSpPr>
        <p:sp>
          <p:nvSpPr>
            <p:cNvPr id="230" name="직사각형 78"/>
            <p:cNvSpPr txBox="1"/>
            <p:nvPr/>
          </p:nvSpPr>
          <p:spPr>
            <a:xfrm>
              <a:off x="1169703" y="2448035"/>
              <a:ext cx="4626837" cy="2462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t">
              <a:spAutoFit/>
            </a:bodyPr>
            <a:lstStyle/>
            <a:p>
              <a:pPr algn="l" defTabSz="845561">
                <a:spcAft>
                  <a:spcPts val="165"/>
                </a:spcAft>
                <a:buSzPct val="120000"/>
                <a:defRPr sz="1600">
                  <a:latin typeface="NanumGothic Bold"/>
                  <a:ea typeface="NanumGothic Bold"/>
                  <a:cs typeface="NanumGothic Bold"/>
                  <a:sym typeface="NanumGothic Bold"/>
                </a:defRPr>
              </a:pP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 기술개발 우선과제로 지원 </a:t>
              </a:r>
              <a:r>
                <a:rPr lang="en-US" altLang="ko-KR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316" b="1" dirty="0" err="1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품목지정형</a:t>
              </a:r>
              <a:r>
                <a:rPr lang="ko-KR" altLang="en-US" sz="1316" b="1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자유공모</a:t>
              </a:r>
            </a:p>
          </p:txBody>
        </p:sp>
        <p:pic>
          <p:nvPicPr>
            <p:cNvPr id="231" name="Picture 2" descr="C:\Users\hyunsooji\Desktop\★PNG\008 (4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9080" y="2476280"/>
              <a:ext cx="189731" cy="18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2551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24</a:t>
            </a:r>
            <a:endParaRPr lang="en-US" altLang="ko-KR" dirty="0"/>
          </a:p>
        </p:txBody>
      </p:sp>
      <p:grpSp>
        <p:nvGrpSpPr>
          <p:cNvPr id="104" name="그룹 103"/>
          <p:cNvGrpSpPr/>
          <p:nvPr/>
        </p:nvGrpSpPr>
        <p:grpSpPr>
          <a:xfrm>
            <a:off x="360652" y="435600"/>
            <a:ext cx="4044586" cy="910890"/>
            <a:chOff x="286520" y="373517"/>
            <a:chExt cx="3747322" cy="843943"/>
          </a:xfrm>
        </p:grpSpPr>
        <p:sp>
          <p:nvSpPr>
            <p:cNvPr id="105" name="지원 개요"/>
            <p:cNvSpPr txBox="1"/>
            <p:nvPr/>
          </p:nvSpPr>
          <p:spPr>
            <a:xfrm>
              <a:off x="1109508" y="568688"/>
              <a:ext cx="2924334" cy="4308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중소기업 </a:t>
              </a:r>
              <a:r>
                <a:rPr lang="ko-KR" altLang="en-US" sz="3022" dirty="0" err="1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기술로드맵</a:t>
              </a:r>
              <a:endParaRPr lang="en-US" altLang="ko-KR" sz="3022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6" name="지원 개요"/>
            <p:cNvSpPr txBox="1"/>
            <p:nvPr/>
          </p:nvSpPr>
          <p:spPr>
            <a:xfrm>
              <a:off x="286520" y="373517"/>
              <a:ext cx="793090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02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-2464" y="3874862"/>
            <a:ext cx="10694342" cy="2900460"/>
            <a:chOff x="-2283" y="3517041"/>
            <a:chExt cx="9908344" cy="2687286"/>
          </a:xfrm>
        </p:grpSpPr>
        <p:grpSp>
          <p:nvGrpSpPr>
            <p:cNvPr id="60" name="그룹 59"/>
            <p:cNvGrpSpPr/>
            <p:nvPr/>
          </p:nvGrpSpPr>
          <p:grpSpPr>
            <a:xfrm>
              <a:off x="-2283" y="3517041"/>
              <a:ext cx="9908344" cy="2687286"/>
              <a:chOff x="-2283" y="3517041"/>
              <a:chExt cx="9908344" cy="2687286"/>
            </a:xfrm>
          </p:grpSpPr>
          <p:pic>
            <p:nvPicPr>
              <p:cNvPr id="13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283" y="3693891"/>
                <a:ext cx="9908344" cy="25104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333" name="그룹 332"/>
              <p:cNvGrpSpPr/>
              <p:nvPr/>
            </p:nvGrpSpPr>
            <p:grpSpPr>
              <a:xfrm>
                <a:off x="301791" y="3517041"/>
                <a:ext cx="6038901" cy="345516"/>
                <a:chOff x="490400" y="5170771"/>
                <a:chExt cx="6552060" cy="453600"/>
              </a:xfrm>
            </p:grpSpPr>
            <p:sp>
              <p:nvSpPr>
                <p:cNvPr id="330" name="직사각형 329"/>
                <p:cNvSpPr/>
                <p:nvPr/>
              </p:nvSpPr>
              <p:spPr>
                <a:xfrm>
                  <a:off x="490400" y="5171228"/>
                  <a:ext cx="6375496" cy="452687"/>
                </a:xfrm>
                <a:prstGeom prst="rect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64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itchFamily="18" charset="-127"/>
                    <a:ea typeface="KoPub돋움체 Bold" pitchFamily="18" charset="-127"/>
                  </a:endParaRPr>
                </a:p>
              </p:txBody>
            </p:sp>
            <p:sp>
              <p:nvSpPr>
                <p:cNvPr id="331" name="TextBox 330"/>
                <p:cNvSpPr txBox="1"/>
                <p:nvPr/>
              </p:nvSpPr>
              <p:spPr>
                <a:xfrm>
                  <a:off x="657600" y="5243681"/>
                  <a:ext cx="6041110" cy="3077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‘18</a:t>
                  </a:r>
                  <a:r>
                    <a:rPr lang="ko-KR" altLang="en-US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년 주요 기술 </a:t>
                  </a:r>
                  <a:r>
                    <a:rPr lang="en-US" altLang="ko-KR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: 4</a:t>
                  </a:r>
                  <a:r>
                    <a:rPr lang="ko-KR" altLang="en-US" sz="1644" dirty="0" err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차산업혁명</a:t>
                  </a:r>
                  <a:r>
                    <a:rPr lang="ko-KR" altLang="en-US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 </a:t>
                  </a:r>
                  <a:r>
                    <a:rPr lang="en-US" altLang="ko-KR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(15</a:t>
                  </a:r>
                  <a:r>
                    <a:rPr lang="ko-KR" altLang="en-US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개 분야</a:t>
                  </a:r>
                  <a:r>
                    <a:rPr lang="en-US" altLang="ko-KR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), </a:t>
                  </a:r>
                  <a:r>
                    <a:rPr lang="ko-KR" altLang="en-US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중소기업 성장  </a:t>
                  </a:r>
                  <a:r>
                    <a:rPr lang="en-US" altLang="ko-KR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(13</a:t>
                  </a:r>
                  <a:r>
                    <a:rPr lang="ko-KR" altLang="en-US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개 분야</a:t>
                  </a:r>
                  <a:r>
                    <a:rPr lang="en-US" altLang="ko-KR" sz="1644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KoPub돋움체 Bold" pitchFamily="18" charset="-127"/>
                      <a:ea typeface="KoPub돋움체 Bold" pitchFamily="18" charset="-127"/>
                      <a:cs typeface="+mn-cs"/>
                    </a:rPr>
                    <a:t>)</a:t>
                  </a:r>
                </a:p>
              </p:txBody>
            </p:sp>
            <p:sp>
              <p:nvSpPr>
                <p:cNvPr id="332" name="직각 삼각형 331"/>
                <p:cNvSpPr/>
                <p:nvPr/>
              </p:nvSpPr>
              <p:spPr>
                <a:xfrm>
                  <a:off x="6865896" y="5170771"/>
                  <a:ext cx="176564" cy="453600"/>
                </a:xfrm>
                <a:prstGeom prst="rtTriangle">
                  <a:avLst/>
                </a:prstGeom>
                <a:solidFill>
                  <a:srgbClr val="0041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644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itchFamily="18" charset="-127"/>
                    <a:ea typeface="KoPub돋움체 Bold" pitchFamily="18" charset="-127"/>
                  </a:endParaRPr>
                </a:p>
              </p:txBody>
            </p:sp>
          </p:grpSp>
        </p:grpSp>
        <p:grpSp>
          <p:nvGrpSpPr>
            <p:cNvPr id="59" name="그룹 58"/>
            <p:cNvGrpSpPr/>
            <p:nvPr/>
          </p:nvGrpSpPr>
          <p:grpSpPr>
            <a:xfrm>
              <a:off x="1259780" y="3948088"/>
              <a:ext cx="6696692" cy="1938685"/>
              <a:chOff x="1259780" y="3948088"/>
              <a:chExt cx="6696692" cy="1938685"/>
            </a:xfrm>
          </p:grpSpPr>
          <p:grpSp>
            <p:nvGrpSpPr>
              <p:cNvPr id="2" name="그룹 1"/>
              <p:cNvGrpSpPr/>
              <p:nvPr/>
            </p:nvGrpSpPr>
            <p:grpSpPr>
              <a:xfrm>
                <a:off x="2288576" y="3948088"/>
                <a:ext cx="5019018" cy="188278"/>
                <a:chOff x="2365592" y="3948088"/>
                <a:chExt cx="4942166" cy="188278"/>
              </a:xfrm>
            </p:grpSpPr>
            <p:sp>
              <p:nvSpPr>
                <p:cNvPr id="187" name="신산업 육성 (20대)"/>
                <p:cNvSpPr txBox="1"/>
                <p:nvPr/>
              </p:nvSpPr>
              <p:spPr>
                <a:xfrm>
                  <a:off x="5772190" y="3948757"/>
                  <a:ext cx="1535568" cy="187609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defTabSz="914400">
                    <a:defRPr sz="1500" spc="-125">
                      <a:solidFill>
                        <a:srgbClr val="FFFFFF"/>
                      </a:solidFill>
                      <a:latin typeface="NanumGothic Bold"/>
                      <a:ea typeface="NanumGothic Bold"/>
                      <a:cs typeface="NanumGothic Bold"/>
                      <a:sym typeface="NanumGothic Bold"/>
                    </a:defRPr>
                  </a:lvl1pPr>
                </a:lstStyle>
                <a:p>
                  <a:pPr algn="dist"/>
                  <a:r>
                    <a:rPr lang="ko-KR" altLang="en-US" sz="1316" b="1" spc="0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sym typeface="Helvetica Neue Medium"/>
                    </a:rPr>
                    <a:t>중소기업 성장분야 </a:t>
                  </a:r>
                  <a:r>
                    <a:rPr lang="en-US" altLang="ko-KR" sz="1316" b="1" spc="0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sym typeface="Helvetica Neue Medium"/>
                    </a:rPr>
                    <a:t>(13</a:t>
                  </a:r>
                  <a:r>
                    <a:rPr lang="ko-KR" altLang="en-US" sz="1316" b="1" spc="0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sym typeface="Helvetica Neue Medium"/>
                    </a:rPr>
                    <a:t>개</a:t>
                  </a:r>
                  <a:r>
                    <a:rPr sz="1316" b="1" spc="0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sym typeface="Helvetica Neue Medium"/>
                    </a:rPr>
                    <a:t>)</a:t>
                  </a:r>
                </a:p>
              </p:txBody>
            </p:sp>
            <p:sp>
              <p:nvSpPr>
                <p:cNvPr id="188" name="주력산업 고도화 (20대)"/>
                <p:cNvSpPr txBox="1"/>
                <p:nvPr/>
              </p:nvSpPr>
              <p:spPr>
                <a:xfrm>
                  <a:off x="2365592" y="3948088"/>
                  <a:ext cx="1064662" cy="187608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/>
                <a:p>
                  <a:pPr defTabSz="751609">
                    <a:defRPr sz="1500" spc="-125">
                      <a:solidFill>
                        <a:srgbClr val="FFFFFF"/>
                      </a:solidFill>
                      <a:latin typeface="NanumGothic Bold"/>
                      <a:ea typeface="NanumGothic Bold"/>
                      <a:cs typeface="NanumGothic Bold"/>
                      <a:sym typeface="NanumGothic Bold"/>
                    </a:defRPr>
                  </a:pPr>
                  <a:r>
                    <a:rPr lang="en-US" sz="1316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NanumGothic Bold"/>
                      <a:sym typeface="NanumGothic Bold"/>
                    </a:rPr>
                    <a:t>4</a:t>
                  </a:r>
                  <a:r>
                    <a:rPr lang="ko-KR" altLang="en-US" sz="1316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NanumGothic Bold"/>
                      <a:sym typeface="NanumGothic Bold"/>
                    </a:rPr>
                    <a:t>차 산업혁명  </a:t>
                  </a:r>
                  <a:r>
                    <a:rPr sz="1316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NanumGothic Bold"/>
                      <a:sym typeface="NanumGothic Bold"/>
                    </a:rPr>
                    <a:t>(</a:t>
                  </a:r>
                  <a:r>
                    <a:rPr lang="en-US" sz="1316" b="1" dirty="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NanumGothic Bold"/>
                      <a:sym typeface="NanumGothic Bold"/>
                    </a:rPr>
                    <a:t>15</a:t>
                  </a:r>
                  <a:r>
                    <a:rPr lang="ko-KR" altLang="en-US" sz="1316" b="1" dirty="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NanumGothic Bold"/>
                      <a:sym typeface="NanumGothic Bold"/>
                    </a:rPr>
                    <a:t>개</a:t>
                  </a:r>
                  <a:r>
                    <a:rPr sz="1316" b="1" dirty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NanumGothic Bold"/>
                      <a:sym typeface="NanumGothic Bold"/>
                    </a:rPr>
                    <a:t>)</a:t>
                  </a:r>
                </a:p>
              </p:txBody>
            </p:sp>
          </p:grpSp>
          <p:grpSp>
            <p:nvGrpSpPr>
              <p:cNvPr id="58" name="그룹 57"/>
              <p:cNvGrpSpPr/>
              <p:nvPr/>
            </p:nvGrpSpPr>
            <p:grpSpPr>
              <a:xfrm>
                <a:off x="1259780" y="4197600"/>
                <a:ext cx="6696692" cy="1689173"/>
                <a:chOff x="1259780" y="4197600"/>
                <a:chExt cx="6696692" cy="1689173"/>
              </a:xfrm>
            </p:grpSpPr>
            <p:grpSp>
              <p:nvGrpSpPr>
                <p:cNvPr id="51" name="그룹 50"/>
                <p:cNvGrpSpPr/>
                <p:nvPr/>
              </p:nvGrpSpPr>
              <p:grpSpPr>
                <a:xfrm>
                  <a:off x="1259780" y="4197600"/>
                  <a:ext cx="2958053" cy="1689173"/>
                  <a:chOff x="1259780" y="4197600"/>
                  <a:chExt cx="2958053" cy="1689173"/>
                </a:xfrm>
              </p:grpSpPr>
              <p:grpSp>
                <p:nvGrpSpPr>
                  <p:cNvPr id="46" name="그룹 45"/>
                  <p:cNvGrpSpPr/>
                  <p:nvPr/>
                </p:nvGrpSpPr>
                <p:grpSpPr>
                  <a:xfrm>
                    <a:off x="1259780" y="4197600"/>
                    <a:ext cx="2958053" cy="283829"/>
                    <a:chOff x="1259780" y="4197600"/>
                    <a:chExt cx="2958053" cy="283829"/>
                  </a:xfrm>
                </p:grpSpPr>
                <p:grpSp>
                  <p:nvGrpSpPr>
                    <p:cNvPr id="233" name="그룹 232"/>
                    <p:cNvGrpSpPr/>
                    <p:nvPr/>
                  </p:nvGrpSpPr>
                  <p:grpSpPr>
                    <a:xfrm>
                      <a:off x="2265235" y="4197600"/>
                      <a:ext cx="943672" cy="283828"/>
                      <a:chOff x="2193793" y="4204309"/>
                      <a:chExt cx="943672" cy="283828"/>
                    </a:xfrm>
                  </p:grpSpPr>
                  <p:sp>
                    <p:nvSpPr>
                      <p:cNvPr id="270" name="모서리가 둥근 직사각형"/>
                      <p:cNvSpPr/>
                      <p:nvPr/>
                    </p:nvSpPr>
                    <p:spPr>
                      <a:xfrm>
                        <a:off x="2193793" y="4204309"/>
                        <a:ext cx="943672" cy="283828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71" name="조선"/>
                      <p:cNvSpPr txBox="1"/>
                      <p:nvPr/>
                    </p:nvSpPr>
                    <p:spPr>
                      <a:xfrm>
                        <a:off x="2226772" y="4238539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5G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37" name="그룹 236"/>
                    <p:cNvGrpSpPr/>
                    <p:nvPr/>
                  </p:nvGrpSpPr>
                  <p:grpSpPr>
                    <a:xfrm>
                      <a:off x="1259780" y="4197600"/>
                      <a:ext cx="943672" cy="283829"/>
                      <a:chOff x="731123" y="4066791"/>
                      <a:chExt cx="943672" cy="283829"/>
                    </a:xfrm>
                  </p:grpSpPr>
                  <p:sp>
                    <p:nvSpPr>
                      <p:cNvPr id="254" name="모서리가 둥근 직사각형"/>
                      <p:cNvSpPr/>
                      <p:nvPr/>
                    </p:nvSpPr>
                    <p:spPr>
                      <a:xfrm>
                        <a:off x="731123" y="4066791"/>
                        <a:ext cx="943672" cy="283829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8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1480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55" name="자동차/철도"/>
                      <p:cNvSpPr txBox="1"/>
                      <p:nvPr/>
                    </p:nvSpPr>
                    <p:spPr>
                      <a:xfrm>
                        <a:off x="749777" y="4103846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AI</a:t>
                        </a:r>
                        <a:r>
                          <a:rPr lang="en-US" altLang="ko-KR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·</a:t>
                        </a: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빅데이터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24" name="그룹 223"/>
                    <p:cNvGrpSpPr/>
                    <p:nvPr/>
                  </p:nvGrpSpPr>
                  <p:grpSpPr>
                    <a:xfrm>
                      <a:off x="3274162" y="4198059"/>
                      <a:ext cx="943671" cy="281349"/>
                      <a:chOff x="3288444" y="4198059"/>
                      <a:chExt cx="943671" cy="281349"/>
                    </a:xfrm>
                  </p:grpSpPr>
                  <p:sp>
                    <p:nvSpPr>
                      <p:cNvPr id="238" name="모서리가 둥근 직사각형"/>
                      <p:cNvSpPr/>
                      <p:nvPr/>
                    </p:nvSpPr>
                    <p:spPr>
                      <a:xfrm>
                        <a:off x="3288444" y="4198059"/>
                        <a:ext cx="943671" cy="281349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39" name="플랜트…"/>
                      <p:cNvSpPr txBox="1"/>
                      <p:nvPr/>
                    </p:nvSpPr>
                    <p:spPr>
                      <a:xfrm>
                        <a:off x="3307054" y="4238443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정보보호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47" name="그룹 46"/>
                  <p:cNvGrpSpPr/>
                  <p:nvPr/>
                </p:nvGrpSpPr>
                <p:grpSpPr>
                  <a:xfrm>
                    <a:off x="1260000" y="4539600"/>
                    <a:ext cx="2952472" cy="284012"/>
                    <a:chOff x="1260000" y="4539600"/>
                    <a:chExt cx="2952472" cy="284012"/>
                  </a:xfrm>
                </p:grpSpPr>
                <p:grpSp>
                  <p:nvGrpSpPr>
                    <p:cNvPr id="28" name="그룹 27"/>
                    <p:cNvGrpSpPr/>
                    <p:nvPr/>
                  </p:nvGrpSpPr>
                  <p:grpSpPr>
                    <a:xfrm>
                      <a:off x="3268800" y="4539600"/>
                      <a:ext cx="943672" cy="283829"/>
                      <a:chOff x="3281131" y="4531154"/>
                      <a:chExt cx="943672" cy="283829"/>
                    </a:xfrm>
                  </p:grpSpPr>
                  <p:sp>
                    <p:nvSpPr>
                      <p:cNvPr id="268" name="모서리가 둥근 직사각형"/>
                      <p:cNvSpPr/>
                      <p:nvPr/>
                    </p:nvSpPr>
                    <p:spPr>
                      <a:xfrm>
                        <a:off x="3281131" y="4531154"/>
                        <a:ext cx="943672" cy="283829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69" name="디스플레이"/>
                      <p:cNvSpPr txBox="1"/>
                      <p:nvPr/>
                    </p:nvSpPr>
                    <p:spPr>
                      <a:xfrm>
                        <a:off x="3303149" y="4565311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 err="1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스마트가전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36" name="그룹 235"/>
                    <p:cNvGrpSpPr/>
                    <p:nvPr/>
                  </p:nvGrpSpPr>
                  <p:grpSpPr>
                    <a:xfrm>
                      <a:off x="1260000" y="4539783"/>
                      <a:ext cx="943672" cy="283829"/>
                      <a:chOff x="1193428" y="4539783"/>
                      <a:chExt cx="943672" cy="283829"/>
                    </a:xfrm>
                  </p:grpSpPr>
                  <p:sp>
                    <p:nvSpPr>
                      <p:cNvPr id="256" name="모서리가 둥근 직사각형"/>
                      <p:cNvSpPr/>
                      <p:nvPr/>
                    </p:nvSpPr>
                    <p:spPr>
                      <a:xfrm>
                        <a:off x="1193428" y="4539783"/>
                        <a:ext cx="943672" cy="283829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8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1480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57" name="반도체"/>
                      <p:cNvSpPr txBox="1"/>
                      <p:nvPr/>
                    </p:nvSpPr>
                    <p:spPr>
                      <a:xfrm>
                        <a:off x="1222982" y="4570998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지능형 센서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32" name="그룹 231"/>
                    <p:cNvGrpSpPr/>
                    <p:nvPr/>
                  </p:nvGrpSpPr>
                  <p:grpSpPr>
                    <a:xfrm>
                      <a:off x="2264400" y="4539783"/>
                      <a:ext cx="943200" cy="283829"/>
                      <a:chOff x="2199179" y="4539783"/>
                      <a:chExt cx="943200" cy="283829"/>
                    </a:xfrm>
                  </p:grpSpPr>
                  <p:sp>
                    <p:nvSpPr>
                      <p:cNvPr id="262" name="모서리가 둥근 직사각형"/>
                      <p:cNvSpPr/>
                      <p:nvPr/>
                    </p:nvSpPr>
                    <p:spPr>
                      <a:xfrm>
                        <a:off x="2199179" y="4539783"/>
                        <a:ext cx="943200" cy="283829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63" name="LED/광"/>
                      <p:cNvSpPr txBox="1"/>
                      <p:nvPr/>
                    </p:nvSpPr>
                    <p:spPr>
                      <a:xfrm>
                        <a:off x="2213808" y="4576452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pPr defTabSz="499767"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en-US" altLang="ko-KR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AR/VR</a:t>
                        </a:r>
                      </a:p>
                    </p:txBody>
                  </p:sp>
                </p:grpSp>
              </p:grpSp>
              <p:grpSp>
                <p:nvGrpSpPr>
                  <p:cNvPr id="48" name="그룹 47"/>
                  <p:cNvGrpSpPr/>
                  <p:nvPr/>
                </p:nvGrpSpPr>
                <p:grpSpPr>
                  <a:xfrm>
                    <a:off x="1260000" y="4902025"/>
                    <a:ext cx="2952472" cy="285005"/>
                    <a:chOff x="1260000" y="4902025"/>
                    <a:chExt cx="2952472" cy="285005"/>
                  </a:xfrm>
                </p:grpSpPr>
                <p:grpSp>
                  <p:nvGrpSpPr>
                    <p:cNvPr id="227" name="그룹 226"/>
                    <p:cNvGrpSpPr/>
                    <p:nvPr/>
                  </p:nvGrpSpPr>
                  <p:grpSpPr>
                    <a:xfrm>
                      <a:off x="2264400" y="4903200"/>
                      <a:ext cx="943200" cy="283830"/>
                      <a:chOff x="2199179" y="4857578"/>
                      <a:chExt cx="943200" cy="283830"/>
                    </a:xfrm>
                  </p:grpSpPr>
                  <p:sp>
                    <p:nvSpPr>
                      <p:cNvPr id="258" name="모서리가 둥근 직사각형"/>
                      <p:cNvSpPr/>
                      <p:nvPr/>
                    </p:nvSpPr>
                    <p:spPr>
                      <a:xfrm>
                        <a:off x="2199179" y="4857578"/>
                        <a:ext cx="943200" cy="28383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59" name="컴퓨팅인프라"/>
                      <p:cNvSpPr txBox="1"/>
                      <p:nvPr/>
                    </p:nvSpPr>
                    <p:spPr>
                      <a:xfrm>
                        <a:off x="2206118" y="4906132"/>
                        <a:ext cx="931002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미래형 자동차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35" name="그룹 234"/>
                    <p:cNvGrpSpPr/>
                    <p:nvPr/>
                  </p:nvGrpSpPr>
                  <p:grpSpPr>
                    <a:xfrm>
                      <a:off x="1260000" y="4902025"/>
                      <a:ext cx="943200" cy="283830"/>
                      <a:chOff x="1193427" y="4857577"/>
                      <a:chExt cx="943200" cy="283830"/>
                    </a:xfrm>
                  </p:grpSpPr>
                  <p:sp>
                    <p:nvSpPr>
                      <p:cNvPr id="244" name="모서리가 둥근 직사각형"/>
                      <p:cNvSpPr/>
                      <p:nvPr/>
                    </p:nvSpPr>
                    <p:spPr>
                      <a:xfrm>
                        <a:off x="1193427" y="4857577"/>
                        <a:ext cx="943200" cy="28383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45" name="가전"/>
                      <p:cNvSpPr txBox="1"/>
                      <p:nvPr/>
                    </p:nvSpPr>
                    <p:spPr>
                      <a:xfrm>
                        <a:off x="1218413" y="4897119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로봇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7" name="그룹 26"/>
                    <p:cNvGrpSpPr/>
                    <p:nvPr/>
                  </p:nvGrpSpPr>
                  <p:grpSpPr>
                    <a:xfrm>
                      <a:off x="3268800" y="4903200"/>
                      <a:ext cx="943672" cy="283829"/>
                      <a:chOff x="3274781" y="4864344"/>
                      <a:chExt cx="943672" cy="283829"/>
                    </a:xfrm>
                  </p:grpSpPr>
                  <p:sp>
                    <p:nvSpPr>
                      <p:cNvPr id="242" name="모서리가 둥근 직사각형"/>
                      <p:cNvSpPr/>
                      <p:nvPr/>
                    </p:nvSpPr>
                    <p:spPr>
                      <a:xfrm>
                        <a:off x="3274781" y="4864344"/>
                        <a:ext cx="943672" cy="283829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43" name="임베디드SW"/>
                      <p:cNvSpPr txBox="1"/>
                      <p:nvPr/>
                    </p:nvSpPr>
                    <p:spPr>
                      <a:xfrm>
                        <a:off x="3294991" y="4903230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스마트 공장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49" name="그룹 48"/>
                  <p:cNvGrpSpPr/>
                  <p:nvPr/>
                </p:nvGrpSpPr>
                <p:grpSpPr>
                  <a:xfrm>
                    <a:off x="1260000" y="5248800"/>
                    <a:ext cx="2952000" cy="285419"/>
                    <a:chOff x="1260000" y="5248800"/>
                    <a:chExt cx="2952000" cy="285419"/>
                  </a:xfrm>
                </p:grpSpPr>
                <p:grpSp>
                  <p:nvGrpSpPr>
                    <p:cNvPr id="234" name="그룹 233"/>
                    <p:cNvGrpSpPr/>
                    <p:nvPr/>
                  </p:nvGrpSpPr>
                  <p:grpSpPr>
                    <a:xfrm>
                      <a:off x="1260000" y="5249819"/>
                      <a:ext cx="943671" cy="284400"/>
                      <a:chOff x="1202959" y="5153139"/>
                      <a:chExt cx="943671" cy="284400"/>
                    </a:xfrm>
                  </p:grpSpPr>
                  <p:sp>
                    <p:nvSpPr>
                      <p:cNvPr id="252" name="모서리가 둥근 직사각형"/>
                      <p:cNvSpPr/>
                      <p:nvPr/>
                    </p:nvSpPr>
                    <p:spPr>
                      <a:xfrm>
                        <a:off x="1202959" y="5153139"/>
                        <a:ext cx="943671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53" name="산업/일반…"/>
                      <p:cNvSpPr txBox="1"/>
                      <p:nvPr/>
                    </p:nvSpPr>
                    <p:spPr>
                      <a:xfrm>
                        <a:off x="1221049" y="5190517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바이오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26" name="그룹 225"/>
                    <p:cNvGrpSpPr/>
                    <p:nvPr/>
                  </p:nvGrpSpPr>
                  <p:grpSpPr>
                    <a:xfrm>
                      <a:off x="2264400" y="5248800"/>
                      <a:ext cx="943671" cy="284400"/>
                      <a:chOff x="2208710" y="5153141"/>
                      <a:chExt cx="943671" cy="284400"/>
                    </a:xfrm>
                  </p:grpSpPr>
                  <p:sp>
                    <p:nvSpPr>
                      <p:cNvPr id="266" name="모서리가 둥근 직사각형"/>
                      <p:cNvSpPr/>
                      <p:nvPr/>
                    </p:nvSpPr>
                    <p:spPr>
                      <a:xfrm>
                        <a:off x="2208710" y="5153141"/>
                        <a:ext cx="943671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8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1480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41" name="세라믹소재"/>
                      <p:cNvSpPr txBox="1"/>
                      <p:nvPr/>
                    </p:nvSpPr>
                    <p:spPr>
                      <a:xfrm>
                        <a:off x="2226039" y="5194592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 err="1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웨어러블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4" name="그룹 23"/>
                    <p:cNvGrpSpPr/>
                    <p:nvPr/>
                  </p:nvGrpSpPr>
                  <p:grpSpPr>
                    <a:xfrm>
                      <a:off x="3268800" y="5248800"/>
                      <a:ext cx="943200" cy="283828"/>
                      <a:chOff x="3277962" y="5238333"/>
                      <a:chExt cx="943200" cy="283828"/>
                    </a:xfrm>
                  </p:grpSpPr>
                  <p:sp>
                    <p:nvSpPr>
                      <p:cNvPr id="248" name="모서리가 둥근 직사각형"/>
                      <p:cNvSpPr/>
                      <p:nvPr/>
                    </p:nvSpPr>
                    <p:spPr>
                      <a:xfrm>
                        <a:off x="3277962" y="5238333"/>
                        <a:ext cx="943200" cy="283828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8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1480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65" name="에너지…"/>
                      <p:cNvSpPr txBox="1"/>
                      <p:nvPr/>
                    </p:nvSpPr>
                    <p:spPr>
                      <a:xfrm>
                        <a:off x="3304064" y="5270256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물류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50" name="그룹 49"/>
                  <p:cNvGrpSpPr/>
                  <p:nvPr/>
                </p:nvGrpSpPr>
                <p:grpSpPr>
                  <a:xfrm>
                    <a:off x="1260000" y="5601600"/>
                    <a:ext cx="2952000" cy="285173"/>
                    <a:chOff x="1260000" y="5601600"/>
                    <a:chExt cx="2952000" cy="285173"/>
                  </a:xfrm>
                </p:grpSpPr>
                <p:grpSp>
                  <p:nvGrpSpPr>
                    <p:cNvPr id="225" name="그룹 224"/>
                    <p:cNvGrpSpPr/>
                    <p:nvPr/>
                  </p:nvGrpSpPr>
                  <p:grpSpPr>
                    <a:xfrm>
                      <a:off x="2264400" y="5601600"/>
                      <a:ext cx="943200" cy="283829"/>
                      <a:chOff x="2208710" y="5512458"/>
                      <a:chExt cx="943200" cy="283829"/>
                    </a:xfrm>
                  </p:grpSpPr>
                  <p:sp>
                    <p:nvSpPr>
                      <p:cNvPr id="260" name="모서리가 둥근 직사각형"/>
                      <p:cNvSpPr/>
                      <p:nvPr/>
                    </p:nvSpPr>
                    <p:spPr>
                      <a:xfrm>
                        <a:off x="2208710" y="5512458"/>
                        <a:ext cx="943200" cy="283829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75" name="섬유"/>
                      <p:cNvSpPr txBox="1"/>
                      <p:nvPr/>
                    </p:nvSpPr>
                    <p:spPr>
                      <a:xfrm>
                        <a:off x="2210267" y="5580868"/>
                        <a:ext cx="931003" cy="186093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에너지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3" name="그룹 22"/>
                    <p:cNvGrpSpPr/>
                    <p:nvPr/>
                  </p:nvGrpSpPr>
                  <p:grpSpPr>
                    <a:xfrm>
                      <a:off x="3268800" y="5601600"/>
                      <a:ext cx="943200" cy="283828"/>
                      <a:chOff x="3271612" y="5603277"/>
                      <a:chExt cx="943200" cy="283828"/>
                    </a:xfrm>
                  </p:grpSpPr>
                  <p:sp>
                    <p:nvSpPr>
                      <p:cNvPr id="274" name="모서리가 둥근 직사각형"/>
                      <p:cNvSpPr/>
                      <p:nvPr/>
                    </p:nvSpPr>
                    <p:spPr>
                      <a:xfrm>
                        <a:off x="3271612" y="5603277"/>
                        <a:ext cx="943200" cy="283828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67" name="정밀/마이크로…"/>
                      <p:cNvSpPr txBox="1"/>
                      <p:nvPr/>
                    </p:nvSpPr>
                    <p:spPr>
                      <a:xfrm>
                        <a:off x="3293696" y="5636907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 err="1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스마트홈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45" name="그룹 44"/>
                    <p:cNvGrpSpPr/>
                    <p:nvPr/>
                  </p:nvGrpSpPr>
                  <p:grpSpPr>
                    <a:xfrm>
                      <a:off x="1260000" y="5602944"/>
                      <a:ext cx="943672" cy="283829"/>
                      <a:chOff x="1260000" y="5512457"/>
                      <a:chExt cx="943672" cy="283829"/>
                    </a:xfrm>
                  </p:grpSpPr>
                  <p:sp>
                    <p:nvSpPr>
                      <p:cNvPr id="240" name="모서리가 둥근 직사각형"/>
                      <p:cNvSpPr/>
                      <p:nvPr/>
                    </p:nvSpPr>
                    <p:spPr>
                      <a:xfrm>
                        <a:off x="1260000" y="5512457"/>
                        <a:ext cx="943672" cy="283829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49" name="에너지/환경…"/>
                      <p:cNvSpPr txBox="1"/>
                      <p:nvPr/>
                    </p:nvSpPr>
                    <p:spPr>
                      <a:xfrm>
                        <a:off x="1288217" y="5547971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안전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4996068" y="4197600"/>
                  <a:ext cx="2960404" cy="1688400"/>
                  <a:chOff x="4996068" y="4197600"/>
                  <a:chExt cx="2960404" cy="1688400"/>
                </a:xfrm>
              </p:grpSpPr>
              <p:grpSp>
                <p:nvGrpSpPr>
                  <p:cNvPr id="56" name="그룹 55"/>
                  <p:cNvGrpSpPr/>
                  <p:nvPr/>
                </p:nvGrpSpPr>
                <p:grpSpPr>
                  <a:xfrm>
                    <a:off x="4996800" y="5248800"/>
                    <a:ext cx="2959672" cy="284400"/>
                    <a:chOff x="4996800" y="5248800"/>
                    <a:chExt cx="2959672" cy="284400"/>
                  </a:xfrm>
                </p:grpSpPr>
                <p:grpSp>
                  <p:nvGrpSpPr>
                    <p:cNvPr id="250" name="그룹 249"/>
                    <p:cNvGrpSpPr/>
                    <p:nvPr/>
                  </p:nvGrpSpPr>
                  <p:grpSpPr>
                    <a:xfrm>
                      <a:off x="5997600" y="5248800"/>
                      <a:ext cx="943200" cy="284400"/>
                      <a:chOff x="6037755" y="5266674"/>
                      <a:chExt cx="943200" cy="284400"/>
                    </a:xfrm>
                  </p:grpSpPr>
                  <p:sp>
                    <p:nvSpPr>
                      <p:cNvPr id="314" name="모서리가 둥근 직사각형"/>
                      <p:cNvSpPr/>
                      <p:nvPr/>
                    </p:nvSpPr>
                    <p:spPr>
                      <a:xfrm>
                        <a:off x="6037755" y="5266674"/>
                        <a:ext cx="943200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87" name="정보보안"/>
                      <p:cNvSpPr txBox="1"/>
                      <p:nvPr/>
                    </p:nvSpPr>
                    <p:spPr>
                      <a:xfrm>
                        <a:off x="6058488" y="5299296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조선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51" name="그룹 250"/>
                    <p:cNvGrpSpPr/>
                    <p:nvPr/>
                  </p:nvGrpSpPr>
                  <p:grpSpPr>
                    <a:xfrm>
                      <a:off x="7012800" y="5248800"/>
                      <a:ext cx="943672" cy="284400"/>
                      <a:chOff x="7054701" y="5209518"/>
                      <a:chExt cx="943672" cy="284400"/>
                    </a:xfrm>
                  </p:grpSpPr>
                  <p:sp>
                    <p:nvSpPr>
                      <p:cNvPr id="282" name="모서리가 둥근 직사각형"/>
                      <p:cNvSpPr/>
                      <p:nvPr/>
                    </p:nvSpPr>
                    <p:spPr>
                      <a:xfrm>
                        <a:off x="7054701" y="5209518"/>
                        <a:ext cx="943672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315" name="지식서비스"/>
                      <p:cNvSpPr txBox="1"/>
                      <p:nvPr/>
                    </p:nvSpPr>
                    <p:spPr>
                      <a:xfrm>
                        <a:off x="7080483" y="5237187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spc="0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항공우주</a:t>
                        </a:r>
                        <a:endParaRPr sz="986" b="1" spc="0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247" name="그룹 246"/>
                    <p:cNvGrpSpPr/>
                    <p:nvPr/>
                  </p:nvGrpSpPr>
                  <p:grpSpPr>
                    <a:xfrm>
                      <a:off x="4996800" y="5248800"/>
                      <a:ext cx="943200" cy="284400"/>
                      <a:chOff x="5043197" y="5212778"/>
                      <a:chExt cx="943200" cy="284400"/>
                    </a:xfrm>
                  </p:grpSpPr>
                  <p:sp>
                    <p:nvSpPr>
                      <p:cNvPr id="286" name="모서리가 둥근 직사각형"/>
                      <p:cNvSpPr/>
                      <p:nvPr/>
                    </p:nvSpPr>
                    <p:spPr>
                      <a:xfrm>
                        <a:off x="5043197" y="5212778"/>
                        <a:ext cx="943200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85" name="생활안전"/>
                      <p:cNvSpPr txBox="1"/>
                      <p:nvPr/>
                    </p:nvSpPr>
                    <p:spPr>
                      <a:xfrm>
                        <a:off x="5059937" y="5229819"/>
                        <a:ext cx="900000" cy="252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정밀</a:t>
                        </a:r>
                        <a:r>
                          <a:rPr lang="en-US" altLang="ko-KR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 · </a:t>
                        </a:r>
                      </a:p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마이크로기계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55" name="그룹 54"/>
                  <p:cNvGrpSpPr/>
                  <p:nvPr/>
                </p:nvGrpSpPr>
                <p:grpSpPr>
                  <a:xfrm>
                    <a:off x="4996800" y="4903200"/>
                    <a:ext cx="2959672" cy="284400"/>
                    <a:chOff x="4996800" y="4903200"/>
                    <a:chExt cx="2959672" cy="284400"/>
                  </a:xfrm>
                </p:grpSpPr>
                <p:grpSp>
                  <p:nvGrpSpPr>
                    <p:cNvPr id="34" name="그룹 33"/>
                    <p:cNvGrpSpPr/>
                    <p:nvPr/>
                  </p:nvGrpSpPr>
                  <p:grpSpPr>
                    <a:xfrm>
                      <a:off x="4996800" y="4903200"/>
                      <a:ext cx="940819" cy="284400"/>
                      <a:chOff x="5043192" y="4878650"/>
                      <a:chExt cx="940819" cy="284400"/>
                    </a:xfrm>
                  </p:grpSpPr>
                  <p:sp>
                    <p:nvSpPr>
                      <p:cNvPr id="278" name="모서리가 둥근 직사각형"/>
                      <p:cNvSpPr/>
                      <p:nvPr/>
                    </p:nvSpPr>
                    <p:spPr>
                      <a:xfrm>
                        <a:off x="5043192" y="4878650"/>
                        <a:ext cx="940819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301" name="콘텐츠"/>
                      <p:cNvSpPr txBox="1"/>
                      <p:nvPr/>
                    </p:nvSpPr>
                    <p:spPr>
                      <a:xfrm>
                        <a:off x="5057035" y="4913467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LED</a:t>
                        </a:r>
                        <a:r>
                          <a:rPr lang="en-US" altLang="ko-KR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·</a:t>
                        </a: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광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33" name="그룹 32"/>
                    <p:cNvGrpSpPr/>
                    <p:nvPr/>
                  </p:nvGrpSpPr>
                  <p:grpSpPr>
                    <a:xfrm>
                      <a:off x="5997600" y="4903200"/>
                      <a:ext cx="943672" cy="284400"/>
                      <a:chOff x="6048943" y="4882110"/>
                      <a:chExt cx="943672" cy="284400"/>
                    </a:xfrm>
                  </p:grpSpPr>
                  <p:sp>
                    <p:nvSpPr>
                      <p:cNvPr id="310" name="모서리가 둥근 직사각형"/>
                      <p:cNvSpPr/>
                      <p:nvPr/>
                    </p:nvSpPr>
                    <p:spPr>
                      <a:xfrm>
                        <a:off x="6048943" y="4882110"/>
                        <a:ext cx="943672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79" name="차세대 자동차"/>
                      <p:cNvSpPr txBox="1"/>
                      <p:nvPr/>
                    </p:nvSpPr>
                    <p:spPr>
                      <a:xfrm>
                        <a:off x="6067916" y="4923692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디스플레이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32" name="그룹 31"/>
                    <p:cNvGrpSpPr/>
                    <p:nvPr/>
                  </p:nvGrpSpPr>
                  <p:grpSpPr>
                    <a:xfrm>
                      <a:off x="7012800" y="4903200"/>
                      <a:ext cx="943672" cy="284400"/>
                      <a:chOff x="7054695" y="4883662"/>
                      <a:chExt cx="943672" cy="284400"/>
                    </a:xfrm>
                  </p:grpSpPr>
                  <p:sp>
                    <p:nvSpPr>
                      <p:cNvPr id="284" name="모서리가 둥근 직사각형"/>
                      <p:cNvSpPr/>
                      <p:nvPr/>
                    </p:nvSpPr>
                    <p:spPr>
                      <a:xfrm>
                        <a:off x="7054695" y="4883662"/>
                        <a:ext cx="943672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311" name="항공우주"/>
                      <p:cNvSpPr txBox="1"/>
                      <p:nvPr/>
                    </p:nvSpPr>
                    <p:spPr>
                      <a:xfrm>
                        <a:off x="7083975" y="4899275"/>
                        <a:ext cx="900000" cy="252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 err="1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신업</a:t>
                        </a:r>
                        <a:r>
                          <a:rPr lang="en-US" altLang="ko-KR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 · </a:t>
                        </a: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일반</a:t>
                        </a:r>
                        <a:endParaRPr lang="en-US" altLang="ko-KR"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  <a:p>
                        <a:r>
                          <a:rPr lang="ko-KR" altLang="en-US" sz="986" b="1" dirty="0" err="1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기계시스템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54" name="그룹 53"/>
                  <p:cNvGrpSpPr/>
                  <p:nvPr/>
                </p:nvGrpSpPr>
                <p:grpSpPr>
                  <a:xfrm>
                    <a:off x="4996800" y="4539522"/>
                    <a:ext cx="2959200" cy="295858"/>
                    <a:chOff x="4996800" y="4539522"/>
                    <a:chExt cx="2959200" cy="295858"/>
                  </a:xfrm>
                </p:grpSpPr>
                <p:grpSp>
                  <p:nvGrpSpPr>
                    <p:cNvPr id="36" name="그룹 35"/>
                    <p:cNvGrpSpPr/>
                    <p:nvPr/>
                  </p:nvGrpSpPr>
                  <p:grpSpPr>
                    <a:xfrm>
                      <a:off x="5997600" y="4539600"/>
                      <a:ext cx="944183" cy="284400"/>
                      <a:chOff x="6027134" y="4548852"/>
                      <a:chExt cx="944183" cy="284400"/>
                    </a:xfrm>
                  </p:grpSpPr>
                  <p:sp>
                    <p:nvSpPr>
                      <p:cNvPr id="296" name="모서리가 둥근 직사각형"/>
                      <p:cNvSpPr/>
                      <p:nvPr/>
                    </p:nvSpPr>
                    <p:spPr>
                      <a:xfrm>
                        <a:off x="6027134" y="4548852"/>
                        <a:ext cx="943672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93" name="스마트…"/>
                      <p:cNvSpPr txBox="1"/>
                      <p:nvPr/>
                    </p:nvSpPr>
                    <p:spPr>
                      <a:xfrm>
                        <a:off x="6035317" y="4567075"/>
                        <a:ext cx="936000" cy="252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화학 및 </a:t>
                        </a:r>
                        <a:endParaRPr lang="en-US" altLang="ko-KR"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섬유소재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38" name="그룹 37"/>
                    <p:cNvGrpSpPr/>
                    <p:nvPr/>
                  </p:nvGrpSpPr>
                  <p:grpSpPr>
                    <a:xfrm>
                      <a:off x="7012800" y="4539522"/>
                      <a:ext cx="943200" cy="284400"/>
                      <a:chOff x="7054693" y="4539522"/>
                      <a:chExt cx="943200" cy="284400"/>
                    </a:xfrm>
                  </p:grpSpPr>
                  <p:sp>
                    <p:nvSpPr>
                      <p:cNvPr id="300" name="모서리가 둥근 직사각형"/>
                      <p:cNvSpPr/>
                      <p:nvPr/>
                    </p:nvSpPr>
                    <p:spPr>
                      <a:xfrm>
                        <a:off x="7054693" y="4539522"/>
                        <a:ext cx="943200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297" name="로봇"/>
                      <p:cNvSpPr txBox="1"/>
                      <p:nvPr/>
                    </p:nvSpPr>
                    <p:spPr>
                      <a:xfrm>
                        <a:off x="7081116" y="4571901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spc="0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생산기반</a:t>
                        </a:r>
                        <a:endParaRPr sz="986" b="1" spc="0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35" name="그룹 34"/>
                    <p:cNvGrpSpPr/>
                    <p:nvPr/>
                  </p:nvGrpSpPr>
                  <p:grpSpPr>
                    <a:xfrm>
                      <a:off x="4996800" y="4539600"/>
                      <a:ext cx="943200" cy="295780"/>
                      <a:chOff x="5043189" y="4539600"/>
                      <a:chExt cx="943200" cy="295780"/>
                    </a:xfrm>
                  </p:grpSpPr>
                  <p:sp>
                    <p:nvSpPr>
                      <p:cNvPr id="292" name="모서리가 둥근 직사각형"/>
                      <p:cNvSpPr/>
                      <p:nvPr/>
                    </p:nvSpPr>
                    <p:spPr>
                      <a:xfrm>
                        <a:off x="5043189" y="4539600"/>
                        <a:ext cx="943200" cy="29578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317" name="차세대…"/>
                      <p:cNvSpPr txBox="1"/>
                      <p:nvPr/>
                    </p:nvSpPr>
                    <p:spPr>
                      <a:xfrm>
                        <a:off x="5057632" y="4564667"/>
                        <a:ext cx="900000" cy="252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금속</a:t>
                        </a:r>
                        <a:r>
                          <a:rPr 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 </a:t>
                        </a: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및 세라믹</a:t>
                        </a:r>
                        <a:endParaRPr lang="en-US" altLang="ko-KR"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소재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246" name="그룹 245"/>
                  <p:cNvGrpSpPr/>
                  <p:nvPr/>
                </p:nvGrpSpPr>
                <p:grpSpPr>
                  <a:xfrm>
                    <a:off x="4996800" y="5601600"/>
                    <a:ext cx="943200" cy="284400"/>
                    <a:chOff x="5033687" y="5620930"/>
                    <a:chExt cx="943200" cy="284400"/>
                  </a:xfrm>
                </p:grpSpPr>
                <p:sp>
                  <p:nvSpPr>
                    <p:cNvPr id="116" name="모서리가 둥근 직사각형"/>
                    <p:cNvSpPr/>
                    <p:nvPr/>
                  </p:nvSpPr>
                  <p:spPr>
                    <a:xfrm>
                      <a:off x="5033687" y="5620930"/>
                      <a:ext cx="943200" cy="284400"/>
                    </a:xfrm>
                    <a:prstGeom prst="roundRect">
                      <a:avLst>
                        <a:gd name="adj" fmla="val 7144"/>
                      </a:avLst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  <a:effectLst>
                      <a:outerShdw dist="17961" dir="2700000" rotWithShape="0">
                        <a:srgbClr val="999999"/>
                      </a:outerShdw>
                    </a:effectLst>
                  </p:spPr>
                  <p:txBody>
                    <a:bodyPr lIns="37588" rIns="37588" anchor="ctr"/>
                    <a:lstStyle/>
                    <a:p>
                      <a:pPr defTabSz="499767">
                        <a:lnSpc>
                          <a:spcPct val="90000"/>
                        </a:lnSpc>
                        <a:defRPr sz="1000"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endParaRPr sz="822" b="1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p:txBody>
                </p:sp>
                <p:sp>
                  <p:nvSpPr>
                    <p:cNvPr id="283" name="스마트…"/>
                    <p:cNvSpPr txBox="1"/>
                    <p:nvPr/>
                  </p:nvSpPr>
                  <p:spPr>
                    <a:xfrm>
                      <a:off x="5045388" y="5637241"/>
                      <a:ext cx="900000" cy="252000"/>
                    </a:xfrm>
                    <a:prstGeom prst="rect">
                      <a:avLst/>
                    </a:prstGeom>
                    <a:ln w="12700">
                      <a:miter lim="400000"/>
                    </a:ln>
                    <a:extLst>
                      <a:ext uri="{C572A759-6A51-4108-AA02-DFA0A04FC94B}">
                        <ma14:wrappingTextBoxFlag xmlns="" xmlns:ma14="http://schemas.microsoft.com/office/mac/drawingml/2011/main" val="1"/>
                      </a:ext>
                    </a:extLst>
                  </p:spPr>
                  <p:txBody>
                    <a:bodyPr lIns="24984" tIns="24984" rIns="24984" bIns="24984" anchor="ctr"/>
                    <a:lstStyle/>
                    <a:p>
                      <a:pPr defTabSz="499767">
                        <a:lnSpc>
                          <a:spcPct val="90000"/>
                        </a:lnSpc>
                        <a:defRPr sz="1200" spc="-60">
                          <a:solidFill>
                            <a:srgbClr val="262626"/>
                          </a:solidFill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ko-KR" altLang="en-US"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의료서비스</a:t>
                      </a:r>
                      <a:endParaRPr lang="en-US" altLang="ko-KR" sz="986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defTabSz="499767">
                        <a:lnSpc>
                          <a:spcPct val="90000"/>
                        </a:lnSpc>
                        <a:defRPr sz="1200" spc="-60">
                          <a:solidFill>
                            <a:srgbClr val="262626"/>
                          </a:solidFill>
                          <a:latin typeface="NanumGothic Bold"/>
                          <a:ea typeface="NanumGothic Bold"/>
                          <a:cs typeface="NanumGothic Bold"/>
                          <a:sym typeface="NanumGothic Bold"/>
                        </a:defRPr>
                      </a:pPr>
                      <a:r>
                        <a:rPr lang="en-US" altLang="ko-KR"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· </a:t>
                      </a:r>
                      <a:r>
                        <a:rPr lang="ko-KR" altLang="en-US"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기기</a:t>
                      </a:r>
                      <a:endParaRPr sz="986" b="1" dirty="0">
                        <a:gradFill>
                          <a:gsLst>
                            <a:gs pos="10000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0"/>
                        </a:gra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p:txBody>
                </p:sp>
              </p:grpSp>
              <p:grpSp>
                <p:nvGrpSpPr>
                  <p:cNvPr id="53" name="그룹 52"/>
                  <p:cNvGrpSpPr/>
                  <p:nvPr/>
                </p:nvGrpSpPr>
                <p:grpSpPr>
                  <a:xfrm>
                    <a:off x="4996068" y="4197600"/>
                    <a:ext cx="2959605" cy="284400"/>
                    <a:chOff x="4996068" y="4197600"/>
                    <a:chExt cx="2959605" cy="284400"/>
                  </a:xfrm>
                </p:grpSpPr>
                <p:grpSp>
                  <p:nvGrpSpPr>
                    <p:cNvPr id="39" name="그룹 38"/>
                    <p:cNvGrpSpPr/>
                    <p:nvPr/>
                  </p:nvGrpSpPr>
                  <p:grpSpPr>
                    <a:xfrm>
                      <a:off x="7012473" y="4197600"/>
                      <a:ext cx="943200" cy="284400"/>
                      <a:chOff x="7045814" y="4205804"/>
                      <a:chExt cx="943200" cy="284400"/>
                    </a:xfrm>
                  </p:grpSpPr>
                  <p:sp>
                    <p:nvSpPr>
                      <p:cNvPr id="316" name="모서리가 둥근 직사각형"/>
                      <p:cNvSpPr/>
                      <p:nvPr/>
                    </p:nvSpPr>
                    <p:spPr>
                      <a:xfrm>
                        <a:off x="7045814" y="4205804"/>
                        <a:ext cx="943200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303" name="스마트홈/…"/>
                      <p:cNvSpPr txBox="1"/>
                      <p:nvPr/>
                    </p:nvSpPr>
                    <p:spPr>
                      <a:xfrm>
                        <a:off x="7065710" y="4243226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 err="1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임베디드</a:t>
                        </a:r>
                        <a:r>
                          <a:rPr lang="en-US" altLang="ko-KR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SW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40" name="그룹 39"/>
                    <p:cNvGrpSpPr/>
                    <p:nvPr/>
                  </p:nvGrpSpPr>
                  <p:grpSpPr>
                    <a:xfrm>
                      <a:off x="5997194" y="4197600"/>
                      <a:ext cx="943200" cy="284400"/>
                      <a:chOff x="6040061" y="4207921"/>
                      <a:chExt cx="943200" cy="284400"/>
                    </a:xfrm>
                  </p:grpSpPr>
                  <p:sp>
                    <p:nvSpPr>
                      <p:cNvPr id="302" name="모서리가 둥근 직사각형"/>
                      <p:cNvSpPr/>
                      <p:nvPr/>
                    </p:nvSpPr>
                    <p:spPr>
                      <a:xfrm>
                        <a:off x="6040061" y="4207921"/>
                        <a:ext cx="943200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800"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1480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307" name="데이터…"/>
                      <p:cNvSpPr txBox="1"/>
                      <p:nvPr/>
                    </p:nvSpPr>
                    <p:spPr>
                      <a:xfrm>
                        <a:off x="6063021" y="4239132"/>
                        <a:ext cx="900000" cy="216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컴퓨터인프라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  <p:grpSp>
                  <p:nvGrpSpPr>
                    <p:cNvPr id="42" name="그룹 41"/>
                    <p:cNvGrpSpPr/>
                    <p:nvPr/>
                  </p:nvGrpSpPr>
                  <p:grpSpPr>
                    <a:xfrm>
                      <a:off x="4996068" y="4197600"/>
                      <a:ext cx="943200" cy="284400"/>
                      <a:chOff x="5029409" y="4202731"/>
                      <a:chExt cx="943200" cy="284400"/>
                    </a:xfrm>
                  </p:grpSpPr>
                  <p:sp>
                    <p:nvSpPr>
                      <p:cNvPr id="306" name="모서리가 둥근 직사각형"/>
                      <p:cNvSpPr/>
                      <p:nvPr/>
                    </p:nvSpPr>
                    <p:spPr>
                      <a:xfrm>
                        <a:off x="5029409" y="4202731"/>
                        <a:ext cx="943200" cy="284400"/>
                      </a:xfrm>
                      <a:prstGeom prst="roundRect">
                        <a:avLst>
                          <a:gd name="adj" fmla="val 7144"/>
                        </a:avLst>
                      </a:prstGeom>
                      <a:solidFill>
                        <a:srgbClr val="FFFFFF"/>
                      </a:solidFill>
                      <a:ln>
                        <a:solidFill>
                          <a:srgbClr val="FFFFFF"/>
                        </a:solidFill>
                      </a:ln>
                      <a:effectLst>
                        <a:outerShdw dist="17961" dir="2700000" rotWithShape="0">
                          <a:srgbClr val="999999"/>
                        </a:outerShdw>
                      </a:effectLst>
                    </p:spPr>
                    <p:txBody>
                      <a:bodyPr lIns="37588" rIns="37588" anchor="ctr"/>
                      <a:lstStyle/>
                      <a:p>
                        <a:pPr defTabSz="499767">
                          <a:lnSpc>
                            <a:spcPct val="90000"/>
                          </a:lnSpc>
                          <a:defRPr sz="1000" spc="-5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pPr>
                        <a:endParaRPr sz="822" b="1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  <p:sp>
                    <p:nvSpPr>
                      <p:cNvPr id="120" name="생활안전"/>
                      <p:cNvSpPr txBox="1"/>
                      <p:nvPr/>
                    </p:nvSpPr>
                    <p:spPr>
                      <a:xfrm>
                        <a:off x="5047236" y="4223348"/>
                        <a:ext cx="900000" cy="252000"/>
                      </a:xfrm>
                      <a:prstGeom prst="rect">
                        <a:avLst/>
                      </a:prstGeom>
                      <a:ln w="12700">
                        <a:miter lim="400000"/>
                      </a:ln>
                      <a:extLst>
                        <a:ext uri="{C572A759-6A51-4108-AA02-DFA0A04FC94B}">
                          <ma14:wrappingTextBoxFlag xmlns="" xmlns:ma14="http://schemas.microsoft.com/office/mac/drawingml/2011/main" val="1"/>
                        </a:ext>
                      </a:extLst>
                    </p:spPr>
                    <p:txBody>
                      <a:bodyPr lIns="24984" tIns="24984" rIns="24984" bIns="24984" anchor="ctr"/>
                      <a:lstStyle>
                        <a:lvl1pPr defTabSz="608012">
                          <a:lnSpc>
                            <a:spcPct val="90000"/>
                          </a:lnSpc>
                          <a:defRPr sz="1200" spc="-60">
                            <a:solidFill>
                              <a:srgbClr val="262626"/>
                            </a:solidFill>
                            <a:latin typeface="NanumGothic Bold"/>
                            <a:ea typeface="NanumGothic Bold"/>
                            <a:cs typeface="NanumGothic Bold"/>
                            <a:sym typeface="NanumGothic Bold"/>
                          </a:defRPr>
                        </a:lvl1pPr>
                      </a:lstStyle>
                      <a:p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디지털콘텐츠</a:t>
                        </a:r>
                        <a:r>
                          <a:rPr lang="en-US" altLang="ko-KR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 · </a:t>
                        </a:r>
                        <a:r>
                          <a:rPr lang="ko-KR" altLang="en-US" sz="986" b="1" dirty="0">
                            <a:gradFill>
                              <a:gsLst>
                                <a:gs pos="100000">
                                  <a:schemeClr val="tx1"/>
                                </a:gs>
                                <a:gs pos="10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KoPub돋움체 Medium" panose="02020603020101020101" pitchFamily="18" charset="-127"/>
                            <a:ea typeface="KoPub돋움체 Medium" panose="02020603020101020101" pitchFamily="18" charset="-127"/>
                          </a:rPr>
                          <a:t>디자인</a:t>
                        </a:r>
                        <a:endParaRPr sz="986" b="1" dirty="0">
                          <a:gradFill>
                            <a:gsLst>
                              <a:gs pos="10000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="" xmlns:p14="http://schemas.microsoft.com/office/powerpoint/2010/main" val="386312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32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8" r="44" b="2158"/>
          <a:stretch/>
        </p:blipFill>
        <p:spPr bwMode="auto">
          <a:xfrm>
            <a:off x="47891" y="1536492"/>
            <a:ext cx="10241759" cy="52361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2" descr="그림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6992" y="1779106"/>
            <a:ext cx="4616851" cy="457691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AutoShape 48"/>
          <p:cNvSpPr>
            <a:spLocks noChangeArrowheads="1"/>
          </p:cNvSpPr>
          <p:nvPr/>
        </p:nvSpPr>
        <p:spPr bwMode="auto">
          <a:xfrm>
            <a:off x="399853" y="1305332"/>
            <a:ext cx="9888785" cy="302454"/>
          </a:xfrm>
          <a:prstGeom prst="roundRect">
            <a:avLst>
              <a:gd name="adj" fmla="val 50000"/>
            </a:avLst>
          </a:prstGeom>
          <a:solidFill>
            <a:srgbClr val="7FC0FF"/>
          </a:solidFill>
          <a:ln w="12700">
            <a:solidFill>
              <a:srgbClr val="7FC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종합관리시스템 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( </a:t>
            </a:r>
            <a:r>
              <a:rPr lang="en-US" altLang="ko-KR" sz="1644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www.smtech.go.kr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) 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→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고객지원 →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온라인매뉴얼 →</a:t>
            </a:r>
            <a:r>
              <a:rPr lang="en-US" altLang="ko-KR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16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동영상강의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6940172" y="2163533"/>
            <a:ext cx="3349477" cy="4192516"/>
            <a:chOff x="6430093" y="1931489"/>
            <a:chExt cx="3103302" cy="3884380"/>
          </a:xfrm>
        </p:grpSpPr>
        <p:grpSp>
          <p:nvGrpSpPr>
            <p:cNvPr id="2" name="그룹 1"/>
            <p:cNvGrpSpPr/>
            <p:nvPr/>
          </p:nvGrpSpPr>
          <p:grpSpPr>
            <a:xfrm>
              <a:off x="6510537" y="2386926"/>
              <a:ext cx="2726210" cy="3428943"/>
              <a:chOff x="8534642" y="3320851"/>
              <a:chExt cx="3579023" cy="4501586"/>
            </a:xfrm>
          </p:grpSpPr>
          <p:sp>
            <p:nvSpPr>
              <p:cNvPr id="10" name="AutoShape 4"/>
              <p:cNvSpPr txBox="1"/>
              <p:nvPr/>
            </p:nvSpPr>
            <p:spPr>
              <a:xfrm>
                <a:off x="8534642" y="4595676"/>
                <a:ext cx="2307999" cy="3385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79999" indent="-179999" algn="l" defTabSz="457200">
                  <a:buSzPct val="78000"/>
                  <a:buChar char="✤"/>
                  <a:defRPr sz="1800" spc="-51">
                    <a:ln w="13188">
                      <a:solidFill>
                        <a:srgbClr val="000000">
                          <a:alpha val="0"/>
                        </a:srgbClr>
                      </a:solidFill>
                    </a:ln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lvl1pPr>
              </a:lstStyle>
              <a:p>
                <a:pPr marL="143535" indent="-143535" defTabSz="877657">
                  <a:lnSpc>
                    <a:spcPct val="110000"/>
                  </a:lnSpc>
                  <a:spcAft>
                    <a:spcPts val="328"/>
                  </a:spcAft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온라인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과제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신청방법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</a:p>
            </p:txBody>
          </p:sp>
          <p:sp>
            <p:nvSpPr>
              <p:cNvPr id="11" name="AutoShape 4"/>
              <p:cNvSpPr txBox="1"/>
              <p:nvPr/>
            </p:nvSpPr>
            <p:spPr>
              <a:xfrm>
                <a:off x="8534642" y="3320851"/>
                <a:ext cx="2945188" cy="3385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79999" indent="-179999" algn="l" defTabSz="457200">
                  <a:buSzPct val="78000"/>
                  <a:buChar char="✤"/>
                  <a:defRPr sz="1800" spc="-51">
                    <a:ln w="13188">
                      <a:solidFill>
                        <a:srgbClr val="000000">
                          <a:alpha val="0"/>
                        </a:srgbClr>
                      </a:solidFill>
                    </a:ln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lvl1pPr>
              </a:lstStyle>
              <a:p>
                <a:pPr marL="143535" indent="-143535" defTabSz="877657">
                  <a:lnSpc>
                    <a:spcPct val="110000"/>
                  </a:lnSpc>
                  <a:spcAft>
                    <a:spcPts val="328"/>
                  </a:spcAft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R&amp;D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기획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방법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및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프로세스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</a:p>
            </p:txBody>
          </p:sp>
          <p:sp>
            <p:nvSpPr>
              <p:cNvPr id="12" name="AutoShape 4"/>
              <p:cNvSpPr txBox="1"/>
              <p:nvPr/>
            </p:nvSpPr>
            <p:spPr>
              <a:xfrm>
                <a:off x="8534642" y="5870495"/>
                <a:ext cx="3294355" cy="67712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79999" indent="-179999" algn="l" defTabSz="457200">
                  <a:buSzPct val="78000"/>
                  <a:buChar char="✤"/>
                  <a:defRPr sz="1800" spc="-51">
                    <a:ln w="13188">
                      <a:solidFill>
                        <a:srgbClr val="000000">
                          <a:alpha val="0"/>
                        </a:srgbClr>
                      </a:solidFill>
                    </a:ln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lvl1pPr>
              </a:lstStyle>
              <a:p>
                <a:pPr marL="143535" indent="-143535" defTabSz="877657">
                  <a:lnSpc>
                    <a:spcPct val="110000"/>
                  </a:lnSpc>
                  <a:spcAft>
                    <a:spcPts val="328"/>
                  </a:spcAft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R&amp;D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과제수행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lang="en-US"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/>
                </a:r>
                <a:br>
                  <a:rPr lang="en-US"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</a:b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(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협약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,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사업비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집행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,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최종평가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등)</a:t>
                </a:r>
              </a:p>
            </p:txBody>
          </p:sp>
          <p:sp>
            <p:nvSpPr>
              <p:cNvPr id="13" name="AutoShape 4"/>
              <p:cNvSpPr txBox="1"/>
              <p:nvPr/>
            </p:nvSpPr>
            <p:spPr>
              <a:xfrm>
                <a:off x="8534642" y="3958263"/>
                <a:ext cx="2177910" cy="3385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79999" indent="-179999" algn="l" defTabSz="457200">
                  <a:buSzPct val="78000"/>
                  <a:buChar char="✤"/>
                  <a:defRPr sz="1800" spc="-51">
                    <a:ln w="13188">
                      <a:solidFill>
                        <a:srgbClr val="000000">
                          <a:alpha val="0"/>
                        </a:srgbClr>
                      </a:solidFill>
                    </a:ln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lvl1pPr>
              </a:lstStyle>
              <a:p>
                <a:pPr marL="143535" indent="-143535" defTabSz="877657">
                  <a:lnSpc>
                    <a:spcPct val="110000"/>
                  </a:lnSpc>
                  <a:spcAft>
                    <a:spcPts val="328"/>
                  </a:spcAft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사업계획서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작성방법</a:t>
                </a:r>
                <a:endParaRPr sz="1644" b="1" spc="-58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KoPub돋움체 Bold"/>
                </a:endParaRPr>
              </a:p>
            </p:txBody>
          </p:sp>
          <p:sp>
            <p:nvSpPr>
              <p:cNvPr id="14" name="AutoShape 4"/>
              <p:cNvSpPr txBox="1"/>
              <p:nvPr/>
            </p:nvSpPr>
            <p:spPr>
              <a:xfrm>
                <a:off x="8534642" y="5233090"/>
                <a:ext cx="1597419" cy="3385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79999" indent="-179999" algn="l" defTabSz="457200">
                  <a:buSzPct val="78000"/>
                  <a:buChar char="✤"/>
                  <a:defRPr sz="1800" spc="-51">
                    <a:ln w="13188">
                      <a:solidFill>
                        <a:srgbClr val="000000">
                          <a:alpha val="0"/>
                        </a:srgbClr>
                      </a:solidFill>
                    </a:ln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lvl1pPr>
              </a:lstStyle>
              <a:p>
                <a:pPr marL="143535" indent="-143535" defTabSz="877657">
                  <a:lnSpc>
                    <a:spcPct val="110000"/>
                  </a:lnSpc>
                  <a:spcAft>
                    <a:spcPts val="328"/>
                  </a:spcAft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대면평가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준비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</a:p>
            </p:txBody>
          </p:sp>
          <p:sp>
            <p:nvSpPr>
              <p:cNvPr id="15" name="AutoShape 4"/>
              <p:cNvSpPr txBox="1"/>
              <p:nvPr/>
            </p:nvSpPr>
            <p:spPr>
              <a:xfrm>
                <a:off x="8534642" y="6846466"/>
                <a:ext cx="3579023" cy="3385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79999" indent="-179999" algn="l" defTabSz="457200">
                  <a:buSzPct val="78000"/>
                  <a:buChar char="✤"/>
                  <a:defRPr sz="1800" spc="-51">
                    <a:ln w="13188">
                      <a:solidFill>
                        <a:srgbClr val="000000">
                          <a:alpha val="0"/>
                        </a:srgbClr>
                      </a:solidFill>
                    </a:ln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lvl1pPr>
              </a:lstStyle>
              <a:p>
                <a:pPr marL="143535" indent="-143535" defTabSz="877657">
                  <a:lnSpc>
                    <a:spcPct val="110000"/>
                  </a:lnSpc>
                  <a:spcAft>
                    <a:spcPts val="328"/>
                  </a:spcAft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사업화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기획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및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우수기술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기획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사례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</a:p>
            </p:txBody>
          </p:sp>
          <p:sp>
            <p:nvSpPr>
              <p:cNvPr id="16" name="AutoShape 4"/>
              <p:cNvSpPr txBox="1"/>
              <p:nvPr/>
            </p:nvSpPr>
            <p:spPr>
              <a:xfrm>
                <a:off x="8534642" y="7483876"/>
                <a:ext cx="2880143" cy="3385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79999" indent="-179999" algn="l" defTabSz="457200">
                  <a:buSzPct val="78000"/>
                  <a:buChar char="✤"/>
                  <a:defRPr sz="1800" spc="-51">
                    <a:ln w="13188">
                      <a:solidFill>
                        <a:srgbClr val="000000">
                          <a:alpha val="0"/>
                        </a:srgbClr>
                      </a:solidFill>
                    </a:ln>
                    <a:latin typeface="NanumGothic Bold"/>
                    <a:ea typeface="NanumGothic Bold"/>
                    <a:cs typeface="NanumGothic Bold"/>
                    <a:sym typeface="NanumGothic Bold"/>
                  </a:defRPr>
                </a:lvl1pPr>
              </a:lstStyle>
              <a:p>
                <a:pPr marL="143535" indent="-143535" defTabSz="877657">
                  <a:lnSpc>
                    <a:spcPct val="110000"/>
                  </a:lnSpc>
                  <a:spcAft>
                    <a:spcPts val="328"/>
                  </a:spcAft>
                  <a:buSzPct val="80000"/>
                  <a:buFont typeface="Wingdings" panose="05000000000000000000" pitchFamily="2" charset="2"/>
                  <a:buChar char="§"/>
                  <a:defRPr sz="1800" b="1" spc="-71">
                    <a:latin typeface="KoPub돋움체 Bold"/>
                    <a:ea typeface="KoPub돋움체 Bold"/>
                    <a:cs typeface="KoPub돋움체 Bold"/>
                    <a:sym typeface="KoPub돋움체 Bold"/>
                  </a:defRPr>
                </a:pP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R&amp;D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프로젝트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리스크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  <a:r>
                  <a:rPr sz="1644" b="1" spc="-58" dirty="0" err="1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관리</a:t>
                </a:r>
                <a:r>
                  <a:rPr sz="1644" b="1" spc="-58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KoPub돋움체 Bold"/>
                  </a:rPr>
                  <a:t> </a:t>
                </a:r>
              </a:p>
            </p:txBody>
          </p:sp>
        </p:grpSp>
        <p:cxnSp>
          <p:nvCxnSpPr>
            <p:cNvPr id="21" name="직선 연결선 20"/>
            <p:cNvCxnSpPr/>
            <p:nvPr/>
          </p:nvCxnSpPr>
          <p:spPr>
            <a:xfrm>
              <a:off x="7668707" y="2116025"/>
              <a:ext cx="186468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/>
            <p:cNvSpPr/>
            <p:nvPr/>
          </p:nvSpPr>
          <p:spPr>
            <a:xfrm>
              <a:off x="6430093" y="1931489"/>
              <a:ext cx="1195577" cy="2344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44" kern="1200" dirty="0">
                  <a:ln>
                    <a:solidFill>
                      <a:srgbClr val="B2E6FA">
                        <a:alpha val="0"/>
                      </a:srgbClr>
                    </a:solidFill>
                  </a:ln>
                  <a:solidFill>
                    <a:srgbClr val="FFFF0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종합관리시스템</a:t>
              </a:r>
            </a:p>
          </p:txBody>
        </p:sp>
      </p:grpSp>
      <p:sp>
        <p:nvSpPr>
          <p:cNvPr id="23" name="Display"/>
          <p:cNvSpPr>
            <a:spLocks noChangeAspect="1" noEditPoints="1"/>
          </p:cNvSpPr>
          <p:nvPr/>
        </p:nvSpPr>
        <p:spPr bwMode="auto">
          <a:xfrm>
            <a:off x="9709929" y="6268545"/>
            <a:ext cx="482768" cy="472393"/>
          </a:xfrm>
          <a:custGeom>
            <a:avLst/>
            <a:gdLst>
              <a:gd name="T0" fmla="*/ 163 w 1411"/>
              <a:gd name="T1" fmla="*/ 0 h 1357"/>
              <a:gd name="T2" fmla="*/ 0 w 1411"/>
              <a:gd name="T3" fmla="*/ 163 h 1357"/>
              <a:gd name="T4" fmla="*/ 0 w 1411"/>
              <a:gd name="T5" fmla="*/ 923 h 1357"/>
              <a:gd name="T6" fmla="*/ 163 w 1411"/>
              <a:gd name="T7" fmla="*/ 1086 h 1357"/>
              <a:gd name="T8" fmla="*/ 543 w 1411"/>
              <a:gd name="T9" fmla="*/ 1086 h 1357"/>
              <a:gd name="T10" fmla="*/ 543 w 1411"/>
              <a:gd name="T11" fmla="*/ 1140 h 1357"/>
              <a:gd name="T12" fmla="*/ 597 w 1411"/>
              <a:gd name="T13" fmla="*/ 1194 h 1357"/>
              <a:gd name="T14" fmla="*/ 814 w 1411"/>
              <a:gd name="T15" fmla="*/ 1194 h 1357"/>
              <a:gd name="T16" fmla="*/ 868 w 1411"/>
              <a:gd name="T17" fmla="*/ 1140 h 1357"/>
              <a:gd name="T18" fmla="*/ 868 w 1411"/>
              <a:gd name="T19" fmla="*/ 1086 h 1357"/>
              <a:gd name="T20" fmla="*/ 1248 w 1411"/>
              <a:gd name="T21" fmla="*/ 1086 h 1357"/>
              <a:gd name="T22" fmla="*/ 1411 w 1411"/>
              <a:gd name="T23" fmla="*/ 923 h 1357"/>
              <a:gd name="T24" fmla="*/ 1411 w 1411"/>
              <a:gd name="T25" fmla="*/ 163 h 1357"/>
              <a:gd name="T26" fmla="*/ 1248 w 1411"/>
              <a:gd name="T27" fmla="*/ 0 h 1357"/>
              <a:gd name="T28" fmla="*/ 163 w 1411"/>
              <a:gd name="T29" fmla="*/ 0 h 1357"/>
              <a:gd name="T30" fmla="*/ 163 w 1411"/>
              <a:gd name="T31" fmla="*/ 109 h 1357"/>
              <a:gd name="T32" fmla="*/ 1248 w 1411"/>
              <a:gd name="T33" fmla="*/ 109 h 1357"/>
              <a:gd name="T34" fmla="*/ 1303 w 1411"/>
              <a:gd name="T35" fmla="*/ 163 h 1357"/>
              <a:gd name="T36" fmla="*/ 1303 w 1411"/>
              <a:gd name="T37" fmla="*/ 814 h 1357"/>
              <a:gd name="T38" fmla="*/ 1248 w 1411"/>
              <a:gd name="T39" fmla="*/ 869 h 1357"/>
              <a:gd name="T40" fmla="*/ 163 w 1411"/>
              <a:gd name="T41" fmla="*/ 869 h 1357"/>
              <a:gd name="T42" fmla="*/ 108 w 1411"/>
              <a:gd name="T43" fmla="*/ 814 h 1357"/>
              <a:gd name="T44" fmla="*/ 108 w 1411"/>
              <a:gd name="T45" fmla="*/ 163 h 1357"/>
              <a:gd name="T46" fmla="*/ 163 w 1411"/>
              <a:gd name="T47" fmla="*/ 109 h 1357"/>
              <a:gd name="T48" fmla="*/ 1263 w 1411"/>
              <a:gd name="T49" fmla="*/ 938 h 1357"/>
              <a:gd name="T50" fmla="*/ 1303 w 1411"/>
              <a:gd name="T51" fmla="*/ 977 h 1357"/>
              <a:gd name="T52" fmla="*/ 1263 w 1411"/>
              <a:gd name="T53" fmla="*/ 1016 h 1357"/>
              <a:gd name="T54" fmla="*/ 1224 w 1411"/>
              <a:gd name="T55" fmla="*/ 977 h 1357"/>
              <a:gd name="T56" fmla="*/ 1263 w 1411"/>
              <a:gd name="T57" fmla="*/ 938 h 1357"/>
              <a:gd name="T58" fmla="*/ 326 w 1411"/>
              <a:gd name="T59" fmla="*/ 1248 h 1357"/>
              <a:gd name="T60" fmla="*/ 271 w 1411"/>
              <a:gd name="T61" fmla="*/ 1303 h 1357"/>
              <a:gd name="T62" fmla="*/ 271 w 1411"/>
              <a:gd name="T63" fmla="*/ 1357 h 1357"/>
              <a:gd name="T64" fmla="*/ 1140 w 1411"/>
              <a:gd name="T65" fmla="*/ 1357 h 1357"/>
              <a:gd name="T66" fmla="*/ 1140 w 1411"/>
              <a:gd name="T67" fmla="*/ 1303 h 1357"/>
              <a:gd name="T68" fmla="*/ 1085 w 1411"/>
              <a:gd name="T69" fmla="*/ 1248 h 1357"/>
              <a:gd name="T70" fmla="*/ 326 w 1411"/>
              <a:gd name="T71" fmla="*/ 1248 h 1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1" h="1357">
                <a:moveTo>
                  <a:pt x="163" y="0"/>
                </a:moveTo>
                <a:cubicBezTo>
                  <a:pt x="73" y="0"/>
                  <a:pt x="0" y="73"/>
                  <a:pt x="0" y="163"/>
                </a:cubicBezTo>
                <a:lnTo>
                  <a:pt x="0" y="923"/>
                </a:lnTo>
                <a:cubicBezTo>
                  <a:pt x="0" y="1013"/>
                  <a:pt x="73" y="1086"/>
                  <a:pt x="163" y="1086"/>
                </a:cubicBezTo>
                <a:lnTo>
                  <a:pt x="543" y="1086"/>
                </a:lnTo>
                <a:lnTo>
                  <a:pt x="543" y="1140"/>
                </a:lnTo>
                <a:cubicBezTo>
                  <a:pt x="543" y="1170"/>
                  <a:pt x="567" y="1194"/>
                  <a:pt x="597" y="1194"/>
                </a:cubicBezTo>
                <a:lnTo>
                  <a:pt x="814" y="1194"/>
                </a:lnTo>
                <a:cubicBezTo>
                  <a:pt x="844" y="1194"/>
                  <a:pt x="868" y="1166"/>
                  <a:pt x="868" y="1140"/>
                </a:cubicBezTo>
                <a:lnTo>
                  <a:pt x="868" y="1086"/>
                </a:lnTo>
                <a:lnTo>
                  <a:pt x="1248" y="1086"/>
                </a:lnTo>
                <a:cubicBezTo>
                  <a:pt x="1338" y="1086"/>
                  <a:pt x="1411" y="1013"/>
                  <a:pt x="1411" y="923"/>
                </a:cubicBezTo>
                <a:lnTo>
                  <a:pt x="1411" y="163"/>
                </a:lnTo>
                <a:cubicBezTo>
                  <a:pt x="1411" y="73"/>
                  <a:pt x="1338" y="0"/>
                  <a:pt x="1248" y="0"/>
                </a:cubicBezTo>
                <a:lnTo>
                  <a:pt x="163" y="0"/>
                </a:lnTo>
                <a:close/>
                <a:moveTo>
                  <a:pt x="163" y="109"/>
                </a:moveTo>
                <a:lnTo>
                  <a:pt x="1248" y="109"/>
                </a:lnTo>
                <a:cubicBezTo>
                  <a:pt x="1278" y="109"/>
                  <a:pt x="1303" y="133"/>
                  <a:pt x="1303" y="163"/>
                </a:cubicBezTo>
                <a:lnTo>
                  <a:pt x="1303" y="814"/>
                </a:lnTo>
                <a:cubicBezTo>
                  <a:pt x="1303" y="844"/>
                  <a:pt x="1278" y="869"/>
                  <a:pt x="1248" y="869"/>
                </a:cubicBezTo>
                <a:lnTo>
                  <a:pt x="163" y="869"/>
                </a:lnTo>
                <a:cubicBezTo>
                  <a:pt x="133" y="869"/>
                  <a:pt x="108" y="844"/>
                  <a:pt x="108" y="814"/>
                </a:cubicBezTo>
                <a:lnTo>
                  <a:pt x="108" y="163"/>
                </a:lnTo>
                <a:cubicBezTo>
                  <a:pt x="108" y="133"/>
                  <a:pt x="133" y="109"/>
                  <a:pt x="163" y="109"/>
                </a:cubicBezTo>
                <a:close/>
                <a:moveTo>
                  <a:pt x="1263" y="938"/>
                </a:moveTo>
                <a:cubicBezTo>
                  <a:pt x="1285" y="938"/>
                  <a:pt x="1303" y="955"/>
                  <a:pt x="1303" y="977"/>
                </a:cubicBezTo>
                <a:cubicBezTo>
                  <a:pt x="1303" y="999"/>
                  <a:pt x="1285" y="1016"/>
                  <a:pt x="1263" y="1016"/>
                </a:cubicBezTo>
                <a:cubicBezTo>
                  <a:pt x="1242" y="1016"/>
                  <a:pt x="1224" y="999"/>
                  <a:pt x="1224" y="977"/>
                </a:cubicBezTo>
                <a:cubicBezTo>
                  <a:pt x="1224" y="955"/>
                  <a:pt x="1242" y="938"/>
                  <a:pt x="1263" y="938"/>
                </a:cubicBezTo>
                <a:close/>
                <a:moveTo>
                  <a:pt x="326" y="1248"/>
                </a:moveTo>
                <a:cubicBezTo>
                  <a:pt x="296" y="1248"/>
                  <a:pt x="271" y="1303"/>
                  <a:pt x="271" y="1303"/>
                </a:cubicBezTo>
                <a:lnTo>
                  <a:pt x="271" y="1357"/>
                </a:lnTo>
                <a:lnTo>
                  <a:pt x="1140" y="1357"/>
                </a:lnTo>
                <a:lnTo>
                  <a:pt x="1140" y="1303"/>
                </a:lnTo>
                <a:cubicBezTo>
                  <a:pt x="1140" y="1273"/>
                  <a:pt x="1115" y="1248"/>
                  <a:pt x="1085" y="1248"/>
                </a:cubicBezTo>
                <a:lnTo>
                  <a:pt x="326" y="12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5177" tIns="37589" rIns="75177" bIns="37589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4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262551" y="7038000"/>
            <a:ext cx="166712" cy="1771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15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r>
              <a:rPr lang="en-US" altLang="ko-KR" dirty="0" smtClean="0"/>
              <a:t>25</a:t>
            </a:r>
            <a:endParaRPr lang="en-US" altLang="ko-KR" dirty="0"/>
          </a:p>
        </p:txBody>
      </p:sp>
      <p:grpSp>
        <p:nvGrpSpPr>
          <p:cNvPr id="24" name="그룹 23"/>
          <p:cNvGrpSpPr/>
          <p:nvPr/>
        </p:nvGrpSpPr>
        <p:grpSpPr>
          <a:xfrm>
            <a:off x="360652" y="435600"/>
            <a:ext cx="5784336" cy="910890"/>
            <a:chOff x="286520" y="373517"/>
            <a:chExt cx="5359207" cy="843943"/>
          </a:xfrm>
        </p:grpSpPr>
        <p:sp>
          <p:nvSpPr>
            <p:cNvPr id="25" name="지원 개요"/>
            <p:cNvSpPr txBox="1"/>
            <p:nvPr/>
          </p:nvSpPr>
          <p:spPr>
            <a:xfrm>
              <a:off x="1185708" y="568688"/>
              <a:ext cx="4460019" cy="4308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altLang="ko-KR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 </a:t>
              </a:r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준비</a:t>
              </a:r>
              <a:r>
                <a:rPr lang="en-US" altLang="ko-KR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3022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수행 시 유용한 정보</a:t>
              </a:r>
            </a:p>
          </p:txBody>
        </p:sp>
        <p:sp>
          <p:nvSpPr>
            <p:cNvPr id="26" name="지원 개요"/>
            <p:cNvSpPr txBox="1"/>
            <p:nvPr/>
          </p:nvSpPr>
          <p:spPr>
            <a:xfrm>
              <a:off x="286520" y="373517"/>
              <a:ext cx="793091" cy="8439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NanumGothic Bold"/>
                  <a:ea typeface="NanumGothic Bold"/>
                  <a:cs typeface="NanumGothic Bold"/>
                  <a:sym typeface="NanumGothic Bold"/>
                </a:defRPr>
              </a:lvl1pPr>
            </a:lstStyle>
            <a:p>
              <a:pPr algn="l"/>
              <a:r>
                <a:rPr lang="en-US" sz="5919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03</a:t>
              </a:r>
              <a:endParaRPr lang="ko-KR" altLang="en-US" sz="5919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380451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23" y="-11410"/>
            <a:ext cx="10692000" cy="75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137073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12700">
          <a:miter lim="400000"/>
        </a:ln>
        <a:extLst>
          <a:ext uri="{C572A759-6A51-4108-AA02-DFA0A04FC94B}">
            <ma14:wrappingTextBoxFlag xmlns:r="http://schemas.openxmlformats.org/officeDocument/2006/relationships" xmlns:p="http://schemas.openxmlformats.org/presentationml/2006/main" xmlns="" xmlns:ma14="http://schemas.microsoft.com/office/mac/drawingml/2011/main" val="1"/>
          </a:ext>
        </a:extLst>
      </a:spPr>
      <a:bodyPr wrap="none" lIns="0" tIns="0" rIns="0" bIns="0" anchor="t">
        <a:spAutoFit/>
      </a:bodyPr>
      <a:lstStyle>
        <a:defPPr algn="l" defTabSz="877657">
          <a:lnSpc>
            <a:spcPct val="110000"/>
          </a:lnSpc>
          <a:spcAft>
            <a:spcPts val="328"/>
          </a:spcAft>
          <a:buClr>
            <a:schemeClr val="bg1">
              <a:lumMod val="50000"/>
            </a:schemeClr>
          </a:buClr>
          <a:buSzPct val="80000"/>
          <a:defRPr sz="1480" b="1" kern="1200" spc="-25" dirty="0" smtClean="0">
            <a:ln>
              <a:solidFill>
                <a:schemeClr val="bg1">
                  <a:alpha val="0"/>
                </a:schemeClr>
              </a:solidFill>
            </a:ln>
            <a:solidFill>
              <a:schemeClr val="tx1">
                <a:lumMod val="85000"/>
                <a:lumOff val="15000"/>
              </a:schemeClr>
            </a:solidFill>
            <a:latin typeface="KoPub돋움체 Medium" panose="00000600000000000000" pitchFamily="2" charset="-127"/>
            <a:ea typeface="KoPub돋움체 Medium" panose="00000600000000000000" pitchFamily="2" charset="-127"/>
            <a:cs typeface="+mn-cs"/>
            <a:sym typeface="KoPub돋움체 Bold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3937</TotalTime>
  <Words>2941</Words>
  <Application>Microsoft Office PowerPoint</Application>
  <PresentationFormat>사용자 지정</PresentationFormat>
  <Paragraphs>679</Paragraphs>
  <Slides>28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48" baseType="lpstr">
      <vt:lpstr>굴림</vt:lpstr>
      <vt:lpstr>Arial</vt:lpstr>
      <vt:lpstr>KoPub돋움체 Bold</vt:lpstr>
      <vt:lpstr>Helvetica Neue Medium</vt:lpstr>
      <vt:lpstr>NanumGothic Bold</vt:lpstr>
      <vt:lpstr>KoPub돋움체 Medium</vt:lpstr>
      <vt:lpstr>Helvetica Neue Thin</vt:lpstr>
      <vt:lpstr>Helvetica Neue</vt:lpstr>
      <vt:lpstr>Helvetica</vt:lpstr>
      <vt:lpstr>Rix모던고딕 B</vt:lpstr>
      <vt:lpstr>Wingdings</vt:lpstr>
      <vt:lpstr>Helvetica Neue Light</vt:lpstr>
      <vt:lpstr>KoPub돋움체 Light</vt:lpstr>
      <vt:lpstr>나눔고딕</vt:lpstr>
      <vt:lpstr>Rix모던고딕 M</vt:lpstr>
      <vt:lpstr>맑은 고딕</vt:lpstr>
      <vt:lpstr>바탕</vt:lpstr>
      <vt:lpstr>한양신명조</vt:lpstr>
      <vt:lpstr>Segoe UI</vt:lpstr>
      <vt:lpstr>White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TIPA</dc:creator>
  <cp:lastModifiedBy>기술혁신-64</cp:lastModifiedBy>
  <cp:revision>374</cp:revision>
  <cp:lastPrinted>2017-12-26T06:08:23Z</cp:lastPrinted>
  <dcterms:modified xsi:type="dcterms:W3CDTF">2018-01-10T08:01:53Z</dcterms:modified>
</cp:coreProperties>
</file>