
<file path=[Content_Types].xml><?xml version="1.0" encoding="utf-8"?>
<Types xmlns="http://schemas.openxmlformats.org/package/2006/content-types">
  <Default ContentType="image/bmp" Extension="bmp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<Relationship Id="rId1" Target="ppt/presentation.xml" Type="http://schemas.openxmlformats.org/officeDocument/2006/relationships/officeDocument"/>
<Relationship Id="rId2" Target="docProps/thumbnail.jpeg" Type="http://schemas.openxmlformats.org/package/2006/relationships/metadata/thumbnail"/>
<Relationship Id="rId3" Target="docProps/core.xml" Type="http://schemas.openxmlformats.org/package/2006/relationships/metadata/core-properties"/>
<Relationship Id="rId4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1" r:id="rId13"/>
    <p:sldId id="270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21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arget="slideMasters/slideMaster1.xml" Type="http://schemas.openxmlformats.org/officeDocument/2006/relationships/slideMaster"/>
<Relationship Id="rId10" Target="slides/slide9.xml" Type="http://schemas.openxmlformats.org/officeDocument/2006/relationships/slide"/>
<Relationship Id="rId11" Target="slides/slide10.xml" Type="http://schemas.openxmlformats.org/officeDocument/2006/relationships/slide"/>
<Relationship Id="rId12" Target="slides/slide11.xml" Type="http://schemas.openxmlformats.org/officeDocument/2006/relationships/slide"/>
<Relationship Id="rId13" Target="slides/slide12.xml" Type="http://schemas.openxmlformats.org/officeDocument/2006/relationships/slide"/>
<Relationship Id="rId14" Target="slides/slide13.xml" Type="http://schemas.openxmlformats.org/officeDocument/2006/relationships/slide"/>
<Relationship Id="rId15" Target="notesMasters/notesMaster1.xml" Type="http://schemas.openxmlformats.org/officeDocument/2006/relationships/notesMaster"/>
<Relationship Id="rId16" Target="presProps.xml" Type="http://schemas.openxmlformats.org/officeDocument/2006/relationships/presProps"/>
<Relationship Id="rId17" Target="viewProps.xml" Type="http://schemas.openxmlformats.org/officeDocument/2006/relationships/viewProps"/>
<Relationship Id="rId18" Target="theme/theme1.xml" Type="http://schemas.openxmlformats.org/officeDocument/2006/relationships/theme"/>
<Relationship Id="rId19" Target="tableStyles.xml" Type="http://schemas.openxmlformats.org/officeDocument/2006/relationships/tableStyles"/>
<Relationship Id="rId2" Target="slides/slide1.xml" Type="http://schemas.openxmlformats.org/officeDocument/2006/relationships/slide"/>
<Relationship Id="rId3" Target="slides/slide2.xml" Type="http://schemas.openxmlformats.org/officeDocument/2006/relationships/slide"/>
<Relationship Id="rId4" Target="slides/slide3.xml" Type="http://schemas.openxmlformats.org/officeDocument/2006/relationships/slide"/>
<Relationship Id="rId5" Target="slides/slide4.xml" Type="http://schemas.openxmlformats.org/officeDocument/2006/relationships/slide"/>
<Relationship Id="rId6" Target="slides/slide5.xml" Type="http://schemas.openxmlformats.org/officeDocument/2006/relationships/slide"/>
<Relationship Id="rId7" Target="slides/slide6.xml" Type="http://schemas.openxmlformats.org/officeDocument/2006/relationships/slide"/>
<Relationship Id="rId8" Target="slides/slide7.xml" Type="http://schemas.openxmlformats.org/officeDocument/2006/relationships/slide"/>
<Relationship Id="rId9" Target="slides/slide8.xml" Type="http://schemas.openxmlformats.org/officeDocument/2006/relationships/slide"/>
</Relationships>

</file>

<file path=ppt/notesMasters/_rels/notesMaster1.xml.rels><?xml version="1.0" encoding="UTF-8" standalone="yes"?>
<Relationships xmlns="http://schemas.openxmlformats.org/package/2006/relationships">
<Relationship Id="rId1" Target="../theme/theme2.xml" Type="http://schemas.openxmlformats.org/officeDocument/2006/relationships/theme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4AD9F-8337-4535-885A-C567F8CD382C}" type="datetimeFigureOut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AC2EE-B439-4211-8842-06FF0F3621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67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yes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65B4-36F4-4D6C-A01F-10B77FE43218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60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A461-10BC-49CB-ABCE-254181A1A3E4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36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613-3E11-442C-AD29-FBF0E50A92E1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400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9DF76-E8E2-4C13-B9BF-6E076810578C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50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3256-0072-419D-B539-E34B697BC199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51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BE5F-25FD-4206-B4B1-2448C122CCA6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60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0B345-2C2D-4CFF-BB5C-617E0FFDEF73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38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D8B7B-9484-476C-8A96-48DB1A8CECC0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80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BFA3-39F1-43F9-9641-2EEA55B9E111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68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1FF7-FB13-4479-AB73-970A478800FB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00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1120-64D9-4BAB-A493-4750786CCCC8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4023025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slideLayouts/slideLayout10.xml" Type="http://schemas.openxmlformats.org/officeDocument/2006/relationships/slideLayout"/>
<Relationship Id="rId11" Target="../slideLayouts/slideLayout11.xml" Type="http://schemas.openxmlformats.org/officeDocument/2006/relationships/slideLayout"/>
<Relationship Id="rId12" Target="../theme/theme1.xml" Type="http://schemas.openxmlformats.org/officeDocument/2006/relationships/theme"/>
<Relationship Id="rId2" Target="../slideLayouts/slideLayout2.xml" Type="http://schemas.openxmlformats.org/officeDocument/2006/relationships/slideLayout"/>
<Relationship Id="rId3" Target="../slideLayouts/slideLayout3.xml" Type="http://schemas.openxmlformats.org/officeDocument/2006/relationships/slideLayout"/>
<Relationship Id="rId4" Target="../slideLayouts/slideLayout4.xml" Type="http://schemas.openxmlformats.org/officeDocument/2006/relationships/slideLayout"/>
<Relationship Id="rId5" Target="../slideLayouts/slideLayout5.xml" Type="http://schemas.openxmlformats.org/officeDocument/2006/relationships/slideLayout"/>
<Relationship Id="rId6" Target="../slideLayouts/slideLayout6.xml" Type="http://schemas.openxmlformats.org/officeDocument/2006/relationships/slideLayout"/>
<Relationship Id="rId7" Target="../slideLayouts/slideLayout7.xml" Type="http://schemas.openxmlformats.org/officeDocument/2006/relationships/slideLayout"/>
<Relationship Id="rId8" Target="../slideLayouts/slideLayout8.xml" Type="http://schemas.openxmlformats.org/officeDocument/2006/relationships/slideLayout"/>
<Relationship Id="rId9" Target="../slideLayouts/slideLayout9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FEFD-9280-4696-9BA7-240F26D91ACE}" type="datetime1">
              <a:rPr lang="ko-KR" altLang="en-US" smtClean="0"/>
              <a:t>2024-09-20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E9BDF-BE53-4094-8BB9-BC38F9BC60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34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media/image9.png" Type="http://schemas.openxmlformats.org/officeDocument/2006/relationships/image"/>
<Relationship Id="rId2" Target="../media/image1.png" Type="http://schemas.openxmlformats.org/officeDocument/2006/relationships/image"/>
<Relationship Id="rId3" Target="../media/image2.png" Type="http://schemas.openxmlformats.org/officeDocument/2006/relationships/image"/>
<Relationship Id="rId4" Target="../media/image3.png" Type="http://schemas.openxmlformats.org/officeDocument/2006/relationships/image"/>
<Relationship Id="rId5" Target="../media/image4.jpeg" Type="http://schemas.openxmlformats.org/officeDocument/2006/relationships/image"/>
<Relationship Id="rId6" Target="../media/image5.png" Type="http://schemas.openxmlformats.org/officeDocument/2006/relationships/image"/>
<Relationship Id="rId7" Target="../media/image6.png" Type="http://schemas.openxmlformats.org/officeDocument/2006/relationships/image"/>
<Relationship Id="rId8" Target="../media/image7.png" Type="http://schemas.openxmlformats.org/officeDocument/2006/relationships/image"/>
<Relationship Id="rId9" Target="../media/image8.jpeg" Type="http://schemas.openxmlformats.org/officeDocument/2006/relationships/image"/>
</Relationships>

</file>

<file path=ppt/slides/_rels/slide2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/Relationships>

</file>

<file path=ppt/slides/_rels/slide3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/Relationships>

</file>

<file path=ppt/slides/_rels/slide4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2.png" Type="http://schemas.openxmlformats.org/officeDocument/2006/relationships/image"/>
</Relationships>

</file>

<file path=ppt/slides/_rels/slide5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3.png" Type="http://schemas.openxmlformats.org/officeDocument/2006/relationships/image"/>
<Relationship Id="rId5" Target="../media/image14.png" Type="http://schemas.openxmlformats.org/officeDocument/2006/relationships/image"/>
</Relationships>

</file>

<file path=ppt/slides/_rels/slide6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5.png" Type="http://schemas.openxmlformats.org/officeDocument/2006/relationships/image"/>
<Relationship Id="rId5" Target="../media/image13.png" Type="http://schemas.openxmlformats.org/officeDocument/2006/relationships/image"/>
</Relationships>

</file>

<file path=ppt/slides/_rels/slide7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4.png" Type="http://schemas.openxmlformats.org/officeDocument/2006/relationships/image"/>
<Relationship Id="rId5" Target="../media/image16.png" Type="http://schemas.openxmlformats.org/officeDocument/2006/relationships/image"/>
</Relationships>

</file>

<file path=ppt/slides/_rels/slide8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https://job.kosmes.or.kr/" TargetMode="External" Type="http://schemas.openxmlformats.org/officeDocument/2006/relationships/hyperlink"/>
<Relationship Id="rId5" Target="../media/image17.bmp" Type="http://schemas.openxmlformats.org/officeDocument/2006/relationships/image"/>
</Relationships>

</file>

<file path=ppt/slides/_rels/slide9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8.png" Type="http://schemas.openxmlformats.org/officeDocument/2006/relationships/image"/>
</Relationships>

</file>

<file path=ppt/slides/_rels/slide10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19.png" Type="http://schemas.openxmlformats.org/officeDocument/2006/relationships/image"/>
</Relationships>

</file>

<file path=ppt/slides/_rels/slide11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20.png" Type="http://schemas.openxmlformats.org/officeDocument/2006/relationships/image"/>
<Relationship Id="rId5" Target="../media/image21.png" Type="http://schemas.openxmlformats.org/officeDocument/2006/relationships/image"/>
</Relationships>

</file>

<file path=ppt/slides/_rels/slide12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22.png" Type="http://schemas.openxmlformats.org/officeDocument/2006/relationships/image"/>
</Relationships>

</file>

<file path=ppt/slides/_rels/slide13.xml.rels><?xml version="1.0" encoding="UTF-8" standalone="yes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media/image9.png" Type="http://schemas.openxmlformats.org/officeDocument/2006/relationships/image"/>
<Relationship Id="rId2" Target="../media/image10.png" Type="http://schemas.openxmlformats.org/officeDocument/2006/relationships/image"/>
<Relationship Id="rId3" Target="../media/image11.png" Type="http://schemas.openxmlformats.org/officeDocument/2006/relationships/image"/>
<Relationship Id="rId4" Target="../media/image3.png" Type="http://schemas.openxmlformats.org/officeDocument/2006/relationships/image"/>
<Relationship Id="rId5" Target="../media/image4.jpeg" Type="http://schemas.openxmlformats.org/officeDocument/2006/relationships/image"/>
<Relationship Id="rId6" Target="../media/image5.png" Type="http://schemas.openxmlformats.org/officeDocument/2006/relationships/image"/>
<Relationship Id="rId7" Target="../media/image6.png" Type="http://schemas.openxmlformats.org/officeDocument/2006/relationships/image"/>
<Relationship Id="rId8" Target="../media/image7.png" Type="http://schemas.openxmlformats.org/officeDocument/2006/relationships/image"/>
<Relationship Id="rId9" Target="../media/image8.jpeg" Type="http://schemas.openxmlformats.org/officeDocument/2006/relationships/image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2D24E18-C55A-4EA6-A31A-7E774B4972F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902"/>
            <a:ext cx="6858000" cy="68687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A8800B-711D-4471-9F26-3E6D06B8F7D2}"/>
              </a:ext>
            </a:extLst>
          </p:cNvPr>
          <p:cNvSpPr txBox="1"/>
          <p:nvPr/>
        </p:nvSpPr>
        <p:spPr>
          <a:xfrm>
            <a:off x="1656728" y="6672707"/>
            <a:ext cx="5070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/>
              <a:t>행사 참가 신청 기업 안내문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50CC4952-9176-4C50-9608-17635DEA92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>
            <a:off x="1789457" y="7257482"/>
            <a:ext cx="5068543" cy="78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0C266D-5DF8-6E65-5C99-22AF976CB1B0}"/>
              </a:ext>
            </a:extLst>
          </p:cNvPr>
          <p:cNvSpPr txBox="1"/>
          <p:nvPr/>
        </p:nvSpPr>
        <p:spPr>
          <a:xfrm>
            <a:off x="209446" y="1830825"/>
            <a:ext cx="3890809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latin typeface="+mn-ea"/>
              </a:rPr>
              <a:t>2024 </a:t>
            </a:r>
            <a:r>
              <a:rPr lang="ko-KR" altLang="en-US" sz="4400" dirty="0">
                <a:latin typeface="+mn-ea"/>
              </a:rPr>
              <a:t>경기</a:t>
            </a:r>
            <a:endParaRPr lang="en-US" altLang="ko-KR" sz="4400" dirty="0">
              <a:latin typeface="+mn-ea"/>
            </a:endParaRPr>
          </a:p>
          <a:p>
            <a:r>
              <a:rPr lang="ko-KR" altLang="en-US" sz="5400" b="1" dirty="0">
                <a:latin typeface="+mn-ea"/>
              </a:rPr>
              <a:t>반도체 분야</a:t>
            </a:r>
            <a:endParaRPr lang="en-US" altLang="ko-KR" sz="5400" b="1" dirty="0">
              <a:latin typeface="+mn-ea"/>
            </a:endParaRPr>
          </a:p>
          <a:p>
            <a:r>
              <a:rPr lang="ko-KR" altLang="en-US" sz="5400" b="1" dirty="0">
                <a:latin typeface="+mn-ea"/>
              </a:rPr>
              <a:t>채용박람회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1CD6C-53CD-C549-4262-50815317160E}"/>
              </a:ext>
            </a:extLst>
          </p:cNvPr>
          <p:cNvSpPr txBox="1"/>
          <p:nvPr/>
        </p:nvSpPr>
        <p:spPr>
          <a:xfrm>
            <a:off x="272590" y="1477129"/>
            <a:ext cx="3538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+mn-ea"/>
              </a:rPr>
              <a:t>대한민국 미래 먹거리산업과의 만남</a:t>
            </a:r>
            <a:r>
              <a:rPr lang="en-US" altLang="ko-KR" sz="1600" dirty="0">
                <a:latin typeface="+mn-ea"/>
              </a:rPr>
              <a:t>!</a:t>
            </a:r>
            <a:endParaRPr lang="ko-KR" altLang="en-US" sz="1600" dirty="0"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F768180-A4F9-E5B0-F926-4341863CB450}"/>
              </a:ext>
            </a:extLst>
          </p:cNvPr>
          <p:cNvGrpSpPr/>
          <p:nvPr/>
        </p:nvGrpSpPr>
        <p:grpSpPr>
          <a:xfrm>
            <a:off x="324816" y="4384446"/>
            <a:ext cx="5862624" cy="1801165"/>
            <a:chOff x="324816" y="4384447"/>
            <a:chExt cx="4889144" cy="1502084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7CFA6413-A33D-1DD7-23D0-4F7AC66B7F26}"/>
                </a:ext>
              </a:extLst>
            </p:cNvPr>
            <p:cNvSpPr/>
            <p:nvPr/>
          </p:nvSpPr>
          <p:spPr>
            <a:xfrm>
              <a:off x="324816" y="4414558"/>
              <a:ext cx="768096" cy="228600"/>
            </a:xfrm>
            <a:prstGeom prst="roundRect">
              <a:avLst/>
            </a:prstGeom>
            <a:solidFill>
              <a:srgbClr val="15608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일   시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0E3065B-7DCE-6E2C-9865-867F494324A6}"/>
                </a:ext>
              </a:extLst>
            </p:cNvPr>
            <p:cNvSpPr txBox="1"/>
            <p:nvPr/>
          </p:nvSpPr>
          <p:spPr>
            <a:xfrm>
              <a:off x="1092912" y="4384447"/>
              <a:ext cx="2588360" cy="2823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 latinLnBrk="1"/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2024.10.31.(목) 10:00~1</a:t>
              </a:r>
              <a:r>
                <a:rPr lang="en-US" altLang="ko-KR" sz="1600" dirty="0">
                  <a:solidFill>
                    <a:prstClr val="black"/>
                  </a:solidFill>
                  <a:latin typeface="+mn-ea"/>
                </a:rPr>
                <a:t>7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:00</a:t>
              </a: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52257C2F-AFD8-77CE-1062-3CF5F6EE8190}"/>
                </a:ext>
              </a:extLst>
            </p:cNvPr>
            <p:cNvSpPr/>
            <p:nvPr/>
          </p:nvSpPr>
          <p:spPr>
            <a:xfrm>
              <a:off x="324816" y="4711185"/>
              <a:ext cx="768096" cy="228600"/>
            </a:xfrm>
            <a:prstGeom prst="roundRect">
              <a:avLst/>
            </a:prstGeom>
            <a:solidFill>
              <a:srgbClr val="15608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장   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67341A-1D87-42FA-D9DA-50ABC3F4E82E}"/>
                </a:ext>
              </a:extLst>
            </p:cNvPr>
            <p:cNvSpPr txBox="1"/>
            <p:nvPr/>
          </p:nvSpPr>
          <p:spPr>
            <a:xfrm>
              <a:off x="1092912" y="4681074"/>
              <a:ext cx="2781793" cy="2823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 latinLnBrk="1"/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가천대학교 비전타워 </a:t>
              </a:r>
              <a:r>
                <a:rPr lang="en-US" altLang="ko-KR" sz="1600" dirty="0">
                  <a:solidFill>
                    <a:prstClr val="black"/>
                  </a:solidFill>
                  <a:latin typeface="+mn-ea"/>
                </a:rPr>
                <a:t>B1 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체육관</a:t>
              </a: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B9259101-6BF6-75A9-DACD-60E1BFAE701D}"/>
                </a:ext>
              </a:extLst>
            </p:cNvPr>
            <p:cNvSpPr/>
            <p:nvPr/>
          </p:nvSpPr>
          <p:spPr>
            <a:xfrm>
              <a:off x="324816" y="5018295"/>
              <a:ext cx="768096" cy="228600"/>
            </a:xfrm>
            <a:prstGeom prst="roundRect">
              <a:avLst/>
            </a:prstGeom>
            <a:solidFill>
              <a:srgbClr val="15608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사이트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90C7C8-89E4-C4C7-8C53-3D74A84ABA73}"/>
                </a:ext>
              </a:extLst>
            </p:cNvPr>
            <p:cNvSpPr txBox="1"/>
            <p:nvPr/>
          </p:nvSpPr>
          <p:spPr>
            <a:xfrm>
              <a:off x="1092912" y="4988184"/>
              <a:ext cx="4121048" cy="898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 latinLnBrk="1"/>
              <a:r>
                <a:rPr lang="ko-KR" altLang="en-US" sz="1600" dirty="0" err="1">
                  <a:solidFill>
                    <a:prstClr val="black"/>
                  </a:solidFill>
                  <a:latin typeface="+mn-ea"/>
                </a:rPr>
                <a:t>중소벤처기업진흥공단</a:t>
              </a:r>
              <a:endParaRPr lang="en-US" altLang="ko-KR" sz="1600" dirty="0">
                <a:solidFill>
                  <a:prstClr val="black"/>
                </a:solidFill>
                <a:latin typeface="+mn-ea"/>
              </a:endParaRPr>
            </a:p>
            <a:p>
              <a:pPr defTabSz="914400" latinLnBrk="1"/>
              <a:r>
                <a:rPr lang="ko-KR" altLang="en-US" sz="1600" dirty="0" err="1">
                  <a:solidFill>
                    <a:prstClr val="black"/>
                  </a:solidFill>
                  <a:latin typeface="+mn-ea"/>
                </a:rPr>
                <a:t>기업인력애로센터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 </a:t>
              </a:r>
              <a:r>
                <a:rPr lang="ko-KR" altLang="en-US" sz="1600" dirty="0" err="1">
                  <a:solidFill>
                    <a:prstClr val="black"/>
                  </a:solidFill>
                  <a:latin typeface="+mn-ea"/>
                </a:rPr>
                <a:t>일자리매칭플랫폼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 내</a:t>
              </a:r>
              <a:endParaRPr lang="en-US" altLang="ko-KR" sz="1600" dirty="0">
                <a:solidFill>
                  <a:prstClr val="black"/>
                </a:solidFill>
                <a:latin typeface="+mn-ea"/>
              </a:endParaRPr>
            </a:p>
            <a:p>
              <a:pPr defTabSz="914400" latinLnBrk="1"/>
              <a:r>
                <a:rPr lang="ko-KR" altLang="en-US" sz="1600" b="1" dirty="0">
                  <a:solidFill>
                    <a:prstClr val="black"/>
                  </a:solidFill>
                  <a:latin typeface="+mn-ea"/>
                </a:rPr>
                <a:t>경기 반도체 분야 전용채용관</a:t>
              </a:r>
              <a:endParaRPr lang="en-US" altLang="ko-KR" sz="1600" b="1" dirty="0">
                <a:solidFill>
                  <a:prstClr val="black"/>
                </a:solidFill>
                <a:latin typeface="+mn-ea"/>
              </a:endParaRPr>
            </a:p>
            <a:p>
              <a:pPr defTabSz="914400" latinLnBrk="1"/>
              <a:r>
                <a:rPr lang="en-US" altLang="ko-KR" sz="1600" dirty="0">
                  <a:solidFill>
                    <a:prstClr val="black"/>
                  </a:solidFill>
                  <a:latin typeface="+mn-ea"/>
                </a:rPr>
                <a:t>(job.kosmes.or.kr 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내 경기 반도체 분야 전용채용관</a:t>
              </a:r>
              <a:r>
                <a:rPr lang="en-US" altLang="ko-KR" sz="1600" dirty="0">
                  <a:solidFill>
                    <a:prstClr val="black"/>
                  </a:solidFill>
                  <a:latin typeface="+mn-ea"/>
                </a:rPr>
                <a:t>) </a:t>
              </a:r>
              <a:endParaRPr lang="ko-KR" altLang="en-US" sz="1600" dirty="0">
                <a:solidFill>
                  <a:prstClr val="black"/>
                </a:solidFill>
                <a:latin typeface="+mn-ea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E86339C-A665-29D4-90BD-6CFCE75EE43B}"/>
              </a:ext>
            </a:extLst>
          </p:cNvPr>
          <p:cNvGrpSpPr/>
          <p:nvPr/>
        </p:nvGrpSpPr>
        <p:grpSpPr>
          <a:xfrm>
            <a:off x="234490" y="274666"/>
            <a:ext cx="6396682" cy="296859"/>
            <a:chOff x="102167" y="320366"/>
            <a:chExt cx="6071866" cy="281785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C77D9EBB-B31B-7353-1D3F-907250CCA688}"/>
                </a:ext>
              </a:extLst>
            </p:cNvPr>
            <p:cNvGrpSpPr/>
            <p:nvPr/>
          </p:nvGrpSpPr>
          <p:grpSpPr>
            <a:xfrm>
              <a:off x="102167" y="320366"/>
              <a:ext cx="5081121" cy="281785"/>
              <a:chOff x="245102" y="246046"/>
              <a:chExt cx="6229845" cy="345490"/>
            </a:xfrm>
          </p:grpSpPr>
          <p:pic>
            <p:nvPicPr>
              <p:cNvPr id="11" name="그림 10" descr="텍스트, 클립아트이(가) 표시된 사진&#10;&#10;자동 생성된 설명">
                <a:extLst>
                  <a:ext uri="{FF2B5EF4-FFF2-40B4-BE49-F238E27FC236}">
                    <a16:creationId xmlns:a16="http://schemas.microsoft.com/office/drawing/2014/main" id="{7DE5DA1D-FDE9-4272-BAE4-04699156D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102" y="246046"/>
                <a:ext cx="1861463" cy="295470"/>
              </a:xfrm>
              <a:prstGeom prst="rect">
                <a:avLst/>
              </a:prstGeom>
            </p:spPr>
          </p:pic>
          <p:pic>
            <p:nvPicPr>
              <p:cNvPr id="2" name="Picture 8" descr="가천대학교 로고">
                <a:extLst>
                  <a:ext uri="{FF2B5EF4-FFF2-40B4-BE49-F238E27FC236}">
                    <a16:creationId xmlns:a16="http://schemas.microsoft.com/office/drawing/2014/main" id="{AFCC2C0B-92A1-FA65-6064-71B866F553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6649" y="260890"/>
                <a:ext cx="965536" cy="330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2" descr="K-Startup">
                <a:extLst>
                  <a:ext uri="{FF2B5EF4-FFF2-40B4-BE49-F238E27FC236}">
                    <a16:creationId xmlns:a16="http://schemas.microsoft.com/office/drawing/2014/main" id="{78D0926D-FF29-3C5B-7F43-2FAB35AB12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3" t="6701" r="10209" b="67373"/>
              <a:stretch/>
            </p:blipFill>
            <p:spPr bwMode="auto">
              <a:xfrm>
                <a:off x="3445829" y="272551"/>
                <a:ext cx="1303254" cy="268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6" descr="화성산업진흥원 기술세미나 - 이벤터스">
                <a:extLst>
                  <a:ext uri="{FF2B5EF4-FFF2-40B4-BE49-F238E27FC236}">
                    <a16:creationId xmlns:a16="http://schemas.microsoft.com/office/drawing/2014/main" id="{E16C111B-2E96-4B0A-19C0-1F589956EB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75" t="19135" r="23636" b="7698"/>
              <a:stretch/>
            </p:blipFill>
            <p:spPr bwMode="auto">
              <a:xfrm>
                <a:off x="4932727" y="288405"/>
                <a:ext cx="1542220" cy="2756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7" name="Picture 10" descr="고용노동부 서울동부고용노동지청">
              <a:extLst>
                <a:ext uri="{FF2B5EF4-FFF2-40B4-BE49-F238E27FC236}">
                  <a16:creationId xmlns:a16="http://schemas.microsoft.com/office/drawing/2014/main" id="{D63BDC16-24CA-B4B5-77D1-719E1AB50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071" y="341984"/>
              <a:ext cx="840962" cy="210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954FB13-2D3C-36F9-0963-3E8AC304B754}"/>
              </a:ext>
            </a:extLst>
          </p:cNvPr>
          <p:cNvSpPr/>
          <p:nvPr/>
        </p:nvSpPr>
        <p:spPr>
          <a:xfrm>
            <a:off x="324816" y="8716805"/>
            <a:ext cx="921032" cy="27411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주최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·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주관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5B11231-C572-B317-45DE-21F21DF4E644}"/>
              </a:ext>
            </a:extLst>
          </p:cNvPr>
          <p:cNvGrpSpPr/>
          <p:nvPr/>
        </p:nvGrpSpPr>
        <p:grpSpPr>
          <a:xfrm>
            <a:off x="1383184" y="8751919"/>
            <a:ext cx="5150000" cy="239003"/>
            <a:chOff x="102167" y="320366"/>
            <a:chExt cx="6071866" cy="281785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3D9C4D5B-A676-D97E-E524-5F35D40EC5BA}"/>
                </a:ext>
              </a:extLst>
            </p:cNvPr>
            <p:cNvGrpSpPr/>
            <p:nvPr/>
          </p:nvGrpSpPr>
          <p:grpSpPr>
            <a:xfrm>
              <a:off x="102167" y="320366"/>
              <a:ext cx="5081121" cy="281785"/>
              <a:chOff x="245102" y="246046"/>
              <a:chExt cx="6229845" cy="345490"/>
            </a:xfrm>
          </p:grpSpPr>
          <p:pic>
            <p:nvPicPr>
              <p:cNvPr id="36" name="그림 35" descr="텍스트, 클립아트이(가) 표시된 사진&#10;&#10;자동 생성된 설명">
                <a:extLst>
                  <a:ext uri="{FF2B5EF4-FFF2-40B4-BE49-F238E27FC236}">
                    <a16:creationId xmlns:a16="http://schemas.microsoft.com/office/drawing/2014/main" id="{60B6C3E8-859F-AC95-5DF8-37A81627C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102" y="246046"/>
                <a:ext cx="1861463" cy="295470"/>
              </a:xfrm>
              <a:prstGeom prst="rect">
                <a:avLst/>
              </a:prstGeom>
            </p:spPr>
          </p:pic>
          <p:pic>
            <p:nvPicPr>
              <p:cNvPr id="37" name="Picture 8" descr="가천대학교 로고">
                <a:extLst>
                  <a:ext uri="{FF2B5EF4-FFF2-40B4-BE49-F238E27FC236}">
                    <a16:creationId xmlns:a16="http://schemas.microsoft.com/office/drawing/2014/main" id="{F62DB8E1-C13B-ADE9-8746-C3066FF370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6649" y="260890"/>
                <a:ext cx="965536" cy="330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2" descr="K-Startup">
                <a:extLst>
                  <a:ext uri="{FF2B5EF4-FFF2-40B4-BE49-F238E27FC236}">
                    <a16:creationId xmlns:a16="http://schemas.microsoft.com/office/drawing/2014/main" id="{CFCA2345-CCB9-FA1A-D6D4-AA32AD291C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3" t="6701" r="10209" b="67373"/>
              <a:stretch/>
            </p:blipFill>
            <p:spPr bwMode="auto">
              <a:xfrm>
                <a:off x="3445829" y="272551"/>
                <a:ext cx="1303254" cy="268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6" descr="화성산업진흥원 기술세미나 - 이벤터스">
                <a:extLst>
                  <a:ext uri="{FF2B5EF4-FFF2-40B4-BE49-F238E27FC236}">
                    <a16:creationId xmlns:a16="http://schemas.microsoft.com/office/drawing/2014/main" id="{A1459359-43C8-D4C8-0FB9-FA6BE0805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75" t="19135" r="23636" b="7698"/>
              <a:stretch/>
            </p:blipFill>
            <p:spPr bwMode="auto">
              <a:xfrm>
                <a:off x="4932727" y="288405"/>
                <a:ext cx="1542220" cy="2756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" name="Picture 10" descr="고용노동부 서울동부고용노동지청">
              <a:extLst>
                <a:ext uri="{FF2B5EF4-FFF2-40B4-BE49-F238E27FC236}">
                  <a16:creationId xmlns:a16="http://schemas.microsoft.com/office/drawing/2014/main" id="{2FF72CF5-AC02-2F59-402D-1BD64EAF5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071" y="341984"/>
              <a:ext cx="840962" cy="210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E028A843-9536-84F7-3276-8CFD0CB66575}"/>
              </a:ext>
            </a:extLst>
          </p:cNvPr>
          <p:cNvSpPr/>
          <p:nvPr/>
        </p:nvSpPr>
        <p:spPr>
          <a:xfrm>
            <a:off x="324816" y="9106141"/>
            <a:ext cx="921032" cy="27411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행사 문의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FD1865-42BE-0857-1902-FEC054712EF4}"/>
              </a:ext>
            </a:extLst>
          </p:cNvPr>
          <p:cNvSpPr txBox="1"/>
          <p:nvPr/>
        </p:nvSpPr>
        <p:spPr>
          <a:xfrm>
            <a:off x="1332727" y="9089698"/>
            <a:ext cx="43589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500" dirty="0">
                <a:solidFill>
                  <a:prstClr val="black"/>
                </a:solidFill>
                <a:latin typeface="+mn-ea"/>
              </a:rPr>
              <a:t>2024 </a:t>
            </a:r>
            <a:r>
              <a:rPr lang="ko-KR" altLang="en-US" sz="1500" dirty="0">
                <a:solidFill>
                  <a:prstClr val="black"/>
                </a:solidFill>
                <a:latin typeface="+mn-ea"/>
              </a:rPr>
              <a:t>경기 반도체 분야 채용박람회 운영사무국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E16099-5833-F520-D6DC-20E115E893C0}"/>
              </a:ext>
            </a:extLst>
          </p:cNvPr>
          <p:cNvSpPr txBox="1"/>
          <p:nvPr/>
        </p:nvSpPr>
        <p:spPr>
          <a:xfrm>
            <a:off x="3534378" y="9393999"/>
            <a:ext cx="21573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fairinsa1@naver.com</a:t>
            </a:r>
          </a:p>
        </p:txBody>
      </p:sp>
      <p:pic>
        <p:nvPicPr>
          <p:cNvPr id="51" name="Picture 8" descr="아이폰 통화종료 후 잘못 눌린 전화 방지하는 방법 - 악플달면 쩌리쩌려버려 - ＊여성시대＊ 차분한 20대들의 알흠다운 공간">
            <a:extLst>
              <a:ext uri="{FF2B5EF4-FFF2-40B4-BE49-F238E27FC236}">
                <a16:creationId xmlns:a16="http://schemas.microsoft.com/office/drawing/2014/main" id="{5FC36248-8361-D378-86CB-7634EBA05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84" y="9413831"/>
            <a:ext cx="307777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이메일 - 소셜 미디어 및 로고 아이콘">
            <a:extLst>
              <a:ext uri="{FF2B5EF4-FFF2-40B4-BE49-F238E27FC236}">
                <a16:creationId xmlns:a16="http://schemas.microsoft.com/office/drawing/2014/main" id="{19460FBE-43F9-7C2D-0EC6-83CC9BCE1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898" y="9437411"/>
            <a:ext cx="278691" cy="27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075229D-2026-515C-E00E-0706F0643259}"/>
              </a:ext>
            </a:extLst>
          </p:cNvPr>
          <p:cNvSpPr txBox="1"/>
          <p:nvPr/>
        </p:nvSpPr>
        <p:spPr>
          <a:xfrm>
            <a:off x="1651868" y="9393999"/>
            <a:ext cx="1709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02-548-8219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176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50CC4952-9176-4C50-9608-17635DEA92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8CCC7D0-D606-48F3-9D16-9879A8DD1C59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/>
              <a:t>행사 개요</a:t>
            </a:r>
            <a:endParaRPr lang="ko-KR" altLang="en-US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AA746D1-B74F-47E9-8359-124AF97A1AAA}"/>
              </a:ext>
            </a:extLst>
          </p:cNvPr>
          <p:cNvSpPr/>
          <p:nvPr/>
        </p:nvSpPr>
        <p:spPr>
          <a:xfrm>
            <a:off x="179412" y="1311720"/>
            <a:ext cx="6678587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행 사 명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2024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경기 반도체 분야 채용박람회</a:t>
            </a: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일     시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현장 채용박람회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– 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2024.10.31.(목) 10:00~1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7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:00</a:t>
            </a: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              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사후 온라인 전용 채용관 운영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2024.11.04.(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)~12.30.(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)                  </a:t>
            </a: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장     소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가천대학교 비전타워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B1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체육관</a:t>
            </a:r>
          </a:p>
          <a:p>
            <a:pPr defTabSz="914400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사 이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트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400" dirty="0" err="1">
                <a:solidFill>
                  <a:prstClr val="black"/>
                </a:solidFill>
                <a:latin typeface="+mn-ea"/>
              </a:rPr>
              <a:t>중소벤처기업진흥공단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prstClr val="black"/>
                </a:solidFill>
                <a:latin typeface="+mn-ea"/>
              </a:rPr>
              <a:t>기업인력애로센터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prstClr val="black"/>
                </a:solidFill>
                <a:latin typeface="+mn-ea"/>
              </a:rPr>
              <a:t>일자리매칭플랫폼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내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400" b="1" dirty="0">
                <a:solidFill>
                  <a:prstClr val="black"/>
                </a:solidFill>
                <a:latin typeface="+mn-ea"/>
              </a:rPr>
              <a:t>               경기 반도체 분야 전용채용관</a:t>
            </a:r>
            <a:r>
              <a:rPr lang="en-US" altLang="ko-KR" sz="1400" b="1" dirty="0">
                <a:solidFill>
                  <a:prstClr val="black"/>
                </a:solidFill>
                <a:latin typeface="+mn-ea"/>
              </a:rPr>
              <a:t> (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job.kosmes.or.kr 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방문 후 전용채용관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) </a:t>
            </a:r>
            <a:endParaRPr lang="ko-KR" altLang="en-US" sz="1400" dirty="0">
              <a:solidFill>
                <a:prstClr val="black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행사구성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참가기업과의 현장면접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취업서류 컨설팅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면접 컨설팅 등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부대행사</a:t>
            </a: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참가대상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현장참가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44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개사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(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일부 기업 온라인 전용채용관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12.30.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까지 노출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)</a:t>
            </a:r>
            <a:endParaRPr lang="ko-KR" altLang="en-US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주최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·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주관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경기지방중소벤처기업청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가천대학교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반도체부트캠프사업단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</a:t>
            </a: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               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화성산업진흥원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용인산업진흥원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고용노동부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경기도용노동지청</a:t>
            </a:r>
            <a:endParaRPr lang="ko-KR" altLang="en-US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문      의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2024 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경기 반도체 분야 채용박람회 운영사무국</a:t>
            </a: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                전화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02-548-8219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｜ 이메일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fairinsa1@naver.com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3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A2F4AA6-260C-4ABA-9915-646D66144BF4}"/>
              </a:ext>
            </a:extLst>
          </p:cNvPr>
          <p:cNvSpPr/>
          <p:nvPr/>
        </p:nvSpPr>
        <p:spPr>
          <a:xfrm>
            <a:off x="175945" y="4168180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행사 진행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4B8D0E7C-3EB2-4A86-8341-47AB91AF83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05F55C8-9165-4E30-A63C-14FA3E34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2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367226-AFF5-27B8-99BE-7CBABC2163B5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EF07245C-0572-4459-8B1E-9B0E22AC7570}"/>
              </a:ext>
            </a:extLst>
          </p:cNvPr>
          <p:cNvSpPr/>
          <p:nvPr/>
        </p:nvSpPr>
        <p:spPr>
          <a:xfrm>
            <a:off x="2930922" y="4727712"/>
            <a:ext cx="3626367" cy="8212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5C27B7-2C6F-4C13-94CF-FCBEBA754503}"/>
              </a:ext>
            </a:extLst>
          </p:cNvPr>
          <p:cNvSpPr txBox="1"/>
          <p:nvPr/>
        </p:nvSpPr>
        <p:spPr>
          <a:xfrm>
            <a:off x="46439" y="4417884"/>
            <a:ext cx="838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>
                <a:solidFill>
                  <a:schemeClr val="accent1"/>
                </a:solidFill>
                <a:latin typeface="+mn-ea"/>
              </a:rPr>
              <a:t>1</a:t>
            </a:r>
            <a:endParaRPr lang="ko-KR" altLang="en-US" sz="8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91C1FB3C-008F-46EC-9839-29872914012D}"/>
              </a:ext>
            </a:extLst>
          </p:cNvPr>
          <p:cNvSpPr/>
          <p:nvPr/>
        </p:nvSpPr>
        <p:spPr>
          <a:xfrm>
            <a:off x="591101" y="4731574"/>
            <a:ext cx="3260497" cy="8212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72E690A-E071-4DB4-A51B-DD2CC051595B}"/>
              </a:ext>
            </a:extLst>
          </p:cNvPr>
          <p:cNvSpPr txBox="1"/>
          <p:nvPr/>
        </p:nvSpPr>
        <p:spPr>
          <a:xfrm>
            <a:off x="926131" y="4823810"/>
            <a:ext cx="2682145" cy="34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44</a:t>
            </a:r>
            <a:r>
              <a:rPr lang="ko-KR" altLang="en-US" sz="1400" b="1" dirty="0">
                <a:solidFill>
                  <a:schemeClr val="bg1"/>
                </a:solidFill>
              </a:rPr>
              <a:t>개 현장참가기업 모집 및 등록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7065FE50-0CAA-44D0-80BC-E567E79E4B31}"/>
              </a:ext>
            </a:extLst>
          </p:cNvPr>
          <p:cNvSpPr/>
          <p:nvPr/>
        </p:nvSpPr>
        <p:spPr>
          <a:xfrm>
            <a:off x="1320534" y="5150323"/>
            <a:ext cx="1941557" cy="293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/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9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23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)~10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목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0D46B2-8B10-4769-9B90-6FE586D92313}"/>
              </a:ext>
            </a:extLst>
          </p:cNvPr>
          <p:cNvSpPr txBox="1"/>
          <p:nvPr/>
        </p:nvSpPr>
        <p:spPr>
          <a:xfrm>
            <a:off x="3826913" y="4773263"/>
            <a:ext cx="2832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현장 참가기업 확정 및 등록 작업</a:t>
            </a:r>
            <a:endParaRPr lang="en-US" altLang="ko-KR" sz="1000" dirty="0"/>
          </a:p>
          <a:p>
            <a:pPr defTabSz="914400" latinLnBrk="1"/>
            <a:r>
              <a:rPr lang="en-US" altLang="ko-KR" sz="1000" dirty="0"/>
              <a:t> - </a:t>
            </a:r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중소벤처기업진흥공단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기업인력애로센터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en-US" altLang="ko-KR" sz="1000" dirty="0">
                <a:solidFill>
                  <a:prstClr val="black"/>
                </a:solidFill>
                <a:latin typeface="+mn-ea"/>
              </a:rPr>
              <a:t>  </a:t>
            </a:r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일자리매칭플랫폼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회원 가입 후 공고 등록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en-US" altLang="ko-KR" sz="1000" dirty="0">
                <a:solidFill>
                  <a:prstClr val="black"/>
                </a:solidFill>
                <a:latin typeface="+mn-ea"/>
              </a:rPr>
              <a:t>- 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기업별 회원 가입 및 등록 별도 안내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75031905-9942-4569-A030-2F7C15BD2DB9}"/>
              </a:ext>
            </a:extLst>
          </p:cNvPr>
          <p:cNvSpPr/>
          <p:nvPr/>
        </p:nvSpPr>
        <p:spPr>
          <a:xfrm>
            <a:off x="2930922" y="5665209"/>
            <a:ext cx="3626367" cy="8212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E967FC67-8C14-4C1C-B211-3A653BAB5050}"/>
              </a:ext>
            </a:extLst>
          </p:cNvPr>
          <p:cNvSpPr/>
          <p:nvPr/>
        </p:nvSpPr>
        <p:spPr>
          <a:xfrm>
            <a:off x="591101" y="5669071"/>
            <a:ext cx="3260497" cy="8212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BCE546-7011-480F-8BD3-7DB027287160}"/>
              </a:ext>
            </a:extLst>
          </p:cNvPr>
          <p:cNvSpPr txBox="1"/>
          <p:nvPr/>
        </p:nvSpPr>
        <p:spPr>
          <a:xfrm>
            <a:off x="1008161" y="5761306"/>
            <a:ext cx="2539478" cy="34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사이트 미등록 참가 기업 노출 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224F2BC9-6A57-4979-A3E7-6AD849430F4F}"/>
              </a:ext>
            </a:extLst>
          </p:cNvPr>
          <p:cNvSpPr/>
          <p:nvPr/>
        </p:nvSpPr>
        <p:spPr>
          <a:xfrm>
            <a:off x="1320534" y="6087818"/>
            <a:ext cx="1941557" cy="293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/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9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23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)~10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목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F862585-32E1-4242-82E9-97716C92E7B2}"/>
              </a:ext>
            </a:extLst>
          </p:cNvPr>
          <p:cNvSpPr txBox="1"/>
          <p:nvPr/>
        </p:nvSpPr>
        <p:spPr>
          <a:xfrm>
            <a:off x="3826912" y="5719793"/>
            <a:ext cx="2832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1000" dirty="0"/>
              <a:t>현장박람회 참가 기업 중 </a:t>
            </a:r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기업인력애로센터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일자리매칭플랫폼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미등록 기업 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첨부 엑셀파일의 양식에 따라 기업정보</a:t>
            </a:r>
            <a:r>
              <a:rPr lang="en-US" altLang="ko-KR" sz="1000" dirty="0">
                <a:solidFill>
                  <a:prstClr val="black"/>
                </a:solidFill>
                <a:latin typeface="+mn-ea"/>
              </a:rPr>
              <a:t>,</a:t>
            </a:r>
          </a:p>
          <a:p>
            <a:pPr defTabSz="914400" latinLnBrk="1"/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공고 내용 작성 후 회신</a:t>
            </a:r>
            <a:r>
              <a:rPr lang="en-US" altLang="ko-KR" sz="1000" dirty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별도 노출 실시</a:t>
            </a:r>
            <a:r>
              <a:rPr lang="ko-KR" altLang="en-US" sz="10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0CF2ABE-24F9-4749-958B-D40ED2CAC643}"/>
              </a:ext>
            </a:extLst>
          </p:cNvPr>
          <p:cNvSpPr txBox="1"/>
          <p:nvPr/>
        </p:nvSpPr>
        <p:spPr>
          <a:xfrm>
            <a:off x="46439" y="5348638"/>
            <a:ext cx="838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>
                <a:solidFill>
                  <a:schemeClr val="accent1"/>
                </a:solidFill>
                <a:latin typeface="+mn-ea"/>
              </a:rPr>
              <a:t>2</a:t>
            </a:r>
            <a:endParaRPr lang="ko-KR" altLang="en-US" sz="8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ECA705EF-2EB9-4BCD-9439-1279B2D87427}"/>
              </a:ext>
            </a:extLst>
          </p:cNvPr>
          <p:cNvSpPr/>
          <p:nvPr/>
        </p:nvSpPr>
        <p:spPr>
          <a:xfrm>
            <a:off x="2930922" y="6614416"/>
            <a:ext cx="3626367" cy="8212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C6D30761-98FE-4761-82ED-140A20328008}"/>
              </a:ext>
            </a:extLst>
          </p:cNvPr>
          <p:cNvSpPr/>
          <p:nvPr/>
        </p:nvSpPr>
        <p:spPr>
          <a:xfrm>
            <a:off x="591101" y="6618278"/>
            <a:ext cx="3260497" cy="8212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15730B-74C6-45AB-ACFC-396D1918BB4A}"/>
              </a:ext>
            </a:extLst>
          </p:cNvPr>
          <p:cNvSpPr txBox="1"/>
          <p:nvPr/>
        </p:nvSpPr>
        <p:spPr>
          <a:xfrm>
            <a:off x="918398" y="6710514"/>
            <a:ext cx="2719014" cy="34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참가기업 최종 안내 및 행사 홍보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FE0E5AF0-EFD8-48F8-B8E2-7B21CA505D5E}"/>
              </a:ext>
            </a:extLst>
          </p:cNvPr>
          <p:cNvSpPr/>
          <p:nvPr/>
        </p:nvSpPr>
        <p:spPr>
          <a:xfrm>
            <a:off x="1271369" y="7037026"/>
            <a:ext cx="2018501" cy="293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/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14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)~10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29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4ADE775-5078-4F59-898A-C7735B77D28B}"/>
              </a:ext>
            </a:extLst>
          </p:cNvPr>
          <p:cNvSpPr txBox="1"/>
          <p:nvPr/>
        </p:nvSpPr>
        <p:spPr>
          <a:xfrm>
            <a:off x="3826912" y="6668725"/>
            <a:ext cx="2748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현장박람회 참가 </a:t>
            </a:r>
            <a:r>
              <a:rPr lang="en-US" altLang="ko-KR" sz="1000" dirty="0"/>
              <a:t>44</a:t>
            </a:r>
            <a:r>
              <a:rPr lang="ko-KR" altLang="en-US" sz="1000" dirty="0"/>
              <a:t>개 기업과 지역 내 </a:t>
            </a:r>
            <a:endParaRPr lang="en-US" altLang="ko-KR" sz="1000" dirty="0"/>
          </a:p>
          <a:p>
            <a:r>
              <a:rPr lang="ko-KR" altLang="en-US" sz="1000" dirty="0"/>
              <a:t>반도체 산업 관련 특성화고</a:t>
            </a:r>
            <a:r>
              <a:rPr lang="en-US" altLang="ko-KR" sz="1000" dirty="0"/>
              <a:t>, </a:t>
            </a:r>
            <a:r>
              <a:rPr lang="ko-KR" altLang="en-US" sz="1000" dirty="0"/>
              <a:t>대학</a:t>
            </a:r>
            <a:r>
              <a:rPr lang="en-US" altLang="ko-KR" sz="1000" dirty="0"/>
              <a:t>(</a:t>
            </a:r>
            <a:r>
              <a:rPr lang="ko-KR" altLang="en-US" sz="1000" dirty="0"/>
              <a:t>학과</a:t>
            </a:r>
            <a:r>
              <a:rPr lang="en-US" altLang="ko-KR" sz="1000" dirty="0"/>
              <a:t>)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최종 참가기업 정보 안내 및 홍보</a:t>
            </a:r>
            <a:endParaRPr lang="en-US" altLang="ko-KR" sz="1000" dirty="0"/>
          </a:p>
          <a:p>
            <a:r>
              <a:rPr lang="en-US" altLang="ko-KR" sz="1000" dirty="0"/>
              <a:t>(44</a:t>
            </a:r>
            <a:r>
              <a:rPr lang="ko-KR" altLang="en-US" sz="1000" dirty="0"/>
              <a:t>개 참가 기업 행사 참가 지원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8D45AEF-9FA3-4451-9629-F9D5BE8D1131}"/>
              </a:ext>
            </a:extLst>
          </p:cNvPr>
          <p:cNvSpPr txBox="1"/>
          <p:nvPr/>
        </p:nvSpPr>
        <p:spPr>
          <a:xfrm>
            <a:off x="61841" y="6287806"/>
            <a:ext cx="838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>
                <a:solidFill>
                  <a:schemeClr val="accent1"/>
                </a:solidFill>
                <a:latin typeface="+mn-ea"/>
              </a:rPr>
              <a:t>3</a:t>
            </a:r>
            <a:endParaRPr lang="ko-KR" altLang="en-US" sz="8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2FAA7DFD-E357-4449-9DF5-6106863C2036}"/>
              </a:ext>
            </a:extLst>
          </p:cNvPr>
          <p:cNvSpPr/>
          <p:nvPr/>
        </p:nvSpPr>
        <p:spPr>
          <a:xfrm>
            <a:off x="2930922" y="7553321"/>
            <a:ext cx="3626367" cy="8212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72BAF38D-7FB1-4F43-852C-B2912D13375B}"/>
              </a:ext>
            </a:extLst>
          </p:cNvPr>
          <p:cNvSpPr/>
          <p:nvPr/>
        </p:nvSpPr>
        <p:spPr>
          <a:xfrm>
            <a:off x="591101" y="7557183"/>
            <a:ext cx="3260497" cy="8212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0D9890E-99B4-48B5-AC6F-41CA2C44B322}"/>
              </a:ext>
            </a:extLst>
          </p:cNvPr>
          <p:cNvSpPr txBox="1"/>
          <p:nvPr/>
        </p:nvSpPr>
        <p:spPr>
          <a:xfrm>
            <a:off x="1317543" y="7649419"/>
            <a:ext cx="1920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현장 채용박람회 진행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D6F7FD7-D498-42C6-8517-5B4777D13F96}"/>
              </a:ext>
            </a:extLst>
          </p:cNvPr>
          <p:cNvSpPr/>
          <p:nvPr/>
        </p:nvSpPr>
        <p:spPr>
          <a:xfrm>
            <a:off x="659020" y="7975932"/>
            <a:ext cx="32431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/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31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일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목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 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｜</a:t>
            </a:r>
            <a:r>
              <a:rPr lang="ko-KR" altLang="en-US" sz="1100" kern="0" dirty="0" err="1">
                <a:solidFill>
                  <a:schemeClr val="bg1"/>
                </a:solidFill>
                <a:latin typeface="+mn-ea"/>
              </a:rPr>
              <a:t>가천대학교비전타워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B1 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체육관 </a:t>
            </a:r>
            <a:endParaRPr lang="en-US" altLang="ko-KR" sz="1100" kern="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4ED8E1-4FB1-4AED-9EF6-55295CBD2E69}"/>
              </a:ext>
            </a:extLst>
          </p:cNvPr>
          <p:cNvSpPr txBox="1"/>
          <p:nvPr/>
        </p:nvSpPr>
        <p:spPr>
          <a:xfrm>
            <a:off x="3826913" y="7639060"/>
            <a:ext cx="2537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현장박람회 참가 </a:t>
            </a:r>
            <a:r>
              <a:rPr lang="en-US" altLang="ko-KR" sz="1000" dirty="0"/>
              <a:t>44</a:t>
            </a:r>
            <a:r>
              <a:rPr lang="ko-KR" altLang="en-US" sz="1000" dirty="0"/>
              <a:t>개 기업과 반도체 산업</a:t>
            </a:r>
            <a:endParaRPr lang="en-US" altLang="ko-KR" sz="1000" dirty="0"/>
          </a:p>
          <a:p>
            <a:r>
              <a:rPr lang="ko-KR" altLang="en-US" sz="1000" dirty="0"/>
              <a:t>분야 특성화고</a:t>
            </a:r>
            <a:r>
              <a:rPr lang="en-US" altLang="ko-KR" sz="1000" dirty="0"/>
              <a:t>, </a:t>
            </a:r>
            <a:r>
              <a:rPr lang="ko-KR" altLang="en-US" sz="1000" dirty="0"/>
              <a:t>대학생</a:t>
            </a:r>
            <a:r>
              <a:rPr lang="en-US" altLang="ko-KR" sz="1000" dirty="0"/>
              <a:t>, </a:t>
            </a:r>
            <a:r>
              <a:rPr lang="ko-KR" altLang="en-US" sz="1000" dirty="0"/>
              <a:t>졸업 생 등 다양한 </a:t>
            </a:r>
            <a:endParaRPr lang="en-US" altLang="ko-KR" sz="1000" dirty="0"/>
          </a:p>
          <a:p>
            <a:r>
              <a:rPr lang="ko-KR" altLang="en-US" sz="1000" dirty="0"/>
              <a:t>학생의</a:t>
            </a:r>
            <a:r>
              <a:rPr lang="en-US" altLang="ko-KR" sz="1000" dirty="0"/>
              <a:t> </a:t>
            </a:r>
            <a:r>
              <a:rPr lang="ko-KR" altLang="en-US" sz="1000" dirty="0"/>
              <a:t>면접 진행 및 취업 부대행사 진행</a:t>
            </a:r>
            <a:endParaRPr lang="en-US" altLang="ko-KR" sz="1000" dirty="0"/>
          </a:p>
          <a:p>
            <a:r>
              <a:rPr lang="en-US" altLang="ko-KR" sz="1000" dirty="0"/>
              <a:t>※ </a:t>
            </a:r>
            <a:r>
              <a:rPr lang="ko-KR" altLang="en-US" sz="1000" dirty="0"/>
              <a:t>행사 당일 현장 면접 참가도 가능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991680B-A510-4538-A2EF-FCD4C824C791}"/>
              </a:ext>
            </a:extLst>
          </p:cNvPr>
          <p:cNvSpPr txBox="1"/>
          <p:nvPr/>
        </p:nvSpPr>
        <p:spPr>
          <a:xfrm>
            <a:off x="45163" y="7230838"/>
            <a:ext cx="838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>
                <a:solidFill>
                  <a:schemeClr val="accent1"/>
                </a:solidFill>
                <a:latin typeface="+mn-ea"/>
              </a:rPr>
              <a:t>4</a:t>
            </a:r>
            <a:endParaRPr lang="ko-KR" altLang="en-US" sz="8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7C5E9FA-C5DF-1B72-3D01-26698753F810}"/>
              </a:ext>
            </a:extLst>
          </p:cNvPr>
          <p:cNvSpPr/>
          <p:nvPr/>
        </p:nvSpPr>
        <p:spPr>
          <a:xfrm>
            <a:off x="2919100" y="8506368"/>
            <a:ext cx="3626367" cy="8212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71056CD0-142A-94E9-A20A-1FE38B40B71C}"/>
              </a:ext>
            </a:extLst>
          </p:cNvPr>
          <p:cNvSpPr/>
          <p:nvPr/>
        </p:nvSpPr>
        <p:spPr>
          <a:xfrm>
            <a:off x="579279" y="8510230"/>
            <a:ext cx="3260497" cy="8212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B6C9B-FE56-4210-85BA-BB806CCB9E4D}"/>
              </a:ext>
            </a:extLst>
          </p:cNvPr>
          <p:cNvSpPr txBox="1"/>
          <p:nvPr/>
        </p:nvSpPr>
        <p:spPr>
          <a:xfrm>
            <a:off x="996343" y="8602466"/>
            <a:ext cx="2539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사후  온라인 전용 채용관 진행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3D07FE8-F999-F081-009B-53F38F5682B0}"/>
              </a:ext>
            </a:extLst>
          </p:cNvPr>
          <p:cNvSpPr/>
          <p:nvPr/>
        </p:nvSpPr>
        <p:spPr>
          <a:xfrm>
            <a:off x="725745" y="8928979"/>
            <a:ext cx="30861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/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2024.11.04.(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)~12.30.(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100" kern="0" dirty="0">
                <a:solidFill>
                  <a:schemeClr val="bg1"/>
                </a:solidFill>
                <a:latin typeface="+mn-ea"/>
              </a:rPr>
              <a:t>｜</a:t>
            </a:r>
            <a:r>
              <a:rPr lang="en-US" altLang="ko-KR" sz="1100" kern="0" dirty="0">
                <a:solidFill>
                  <a:schemeClr val="bg1"/>
                </a:solidFill>
                <a:latin typeface="+mn-ea"/>
              </a:rPr>
              <a:t>job.kosmes.or.kr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23052B-331C-F738-8E98-DFE3401E9505}"/>
              </a:ext>
            </a:extLst>
          </p:cNvPr>
          <p:cNvSpPr txBox="1"/>
          <p:nvPr/>
        </p:nvSpPr>
        <p:spPr>
          <a:xfrm>
            <a:off x="3815091" y="8592106"/>
            <a:ext cx="2589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중소벤처기업진흥공단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기업인력애로센터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일자리매칭플랫폼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구인 공고 등록 기업 중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000" dirty="0" err="1">
                <a:solidFill>
                  <a:prstClr val="black"/>
                </a:solidFill>
                <a:latin typeface="+mn-ea"/>
              </a:rPr>
              <a:t>미채용</a:t>
            </a:r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 기업 대상 온라인 전용 채용관</a:t>
            </a:r>
            <a:endParaRPr lang="en-US" altLang="ko-KR" sz="1000" dirty="0">
              <a:solidFill>
                <a:prstClr val="black"/>
              </a:solidFill>
              <a:latin typeface="+mn-ea"/>
            </a:endParaRPr>
          </a:p>
          <a:p>
            <a:pPr defTabSz="914400" latinLnBrk="1"/>
            <a:r>
              <a:rPr lang="ko-KR" altLang="en-US" sz="1000" dirty="0">
                <a:solidFill>
                  <a:prstClr val="black"/>
                </a:solidFill>
                <a:latin typeface="+mn-ea"/>
              </a:rPr>
              <a:t>행사 후 지속 운영</a:t>
            </a:r>
            <a:endParaRPr lang="ko-KR" altLang="en-US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B46BA6-D542-1BD8-2443-FFBF636DA936}"/>
              </a:ext>
            </a:extLst>
          </p:cNvPr>
          <p:cNvSpPr txBox="1"/>
          <p:nvPr/>
        </p:nvSpPr>
        <p:spPr>
          <a:xfrm>
            <a:off x="33341" y="8183885"/>
            <a:ext cx="838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>
                <a:solidFill>
                  <a:schemeClr val="accent1"/>
                </a:solidFill>
                <a:latin typeface="+mn-ea"/>
              </a:rPr>
              <a:t>5</a:t>
            </a:r>
            <a:endParaRPr lang="ko-KR" altLang="en-US" sz="8800" b="1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867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282FD-5F1B-D896-5A64-5133ACC1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이등변 삼각형 89">
            <a:extLst>
              <a:ext uri="{FF2B5EF4-FFF2-40B4-BE49-F238E27FC236}">
                <a16:creationId xmlns:a16="http://schemas.microsoft.com/office/drawing/2014/main" id="{CF4EF45B-A33B-711E-816B-1C4E382486FE}"/>
              </a:ext>
            </a:extLst>
          </p:cNvPr>
          <p:cNvSpPr/>
          <p:nvPr/>
        </p:nvSpPr>
        <p:spPr>
          <a:xfrm flipV="1">
            <a:off x="473456" y="5087876"/>
            <a:ext cx="1973183" cy="2344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이등변 삼각형 90">
            <a:extLst>
              <a:ext uri="{FF2B5EF4-FFF2-40B4-BE49-F238E27FC236}">
                <a16:creationId xmlns:a16="http://schemas.microsoft.com/office/drawing/2014/main" id="{FEEE1CED-9206-E627-86E2-D2A2AACDD983}"/>
              </a:ext>
            </a:extLst>
          </p:cNvPr>
          <p:cNvSpPr/>
          <p:nvPr/>
        </p:nvSpPr>
        <p:spPr>
          <a:xfrm flipV="1">
            <a:off x="3071882" y="5092669"/>
            <a:ext cx="1973183" cy="2344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7694098-F0EC-CADD-8B66-160D460A6411}"/>
              </a:ext>
            </a:extLst>
          </p:cNvPr>
          <p:cNvSpPr/>
          <p:nvPr/>
        </p:nvSpPr>
        <p:spPr>
          <a:xfrm>
            <a:off x="5377883" y="1868622"/>
            <a:ext cx="1271539" cy="772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8C4592E-5070-08E7-B701-82476662E523}"/>
              </a:ext>
            </a:extLst>
          </p:cNvPr>
          <p:cNvSpPr/>
          <p:nvPr/>
        </p:nvSpPr>
        <p:spPr>
          <a:xfrm>
            <a:off x="201796" y="4107632"/>
            <a:ext cx="2491978" cy="9878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13F9E99-218C-70D8-4D02-471130D7145E}"/>
              </a:ext>
            </a:extLst>
          </p:cNvPr>
          <p:cNvSpPr/>
          <p:nvPr/>
        </p:nvSpPr>
        <p:spPr>
          <a:xfrm>
            <a:off x="208578" y="1868622"/>
            <a:ext cx="5060684" cy="772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026A758-DC2B-0466-C9F9-5D0CD38109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4733BF1-A290-1329-5395-AB723D1F6C47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행사 진행 세부 안내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D87D6EA2-3BA7-790B-AA09-165DC6D83D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8B63BEF-57BC-AC71-7B77-98F0EA19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3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A939C-CCF6-E983-F4A1-F9F50A7BC60A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871DEAD-0F90-EDD9-EB06-B88950161EB8}"/>
              </a:ext>
            </a:extLst>
          </p:cNvPr>
          <p:cNvSpPr/>
          <p:nvPr/>
        </p:nvSpPr>
        <p:spPr>
          <a:xfrm>
            <a:off x="208578" y="1641021"/>
            <a:ext cx="5060684" cy="369041"/>
          </a:xfrm>
          <a:prstGeom prst="roundRect">
            <a:avLst>
              <a:gd name="adj" fmla="val 2671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FFFF00"/>
                </a:solidFill>
                <a:latin typeface="+mn-ea"/>
              </a:rPr>
              <a:t>행사 참가신청 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44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개 업체 사전 정보 접수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D15E5-7059-5589-BC22-EF1B3E6F6453}"/>
              </a:ext>
            </a:extLst>
          </p:cNvPr>
          <p:cNvSpPr txBox="1"/>
          <p:nvPr/>
        </p:nvSpPr>
        <p:spPr>
          <a:xfrm>
            <a:off x="208577" y="2056078"/>
            <a:ext cx="5200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업체명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사업자등록번호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대표자명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인사담당자 기본정보 등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사전 접수된 인사담당자 기본정보로 행사 참가 개별 안내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461938C-CFCE-DDF6-BDA0-4878F95BEE54}"/>
              </a:ext>
            </a:extLst>
          </p:cNvPr>
          <p:cNvSpPr/>
          <p:nvPr/>
        </p:nvSpPr>
        <p:spPr>
          <a:xfrm>
            <a:off x="208578" y="3334851"/>
            <a:ext cx="2485195" cy="960086"/>
          </a:xfrm>
          <a:prstGeom prst="roundRect">
            <a:avLst>
              <a:gd name="adj" fmla="val 12806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중소벤처기업진흥공단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기업인력애로센터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일자리매칭플랫폼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회원 가입 후 구인 내용 등록</a:t>
            </a:r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4C40926-6F04-5077-41ED-6A6D2BAB5040}"/>
              </a:ext>
            </a:extLst>
          </p:cNvPr>
          <p:cNvSpPr/>
          <p:nvPr/>
        </p:nvSpPr>
        <p:spPr>
          <a:xfrm flipV="1">
            <a:off x="497982" y="2609077"/>
            <a:ext cx="1948657" cy="62986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62F22D-9FBC-2273-C3B0-AFDD4A141A34}"/>
              </a:ext>
            </a:extLst>
          </p:cNvPr>
          <p:cNvSpPr txBox="1"/>
          <p:nvPr/>
        </p:nvSpPr>
        <p:spPr>
          <a:xfrm>
            <a:off x="208577" y="4295087"/>
            <a:ext cx="25747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업체별 자체 회원 가입</a:t>
            </a:r>
            <a:r>
              <a:rPr lang="en-US" altLang="ko-KR" sz="1400" dirty="0">
                <a:latin typeface="+mn-ea"/>
              </a:rPr>
              <a:t>/</a:t>
            </a:r>
            <a:r>
              <a:rPr lang="ko-KR" altLang="en-US" sz="1400" dirty="0">
                <a:latin typeface="+mn-ea"/>
              </a:rPr>
              <a:t>등록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사이트 내 작성한 구인 내용 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</a:t>
            </a:r>
            <a:r>
              <a:rPr lang="ko-KR" altLang="en-US" sz="1400" dirty="0">
                <a:latin typeface="+mn-ea"/>
              </a:rPr>
              <a:t>자동 전용채용관 등록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         (8~11p </a:t>
            </a:r>
            <a:r>
              <a:rPr lang="ko-KR" altLang="en-US" sz="1400" dirty="0">
                <a:latin typeface="+mn-ea"/>
              </a:rPr>
              <a:t>참조</a:t>
            </a:r>
            <a:r>
              <a:rPr lang="en-US" altLang="ko-KR" sz="1400" dirty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1491EA9A-542A-2E59-8055-CEC119AE20D2}"/>
              </a:ext>
            </a:extLst>
          </p:cNvPr>
          <p:cNvSpPr/>
          <p:nvPr/>
        </p:nvSpPr>
        <p:spPr>
          <a:xfrm>
            <a:off x="207177" y="6015454"/>
            <a:ext cx="2491978" cy="7833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B66E6B80-F06A-F3F0-6FB6-98DD7B03F9C9}"/>
              </a:ext>
            </a:extLst>
          </p:cNvPr>
          <p:cNvSpPr/>
          <p:nvPr/>
        </p:nvSpPr>
        <p:spPr>
          <a:xfrm>
            <a:off x="213959" y="5414586"/>
            <a:ext cx="2485195" cy="768736"/>
          </a:xfrm>
          <a:prstGeom prst="roundRect">
            <a:avLst>
              <a:gd name="adj" fmla="val 11845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일자리매칭플랫폼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회원 가입 후 구인 내용 등록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완료 운영사무국 통보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8F22AC-B5C0-F94A-DAD6-AD25A88F671C}"/>
              </a:ext>
            </a:extLst>
          </p:cNvPr>
          <p:cNvSpPr txBox="1"/>
          <p:nvPr/>
        </p:nvSpPr>
        <p:spPr>
          <a:xfrm>
            <a:off x="236341" y="6183322"/>
            <a:ext cx="2512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구인 내용 등록 사무국 통보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운영사무국 별도 참가 안내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485ABFF3-11B7-13EA-797D-8CD02497C594}"/>
              </a:ext>
            </a:extLst>
          </p:cNvPr>
          <p:cNvSpPr/>
          <p:nvPr/>
        </p:nvSpPr>
        <p:spPr>
          <a:xfrm>
            <a:off x="201796" y="7420629"/>
            <a:ext cx="5102666" cy="533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28B495CD-3C05-9291-AAB4-1CB792230CE8}"/>
              </a:ext>
            </a:extLst>
          </p:cNvPr>
          <p:cNvSpPr/>
          <p:nvPr/>
        </p:nvSpPr>
        <p:spPr>
          <a:xfrm>
            <a:off x="201796" y="7193028"/>
            <a:ext cx="5102666" cy="369041"/>
          </a:xfrm>
          <a:prstGeom prst="roundRect">
            <a:avLst>
              <a:gd name="adj" fmla="val 2671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b="1" dirty="0">
                <a:solidFill>
                  <a:srgbClr val="FFFF00"/>
                </a:solidFill>
                <a:latin typeface="+mn-ea"/>
              </a:rPr>
              <a:t>현장 박람회 행사 진행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(10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월 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31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일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목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｜가천대학교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)</a:t>
            </a:r>
            <a:endParaRPr lang="ko-KR" altLang="en-US" b="1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F51370-8C05-57D2-45E0-B0EC2FFD8A8E}"/>
              </a:ext>
            </a:extLst>
          </p:cNvPr>
          <p:cNvSpPr txBox="1"/>
          <p:nvPr/>
        </p:nvSpPr>
        <p:spPr>
          <a:xfrm>
            <a:off x="201796" y="7571014"/>
            <a:ext cx="406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현장 채용박람회 참가 및 현장 면접 진행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F918D41E-EFF0-0390-3775-87D95A24F47E}"/>
              </a:ext>
            </a:extLst>
          </p:cNvPr>
          <p:cNvSpPr/>
          <p:nvPr/>
        </p:nvSpPr>
        <p:spPr>
          <a:xfrm>
            <a:off x="201796" y="8522394"/>
            <a:ext cx="5102666" cy="720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1D31D9F-9E06-1112-C903-1F3A42FF55A8}"/>
              </a:ext>
            </a:extLst>
          </p:cNvPr>
          <p:cNvSpPr/>
          <p:nvPr/>
        </p:nvSpPr>
        <p:spPr>
          <a:xfrm>
            <a:off x="201796" y="8294793"/>
            <a:ext cx="5102666" cy="369041"/>
          </a:xfrm>
          <a:prstGeom prst="roundRect">
            <a:avLst>
              <a:gd name="adj" fmla="val 2671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b="1" dirty="0">
                <a:solidFill>
                  <a:srgbClr val="FFFF00"/>
                </a:solidFill>
                <a:latin typeface="+mn-ea"/>
              </a:rPr>
              <a:t>사후 온라인 전용채용관 지속 운영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(~12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월 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30</a:t>
            </a:r>
            <a:r>
              <a:rPr lang="ko-KR" altLang="en-US" sz="1600" b="1" dirty="0">
                <a:solidFill>
                  <a:srgbClr val="FFFF00"/>
                </a:solidFill>
                <a:latin typeface="+mn-ea"/>
              </a:rPr>
              <a:t>일</a:t>
            </a:r>
            <a:r>
              <a:rPr lang="en-US" altLang="ko-KR" sz="1600" b="1" dirty="0">
                <a:solidFill>
                  <a:srgbClr val="FFFF00"/>
                </a:solidFill>
                <a:latin typeface="+mn-ea"/>
              </a:rPr>
              <a:t>)</a:t>
            </a:r>
            <a:endParaRPr lang="ko-KR" altLang="en-US" b="1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B15D96D-FC13-B7B2-0F62-E0923DE949FF}"/>
              </a:ext>
            </a:extLst>
          </p:cNvPr>
          <p:cNvSpPr txBox="1"/>
          <p:nvPr/>
        </p:nvSpPr>
        <p:spPr>
          <a:xfrm>
            <a:off x="201796" y="8672779"/>
            <a:ext cx="5234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채용박람회 참가 기업 중 미채용기업 사후 온라인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중진공</a:t>
            </a:r>
            <a:r>
              <a:rPr lang="ko-KR" altLang="en-US" sz="1400" dirty="0">
                <a:latin typeface="+mn-ea"/>
              </a:rPr>
              <a:t>  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</a:t>
            </a:r>
            <a:r>
              <a:rPr lang="ko-KR" altLang="en-US" sz="1400" dirty="0">
                <a:latin typeface="+mn-ea"/>
              </a:rPr>
              <a:t>전용채용관 지속 노출</a:t>
            </a:r>
            <a:r>
              <a:rPr lang="en-US" altLang="ko-KR" sz="1400" dirty="0">
                <a:latin typeface="+mn-ea"/>
              </a:rPr>
              <a:t>(~12</a:t>
            </a:r>
            <a:r>
              <a:rPr lang="ko-KR" altLang="en-US" sz="1400" dirty="0">
                <a:latin typeface="+mn-ea"/>
              </a:rPr>
              <a:t>월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※</a:t>
            </a:r>
            <a:r>
              <a:rPr lang="ko-KR" altLang="en-US" sz="1400" dirty="0">
                <a:latin typeface="+mn-ea"/>
              </a:rPr>
              <a:t>사이트 내 구인등록한 기업 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CCA7EF8E-C979-70C9-2A69-8AE4DCCF9AF2}"/>
              </a:ext>
            </a:extLst>
          </p:cNvPr>
          <p:cNvSpPr/>
          <p:nvPr/>
        </p:nvSpPr>
        <p:spPr>
          <a:xfrm>
            <a:off x="2812485" y="4107610"/>
            <a:ext cx="2491978" cy="9878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253C0DB0-4FC9-4851-A3D2-9E4659F3AA1D}"/>
              </a:ext>
            </a:extLst>
          </p:cNvPr>
          <p:cNvSpPr/>
          <p:nvPr/>
        </p:nvSpPr>
        <p:spPr>
          <a:xfrm>
            <a:off x="2819267" y="3334829"/>
            <a:ext cx="2485195" cy="960086"/>
          </a:xfrm>
          <a:prstGeom prst="roundRect">
            <a:avLst>
              <a:gd name="adj" fmla="val 12806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중소벤처기업진흥공단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기업인력애로센터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rgbClr val="FFFF00"/>
                </a:solidFill>
                <a:latin typeface="+mn-ea"/>
              </a:rPr>
              <a:t>일자리매칭플랫폼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 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사이트 미등록 참가기업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19F2020-252A-3F6E-AF28-B33EA89E69C8}"/>
              </a:ext>
            </a:extLst>
          </p:cNvPr>
          <p:cNvSpPr txBox="1"/>
          <p:nvPr/>
        </p:nvSpPr>
        <p:spPr>
          <a:xfrm>
            <a:off x="2819266" y="4295065"/>
            <a:ext cx="24945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별첨의 참가신청서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엑셀파일</a:t>
            </a:r>
            <a:r>
              <a:rPr lang="en-US" altLang="ko-KR" sz="1200" dirty="0">
                <a:latin typeface="+mn-ea"/>
              </a:rPr>
              <a:t>)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</a:t>
            </a:r>
            <a:r>
              <a:rPr lang="ko-KR" altLang="en-US" sz="1400" dirty="0">
                <a:latin typeface="+mn-ea"/>
              </a:rPr>
              <a:t>작성 후 운영사무국 회신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전용채용관 등록 권장</a:t>
            </a:r>
            <a:r>
              <a:rPr lang="en-US" altLang="ko-KR" sz="1400" dirty="0">
                <a:latin typeface="+mn-ea"/>
              </a:rPr>
              <a:t>  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4724A17F-09A7-426B-08BE-D3E79719BDBE}"/>
              </a:ext>
            </a:extLst>
          </p:cNvPr>
          <p:cNvSpPr/>
          <p:nvPr/>
        </p:nvSpPr>
        <p:spPr>
          <a:xfrm>
            <a:off x="2817866" y="6015432"/>
            <a:ext cx="2491978" cy="7833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6F5E45E0-F787-2652-319A-115FE583257C}"/>
              </a:ext>
            </a:extLst>
          </p:cNvPr>
          <p:cNvSpPr/>
          <p:nvPr/>
        </p:nvSpPr>
        <p:spPr>
          <a:xfrm>
            <a:off x="2824648" y="5414564"/>
            <a:ext cx="2485195" cy="768736"/>
          </a:xfrm>
          <a:prstGeom prst="roundRect">
            <a:avLst>
              <a:gd name="adj" fmla="val 11845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현장 참가기업 전체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기업정보</a:t>
            </a:r>
            <a:r>
              <a:rPr lang="en-US" altLang="ko-KR" sz="1400" b="1" dirty="0">
                <a:solidFill>
                  <a:srgbClr val="FFFF00"/>
                </a:solidFill>
                <a:latin typeface="+mn-ea"/>
              </a:rPr>
              <a:t>/</a:t>
            </a:r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구인정보</a:t>
            </a:r>
            <a:endParaRPr lang="en-US" altLang="ko-KR" sz="14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노출 및 안내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9E376B8-7119-DBB7-D0A8-33A9BC75F479}"/>
              </a:ext>
            </a:extLst>
          </p:cNvPr>
          <p:cNvSpPr txBox="1"/>
          <p:nvPr/>
        </p:nvSpPr>
        <p:spPr>
          <a:xfrm>
            <a:off x="2847030" y="6183300"/>
            <a:ext cx="2332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구인 내용 학생 대상 홍보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별도 페이지를 통한 노출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43E92A8-8E16-DBA1-AEE8-B0DCDD87B52F}"/>
              </a:ext>
            </a:extLst>
          </p:cNvPr>
          <p:cNvSpPr/>
          <p:nvPr/>
        </p:nvSpPr>
        <p:spPr>
          <a:xfrm>
            <a:off x="5377883" y="1625324"/>
            <a:ext cx="1271539" cy="369041"/>
          </a:xfrm>
          <a:prstGeom prst="roundRect">
            <a:avLst>
              <a:gd name="adj" fmla="val 2671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>
                <a:solidFill>
                  <a:srgbClr val="FFFF00"/>
                </a:solidFill>
                <a:latin typeface="+mn-ea"/>
              </a:rPr>
              <a:t>비고</a:t>
            </a:r>
            <a:endParaRPr lang="ko-KR" altLang="en-US" b="1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4E808C5-DC60-A3A1-510C-18EB838F9D7C}"/>
              </a:ext>
            </a:extLst>
          </p:cNvPr>
          <p:cNvSpPr txBox="1"/>
          <p:nvPr/>
        </p:nvSpPr>
        <p:spPr>
          <a:xfrm>
            <a:off x="5383906" y="2038717"/>
            <a:ext cx="1271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운영사무국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개별 안내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D49BC548-CF3F-7E2E-6F1A-828EB6FEC032}"/>
              </a:ext>
            </a:extLst>
          </p:cNvPr>
          <p:cNvSpPr/>
          <p:nvPr/>
        </p:nvSpPr>
        <p:spPr>
          <a:xfrm>
            <a:off x="5405017" y="3334828"/>
            <a:ext cx="1271539" cy="176061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418503F-13F6-33E7-5904-2E99AFB98368}"/>
              </a:ext>
            </a:extLst>
          </p:cNvPr>
          <p:cNvSpPr txBox="1"/>
          <p:nvPr/>
        </p:nvSpPr>
        <p:spPr>
          <a:xfrm>
            <a:off x="5405017" y="3425336"/>
            <a:ext cx="127153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중진공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일자리매칭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플랫폼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가급적 가입 후 공고 등록</a:t>
            </a:r>
            <a:endParaRPr lang="en-US" altLang="ko-KR" sz="1400" dirty="0">
              <a:latin typeface="+mn-ea"/>
            </a:endParaRPr>
          </a:p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권장 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사후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지속 노출</a:t>
            </a:r>
            <a:r>
              <a:rPr lang="en-US" altLang="ko-KR" sz="1400" dirty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3103517B-2418-2F72-D50A-62B15F606178}"/>
              </a:ext>
            </a:extLst>
          </p:cNvPr>
          <p:cNvSpPr/>
          <p:nvPr/>
        </p:nvSpPr>
        <p:spPr>
          <a:xfrm>
            <a:off x="5407749" y="5402961"/>
            <a:ext cx="1271539" cy="1395781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CE2E592-2A38-0744-AC63-4F20A57AFCCA}"/>
              </a:ext>
            </a:extLst>
          </p:cNvPr>
          <p:cNvSpPr txBox="1"/>
          <p:nvPr/>
        </p:nvSpPr>
        <p:spPr>
          <a:xfrm>
            <a:off x="5407749" y="5406970"/>
            <a:ext cx="13694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중진공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일자리매칭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플랫폼 미등록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기업 포함</a:t>
            </a:r>
            <a:endParaRPr lang="en-US" altLang="ko-KR" sz="1400" dirty="0"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전체 참가기업 </a:t>
            </a:r>
            <a:endParaRPr lang="en-US" altLang="ko-KR" sz="1400" dirty="0"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노출 및 홍보</a:t>
            </a: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4D3A0A6A-6588-C8E6-AF5A-53E542B48900}"/>
              </a:ext>
            </a:extLst>
          </p:cNvPr>
          <p:cNvSpPr/>
          <p:nvPr/>
        </p:nvSpPr>
        <p:spPr>
          <a:xfrm>
            <a:off x="5405016" y="7179939"/>
            <a:ext cx="1271539" cy="772390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9E85E44-DF7D-5667-2FA9-4F1191666A6C}"/>
              </a:ext>
            </a:extLst>
          </p:cNvPr>
          <p:cNvSpPr txBox="1"/>
          <p:nvPr/>
        </p:nvSpPr>
        <p:spPr>
          <a:xfrm>
            <a:off x="5395930" y="7166411"/>
            <a:ext cx="13694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지원사항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본 파일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00</a:t>
            </a:r>
            <a:r>
              <a:rPr lang="ko-KR" altLang="en-US" sz="1400" dirty="0">
                <a:latin typeface="+mn-ea"/>
              </a:rPr>
              <a:t>이지 참조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342C84B3-AFB6-2F04-7BA6-0BA2BB67DE2E}"/>
              </a:ext>
            </a:extLst>
          </p:cNvPr>
          <p:cNvSpPr/>
          <p:nvPr/>
        </p:nvSpPr>
        <p:spPr>
          <a:xfrm>
            <a:off x="5393295" y="8288825"/>
            <a:ext cx="1271539" cy="953794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849DB9F-635F-FACB-AC31-0114F0652E42}"/>
              </a:ext>
            </a:extLst>
          </p:cNvPr>
          <p:cNvSpPr txBox="1"/>
          <p:nvPr/>
        </p:nvSpPr>
        <p:spPr>
          <a:xfrm>
            <a:off x="5403128" y="8288512"/>
            <a:ext cx="13694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현장 행사 후 설문조사 및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향후 최종 채용조사 실시</a:t>
            </a:r>
          </a:p>
        </p:txBody>
      </p:sp>
      <p:sp>
        <p:nvSpPr>
          <p:cNvPr id="89" name="이등변 삼각형 88">
            <a:extLst>
              <a:ext uri="{FF2B5EF4-FFF2-40B4-BE49-F238E27FC236}">
                <a16:creationId xmlns:a16="http://schemas.microsoft.com/office/drawing/2014/main" id="{E747B056-655A-A435-2BDF-3ABE3DF5DB1D}"/>
              </a:ext>
            </a:extLst>
          </p:cNvPr>
          <p:cNvSpPr/>
          <p:nvPr/>
        </p:nvSpPr>
        <p:spPr>
          <a:xfrm flipV="1">
            <a:off x="3092234" y="2648322"/>
            <a:ext cx="1948657" cy="62986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이등변 삼각형 91">
            <a:extLst>
              <a:ext uri="{FF2B5EF4-FFF2-40B4-BE49-F238E27FC236}">
                <a16:creationId xmlns:a16="http://schemas.microsoft.com/office/drawing/2014/main" id="{9145E50D-D0AB-D105-F389-99BFFEF9BB5F}"/>
              </a:ext>
            </a:extLst>
          </p:cNvPr>
          <p:cNvSpPr/>
          <p:nvPr/>
        </p:nvSpPr>
        <p:spPr>
          <a:xfrm flipV="1">
            <a:off x="497412" y="6792179"/>
            <a:ext cx="1973183" cy="2344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이등변 삼각형 92">
            <a:extLst>
              <a:ext uri="{FF2B5EF4-FFF2-40B4-BE49-F238E27FC236}">
                <a16:creationId xmlns:a16="http://schemas.microsoft.com/office/drawing/2014/main" id="{D43C4FB4-034A-476D-29F7-E9DCDA350107}"/>
              </a:ext>
            </a:extLst>
          </p:cNvPr>
          <p:cNvSpPr/>
          <p:nvPr/>
        </p:nvSpPr>
        <p:spPr>
          <a:xfrm flipV="1">
            <a:off x="3095838" y="6799804"/>
            <a:ext cx="1973183" cy="2344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이등변 삼각형 93">
            <a:extLst>
              <a:ext uri="{FF2B5EF4-FFF2-40B4-BE49-F238E27FC236}">
                <a16:creationId xmlns:a16="http://schemas.microsoft.com/office/drawing/2014/main" id="{7D55FDB2-7BC8-5385-659C-3E09EBA4D991}"/>
              </a:ext>
            </a:extLst>
          </p:cNvPr>
          <p:cNvSpPr/>
          <p:nvPr/>
        </p:nvSpPr>
        <p:spPr>
          <a:xfrm flipV="1">
            <a:off x="1752328" y="7928005"/>
            <a:ext cx="1973183" cy="2344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C8625D4-6D50-D021-61D5-B0B9BC67327B}"/>
              </a:ext>
            </a:extLst>
          </p:cNvPr>
          <p:cNvSpPr txBox="1"/>
          <p:nvPr/>
        </p:nvSpPr>
        <p:spPr>
          <a:xfrm>
            <a:off x="368822" y="2606886"/>
            <a:ext cx="4733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rgbClr val="FF0000"/>
                </a:solidFill>
                <a:latin typeface="+mn-ea"/>
              </a:rPr>
              <a:t>중진공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 dirty="0" err="1">
                <a:solidFill>
                  <a:srgbClr val="FF0000"/>
                </a:solidFill>
                <a:latin typeface="+mn-ea"/>
              </a:rPr>
              <a:t>기업인력애로센터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800" b="1" dirty="0" err="1">
                <a:solidFill>
                  <a:srgbClr val="FF0000"/>
                </a:solidFill>
                <a:latin typeface="+mn-ea"/>
              </a:rPr>
              <a:t>일자리매칭플랫폼</a:t>
            </a:r>
            <a:endParaRPr lang="en-US" altLang="ko-KR" sz="1800" b="1" dirty="0">
              <a:solidFill>
                <a:srgbClr val="FF0000"/>
              </a:solidFill>
              <a:latin typeface="+mn-ea"/>
            </a:endParaRPr>
          </a:p>
          <a:p>
            <a:pPr algn="ctr"/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기업회원 가입 후 구인공고 등록 권장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!</a:t>
            </a:r>
            <a:endParaRPr lang="ko-KR" altLang="en-US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372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3ABFB-AC74-B90D-D0D1-246F2CB2A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97B44881-0F6F-51C4-70E0-C5340F211A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45F5B06-37C9-5F0C-EDC6-185ADF648A7C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현장 채용박람회 진행 안내 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50E685A4-B15E-FC8C-414B-37AA815D5A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CC76C6F-B30A-2198-10CA-DADD36CE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4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8D61AA-BE12-21D6-B9AC-C7AC011E0632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4847A3F-3948-58A0-093C-C7BB675A2124}"/>
              </a:ext>
            </a:extLst>
          </p:cNvPr>
          <p:cNvSpPr/>
          <p:nvPr/>
        </p:nvSpPr>
        <p:spPr>
          <a:xfrm>
            <a:off x="179412" y="1406970"/>
            <a:ext cx="6678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1.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부스 및 기자재 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0C500BA-EE25-6BB9-A2F4-3E9B4780F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724" y="1787595"/>
            <a:ext cx="4695568" cy="3096229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C4A43C-059A-AD67-7996-96533ADCBC9D}"/>
              </a:ext>
            </a:extLst>
          </p:cNvPr>
          <p:cNvSpPr/>
          <p:nvPr/>
        </p:nvSpPr>
        <p:spPr>
          <a:xfrm>
            <a:off x="179412" y="1712534"/>
            <a:ext cx="6480880" cy="30324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F0D147-2611-0419-D991-F410A78B9863}"/>
              </a:ext>
            </a:extLst>
          </p:cNvPr>
          <p:cNvSpPr/>
          <p:nvPr/>
        </p:nvSpPr>
        <p:spPr>
          <a:xfrm>
            <a:off x="179412" y="1713722"/>
            <a:ext cx="1785312" cy="30324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0C0319-CF2D-8A49-7A9D-8BB29ADD0E84}"/>
              </a:ext>
            </a:extLst>
          </p:cNvPr>
          <p:cNvSpPr txBox="1"/>
          <p:nvPr/>
        </p:nvSpPr>
        <p:spPr>
          <a:xfrm>
            <a:off x="179413" y="1724147"/>
            <a:ext cx="1785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2mX2m </a:t>
            </a:r>
            <a:r>
              <a:rPr lang="ko-KR" altLang="en-US" sz="1400" dirty="0">
                <a:latin typeface="+mn-ea"/>
              </a:rPr>
              <a:t>규모 부스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업체명이 들어간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</a:t>
            </a:r>
            <a:r>
              <a:rPr lang="ko-KR" altLang="en-US" sz="1400" dirty="0">
                <a:latin typeface="+mn-ea"/>
              </a:rPr>
              <a:t>부스 간판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en-US" altLang="ko-KR" sz="1400" dirty="0"/>
              <a:t>1.5m X 0.73m   </a:t>
            </a:r>
          </a:p>
          <a:p>
            <a:r>
              <a:rPr lang="en-US" altLang="ko-KR" sz="1400" dirty="0"/>
              <a:t>   </a:t>
            </a:r>
            <a:r>
              <a:rPr lang="ko-KR" altLang="en-US" sz="1400" dirty="0"/>
              <a:t>테이블</a:t>
            </a:r>
            <a:r>
              <a:rPr lang="en-US" altLang="ko-KR" sz="1400" dirty="0"/>
              <a:t> (</a:t>
            </a:r>
            <a:r>
              <a:rPr lang="ko-KR" altLang="en-US" sz="1400" dirty="0"/>
              <a:t>높이 </a:t>
            </a:r>
            <a:r>
              <a:rPr lang="en-US" altLang="ko-KR" sz="1400" dirty="0"/>
              <a:t>0.75m)</a:t>
            </a:r>
          </a:p>
          <a:p>
            <a:r>
              <a:rPr lang="ko-KR" altLang="en-US" sz="1400" dirty="0">
                <a:latin typeface="+mn-ea"/>
              </a:rPr>
              <a:t>  </a:t>
            </a:r>
            <a:r>
              <a:rPr lang="en-US" altLang="ko-KR" sz="1400" dirty="0">
                <a:latin typeface="+mn-ea"/>
              </a:rPr>
              <a:t>1</a:t>
            </a:r>
            <a:r>
              <a:rPr lang="ko-KR" altLang="en-US" sz="1400" dirty="0">
                <a:latin typeface="+mn-ea"/>
              </a:rPr>
              <a:t>개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접의자 </a:t>
            </a:r>
            <a:r>
              <a:rPr lang="en-US" altLang="ko-KR" sz="1400" dirty="0">
                <a:latin typeface="+mn-ea"/>
              </a:rPr>
              <a:t>3</a:t>
            </a:r>
            <a:r>
              <a:rPr lang="ko-KR" altLang="en-US" sz="1400" dirty="0">
                <a:latin typeface="+mn-ea"/>
              </a:rPr>
              <a:t>개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en-US" altLang="ko-KR" sz="1400" dirty="0"/>
              <a:t>2m X 2m </a:t>
            </a:r>
            <a:r>
              <a:rPr lang="ko-KR" altLang="en-US" sz="1400" dirty="0"/>
              <a:t>면적의</a:t>
            </a:r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 바닥 </a:t>
            </a:r>
            <a:r>
              <a:rPr lang="ko-KR" altLang="en-US" sz="1400" dirty="0" err="1"/>
              <a:t>파이텍스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79A0CA5-2EBB-4F24-CE0B-95236BE3F6AE}"/>
              </a:ext>
            </a:extLst>
          </p:cNvPr>
          <p:cNvSpPr/>
          <p:nvPr/>
        </p:nvSpPr>
        <p:spPr>
          <a:xfrm>
            <a:off x="216004" y="4808443"/>
            <a:ext cx="6462584" cy="1278852"/>
          </a:xfrm>
          <a:prstGeom prst="roundRect">
            <a:avLst>
              <a:gd name="adj" fmla="val 1293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rgbClr val="FFFF00"/>
                </a:solidFill>
                <a:latin typeface="+mn-ea"/>
              </a:rPr>
              <a:t>행사장이 대학 체육관인 관계로 전기 및 인터넷은 제공되지 않습니다</a:t>
            </a:r>
            <a:r>
              <a:rPr lang="en-US" altLang="ko-KR" sz="1400" b="1" dirty="0">
                <a:solidFill>
                  <a:srgbClr val="FFFF00"/>
                </a:solidFill>
                <a:latin typeface="+mn-ea"/>
              </a:rPr>
              <a:t>!</a:t>
            </a:r>
          </a:p>
          <a:p>
            <a:r>
              <a:rPr lang="en-US" altLang="ko-KR" sz="14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단 회사 홍보나 제품 서비스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면접 진행 등을 위해 전기가 반드시 필요한 경우는 개별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운영사무국으로 문의 연락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- </a:t>
            </a:r>
            <a:r>
              <a:rPr lang="ko-KR" altLang="en-US" sz="1200" dirty="0">
                <a:latin typeface="+mn-ea"/>
              </a:rPr>
              <a:t>인사담당자 개인 사용의 노트북이나 핸드폰은 사전 충전을 충분히 하시고 행사장에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방문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- </a:t>
            </a:r>
            <a:r>
              <a:rPr lang="ko-KR" altLang="en-US" sz="1200" dirty="0">
                <a:latin typeface="+mn-ea"/>
              </a:rPr>
              <a:t>인터넷은 지원이 일체 불가합니다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>
                <a:latin typeface="+mn-ea"/>
              </a:rPr>
              <a:t>개별 핸드폰 등을 통한 </a:t>
            </a:r>
            <a:r>
              <a:rPr lang="ko-KR" altLang="en-US" sz="1200" dirty="0" err="1">
                <a:latin typeface="+mn-ea"/>
              </a:rPr>
              <a:t>테더링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핫스팟 사용</a:t>
            </a:r>
            <a:r>
              <a:rPr lang="en-US" altLang="ko-KR" sz="1200" dirty="0">
                <a:latin typeface="+mn-ea"/>
              </a:rPr>
              <a:t>)</a:t>
            </a:r>
            <a:endParaRPr lang="ko-KR" altLang="en-US" sz="1600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661437F-437F-BF9E-AD7B-478FFAFB5F54}"/>
              </a:ext>
            </a:extLst>
          </p:cNvPr>
          <p:cNvSpPr/>
          <p:nvPr/>
        </p:nvSpPr>
        <p:spPr>
          <a:xfrm>
            <a:off x="197708" y="6169968"/>
            <a:ext cx="6678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2.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주차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D67845-A981-7845-B62D-ABE68B225B79}"/>
              </a:ext>
            </a:extLst>
          </p:cNvPr>
          <p:cNvSpPr txBox="1"/>
          <p:nvPr/>
        </p:nvSpPr>
        <p:spPr>
          <a:xfrm>
            <a:off x="179410" y="6477745"/>
            <a:ext cx="6283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모든 참가기업의 행사 차량은 무료 주차가 가능합니다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행사 당일 안내대에서 퇴장 시 주차권을 나누어 드립니다</a:t>
            </a:r>
            <a:r>
              <a:rPr lang="en-US" altLang="ko-KR" sz="1400" dirty="0">
                <a:latin typeface="+mn-ea"/>
              </a:rPr>
              <a:t>. </a:t>
            </a:r>
          </a:p>
          <a:p>
            <a:r>
              <a:rPr lang="en-US" altLang="ko-KR" sz="1400" dirty="0">
                <a:latin typeface="+mn-ea"/>
              </a:rPr>
              <a:t>  ※</a:t>
            </a:r>
            <a:r>
              <a:rPr lang="ko-KR" altLang="en-US" sz="1400" dirty="0">
                <a:latin typeface="+mn-ea"/>
              </a:rPr>
              <a:t>반드시 가천대학교 내부 주차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주차 안내는 본 파일 </a:t>
            </a:r>
            <a:r>
              <a:rPr lang="en-US" altLang="ko-KR" sz="1400" dirty="0">
                <a:latin typeface="+mn-ea"/>
              </a:rPr>
              <a:t>6</a:t>
            </a:r>
            <a:r>
              <a:rPr lang="ko-KR" altLang="en-US" sz="1400" dirty="0">
                <a:latin typeface="+mn-ea"/>
              </a:rPr>
              <a:t>페이지 상세 참조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892EC56-2DC0-B4FC-9E75-E92BFAB5A323}"/>
              </a:ext>
            </a:extLst>
          </p:cNvPr>
          <p:cNvSpPr/>
          <p:nvPr/>
        </p:nvSpPr>
        <p:spPr>
          <a:xfrm>
            <a:off x="179410" y="7298320"/>
            <a:ext cx="6678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3.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점심 및 음료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8D8AF1-ED2A-15E9-7460-8BF601D4420D}"/>
              </a:ext>
            </a:extLst>
          </p:cNvPr>
          <p:cNvSpPr txBox="1"/>
          <p:nvPr/>
        </p:nvSpPr>
        <p:spPr>
          <a:xfrm>
            <a:off x="161112" y="7606097"/>
            <a:ext cx="62831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모든 참가기업의 인사담당자 전원 점심 및 음료 쿠폰을 나누어 드립니다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점심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>
                <a:latin typeface="+mn-ea"/>
              </a:rPr>
              <a:t>행사장인 </a:t>
            </a:r>
            <a:r>
              <a:rPr lang="ko-KR" altLang="en-US" sz="1400" dirty="0"/>
              <a:t>체육관 맞은편 건물 구내식당 식권 제공 </a:t>
            </a:r>
            <a:r>
              <a:rPr lang="en-US" altLang="ko-KR" sz="1400" dirty="0"/>
              <a:t>(11:30~13:30 </a:t>
            </a:r>
            <a:r>
              <a:rPr lang="ko-KR" altLang="en-US" sz="1400" dirty="0"/>
              <a:t>이용</a:t>
            </a:r>
            <a:r>
              <a:rPr lang="en-US" altLang="ko-KR" sz="1400" dirty="0"/>
              <a:t>)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음료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/>
              <a:t>체육관 맞은편 건물 </a:t>
            </a:r>
            <a:r>
              <a:rPr lang="en-US" altLang="ko-KR" sz="1400" dirty="0"/>
              <a:t>‘</a:t>
            </a:r>
            <a:r>
              <a:rPr lang="ko-KR" altLang="en-US" sz="1400" dirty="0" err="1"/>
              <a:t>파스쿠치</a:t>
            </a:r>
            <a:r>
              <a:rPr lang="en-US" altLang="ko-KR" sz="1400" dirty="0"/>
              <a:t>’ </a:t>
            </a:r>
            <a:r>
              <a:rPr lang="ko-KR" altLang="en-US" sz="1400" dirty="0"/>
              <a:t>카페의 </a:t>
            </a:r>
            <a:r>
              <a:rPr lang="en-US" altLang="ko-KR" sz="1400" dirty="0"/>
              <a:t>5,000</a:t>
            </a:r>
            <a:r>
              <a:rPr lang="ko-KR" altLang="en-US" sz="1400" dirty="0"/>
              <a:t>원 음료 쿠폰 제공</a:t>
            </a:r>
            <a:endParaRPr lang="en-US" altLang="ko-KR" sz="1400" dirty="0"/>
          </a:p>
          <a:p>
            <a:r>
              <a:rPr lang="en-US" altLang="ko-KR" sz="1400" dirty="0">
                <a:latin typeface="+mn-ea"/>
              </a:rPr>
              <a:t>         </a:t>
            </a:r>
            <a:r>
              <a:rPr lang="en-US" altLang="ko-KR" sz="1400" dirty="0"/>
              <a:t> ※</a:t>
            </a:r>
            <a:r>
              <a:rPr lang="ko-KR" altLang="en-US" sz="1400" dirty="0">
                <a:latin typeface="+mn-ea"/>
              </a:rPr>
              <a:t> 추가 금액 지불로 다양한 다른 메뉴 구매 가능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구내식당 및 </a:t>
            </a:r>
            <a:r>
              <a:rPr lang="ko-KR" altLang="en-US" sz="1400" dirty="0" err="1">
                <a:latin typeface="+mn-ea"/>
              </a:rPr>
              <a:t>파스쿠치의</a:t>
            </a:r>
            <a:r>
              <a:rPr lang="ko-KR" altLang="en-US" sz="1400" dirty="0">
                <a:latin typeface="+mn-ea"/>
              </a:rPr>
              <a:t> 상세 위치는 본 파일 </a:t>
            </a:r>
            <a:r>
              <a:rPr lang="en-US" altLang="ko-KR" sz="1400" dirty="0">
                <a:latin typeface="+mn-ea"/>
              </a:rPr>
              <a:t>7</a:t>
            </a:r>
            <a:r>
              <a:rPr lang="ko-KR" altLang="en-US" sz="1400" dirty="0">
                <a:latin typeface="+mn-ea"/>
              </a:rPr>
              <a:t>페이지 상세 참조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D3818C7-3053-0155-E13E-5915F6168953}"/>
              </a:ext>
            </a:extLst>
          </p:cNvPr>
          <p:cNvSpPr/>
          <p:nvPr/>
        </p:nvSpPr>
        <p:spPr>
          <a:xfrm>
            <a:off x="133725" y="8884949"/>
            <a:ext cx="6678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4.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기타 지원 사항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351564-4564-7BD4-A35C-2D0239304D75}"/>
              </a:ext>
            </a:extLst>
          </p:cNvPr>
          <p:cNvSpPr txBox="1"/>
          <p:nvPr/>
        </p:nvSpPr>
        <p:spPr>
          <a:xfrm>
            <a:off x="164017" y="9188419"/>
            <a:ext cx="6283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참가자 명찰 및 </a:t>
            </a:r>
            <a:r>
              <a:rPr lang="ko-KR" altLang="en-US" sz="1400" dirty="0" err="1">
                <a:latin typeface="+mn-ea"/>
              </a:rPr>
              <a:t>문구류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면접일지 및 행사 설문지 등 제공</a:t>
            </a:r>
          </a:p>
        </p:txBody>
      </p:sp>
    </p:spTree>
    <p:extLst>
      <p:ext uri="{BB962C8B-B14F-4D97-AF65-F5344CB8AC3E}">
        <p14:creationId xmlns:p14="http://schemas.microsoft.com/office/powerpoint/2010/main" val="274180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8C9A1-7065-2252-65DC-8FD8BDBD0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4BBE8C6-78E8-50DB-2489-D04C3215B0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94B4D41-DFE5-5FDA-1512-52FD16179B05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행사장 오시는 길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97A8FAD1-FB8B-EA87-7AA7-68671B749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5E7B626-D3E9-7EC3-BA23-A1324BE1C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5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BCD88B-064E-FE1B-91DE-FE392C5AA082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93E1AA5-463A-EC09-3FD1-DD1F5878357C}"/>
              </a:ext>
            </a:extLst>
          </p:cNvPr>
          <p:cNvSpPr/>
          <p:nvPr/>
        </p:nvSpPr>
        <p:spPr>
          <a:xfrm>
            <a:off x="188560" y="1454277"/>
            <a:ext cx="6480880" cy="7932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158871-2B63-AE88-CC5F-13824C579C2D}"/>
              </a:ext>
            </a:extLst>
          </p:cNvPr>
          <p:cNvSpPr txBox="1"/>
          <p:nvPr/>
        </p:nvSpPr>
        <p:spPr>
          <a:xfrm>
            <a:off x="179410" y="1601648"/>
            <a:ext cx="6283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주소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>
                <a:latin typeface="+mn-ea"/>
              </a:rPr>
              <a:t>가천대학교 글로벌캠퍼스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        </a:t>
            </a:r>
            <a:r>
              <a:rPr lang="ko-KR" altLang="en-US" sz="1400" dirty="0">
                <a:latin typeface="+mn-ea"/>
              </a:rPr>
              <a:t>경기도 성남시 수정구 성남대로 </a:t>
            </a:r>
            <a:r>
              <a:rPr lang="en-US" altLang="ko-KR" sz="1400" dirty="0">
                <a:latin typeface="+mn-ea"/>
              </a:rPr>
              <a:t>1342 (</a:t>
            </a:r>
            <a:r>
              <a:rPr lang="ko-KR" altLang="en-US" sz="1400" dirty="0">
                <a:latin typeface="+mn-ea"/>
              </a:rPr>
              <a:t>복정동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        </a:t>
            </a:r>
            <a:r>
              <a:rPr lang="ko-KR" altLang="en-US" sz="1400" dirty="0">
                <a:latin typeface="+mn-ea"/>
              </a:rPr>
              <a:t>비전타워 </a:t>
            </a:r>
            <a:r>
              <a:rPr lang="en-US" altLang="ko-KR" sz="1400" dirty="0">
                <a:latin typeface="+mn-ea"/>
              </a:rPr>
              <a:t>B</a:t>
            </a:r>
            <a:r>
              <a:rPr lang="ko-KR" altLang="en-US" sz="1400" dirty="0">
                <a:latin typeface="+mn-ea"/>
              </a:rPr>
              <a:t>구역 스타덤 광장 인근 체육관 </a:t>
            </a:r>
            <a:r>
              <a:rPr lang="en-US" altLang="ko-KR" sz="1400" dirty="0">
                <a:latin typeface="+mn-ea"/>
              </a:rPr>
              <a:t>              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2C83CE29-09B6-3AE2-DD1B-91E4519CEE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350" b="34821"/>
          <a:stretch/>
        </p:blipFill>
        <p:spPr>
          <a:xfrm>
            <a:off x="386266" y="2388519"/>
            <a:ext cx="6078400" cy="3283231"/>
          </a:xfrm>
          <a:prstGeom prst="rect">
            <a:avLst/>
          </a:prstGeom>
        </p:spPr>
      </p:pic>
      <p:sp>
        <p:nvSpPr>
          <p:cNvPr id="23" name="말풍선: 모서리가 둥근 사각형 22">
            <a:extLst>
              <a:ext uri="{FF2B5EF4-FFF2-40B4-BE49-F238E27FC236}">
                <a16:creationId xmlns:a16="http://schemas.microsoft.com/office/drawing/2014/main" id="{9F654452-9FE3-4FB0-4821-3F5D5F5F0FDE}"/>
              </a:ext>
            </a:extLst>
          </p:cNvPr>
          <p:cNvSpPr/>
          <p:nvPr/>
        </p:nvSpPr>
        <p:spPr>
          <a:xfrm>
            <a:off x="2124075" y="4993616"/>
            <a:ext cx="633100" cy="220980"/>
          </a:xfrm>
          <a:prstGeom prst="wedgeRoundRectCallout">
            <a:avLst>
              <a:gd name="adj1" fmla="val 47472"/>
              <a:gd name="adj2" fmla="val 14008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정문</a:t>
            </a:r>
          </a:p>
        </p:txBody>
      </p:sp>
      <p:sp>
        <p:nvSpPr>
          <p:cNvPr id="24" name="말풍선: 모서리가 둥근 사각형 23">
            <a:extLst>
              <a:ext uri="{FF2B5EF4-FFF2-40B4-BE49-F238E27FC236}">
                <a16:creationId xmlns:a16="http://schemas.microsoft.com/office/drawing/2014/main" id="{266C2C14-E67F-5FF0-2267-13DFBB64ABC8}"/>
              </a:ext>
            </a:extLst>
          </p:cNvPr>
          <p:cNvSpPr/>
          <p:nvPr/>
        </p:nvSpPr>
        <p:spPr>
          <a:xfrm>
            <a:off x="2124075" y="3798197"/>
            <a:ext cx="1483942" cy="577478"/>
          </a:xfrm>
          <a:prstGeom prst="wedgeRoundRectCallout">
            <a:avLst>
              <a:gd name="adj1" fmla="val 29087"/>
              <a:gd name="adj2" fmla="val 100038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 err="1"/>
              <a:t>행사장③번</a:t>
            </a:r>
            <a:endParaRPr lang="en-US" altLang="ko-KR" sz="1400" dirty="0"/>
          </a:p>
          <a:p>
            <a:pPr algn="ctr"/>
            <a:r>
              <a:rPr lang="ko-KR" altLang="en-US" sz="1050" dirty="0"/>
              <a:t>비전타워 </a:t>
            </a:r>
            <a:r>
              <a:rPr lang="en-US" altLang="ko-KR" sz="1050" dirty="0"/>
              <a:t>B</a:t>
            </a:r>
            <a:r>
              <a:rPr lang="ko-KR" altLang="en-US" sz="1050" dirty="0"/>
              <a:t>구역</a:t>
            </a:r>
            <a:endParaRPr lang="en-US" altLang="ko-KR" sz="1050" dirty="0"/>
          </a:p>
          <a:p>
            <a:pPr algn="ctr"/>
            <a:r>
              <a:rPr lang="ko-KR" altLang="en-US" sz="1050" dirty="0"/>
              <a:t>스타덤광장 </a:t>
            </a:r>
            <a:r>
              <a:rPr lang="en-US" altLang="ko-KR" sz="1050" dirty="0"/>
              <a:t>B1</a:t>
            </a:r>
            <a:r>
              <a:rPr lang="ko-KR" altLang="en-US" sz="1050" dirty="0"/>
              <a:t> 체육관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91196A43-E511-D7A9-4907-EBF9F083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290" t="4892" b="43659"/>
          <a:stretch/>
        </p:blipFill>
        <p:spPr>
          <a:xfrm>
            <a:off x="376074" y="5832537"/>
            <a:ext cx="6086510" cy="2659789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C3BF928A-709E-C778-B595-097D7ADBD6F4}"/>
              </a:ext>
            </a:extLst>
          </p:cNvPr>
          <p:cNvSpPr/>
          <p:nvPr/>
        </p:nvSpPr>
        <p:spPr>
          <a:xfrm>
            <a:off x="1167380" y="5832537"/>
            <a:ext cx="556054" cy="393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382E099-D86C-D451-9E0A-05EEAD5BEB07}"/>
              </a:ext>
            </a:extLst>
          </p:cNvPr>
          <p:cNvCxnSpPr>
            <a:stCxn id="26" idx="0"/>
          </p:cNvCxnSpPr>
          <p:nvPr/>
        </p:nvCxnSpPr>
        <p:spPr>
          <a:xfrm flipV="1">
            <a:off x="1445407" y="4375675"/>
            <a:ext cx="791166" cy="14568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98CAD3-2322-AAC2-EA58-C3C1FAE9A78E}"/>
              </a:ext>
            </a:extLst>
          </p:cNvPr>
          <p:cNvSpPr txBox="1"/>
          <p:nvPr/>
        </p:nvSpPr>
        <p:spPr>
          <a:xfrm>
            <a:off x="1900899" y="8952236"/>
            <a:ext cx="4777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https://www.gachon.ac.kr/kor/1466/subview.do</a:t>
            </a:r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01D526-C90F-B90D-7E1E-672BCA2972F9}"/>
              </a:ext>
            </a:extLst>
          </p:cNvPr>
          <p:cNvSpPr txBox="1"/>
          <p:nvPr/>
        </p:nvSpPr>
        <p:spPr>
          <a:xfrm>
            <a:off x="179410" y="8414537"/>
            <a:ext cx="628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자세한 행사장 방문 방법은 가천대학교 홈페이지 메뉴 내</a:t>
            </a:r>
            <a:endParaRPr lang="en-US" altLang="ko-KR" sz="1400" dirty="0"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  대학소개 → 캠퍼스 안내 → </a:t>
            </a:r>
            <a:r>
              <a:rPr lang="ko-KR" altLang="en-US" sz="1400" dirty="0" err="1">
                <a:latin typeface="+mn-ea"/>
              </a:rPr>
              <a:t>오시는길</a:t>
            </a:r>
            <a:r>
              <a:rPr lang="ko-KR" altLang="en-US" sz="1400" dirty="0">
                <a:latin typeface="+mn-ea"/>
              </a:rPr>
              <a:t> 참고 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하단 링크</a:t>
            </a:r>
            <a:r>
              <a:rPr lang="en-US" altLang="ko-KR" sz="1400" dirty="0"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9995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29E05-AEEA-F686-C2EF-8864A6DD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F3231CB5-518C-11CD-2FA2-505E029B4C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066C5C4-9E63-49CB-5228-5A6F08F40DB0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주차 상세 안내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5130C1E0-C8D9-4997-AA43-6354C88F53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2FDD20-39B7-A255-1B61-ED1FD21CE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6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2628E-E632-2676-64BF-49262108C62E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2FE3000-6C4E-1641-BC80-3A7506F226DC}"/>
              </a:ext>
            </a:extLst>
          </p:cNvPr>
          <p:cNvSpPr/>
          <p:nvPr/>
        </p:nvSpPr>
        <p:spPr>
          <a:xfrm>
            <a:off x="188560" y="1454277"/>
            <a:ext cx="6480880" cy="7932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9B85E64-A925-9FB6-A58F-D9B0418DD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13" y="1570858"/>
            <a:ext cx="6169894" cy="5822190"/>
          </a:xfrm>
          <a:prstGeom prst="rect">
            <a:avLst/>
          </a:prstGeom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1C5AF574-24A7-1E35-B1EC-286EB1321EF5}"/>
              </a:ext>
            </a:extLst>
          </p:cNvPr>
          <p:cNvSpPr/>
          <p:nvPr/>
        </p:nvSpPr>
        <p:spPr>
          <a:xfrm>
            <a:off x="2286000" y="3903721"/>
            <a:ext cx="633100" cy="220980"/>
          </a:xfrm>
          <a:prstGeom prst="wedgeRoundRectCallout">
            <a:avLst>
              <a:gd name="adj1" fmla="val -17222"/>
              <a:gd name="adj2" fmla="val 11422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정문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82D610D-871E-9D89-6E31-C575EFBB2141}"/>
              </a:ext>
            </a:extLst>
          </p:cNvPr>
          <p:cNvCxnSpPr/>
          <p:nvPr/>
        </p:nvCxnSpPr>
        <p:spPr>
          <a:xfrm flipV="1">
            <a:off x="2354580" y="4352378"/>
            <a:ext cx="0" cy="1127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90B50CB-7343-5D05-89D1-5E4D343EE5CA}"/>
              </a:ext>
            </a:extLst>
          </p:cNvPr>
          <p:cNvCxnSpPr>
            <a:cxnSpLocks/>
          </p:cNvCxnSpPr>
          <p:nvPr/>
        </p:nvCxnSpPr>
        <p:spPr>
          <a:xfrm flipH="1">
            <a:off x="2354580" y="4329518"/>
            <a:ext cx="388620" cy="259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92E2A66D-E407-0E20-1449-56985FA1D6C0}"/>
              </a:ext>
            </a:extLst>
          </p:cNvPr>
          <p:cNvSpPr/>
          <p:nvPr/>
        </p:nvSpPr>
        <p:spPr>
          <a:xfrm rot="5015429">
            <a:off x="2682241" y="4276965"/>
            <a:ext cx="121920" cy="10510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715E7030-8EF7-A66E-936A-4D80363BCA77}"/>
              </a:ext>
            </a:extLst>
          </p:cNvPr>
          <p:cNvSpPr/>
          <p:nvPr/>
        </p:nvSpPr>
        <p:spPr>
          <a:xfrm rot="1186518">
            <a:off x="4438392" y="3701051"/>
            <a:ext cx="441960" cy="269684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62FA6E48-8FAF-4123-267A-CE97DCDFA9EE}"/>
              </a:ext>
            </a:extLst>
          </p:cNvPr>
          <p:cNvSpPr/>
          <p:nvPr/>
        </p:nvSpPr>
        <p:spPr>
          <a:xfrm>
            <a:off x="3429000" y="2887980"/>
            <a:ext cx="1483942" cy="577478"/>
          </a:xfrm>
          <a:prstGeom prst="wedgeRoundRectCallout">
            <a:avLst>
              <a:gd name="adj1" fmla="val 26647"/>
              <a:gd name="adj2" fmla="val 44288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/>
              <a:t>행사장</a:t>
            </a:r>
            <a:endParaRPr lang="en-US" altLang="ko-KR" sz="1400" dirty="0"/>
          </a:p>
          <a:p>
            <a:pPr algn="ctr"/>
            <a:r>
              <a:rPr lang="ko-KR" altLang="en-US" sz="1050" dirty="0"/>
              <a:t>비전타워 </a:t>
            </a:r>
            <a:r>
              <a:rPr lang="en-US" altLang="ko-KR" sz="1050" dirty="0"/>
              <a:t>B</a:t>
            </a:r>
            <a:r>
              <a:rPr lang="ko-KR" altLang="en-US" sz="1050" dirty="0"/>
              <a:t>구역</a:t>
            </a:r>
            <a:endParaRPr lang="en-US" altLang="ko-KR" sz="1050" dirty="0"/>
          </a:p>
          <a:p>
            <a:pPr algn="ctr"/>
            <a:r>
              <a:rPr lang="ko-KR" altLang="en-US" sz="1050" dirty="0"/>
              <a:t>스타덤광장 부근 체육관</a:t>
            </a:r>
          </a:p>
        </p:txBody>
      </p:sp>
      <p:sp>
        <p:nvSpPr>
          <p:cNvPr id="19" name="말풍선: 모서리가 둥근 사각형 18">
            <a:extLst>
              <a:ext uri="{FF2B5EF4-FFF2-40B4-BE49-F238E27FC236}">
                <a16:creationId xmlns:a16="http://schemas.microsoft.com/office/drawing/2014/main" id="{D6058A94-7048-11B6-DBAE-C4F12C007A6F}"/>
              </a:ext>
            </a:extLst>
          </p:cNvPr>
          <p:cNvSpPr/>
          <p:nvPr/>
        </p:nvSpPr>
        <p:spPr>
          <a:xfrm>
            <a:off x="4405801" y="1872973"/>
            <a:ext cx="995541" cy="291107"/>
          </a:xfrm>
          <a:prstGeom prst="wedgeRoundRectCallout">
            <a:avLst>
              <a:gd name="adj1" fmla="val 71002"/>
              <a:gd name="adj2" fmla="val -2110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/>
              <a:t>주차장</a:t>
            </a:r>
            <a:endParaRPr lang="ko-KR" altLang="en-US" sz="10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AE9071-4D55-AE9F-39A4-DD0841ABA140}"/>
              </a:ext>
            </a:extLst>
          </p:cNvPr>
          <p:cNvSpPr txBox="1"/>
          <p:nvPr/>
        </p:nvSpPr>
        <p:spPr>
          <a:xfrm>
            <a:off x="179410" y="8414537"/>
            <a:ext cx="6283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모든 참가기업의 행사 차량은 무료 주차가 가능합니다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행사 당일 안내대에서 퇴장 시</a:t>
            </a:r>
            <a:r>
              <a:rPr lang="en-US" altLang="ko-KR" sz="1400" dirty="0">
                <a:latin typeface="+mn-ea"/>
              </a:rPr>
              <a:t>(17</a:t>
            </a:r>
            <a:r>
              <a:rPr lang="ko-KR" altLang="en-US" sz="1400" dirty="0">
                <a:latin typeface="+mn-ea"/>
              </a:rPr>
              <a:t>시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 주차권을 나누어 드립니다</a:t>
            </a:r>
            <a:r>
              <a:rPr lang="en-US" altLang="ko-KR" sz="1400" dirty="0">
                <a:latin typeface="+mn-ea"/>
              </a:rPr>
              <a:t>. 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반드시 가천대학교 내부 주차장 주차 차량만 지원됩니다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400" dirty="0">
                <a:latin typeface="+mn-ea"/>
              </a:rPr>
              <a:t>위 약도의 정문을 통과해 차량진입 하시면 됩니다</a:t>
            </a:r>
            <a:r>
              <a:rPr lang="en-US" altLang="ko-KR" sz="1400" dirty="0">
                <a:latin typeface="+mn-ea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A26B8D-E807-7E03-ED89-DB19B931F8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350" r="37162" b="34821"/>
          <a:stretch/>
        </p:blipFill>
        <p:spPr>
          <a:xfrm>
            <a:off x="2684172" y="5131306"/>
            <a:ext cx="3819560" cy="3283231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040CC29-A932-E8FC-0D49-F08F3D6CF419}"/>
              </a:ext>
            </a:extLst>
          </p:cNvPr>
          <p:cNvSpPr/>
          <p:nvPr/>
        </p:nvSpPr>
        <p:spPr>
          <a:xfrm rot="1072116">
            <a:off x="3987800" y="6299200"/>
            <a:ext cx="577850" cy="70557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37BDA6B-54B7-E642-8F5D-93D832D0DDB9}"/>
              </a:ext>
            </a:extLst>
          </p:cNvPr>
          <p:cNvSpPr/>
          <p:nvPr/>
        </p:nvSpPr>
        <p:spPr>
          <a:xfrm rot="1072116">
            <a:off x="5133422" y="5656056"/>
            <a:ext cx="895877" cy="518659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8D5F5D6-9575-178E-547C-B37CFA5EFEE7}"/>
              </a:ext>
            </a:extLst>
          </p:cNvPr>
          <p:cNvSpPr/>
          <p:nvPr/>
        </p:nvSpPr>
        <p:spPr>
          <a:xfrm rot="1072116">
            <a:off x="5529316" y="7780242"/>
            <a:ext cx="895877" cy="518659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6F077A9-210D-B858-025D-2F9979E35BF9}"/>
              </a:ext>
            </a:extLst>
          </p:cNvPr>
          <p:cNvSpPr/>
          <p:nvPr/>
        </p:nvSpPr>
        <p:spPr>
          <a:xfrm>
            <a:off x="2743200" y="5227320"/>
            <a:ext cx="1402080" cy="3038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행사장 인근 주차장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E2B87E-6454-B00A-8278-3C52D1B76DD8}"/>
              </a:ext>
            </a:extLst>
          </p:cNvPr>
          <p:cNvSpPr txBox="1"/>
          <p:nvPr/>
        </p:nvSpPr>
        <p:spPr>
          <a:xfrm>
            <a:off x="3850364" y="6552611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>
                <a:solidFill>
                  <a:srgbClr val="FF0000"/>
                </a:solidFill>
              </a:rPr>
              <a:t>지상 주차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EF4958-79BA-D40F-22AF-7E1B6BD53040}"/>
              </a:ext>
            </a:extLst>
          </p:cNvPr>
          <p:cNvSpPr txBox="1"/>
          <p:nvPr/>
        </p:nvSpPr>
        <p:spPr>
          <a:xfrm>
            <a:off x="5190868" y="5787576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>
                <a:solidFill>
                  <a:srgbClr val="FF0000"/>
                </a:solidFill>
              </a:rPr>
              <a:t>지상 주차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8D5D0-1093-C1CA-8353-35EB3CAF1A3A}"/>
              </a:ext>
            </a:extLst>
          </p:cNvPr>
          <p:cNvSpPr txBox="1"/>
          <p:nvPr/>
        </p:nvSpPr>
        <p:spPr>
          <a:xfrm>
            <a:off x="5650295" y="7940683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FF0000"/>
                </a:solidFill>
              </a:rPr>
              <a:t>지하 주차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F1B5353-67CE-3E62-9AD2-92A16D6312C2}"/>
              </a:ext>
            </a:extLst>
          </p:cNvPr>
          <p:cNvCxnSpPr>
            <a:cxnSpLocks/>
          </p:cNvCxnSpPr>
          <p:nvPr/>
        </p:nvCxnSpPr>
        <p:spPr>
          <a:xfrm flipV="1">
            <a:off x="4240855" y="3470739"/>
            <a:ext cx="0" cy="23168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4D7D25A-BC9E-BA68-A218-5F25D721D297}"/>
              </a:ext>
            </a:extLst>
          </p:cNvPr>
          <p:cNvCxnSpPr>
            <a:cxnSpLocks/>
          </p:cNvCxnSpPr>
          <p:nvPr/>
        </p:nvCxnSpPr>
        <p:spPr>
          <a:xfrm flipH="1" flipV="1">
            <a:off x="4240855" y="5787576"/>
            <a:ext cx="1321756" cy="16647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FE4B6751-5481-7305-7B97-D3FB7504F67D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4239988" y="3661393"/>
            <a:ext cx="211436" cy="99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531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CC38C-E3DB-0804-7D8C-12DDE914E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EF12D5AB-5238-33E9-2E3C-450C3D0D1E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0590FF5-548A-0D5E-E9F2-01CE2E8FCDF2}"/>
              </a:ext>
            </a:extLst>
          </p:cNvPr>
          <p:cNvSpPr/>
          <p:nvPr/>
        </p:nvSpPr>
        <p:spPr>
          <a:xfrm>
            <a:off x="179413" y="849301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점심 식당</a:t>
            </a:r>
            <a:r>
              <a:rPr lang="en-US" altLang="ko-KR" b="1" dirty="0"/>
              <a:t>/</a:t>
            </a:r>
            <a:r>
              <a:rPr lang="ko-KR" altLang="en-US" b="1" dirty="0"/>
              <a:t>카페  안내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F7B84A92-B505-8D42-6664-ECC1E2012E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C558CB7-55C9-39AB-158B-C158B99F1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7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B41F0B-E465-C3EF-C676-51FDC8BEFC15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14E717E-0E86-16F3-8E36-B8E4556DEF4E}"/>
              </a:ext>
            </a:extLst>
          </p:cNvPr>
          <p:cNvSpPr/>
          <p:nvPr/>
        </p:nvSpPr>
        <p:spPr>
          <a:xfrm>
            <a:off x="188560" y="1454277"/>
            <a:ext cx="6480880" cy="36916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6D22183-CE3C-F87E-58CB-60F922991F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90" t="4892" b="43659"/>
          <a:stretch/>
        </p:blipFill>
        <p:spPr>
          <a:xfrm>
            <a:off x="376074" y="1594170"/>
            <a:ext cx="6086510" cy="2659789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id="{3E09731E-DE78-215B-71F0-C02AF12477F7}"/>
              </a:ext>
            </a:extLst>
          </p:cNvPr>
          <p:cNvSpPr/>
          <p:nvPr/>
        </p:nvSpPr>
        <p:spPr>
          <a:xfrm>
            <a:off x="1867096" y="1501943"/>
            <a:ext cx="1483942" cy="577478"/>
          </a:xfrm>
          <a:prstGeom prst="wedgeRoundRectCallout">
            <a:avLst>
              <a:gd name="adj1" fmla="val -57352"/>
              <a:gd name="adj2" fmla="val 10970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/>
              <a:t>행사장</a:t>
            </a:r>
            <a:endParaRPr lang="en-US" altLang="ko-KR" sz="1400" dirty="0"/>
          </a:p>
          <a:p>
            <a:pPr algn="ctr"/>
            <a:r>
              <a:rPr lang="ko-KR" altLang="en-US" sz="1050" dirty="0"/>
              <a:t>비전타워 </a:t>
            </a:r>
            <a:r>
              <a:rPr lang="en-US" altLang="ko-KR" sz="1050" dirty="0"/>
              <a:t>B</a:t>
            </a:r>
            <a:r>
              <a:rPr lang="ko-KR" altLang="en-US" sz="1050" dirty="0"/>
              <a:t>구역</a:t>
            </a:r>
            <a:endParaRPr lang="en-US" altLang="ko-KR" sz="1050" dirty="0"/>
          </a:p>
          <a:p>
            <a:pPr algn="ctr"/>
            <a:r>
              <a:rPr lang="ko-KR" altLang="en-US" sz="1050" dirty="0"/>
              <a:t>스타덤광장 </a:t>
            </a:r>
            <a:r>
              <a:rPr lang="en-US" altLang="ko-KR" sz="1050" dirty="0"/>
              <a:t>B1</a:t>
            </a:r>
            <a:r>
              <a:rPr lang="ko-KR" altLang="en-US" sz="1050" dirty="0"/>
              <a:t> 체육관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460813B1-09E3-C312-F642-5FD3A3394A9B}"/>
              </a:ext>
            </a:extLst>
          </p:cNvPr>
          <p:cNvSpPr/>
          <p:nvPr/>
        </p:nvSpPr>
        <p:spPr>
          <a:xfrm>
            <a:off x="1167380" y="1594170"/>
            <a:ext cx="556054" cy="393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0E634B6-0E91-6CD7-51CA-7BF970C54E59}"/>
              </a:ext>
            </a:extLst>
          </p:cNvPr>
          <p:cNvSpPr/>
          <p:nvPr/>
        </p:nvSpPr>
        <p:spPr>
          <a:xfrm>
            <a:off x="876301" y="3860934"/>
            <a:ext cx="990796" cy="393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말풍선: 모서리가 둥근 사각형 29">
            <a:extLst>
              <a:ext uri="{FF2B5EF4-FFF2-40B4-BE49-F238E27FC236}">
                <a16:creationId xmlns:a16="http://schemas.microsoft.com/office/drawing/2014/main" id="{D8B96859-0537-1E67-7F56-7C8CCBBB7F6D}"/>
              </a:ext>
            </a:extLst>
          </p:cNvPr>
          <p:cNvSpPr/>
          <p:nvPr/>
        </p:nvSpPr>
        <p:spPr>
          <a:xfrm>
            <a:off x="1867096" y="3125471"/>
            <a:ext cx="1483942" cy="689349"/>
          </a:xfrm>
          <a:prstGeom prst="wedgeRoundRectCallout">
            <a:avLst>
              <a:gd name="adj1" fmla="val -69548"/>
              <a:gd name="adj2" fmla="val 53658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/>
              <a:t>점심식당</a:t>
            </a:r>
            <a:endParaRPr lang="en-US" altLang="ko-KR" sz="1400" dirty="0"/>
          </a:p>
          <a:p>
            <a:pPr algn="ctr"/>
            <a:r>
              <a:rPr lang="en-US" altLang="ko-KR" sz="1400" dirty="0"/>
              <a:t>(</a:t>
            </a:r>
            <a:r>
              <a:rPr lang="ko-KR" altLang="en-US" sz="1400" dirty="0"/>
              <a:t>구내식당</a:t>
            </a:r>
            <a:r>
              <a:rPr lang="en-US" altLang="ko-KR" sz="1400" dirty="0"/>
              <a:t>)</a:t>
            </a:r>
          </a:p>
          <a:p>
            <a:pPr algn="ctr"/>
            <a:r>
              <a:rPr lang="ko-KR" altLang="en-US" sz="1050" dirty="0"/>
              <a:t>체육관과 같은 층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4855C3E-8622-8247-9DA5-E0450E4DD22E}"/>
              </a:ext>
            </a:extLst>
          </p:cNvPr>
          <p:cNvSpPr/>
          <p:nvPr/>
        </p:nvSpPr>
        <p:spPr>
          <a:xfrm>
            <a:off x="484331" y="3480400"/>
            <a:ext cx="487219" cy="596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말풍선: 모서리가 둥근 사각형 32">
            <a:extLst>
              <a:ext uri="{FF2B5EF4-FFF2-40B4-BE49-F238E27FC236}">
                <a16:creationId xmlns:a16="http://schemas.microsoft.com/office/drawing/2014/main" id="{7A70C8E8-4CA2-F365-4592-6C545FBF5732}"/>
              </a:ext>
            </a:extLst>
          </p:cNvPr>
          <p:cNvSpPr/>
          <p:nvPr/>
        </p:nvSpPr>
        <p:spPr>
          <a:xfrm>
            <a:off x="661657" y="4311363"/>
            <a:ext cx="1557668" cy="689349"/>
          </a:xfrm>
          <a:prstGeom prst="wedgeRoundRectCallout">
            <a:avLst>
              <a:gd name="adj1" fmla="val -55427"/>
              <a:gd name="adj2" fmla="val -81752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 err="1"/>
              <a:t>파스쿠치</a:t>
            </a:r>
            <a:endParaRPr lang="en-US" altLang="ko-KR" sz="1400" dirty="0"/>
          </a:p>
          <a:p>
            <a:pPr algn="ctr"/>
            <a:r>
              <a:rPr lang="en-US" altLang="ko-KR" sz="1400" dirty="0"/>
              <a:t>(</a:t>
            </a:r>
            <a:r>
              <a:rPr lang="ko-KR" altLang="en-US" sz="1400" dirty="0"/>
              <a:t>음료 쿠폰</a:t>
            </a:r>
            <a:r>
              <a:rPr lang="en-US" altLang="ko-KR" sz="1400" dirty="0"/>
              <a:t>)</a:t>
            </a:r>
          </a:p>
          <a:p>
            <a:pPr algn="ctr"/>
            <a:r>
              <a:rPr lang="ko-KR" altLang="en-US" sz="1050" dirty="0"/>
              <a:t>계단이용 체육관 한층 위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5532FC2-80B7-70BA-3361-AC0B38DC45B4}"/>
              </a:ext>
            </a:extLst>
          </p:cNvPr>
          <p:cNvSpPr/>
          <p:nvPr/>
        </p:nvSpPr>
        <p:spPr>
          <a:xfrm>
            <a:off x="179412" y="5286542"/>
            <a:ext cx="3088043" cy="400159"/>
          </a:xfrm>
          <a:prstGeom prst="roundRect">
            <a:avLst/>
          </a:prstGeom>
          <a:solidFill>
            <a:srgbClr val="21A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흡연구역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DC372C0-63A1-B7D1-E572-B3AFCA5CC4B4}"/>
              </a:ext>
            </a:extLst>
          </p:cNvPr>
          <p:cNvSpPr/>
          <p:nvPr/>
        </p:nvSpPr>
        <p:spPr>
          <a:xfrm>
            <a:off x="188559" y="5891518"/>
            <a:ext cx="6480880" cy="354643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50472B50-AEA6-38A3-D4ED-56472CB49C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089"/>
          <a:stretch/>
        </p:blipFill>
        <p:spPr>
          <a:xfrm>
            <a:off x="234062" y="6014475"/>
            <a:ext cx="6435377" cy="3363107"/>
          </a:xfrm>
          <a:prstGeom prst="rect">
            <a:avLst/>
          </a:prstGeom>
        </p:spPr>
      </p:pic>
      <p:sp>
        <p:nvSpPr>
          <p:cNvPr id="37" name="말풍선: 모서리가 둥근 사각형 36">
            <a:extLst>
              <a:ext uri="{FF2B5EF4-FFF2-40B4-BE49-F238E27FC236}">
                <a16:creationId xmlns:a16="http://schemas.microsoft.com/office/drawing/2014/main" id="{46BB172F-8ACC-6B4D-22F3-E9C2BDD3C953}"/>
              </a:ext>
            </a:extLst>
          </p:cNvPr>
          <p:cNvSpPr/>
          <p:nvPr/>
        </p:nvSpPr>
        <p:spPr>
          <a:xfrm>
            <a:off x="2919100" y="6116503"/>
            <a:ext cx="1483942" cy="577478"/>
          </a:xfrm>
          <a:prstGeom prst="wedgeRoundRectCallout">
            <a:avLst>
              <a:gd name="adj1" fmla="val -17299"/>
              <a:gd name="adj2" fmla="val 314462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/>
              <a:t>행사장</a:t>
            </a:r>
            <a:endParaRPr lang="en-US" altLang="ko-KR" sz="1400" dirty="0"/>
          </a:p>
          <a:p>
            <a:pPr algn="ctr"/>
            <a:r>
              <a:rPr lang="ko-KR" altLang="en-US" sz="1050" dirty="0"/>
              <a:t>비전타워 </a:t>
            </a:r>
            <a:r>
              <a:rPr lang="en-US" altLang="ko-KR" sz="1050" dirty="0"/>
              <a:t>B</a:t>
            </a:r>
            <a:r>
              <a:rPr lang="ko-KR" altLang="en-US" sz="1050" dirty="0"/>
              <a:t>구역</a:t>
            </a:r>
            <a:endParaRPr lang="en-US" altLang="ko-KR" sz="1050" dirty="0"/>
          </a:p>
          <a:p>
            <a:pPr algn="ctr"/>
            <a:r>
              <a:rPr lang="ko-KR" altLang="en-US" sz="1050" dirty="0"/>
              <a:t>스타덤광장 </a:t>
            </a:r>
            <a:r>
              <a:rPr lang="en-US" altLang="ko-KR" sz="1050" dirty="0"/>
              <a:t>B1</a:t>
            </a:r>
            <a:r>
              <a:rPr lang="ko-KR" altLang="en-US" sz="1050" dirty="0"/>
              <a:t> 체육관</a:t>
            </a:r>
          </a:p>
        </p:txBody>
      </p:sp>
      <p:sp>
        <p:nvSpPr>
          <p:cNvPr id="38" name="말풍선: 모서리가 둥근 사각형 37">
            <a:extLst>
              <a:ext uri="{FF2B5EF4-FFF2-40B4-BE49-F238E27FC236}">
                <a16:creationId xmlns:a16="http://schemas.microsoft.com/office/drawing/2014/main" id="{B9E86CE4-987F-5CF8-3628-936FC46F5440}"/>
              </a:ext>
            </a:extLst>
          </p:cNvPr>
          <p:cNvSpPr/>
          <p:nvPr/>
        </p:nvSpPr>
        <p:spPr>
          <a:xfrm>
            <a:off x="1242700" y="6116503"/>
            <a:ext cx="1483942" cy="577478"/>
          </a:xfrm>
          <a:prstGeom prst="wedgeRoundRectCallout">
            <a:avLst>
              <a:gd name="adj1" fmla="val 86427"/>
              <a:gd name="adj2" fmla="val 414746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/>
              <a:t>흡연구역</a:t>
            </a:r>
            <a:endParaRPr lang="en-US" altLang="ko-KR" sz="1400" dirty="0"/>
          </a:p>
          <a:p>
            <a:pPr algn="ctr"/>
            <a:r>
              <a:rPr lang="en-US" altLang="ko-KR" sz="1400" dirty="0"/>
              <a:t>IT</a:t>
            </a:r>
            <a:r>
              <a:rPr lang="ko-KR" altLang="en-US" sz="1400" dirty="0"/>
              <a:t>대학 건물 외부</a:t>
            </a:r>
            <a:endParaRPr lang="en-US" altLang="ko-KR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4380171-89D5-7E96-BD31-F94F9ED2649F}"/>
              </a:ext>
            </a:extLst>
          </p:cNvPr>
          <p:cNvSpPr txBox="1"/>
          <p:nvPr/>
        </p:nvSpPr>
        <p:spPr>
          <a:xfrm>
            <a:off x="3360859" y="8935303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>
                <a:solidFill>
                  <a:schemeClr val="bg1"/>
                </a:solidFill>
              </a:rPr>
              <a:t>정문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6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10879-59AA-AD02-3A3E-A02086D58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32B4EED9-D0E8-3200-94E2-72EA7943A6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ACBE084-9D3E-0379-69A5-D3E3B092D436}"/>
              </a:ext>
            </a:extLst>
          </p:cNvPr>
          <p:cNvSpPr/>
          <p:nvPr/>
        </p:nvSpPr>
        <p:spPr>
          <a:xfrm>
            <a:off x="179413" y="849301"/>
            <a:ext cx="6419095" cy="40015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/>
              <a:t>중소벤처기업진흥공단</a:t>
            </a:r>
            <a:r>
              <a:rPr lang="ko-KR" altLang="en-US" b="1" dirty="0"/>
              <a:t> </a:t>
            </a:r>
            <a:r>
              <a:rPr lang="ko-KR" altLang="en-US" b="1" dirty="0" err="1"/>
              <a:t>기업인력애로센터</a:t>
            </a:r>
            <a:r>
              <a:rPr lang="ko-KR" altLang="en-US" b="1" dirty="0"/>
              <a:t> 구인 등록 안내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9F07C4B4-356F-0138-162B-826677EB6F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7D981EF-CA3D-858B-A340-A6BA98C9D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8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FAAF55-C681-ADF3-7E34-1811BFE49461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2AAA7EB-02D1-4491-239A-4D6DC9D9CC2B}"/>
              </a:ext>
            </a:extLst>
          </p:cNvPr>
          <p:cNvSpPr/>
          <p:nvPr/>
        </p:nvSpPr>
        <p:spPr>
          <a:xfrm>
            <a:off x="179412" y="1473726"/>
            <a:ext cx="4219593" cy="3228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기업인력애로센터란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?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C93071C-9B45-D4A2-7163-F3D72AA8FDA8}"/>
              </a:ext>
            </a:extLst>
          </p:cNvPr>
          <p:cNvSpPr/>
          <p:nvPr/>
        </p:nvSpPr>
        <p:spPr>
          <a:xfrm>
            <a:off x="179412" y="1844756"/>
            <a:ext cx="667858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중소기업을 가장 잘 아는 중소벤처기업부와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중소벤처기업진흥공단이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운영하는 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중소기업 맞춤형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인력매칭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One-Stop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지원센터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81102D1-0E7B-D5D0-5A88-2FC0379A2987}"/>
              </a:ext>
            </a:extLst>
          </p:cNvPr>
          <p:cNvSpPr/>
          <p:nvPr/>
        </p:nvSpPr>
        <p:spPr>
          <a:xfrm>
            <a:off x="179412" y="2586891"/>
            <a:ext cx="4219593" cy="3228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 지원내용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9D7FABD-49F9-4818-2E80-1F7676C51F3C}"/>
              </a:ext>
            </a:extLst>
          </p:cNvPr>
          <p:cNvSpPr/>
          <p:nvPr/>
        </p:nvSpPr>
        <p:spPr>
          <a:xfrm>
            <a:off x="179413" y="2980464"/>
            <a:ext cx="667858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중소기업 주요 서비스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3746F382-8C3A-C344-4571-1A84D26F0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53429"/>
              </p:ext>
            </p:extLst>
          </p:nvPr>
        </p:nvGraphicFramePr>
        <p:xfrm>
          <a:off x="179412" y="3262851"/>
          <a:ext cx="6490028" cy="1509683"/>
        </p:xfrm>
        <a:graphic>
          <a:graphicData uri="http://schemas.openxmlformats.org/drawingml/2006/table">
            <a:tbl>
              <a:tblPr/>
              <a:tblGrid>
                <a:gridCol w="1554082">
                  <a:extLst>
                    <a:ext uri="{9D8B030D-6E8A-4147-A177-3AD203B41FA5}">
                      <a16:colId xmlns:a16="http://schemas.microsoft.com/office/drawing/2014/main" val="2939400377"/>
                    </a:ext>
                  </a:extLst>
                </a:gridCol>
                <a:gridCol w="4935946">
                  <a:extLst>
                    <a:ext uri="{9D8B030D-6E8A-4147-A177-3AD203B41FA5}">
                      <a16:colId xmlns:a16="http://schemas.microsoft.com/office/drawing/2014/main" val="1397369335"/>
                    </a:ext>
                  </a:extLst>
                </a:gridCol>
              </a:tblGrid>
              <a:tr h="2327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82115"/>
                  </a:ext>
                </a:extLst>
              </a:tr>
              <a:tr h="2327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구인상담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▪채용조건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구인공고 작성 상담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833784"/>
                  </a:ext>
                </a:extLst>
              </a:tr>
              <a:tr h="4099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구인공고 게시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중소기업 전용 취업지원사이트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u="sng" kern="0" spc="-40">
                          <a:solidFill>
                            <a:srgbClr val="0000FF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+mn-ea"/>
                          <a:ea typeface="+mn-ea"/>
                          <a:hlinkClick r:id="rId4"/>
                        </a:rPr>
                        <a:t>https://job.kosmes.or.kr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게시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▪우수기업 등 특화형 전용 채용관 운영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742997"/>
                  </a:ext>
                </a:extLst>
              </a:tr>
              <a:tr h="3592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인재추천 및 매칭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▪기업별 맞춤인재 검색 및 추천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▪서류 및 면접 매칭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347988"/>
                  </a:ext>
                </a:extLst>
              </a:tr>
              <a:tr h="2327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정책연계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▪취업연계 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공제사업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연수 등 중소기업 지원정책 연계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507898"/>
                  </a:ext>
                </a:extLst>
              </a:tr>
            </a:tbl>
          </a:graphicData>
        </a:graphic>
      </p:graphicFrame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9111612-19E0-8BF5-767A-219E76E62A7E}"/>
              </a:ext>
            </a:extLst>
          </p:cNvPr>
          <p:cNvSpPr/>
          <p:nvPr/>
        </p:nvSpPr>
        <p:spPr>
          <a:xfrm>
            <a:off x="179412" y="4885169"/>
            <a:ext cx="4219593" cy="3228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기업인력애로센터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 구인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-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구직 매칭 프로세스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07B63106-2CC1-743A-BA10-E4D004749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95" y="5307820"/>
            <a:ext cx="6120130" cy="181889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76511850-6C86-C915-6643-568BD7D77E31}"/>
              </a:ext>
            </a:extLst>
          </p:cNvPr>
          <p:cNvSpPr/>
          <p:nvPr/>
        </p:nvSpPr>
        <p:spPr>
          <a:xfrm>
            <a:off x="179412" y="7276635"/>
            <a:ext cx="4219593" cy="3228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 구인기업 등록 절차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2B05BBC-E83B-5E94-55F2-95A23F5111E8}"/>
              </a:ext>
            </a:extLst>
          </p:cNvPr>
          <p:cNvSpPr/>
          <p:nvPr/>
        </p:nvSpPr>
        <p:spPr>
          <a:xfrm>
            <a:off x="188560" y="5274022"/>
            <a:ext cx="6480880" cy="185269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8594F84-13E7-AB58-A877-661D47147EBF}"/>
              </a:ext>
            </a:extLst>
          </p:cNvPr>
          <p:cNvSpPr/>
          <p:nvPr/>
        </p:nvSpPr>
        <p:spPr>
          <a:xfrm>
            <a:off x="179412" y="7679056"/>
            <a:ext cx="6480880" cy="18425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0B54BB-A7DB-6877-DC00-99C2E8066004}"/>
              </a:ext>
            </a:extLst>
          </p:cNvPr>
          <p:cNvSpPr txBox="1"/>
          <p:nvPr/>
        </p:nvSpPr>
        <p:spPr>
          <a:xfrm>
            <a:off x="188560" y="7698951"/>
            <a:ext cx="3447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회원가입</a:t>
            </a:r>
            <a:r>
              <a:rPr lang="en-US" altLang="ko-KR" sz="1400" b="1" dirty="0">
                <a:latin typeface="+mn-ea"/>
              </a:rPr>
              <a:t>]</a:t>
            </a:r>
            <a:endParaRPr lang="ko-KR" altLang="en-US" sz="1400" b="1" dirty="0">
              <a:latin typeface="+mn-ea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BB4BECFF-F954-9140-E6AF-B8398BC336D2}"/>
              </a:ext>
            </a:extLst>
          </p:cNvPr>
          <p:cNvGrpSpPr/>
          <p:nvPr/>
        </p:nvGrpSpPr>
        <p:grpSpPr>
          <a:xfrm>
            <a:off x="276499" y="8018145"/>
            <a:ext cx="6261462" cy="497726"/>
            <a:chOff x="276498" y="8018145"/>
            <a:chExt cx="7057711" cy="4977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86957537-AF74-B68E-43B9-E646AABF26DC}"/>
                </a:ext>
              </a:extLst>
            </p:cNvPr>
            <p:cNvSpPr/>
            <p:nvPr/>
          </p:nvSpPr>
          <p:spPr>
            <a:xfrm>
              <a:off x="276498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marL="0" marR="0" indent="0" algn="ctr" fontAlgn="base" latinLnBrk="0"/>
              <a:r>
                <a:rPr lang="ko-KR" altLang="en-US" sz="1100" b="1" kern="0" spc="20" dirty="0" err="1">
                  <a:solidFill>
                    <a:schemeClr val="bg1"/>
                  </a:solidFill>
                  <a:effectLst/>
                  <a:latin typeface="+mn-ea"/>
                </a:rPr>
                <a:t>일자리매칭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  <a:p>
              <a:pPr marL="0" marR="0" indent="0" algn="ctr" fontAlgn="base" latinLnBrk="0"/>
              <a:r>
                <a:rPr lang="ko-KR" altLang="en-US" sz="1100" b="1" kern="0" spc="20" dirty="0">
                  <a:solidFill>
                    <a:schemeClr val="bg1"/>
                  </a:solidFill>
                  <a:effectLst/>
                  <a:latin typeface="+mn-ea"/>
                </a:rPr>
                <a:t>플랫폼</a:t>
              </a:r>
              <a:r>
                <a:rPr lang="ko-KR" altLang="en-US" sz="1100" b="1" kern="0" spc="20" baseline="30000" dirty="0">
                  <a:solidFill>
                    <a:schemeClr val="bg1"/>
                  </a:solidFill>
                  <a:effectLst/>
                  <a:latin typeface="+mn-ea"/>
                </a:rPr>
                <a:t>*</a:t>
              </a:r>
              <a:r>
                <a:rPr lang="ko-KR" altLang="en-US" sz="1100" b="1" kern="0" spc="20" dirty="0">
                  <a:solidFill>
                    <a:schemeClr val="bg1"/>
                  </a:solidFill>
                  <a:effectLst/>
                  <a:latin typeface="+mn-ea"/>
                </a:rPr>
                <a:t> 접속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D2ADD255-B52E-A800-2BBF-E636F63D3B31}"/>
                </a:ext>
              </a:extLst>
            </p:cNvPr>
            <p:cNvSpPr/>
            <p:nvPr/>
          </p:nvSpPr>
          <p:spPr>
            <a:xfrm>
              <a:off x="2083792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기업회원 가입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179DBB6E-7BB9-E7CD-A292-957C32AC9B12}"/>
                </a:ext>
              </a:extLst>
            </p:cNvPr>
            <p:cNvSpPr/>
            <p:nvPr/>
          </p:nvSpPr>
          <p:spPr>
            <a:xfrm>
              <a:off x="3891086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담당자 본인인증 및 개인정보 이용동의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5227980F-ED51-E04D-E676-ECE2A548A3FA}"/>
                </a:ext>
              </a:extLst>
            </p:cNvPr>
            <p:cNvSpPr/>
            <p:nvPr/>
          </p:nvSpPr>
          <p:spPr>
            <a:xfrm>
              <a:off x="5698380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기업정보 입력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36230026-7516-C2E2-3492-8D960F6CC6A4}"/>
              </a:ext>
            </a:extLst>
          </p:cNvPr>
          <p:cNvSpPr txBox="1"/>
          <p:nvPr/>
        </p:nvSpPr>
        <p:spPr>
          <a:xfrm>
            <a:off x="2139030" y="7745118"/>
            <a:ext cx="45199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50" dirty="0">
                <a:latin typeface="+mn-ea"/>
              </a:rPr>
              <a:t>* </a:t>
            </a:r>
            <a:r>
              <a:rPr lang="ko-KR" altLang="en-US" sz="1050" dirty="0" err="1">
                <a:latin typeface="+mn-ea"/>
              </a:rPr>
              <a:t>기업인력애로센터</a:t>
            </a:r>
            <a:r>
              <a:rPr lang="ko-KR" altLang="en-US" sz="1050" dirty="0">
                <a:latin typeface="+mn-ea"/>
              </a:rPr>
              <a:t> </a:t>
            </a:r>
            <a:r>
              <a:rPr lang="ko-KR" altLang="en-US" sz="1050" dirty="0" err="1">
                <a:latin typeface="+mn-ea"/>
              </a:rPr>
              <a:t>일자리매칭플랫폼홈페이지</a:t>
            </a:r>
            <a:r>
              <a:rPr lang="en-US" altLang="ko-KR" sz="1050" dirty="0">
                <a:latin typeface="+mn-ea"/>
              </a:rPr>
              <a:t>(https://job.kosmes.or.kr)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54" name="이등변 삼각형 53">
            <a:extLst>
              <a:ext uri="{FF2B5EF4-FFF2-40B4-BE49-F238E27FC236}">
                <a16:creationId xmlns:a16="http://schemas.microsoft.com/office/drawing/2014/main" id="{39CA9A10-0CFA-B31C-384F-2322BA8AD7DA}"/>
              </a:ext>
            </a:extLst>
          </p:cNvPr>
          <p:cNvSpPr/>
          <p:nvPr/>
        </p:nvSpPr>
        <p:spPr>
          <a:xfrm rot="5400000">
            <a:off x="1589795" y="8221475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이등변 삼각형 54">
            <a:extLst>
              <a:ext uri="{FF2B5EF4-FFF2-40B4-BE49-F238E27FC236}">
                <a16:creationId xmlns:a16="http://schemas.microsoft.com/office/drawing/2014/main" id="{B1302C34-B815-59CE-E43B-19B8AA865246}"/>
              </a:ext>
            </a:extLst>
          </p:cNvPr>
          <p:cNvSpPr/>
          <p:nvPr/>
        </p:nvSpPr>
        <p:spPr>
          <a:xfrm rot="5400000">
            <a:off x="3192070" y="8213869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이등변 삼각형 55">
            <a:extLst>
              <a:ext uri="{FF2B5EF4-FFF2-40B4-BE49-F238E27FC236}">
                <a16:creationId xmlns:a16="http://schemas.microsoft.com/office/drawing/2014/main" id="{51F919F6-EEEF-9D75-A52A-50DF12DF0D80}"/>
              </a:ext>
            </a:extLst>
          </p:cNvPr>
          <p:cNvSpPr/>
          <p:nvPr/>
        </p:nvSpPr>
        <p:spPr>
          <a:xfrm rot="5400000">
            <a:off x="4796586" y="8213870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CC8F8B-FB08-57A3-02D1-AB22C1B10233}"/>
              </a:ext>
            </a:extLst>
          </p:cNvPr>
          <p:cNvSpPr txBox="1"/>
          <p:nvPr/>
        </p:nvSpPr>
        <p:spPr>
          <a:xfrm>
            <a:off x="180270" y="8592047"/>
            <a:ext cx="3447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구인등록</a:t>
            </a:r>
            <a:r>
              <a:rPr lang="en-US" altLang="ko-KR" sz="1400" b="1" dirty="0">
                <a:latin typeface="+mn-ea"/>
              </a:rPr>
              <a:t>]</a:t>
            </a:r>
            <a:endParaRPr lang="ko-KR" altLang="en-US" sz="1400" b="1" dirty="0">
              <a:latin typeface="+mn-ea"/>
            </a:endParaRP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5C309C68-D622-1D28-1068-72A0FB249AA7}"/>
              </a:ext>
            </a:extLst>
          </p:cNvPr>
          <p:cNvGrpSpPr/>
          <p:nvPr/>
        </p:nvGrpSpPr>
        <p:grpSpPr>
          <a:xfrm>
            <a:off x="268209" y="8911241"/>
            <a:ext cx="6261462" cy="497726"/>
            <a:chOff x="276498" y="8018145"/>
            <a:chExt cx="7057711" cy="497726"/>
          </a:xfrm>
        </p:grpSpPr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59BC5BD1-9B6D-E86D-A9F3-3A425E8BB46A}"/>
                </a:ext>
              </a:extLst>
            </p:cNvPr>
            <p:cNvSpPr/>
            <p:nvPr/>
          </p:nvSpPr>
          <p:spPr>
            <a:xfrm>
              <a:off x="276498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marL="0" marR="0" indent="0" algn="ctr" fontAlgn="base" latinLnBrk="0"/>
              <a:r>
                <a:rPr lang="ko-KR" altLang="en-US" sz="1100" b="1" kern="0" spc="20" dirty="0" err="1">
                  <a:solidFill>
                    <a:schemeClr val="bg1"/>
                  </a:solidFill>
                  <a:effectLst/>
                  <a:latin typeface="+mn-ea"/>
                </a:rPr>
                <a:t>일자리매칭</a:t>
              </a:r>
              <a:endParaRPr lang="ko-KR" altLang="en-US" sz="1100" b="1" kern="0" spc="20" dirty="0">
                <a:solidFill>
                  <a:schemeClr val="bg1"/>
                </a:solidFill>
                <a:effectLst/>
                <a:latin typeface="+mn-ea"/>
              </a:endParaRPr>
            </a:p>
            <a:p>
              <a:pPr marL="0" marR="0" indent="0" algn="ctr" fontAlgn="base" latinLnBrk="0"/>
              <a:r>
                <a:rPr lang="ko-KR" altLang="en-US" sz="1100" b="1" kern="0" spc="20" dirty="0">
                  <a:solidFill>
                    <a:schemeClr val="bg1"/>
                  </a:solidFill>
                  <a:effectLst/>
                  <a:latin typeface="+mn-ea"/>
                </a:rPr>
                <a:t>플랫폼 로그인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42F8B218-A7FC-195A-BF6B-597996560A0B}"/>
                </a:ext>
              </a:extLst>
            </p:cNvPr>
            <p:cNvSpPr/>
            <p:nvPr/>
          </p:nvSpPr>
          <p:spPr>
            <a:xfrm>
              <a:off x="2083792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공고 관리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F1677A20-9ABF-2938-0C43-67FE44D2A471}"/>
                </a:ext>
              </a:extLst>
            </p:cNvPr>
            <p:cNvSpPr/>
            <p:nvPr/>
          </p:nvSpPr>
          <p:spPr>
            <a:xfrm>
              <a:off x="3891086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 err="1">
                  <a:solidFill>
                    <a:schemeClr val="bg1"/>
                  </a:solidFill>
                  <a:effectLst/>
                  <a:latin typeface="+mn-ea"/>
                </a:rPr>
                <a:t>새공고</a:t>
              </a:r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 작성하기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C6B50970-354C-B29A-9248-9EC87790F045}"/>
                </a:ext>
              </a:extLst>
            </p:cNvPr>
            <p:cNvSpPr/>
            <p:nvPr/>
          </p:nvSpPr>
          <p:spPr>
            <a:xfrm>
              <a:off x="5698380" y="8018145"/>
              <a:ext cx="1635829" cy="4977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ko-KR" altLang="en-US" sz="1100" b="1" kern="0" spc="0" dirty="0">
                  <a:solidFill>
                    <a:schemeClr val="bg1"/>
                  </a:solidFill>
                  <a:effectLst/>
                  <a:latin typeface="+mn-ea"/>
                </a:rPr>
                <a:t>공고 등록</a:t>
              </a:r>
              <a:endParaRPr lang="ko-KR" altLang="en-US" sz="1100" kern="0" spc="0" dirty="0"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1D0832C-2B94-D0B6-7CF6-783890C43901}"/>
              </a:ext>
            </a:extLst>
          </p:cNvPr>
          <p:cNvSpPr txBox="1"/>
          <p:nvPr/>
        </p:nvSpPr>
        <p:spPr>
          <a:xfrm>
            <a:off x="1489050" y="8650273"/>
            <a:ext cx="526003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dirty="0">
                <a:latin typeface="+mn-ea"/>
              </a:rPr>
              <a:t>※</a:t>
            </a:r>
            <a:r>
              <a:rPr lang="ko-KR" altLang="en-US" sz="1050" dirty="0">
                <a:latin typeface="+mn-ea"/>
              </a:rPr>
              <a:t> 공고등록 외에도 </a:t>
            </a:r>
            <a:r>
              <a:rPr lang="en-US" altLang="ko-KR" sz="1050" dirty="0">
                <a:latin typeface="+mn-ea"/>
              </a:rPr>
              <a:t>[</a:t>
            </a:r>
            <a:r>
              <a:rPr lang="ko-KR" altLang="en-US" sz="1050" dirty="0">
                <a:latin typeface="+mn-ea"/>
              </a:rPr>
              <a:t>인재검색</a:t>
            </a:r>
            <a:r>
              <a:rPr lang="en-US" altLang="ko-KR" sz="1050" dirty="0">
                <a:latin typeface="+mn-ea"/>
              </a:rPr>
              <a:t>] </a:t>
            </a:r>
            <a:r>
              <a:rPr lang="ko-KR" altLang="en-US" sz="1050" dirty="0">
                <a:latin typeface="+mn-ea"/>
              </a:rPr>
              <a:t>탭을 통해 구직중인 인재 검색 및 추천인재 조회 가능</a:t>
            </a:r>
          </a:p>
        </p:txBody>
      </p:sp>
      <p:sp>
        <p:nvSpPr>
          <p:cNvPr id="64" name="이등변 삼각형 63">
            <a:extLst>
              <a:ext uri="{FF2B5EF4-FFF2-40B4-BE49-F238E27FC236}">
                <a16:creationId xmlns:a16="http://schemas.microsoft.com/office/drawing/2014/main" id="{0ED8FF3B-1FF2-F6BF-8953-BFBF30EDEE64}"/>
              </a:ext>
            </a:extLst>
          </p:cNvPr>
          <p:cNvSpPr/>
          <p:nvPr/>
        </p:nvSpPr>
        <p:spPr>
          <a:xfrm rot="5400000">
            <a:off x="1581505" y="9114571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이등변 삼각형 64">
            <a:extLst>
              <a:ext uri="{FF2B5EF4-FFF2-40B4-BE49-F238E27FC236}">
                <a16:creationId xmlns:a16="http://schemas.microsoft.com/office/drawing/2014/main" id="{1DE837FF-188E-FAC5-18C5-3EAEACCAF005}"/>
              </a:ext>
            </a:extLst>
          </p:cNvPr>
          <p:cNvSpPr/>
          <p:nvPr/>
        </p:nvSpPr>
        <p:spPr>
          <a:xfrm rot="5400000">
            <a:off x="3183780" y="9106965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이등변 삼각형 65">
            <a:extLst>
              <a:ext uri="{FF2B5EF4-FFF2-40B4-BE49-F238E27FC236}">
                <a16:creationId xmlns:a16="http://schemas.microsoft.com/office/drawing/2014/main" id="{954DFD1C-E289-74AE-D06C-456B971F7F26}"/>
              </a:ext>
            </a:extLst>
          </p:cNvPr>
          <p:cNvSpPr/>
          <p:nvPr/>
        </p:nvSpPr>
        <p:spPr>
          <a:xfrm rot="5400000">
            <a:off x="4788296" y="9106966"/>
            <a:ext cx="382235" cy="106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81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9C67-3461-2D6D-AFA1-3064D3DD4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228FBD3C-484D-173E-7656-2326CAE54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1B80435-D862-CC3F-C60C-15BC8A11542B}"/>
              </a:ext>
            </a:extLst>
          </p:cNvPr>
          <p:cNvSpPr/>
          <p:nvPr/>
        </p:nvSpPr>
        <p:spPr>
          <a:xfrm>
            <a:off x="179413" y="849301"/>
            <a:ext cx="6419095" cy="40015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/>
              <a:t>기업인력애로센터</a:t>
            </a:r>
            <a:r>
              <a:rPr lang="ko-KR" altLang="en-US" b="1" dirty="0"/>
              <a:t> </a:t>
            </a:r>
            <a:r>
              <a:rPr lang="ko-KR" altLang="en-US" b="1" dirty="0" err="1"/>
              <a:t>일자리매칭플랫폼</a:t>
            </a:r>
            <a:r>
              <a:rPr lang="ko-KR" altLang="en-US" b="1" dirty="0"/>
              <a:t> 구인기업 공고 등록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197D99E5-8352-B2AA-45B4-36840E091C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25A972E-B6BD-D6AE-9B4A-345714A18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9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D78C3A-1590-5D91-92DF-3E649B3481EE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CA5EA04-F33F-387E-383E-280F8112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1734578"/>
            <a:ext cx="6134100" cy="78486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494F105-05C9-8FF6-1D6F-A0B61EE9D20A}"/>
              </a:ext>
            </a:extLst>
          </p:cNvPr>
          <p:cNvSpPr/>
          <p:nvPr/>
        </p:nvSpPr>
        <p:spPr>
          <a:xfrm>
            <a:off x="179413" y="1734578"/>
            <a:ext cx="6419095" cy="9324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FAB705-431C-BA3B-25C8-228EB5A8F889}"/>
              </a:ext>
            </a:extLst>
          </p:cNvPr>
          <p:cNvSpPr txBox="1"/>
          <p:nvPr/>
        </p:nvSpPr>
        <p:spPr>
          <a:xfrm>
            <a:off x="160295" y="1301760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기업회원 로그인 후 </a:t>
            </a:r>
            <a:r>
              <a:rPr lang="ko-KR" altLang="en-US"/>
              <a:t>공고관리 → </a:t>
            </a:r>
            <a:r>
              <a:rPr lang="ko-KR" altLang="en-US" dirty="0" err="1"/>
              <a:t>새공고</a:t>
            </a:r>
            <a:r>
              <a:rPr lang="ko-KR" altLang="en-US" dirty="0"/>
              <a:t> 작성하기</a:t>
            </a:r>
          </a:p>
        </p:txBody>
      </p:sp>
    </p:spTree>
    <p:extLst>
      <p:ext uri="{BB962C8B-B14F-4D97-AF65-F5344CB8AC3E}">
        <p14:creationId xmlns:p14="http://schemas.microsoft.com/office/powerpoint/2010/main" val="224294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10A2A-7EF6-6BC0-10D6-C0639C732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5BECBF49-723C-6397-31F1-B6F6436BD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0EDE693-94C1-CD72-417B-27157FE978FA}"/>
              </a:ext>
            </a:extLst>
          </p:cNvPr>
          <p:cNvSpPr/>
          <p:nvPr/>
        </p:nvSpPr>
        <p:spPr>
          <a:xfrm>
            <a:off x="179413" y="849301"/>
            <a:ext cx="6419095" cy="40015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/>
              <a:t>기업인력애로센터</a:t>
            </a:r>
            <a:r>
              <a:rPr lang="ko-KR" altLang="en-US" b="1" dirty="0"/>
              <a:t> </a:t>
            </a:r>
            <a:r>
              <a:rPr lang="ko-KR" altLang="en-US" b="1" dirty="0" err="1"/>
              <a:t>일자리매칭플랫폼</a:t>
            </a:r>
            <a:r>
              <a:rPr lang="ko-KR" altLang="en-US" b="1" dirty="0"/>
              <a:t> 구인기업 공고 등록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B8FA528B-2619-896A-E4DF-B2648BE00A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57E5BE1-4FE5-0D1B-80A0-4D43EECD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10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395CB7-E051-1C89-67C3-EEC1A5C6C636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A87D72-30F3-FE42-960D-20C85F2E4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1297668"/>
            <a:ext cx="6162675" cy="813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5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6BADF-0325-BAFB-D011-1FA28AB1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17EF1D80-0186-CABF-F972-E868FB44A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0CADD81-5D6B-68B6-AE59-FB65C20368DF}"/>
              </a:ext>
            </a:extLst>
          </p:cNvPr>
          <p:cNvSpPr/>
          <p:nvPr/>
        </p:nvSpPr>
        <p:spPr>
          <a:xfrm>
            <a:off x="179413" y="849301"/>
            <a:ext cx="6419095" cy="40015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/>
              <a:t>기업인력애로센터</a:t>
            </a:r>
            <a:r>
              <a:rPr lang="ko-KR" altLang="en-US" b="1" dirty="0"/>
              <a:t> </a:t>
            </a:r>
            <a:r>
              <a:rPr lang="ko-KR" altLang="en-US" b="1" dirty="0" err="1"/>
              <a:t>일자리매칭플랫폼</a:t>
            </a:r>
            <a:r>
              <a:rPr lang="ko-KR" altLang="en-US" b="1" dirty="0"/>
              <a:t> 구인기업 공고 등록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A024566D-B90A-4EBE-953D-237C812166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3F4B061-5DD6-9732-B101-AA4493224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11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9E1BD8-DBF6-0B64-B7E6-2DC7E644746C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A40E0D-4F15-5B4F-BFEB-7C2E58481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1332679"/>
            <a:ext cx="6048375" cy="4953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6C77B15-DFA9-85CB-B754-96B067647F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0" b="-1"/>
          <a:stretch/>
        </p:blipFill>
        <p:spPr>
          <a:xfrm>
            <a:off x="361949" y="1778000"/>
            <a:ext cx="6134100" cy="773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23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42AE-81B3-D83E-CA5F-066A2DDED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6ECC2CB-9096-F027-14B6-03A0FBBE50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870D0FB-1D20-BED3-49CE-F10B675D0189}"/>
              </a:ext>
            </a:extLst>
          </p:cNvPr>
          <p:cNvSpPr/>
          <p:nvPr/>
        </p:nvSpPr>
        <p:spPr>
          <a:xfrm>
            <a:off x="179413" y="849301"/>
            <a:ext cx="6419095" cy="40015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행사장 배치도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260BED5B-91DA-314D-0A45-42139AA387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15D5AEC-2F31-8A9E-E444-6A410F2B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12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F966D3-3860-24B1-C439-041985B9B192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D497ABA-8548-6078-62BF-B6E85647F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67" y="1705268"/>
            <a:ext cx="5089849" cy="71919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7660BB-7EFC-D56F-F552-F157EB302AB9}"/>
              </a:ext>
            </a:extLst>
          </p:cNvPr>
          <p:cNvSpPr txBox="1"/>
          <p:nvPr/>
        </p:nvSpPr>
        <p:spPr>
          <a:xfrm>
            <a:off x="611659" y="1335936"/>
            <a:ext cx="5418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가천대학교 비전타워 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B1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체육관 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배치는 변경될 수 있습니다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,)</a:t>
            </a:r>
            <a:endParaRPr lang="ko-KR" altLang="en-US" sz="14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7F7574-3734-29AE-F44E-9EBD0114611C}"/>
              </a:ext>
            </a:extLst>
          </p:cNvPr>
          <p:cNvSpPr txBox="1"/>
          <p:nvPr/>
        </p:nvSpPr>
        <p:spPr>
          <a:xfrm>
            <a:off x="611659" y="9056699"/>
            <a:ext cx="5319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 latinLnBrk="1"/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※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참가기업 최종 배치는 별도로 안내드릴 예정입니다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3044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3DC90-0E6E-C0EE-14E8-760C2F692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BE378697-3A1B-EFE0-C040-D186B7A4A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0" y="518757"/>
            <a:ext cx="6858000" cy="106278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B96CD34-6101-1FD9-6E60-3BC4615B698E}"/>
              </a:ext>
            </a:extLst>
          </p:cNvPr>
          <p:cNvSpPr/>
          <p:nvPr/>
        </p:nvSpPr>
        <p:spPr>
          <a:xfrm>
            <a:off x="179413" y="849301"/>
            <a:ext cx="6419095" cy="75707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/>
              <a:t>기업인력애로센터</a:t>
            </a:r>
            <a:r>
              <a:rPr lang="ko-KR" altLang="en-US" b="1" dirty="0"/>
              <a:t> </a:t>
            </a:r>
            <a:r>
              <a:rPr lang="ko-KR" altLang="en-US" b="1" dirty="0" err="1"/>
              <a:t>일자리매칭플랫폼</a:t>
            </a:r>
            <a:r>
              <a:rPr lang="ko-KR" altLang="en-US" b="1" dirty="0"/>
              <a:t> 미사용 기업</a:t>
            </a:r>
            <a:endParaRPr lang="en-US" altLang="ko-KR" b="1" dirty="0"/>
          </a:p>
          <a:p>
            <a:pPr algn="ctr"/>
            <a:r>
              <a:rPr lang="ko-KR" altLang="en-US" b="1" dirty="0"/>
              <a:t>참가 신청서 작성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F739FF12-CE27-F37C-6BEF-B9C05D435C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971" r="1293" b="95761"/>
          <a:stretch/>
        </p:blipFill>
        <p:spPr>
          <a:xfrm flipV="1">
            <a:off x="1194" y="9583178"/>
            <a:ext cx="6858000" cy="322822"/>
          </a:xfrm>
          <a:prstGeom prst="rect">
            <a:avLst/>
          </a:prstGeom>
        </p:spPr>
      </p:pic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A0FE532-FFA6-5FD6-F27F-B6A38115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69262" y="9631386"/>
            <a:ext cx="1543050" cy="226406"/>
          </a:xfrm>
        </p:spPr>
        <p:txBody>
          <a:bodyPr/>
          <a:lstStyle/>
          <a:p>
            <a:fld id="{347E9BDF-BE53-4094-8BB9-BC38F9BC60E4}" type="slidenum">
              <a:rPr lang="ko-KR" altLang="en-US" sz="1050" b="1" smtClean="0">
                <a:solidFill>
                  <a:schemeClr val="bg1"/>
                </a:solidFill>
              </a:rPr>
              <a:t>13</a:t>
            </a:fld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1A65C1-AF48-DE96-EDE8-7786471F99B5}"/>
              </a:ext>
            </a:extLst>
          </p:cNvPr>
          <p:cNvSpPr txBox="1"/>
          <p:nvPr/>
        </p:nvSpPr>
        <p:spPr>
          <a:xfrm>
            <a:off x="2919100" y="163361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+mn-ea"/>
              </a:rPr>
              <a:t>2024 </a:t>
            </a:r>
            <a:r>
              <a:rPr lang="ko-KR" altLang="en-US" sz="1600" dirty="0">
                <a:latin typeface="+mn-ea"/>
              </a:rPr>
              <a:t>경기 </a:t>
            </a:r>
            <a:r>
              <a:rPr lang="ko-KR" altLang="en-US" sz="2000" b="1" dirty="0">
                <a:latin typeface="+mn-ea"/>
              </a:rPr>
              <a:t>반도체 분야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채용박람회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1E3B591-376D-A6E5-62D2-531975A9CA93}"/>
              </a:ext>
            </a:extLst>
          </p:cNvPr>
          <p:cNvSpPr/>
          <p:nvPr/>
        </p:nvSpPr>
        <p:spPr>
          <a:xfrm>
            <a:off x="179412" y="1654586"/>
            <a:ext cx="667858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별첨 엑셀파일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“2024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경기 반도체 분야 채용박람회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참가신청서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”</a:t>
            </a: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파일 작성 후 운영사무국 회신 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  (</a:t>
            </a:r>
            <a:r>
              <a:rPr lang="ko-KR" altLang="en-US" sz="1400" b="1" dirty="0" err="1"/>
              <a:t>기업인력애로센터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일자리매칭플랫폼</a:t>
            </a:r>
            <a:r>
              <a:rPr lang="ko-KR" altLang="en-US" sz="1400" b="1" dirty="0"/>
              <a:t> 구인 등록 기업은 작성 불필요</a:t>
            </a:r>
            <a:r>
              <a:rPr lang="en-US" altLang="ko-KR" sz="1400" b="1" dirty="0"/>
              <a:t>)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별첨 엑셀 파일 내 작성 예시 및 작성 방법 참조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작성 후 회신 마감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2024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8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일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화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) 18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시 까지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회신처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2024 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경기 반도체 분야 채용박람회 운영사무국</a:t>
            </a:r>
          </a:p>
          <a:p>
            <a:pPr algn="just" fontAlgn="base" latinLnBrk="1"/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             전화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02-548-8219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｜ 이메일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fairinsa1@naver.com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2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※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회신 후 반드시 회신 확인 전화 부탁드립니다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. (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02-548-8219)</a:t>
            </a:r>
            <a:endParaRPr lang="ko-KR" altLang="en-US" sz="13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A5ED3E8-8674-75E7-38B8-227B6A9CFDDC}"/>
              </a:ext>
            </a:extLst>
          </p:cNvPr>
          <p:cNvSpPr/>
          <p:nvPr/>
        </p:nvSpPr>
        <p:spPr>
          <a:xfrm>
            <a:off x="191770" y="4452789"/>
            <a:ext cx="667858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“2024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경기 반도체 분야 채용박람회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참가신청서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”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엑셀 파일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“2024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경기 반도체 분야 채용박람회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행사 포스터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”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이미지 파일</a:t>
            </a:r>
            <a:endParaRPr lang="en-US" altLang="ko-KR" sz="1300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/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▪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“2024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경기 반도체 분야 채용박람회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구인기업 참가 요청의 건 공문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”</a:t>
            </a:r>
          </a:p>
          <a:p>
            <a:pPr algn="just" fontAlgn="base" latinLnBrk="1"/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- 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공문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발송처</a:t>
            </a:r>
            <a:r>
              <a:rPr lang="ko-KR" altLang="en-US" sz="13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300" kern="0" dirty="0" err="1">
                <a:solidFill>
                  <a:srgbClr val="000000"/>
                </a:solidFill>
                <a:latin typeface="+mn-ea"/>
              </a:rPr>
              <a:t>경기지방중소벤처기업청</a:t>
            </a:r>
            <a:r>
              <a:rPr lang="en-US" altLang="ko-KR" sz="1300" kern="0" dirty="0">
                <a:solidFill>
                  <a:srgbClr val="000000"/>
                </a:solidFill>
                <a:latin typeface="+mn-ea"/>
              </a:rPr>
              <a:t> </a:t>
            </a:r>
          </a:p>
          <a:p>
            <a:pPr algn="just" fontAlgn="base" latinLnBrk="1"/>
            <a:endParaRPr lang="ko-KR" altLang="en-US" sz="13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B51475F-A4C2-901A-235A-9BE06BB2200D}"/>
              </a:ext>
            </a:extLst>
          </p:cNvPr>
          <p:cNvSpPr/>
          <p:nvPr/>
        </p:nvSpPr>
        <p:spPr>
          <a:xfrm>
            <a:off x="179413" y="3865199"/>
            <a:ext cx="6419095" cy="4191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/>
              <a:t>별첨 파일</a:t>
            </a:r>
            <a:endParaRPr lang="ko-KR" altLang="en-US" b="1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034B263-FA4C-A71A-D011-268CDF8CF13F}"/>
              </a:ext>
            </a:extLst>
          </p:cNvPr>
          <p:cNvSpPr/>
          <p:nvPr/>
        </p:nvSpPr>
        <p:spPr>
          <a:xfrm>
            <a:off x="324816" y="8491620"/>
            <a:ext cx="921032" cy="27411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주최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·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주관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3FE078B-2AD1-3387-91EC-BC2BF3AA37D6}"/>
              </a:ext>
            </a:extLst>
          </p:cNvPr>
          <p:cNvGrpSpPr/>
          <p:nvPr/>
        </p:nvGrpSpPr>
        <p:grpSpPr>
          <a:xfrm>
            <a:off x="1383184" y="8526734"/>
            <a:ext cx="5150000" cy="239003"/>
            <a:chOff x="102167" y="320366"/>
            <a:chExt cx="6071866" cy="281785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4AB90CD-C2DB-9DD6-B88E-A12BDD42D6C3}"/>
                </a:ext>
              </a:extLst>
            </p:cNvPr>
            <p:cNvGrpSpPr/>
            <p:nvPr/>
          </p:nvGrpSpPr>
          <p:grpSpPr>
            <a:xfrm>
              <a:off x="102167" y="320366"/>
              <a:ext cx="5081121" cy="281785"/>
              <a:chOff x="245102" y="246046"/>
              <a:chExt cx="6229845" cy="345490"/>
            </a:xfrm>
          </p:grpSpPr>
          <p:pic>
            <p:nvPicPr>
              <p:cNvPr id="13" name="그림 12" descr="텍스트, 클립아트이(가) 표시된 사진&#10;&#10;자동 생성된 설명">
                <a:extLst>
                  <a:ext uri="{FF2B5EF4-FFF2-40B4-BE49-F238E27FC236}">
                    <a16:creationId xmlns:a16="http://schemas.microsoft.com/office/drawing/2014/main" id="{1D6598A5-66AE-7264-AB18-A2C44D359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102" y="246046"/>
                <a:ext cx="1861463" cy="295470"/>
              </a:xfrm>
              <a:prstGeom prst="rect">
                <a:avLst/>
              </a:prstGeom>
            </p:spPr>
          </p:pic>
          <p:pic>
            <p:nvPicPr>
              <p:cNvPr id="14" name="Picture 8" descr="가천대학교 로고">
                <a:extLst>
                  <a:ext uri="{FF2B5EF4-FFF2-40B4-BE49-F238E27FC236}">
                    <a16:creationId xmlns:a16="http://schemas.microsoft.com/office/drawing/2014/main" id="{1504368F-04DA-B83A-53ED-33C5108567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6649" y="260890"/>
                <a:ext cx="965536" cy="330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K-Startup">
                <a:extLst>
                  <a:ext uri="{FF2B5EF4-FFF2-40B4-BE49-F238E27FC236}">
                    <a16:creationId xmlns:a16="http://schemas.microsoft.com/office/drawing/2014/main" id="{AE15F9B7-A187-8F2D-08E5-3C854CF291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3" t="6701" r="10209" b="67373"/>
              <a:stretch/>
            </p:blipFill>
            <p:spPr bwMode="auto">
              <a:xfrm>
                <a:off x="3445829" y="272551"/>
                <a:ext cx="1303254" cy="268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6" descr="화성산업진흥원 기술세미나 - 이벤터스">
                <a:extLst>
                  <a:ext uri="{FF2B5EF4-FFF2-40B4-BE49-F238E27FC236}">
                    <a16:creationId xmlns:a16="http://schemas.microsoft.com/office/drawing/2014/main" id="{0C09FD91-EE7B-2CB6-BC5E-CD5AEF73FB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75" t="19135" r="23636" b="7698"/>
              <a:stretch/>
            </p:blipFill>
            <p:spPr bwMode="auto">
              <a:xfrm>
                <a:off x="4932727" y="288405"/>
                <a:ext cx="1542220" cy="2756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10" descr="고용노동부 서울동부고용노동지청">
              <a:extLst>
                <a:ext uri="{FF2B5EF4-FFF2-40B4-BE49-F238E27FC236}">
                  <a16:creationId xmlns:a16="http://schemas.microsoft.com/office/drawing/2014/main" id="{2AAB5380-8907-E2EA-6DA8-B7C65ED8DF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071" y="341984"/>
              <a:ext cx="840962" cy="210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90CAECC8-6A6F-6AC3-A988-427CFBDA9439}"/>
              </a:ext>
            </a:extLst>
          </p:cNvPr>
          <p:cNvSpPr/>
          <p:nvPr/>
        </p:nvSpPr>
        <p:spPr>
          <a:xfrm>
            <a:off x="324816" y="8880956"/>
            <a:ext cx="921032" cy="27411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행사 문의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C4FE33-769E-9482-F6E4-F06ACA381676}"/>
              </a:ext>
            </a:extLst>
          </p:cNvPr>
          <p:cNvSpPr txBox="1"/>
          <p:nvPr/>
        </p:nvSpPr>
        <p:spPr>
          <a:xfrm>
            <a:off x="1332727" y="8864513"/>
            <a:ext cx="43589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500" dirty="0">
                <a:solidFill>
                  <a:prstClr val="black"/>
                </a:solidFill>
                <a:latin typeface="+mn-ea"/>
              </a:rPr>
              <a:t>2024 </a:t>
            </a:r>
            <a:r>
              <a:rPr lang="ko-KR" altLang="en-US" sz="1500" dirty="0">
                <a:solidFill>
                  <a:prstClr val="black"/>
                </a:solidFill>
                <a:latin typeface="+mn-ea"/>
              </a:rPr>
              <a:t>경기 반도체 분야 채용박람회 운영사무국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320E04-19D2-2159-226D-0217944EC9F7}"/>
              </a:ext>
            </a:extLst>
          </p:cNvPr>
          <p:cNvSpPr txBox="1"/>
          <p:nvPr/>
        </p:nvSpPr>
        <p:spPr>
          <a:xfrm>
            <a:off x="3534378" y="9168814"/>
            <a:ext cx="21573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fairinsa1@naver.com</a:t>
            </a:r>
          </a:p>
        </p:txBody>
      </p:sp>
      <p:pic>
        <p:nvPicPr>
          <p:cNvPr id="22" name="Picture 8" descr="아이폰 통화종료 후 잘못 눌린 전화 방지하는 방법 - 악플달면 쩌리쩌려버려 - ＊여성시대＊ 차분한 20대들의 알흠다운 공간">
            <a:extLst>
              <a:ext uri="{FF2B5EF4-FFF2-40B4-BE49-F238E27FC236}">
                <a16:creationId xmlns:a16="http://schemas.microsoft.com/office/drawing/2014/main" id="{D87C8E6B-464F-15D1-3DF4-1C78FEB8D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84" y="9188646"/>
            <a:ext cx="307777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이메일 - 소셜 미디어 및 로고 아이콘">
            <a:extLst>
              <a:ext uri="{FF2B5EF4-FFF2-40B4-BE49-F238E27FC236}">
                <a16:creationId xmlns:a16="http://schemas.microsoft.com/office/drawing/2014/main" id="{29679F53-AFAF-8BC8-B9B1-6A9EBB250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898" y="9212226"/>
            <a:ext cx="278691" cy="27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447F88-7E6C-A08D-3DE8-9746896F7B20}"/>
              </a:ext>
            </a:extLst>
          </p:cNvPr>
          <p:cNvSpPr txBox="1"/>
          <p:nvPr/>
        </p:nvSpPr>
        <p:spPr>
          <a:xfrm>
            <a:off x="1651868" y="9168814"/>
            <a:ext cx="1709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02-548-8219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95097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</TotalTime>
  <Words>1517</Words>
  <Application>Microsoft Office PowerPoint</Application>
  <PresentationFormat>A4 용지(210x297mm)</PresentationFormat>
  <Paragraphs>275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2022-10-06T05:40:22Z</dcterms:created>
  <dc:creator>Lee Do Hyung</dc:creator>
  <cp:lastModifiedBy>경기중기청</cp:lastModifiedBy>
  <dcterms:modified xsi:type="dcterms:W3CDTF">2024-09-20T05:51:23Z</dcterms:modified>
  <cp:revision>27</cp:revision>
  <dc:title>PowerPoint 프레젠테이션</dc:title>
</cp:coreProperties>
</file>