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3"/>
  </p:notesMasterIdLst>
  <p:handoutMasterIdLst>
    <p:handoutMasterId r:id="rId14"/>
  </p:handoutMasterIdLst>
  <p:sldIdLst>
    <p:sldId id="436" r:id="rId2"/>
    <p:sldId id="441" r:id="rId3"/>
    <p:sldId id="442" r:id="rId4"/>
    <p:sldId id="444" r:id="rId5"/>
    <p:sldId id="447" r:id="rId6"/>
    <p:sldId id="443" r:id="rId7"/>
    <p:sldId id="408" r:id="rId8"/>
    <p:sldId id="433" r:id="rId9"/>
    <p:sldId id="445" r:id="rId10"/>
    <p:sldId id="446" r:id="rId11"/>
    <p:sldId id="428" r:id="rId12"/>
  </p:sldIdLst>
  <p:sldSz cx="9144000" cy="6858000" type="screen4x3"/>
  <p:notesSz cx="6724650" cy="97742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96">
          <p15:clr>
            <a:srgbClr val="A4A3A4"/>
          </p15:clr>
        </p15:guide>
        <p15:guide id="2" pos="573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546">
          <p15:clr>
            <a:srgbClr val="A4A3A4"/>
          </p15:clr>
        </p15:guide>
        <p15:guide id="2" orient="horz" pos="2303">
          <p15:clr>
            <a:srgbClr val="A4A3A4"/>
          </p15:clr>
        </p15:guide>
        <p15:guide id="3" orient="horz" pos="364">
          <p15:clr>
            <a:srgbClr val="A4A3A4"/>
          </p15:clr>
        </p15:guide>
        <p15:guide id="4" pos="117">
          <p15:clr>
            <a:srgbClr val="A4A3A4"/>
          </p15:clr>
        </p15:guide>
        <p15:guide id="5" pos="3274">
          <p15:clr>
            <a:srgbClr val="A4A3A4"/>
          </p15:clr>
        </p15:guide>
        <p15:guide id="6" pos="917">
          <p15:clr>
            <a:srgbClr val="A4A3A4"/>
          </p15:clr>
        </p15:guide>
        <p15:guide id="7" pos="398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184FC4"/>
    <a:srgbClr val="D60093"/>
    <a:srgbClr val="015A9A"/>
    <a:srgbClr val="58B8D9"/>
    <a:srgbClr val="3091CC"/>
    <a:srgbClr val="0784BD"/>
    <a:srgbClr val="3393CD"/>
    <a:srgbClr val="35BCB6"/>
    <a:srgbClr val="F3A447"/>
    <a:srgbClr val="007AA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5" autoAdjust="0"/>
    <p:restoredTop sz="80560" autoAdjust="0"/>
  </p:normalViewPr>
  <p:slideViewPr>
    <p:cSldViewPr>
      <p:cViewPr varScale="1">
        <p:scale>
          <a:sx n="48" d="100"/>
          <a:sy n="48" d="100"/>
        </p:scale>
        <p:origin x="-998" y="-62"/>
      </p:cViewPr>
      <p:guideLst>
        <p:guide orient="horz" pos="2296"/>
        <p:guide pos="57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0" d="100"/>
        <a:sy n="8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1524" y="288"/>
      </p:cViewPr>
      <p:guideLst>
        <p:guide orient="horz" pos="2546"/>
        <p:guide orient="horz" pos="2303"/>
        <p:guide orient="horz" pos="364"/>
        <p:guide pos="117"/>
        <p:guide pos="3274"/>
        <p:guide pos="917"/>
        <p:guide pos="398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13910" cy="488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>
            <a:lvl1pPr algn="l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9167" y="1"/>
            <a:ext cx="2913910" cy="488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>
            <a:lvl1pPr algn="r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3086"/>
            <a:ext cx="2913910" cy="48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b" anchorCtr="0" compatLnSpc="1">
            <a:prstTxWarp prst="textNoShape">
              <a:avLst/>
            </a:prstTxWarp>
          </a:bodyPr>
          <a:lstStyle>
            <a:lvl1pPr algn="l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9167" y="9283086"/>
            <a:ext cx="2913910" cy="48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b" anchorCtr="0" compatLnSpc="1">
            <a:prstTxWarp prst="textNoShape">
              <a:avLst/>
            </a:prstTxWarp>
          </a:bodyPr>
          <a:lstStyle>
            <a:lvl1pPr algn="r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fld id="{D42C8CC4-F999-4974-B9F8-140D6D7922B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2326251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13910" cy="488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>
            <a:lvl1pPr algn="l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9167" y="1"/>
            <a:ext cx="2913910" cy="488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>
            <a:lvl1pPr algn="r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33425"/>
            <a:ext cx="4886325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836" y="4642331"/>
            <a:ext cx="5380979" cy="439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3086"/>
            <a:ext cx="2913910" cy="48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b" anchorCtr="0" compatLnSpc="1">
            <a:prstTxWarp prst="textNoShape">
              <a:avLst/>
            </a:prstTxWarp>
          </a:bodyPr>
          <a:lstStyle>
            <a:lvl1pPr algn="l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52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9167" y="9283086"/>
            <a:ext cx="2913910" cy="48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b" anchorCtr="0" compatLnSpc="1">
            <a:prstTxWarp prst="textNoShape">
              <a:avLst/>
            </a:prstTxWarp>
          </a:bodyPr>
          <a:lstStyle>
            <a:lvl1pPr algn="r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fld id="{18B25B05-CA5B-4077-A4A4-E9872C411F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3956322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56700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698818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698818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698818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186577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698818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186577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992108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698818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698818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 latinLnBrk="1"/>
            <a:endParaRPr kumimoji="1" lang="ko-KR" altLang="en-US" sz="1200" kern="1200" dirty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8745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84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4615470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8875" y="0"/>
            <a:ext cx="9162876" cy="9073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33869333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478834705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울릉도M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울릉도M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울릉도M" pitchFamily="18" charset="-127"/>
              </a:defRPr>
            </a:lvl1pPr>
          </a:lstStyle>
          <a:p>
            <a:pPr>
              <a:defRPr/>
            </a:pPr>
            <a:fld id="{21A92CC8-D04A-402D-ADA3-B3599C06C52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4" r:id="rId1"/>
    <p:sldLayoutId id="2147484613" r:id="rId2"/>
    <p:sldLayoutId id="2147484615" r:id="rId3"/>
  </p:sldLayoutIdLst>
  <p:transition>
    <p:diamond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87624" y="1412776"/>
            <a:ext cx="67169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  <a:defRPr/>
            </a:pPr>
            <a:r>
              <a:rPr lang="ko-KR" altLang="en-US" sz="4200" spc="-150" dirty="0" smtClean="0">
                <a:ln w="11430"/>
                <a:solidFill>
                  <a:srgbClr val="58B8D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꼭 알아야 할</a:t>
            </a:r>
            <a:endParaRPr lang="en-US" altLang="ko-KR" sz="4200" spc="-150" dirty="0" smtClean="0">
              <a:ln w="11430"/>
              <a:solidFill>
                <a:srgbClr val="58B8D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>
              <a:lnSpc>
                <a:spcPts val="6000"/>
              </a:lnSpc>
              <a:defRPr/>
            </a:pPr>
            <a:r>
              <a:rPr lang="ko-KR" altLang="en-US" sz="3600" spc="-150" dirty="0" smtClean="0">
                <a:ln w="11430"/>
                <a:solidFill>
                  <a:srgbClr val="015A9A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공공구매지원제도 및 위반사례</a:t>
            </a:r>
            <a:endParaRPr lang="ko-KR" altLang="en-US" sz="3600" spc="-150" dirty="0">
              <a:ln w="11430"/>
              <a:solidFill>
                <a:srgbClr val="015A9A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475656" y="3140968"/>
            <a:ext cx="6120000" cy="28800"/>
          </a:xfrm>
          <a:prstGeom prst="rect">
            <a:avLst/>
          </a:prstGeom>
          <a:solidFill>
            <a:srgbClr val="015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1920" y="4149080"/>
            <a:ext cx="1205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latin typeface="+mn-ea"/>
              </a:rPr>
              <a:t>2021. 04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3203848" y="3284984"/>
            <a:ext cx="2571750" cy="34123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pc="-150" dirty="0">
                <a:solidFill>
                  <a:schemeClr val="bg1"/>
                </a:solidFill>
                <a:latin typeface="+mn-ea"/>
              </a:rPr>
              <a:t>대한민국 </a:t>
            </a:r>
            <a:r>
              <a:rPr lang="en-US" altLang="ko-KR" sz="1400" spc="-150" dirty="0">
                <a:solidFill>
                  <a:schemeClr val="bg1"/>
                </a:solidFill>
                <a:latin typeface="+mn-ea"/>
              </a:rPr>
              <a:t>99%</a:t>
            </a:r>
            <a:r>
              <a:rPr lang="ko-KR" altLang="en-US" sz="1400" spc="-150" dirty="0">
                <a:solidFill>
                  <a:schemeClr val="bg1"/>
                </a:solidFill>
                <a:latin typeface="+mn-ea"/>
              </a:rPr>
              <a:t>의 힘</a:t>
            </a:r>
            <a:r>
              <a:rPr lang="en-US" altLang="ko-KR" sz="1400" spc="-150" dirty="0">
                <a:solidFill>
                  <a:schemeClr val="bg1"/>
                </a:solidFill>
                <a:latin typeface="+mn-ea"/>
              </a:rPr>
              <a:t>! </a:t>
            </a:r>
            <a:r>
              <a:rPr lang="ko-KR" altLang="en-US" sz="1400" b="1" spc="-150" dirty="0" smtClean="0">
                <a:solidFill>
                  <a:schemeClr val="bg1"/>
                </a:solidFill>
                <a:latin typeface="+mn-ea"/>
              </a:rPr>
              <a:t>중소기업</a:t>
            </a:r>
            <a:endParaRPr lang="ko-KR" altLang="en-US" sz="1400" b="1" spc="-15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2320" y="5232623"/>
            <a:ext cx="22098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958388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모서리가 둥근 직사각형 44"/>
          <p:cNvSpPr/>
          <p:nvPr/>
        </p:nvSpPr>
        <p:spPr>
          <a:xfrm>
            <a:off x="467544" y="1484784"/>
            <a:ext cx="8352928" cy="2016224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중소기업제품 구매촉진 및 판로지원에 관한 법률 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21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조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공공구매지원관리자의 지정 등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중소기업제품 공공구매제도 운영요령 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36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조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공공구매 지원 관리자의 지정 등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-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공공구매지원관리자는 해당 공공기관의 제품 발주계획 및 구매실적 등 중소기업제품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구매의 적절성 등을 검토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-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공공구매지원관리자는 회계 또는 감사업무 관련자를 지정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9640" y="158750"/>
            <a:ext cx="5438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공공구매지원관리자 </a:t>
            </a:r>
            <a:r>
              <a:rPr lang="ko-KR" altLang="en-US" sz="2400" spc="-1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지정ㆍ운영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37"/>
          <p:cNvGrpSpPr/>
          <p:nvPr/>
        </p:nvGrpSpPr>
        <p:grpSpPr>
          <a:xfrm>
            <a:off x="8596313" y="250081"/>
            <a:ext cx="381000" cy="406400"/>
            <a:chOff x="8596313" y="250081"/>
            <a:chExt cx="381000" cy="406400"/>
          </a:xfrm>
        </p:grpSpPr>
        <p:pic>
          <p:nvPicPr>
            <p:cNvPr id="16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6313" y="250081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8604250" y="288181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n-lt"/>
                  <a:ea typeface="HY울릉도M" pitchFamily="18" charset="-127"/>
                </a:rPr>
                <a:t>02</a:t>
              </a:r>
              <a:endParaRPr lang="ko-KR" altLang="en-US" b="1" dirty="0">
                <a:solidFill>
                  <a:srgbClr val="0F3362"/>
                </a:solidFill>
                <a:latin typeface="+mn-lt"/>
                <a:ea typeface="HY울릉도M" pitchFamily="18" charset="-127"/>
              </a:endParaRPr>
            </a:p>
          </p:txBody>
        </p:sp>
      </p:grpSp>
      <p:sp>
        <p:nvSpPr>
          <p:cNvPr id="17" name="Round Diagonal Corner Rectangle 4"/>
          <p:cNvSpPr/>
          <p:nvPr/>
        </p:nvSpPr>
        <p:spPr>
          <a:xfrm>
            <a:off x="179512" y="1196752"/>
            <a:ext cx="2160240" cy="432048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련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규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정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67544" y="4077072"/>
            <a:ext cx="8352928" cy="2016224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공공구매지원관리자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미지정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소속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산하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기관 포함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-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기관에서는 지정하였다고는 하나 내부적으로 발령 또는 업무분장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미반영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중소기업제품 구매적절성 검토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미이행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구매적절성 검토 관련 서류 미비치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중소기업제품 공공구매제도 운영요령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-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중기제품 구매적절성 검토의뢰서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검토의견서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검토대장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Round Diagonal Corner Rectangle 4"/>
          <p:cNvSpPr/>
          <p:nvPr/>
        </p:nvSpPr>
        <p:spPr>
          <a:xfrm>
            <a:off x="179512" y="3789040"/>
            <a:ext cx="2160240" cy="432048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위 반 사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례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모서리가 둥근 직사각형 44"/>
          <p:cNvSpPr/>
          <p:nvPr/>
        </p:nvSpPr>
        <p:spPr>
          <a:xfrm>
            <a:off x="467544" y="1484784"/>
            <a:ext cx="8352928" cy="2016224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중소기업제품 구매촉진 및 판로지원에 관한 법률 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조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구매증대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및 같은 법 시행령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조의 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중소기업자와의 우선조달계약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-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중소기업자간 비경쟁제품의 경우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판로지원시행령 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조의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중소기업자와의 우선조달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계약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에 따라 기획재정부장관이 고시하는 금액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2.1</a:t>
            </a:r>
            <a:r>
              <a:rPr lang="ko-KR" altLang="en-US" sz="1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억원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미만인 물품 또는 용역을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조달하려는 경우 중소기업자간 제한경쟁입찰에 따라 조달계약을 체결하여야 함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9640" y="158750"/>
            <a:ext cx="5438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중소기업자와의 우선조달계약</a:t>
            </a:r>
            <a:endParaRPr lang="ko-KR" altLang="en-US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37"/>
          <p:cNvGrpSpPr/>
          <p:nvPr/>
        </p:nvGrpSpPr>
        <p:grpSpPr>
          <a:xfrm>
            <a:off x="8596313" y="250081"/>
            <a:ext cx="381000" cy="406400"/>
            <a:chOff x="8596313" y="250081"/>
            <a:chExt cx="381000" cy="406400"/>
          </a:xfrm>
        </p:grpSpPr>
        <p:pic>
          <p:nvPicPr>
            <p:cNvPr id="16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6313" y="250081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8604250" y="288181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n-lt"/>
                  <a:ea typeface="HY울릉도M" pitchFamily="18" charset="-127"/>
                </a:rPr>
                <a:t>02</a:t>
              </a:r>
              <a:endParaRPr lang="ko-KR" altLang="en-US" b="1" dirty="0">
                <a:solidFill>
                  <a:srgbClr val="0F3362"/>
                </a:solidFill>
                <a:latin typeface="+mn-lt"/>
                <a:ea typeface="HY울릉도M" pitchFamily="18" charset="-127"/>
              </a:endParaRPr>
            </a:p>
          </p:txBody>
        </p:sp>
      </p:grpSp>
      <p:sp>
        <p:nvSpPr>
          <p:cNvPr id="17" name="Round Diagonal Corner Rectangle 4"/>
          <p:cNvSpPr/>
          <p:nvPr/>
        </p:nvSpPr>
        <p:spPr>
          <a:xfrm>
            <a:off x="179512" y="1196752"/>
            <a:ext cx="2160240" cy="432048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련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규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정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67544" y="4077072"/>
            <a:ext cx="8352928" cy="2520280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조달계약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공고시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중소기업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미제한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계약시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중소기업 여부 미확인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(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확인서 유무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유효기간 등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-&gt;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공공구매정보망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(www.smpp.go.kr)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에서 확인 필요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Round Diagonal Corner Rectangle 4"/>
          <p:cNvSpPr/>
          <p:nvPr/>
        </p:nvSpPr>
        <p:spPr>
          <a:xfrm>
            <a:off x="179512" y="3789040"/>
            <a:ext cx="2160240" cy="432048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위 반 사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례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04252" y="4653136"/>
            <a:ext cx="5414804" cy="244712"/>
          </a:xfrm>
          <a:prstGeom prst="roundRect">
            <a:avLst>
              <a:gd name="adj" fmla="val 15000"/>
            </a:avLst>
          </a:prstGeom>
          <a:solidFill>
            <a:srgbClr val="4747A3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>
                <a:solidFill>
                  <a:srgbClr val="FFFFFF"/>
                </a:solidFill>
                <a:latin typeface="+mn-ea"/>
                <a:sym typeface="Helvetica Neue Medium"/>
              </a:rPr>
              <a:t>일반제품</a:t>
            </a:r>
          </a:p>
        </p:txBody>
      </p:sp>
      <p:sp>
        <p:nvSpPr>
          <p:cNvPr id="13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050446" y="4653136"/>
            <a:ext cx="2667000" cy="244712"/>
          </a:xfrm>
          <a:prstGeom prst="roundRect">
            <a:avLst>
              <a:gd name="adj" fmla="val 15000"/>
            </a:avLst>
          </a:prstGeom>
          <a:solidFill>
            <a:schemeClr val="accent6">
              <a:lumMod val="75000"/>
            </a:schemeClr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>
                <a:solidFill>
                  <a:srgbClr val="FFFFFF"/>
                </a:solidFill>
                <a:latin typeface="+mn-ea"/>
                <a:sym typeface="Helvetica Neue Medium"/>
              </a:rPr>
              <a:t>중소기업자간 경쟁제품</a:t>
            </a:r>
          </a:p>
        </p:txBody>
      </p:sp>
      <p:sp>
        <p:nvSpPr>
          <p:cNvPr id="15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04253" y="4941168"/>
            <a:ext cx="2633504" cy="648072"/>
          </a:xfrm>
          <a:prstGeom prst="roundRect">
            <a:avLst>
              <a:gd name="adj" fmla="val 5544"/>
            </a:avLst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rgbClr val="4747A3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추정가격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1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억원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미만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)</a:t>
            </a: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소기업∙소상공인간 제한경쟁</a:t>
            </a:r>
          </a:p>
        </p:txBody>
      </p:sp>
      <p:sp>
        <p:nvSpPr>
          <p:cNvPr id="21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3275856" y="4941168"/>
            <a:ext cx="2738279" cy="648072"/>
          </a:xfrm>
          <a:prstGeom prst="roundRect">
            <a:avLst>
              <a:gd name="adj" fmla="val 5544"/>
            </a:avLst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rgbClr val="4747A3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추정가격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1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억원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~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2.1</a:t>
            </a:r>
            <a:r>
              <a:rPr lang="ko-KR" altLang="en-US" sz="1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억원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미만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)</a:t>
            </a: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중소기업자간 제한경쟁</a:t>
            </a:r>
          </a:p>
        </p:txBody>
      </p:sp>
      <p:sp>
        <p:nvSpPr>
          <p:cNvPr id="22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6050447" y="4941168"/>
            <a:ext cx="2667000" cy="648072"/>
          </a:xfrm>
          <a:prstGeom prst="roundRect">
            <a:avLst>
              <a:gd name="adj" fmla="val 5544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6">
                <a:lumMod val="75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추정가격과 무관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)</a:t>
            </a: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중기간 제한경쟁 또는 지명경쟁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모서리가 둥근 직사각형 44"/>
          <p:cNvSpPr/>
          <p:nvPr/>
        </p:nvSpPr>
        <p:spPr>
          <a:xfrm>
            <a:off x="467544" y="1484784"/>
            <a:ext cx="8352928" cy="2016224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중소기업제품 구매촉진 및 판로지원에 관한 법률 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6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조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중소기업자간 경쟁제품의 지정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조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경쟁제품의 계약방법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및 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9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조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직접생산의 확인 등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-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중소기업자간 경쟁대상으로 지정된 품목에 대하여 중소기업자만을 대상으로 하는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제한경쟁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또는 지명경쟁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을 통해 조달계약을 체결하도록 규정하고 있으며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조달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계약시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직접생산여부를 확인하도록 규정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9640" y="158750"/>
            <a:ext cx="5438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중소기업자간 경쟁제도 운영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" name="그룹 37"/>
          <p:cNvGrpSpPr/>
          <p:nvPr/>
        </p:nvGrpSpPr>
        <p:grpSpPr>
          <a:xfrm>
            <a:off x="8596313" y="250081"/>
            <a:ext cx="381000" cy="406400"/>
            <a:chOff x="8596313" y="250081"/>
            <a:chExt cx="381000" cy="406400"/>
          </a:xfrm>
        </p:grpSpPr>
        <p:pic>
          <p:nvPicPr>
            <p:cNvPr id="16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6313" y="250081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8604250" y="288181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n-lt"/>
                  <a:ea typeface="HY울릉도M" pitchFamily="18" charset="-127"/>
                </a:rPr>
                <a:t>02</a:t>
              </a:r>
              <a:endParaRPr lang="ko-KR" altLang="en-US" b="1" dirty="0">
                <a:solidFill>
                  <a:srgbClr val="0F3362"/>
                </a:solidFill>
                <a:latin typeface="+mn-lt"/>
                <a:ea typeface="HY울릉도M" pitchFamily="18" charset="-127"/>
              </a:endParaRPr>
            </a:p>
          </p:txBody>
        </p:sp>
      </p:grpSp>
      <p:sp>
        <p:nvSpPr>
          <p:cNvPr id="17" name="Round Diagonal Corner Rectangle 4"/>
          <p:cNvSpPr/>
          <p:nvPr/>
        </p:nvSpPr>
        <p:spPr>
          <a:xfrm>
            <a:off x="179512" y="1196752"/>
            <a:ext cx="2160240" cy="432048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련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규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정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67544" y="4077072"/>
            <a:ext cx="8352928" cy="2016224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중기간 경쟁제품을 인지하지 못하고 일반경쟁으로 조달공고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우선조달계약과 혼돈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입찰공고시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직접생산확인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미제한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계약시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직접생산확인서 미확인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확인서 유무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유효기간 등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-&gt;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공공구매정보망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(www.smpp.go.kr)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에서 확인 필요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Round Diagonal Corner Rectangle 4"/>
          <p:cNvSpPr/>
          <p:nvPr/>
        </p:nvSpPr>
        <p:spPr>
          <a:xfrm>
            <a:off x="179512" y="3789040"/>
            <a:ext cx="2160240" cy="432048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위 반 사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례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36104"/>
            <a:ext cx="8136904" cy="5877272"/>
          </a:xfrm>
          <a:prstGeom prst="rect">
            <a:avLst/>
          </a:prstGeom>
          <a:ln w="2540">
            <a:solidFill>
              <a:schemeClr val="bg1">
                <a:lumMod val="75000"/>
              </a:schemeClr>
            </a:solidFill>
          </a:ln>
          <a:effectLst>
            <a:outerShdw blurRad="254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2" name="그룹 19"/>
          <p:cNvGrpSpPr>
            <a:grpSpLocks/>
          </p:cNvGrpSpPr>
          <p:nvPr/>
        </p:nvGrpSpPr>
        <p:grpSpPr bwMode="auto">
          <a:xfrm>
            <a:off x="8591371" y="250081"/>
            <a:ext cx="385942" cy="406400"/>
            <a:chOff x="8758058" y="6451600"/>
            <a:chExt cx="385942" cy="406400"/>
          </a:xfrm>
        </p:grpSpPr>
        <p:pic>
          <p:nvPicPr>
            <p:cNvPr id="10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8758058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j-lt"/>
                  <a:ea typeface="+mn-ea"/>
                </a:rPr>
                <a:t>15</a:t>
              </a:r>
              <a:endParaRPr lang="ko-KR" altLang="en-US" b="1" dirty="0">
                <a:solidFill>
                  <a:srgbClr val="0F3362"/>
                </a:solidFill>
                <a:latin typeface="+mj-lt"/>
                <a:ea typeface="+mn-ea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69640" y="158750"/>
            <a:ext cx="56544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2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참고</a:t>
            </a:r>
            <a:r>
              <a:rPr lang="en-US" altLang="ko-KR" sz="2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&gt; </a:t>
            </a:r>
            <a:r>
              <a:rPr lang="ko-KR" altLang="en-US" sz="2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계약공고문 예시</a:t>
            </a:r>
            <a:endParaRPr lang="ko-KR" altLang="en-US" sz="2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모서리가 둥근 직사각형 44"/>
          <p:cNvSpPr/>
          <p:nvPr/>
        </p:nvSpPr>
        <p:spPr>
          <a:xfrm>
            <a:off x="467544" y="1484784"/>
            <a:ext cx="8352928" cy="2304256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9640" y="158750"/>
            <a:ext cx="5438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중소기업제품 법정 구매목표 비율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" name="그룹 37"/>
          <p:cNvGrpSpPr/>
          <p:nvPr/>
        </p:nvGrpSpPr>
        <p:grpSpPr>
          <a:xfrm>
            <a:off x="8596313" y="250081"/>
            <a:ext cx="381000" cy="406400"/>
            <a:chOff x="8596313" y="250081"/>
            <a:chExt cx="381000" cy="406400"/>
          </a:xfrm>
        </p:grpSpPr>
        <p:pic>
          <p:nvPicPr>
            <p:cNvPr id="16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6313" y="250081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8604250" y="288181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n-lt"/>
                  <a:ea typeface="HY울릉도M" pitchFamily="18" charset="-127"/>
                </a:rPr>
                <a:t>02</a:t>
              </a:r>
              <a:endParaRPr lang="ko-KR" altLang="en-US" b="1" dirty="0">
                <a:solidFill>
                  <a:srgbClr val="0F3362"/>
                </a:solidFill>
                <a:latin typeface="+mn-lt"/>
                <a:ea typeface="HY울릉도M" pitchFamily="18" charset="-127"/>
              </a:endParaRPr>
            </a:p>
          </p:txBody>
        </p:sp>
      </p:grpSp>
      <p:sp>
        <p:nvSpPr>
          <p:cNvPr id="17" name="Round Diagonal Corner Rectangle 4"/>
          <p:cNvSpPr/>
          <p:nvPr/>
        </p:nvSpPr>
        <p:spPr>
          <a:xfrm>
            <a:off x="179512" y="1196752"/>
            <a:ext cx="2160240" cy="432048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련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규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정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67544" y="4365104"/>
            <a:ext cx="8352928" cy="1800200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중소기업제품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(50%)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은 대부분은 달성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기술개발제품 구매실적은 대부분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미달성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-&gt;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타당한 사유로 목표비율 달성이 어려운 경우 별도 협의 가능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계약시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개별 확인서 미확인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확인서 유무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유효기간 등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-&gt;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공공구매정보망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(www.smpp.go.kr)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에서 확인 필요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Round Diagonal Corner Rectangle 4"/>
          <p:cNvSpPr/>
          <p:nvPr/>
        </p:nvSpPr>
        <p:spPr>
          <a:xfrm>
            <a:off x="179512" y="4077072"/>
            <a:ext cx="2160240" cy="432048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위 반 사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례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700808"/>
            <a:ext cx="7724775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20"/>
          <p:cNvSpPr/>
          <p:nvPr/>
        </p:nvSpPr>
        <p:spPr>
          <a:xfrm>
            <a:off x="580405" y="1693862"/>
            <a:ext cx="8024043" cy="1394148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015A9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eaLnBrk="1" hangingPunct="1">
              <a:lnSpc>
                <a:spcPct val="150000"/>
              </a:lnSpc>
            </a:pP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전년도 총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구매예산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중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연구용역비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위탁사업비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정책홍보비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등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용역비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예산이 전체 예산의 </a:t>
            </a:r>
            <a:endParaRPr lang="en-US" altLang="ko-KR" sz="1400" b="1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89%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를 차지하며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이들 용역의 특성상 용역수행자가 국책연구기관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정부출연기관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한국언론재단 등 비영리법인이 수행함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이런 특수성을 감안하여 중소기업제품 구매목표비율을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50%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보다 낮게 </a:t>
            </a:r>
            <a:endParaRPr lang="en-US" altLang="ko-KR" sz="1400" b="1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설정하고 여성기업제품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용역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구매목표비율을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보다 낮게 설정함</a:t>
            </a:r>
            <a:r>
              <a:rPr lang="en-US" altLang="ko-KR" sz="1400" b="1" dirty="0" smtClean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584200" y="1285875"/>
            <a:ext cx="1187315" cy="414337"/>
          </a:xfrm>
          <a:prstGeom prst="roundRect">
            <a:avLst/>
          </a:prstGeom>
          <a:gradFill>
            <a:gsLst>
              <a:gs pos="0">
                <a:srgbClr val="4747A3"/>
              </a:gs>
              <a:gs pos="100000">
                <a:srgbClr val="00B0F0"/>
              </a:gs>
            </a:gsLst>
            <a:lin ang="2700000" scaled="0"/>
          </a:gradFill>
          <a:ln w="1524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협의사례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580405" y="3670497"/>
            <a:ext cx="8024043" cy="1394148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015A9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eaLnBrk="1" hangingPunct="1"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LNG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저장탱크와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초고압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가스배관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등의 대형 플랜트 건설공사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복합 면허 및 공사실적 보유 필수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가 총 구매금액의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59.9%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를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자회사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대기업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가 수행하는 경상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정비용역이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총 구매금액의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8.6%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를 차지하는 등 중소기업제품 법정구매비율을 달성하기 어려운 기관의 구조적인 특성을 반영하여 </a:t>
            </a:r>
            <a:endParaRPr lang="en-US" altLang="ko-KR" sz="1400" b="1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/>
                </a:solidFill>
                <a:latin typeface="+mn-ea"/>
              </a:rPr>
              <a:t>50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보다 낮게 설정함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584200" y="3262510"/>
            <a:ext cx="1187315" cy="414337"/>
          </a:xfrm>
          <a:prstGeom prst="roundRect">
            <a:avLst/>
          </a:prstGeom>
          <a:gradFill>
            <a:gsLst>
              <a:gs pos="0">
                <a:srgbClr val="4747A3"/>
              </a:gs>
              <a:gs pos="100000">
                <a:srgbClr val="00B0F0"/>
              </a:gs>
            </a:gsLst>
            <a:lin ang="2700000" scaled="0"/>
          </a:gradFill>
          <a:ln w="1524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협의사례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580405" y="5647132"/>
            <a:ext cx="8024043" cy="726432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015A9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eaLnBrk="1" hangingPunct="1">
              <a:lnSpc>
                <a:spcPct val="150000"/>
              </a:lnSpc>
            </a:pP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기관의 업무특성상 방산물자를 주로 구매하고 방산물자 시장은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대기업이 대부분 생산하는 </a:t>
            </a:r>
            <a:endParaRPr lang="en-US" altLang="ko-KR" sz="1400" b="1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  <a:latin typeface="+mn-ea"/>
              </a:rPr>
              <a:t>시장구조에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따라  중소기업제품 구매가 매우 제한적이므로 구매목표비율을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50%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보다 낮게 설정함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584200" y="5239145"/>
            <a:ext cx="1187315" cy="414337"/>
          </a:xfrm>
          <a:prstGeom prst="roundRect">
            <a:avLst/>
          </a:prstGeom>
          <a:gradFill>
            <a:gsLst>
              <a:gs pos="0">
                <a:srgbClr val="4747A3"/>
              </a:gs>
              <a:gs pos="100000">
                <a:srgbClr val="00B0F0"/>
              </a:gs>
            </a:gsLst>
            <a:lin ang="2700000" scaled="0"/>
          </a:gradFill>
          <a:ln w="1524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협의사례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9" name="그룹 19"/>
          <p:cNvGrpSpPr>
            <a:grpSpLocks/>
          </p:cNvGrpSpPr>
          <p:nvPr/>
        </p:nvGrpSpPr>
        <p:grpSpPr bwMode="auto">
          <a:xfrm>
            <a:off x="8591371" y="250081"/>
            <a:ext cx="385942" cy="406400"/>
            <a:chOff x="8758058" y="6451600"/>
            <a:chExt cx="385942" cy="406400"/>
          </a:xfrm>
        </p:grpSpPr>
        <p:pic>
          <p:nvPicPr>
            <p:cNvPr id="10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8758058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j-lt"/>
                  <a:ea typeface="+mn-ea"/>
                </a:rPr>
                <a:t>15</a:t>
              </a:r>
              <a:endParaRPr lang="ko-KR" altLang="en-US" b="1" dirty="0">
                <a:solidFill>
                  <a:srgbClr val="0F3362"/>
                </a:solidFill>
                <a:latin typeface="+mj-lt"/>
                <a:ea typeface="+mn-ea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69640" y="158750"/>
            <a:ext cx="56544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2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참고</a:t>
            </a:r>
            <a:r>
              <a:rPr lang="en-US" altLang="ko-KR" sz="2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1&gt; </a:t>
            </a:r>
            <a:r>
              <a:rPr lang="ko-KR" altLang="en-US" sz="2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협의사례</a:t>
            </a:r>
            <a:endParaRPr lang="ko-KR" altLang="en-US" sz="2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536589" y="1908832"/>
            <a:ext cx="1247639" cy="4472495"/>
          </a:xfrm>
          <a:prstGeom prst="roundRect">
            <a:avLst>
              <a:gd name="adj" fmla="val 15000"/>
            </a:avLst>
          </a:prstGeom>
          <a:solidFill>
            <a:srgbClr val="35BCB6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spc="-150" dirty="0" smtClean="0">
                <a:solidFill>
                  <a:srgbClr val="FFFFFF"/>
                </a:solidFill>
                <a:latin typeface="+mn-ea"/>
                <a:sym typeface="Helvetica Neue Medium"/>
              </a:rPr>
              <a:t>중소기업</a:t>
            </a:r>
            <a:endParaRPr lang="en-US" altLang="ko-KR" sz="1600" b="1" spc="-150" dirty="0" smtClean="0">
              <a:solidFill>
                <a:srgbClr val="FFFFFF"/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spc="-150" dirty="0" smtClean="0">
                <a:solidFill>
                  <a:srgbClr val="FFFFFF"/>
                </a:solidFill>
                <a:latin typeface="+mn-ea"/>
                <a:sym typeface="Helvetica Neue Medium"/>
              </a:rPr>
              <a:t>기술개발제품</a:t>
            </a:r>
            <a:endParaRPr lang="en-US" altLang="ko-KR" sz="1600" b="1" spc="-150" dirty="0" smtClean="0">
              <a:solidFill>
                <a:srgbClr val="FFFFFF"/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spc="-150" dirty="0" smtClean="0">
                <a:solidFill>
                  <a:srgbClr val="FFFFFF"/>
                </a:solidFill>
                <a:latin typeface="+mn-ea"/>
                <a:sym typeface="Helvetica Neue Medium"/>
              </a:rPr>
              <a:t>구매목표비율</a:t>
            </a:r>
            <a:endParaRPr lang="en-US" altLang="ko-KR" sz="1600" b="1" spc="-150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20" name="Round Diagonal Corner Rectangle 4"/>
          <p:cNvSpPr/>
          <p:nvPr/>
        </p:nvSpPr>
        <p:spPr>
          <a:xfrm>
            <a:off x="243136" y="1170410"/>
            <a:ext cx="3263938" cy="535224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법적 근거 및 주요내용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9220" name="그룹 19"/>
          <p:cNvGrpSpPr>
            <a:grpSpLocks/>
          </p:cNvGrpSpPr>
          <p:nvPr/>
        </p:nvGrpSpPr>
        <p:grpSpPr bwMode="auto">
          <a:xfrm>
            <a:off x="8596313" y="250081"/>
            <a:ext cx="381000" cy="406400"/>
            <a:chOff x="8763000" y="6451600"/>
            <a:chExt cx="381000" cy="406400"/>
          </a:xfrm>
        </p:grpSpPr>
        <p:pic>
          <p:nvPicPr>
            <p:cNvPr id="9235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6" name="직사각형 11"/>
            <p:cNvSpPr>
              <a:spLocks noChangeArrowheads="1"/>
            </p:cNvSpPr>
            <p:nvPr/>
          </p:nvSpPr>
          <p:spPr bwMode="auto">
            <a:xfrm>
              <a:off x="8770937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n-lt"/>
                  <a:ea typeface="HY울릉도M" pitchFamily="18" charset="-127"/>
                </a:rPr>
                <a:t>06</a:t>
              </a:r>
              <a:endParaRPr lang="ko-KR" altLang="en-US" b="1" dirty="0">
                <a:solidFill>
                  <a:srgbClr val="0F3362"/>
                </a:solidFill>
                <a:latin typeface="+mn-lt"/>
                <a:ea typeface="HY울릉도M" pitchFamily="18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69640" y="158750"/>
            <a:ext cx="45023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2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참고</a:t>
            </a:r>
            <a:r>
              <a:rPr lang="en-US" altLang="ko-KR" sz="2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2&gt; </a:t>
            </a:r>
            <a:r>
              <a:rPr lang="ko-KR" altLang="en-US" sz="2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기술개발제품</a:t>
            </a:r>
            <a:endParaRPr lang="ko-KR" altLang="en-US" sz="2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680964" y="1944842"/>
            <a:ext cx="607292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 dirty="0" smtClean="0">
                <a:latin typeface="+mn-ea"/>
                <a:ea typeface="+mn-ea"/>
              </a:rPr>
              <a:t>｢</a:t>
            </a:r>
            <a:r>
              <a:rPr lang="ko-KR" altLang="en-US" sz="1300" b="1" dirty="0" err="1" smtClean="0">
                <a:latin typeface="+mn-ea"/>
                <a:ea typeface="+mn-ea"/>
              </a:rPr>
              <a:t>판로지원법</a:t>
            </a:r>
            <a:r>
              <a:rPr lang="en-US" altLang="ko-KR" sz="1300" b="1" dirty="0" smtClean="0">
                <a:latin typeface="+mn-ea"/>
                <a:ea typeface="+mn-ea"/>
              </a:rPr>
              <a:t>｣ </a:t>
            </a:r>
            <a:r>
              <a:rPr lang="ko-KR" altLang="en-US" sz="1300" b="1" dirty="0" smtClean="0">
                <a:latin typeface="+mn-ea"/>
                <a:ea typeface="+mn-ea"/>
              </a:rPr>
              <a:t>제</a:t>
            </a:r>
            <a:r>
              <a:rPr lang="en-US" altLang="ko-KR" sz="1300" b="1" dirty="0" smtClean="0">
                <a:latin typeface="+mn-ea"/>
                <a:ea typeface="+mn-ea"/>
              </a:rPr>
              <a:t>13</a:t>
            </a:r>
            <a:r>
              <a:rPr lang="ko-KR" altLang="en-US" sz="1300" b="1" dirty="0" smtClean="0">
                <a:latin typeface="+mn-ea"/>
                <a:ea typeface="+mn-ea"/>
              </a:rPr>
              <a:t>조 </a:t>
            </a:r>
            <a:r>
              <a:rPr lang="ko-KR" altLang="en-US" sz="1300" b="1" smtClean="0">
                <a:latin typeface="+mn-ea"/>
                <a:ea typeface="+mn-ea"/>
              </a:rPr>
              <a:t>및 같은법 </a:t>
            </a:r>
            <a:r>
              <a:rPr lang="ko-KR" altLang="en-US" sz="1300" b="1" dirty="0" smtClean="0">
                <a:latin typeface="+mn-ea"/>
                <a:ea typeface="+mn-ea"/>
              </a:rPr>
              <a:t>시행령 제</a:t>
            </a:r>
            <a:r>
              <a:rPr lang="en-US" altLang="ko-KR" sz="1300" b="1" dirty="0" smtClean="0">
                <a:latin typeface="+mn-ea"/>
                <a:ea typeface="+mn-ea"/>
              </a:rPr>
              <a:t>12</a:t>
            </a:r>
            <a:r>
              <a:rPr lang="ko-KR" altLang="en-US" sz="1300" b="1" dirty="0" smtClean="0">
                <a:latin typeface="+mn-ea"/>
                <a:ea typeface="+mn-ea"/>
              </a:rPr>
              <a:t>조</a:t>
            </a:r>
            <a:endParaRPr lang="en-US" altLang="ko-KR" sz="1300" b="1" dirty="0">
              <a:latin typeface="+mn-ea"/>
              <a:ea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680964" y="2410253"/>
            <a:ext cx="607292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 spc="-150" dirty="0" smtClean="0">
                <a:latin typeface="+mn-ea"/>
                <a:ea typeface="+mn-ea"/>
              </a:rPr>
              <a:t>공공기관은 </a:t>
            </a:r>
            <a:r>
              <a:rPr lang="ko-KR" altLang="en-US" sz="1300" b="1" spc="-150" dirty="0" err="1" smtClean="0">
                <a:latin typeface="+mn-ea"/>
                <a:ea typeface="+mn-ea"/>
              </a:rPr>
              <a:t>당해연도</a:t>
            </a:r>
            <a:r>
              <a:rPr lang="ko-KR" altLang="en-US" sz="1300" b="1" spc="-150" dirty="0" smtClean="0">
                <a:latin typeface="+mn-ea"/>
                <a:ea typeface="+mn-ea"/>
              </a:rPr>
              <a:t> 중소기업 </a:t>
            </a:r>
            <a:r>
              <a:rPr lang="ko-KR" altLang="en-US" sz="1300" b="1" spc="-150" smtClean="0">
                <a:latin typeface="+mn-ea"/>
                <a:ea typeface="+mn-ea"/>
              </a:rPr>
              <a:t>물품구매액의 </a:t>
            </a:r>
            <a:r>
              <a:rPr lang="en-US" altLang="ko-KR" sz="1300" b="1" spc="-150" smtClean="0">
                <a:latin typeface="+mn-ea"/>
                <a:ea typeface="+mn-ea"/>
              </a:rPr>
              <a:t>15% </a:t>
            </a:r>
            <a:r>
              <a:rPr lang="ko-KR" altLang="en-US" sz="1300" b="1" spc="-150" dirty="0" smtClean="0">
                <a:latin typeface="+mn-ea"/>
                <a:ea typeface="+mn-ea"/>
              </a:rPr>
              <a:t>이상을 기술개발제품으로 </a:t>
            </a:r>
            <a:r>
              <a:rPr lang="ko-KR" altLang="en-US" sz="1300" b="1" spc="-150" dirty="0" err="1" smtClean="0">
                <a:latin typeface="+mn-ea"/>
                <a:ea typeface="+mn-ea"/>
              </a:rPr>
              <a:t>의무구매</a:t>
            </a:r>
            <a:endParaRPr lang="en-US" altLang="ko-KR" sz="1300" b="1" u="sng" spc="-150" dirty="0">
              <a:latin typeface="+mn-ea"/>
              <a:ea typeface="+mn-ea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853747" y="2860336"/>
            <a:ext cx="6900138" cy="3520991"/>
          </a:xfrm>
          <a:prstGeom prst="roundRect">
            <a:avLst>
              <a:gd name="adj" fmla="val 1521"/>
            </a:avLst>
          </a:prstGeom>
          <a:solidFill>
            <a:srgbClr val="F2F2F2"/>
          </a:solidFill>
          <a:ln w="12700">
            <a:solidFill>
              <a:srgbClr val="98989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defRPr/>
            </a:pPr>
            <a:endParaRPr lang="en-US" altLang="ko-KR" sz="1000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☞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기술개발제품 유형</a:t>
            </a:r>
            <a:r>
              <a:rPr lang="en-US" altLang="ko-KR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en-US" altLang="ko-KR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19</a:t>
            </a:r>
            <a:r>
              <a:rPr lang="ko-KR" altLang="en-US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종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 latinLnBrk="0"/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① 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성능인증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판로지원법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15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 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항에 따라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성능인증을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받은 제품 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②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우수조달물품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조달사업에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관한 법률 시행령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18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 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항에 따른 우수조달물품 지정 제품</a:t>
            </a:r>
          </a:p>
          <a:p>
            <a:pPr latinLnBrk="0"/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③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NEP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산업기술혁신 촉진법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16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 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항에 따라 신제품으로 인증된 제품</a:t>
            </a:r>
          </a:p>
          <a:p>
            <a:pPr latinLnBrk="0"/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④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NET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인증신기술을 이용해 제조한 제품으로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관계 중앙행정기관의 장이 상용화단계에서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성능확인을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마친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⑤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GS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소프트웨어산업 진흥법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13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 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항에 따라 품질인증을 받은 우수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SW</a:t>
            </a:r>
            <a:endParaRPr lang="ko-KR" altLang="en-US" sz="1000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latinLnBrk="0"/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⑥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구매조건부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＆</a:t>
            </a:r>
            <a:r>
              <a:rPr lang="en-US" altLang="ko-KR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D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성공제품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중소기업 기술혁신 촉진법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따른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구매조건부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R&amp;D(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공공부문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 기술개발에 성공한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⑦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우수조달공동상표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지정물품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조달사업에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관한 법률 시행령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18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조의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 의해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우수조달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공동상표로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지정된 물품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⑧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녹색인증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대상제품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저탄소녹색성장기본법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32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따라 녹색기술을 상용화한 제품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u="sng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친환경인증</a:t>
            </a:r>
            <a:r>
              <a:rPr lang="en-US" altLang="ko-KR" sz="1000" u="sng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GR, </a:t>
            </a:r>
            <a:r>
              <a:rPr lang="ko-KR" altLang="en-US" sz="1000" u="sng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환경표지는</a:t>
            </a:r>
            <a:r>
              <a:rPr lang="ko-KR" altLang="en-US" sz="1000" u="sng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미포함</a:t>
            </a:r>
            <a:r>
              <a:rPr lang="en-US" altLang="ko-KR" sz="1000" u="sng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ko-KR" altLang="en-US" sz="1000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⑨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중소기업 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융</a:t>
            </a:r>
            <a:r>
              <a:rPr lang="en-US" altLang="ko-KR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․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복합 기술개발제품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중소기업기술혁신촉진법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따라 공동기술개발을 통하여 개발된 융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․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복합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⑩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산업융합품목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지정제품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산업융합촉진법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따라 산업통상자원부장관이 고시한 산업융합품목 중 중소기업 생산제품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⑪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개발선정품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지정제품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중소기업과 공동으로 추진한 연구개발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성공제품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중 개발선정품으로 지정된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⑫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성과공유 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기술개발과제로 기술개발에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성공한제품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대･ 중소기업 상생협력 촉진에 관한 법률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의한 성과공유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/>
            </a:r>
            <a:b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</a:b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</a:t>
            </a:r>
            <a:r>
              <a:rPr lang="en-US" altLang="ko-KR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기술개발과제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공공부문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 등록되어 기술개발에 성공한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⑬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ICT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융합품질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인증제품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정보통신 진흥 및 융합 활성화 등에 관한 특별법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17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의한 품질인증을 받은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ICT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⑭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민관공동투자기술개발제품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중소기업 기술혁신 촉진법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따른 민관공동투자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공공부문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 기술개발에 성공한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⑮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산업융합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신제품 적합성인증제품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산업융합촉진법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12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따라 적합성 인증을 받은 제품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단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중소기업에 생산한 제품에 한함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ko-KR" altLang="en-US" sz="1000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⑯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GD</a:t>
            </a:r>
            <a:r>
              <a:rPr lang="en-US" altLang="ko-KR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우수산업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디자인상품</a:t>
            </a:r>
            <a:r>
              <a:rPr lang="en-US" altLang="ko-KR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산업디자인진흥법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따라 선정된 우수산업디자인 상품으로 중소기업이 생산한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⑰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국가</a:t>
            </a:r>
            <a:r>
              <a:rPr lang="en-US" altLang="ko-KR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R&amp;D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혁신제품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과학기술기본법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 법령에 따른 연구개발사업을 통하여 개발된 제품 중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기획재정부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장관이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/>
            </a:r>
            <a:b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</a:b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 </a:t>
            </a:r>
            <a:r>
              <a:rPr lang="en-US" altLang="ko-KR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관계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중앙관서의 장의 의견을 들어 정하는 기준과 절차에 따라 기술의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혁신성이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spc="-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인정된 </a:t>
            </a:r>
            <a:r>
              <a:rPr lang="ko-KR" altLang="en-US" sz="1000" spc="-15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제품</a:t>
            </a:r>
            <a:endParaRPr lang="ko-KR" altLang="en-US" sz="1000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⑱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물산업우수기자재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지정제품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물관리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기술발전 및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물산업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진흥에 관한 법률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따라 </a:t>
            </a:r>
            <a:r>
              <a:rPr lang="ko-KR" altLang="en-US" sz="1000" spc="-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선정된 </a:t>
            </a:r>
            <a:r>
              <a:rPr lang="ko-KR" altLang="en-US" sz="1000" spc="-15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제품</a:t>
            </a:r>
            <a:endParaRPr lang="ko-KR" altLang="en-US" sz="1000">
              <a:solidFill>
                <a:schemeClr val="tx1"/>
              </a:solidFill>
            </a:endParaRPr>
          </a:p>
          <a:p>
            <a:pPr latinLnBrk="0"/>
            <a:r>
              <a:rPr lang="ko-KR" altLang="en-US" sz="1000" smtClean="0">
                <a:solidFill>
                  <a:schemeClr val="tx1"/>
                </a:solidFill>
              </a:rPr>
              <a:t>⑲ </a:t>
            </a:r>
            <a:r>
              <a:rPr lang="ko-KR" altLang="en-US" sz="1000" b="1" smtClean="0">
                <a:solidFill>
                  <a:schemeClr val="tx1"/>
                </a:solidFill>
              </a:rPr>
              <a:t>혁신시제품 시범구매제품</a:t>
            </a:r>
            <a:r>
              <a:rPr lang="en-US" altLang="ko-KR" sz="1000" smtClean="0">
                <a:solidFill>
                  <a:schemeClr val="tx1"/>
                </a:solidFill>
              </a:rPr>
              <a:t>:</a:t>
            </a:r>
            <a:r>
              <a:rPr lang="en-US" altLang="ko-KR" sz="1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:｢ 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조달사업에 관한 법률 시행령 </a:t>
            </a:r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33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따라 선정된 혁신시제품 </a:t>
            </a:r>
            <a:endParaRPr lang="en-US" altLang="ko-KR" sz="1000" smtClean="0">
              <a:solidFill>
                <a:schemeClr val="tx1"/>
              </a:solidFill>
            </a:endParaRPr>
          </a:p>
          <a:p>
            <a:pPr latinLnBrk="0"/>
            <a:endParaRPr lang="en-US" altLang="ko-KR" sz="1000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5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1853747" y="2388626"/>
            <a:ext cx="827217" cy="382150"/>
          </a:xfrm>
          <a:prstGeom prst="roundRect">
            <a:avLst>
              <a:gd name="adj" fmla="val 15000"/>
            </a:avLst>
          </a:prstGeom>
          <a:solidFill>
            <a:srgbClr val="989898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5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주요내용</a:t>
            </a:r>
            <a:endParaRPr lang="en-US" altLang="ko-KR" sz="1250" b="1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32" name="Закругленный прямоугольник">
            <a:extLst>
              <a:ext uri="{FF2B5EF4-FFF2-40B4-BE49-F238E27FC236}">
                <a16:creationId xmlns="" xmlns:a16="http://schemas.microsoft.com/office/drawing/2014/main" id="{CFE018A3-D485-6E47-8A1E-7B8D0440E944}"/>
              </a:ext>
            </a:extLst>
          </p:cNvPr>
          <p:cNvSpPr/>
          <p:nvPr/>
        </p:nvSpPr>
        <p:spPr bwMode="auto">
          <a:xfrm>
            <a:off x="1853747" y="1922450"/>
            <a:ext cx="827217" cy="382150"/>
          </a:xfrm>
          <a:prstGeom prst="roundRect">
            <a:avLst>
              <a:gd name="adj" fmla="val 15000"/>
            </a:avLst>
          </a:prstGeom>
          <a:solidFill>
            <a:srgbClr val="989898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50" b="1" dirty="0" err="1" smtClean="0">
                <a:solidFill>
                  <a:srgbClr val="FFFFFF"/>
                </a:solidFill>
                <a:latin typeface="+mn-ea"/>
                <a:sym typeface="Helvetica Neue Medium"/>
              </a:rPr>
              <a:t>법적근거</a:t>
            </a:r>
            <a:endParaRPr lang="en-US" altLang="ko-KR" sz="1250" b="1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모서리가 둥근 직사각형 44"/>
          <p:cNvSpPr/>
          <p:nvPr/>
        </p:nvSpPr>
        <p:spPr>
          <a:xfrm>
            <a:off x="467544" y="1484784"/>
            <a:ext cx="8352928" cy="2016224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중소기업제품 구매촉진 및 판로지원에 관한 법률 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12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조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공사용자재의 직접구매 증대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동법 시행령 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11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조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공사용자재의 직접구매 증대 등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-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공공기관이 발주하는 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40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억원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이상인 종합공사와 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억원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이상의 전문공사의 경우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4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천만원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이상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공사용자재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직접구매 대상에 대해서는 공공기관이 직접 구매하여 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시공자에게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제공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9640" y="158750"/>
            <a:ext cx="5438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40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공사용자재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직접구매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" name="그룹 37"/>
          <p:cNvGrpSpPr/>
          <p:nvPr/>
        </p:nvGrpSpPr>
        <p:grpSpPr>
          <a:xfrm>
            <a:off x="8596313" y="250081"/>
            <a:ext cx="381000" cy="406400"/>
            <a:chOff x="8596313" y="250081"/>
            <a:chExt cx="381000" cy="406400"/>
          </a:xfrm>
        </p:grpSpPr>
        <p:pic>
          <p:nvPicPr>
            <p:cNvPr id="16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6313" y="250081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8604250" y="288181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n-lt"/>
                  <a:ea typeface="HY울릉도M" pitchFamily="18" charset="-127"/>
                </a:rPr>
                <a:t>02</a:t>
              </a:r>
              <a:endParaRPr lang="ko-KR" altLang="en-US" b="1" dirty="0">
                <a:solidFill>
                  <a:srgbClr val="0F3362"/>
                </a:solidFill>
                <a:latin typeface="+mn-lt"/>
                <a:ea typeface="HY울릉도M" pitchFamily="18" charset="-127"/>
              </a:endParaRPr>
            </a:p>
          </p:txBody>
        </p:sp>
      </p:grpSp>
      <p:sp>
        <p:nvSpPr>
          <p:cNvPr id="17" name="Round Diagonal Corner Rectangle 4"/>
          <p:cNvSpPr/>
          <p:nvPr/>
        </p:nvSpPr>
        <p:spPr>
          <a:xfrm>
            <a:off x="179512" y="1196752"/>
            <a:ext cx="2160240" cy="432048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련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규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정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67544" y="4077072"/>
            <a:ext cx="8352928" cy="2016224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제도를 인지하지 못하여 분리발주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미이행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공사용자재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직접구매 예외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사유임에도 협의 없이 공사 진행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-&gt;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서울지방중소벤처기업청으로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공사용자재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직접 구매 조정 협의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협의회에서 심의 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(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중소기업제품 공공구매제도 운영요령 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22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조의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2(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공사용자재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직접구매 예외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))</a:t>
            </a:r>
          </a:p>
        </p:txBody>
      </p:sp>
      <p:sp>
        <p:nvSpPr>
          <p:cNvPr id="19" name="Round Diagonal Corner Rectangle 4"/>
          <p:cNvSpPr/>
          <p:nvPr/>
        </p:nvSpPr>
        <p:spPr>
          <a:xfrm>
            <a:off x="179512" y="3789040"/>
            <a:ext cx="2160240" cy="432048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위 반 사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례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69640" y="158750"/>
            <a:ext cx="5438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중소기업제품 구매실적 집계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37"/>
          <p:cNvGrpSpPr/>
          <p:nvPr/>
        </p:nvGrpSpPr>
        <p:grpSpPr>
          <a:xfrm>
            <a:off x="8596313" y="250081"/>
            <a:ext cx="381000" cy="406400"/>
            <a:chOff x="8596313" y="250081"/>
            <a:chExt cx="381000" cy="406400"/>
          </a:xfrm>
        </p:grpSpPr>
        <p:pic>
          <p:nvPicPr>
            <p:cNvPr id="16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6313" y="250081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8604250" y="288181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n-lt"/>
                  <a:ea typeface="HY울릉도M" pitchFamily="18" charset="-127"/>
                </a:rPr>
                <a:t>02</a:t>
              </a:r>
              <a:endParaRPr lang="ko-KR" altLang="en-US" b="1" dirty="0">
                <a:solidFill>
                  <a:srgbClr val="0F3362"/>
                </a:solidFill>
                <a:latin typeface="+mn-lt"/>
                <a:ea typeface="HY울릉도M" pitchFamily="18" charset="-127"/>
              </a:endParaRPr>
            </a:p>
          </p:txBody>
        </p:sp>
      </p:grpSp>
      <p:sp>
        <p:nvSpPr>
          <p:cNvPr id="17" name="모서리가 둥근 직사각형 16"/>
          <p:cNvSpPr/>
          <p:nvPr/>
        </p:nvSpPr>
        <p:spPr>
          <a:xfrm>
            <a:off x="467544" y="1484784"/>
            <a:ext cx="8352928" cy="2016224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공공구매실태조사 매뉴얼에 의하면 중소기업제품 구매실적은 재정회계시스템에서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대금지급시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입력한 사업자번호와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중기부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제공 구매실적 집계용 기업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DB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를 매칭하여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“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대기업 등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”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과 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“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중소기업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”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으로 분류하는 방안을 구축하도록 권고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Round Diagonal Corner Rectangle 4"/>
          <p:cNvSpPr/>
          <p:nvPr/>
        </p:nvSpPr>
        <p:spPr>
          <a:xfrm>
            <a:off x="179512" y="1196752"/>
            <a:ext cx="2160240" cy="432048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련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규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정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467544" y="4077072"/>
            <a:ext cx="8352928" cy="2016224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ㅇ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거의 대부분의 공공기관이 예산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미반영으로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시스템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미구축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Round Diagonal Corner Rectangle 4"/>
          <p:cNvSpPr/>
          <p:nvPr/>
        </p:nvSpPr>
        <p:spPr>
          <a:xfrm>
            <a:off x="179512" y="3789040"/>
            <a:ext cx="2160240" cy="432048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위 반 사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례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각 삼각형 2"/>
          <p:cNvSpPr/>
          <p:nvPr/>
        </p:nvSpPr>
        <p:spPr>
          <a:xfrm rot="10800000">
            <a:off x="0" y="-1"/>
            <a:ext cx="9144000" cy="2436935"/>
          </a:xfrm>
          <a:prstGeom prst="rtTriangle">
            <a:avLst/>
          </a:prstGeom>
          <a:gradFill>
            <a:gsLst>
              <a:gs pos="88000">
                <a:srgbClr val="1388C1"/>
              </a:gs>
              <a:gs pos="0">
                <a:srgbClr val="58B8D9"/>
              </a:gs>
              <a:gs pos="100000">
                <a:srgbClr val="0784BD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41206" y="4587875"/>
            <a:ext cx="2527443" cy="707886"/>
          </a:xfrm>
          <a:prstGeom prst="rect">
            <a:avLst/>
          </a:prstGeom>
          <a:noFill/>
        </p:spPr>
        <p:txBody>
          <a:bodyPr wrap="none" lIns="0" rIns="90000">
            <a:spAutoFit/>
          </a:bodyPr>
          <a:lstStyle/>
          <a:p>
            <a:pPr marL="0" lvl="1" indent="-107950">
              <a:buClr>
                <a:srgbClr val="668CE9"/>
              </a:buClr>
              <a:buSzPct val="90000"/>
              <a:defRPr/>
            </a:pPr>
            <a:r>
              <a:rPr lang="ko-KR" altLang="en-US" sz="4000" b="1" spc="-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Monotype Sorts"/>
              </a:rPr>
              <a:t>감사합니다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076056" y="533638"/>
            <a:ext cx="375361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3000"/>
              </a:lnSpc>
              <a:defRPr/>
            </a:pPr>
            <a:r>
              <a:rPr lang="ko-KR" altLang="en-US" sz="2400" spc="-150" dirty="0" smtClean="0">
                <a:ln w="11430"/>
                <a:solidFill>
                  <a:schemeClr val="bg1"/>
                </a:solidFill>
                <a:latin typeface="+mj-lt"/>
                <a:ea typeface="나눔고딕 Bold" panose="020D0804000000000000" pitchFamily="50" charset="-127"/>
              </a:rPr>
              <a:t>꼭 알아야 할</a:t>
            </a:r>
            <a:endParaRPr lang="en-US" altLang="ko-KR" sz="2400" spc="-150" dirty="0" smtClean="0">
              <a:ln w="11430"/>
              <a:solidFill>
                <a:schemeClr val="bg1"/>
              </a:solidFill>
              <a:latin typeface="+mj-lt"/>
              <a:ea typeface="나눔고딕 Bold" panose="020D0804000000000000" pitchFamily="50" charset="-127"/>
            </a:endParaRPr>
          </a:p>
          <a:p>
            <a:pPr algn="r">
              <a:lnSpc>
                <a:spcPts val="3000"/>
              </a:lnSpc>
              <a:defRPr/>
            </a:pPr>
            <a:r>
              <a:rPr lang="ko-KR" altLang="en-US" sz="2000" spc="-150" dirty="0" smtClean="0">
                <a:ln w="11430"/>
                <a:solidFill>
                  <a:schemeClr val="bg1"/>
                </a:solidFill>
                <a:latin typeface="+mj-lt"/>
                <a:ea typeface="나눔고딕 Bold" panose="020D0804000000000000" pitchFamily="50" charset="-127"/>
              </a:rPr>
              <a:t>공공구매지원제도 및 위반사례</a:t>
            </a:r>
            <a:endParaRPr lang="ko-KR" altLang="en-US" sz="2000" spc="-150" dirty="0">
              <a:ln w="11430"/>
              <a:solidFill>
                <a:schemeClr val="bg1"/>
              </a:solidFill>
              <a:latin typeface="+mj-lt"/>
              <a:ea typeface="나눔고딕 Bold" panose="020D0804000000000000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-1" y="5524500"/>
            <a:ext cx="4680000" cy="18000"/>
          </a:xfrm>
          <a:prstGeom prst="rect">
            <a:avLst/>
          </a:prstGeom>
          <a:solidFill>
            <a:srgbClr val="4747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661248"/>
            <a:ext cx="296993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theme1.xml><?xml version="1.0" encoding="utf-8"?>
<a:theme xmlns:a="http://schemas.openxmlformats.org/drawingml/2006/main" name="Office 테마">
  <a:themeElements>
    <a:clrScheme name="종이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가을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/>
          <a:tailEnd/>
        </a:ln>
      </a:spPr>
      <a:bodyPr wrap="none" anchor="ctr"/>
      <a:lstStyle>
        <a:defPPr>
          <a:buBlip>
            <a:blip xmlns:r="http://schemas.openxmlformats.org/officeDocument/2006/relationships" r:embed="rId1"/>
          </a:buBlip>
          <a:defRPr sz="2000" dirty="0" smtClean="0">
            <a:latin typeface="HY헤드라인M" pitchFamily="18" charset="-127"/>
            <a:ea typeface="HY헤드라인M" pitchFamily="18" charset="-127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>
        <a:spAutoFit/>
      </a:bodyPr>
      <a:lstStyle>
        <a:defPPr>
          <a:defRPr sz="14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19160</TotalTime>
  <Words>985</Words>
  <Application>Microsoft Office PowerPoint</Application>
  <PresentationFormat>화면 슬라이드 쇼(4:3)</PresentationFormat>
  <Paragraphs>132</Paragraphs>
  <Slides>11</Slides>
  <Notes>11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Company>POWERPT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SM</dc:creator>
  <cp:lastModifiedBy>user</cp:lastModifiedBy>
  <cp:revision>1566</cp:revision>
  <cp:lastPrinted>2017-12-18T12:18:47Z</cp:lastPrinted>
  <dcterms:created xsi:type="dcterms:W3CDTF">2005-06-09T00:50:50Z</dcterms:created>
  <dcterms:modified xsi:type="dcterms:W3CDTF">2021-04-28T08:22:34Z</dcterms:modified>
</cp:coreProperties>
</file>