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54" r:id="rId3"/>
  </p:sldMasterIdLst>
  <p:notesMasterIdLst>
    <p:notesMasterId r:id="rId34"/>
  </p:notesMasterIdLst>
  <p:handoutMasterIdLst>
    <p:handoutMasterId r:id="rId35"/>
  </p:handoutMasterIdLst>
  <p:sldIdLst>
    <p:sldId id="873" r:id="rId4"/>
    <p:sldId id="2071" r:id="rId5"/>
    <p:sldId id="2069" r:id="rId6"/>
    <p:sldId id="2073" r:id="rId7"/>
    <p:sldId id="2074" r:id="rId8"/>
    <p:sldId id="2075" r:id="rId9"/>
    <p:sldId id="2076" r:id="rId10"/>
    <p:sldId id="2078" r:id="rId11"/>
    <p:sldId id="2079" r:id="rId12"/>
    <p:sldId id="2080" r:id="rId13"/>
    <p:sldId id="2081" r:id="rId14"/>
    <p:sldId id="2082" r:id="rId15"/>
    <p:sldId id="2085" r:id="rId16"/>
    <p:sldId id="2084" r:id="rId17"/>
    <p:sldId id="2087" r:id="rId18"/>
    <p:sldId id="2088" r:id="rId19"/>
    <p:sldId id="2089" r:id="rId20"/>
    <p:sldId id="2091" r:id="rId21"/>
    <p:sldId id="2092" r:id="rId22"/>
    <p:sldId id="2093" r:id="rId23"/>
    <p:sldId id="2094" r:id="rId24"/>
    <p:sldId id="2095" r:id="rId25"/>
    <p:sldId id="2098" r:id="rId26"/>
    <p:sldId id="2097" r:id="rId27"/>
    <p:sldId id="2099" r:id="rId28"/>
    <p:sldId id="2101" r:id="rId29"/>
    <p:sldId id="2104" r:id="rId30"/>
    <p:sldId id="2100" r:id="rId31"/>
    <p:sldId id="2102" r:id="rId32"/>
    <p:sldId id="2103" r:id="rId33"/>
  </p:sldIdLst>
  <p:sldSz cx="9906000" cy="6858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E04"/>
    <a:srgbClr val="D52D0D"/>
    <a:srgbClr val="FFFFCC"/>
    <a:srgbClr val="007F3B"/>
    <a:srgbClr val="ADCF70"/>
    <a:srgbClr val="708F30"/>
    <a:srgbClr val="A2A7AC"/>
    <a:srgbClr val="303C4D"/>
    <a:srgbClr val="01367C"/>
    <a:srgbClr val="101C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6" autoAdjust="0"/>
    <p:restoredTop sz="96353" autoAdjust="0"/>
  </p:normalViewPr>
  <p:slideViewPr>
    <p:cSldViewPr>
      <p:cViewPr varScale="1">
        <p:scale>
          <a:sx n="77" d="100"/>
          <a:sy n="77" d="100"/>
        </p:scale>
        <p:origin x="54" y="588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3048" y="9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572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30195E63-84CC-478C-94CB-E16D0468CA4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572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DE215D89-9757-4E24-8C99-F02BEA7B1B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6879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572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51258BE7-A437-4159-BF02-A86EC6FF41CF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2" rIns="90644" bIns="4532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891" y="4747996"/>
            <a:ext cx="5387982" cy="3884437"/>
          </a:xfrm>
          <a:prstGeom prst="rect">
            <a:avLst/>
          </a:prstGeom>
        </p:spPr>
        <p:txBody>
          <a:bodyPr vert="horz" lIns="90644" tIns="45322" rIns="90644" bIns="45322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572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7CBC5A99-FBB3-40B9-AD22-3D1C58888E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0582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8650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55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419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8899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530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6513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2228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3102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74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8554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6174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747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518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5A99-FBB3-40B9-AD22-3D1C58888EE6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6204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965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2D09E2D3-55B1-478D-8956-D750B674D9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1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EF6C9CDB-7C3E-4C38-8B43-CBB1DC5B99EF}"/>
              </a:ext>
            </a:extLst>
          </p:cNvPr>
          <p:cNvSpPr/>
          <p:nvPr userDrawn="1"/>
        </p:nvSpPr>
        <p:spPr>
          <a:xfrm>
            <a:off x="4773000" y="6654713"/>
            <a:ext cx="370012" cy="194667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80D9AC06-B2F9-4C80-B507-D97634248010}" type="slidenum">
              <a:rPr kumimoji="0" lang="en-US" altLang="ko-KR" sz="900" b="0" i="0" u="none" strike="noStrike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altLang="ko-KR" sz="900" b="0" i="0" u="none" strike="noStrike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양쪽 모서리가 둥근 사각형 1">
            <a:extLst>
              <a:ext uri="{FF2B5EF4-FFF2-40B4-BE49-F238E27FC236}">
                <a16:creationId xmlns:a16="http://schemas.microsoft.com/office/drawing/2014/main" id="{C04F09B2-D3D9-476E-9573-800FD078E959}"/>
              </a:ext>
            </a:extLst>
          </p:cNvPr>
          <p:cNvSpPr/>
          <p:nvPr userDrawn="1"/>
        </p:nvSpPr>
        <p:spPr>
          <a:xfrm rot="16200000">
            <a:off x="6475396" y="-325642"/>
            <a:ext cx="468052" cy="639316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0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b="1" spc="-150" dirty="0"/>
          </a:p>
        </p:txBody>
      </p:sp>
    </p:spTree>
    <p:extLst>
      <p:ext uri="{BB962C8B-B14F-4D97-AF65-F5344CB8AC3E}">
        <p14:creationId xmlns:p14="http://schemas.microsoft.com/office/powerpoint/2010/main" val="92865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모서리가 둥근 직사각형 3"/>
          <p:cNvSpPr/>
          <p:nvPr userDrawn="1"/>
        </p:nvSpPr>
        <p:spPr>
          <a:xfrm>
            <a:off x="4773000" y="6654713"/>
            <a:ext cx="370012" cy="194667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80D9AC06-B2F9-4C80-B507-D97634248010}" type="slidenum">
              <a:rPr kumimoji="0" lang="en-US" altLang="ko-KR" sz="900" b="0" i="0" u="none" strike="noStrike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altLang="ko-KR" sz="900" b="0" i="0" u="none" strike="noStrike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871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-1"/>
            <a:ext cx="9906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 userDrawn="1"/>
        </p:nvSpPr>
        <p:spPr>
          <a:xfrm>
            <a:off x="4773000" y="6654713"/>
            <a:ext cx="370012" cy="194667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80D9AC06-B2F9-4C80-B507-D97634248010}" type="slidenum">
              <a:rPr kumimoji="0" lang="en-US" altLang="ko-KR" sz="900" b="0" i="0" u="none" strike="noStrike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altLang="ko-KR" sz="900" b="0" i="0" u="none" strike="noStrike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54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B7B68065-8A25-4059-9C16-9222BB89718E}"/>
              </a:ext>
            </a:extLst>
          </p:cNvPr>
          <p:cNvGrpSpPr/>
          <p:nvPr userDrawn="1"/>
        </p:nvGrpSpPr>
        <p:grpSpPr>
          <a:xfrm>
            <a:off x="4260378" y="6533502"/>
            <a:ext cx="1368343" cy="246622"/>
            <a:chOff x="5843262" y="4132784"/>
            <a:chExt cx="1368343" cy="246622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F23DE765-35A4-42DC-A16F-CB0F4F016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9479" y="4132784"/>
              <a:ext cx="702126" cy="24662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069AFDA-115B-4A62-8F53-D1B3BF0B0674}"/>
                </a:ext>
              </a:extLst>
            </p:cNvPr>
            <p:cNvSpPr/>
            <p:nvPr/>
          </p:nvSpPr>
          <p:spPr>
            <a:xfrm>
              <a:off x="5843262" y="4155336"/>
              <a:ext cx="7425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Proposed by</a:t>
              </a:r>
              <a:endParaRPr lang="ko-KR" altLang="en-US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ADA6A84-2275-4446-8E22-2592C1674331}"/>
              </a:ext>
            </a:extLst>
          </p:cNvPr>
          <p:cNvSpPr/>
          <p:nvPr userDrawn="1"/>
        </p:nvSpPr>
        <p:spPr>
          <a:xfrm>
            <a:off x="0" y="0"/>
            <a:ext cx="9906000" cy="45719"/>
          </a:xfrm>
          <a:prstGeom prst="rect">
            <a:avLst/>
          </a:prstGeom>
          <a:solidFill>
            <a:srgbClr val="E9570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spc="-150" dirty="0">
              <a:solidFill>
                <a:schemeClr val="tx1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75C34CA-8E1A-4234-A605-B1A7F4AC72D6}"/>
              </a:ext>
            </a:extLst>
          </p:cNvPr>
          <p:cNvSpPr/>
          <p:nvPr userDrawn="1"/>
        </p:nvSpPr>
        <p:spPr>
          <a:xfrm>
            <a:off x="0" y="6812281"/>
            <a:ext cx="9906000" cy="45719"/>
          </a:xfrm>
          <a:prstGeom prst="rect">
            <a:avLst/>
          </a:prstGeom>
          <a:solidFill>
            <a:srgbClr val="E9570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spc="-150" dirty="0">
              <a:solidFill>
                <a:schemeClr val="tx1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0D9C691-B8B6-4B3D-B5B0-56A8F635584B}"/>
              </a:ext>
            </a:extLst>
          </p:cNvPr>
          <p:cNvSpPr/>
          <p:nvPr userDrawn="1"/>
        </p:nvSpPr>
        <p:spPr>
          <a:xfrm>
            <a:off x="0" y="1674521"/>
            <a:ext cx="9906000" cy="2942612"/>
          </a:xfrm>
          <a:prstGeom prst="rect">
            <a:avLst/>
          </a:prstGeom>
          <a:solidFill>
            <a:schemeClr val="bg1">
              <a:lumMod val="8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5556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74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0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9400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63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2167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147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725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513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3614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922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105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4211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98914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585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98614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24821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36203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55284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3833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509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3261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6658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7EFB0053-197E-4DB8-9726-E0CE223973CD}"/>
              </a:ext>
            </a:extLst>
          </p:cNvPr>
          <p:cNvSpPr/>
          <p:nvPr userDrawn="1"/>
        </p:nvSpPr>
        <p:spPr>
          <a:xfrm>
            <a:off x="0" y="6588732"/>
            <a:ext cx="9906000" cy="2606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200" spc="-150" dirty="0">
              <a:solidFill>
                <a:schemeClr val="tx1"/>
              </a:solidFill>
            </a:endParaRPr>
          </a:p>
        </p:txBody>
      </p:sp>
      <p:sp>
        <p:nvSpPr>
          <p:cNvPr id="25" name="모서리가 둥근 직사각형 14">
            <a:extLst>
              <a:ext uri="{FF2B5EF4-FFF2-40B4-BE49-F238E27FC236}">
                <a16:creationId xmlns:a16="http://schemas.microsoft.com/office/drawing/2014/main" id="{4D080FCB-1ED6-475A-B3F1-E274BCE06E73}"/>
              </a:ext>
            </a:extLst>
          </p:cNvPr>
          <p:cNvSpPr/>
          <p:nvPr userDrawn="1"/>
        </p:nvSpPr>
        <p:spPr>
          <a:xfrm>
            <a:off x="4773000" y="6669360"/>
            <a:ext cx="370012" cy="144016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80D9AC06-B2F9-4C80-B507-D97634248010}" type="slidenum">
              <a:rPr kumimoji="0" lang="en-US" altLang="ko-KR" sz="900" b="0" i="0" u="none" strike="noStrike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Tahoma" panose="020B0604030504040204" pitchFamily="34" charset="0"/>
              </a:rPr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altLang="ko-KR" sz="900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Tahoma" panose="020B0604030504040204" pitchFamily="34" charset="0"/>
            </a:endParaRPr>
          </a:p>
        </p:txBody>
      </p:sp>
      <p:sp>
        <p:nvSpPr>
          <p:cNvPr id="27" name="양쪽 모서리가 둥근 사각형 5">
            <a:extLst>
              <a:ext uri="{FF2B5EF4-FFF2-40B4-BE49-F238E27FC236}">
                <a16:creationId xmlns:a16="http://schemas.microsoft.com/office/drawing/2014/main" id="{03309CE1-28EE-4843-85C0-B85DE7F87ED3}"/>
              </a:ext>
            </a:extLst>
          </p:cNvPr>
          <p:cNvSpPr/>
          <p:nvPr userDrawn="1"/>
        </p:nvSpPr>
        <p:spPr>
          <a:xfrm rot="10800000">
            <a:off x="4628964" y="224644"/>
            <a:ext cx="648072" cy="64807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200" spc="-150" dirty="0">
              <a:solidFill>
                <a:schemeClr val="tx1"/>
              </a:solidFill>
            </a:endParaRPr>
          </a:p>
        </p:txBody>
      </p:sp>
      <p:sp>
        <p:nvSpPr>
          <p:cNvPr id="28" name="양쪽 모서리가 둥근 사각형 13">
            <a:extLst>
              <a:ext uri="{FF2B5EF4-FFF2-40B4-BE49-F238E27FC236}">
                <a16:creationId xmlns:a16="http://schemas.microsoft.com/office/drawing/2014/main" id="{C73194DE-9911-4E98-958A-E52397CCB9BF}"/>
              </a:ext>
            </a:extLst>
          </p:cNvPr>
          <p:cNvSpPr/>
          <p:nvPr userDrawn="1"/>
        </p:nvSpPr>
        <p:spPr>
          <a:xfrm rot="10800000">
            <a:off x="4808985" y="6129300"/>
            <a:ext cx="288031" cy="5040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200" spc="-150" dirty="0">
              <a:solidFill>
                <a:schemeClr val="tx1"/>
              </a:solidFill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1159933-B2CB-4105-9E29-679560D834CF}"/>
              </a:ext>
            </a:extLst>
          </p:cNvPr>
          <p:cNvSpPr/>
          <p:nvPr userDrawn="1"/>
        </p:nvSpPr>
        <p:spPr>
          <a:xfrm>
            <a:off x="0" y="0"/>
            <a:ext cx="9906000" cy="76470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spc="-150" dirty="0">
              <a:solidFill>
                <a:schemeClr val="tx1"/>
              </a:solidFill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CF90681E-8F51-4CFB-9B88-9A663C487E25}"/>
              </a:ext>
            </a:extLst>
          </p:cNvPr>
          <p:cNvSpPr/>
          <p:nvPr userDrawn="1"/>
        </p:nvSpPr>
        <p:spPr>
          <a:xfrm>
            <a:off x="264316" y="199149"/>
            <a:ext cx="421540" cy="42153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11">
            <a:extLst>
              <a:ext uri="{FF2B5EF4-FFF2-40B4-BE49-F238E27FC236}">
                <a16:creationId xmlns:a16="http://schemas.microsoft.com/office/drawing/2014/main" id="{11A55779-3043-439C-BD60-CE179B6D8C8E}"/>
              </a:ext>
            </a:extLst>
          </p:cNvPr>
          <p:cNvSpPr/>
          <p:nvPr userDrawn="1"/>
        </p:nvSpPr>
        <p:spPr>
          <a:xfrm>
            <a:off x="8517396" y="6525344"/>
            <a:ext cx="1653142" cy="35775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l"/>
            <a:r>
              <a:rPr lang="ko-KR" altLang="en-US" sz="900" b="1" spc="-100" baseline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소상공인시장진흥공단</a:t>
            </a:r>
            <a:endParaRPr lang="ko-KR" altLang="en-US" sz="900" b="1" spc="-100" baseline="0" dirty="0"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A727E1CC-3B39-44DB-8A81-4BEC0D2929A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404" y="6625797"/>
            <a:ext cx="202479" cy="16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7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5F783-E373-470D-B55F-6236004569B3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E8EEF-EF7B-4E46-BB0F-A2B0BD063C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3476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330D1-D732-4E12-8434-6ABB157F999A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905CD-E449-4D26-A3E0-88F0FE6F10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0932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95186BD2-2F38-400E-BB96-58ED281C87F2}"/>
              </a:ext>
            </a:extLst>
          </p:cNvPr>
          <p:cNvCxnSpPr>
            <a:cxnSpLocks/>
          </p:cNvCxnSpPr>
          <p:nvPr/>
        </p:nvCxnSpPr>
        <p:spPr>
          <a:xfrm>
            <a:off x="979863" y="2854814"/>
            <a:ext cx="89261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4694FED-6AB0-4597-A691-FC2BD2EE9498}"/>
              </a:ext>
            </a:extLst>
          </p:cNvPr>
          <p:cNvSpPr/>
          <p:nvPr/>
        </p:nvSpPr>
        <p:spPr>
          <a:xfrm>
            <a:off x="617162" y="2069939"/>
            <a:ext cx="6928126" cy="799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r>
              <a:rPr lang="ko-KR" altLang="en-US" sz="3300" b="1" spc="-300" dirty="0" smtClean="0">
                <a:solidFill>
                  <a:schemeClr val="tx1"/>
                </a:solidFill>
                <a:latin typeface="+mj-ea"/>
              </a:rPr>
              <a:t>소상공인 개별 점포 사업 신청 매뉴얼</a:t>
            </a:r>
            <a:endParaRPr lang="ko-KR" altLang="en-US" sz="3300" b="1" spc="-300" dirty="0">
              <a:solidFill>
                <a:schemeClr val="tx1"/>
              </a:solidFill>
              <a:latin typeface="+mj-ea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F142F0C-82B3-4B69-929C-5CEF9EF460F7}"/>
              </a:ext>
            </a:extLst>
          </p:cNvPr>
          <p:cNvGrpSpPr/>
          <p:nvPr/>
        </p:nvGrpSpPr>
        <p:grpSpPr>
          <a:xfrm>
            <a:off x="979863" y="1628600"/>
            <a:ext cx="1933748" cy="286555"/>
            <a:chOff x="3831058" y="3923530"/>
            <a:chExt cx="2250961" cy="333562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BE215ED4-399F-4EA6-BD65-146A4DAFE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9447" y="3931919"/>
              <a:ext cx="2242572" cy="325173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6515F756-45CB-4BDE-B15F-032919C73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1058" y="3923530"/>
              <a:ext cx="2242572" cy="325173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15DE373-887B-4FC7-A92B-853264BF9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698" y="6511340"/>
            <a:ext cx="1635736" cy="320284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4D858601-E12A-4416-8B1D-81553DE70C37}"/>
              </a:ext>
            </a:extLst>
          </p:cNvPr>
          <p:cNvSpPr/>
          <p:nvPr/>
        </p:nvSpPr>
        <p:spPr>
          <a:xfrm>
            <a:off x="8984647" y="2960948"/>
            <a:ext cx="920328" cy="320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altLang="ko-KR" sz="1200" dirty="0">
                <a:solidFill>
                  <a:schemeClr val="tx1"/>
                </a:solidFill>
                <a:latin typeface="+mj-ea"/>
              </a:rPr>
              <a:t>Ver. 1.0</a:t>
            </a:r>
            <a:endParaRPr lang="ko-KR" altLang="en-US" sz="1200" dirty="0">
              <a:solidFill>
                <a:schemeClr val="tx1"/>
              </a:solidFill>
              <a:latin typeface="+mj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B93FF2-BD80-4331-A69B-5C20682279A9}"/>
              </a:ext>
            </a:extLst>
          </p:cNvPr>
          <p:cNvSpPr txBox="1"/>
          <p:nvPr/>
        </p:nvSpPr>
        <p:spPr>
          <a:xfrm>
            <a:off x="925271" y="2909768"/>
            <a:ext cx="7092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(https://www.sbiz.or.kr/smst/index.do)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278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2412268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</a:t>
            </a:r>
            <a:r>
              <a:rPr lang="ko-KR" altLang="en-US" sz="900" b="1" spc="-130" dirty="0">
                <a:solidFill>
                  <a:schemeClr val="bg1">
                    <a:lumMod val="85000"/>
                  </a:schemeClr>
                </a:solidFill>
              </a:rPr>
              <a:t>매뉴얼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스마트상점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홈페이지 로그인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81"/>
          <a:stretch/>
        </p:blipFill>
        <p:spPr>
          <a:xfrm>
            <a:off x="380492" y="1664161"/>
            <a:ext cx="9217024" cy="450114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직사각형 2"/>
          <p:cNvSpPr/>
          <p:nvPr/>
        </p:nvSpPr>
        <p:spPr>
          <a:xfrm>
            <a:off x="7329264" y="1717888"/>
            <a:ext cx="756084" cy="2349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44688" y="980728"/>
            <a:ext cx="5688632" cy="54006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marL="228600" indent="-228600" algn="l">
              <a:buAutoNum type="arabicPeriod"/>
            </a:pPr>
            <a:r>
              <a:rPr lang="ko-KR" altLang="en-US" sz="1200" dirty="0" smtClean="0">
                <a:solidFill>
                  <a:schemeClr val="tx1"/>
                </a:solidFill>
              </a:rPr>
              <a:t>소상공인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스마트상점</a:t>
            </a:r>
            <a:r>
              <a:rPr lang="ko-KR" altLang="en-US" sz="1200" dirty="0" smtClean="0">
                <a:solidFill>
                  <a:schemeClr val="tx1"/>
                </a:solidFill>
              </a:rPr>
              <a:t> 홈페이지</a:t>
            </a:r>
            <a:r>
              <a:rPr lang="en-US" altLang="ko-KR" sz="1200" b="1" u="sng" dirty="0" smtClean="0">
                <a:solidFill>
                  <a:srgbClr val="0070C0"/>
                </a:solidFill>
              </a:rPr>
              <a:t>(http://www.sbiz.or.kr/smst/index.do)</a:t>
            </a:r>
            <a:r>
              <a:rPr lang="ko-KR" altLang="en-US" sz="1200" b="1" u="sng" dirty="0" smtClean="0">
                <a:solidFill>
                  <a:srgbClr val="0070C0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접속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marL="228600" indent="-228600" algn="l">
              <a:buAutoNum type="arabicPeriod"/>
            </a:pPr>
            <a:r>
              <a:rPr lang="ko-KR" altLang="en-US" sz="1200" dirty="0" smtClean="0">
                <a:solidFill>
                  <a:schemeClr val="tx1"/>
                </a:solidFill>
              </a:rPr>
              <a:t>우측의 </a:t>
            </a:r>
            <a:r>
              <a:rPr lang="en-US" altLang="ko-KR" sz="1200" dirty="0" smtClean="0">
                <a:solidFill>
                  <a:schemeClr val="tx1"/>
                </a:solidFill>
              </a:rPr>
              <a:t>“</a:t>
            </a:r>
            <a:r>
              <a:rPr lang="ko-KR" altLang="en-US" sz="1200" b="1" u="sng" dirty="0" smtClean="0">
                <a:solidFill>
                  <a:srgbClr val="0070C0"/>
                </a:solidFill>
              </a:rPr>
              <a:t>소상공인 로그인</a:t>
            </a:r>
            <a:r>
              <a:rPr lang="en-US" altLang="ko-KR" sz="1200" dirty="0" smtClean="0">
                <a:solidFill>
                  <a:schemeClr val="tx1"/>
                </a:solidFill>
              </a:rPr>
              <a:t>” </a:t>
            </a:r>
            <a:r>
              <a:rPr lang="ko-KR" altLang="en-US" sz="1200" dirty="0" smtClean="0">
                <a:solidFill>
                  <a:schemeClr val="tx1"/>
                </a:solidFill>
              </a:rPr>
              <a:t>메뉴를 클릭합니다</a:t>
            </a:r>
            <a:r>
              <a:rPr lang="en-US" altLang="ko-KR" sz="1200" dirty="0" smtClean="0">
                <a:solidFill>
                  <a:schemeClr val="tx1"/>
                </a:solidFill>
              </a:rPr>
              <a:t>.</a:t>
            </a:r>
            <a:endParaRPr lang="ko-KR" altLang="en-US" sz="1200" dirty="0" smtClean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285148" y="1637340"/>
            <a:ext cx="936104" cy="396044"/>
            <a:chOff x="6285148" y="1637340"/>
            <a:chExt cx="936104" cy="396044"/>
          </a:xfrm>
        </p:grpSpPr>
        <p:sp>
          <p:nvSpPr>
            <p:cNvPr id="5" name="오른쪽 화살표 4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선택하기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718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</a:t>
            </a:r>
            <a:r>
              <a:rPr lang="ko-KR" altLang="en-US" sz="900" b="1" spc="-130" dirty="0">
                <a:solidFill>
                  <a:schemeClr val="bg1">
                    <a:lumMod val="85000"/>
                  </a:schemeClr>
                </a:solidFill>
              </a:rPr>
              <a:t>매뉴얼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소상공인마당 통합 로그인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07511" y="1412776"/>
            <a:ext cx="4860540" cy="78755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marL="228600" indent="-228600" algn="l">
              <a:buAutoNum type="arabicPeriod"/>
            </a:pPr>
            <a:r>
              <a:rPr lang="ko-KR" altLang="en-US" sz="1200" dirty="0" smtClean="0">
                <a:solidFill>
                  <a:schemeClr val="tx1"/>
                </a:solidFill>
              </a:rPr>
              <a:t>소상공인마당에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가입하셨다면 기존의 가입 정보</a:t>
            </a:r>
            <a:r>
              <a:rPr lang="ko-KR" altLang="en-US" sz="1200" dirty="0" smtClean="0">
                <a:solidFill>
                  <a:schemeClr val="tx1"/>
                </a:solidFill>
              </a:rPr>
              <a:t>로 로그인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1200" dirty="0" smtClean="0">
                <a:solidFill>
                  <a:schemeClr val="tx1"/>
                </a:solidFill>
              </a:rPr>
              <a:t>1-1.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간편 로그인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네이버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카카오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페이스북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을 통해 로그인 가능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1200" dirty="0" smtClean="0">
                <a:solidFill>
                  <a:schemeClr val="tx1"/>
                </a:solidFill>
              </a:rPr>
              <a:t>2.  </a:t>
            </a:r>
            <a:r>
              <a:rPr lang="ko-KR" altLang="en-US" sz="1200" dirty="0" smtClean="0">
                <a:solidFill>
                  <a:schemeClr val="tx1"/>
                </a:solidFill>
              </a:rPr>
              <a:t>소상공인마당에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미가입하셨다면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회원가입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절차 진행</a:t>
            </a:r>
            <a:r>
              <a:rPr lang="en-US" altLang="ko-KR" sz="1050" dirty="0" smtClean="0">
                <a:solidFill>
                  <a:schemeClr val="tx1"/>
                </a:solidFill>
              </a:rPr>
              <a:t>(4~5 </a:t>
            </a:r>
            <a:r>
              <a:rPr lang="ko-KR" altLang="en-US" sz="1050" dirty="0" smtClean="0">
                <a:solidFill>
                  <a:schemeClr val="tx1"/>
                </a:solidFill>
              </a:rPr>
              <a:t>페이지</a:t>
            </a:r>
            <a:r>
              <a:rPr lang="en-US" altLang="ko-KR" sz="1050" dirty="0" smtClean="0">
                <a:solidFill>
                  <a:schemeClr val="tx1"/>
                </a:solidFill>
              </a:rPr>
              <a:t>)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7" t="3408" r="29075" b="11640"/>
          <a:stretch/>
        </p:blipFill>
        <p:spPr>
          <a:xfrm>
            <a:off x="65765" y="1048945"/>
            <a:ext cx="4090205" cy="512164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272479" y="24928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①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37102" y="436510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②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435" y="3352719"/>
            <a:ext cx="1740782" cy="2817872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532" y="3357140"/>
            <a:ext cx="1731211" cy="2809030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753" y="3356510"/>
            <a:ext cx="1744056" cy="2814081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4529263" y="2996952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rgbClr val="0070C0"/>
                </a:solidFill>
              </a:rPr>
              <a:t>네이버 로그인</a:t>
            </a:r>
            <a:endParaRPr lang="ko-KR" altLang="en-US" sz="1200" b="1" dirty="0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79588" y="2996951"/>
            <a:ext cx="13163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smtClean="0">
                <a:solidFill>
                  <a:srgbClr val="0070C0"/>
                </a:solidFill>
              </a:rPr>
              <a:t>페이스북 로그인</a:t>
            </a:r>
            <a:endParaRPr lang="ko-KR" altLang="en-US" sz="1200" b="1" dirty="0">
              <a:solidFill>
                <a:srgbClr val="0070C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55944" y="2996950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rgbClr val="0070C0"/>
                </a:solidFill>
              </a:rPr>
              <a:t>카카오 로그인</a:t>
            </a:r>
            <a:endParaRPr lang="ko-KR" altLang="en-US" sz="1200" b="1" dirty="0">
              <a:solidFill>
                <a:srgbClr val="0070C0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349737" y="4473820"/>
            <a:ext cx="434911" cy="18002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55448" y="3609768"/>
            <a:ext cx="3725444" cy="53931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30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소상공인마당 회원가입 절차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2-1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109207" y="1356271"/>
            <a:ext cx="5112567" cy="576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en-US" altLang="ko-KR" sz="1200" dirty="0" smtClean="0">
                <a:solidFill>
                  <a:schemeClr val="tx1"/>
                </a:solidFill>
              </a:rPr>
              <a:t>1. 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약관 동의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이용약관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개인정보 수집</a:t>
            </a:r>
            <a:r>
              <a:rPr lang="en-US" altLang="ko-KR" sz="1200" dirty="0" smtClean="0">
                <a:solidFill>
                  <a:schemeClr val="tx1"/>
                </a:solidFill>
              </a:rPr>
              <a:t>·</a:t>
            </a:r>
            <a:r>
              <a:rPr lang="ko-KR" altLang="en-US" sz="1200" dirty="0" smtClean="0">
                <a:solidFill>
                  <a:schemeClr val="tx1"/>
                </a:solidFill>
              </a:rPr>
              <a:t>이용 및 제공 동의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3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곳 모두</a:t>
            </a:r>
            <a:r>
              <a:rPr lang="ko-KR" altLang="en-US" sz="1200" dirty="0" smtClean="0">
                <a:solidFill>
                  <a:schemeClr val="tx1"/>
                </a:solidFill>
              </a:rPr>
              <a:t> 선택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1200" dirty="0" smtClean="0">
                <a:solidFill>
                  <a:schemeClr val="tx1"/>
                </a:solidFill>
              </a:rPr>
              <a:t>2.  </a:t>
            </a:r>
            <a:r>
              <a:rPr lang="ko-KR" altLang="en-US" sz="1200" dirty="0" smtClean="0">
                <a:solidFill>
                  <a:schemeClr val="tx1"/>
                </a:solidFill>
              </a:rPr>
              <a:t>회원가입을 위한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본인인증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휴대폰 인증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아이핀</a:t>
            </a:r>
            <a:r>
              <a:rPr lang="ko-KR" altLang="en-US" sz="1200" dirty="0" smtClean="0">
                <a:solidFill>
                  <a:schemeClr val="tx1"/>
                </a:solidFill>
              </a:rPr>
              <a:t> 인증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</a:rPr>
              <a:t>개 중 선택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6" y="908720"/>
            <a:ext cx="3564396" cy="1471166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0" y="2454580"/>
            <a:ext cx="2947522" cy="3945011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275" y="2454580"/>
            <a:ext cx="3254113" cy="1862013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956" y="3997282"/>
            <a:ext cx="1283452" cy="2376264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33120" y="4041907"/>
            <a:ext cx="1692188" cy="2277371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33" name="TextBox 32"/>
          <p:cNvSpPr txBox="1"/>
          <p:nvPr/>
        </p:nvSpPr>
        <p:spPr>
          <a:xfrm>
            <a:off x="318403" y="234773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①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612740" y="3550020"/>
            <a:ext cx="972108" cy="1961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610498" y="5087360"/>
            <a:ext cx="972108" cy="1961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648744" y="6221224"/>
            <a:ext cx="972108" cy="1961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68030" y="23345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②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13" name="위로 구부러진 화살표 12"/>
          <p:cNvSpPr/>
          <p:nvPr/>
        </p:nvSpPr>
        <p:spPr>
          <a:xfrm rot="6916087">
            <a:off x="4225150" y="3382258"/>
            <a:ext cx="663612" cy="426446"/>
          </a:xfrm>
          <a:prstGeom prst="curvedUpArrow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40" name="위로 구부러진 화살표 39"/>
          <p:cNvSpPr/>
          <p:nvPr/>
        </p:nvSpPr>
        <p:spPr>
          <a:xfrm rot="14683913" flipH="1">
            <a:off x="6668139" y="3388978"/>
            <a:ext cx="663612" cy="426446"/>
          </a:xfrm>
          <a:prstGeom prst="curvedUpArrow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39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소상공인마당 회원가입 절차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2-2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57628" y="1808820"/>
            <a:ext cx="3379248" cy="75608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marL="228600" indent="-228600">
              <a:buAutoNum type="arabicPeriod"/>
            </a:pPr>
            <a:r>
              <a:rPr lang="ko-KR" altLang="en-US" sz="1200" dirty="0" smtClean="0">
                <a:solidFill>
                  <a:schemeClr val="tx1"/>
                </a:solidFill>
              </a:rPr>
              <a:t>본인인증 이후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회원정보 입력 </a:t>
            </a:r>
            <a:r>
              <a:rPr lang="ko-KR" altLang="en-US" sz="1200" dirty="0" smtClean="0">
                <a:solidFill>
                  <a:schemeClr val="tx1"/>
                </a:solidFill>
              </a:rPr>
              <a:t>후 확인 선택</a:t>
            </a:r>
            <a:endParaRPr lang="en-US" altLang="ko-KR" sz="1200" dirty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    (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 부분 제외하고 모든 내용 입력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2.  </a:t>
            </a:r>
            <a:r>
              <a:rPr lang="ko-KR" altLang="en-US" sz="1200" dirty="0" smtClean="0">
                <a:solidFill>
                  <a:schemeClr val="tx1"/>
                </a:solidFill>
              </a:rPr>
              <a:t>회원가입 완료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0" t="24959" r="18539" b="8801"/>
          <a:stretch/>
        </p:blipFill>
        <p:spPr>
          <a:xfrm>
            <a:off x="4664968" y="980728"/>
            <a:ext cx="5076564" cy="5471143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0" t="484" r="18539" b="75390"/>
          <a:stretch/>
        </p:blipFill>
        <p:spPr>
          <a:xfrm>
            <a:off x="191061" y="2656781"/>
            <a:ext cx="3987853" cy="1565350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2" name="직사각형 21"/>
          <p:cNvSpPr/>
          <p:nvPr/>
        </p:nvSpPr>
        <p:spPr>
          <a:xfrm>
            <a:off x="7293260" y="5985284"/>
            <a:ext cx="1332148" cy="50405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4088904" y="3248980"/>
            <a:ext cx="936104" cy="396044"/>
            <a:chOff x="6285148" y="1637340"/>
            <a:chExt cx="936104" cy="396044"/>
          </a:xfrm>
        </p:grpSpPr>
        <p:sp>
          <p:nvSpPr>
            <p:cNvPr id="24" name="오른쪽 화살표 23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상세화면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66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r="53438"/>
          <a:stretch/>
        </p:blipFill>
        <p:spPr>
          <a:xfrm>
            <a:off x="164468" y="1175796"/>
            <a:ext cx="4068453" cy="1893164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5218404" y="1598299"/>
            <a:ext cx="3937045" cy="94712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marL="228600" indent="-228600" algn="l">
              <a:buAutoNum type="arabicPeriod"/>
            </a:pPr>
            <a:r>
              <a:rPr lang="ko-KR" altLang="en-US" sz="1200" dirty="0" smtClean="0">
                <a:solidFill>
                  <a:schemeClr val="tx1"/>
                </a:solidFill>
              </a:rPr>
              <a:t>로그인 이후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상단의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사업공고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1200" dirty="0" smtClean="0">
                <a:solidFill>
                  <a:schemeClr val="tx1"/>
                </a:solidFill>
              </a:rPr>
              <a:t>2. 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소상공인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개별점포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모집 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1200" dirty="0" smtClean="0">
                <a:solidFill>
                  <a:schemeClr val="tx1"/>
                </a:solidFill>
              </a:rPr>
              <a:t>3.  </a:t>
            </a:r>
            <a:r>
              <a:rPr lang="ko-KR" altLang="en-US" sz="1200" dirty="0" smtClean="0">
                <a:solidFill>
                  <a:schemeClr val="tx1"/>
                </a:solidFill>
              </a:rPr>
              <a:t>소상공인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개별점포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모집 공고 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1200" dirty="0" smtClean="0">
                <a:solidFill>
                  <a:schemeClr val="tx1"/>
                </a:solidFill>
              </a:rPr>
              <a:t>4.  </a:t>
            </a:r>
            <a:r>
              <a:rPr lang="ko-KR" altLang="en-US" sz="1200" dirty="0" smtClean="0">
                <a:solidFill>
                  <a:schemeClr val="tx1"/>
                </a:solidFill>
              </a:rPr>
              <a:t>우측 또는 하단의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사업신청</a:t>
            </a:r>
            <a:r>
              <a:rPr lang="ko-KR" altLang="en-US" sz="1200" dirty="0" smtClean="0">
                <a:solidFill>
                  <a:schemeClr val="tx1"/>
                </a:solidFill>
              </a:rPr>
              <a:t> 선택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88379" y="2024843"/>
            <a:ext cx="972108" cy="2112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944263" y="1932443"/>
            <a:ext cx="936104" cy="396044"/>
            <a:chOff x="6285148" y="1637340"/>
            <a:chExt cx="936104" cy="396044"/>
          </a:xfrm>
        </p:grpSpPr>
        <p:sp>
          <p:nvSpPr>
            <p:cNvPr id="24" name="오른쪽 화살표 23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선택하기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" t="16275" r="42162" b="35426"/>
          <a:stretch/>
        </p:blipFill>
        <p:spPr>
          <a:xfrm>
            <a:off x="344488" y="3177534"/>
            <a:ext cx="3678264" cy="3317650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7" t="15120" r="7479" b="29756"/>
          <a:stretch/>
        </p:blipFill>
        <p:spPr>
          <a:xfrm>
            <a:off x="4844988" y="3141937"/>
            <a:ext cx="4812805" cy="3281458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20452" y="83387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①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18802" y="306896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②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01498" y="306896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③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9021452" y="3501008"/>
            <a:ext cx="612068" cy="30210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7251390" y="6093296"/>
            <a:ext cx="905966" cy="26609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956556" y="4977172"/>
            <a:ext cx="2232248" cy="43204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grpSp>
        <p:nvGrpSpPr>
          <p:cNvPr id="33" name="그룹 32"/>
          <p:cNvGrpSpPr/>
          <p:nvPr/>
        </p:nvGrpSpPr>
        <p:grpSpPr>
          <a:xfrm flipH="1">
            <a:off x="3332820" y="4977172"/>
            <a:ext cx="936104" cy="396044"/>
            <a:chOff x="6285148" y="1637340"/>
            <a:chExt cx="936104" cy="396044"/>
          </a:xfrm>
        </p:grpSpPr>
        <p:sp>
          <p:nvSpPr>
            <p:cNvPr id="34" name="오른쪽 화살표 33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  선택하기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 flipH="1">
            <a:off x="8265368" y="6018048"/>
            <a:ext cx="936104" cy="396044"/>
            <a:chOff x="6285148" y="1637340"/>
            <a:chExt cx="936104" cy="396044"/>
          </a:xfrm>
        </p:grpSpPr>
        <p:sp>
          <p:nvSpPr>
            <p:cNvPr id="37" name="오른쪽 화살표 36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  선택하기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141455" y="57599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④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08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0" y="960336"/>
            <a:ext cx="9361040" cy="5510142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72480" y="969453"/>
            <a:ext cx="9361040" cy="550102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13" r="73431" b="72986"/>
          <a:stretch/>
        </p:blipFill>
        <p:spPr>
          <a:xfrm>
            <a:off x="269610" y="1880828"/>
            <a:ext cx="2487146" cy="540060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46" name="직사각형 45"/>
          <p:cNvSpPr/>
          <p:nvPr/>
        </p:nvSpPr>
        <p:spPr>
          <a:xfrm>
            <a:off x="3964332" y="1088740"/>
            <a:ext cx="5381156" cy="255628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일반형</a:t>
            </a:r>
            <a:r>
              <a:rPr lang="en-US" altLang="ko-KR" sz="1200" b="1" dirty="0">
                <a:solidFill>
                  <a:srgbClr val="0070C0"/>
                </a:solidFill>
              </a:rPr>
              <a:t>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상점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일반형 상점으로 선택 시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중점 기술 </a:t>
            </a:r>
            <a:r>
              <a:rPr lang="en-US" altLang="ko-KR" sz="1200" b="1" u="sng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u="sng" dirty="0" smtClean="0">
                <a:solidFill>
                  <a:srgbClr val="0070C0"/>
                </a:solidFill>
              </a:rPr>
              <a:t>개 이상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필수 </a:t>
            </a:r>
            <a:r>
              <a:rPr lang="ko-KR" altLang="en-US" sz="1200" dirty="0" smtClean="0">
                <a:solidFill>
                  <a:schemeClr val="tx1"/>
                </a:solidFill>
              </a:rPr>
              <a:t>신청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 </a:t>
            </a:r>
            <a:r>
              <a:rPr lang="ko-KR" altLang="en-US" sz="1200" dirty="0" smtClean="0">
                <a:solidFill>
                  <a:schemeClr val="tx1"/>
                </a:solidFill>
              </a:rPr>
              <a:t>중점기술 </a:t>
            </a:r>
            <a:r>
              <a:rPr lang="en-US" altLang="ko-KR" sz="1200" dirty="0" smtClean="0">
                <a:solidFill>
                  <a:schemeClr val="tx1"/>
                </a:solidFill>
              </a:rPr>
              <a:t>1</a:t>
            </a:r>
            <a:r>
              <a:rPr lang="ko-KR" altLang="en-US" sz="1200" dirty="0" smtClean="0">
                <a:solidFill>
                  <a:schemeClr val="tx1"/>
                </a:solidFill>
              </a:rPr>
              <a:t>개 이상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선택시</a:t>
            </a:r>
            <a:r>
              <a:rPr lang="ko-KR" altLang="en-US" sz="1200" dirty="0" smtClean="0">
                <a:solidFill>
                  <a:schemeClr val="tx1"/>
                </a:solidFill>
              </a:rPr>
              <a:t> 추가적으로 중점기술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기초기술 선택 가능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국비 지원 금액은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공급가액의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70%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최대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500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만원까지 지원 가능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 </a:t>
            </a:r>
          </a:p>
          <a:p>
            <a:endParaRPr lang="en-US" altLang="ko-KR" sz="3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신청예시</a:t>
            </a:r>
            <a:r>
              <a:rPr lang="en-US" altLang="ko-KR" sz="1200" dirty="0" smtClean="0">
                <a:solidFill>
                  <a:schemeClr val="tx1"/>
                </a:solidFill>
              </a:rPr>
              <a:t>) </a:t>
            </a:r>
            <a:r>
              <a:rPr lang="en-US" altLang="ko-KR" sz="1200" dirty="0">
                <a:solidFill>
                  <a:schemeClr val="tx1"/>
                </a:solidFill>
              </a:rPr>
              <a:t>· </a:t>
            </a:r>
            <a:r>
              <a:rPr lang="ko-KR" altLang="en-US" sz="1200" dirty="0">
                <a:solidFill>
                  <a:schemeClr val="tx1"/>
                </a:solidFill>
              </a:rPr>
              <a:t>중점기술 </a:t>
            </a:r>
            <a:r>
              <a:rPr lang="en-US" altLang="ko-KR" sz="1200" dirty="0">
                <a:solidFill>
                  <a:schemeClr val="tx1"/>
                </a:solidFill>
              </a:rPr>
              <a:t>1</a:t>
            </a:r>
            <a:r>
              <a:rPr lang="ko-KR" altLang="en-US" sz="1200" dirty="0">
                <a:solidFill>
                  <a:schemeClr val="tx1"/>
                </a:solidFill>
              </a:rPr>
              <a:t>개 </a:t>
            </a:r>
            <a:r>
              <a:rPr lang="en-US" altLang="ko-KR" sz="1200" dirty="0" smtClean="0">
                <a:solidFill>
                  <a:schemeClr val="tx1"/>
                </a:solidFill>
              </a:rPr>
              <a:t>/ · </a:t>
            </a:r>
            <a:r>
              <a:rPr lang="ko-KR" altLang="en-US" sz="1200" dirty="0" smtClean="0">
                <a:solidFill>
                  <a:schemeClr val="tx1"/>
                </a:solidFill>
              </a:rPr>
              <a:t>중점 기술 </a:t>
            </a:r>
            <a:r>
              <a:rPr lang="en-US" altLang="ko-KR" sz="1200" dirty="0" smtClean="0">
                <a:solidFill>
                  <a:schemeClr val="tx1"/>
                </a:solidFill>
              </a:rPr>
              <a:t>1</a:t>
            </a:r>
            <a:r>
              <a:rPr lang="ko-KR" altLang="en-US" sz="1200" dirty="0" smtClean="0">
                <a:solidFill>
                  <a:schemeClr val="tx1"/>
                </a:solidFill>
              </a:rPr>
              <a:t>개</a:t>
            </a:r>
            <a:r>
              <a:rPr lang="en-US" altLang="ko-KR" sz="1200" dirty="0" smtClean="0">
                <a:solidFill>
                  <a:schemeClr val="tx1"/>
                </a:solidFill>
              </a:rPr>
              <a:t> + </a:t>
            </a:r>
            <a:r>
              <a:rPr lang="ko-KR" altLang="en-US" sz="1200" dirty="0" smtClean="0">
                <a:solidFill>
                  <a:schemeClr val="tx1"/>
                </a:solidFill>
              </a:rPr>
              <a:t>기초 기술 </a:t>
            </a:r>
            <a:r>
              <a:rPr lang="en-US" altLang="ko-KR" sz="1200" dirty="0" smtClean="0">
                <a:solidFill>
                  <a:schemeClr val="tx1"/>
                </a:solidFill>
              </a:rPr>
              <a:t>n</a:t>
            </a:r>
            <a:r>
              <a:rPr lang="ko-KR" altLang="en-US" sz="1200" dirty="0" smtClean="0">
                <a:solidFill>
                  <a:schemeClr val="tx1"/>
                </a:solidFill>
              </a:rPr>
              <a:t>개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       </a:t>
            </a:r>
          </a:p>
          <a:p>
            <a:r>
              <a:rPr lang="ko-KR" altLang="en-US" sz="1200" dirty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선도형 상점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선도형 상점으로 선택 시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중점 기술 </a:t>
            </a:r>
            <a:r>
              <a:rPr lang="en-US" altLang="ko-KR" sz="1200" b="1" u="sng" dirty="0" smtClean="0">
                <a:solidFill>
                  <a:srgbClr val="0070C0"/>
                </a:solidFill>
              </a:rPr>
              <a:t>2</a:t>
            </a:r>
            <a:r>
              <a:rPr lang="ko-KR" altLang="en-US" sz="1200" b="1" u="sng" dirty="0" smtClean="0">
                <a:solidFill>
                  <a:srgbClr val="0070C0"/>
                </a:solidFill>
              </a:rPr>
              <a:t>개 이상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필수 </a:t>
            </a:r>
            <a:r>
              <a:rPr lang="ko-KR" altLang="en-US" sz="1200" dirty="0" smtClean="0">
                <a:solidFill>
                  <a:schemeClr val="tx1"/>
                </a:solidFill>
              </a:rPr>
              <a:t>신청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</a:t>
            </a:r>
            <a:r>
              <a:rPr lang="ko-KR" altLang="en-US" sz="1200" dirty="0" smtClean="0">
                <a:solidFill>
                  <a:schemeClr val="tx1"/>
                </a:solidFill>
              </a:rPr>
              <a:t>중점기술 </a:t>
            </a:r>
            <a:r>
              <a:rPr lang="en-US" altLang="ko-KR" sz="1200" dirty="0" smtClean="0">
                <a:solidFill>
                  <a:schemeClr val="tx1"/>
                </a:solidFill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</a:rPr>
              <a:t>개 이상 선택 시 추가적으로 중점기술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기초기술 선택 가능</a:t>
            </a:r>
            <a:endParaRPr lang="en-US" altLang="ko-KR" sz="300" dirty="0">
              <a:solidFill>
                <a:schemeClr val="tx1"/>
              </a:solidFill>
            </a:endParaRPr>
          </a:p>
          <a:p>
            <a:endParaRPr lang="en-US" altLang="ko-KR" sz="3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국비 지원 금액은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공급가액의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70%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최대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1,500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만원까지 지원 가능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dirty="0" smtClean="0">
              <a:solidFill>
                <a:schemeClr val="tx1"/>
              </a:solidFill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</a:rPr>
              <a:t> ☞ </a:t>
            </a:r>
            <a:r>
              <a:rPr lang="ko-KR" altLang="en-US" sz="1200" dirty="0" err="1">
                <a:solidFill>
                  <a:schemeClr val="tx1"/>
                </a:solidFill>
              </a:rPr>
              <a:t>신청예시</a:t>
            </a:r>
            <a:r>
              <a:rPr lang="en-US" altLang="ko-KR" sz="1200" dirty="0">
                <a:solidFill>
                  <a:schemeClr val="tx1"/>
                </a:solidFill>
              </a:rPr>
              <a:t>) · </a:t>
            </a:r>
            <a:r>
              <a:rPr lang="ko-KR" altLang="en-US" sz="1200" dirty="0">
                <a:solidFill>
                  <a:schemeClr val="tx1"/>
                </a:solidFill>
              </a:rPr>
              <a:t>중점기술 </a:t>
            </a:r>
            <a:r>
              <a:rPr lang="en-US" altLang="ko-KR" sz="1200" dirty="0">
                <a:solidFill>
                  <a:schemeClr val="tx1"/>
                </a:solidFill>
              </a:rPr>
              <a:t>2</a:t>
            </a:r>
            <a:r>
              <a:rPr lang="ko-KR" altLang="en-US" sz="1200" dirty="0">
                <a:solidFill>
                  <a:schemeClr val="tx1"/>
                </a:solidFill>
              </a:rPr>
              <a:t>개 </a:t>
            </a:r>
            <a:r>
              <a:rPr lang="en-US" altLang="ko-KR" sz="1200" dirty="0" smtClean="0">
                <a:solidFill>
                  <a:schemeClr val="tx1"/>
                </a:solidFill>
              </a:rPr>
              <a:t>/ · </a:t>
            </a:r>
            <a:r>
              <a:rPr lang="ko-KR" altLang="en-US" sz="1200" dirty="0">
                <a:solidFill>
                  <a:schemeClr val="tx1"/>
                </a:solidFill>
              </a:rPr>
              <a:t>중점 기술 </a:t>
            </a:r>
            <a:r>
              <a:rPr lang="en-US" altLang="ko-KR" sz="1200" dirty="0" smtClean="0">
                <a:solidFill>
                  <a:schemeClr val="tx1"/>
                </a:solidFill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</a:rPr>
              <a:t>개</a:t>
            </a:r>
            <a:r>
              <a:rPr lang="en-US" altLang="ko-KR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>
                <a:solidFill>
                  <a:schemeClr val="tx1"/>
                </a:solidFill>
              </a:rPr>
              <a:t>+ </a:t>
            </a:r>
            <a:r>
              <a:rPr lang="ko-KR" altLang="en-US" sz="1200" dirty="0">
                <a:solidFill>
                  <a:schemeClr val="tx1"/>
                </a:solidFill>
              </a:rPr>
              <a:t>기초 기술 </a:t>
            </a:r>
            <a:r>
              <a:rPr lang="en-US" altLang="ko-KR" sz="1200" dirty="0">
                <a:solidFill>
                  <a:schemeClr val="tx1"/>
                </a:solidFill>
              </a:rPr>
              <a:t>n</a:t>
            </a:r>
            <a:r>
              <a:rPr lang="ko-KR" altLang="en-US" sz="1200" dirty="0" smtClean="0">
                <a:solidFill>
                  <a:schemeClr val="tx1"/>
                </a:solidFill>
              </a:rPr>
              <a:t>개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2892492" y="1952836"/>
            <a:ext cx="936104" cy="396044"/>
            <a:chOff x="6285148" y="1637340"/>
            <a:chExt cx="936104" cy="396044"/>
          </a:xfrm>
        </p:grpSpPr>
        <p:sp>
          <p:nvSpPr>
            <p:cNvPr id="48" name="오른쪽 화살표 47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작성방법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74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0" y="960336"/>
            <a:ext cx="9361040" cy="5510142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72480" y="969453"/>
            <a:ext cx="9361040" cy="550102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620852" y="2446696"/>
            <a:ext cx="2916324" cy="70446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상점명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사업자등록증</a:t>
            </a:r>
            <a:r>
              <a:rPr lang="ko-KR" altLang="en-US" sz="1200" dirty="0" smtClean="0">
                <a:solidFill>
                  <a:schemeClr val="tx1"/>
                </a:solidFill>
              </a:rPr>
              <a:t> 상의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상점명으로</a:t>
            </a:r>
            <a:r>
              <a:rPr lang="ko-KR" altLang="en-US" sz="1200" dirty="0" smtClean="0">
                <a:solidFill>
                  <a:schemeClr val="tx1"/>
                </a:solidFill>
              </a:rPr>
              <a:t> 기입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2504728" y="2600908"/>
            <a:ext cx="936104" cy="396044"/>
            <a:chOff x="6285148" y="1637340"/>
            <a:chExt cx="936104" cy="396044"/>
          </a:xfrm>
        </p:grpSpPr>
        <p:sp>
          <p:nvSpPr>
            <p:cNvPr id="48" name="오른쪽 화살표 47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작성방법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60" r="77277" b="60032"/>
          <a:stretch/>
        </p:blipFill>
        <p:spPr>
          <a:xfrm>
            <a:off x="269610" y="2492896"/>
            <a:ext cx="2127106" cy="612068"/>
          </a:xfrm>
          <a:prstGeom prst="rect">
            <a:avLst/>
          </a:prstGeom>
          <a:ln>
            <a:solidFill>
              <a:srgbClr val="E84E04"/>
            </a:solidFill>
          </a:ln>
        </p:spPr>
      </p:pic>
    </p:spTree>
    <p:extLst>
      <p:ext uri="{BB962C8B-B14F-4D97-AF65-F5344CB8AC3E}">
        <p14:creationId xmlns:p14="http://schemas.microsoft.com/office/powerpoint/2010/main" val="358627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0" y="960336"/>
            <a:ext cx="9361040" cy="5510142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72480" y="969453"/>
            <a:ext cx="9361040" cy="550102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480739" y="4922057"/>
            <a:ext cx="3042807" cy="62334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사업자번호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사업자등록증</a:t>
            </a:r>
            <a:r>
              <a:rPr lang="ko-KR" altLang="en-US" sz="1200" dirty="0" smtClean="0">
                <a:solidFill>
                  <a:schemeClr val="tx1"/>
                </a:solidFill>
              </a:rPr>
              <a:t> 상의 사업자번호로 기입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15" r="38430" b="48270"/>
          <a:stretch/>
        </p:blipFill>
        <p:spPr>
          <a:xfrm>
            <a:off x="269610" y="3068959"/>
            <a:ext cx="5763510" cy="684077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140" y="2366966"/>
            <a:ext cx="1687045" cy="1152128"/>
          </a:xfrm>
          <a:prstGeom prst="rect">
            <a:avLst/>
          </a:prstGeom>
          <a:ln>
            <a:solidFill>
              <a:srgbClr val="E84E04"/>
            </a:solidFill>
          </a:ln>
        </p:spPr>
      </p:pic>
      <p:grpSp>
        <p:nvGrpSpPr>
          <p:cNvPr id="16" name="그룹 15"/>
          <p:cNvGrpSpPr/>
          <p:nvPr/>
        </p:nvGrpSpPr>
        <p:grpSpPr>
          <a:xfrm rot="5400000">
            <a:off x="2473253" y="4028997"/>
            <a:ext cx="1023224" cy="396044"/>
            <a:chOff x="6198028" y="1637340"/>
            <a:chExt cx="1023224" cy="396044"/>
          </a:xfrm>
        </p:grpSpPr>
        <p:sp>
          <p:nvSpPr>
            <p:cNvPr id="17" name="오른쪽 화살표 16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98028" y="1687279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작성방법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3681039" y="1320061"/>
            <a:ext cx="2801742" cy="62334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경영 형태 선택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사업자등록증</a:t>
            </a:r>
            <a:r>
              <a:rPr lang="ko-KR" altLang="en-US" sz="1200" dirty="0" smtClean="0">
                <a:solidFill>
                  <a:schemeClr val="tx1"/>
                </a:solidFill>
              </a:rPr>
              <a:t> 상의 경영 형태 선택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20" name="그룹 19"/>
          <p:cNvGrpSpPr/>
          <p:nvPr/>
        </p:nvGrpSpPr>
        <p:grpSpPr>
          <a:xfrm rot="16200000" flipV="1">
            <a:off x="4631950" y="2368189"/>
            <a:ext cx="1023225" cy="396044"/>
            <a:chOff x="6198027" y="1637340"/>
            <a:chExt cx="1023225" cy="396044"/>
          </a:xfrm>
        </p:grpSpPr>
        <p:sp>
          <p:nvSpPr>
            <p:cNvPr id="21" name="오른쪽 화살표 20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98027" y="1687278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선택방법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4" name="위로 구부러진 화살표 23"/>
          <p:cNvSpPr/>
          <p:nvPr/>
        </p:nvSpPr>
        <p:spPr>
          <a:xfrm>
            <a:off x="5802897" y="3625070"/>
            <a:ext cx="1359768" cy="426446"/>
          </a:xfrm>
          <a:prstGeom prst="curvedUpArrow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89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0" y="960336"/>
            <a:ext cx="9361040" cy="5510142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72480" y="969453"/>
            <a:ext cx="9361040" cy="550102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067191" y="5556700"/>
            <a:ext cx="3161657" cy="62334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대표자명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사업자등록증</a:t>
            </a:r>
            <a:r>
              <a:rPr lang="ko-KR" altLang="en-US" sz="1200" dirty="0" smtClean="0">
                <a:solidFill>
                  <a:schemeClr val="tx1"/>
                </a:solidFill>
              </a:rPr>
              <a:t> 상의 대표자명으로 기입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16" name="그룹 15"/>
          <p:cNvGrpSpPr/>
          <p:nvPr/>
        </p:nvGrpSpPr>
        <p:grpSpPr>
          <a:xfrm rot="5400000">
            <a:off x="2119130" y="4699445"/>
            <a:ext cx="1023224" cy="396044"/>
            <a:chOff x="6198028" y="1637340"/>
            <a:chExt cx="1023224" cy="396044"/>
          </a:xfrm>
        </p:grpSpPr>
        <p:sp>
          <p:nvSpPr>
            <p:cNvPr id="17" name="오른쪽 화살표 16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98028" y="1687279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작성방법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3433149" y="1609337"/>
            <a:ext cx="3651772" cy="87575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업종 선택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사업자등록증</a:t>
            </a:r>
            <a:r>
              <a:rPr lang="ko-KR" altLang="en-US" sz="1200" dirty="0" smtClean="0">
                <a:solidFill>
                  <a:schemeClr val="tx1"/>
                </a:solidFill>
              </a:rPr>
              <a:t> 상의 업종에 맞게 선택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en-US" altLang="ko-KR" sz="1200" dirty="0" smtClean="0">
                <a:solidFill>
                  <a:schemeClr val="tx1"/>
                </a:solidFill>
              </a:rPr>
              <a:t>6</a:t>
            </a:r>
            <a:r>
              <a:rPr lang="ko-KR" altLang="en-US" sz="1200" dirty="0" smtClean="0">
                <a:solidFill>
                  <a:schemeClr val="tx1"/>
                </a:solidFill>
              </a:rPr>
              <a:t>개 업종에 해당하지 않는 경우는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기타로 선택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20" name="그룹 19"/>
          <p:cNvGrpSpPr/>
          <p:nvPr/>
        </p:nvGrpSpPr>
        <p:grpSpPr>
          <a:xfrm rot="16200000" flipV="1">
            <a:off x="4747422" y="2986507"/>
            <a:ext cx="1023225" cy="396044"/>
            <a:chOff x="6198027" y="1637340"/>
            <a:chExt cx="1023225" cy="396044"/>
          </a:xfrm>
        </p:grpSpPr>
        <p:sp>
          <p:nvSpPr>
            <p:cNvPr id="21" name="오른쪽 화살표 20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98027" y="1687278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선택방법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29" b="36510"/>
          <a:stretch/>
        </p:blipFill>
        <p:spPr>
          <a:xfrm>
            <a:off x="269610" y="3753035"/>
            <a:ext cx="9361040" cy="648073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713" y="4443580"/>
            <a:ext cx="2995183" cy="1589160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6" name="위로 구부러진 화살표 25"/>
          <p:cNvSpPr/>
          <p:nvPr/>
        </p:nvSpPr>
        <p:spPr>
          <a:xfrm rot="16200000" flipH="1">
            <a:off x="9030871" y="4333181"/>
            <a:ext cx="663612" cy="426446"/>
          </a:xfrm>
          <a:prstGeom prst="curvedUpArrow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82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0" y="960336"/>
            <a:ext cx="9361040" cy="5510142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72480" y="969453"/>
            <a:ext cx="9361040" cy="550102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848912" y="2628703"/>
            <a:ext cx="3563663" cy="62334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대표자 주민번호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사업자등록증</a:t>
            </a:r>
            <a:r>
              <a:rPr lang="ko-KR" altLang="en-US" sz="1200" dirty="0" smtClean="0">
                <a:solidFill>
                  <a:schemeClr val="tx1"/>
                </a:solidFill>
              </a:rPr>
              <a:t> 상의 대표자 주민번호로 기입</a:t>
            </a:r>
            <a:endParaRPr lang="en-US" altLang="ko-KR" sz="300" dirty="0" smtClean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3120" y="2654149"/>
            <a:ext cx="2971764" cy="59335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법인등록번호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법인에 해당하는 경우</a:t>
            </a:r>
            <a:r>
              <a:rPr lang="ko-KR" altLang="en-US" sz="1200" dirty="0" smtClean="0">
                <a:solidFill>
                  <a:schemeClr val="tx1"/>
                </a:solidFill>
              </a:rPr>
              <a:t>에만 필수 작성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20" name="그룹 19"/>
          <p:cNvGrpSpPr/>
          <p:nvPr/>
        </p:nvGrpSpPr>
        <p:grpSpPr>
          <a:xfrm rot="16200000" flipV="1">
            <a:off x="7007389" y="3666149"/>
            <a:ext cx="1023225" cy="396044"/>
            <a:chOff x="6198027" y="1637340"/>
            <a:chExt cx="1023225" cy="396044"/>
          </a:xfrm>
        </p:grpSpPr>
        <p:sp>
          <p:nvSpPr>
            <p:cNvPr id="21" name="오른쪽 화살표 20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98027" y="1687278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선택방법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44" b="25401"/>
          <a:stretch/>
        </p:blipFill>
        <p:spPr>
          <a:xfrm>
            <a:off x="269610" y="4437111"/>
            <a:ext cx="9361040" cy="576065"/>
          </a:xfrm>
          <a:prstGeom prst="rect">
            <a:avLst/>
          </a:prstGeom>
          <a:ln>
            <a:solidFill>
              <a:srgbClr val="E84E04"/>
            </a:solidFill>
          </a:ln>
        </p:spPr>
      </p:pic>
      <p:grpSp>
        <p:nvGrpSpPr>
          <p:cNvPr id="27" name="그룹 26"/>
          <p:cNvGrpSpPr/>
          <p:nvPr/>
        </p:nvGrpSpPr>
        <p:grpSpPr>
          <a:xfrm rot="16200000" flipV="1">
            <a:off x="2119131" y="3709545"/>
            <a:ext cx="1023225" cy="396044"/>
            <a:chOff x="6198027" y="1637340"/>
            <a:chExt cx="1023225" cy="396044"/>
          </a:xfrm>
        </p:grpSpPr>
        <p:sp>
          <p:nvSpPr>
            <p:cNvPr id="28" name="오른쪽 화살표 27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198027" y="1687278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작성방법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022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0" y="960336"/>
            <a:ext cx="9361040" cy="5510142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72480" y="969453"/>
            <a:ext cx="9361040" cy="550102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850384" y="2600908"/>
            <a:ext cx="2768628" cy="62334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개업일자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선택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사업자등록증</a:t>
            </a:r>
            <a:r>
              <a:rPr lang="ko-KR" altLang="en-US" sz="1200" dirty="0" smtClean="0">
                <a:solidFill>
                  <a:schemeClr val="tx1"/>
                </a:solidFill>
              </a:rPr>
              <a:t> 상의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개업일로</a:t>
            </a:r>
            <a:r>
              <a:rPr lang="ko-KR" altLang="en-US" sz="1200" dirty="0" smtClean="0">
                <a:solidFill>
                  <a:schemeClr val="tx1"/>
                </a:solidFill>
              </a:rPr>
              <a:t> 선택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943834" y="2619619"/>
            <a:ext cx="2971764" cy="59335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결산월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선택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본인에 해당되는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결산월로</a:t>
            </a:r>
            <a:r>
              <a:rPr lang="ko-KR" altLang="en-US" sz="1200" dirty="0" smtClean="0">
                <a:solidFill>
                  <a:schemeClr val="tx1"/>
                </a:solidFill>
              </a:rPr>
              <a:t> 선택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27" name="그룹 26"/>
          <p:cNvGrpSpPr/>
          <p:nvPr/>
        </p:nvGrpSpPr>
        <p:grpSpPr>
          <a:xfrm rot="16200000" flipV="1">
            <a:off x="1349910" y="4015117"/>
            <a:ext cx="1721161" cy="396044"/>
            <a:chOff x="6198027" y="1637340"/>
            <a:chExt cx="1023225" cy="396044"/>
          </a:xfrm>
        </p:grpSpPr>
        <p:sp>
          <p:nvSpPr>
            <p:cNvPr id="28" name="오른쪽 화살표 27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198027" y="1687278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선택방법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05" r="23431" b="12333"/>
          <a:stretch/>
        </p:blipFill>
        <p:spPr>
          <a:xfrm>
            <a:off x="269610" y="5085184"/>
            <a:ext cx="7167666" cy="648072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673" y="3544786"/>
            <a:ext cx="1542594" cy="2002844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8" name="위로 구부러진 화살표 17"/>
          <p:cNvSpPr/>
          <p:nvPr/>
        </p:nvSpPr>
        <p:spPr>
          <a:xfrm rot="21428208">
            <a:off x="2335165" y="5644940"/>
            <a:ext cx="887886" cy="426446"/>
          </a:xfrm>
          <a:prstGeom prst="curvedUpArrow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052" y="4192470"/>
            <a:ext cx="1427218" cy="1355858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5" name="위로 구부러진 화살표 24"/>
          <p:cNvSpPr/>
          <p:nvPr/>
        </p:nvSpPr>
        <p:spPr>
          <a:xfrm rot="21428208">
            <a:off x="6773708" y="5630766"/>
            <a:ext cx="887886" cy="426446"/>
          </a:xfrm>
          <a:prstGeom prst="curvedUpArrow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grpSp>
        <p:nvGrpSpPr>
          <p:cNvPr id="26" name="그룹 25"/>
          <p:cNvGrpSpPr/>
          <p:nvPr/>
        </p:nvGrpSpPr>
        <p:grpSpPr>
          <a:xfrm rot="16200000" flipV="1">
            <a:off x="5577309" y="4015116"/>
            <a:ext cx="1721161" cy="396044"/>
            <a:chOff x="6198027" y="1637340"/>
            <a:chExt cx="1023225" cy="396044"/>
          </a:xfrm>
        </p:grpSpPr>
        <p:sp>
          <p:nvSpPr>
            <p:cNvPr id="30" name="오른쪽 화살표 29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198027" y="1687278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선택방법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88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0" y="960336"/>
            <a:ext cx="9361040" cy="5510142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72480" y="969453"/>
            <a:ext cx="9361040" cy="550102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81" r="45354"/>
          <a:stretch/>
        </p:blipFill>
        <p:spPr>
          <a:xfrm>
            <a:off x="269610" y="5841268"/>
            <a:ext cx="5115438" cy="629210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4" name="직사각형 23"/>
          <p:cNvSpPr/>
          <p:nvPr/>
        </p:nvSpPr>
        <p:spPr>
          <a:xfrm>
            <a:off x="472904" y="3181748"/>
            <a:ext cx="6480720" cy="79208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대표자 핸드폰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사업자등록증</a:t>
            </a:r>
            <a:r>
              <a:rPr lang="ko-KR" altLang="en-US" sz="1200" dirty="0" smtClean="0">
                <a:solidFill>
                  <a:schemeClr val="tx1"/>
                </a:solidFill>
              </a:rPr>
              <a:t> 상의 대표자 핸드폰 번호로 입력</a:t>
            </a:r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지원 사업 진행에 따라 해당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안내 메시지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문자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)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가 발송</a:t>
            </a:r>
            <a:r>
              <a:rPr lang="ko-KR" altLang="en-US" sz="1200" dirty="0" smtClean="0">
                <a:solidFill>
                  <a:schemeClr val="tx1"/>
                </a:solidFill>
              </a:rPr>
              <a:t>되오니 정확한 정보로 등록 필요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32" name="그룹 31"/>
          <p:cNvGrpSpPr/>
          <p:nvPr/>
        </p:nvGrpSpPr>
        <p:grpSpPr>
          <a:xfrm rot="16200000" flipV="1">
            <a:off x="2778273" y="4782803"/>
            <a:ext cx="1721161" cy="396044"/>
            <a:chOff x="6198027" y="1637340"/>
            <a:chExt cx="1023225" cy="396044"/>
          </a:xfrm>
        </p:grpSpPr>
        <p:sp>
          <p:nvSpPr>
            <p:cNvPr id="33" name="오른쪽 화살표 32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198027" y="1687278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선택방법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897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99"/>
          <a:stretch/>
        </p:blipFill>
        <p:spPr>
          <a:xfrm>
            <a:off x="266740" y="960336"/>
            <a:ext cx="9359519" cy="5501888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4" name="직사각형 23"/>
          <p:cNvSpPr/>
          <p:nvPr/>
        </p:nvSpPr>
        <p:spPr>
          <a:xfrm>
            <a:off x="272480" y="969453"/>
            <a:ext cx="9361040" cy="550102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99" b="66873"/>
          <a:stretch/>
        </p:blipFill>
        <p:spPr>
          <a:xfrm>
            <a:off x="273240" y="958336"/>
            <a:ext cx="9359519" cy="1822592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33" name="직사각형 32"/>
          <p:cNvSpPr/>
          <p:nvPr/>
        </p:nvSpPr>
        <p:spPr>
          <a:xfrm>
            <a:off x="380492" y="3881284"/>
            <a:ext cx="5076564" cy="8798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소재지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pPr algn="l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사업자등록증</a:t>
            </a:r>
            <a:r>
              <a:rPr lang="ko-KR" altLang="en-US" sz="1200" dirty="0" smtClean="0">
                <a:solidFill>
                  <a:schemeClr val="tx1"/>
                </a:solidFill>
              </a:rPr>
              <a:t> 상의 주소지 기입</a:t>
            </a:r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</a:t>
            </a:r>
            <a:r>
              <a:rPr lang="en-US" altLang="ko-KR" sz="1200" dirty="0" smtClean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사업자등록증에 있는 주소지와 </a:t>
            </a:r>
            <a:r>
              <a:rPr lang="ko-KR" altLang="en-US" sz="1200" b="1" u="sng" dirty="0" smtClean="0">
                <a:solidFill>
                  <a:srgbClr val="0070C0"/>
                </a:solidFill>
              </a:rPr>
              <a:t>실제 주소지가 다를 경우 신청 불가</a:t>
            </a:r>
            <a:endParaRPr lang="en-US" altLang="ko-KR" sz="1200" b="1" u="sng" dirty="0">
              <a:solidFill>
                <a:srgbClr val="0070C0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35" name="그룹 34"/>
          <p:cNvGrpSpPr/>
          <p:nvPr/>
        </p:nvGrpSpPr>
        <p:grpSpPr>
          <a:xfrm rot="5400000">
            <a:off x="2059676" y="3088746"/>
            <a:ext cx="1023224" cy="396044"/>
            <a:chOff x="6198028" y="1637340"/>
            <a:chExt cx="1023224" cy="396044"/>
          </a:xfrm>
        </p:grpSpPr>
        <p:sp>
          <p:nvSpPr>
            <p:cNvPr id="36" name="오른쪽 화살표 35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198028" y="1687279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작성방법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750" y="1564704"/>
            <a:ext cx="3319061" cy="3056871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38" name="위로 구부러진 화살표 37"/>
          <p:cNvSpPr/>
          <p:nvPr/>
        </p:nvSpPr>
        <p:spPr>
          <a:xfrm rot="171792" flipV="1">
            <a:off x="5754350" y="1020253"/>
            <a:ext cx="1681837" cy="426446"/>
          </a:xfrm>
          <a:prstGeom prst="curvedUpArrow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70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99"/>
          <a:stretch/>
        </p:blipFill>
        <p:spPr>
          <a:xfrm>
            <a:off x="266740" y="960336"/>
            <a:ext cx="9359519" cy="5501888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4" name="직사각형 23"/>
          <p:cNvSpPr/>
          <p:nvPr/>
        </p:nvSpPr>
        <p:spPr>
          <a:xfrm>
            <a:off x="272480" y="969453"/>
            <a:ext cx="9361040" cy="550102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0" r="16899" b="35950"/>
          <a:stretch/>
        </p:blipFill>
        <p:spPr>
          <a:xfrm>
            <a:off x="274001" y="2744924"/>
            <a:ext cx="9359519" cy="1728192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5" name="직사각형 14"/>
          <p:cNvSpPr/>
          <p:nvPr/>
        </p:nvSpPr>
        <p:spPr>
          <a:xfrm>
            <a:off x="1554513" y="5585179"/>
            <a:ext cx="6588732" cy="83215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이메일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이메일 주소 리스트에 없는 경우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직접입력 선택 후 입력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지원 사업 진행에 따라 해당 </a:t>
            </a:r>
            <a:r>
              <a:rPr lang="ko-KR" altLang="en-US" sz="1200" b="1" dirty="0">
                <a:solidFill>
                  <a:srgbClr val="0070C0"/>
                </a:solidFill>
              </a:rPr>
              <a:t>안내 메시지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이메일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)</a:t>
            </a:r>
            <a:r>
              <a:rPr lang="ko-KR" altLang="en-US" sz="1200" b="1" dirty="0">
                <a:solidFill>
                  <a:srgbClr val="0070C0"/>
                </a:solidFill>
              </a:rPr>
              <a:t>가 발송</a:t>
            </a:r>
            <a:r>
              <a:rPr lang="ko-KR" altLang="en-US" sz="1200" dirty="0">
                <a:solidFill>
                  <a:schemeClr val="tx1"/>
                </a:solidFill>
              </a:rPr>
              <a:t>되오니 정확한 정보로 등록 </a:t>
            </a:r>
            <a:r>
              <a:rPr lang="ko-KR" altLang="en-US" sz="1200" dirty="0" smtClean="0">
                <a:solidFill>
                  <a:schemeClr val="tx1"/>
                </a:solidFill>
              </a:rPr>
              <a:t>필요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l"/>
            <a:endParaRPr lang="en-US" altLang="ko-KR" sz="1200" dirty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16" name="그룹 15"/>
          <p:cNvGrpSpPr/>
          <p:nvPr/>
        </p:nvGrpSpPr>
        <p:grpSpPr>
          <a:xfrm rot="5400000">
            <a:off x="4139245" y="4788425"/>
            <a:ext cx="1023224" cy="396044"/>
            <a:chOff x="6198028" y="1637340"/>
            <a:chExt cx="1023224" cy="396044"/>
          </a:xfrm>
        </p:grpSpPr>
        <p:sp>
          <p:nvSpPr>
            <p:cNvPr id="17" name="오른쪽 화살표 16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98028" y="1687279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작성방법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3935639"/>
            <a:ext cx="1911479" cy="1192700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0" name="위로 구부러진 화살표 19"/>
          <p:cNvSpPr/>
          <p:nvPr/>
        </p:nvSpPr>
        <p:spPr>
          <a:xfrm rot="171792" flipV="1">
            <a:off x="7879464" y="3373082"/>
            <a:ext cx="818822" cy="426446"/>
          </a:xfrm>
          <a:prstGeom prst="curvedUpArrow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564251" y="1041524"/>
            <a:ext cx="2545250" cy="60609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연락처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매장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·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상점의 대표 번호</a:t>
            </a:r>
            <a:r>
              <a:rPr lang="ko-KR" altLang="en-US" sz="1200" dirty="0" smtClean="0">
                <a:solidFill>
                  <a:schemeClr val="tx1"/>
                </a:solidFill>
              </a:rPr>
              <a:t>로 입력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 rot="16200000" flipV="1">
            <a:off x="3314818" y="2088730"/>
            <a:ext cx="1044116" cy="396044"/>
            <a:chOff x="6198027" y="1637340"/>
            <a:chExt cx="1023225" cy="396044"/>
          </a:xfrm>
        </p:grpSpPr>
        <p:sp>
          <p:nvSpPr>
            <p:cNvPr id="25" name="오른쪽 화살표 24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98027" y="1687278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선택방법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365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99"/>
          <a:stretch/>
        </p:blipFill>
        <p:spPr>
          <a:xfrm>
            <a:off x="266740" y="960336"/>
            <a:ext cx="9359519" cy="5501888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4" name="직사각형 23"/>
          <p:cNvSpPr/>
          <p:nvPr/>
        </p:nvSpPr>
        <p:spPr>
          <a:xfrm>
            <a:off x="272480" y="969453"/>
            <a:ext cx="9361040" cy="550102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96" r="52063" b="17627"/>
          <a:stretch/>
        </p:blipFill>
        <p:spPr>
          <a:xfrm>
            <a:off x="274001" y="4437112"/>
            <a:ext cx="5399079" cy="1044116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7" name="직사각형 26"/>
          <p:cNvSpPr/>
          <p:nvPr/>
        </p:nvSpPr>
        <p:spPr>
          <a:xfrm>
            <a:off x="344488" y="2237694"/>
            <a:ext cx="5130570" cy="83215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매장평수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신청 매장</a:t>
            </a:r>
            <a:r>
              <a:rPr lang="en-US" altLang="ko-KR" sz="1200" dirty="0" smtClean="0">
                <a:solidFill>
                  <a:schemeClr val="tx1"/>
                </a:solidFill>
              </a:rPr>
              <a:t>·</a:t>
            </a:r>
            <a:r>
              <a:rPr lang="ko-KR" altLang="en-US" sz="1200" dirty="0" smtClean="0">
                <a:solidFill>
                  <a:schemeClr val="tx1"/>
                </a:solidFill>
              </a:rPr>
              <a:t>상점의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계약서 내 평수</a:t>
            </a:r>
            <a:r>
              <a:rPr lang="ko-KR" altLang="en-US" sz="1200" dirty="0" smtClean="0">
                <a:solidFill>
                  <a:schemeClr val="tx1"/>
                </a:solidFill>
              </a:rPr>
              <a:t>로 입력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신청 페이지 하단의 </a:t>
            </a:r>
            <a:r>
              <a:rPr lang="ko-KR" altLang="en-US" sz="1200" b="1" u="sng" dirty="0" smtClean="0">
                <a:solidFill>
                  <a:srgbClr val="0070C0"/>
                </a:solidFill>
              </a:rPr>
              <a:t>첨부파일 기능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이용하여 매장 사진 업로드 필수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28" name="그룹 27"/>
          <p:cNvGrpSpPr/>
          <p:nvPr/>
        </p:nvGrpSpPr>
        <p:grpSpPr>
          <a:xfrm rot="5400000">
            <a:off x="359740" y="3457535"/>
            <a:ext cx="1023224" cy="396044"/>
            <a:chOff x="6198028" y="1637340"/>
            <a:chExt cx="1023224" cy="396044"/>
          </a:xfrm>
        </p:grpSpPr>
        <p:sp>
          <p:nvSpPr>
            <p:cNvPr id="29" name="오른쪽 화살표 28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98028" y="1687279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작성방법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773" y="3309031"/>
            <a:ext cx="5358016" cy="804498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31" name="위로 구부러진 화살표 30"/>
          <p:cNvSpPr/>
          <p:nvPr/>
        </p:nvSpPr>
        <p:spPr>
          <a:xfrm rot="5228208">
            <a:off x="1428625" y="3196963"/>
            <a:ext cx="818822" cy="426446"/>
          </a:xfrm>
          <a:prstGeom prst="curvedUpArrow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35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99"/>
          <a:stretch/>
        </p:blipFill>
        <p:spPr>
          <a:xfrm>
            <a:off x="266740" y="960336"/>
            <a:ext cx="9359519" cy="5501888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4" name="직사각형 23"/>
          <p:cNvSpPr/>
          <p:nvPr/>
        </p:nvSpPr>
        <p:spPr>
          <a:xfrm>
            <a:off x="272480" y="969453"/>
            <a:ext cx="9361040" cy="550102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91" r="16899" b="-41"/>
          <a:stretch/>
        </p:blipFill>
        <p:spPr>
          <a:xfrm>
            <a:off x="274001" y="5625244"/>
            <a:ext cx="9359519" cy="828092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2" name="직사각형 21"/>
          <p:cNvSpPr/>
          <p:nvPr/>
        </p:nvSpPr>
        <p:spPr>
          <a:xfrm>
            <a:off x="88319" y="1728800"/>
            <a:ext cx="5623826" cy="1361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매장형태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선택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신청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매장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·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상점에 맞는 형태</a:t>
            </a:r>
            <a:r>
              <a:rPr lang="ko-KR" altLang="en-US" sz="1200" dirty="0" smtClean="0">
                <a:solidFill>
                  <a:schemeClr val="tx1"/>
                </a:solidFill>
              </a:rPr>
              <a:t>를 목록에서 선택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독립점포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:</a:t>
            </a:r>
            <a:r>
              <a:rPr lang="en-US" altLang="ko-KR" sz="1200" dirty="0" smtClean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가맹본부 없이 본인의 독립된 브랜드로 운영하는 점포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프랜차이즈 직영점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</a:rPr>
              <a:t>프랜차이즈 직영점 가맹계약을 체결하고 운영하는 점포</a:t>
            </a:r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프랜차이즈 가맹점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</a:rPr>
              <a:t>프랜차이즈 가맹점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 rot="16200000" flipV="1">
            <a:off x="-17493" y="4155260"/>
            <a:ext cx="2352620" cy="396044"/>
            <a:chOff x="6198027" y="1637340"/>
            <a:chExt cx="1023225" cy="396044"/>
          </a:xfrm>
        </p:grpSpPr>
        <p:sp>
          <p:nvSpPr>
            <p:cNvPr id="25" name="오른쪽 화살표 24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98027" y="1687278"/>
              <a:ext cx="830997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선택방법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57" y="4409583"/>
            <a:ext cx="2060297" cy="1419126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9" name="위로 구부러진 화살표 18"/>
          <p:cNvSpPr/>
          <p:nvPr/>
        </p:nvSpPr>
        <p:spPr>
          <a:xfrm rot="16429382" flipV="1">
            <a:off x="1066926" y="5419768"/>
            <a:ext cx="818822" cy="426446"/>
          </a:xfrm>
          <a:prstGeom prst="curvedUpArrow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grpSp>
        <p:nvGrpSpPr>
          <p:cNvPr id="27" name="그룹 26"/>
          <p:cNvGrpSpPr/>
          <p:nvPr/>
        </p:nvGrpSpPr>
        <p:grpSpPr>
          <a:xfrm rot="16200000" flipV="1">
            <a:off x="5876391" y="4761424"/>
            <a:ext cx="1035634" cy="396044"/>
            <a:chOff x="6206339" y="1637340"/>
            <a:chExt cx="1014913" cy="396044"/>
          </a:xfrm>
        </p:grpSpPr>
        <p:sp>
          <p:nvSpPr>
            <p:cNvPr id="28" name="오른쪽 화살표 27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206339" y="1687279"/>
              <a:ext cx="814370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작성방법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3080545" y="3385180"/>
            <a:ext cx="6732748" cy="87988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연매출액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사업 신청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이전 년도 부가가치세과세표준증명원 기준</a:t>
            </a:r>
            <a:r>
              <a:rPr lang="ko-KR" altLang="en-US" sz="1200" dirty="0" smtClean="0">
                <a:solidFill>
                  <a:schemeClr val="tx1"/>
                </a:solidFill>
              </a:rPr>
              <a:t>으로 입력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창업일이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1</a:t>
            </a:r>
            <a:r>
              <a:rPr lang="ko-KR" altLang="en-US" sz="1200" dirty="0" smtClean="0">
                <a:solidFill>
                  <a:schemeClr val="tx1"/>
                </a:solidFill>
              </a:rPr>
              <a:t>년 미만인 경우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개업일로부터의 부가가치세표준증명원상의 총 매출액으로 입력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7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" t="2651" r="54759" b="80024"/>
          <a:stretch/>
        </p:blipFill>
        <p:spPr>
          <a:xfrm>
            <a:off x="158522" y="1952836"/>
            <a:ext cx="4323786" cy="1188133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294456" y="3581505"/>
            <a:ext cx="4051918" cy="86553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신청 내용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en-US" altLang="ko-KR" sz="1200" dirty="0" smtClean="0">
                <a:solidFill>
                  <a:schemeClr val="tx1"/>
                </a:solidFill>
              </a:rPr>
              <a:t>4</a:t>
            </a:r>
            <a:r>
              <a:rPr lang="ko-KR" altLang="en-US" sz="1200" dirty="0" smtClean="0">
                <a:solidFill>
                  <a:schemeClr val="tx1"/>
                </a:solidFill>
              </a:rPr>
              <a:t>개의 항목 모두 평가에 반영되는 내용이니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예시로        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</a:t>
            </a:r>
            <a:r>
              <a:rPr lang="ko-KR" altLang="en-US" sz="1200" dirty="0" smtClean="0">
                <a:solidFill>
                  <a:schemeClr val="tx1"/>
                </a:solidFill>
              </a:rPr>
              <a:t>들어드린 내용에 맞게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자세하게 작성 </a:t>
            </a:r>
            <a:r>
              <a:rPr lang="ko-KR" altLang="en-US" sz="1200" dirty="0" smtClean="0">
                <a:solidFill>
                  <a:schemeClr val="tx1"/>
                </a:solidFill>
              </a:rPr>
              <a:t>필요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4556956" y="3251147"/>
            <a:ext cx="936104" cy="396044"/>
            <a:chOff x="6285148" y="1637340"/>
            <a:chExt cx="936104" cy="396044"/>
          </a:xfrm>
        </p:grpSpPr>
        <p:sp>
          <p:nvSpPr>
            <p:cNvPr id="15" name="오른쪽 화살표 14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작성예시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92460" y="18676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①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606" y="966507"/>
            <a:ext cx="4168972" cy="5361368"/>
          </a:xfrm>
          <a:prstGeom prst="rect">
            <a:avLst/>
          </a:prstGeom>
          <a:ln>
            <a:solidFill>
              <a:srgbClr val="E84E04"/>
            </a:solidFill>
          </a:ln>
        </p:spPr>
      </p:pic>
    </p:spTree>
    <p:extLst>
      <p:ext uri="{BB962C8B-B14F-4D97-AF65-F5344CB8AC3E}">
        <p14:creationId xmlns:p14="http://schemas.microsoft.com/office/powerpoint/2010/main" val="213625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" t="52632" r="55061" b="32143"/>
          <a:stretch/>
        </p:blipFill>
        <p:spPr>
          <a:xfrm>
            <a:off x="154400" y="2335969"/>
            <a:ext cx="4294913" cy="1044116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" t="76151" r="54794" b="4424"/>
          <a:stretch/>
        </p:blipFill>
        <p:spPr>
          <a:xfrm>
            <a:off x="141171" y="3547838"/>
            <a:ext cx="4320481" cy="1332148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" t="28535" r="54794" b="57815"/>
          <a:stretch/>
        </p:blipFill>
        <p:spPr>
          <a:xfrm>
            <a:off x="141171" y="1232112"/>
            <a:ext cx="4320481" cy="936104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282858" y="5047739"/>
            <a:ext cx="4051918" cy="86553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신청 내용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en-US" altLang="ko-KR" sz="1200" dirty="0" smtClean="0">
                <a:solidFill>
                  <a:schemeClr val="tx1"/>
                </a:solidFill>
              </a:rPr>
              <a:t>4</a:t>
            </a:r>
            <a:r>
              <a:rPr lang="ko-KR" altLang="en-US" sz="1200" dirty="0" smtClean="0">
                <a:solidFill>
                  <a:schemeClr val="tx1"/>
                </a:solidFill>
              </a:rPr>
              <a:t>개의 항목 모두 평가에 반영되는 내용이니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예시로        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</a:t>
            </a:r>
            <a:r>
              <a:rPr lang="ko-KR" altLang="en-US" sz="1200" dirty="0" smtClean="0">
                <a:solidFill>
                  <a:schemeClr val="tx1"/>
                </a:solidFill>
              </a:rPr>
              <a:t>들어드린 내용에 맞게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자세하게 작성 </a:t>
            </a:r>
            <a:r>
              <a:rPr lang="ko-KR" altLang="en-US" sz="1200" dirty="0" smtClean="0">
                <a:solidFill>
                  <a:schemeClr val="tx1"/>
                </a:solidFill>
              </a:rPr>
              <a:t>필요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endParaRPr lang="en-US" altLang="ko-KR" sz="300" dirty="0" smtClean="0">
              <a:solidFill>
                <a:schemeClr val="tx1"/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4556956" y="3251147"/>
            <a:ext cx="936104" cy="396044"/>
            <a:chOff x="6285148" y="1637340"/>
            <a:chExt cx="936104" cy="396044"/>
          </a:xfrm>
        </p:grpSpPr>
        <p:sp>
          <p:nvSpPr>
            <p:cNvPr id="15" name="오른쪽 화살표 14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작성예시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5109" y="115107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②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109" y="22597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③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109" y="3474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④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364" y="926018"/>
            <a:ext cx="4109840" cy="5517922"/>
          </a:xfrm>
          <a:prstGeom prst="rect">
            <a:avLst/>
          </a:prstGeom>
          <a:ln>
            <a:solidFill>
              <a:srgbClr val="E84E04"/>
            </a:solidFill>
          </a:ln>
        </p:spPr>
      </p:pic>
    </p:spTree>
    <p:extLst>
      <p:ext uri="{BB962C8B-B14F-4D97-AF65-F5344CB8AC3E}">
        <p14:creationId xmlns:p14="http://schemas.microsoft.com/office/powerpoint/2010/main" val="394907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1160748"/>
            <a:ext cx="8172909" cy="5301121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44" name="직사각형 43"/>
          <p:cNvSpPr/>
          <p:nvPr/>
        </p:nvSpPr>
        <p:spPr>
          <a:xfrm>
            <a:off x="848544" y="1160748"/>
            <a:ext cx="8172909" cy="5307409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072679" y="1004303"/>
            <a:ext cx="5760641" cy="10788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일반형 상점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중점기술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개만 신청하는 경우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)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중점선택에서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희망하는 기술분야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</a:t>
            </a:r>
            <a:r>
              <a:rPr lang="ko-KR" altLang="en-US" sz="1200" dirty="0" smtClean="0">
                <a:solidFill>
                  <a:schemeClr val="tx1"/>
                </a:solidFill>
              </a:rPr>
              <a:t> 선택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 내역의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예산에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5,000,000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원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신청할 때는 위의 방법으로 작성하고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선정 이후에는 공단에서 금액 조정 예정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endParaRPr lang="en-US" altLang="ko-KR" sz="300" dirty="0" smtClean="0">
              <a:solidFill>
                <a:schemeClr val="tx1"/>
              </a:solidFill>
            </a:endParaRP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" t="27612" r="42409" b="64238"/>
          <a:stretch/>
        </p:blipFill>
        <p:spPr>
          <a:xfrm>
            <a:off x="1028564" y="2659180"/>
            <a:ext cx="4500501" cy="432048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" t="52818" b="25448"/>
          <a:stretch/>
        </p:blipFill>
        <p:spPr>
          <a:xfrm>
            <a:off x="840159" y="3933056"/>
            <a:ext cx="8181293" cy="1152128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0197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1160748"/>
            <a:ext cx="8172909" cy="5301121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848543" y="1160748"/>
            <a:ext cx="8172909" cy="5307409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324707" y="3433612"/>
            <a:ext cx="5220579" cy="66467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중점상세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/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기초상세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해당 금액은 선택 내역에서 작성한 금액을 바탕으로 자동 계산됩니다</a:t>
            </a:r>
            <a:r>
              <a:rPr lang="en-US" altLang="ko-KR" sz="1200" dirty="0" smtClean="0">
                <a:solidFill>
                  <a:schemeClr val="tx1"/>
                </a:solidFill>
              </a:rPr>
              <a:t>.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endParaRPr lang="en-US" altLang="ko-KR" sz="300" dirty="0" smtClean="0">
              <a:solidFill>
                <a:schemeClr val="tx1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26"/>
          <a:stretch/>
        </p:blipFill>
        <p:spPr>
          <a:xfrm>
            <a:off x="852363" y="5328828"/>
            <a:ext cx="8172909" cy="1133041"/>
          </a:xfrm>
          <a:prstGeom prst="rect">
            <a:avLst/>
          </a:prstGeom>
          <a:ln>
            <a:solidFill>
              <a:srgbClr val="E84E04"/>
            </a:solidFill>
          </a:ln>
        </p:spPr>
      </p:pic>
      <p:grpSp>
        <p:nvGrpSpPr>
          <p:cNvPr id="15" name="그룹 14"/>
          <p:cNvGrpSpPr/>
          <p:nvPr/>
        </p:nvGrpSpPr>
        <p:grpSpPr>
          <a:xfrm rot="16200000" flipV="1">
            <a:off x="4309171" y="4594987"/>
            <a:ext cx="1035634" cy="396044"/>
            <a:chOff x="6206339" y="1637340"/>
            <a:chExt cx="1014913" cy="396044"/>
          </a:xfrm>
        </p:grpSpPr>
        <p:sp>
          <p:nvSpPr>
            <p:cNvPr id="16" name="오른쪽 화살표 15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06339" y="1687280"/>
              <a:ext cx="814371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안내사항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479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652" y="1004303"/>
            <a:ext cx="6228693" cy="5469867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1807679" y="1004303"/>
            <a:ext cx="6237078" cy="5474084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712639" y="838019"/>
            <a:ext cx="6444717" cy="122282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일반형 상점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중점기술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기초기술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 신청하는 경우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)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중점선택에서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희망하는 기술분야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</a:t>
            </a:r>
            <a:r>
              <a:rPr lang="ko-KR" altLang="en-US" sz="1200" dirty="0" smtClean="0">
                <a:solidFill>
                  <a:schemeClr val="tx1"/>
                </a:solidFill>
              </a:rPr>
              <a:t> 선택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기초선택에서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희망하는 기술분야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</a:t>
            </a:r>
            <a:r>
              <a:rPr lang="ko-KR" altLang="en-US" sz="1200" dirty="0" smtClean="0">
                <a:solidFill>
                  <a:schemeClr val="tx1"/>
                </a:solidFill>
              </a:rPr>
              <a:t> 선택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 내역의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예산에 중점 기술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3,000,000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원 기초 기술 </a:t>
            </a:r>
            <a:r>
              <a:rPr lang="en-US" altLang="ko-KR" sz="1200" b="1" dirty="0">
                <a:solidFill>
                  <a:srgbClr val="0070C0"/>
                </a:solidFill>
              </a:rPr>
              <a:t>2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,000,000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원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입력 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</a:rPr>
              <a:t> ☞ 추가적으로 선택하는 기술에 대해서는 예산을 </a:t>
            </a:r>
            <a:r>
              <a:rPr lang="en-US" altLang="ko-KR" sz="1200" dirty="0" smtClean="0">
                <a:solidFill>
                  <a:schemeClr val="tx1"/>
                </a:solidFill>
              </a:rPr>
              <a:t>1,000,000</a:t>
            </a:r>
            <a:r>
              <a:rPr lang="ko-KR" altLang="en-US" sz="1200" dirty="0" smtClean="0">
                <a:solidFill>
                  <a:schemeClr val="tx1"/>
                </a:solidFill>
              </a:rPr>
              <a:t>원으로 일괄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신청할 때는 위의 방법으로 작성하고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선정 이후에는 공단에서 금액 조정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예정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endParaRPr lang="en-US" altLang="ko-KR" sz="300" dirty="0" smtClean="0">
              <a:solidFill>
                <a:schemeClr val="tx1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05" r="41988" b="73671"/>
          <a:stretch/>
        </p:blipFill>
        <p:spPr>
          <a:xfrm>
            <a:off x="1820652" y="2152927"/>
            <a:ext cx="3613373" cy="324035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61" r="32162" b="47773"/>
          <a:stretch/>
        </p:blipFill>
        <p:spPr>
          <a:xfrm>
            <a:off x="1807679" y="3573016"/>
            <a:ext cx="4225441" cy="288032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20" b="18084"/>
          <a:stretch/>
        </p:blipFill>
        <p:spPr>
          <a:xfrm>
            <a:off x="1816064" y="4166944"/>
            <a:ext cx="6228693" cy="1296144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7062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72" y="1016732"/>
            <a:ext cx="7683753" cy="5407527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7" name="직사각형 16"/>
          <p:cNvSpPr/>
          <p:nvPr/>
        </p:nvSpPr>
        <p:spPr>
          <a:xfrm>
            <a:off x="1100572" y="1013269"/>
            <a:ext cx="7683753" cy="5407527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558070" y="908720"/>
            <a:ext cx="6768753" cy="10788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선도형 상점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중점기술 </a:t>
            </a:r>
            <a:r>
              <a:rPr lang="en-US" altLang="ko-KR" sz="1200" b="1" dirty="0">
                <a:solidFill>
                  <a:srgbClr val="0070C0"/>
                </a:solidFill>
              </a:rPr>
              <a:t>2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개만 신청하는 경우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)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dirty="0">
                <a:solidFill>
                  <a:schemeClr val="tx1"/>
                </a:solidFill>
              </a:rPr>
              <a:t>중점선택에서 </a:t>
            </a:r>
            <a:r>
              <a:rPr lang="ko-KR" altLang="en-US" sz="1200" b="1" dirty="0">
                <a:solidFill>
                  <a:srgbClr val="0070C0"/>
                </a:solidFill>
              </a:rPr>
              <a:t>희망하는 기술분야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2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</a:t>
            </a:r>
            <a:r>
              <a:rPr lang="ko-KR" altLang="en-US" sz="1200" dirty="0" smtClean="0">
                <a:solidFill>
                  <a:schemeClr val="tx1"/>
                </a:solidFill>
              </a:rPr>
              <a:t> 선택</a:t>
            </a:r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 내역의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예산에 중점 기술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5,000,000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원 입력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나머지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10,000,000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원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신청할 때는 위의 방법으로 작성하고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선정 이후에는 공단에서 금액 조정 예정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endParaRPr lang="en-US" altLang="ko-KR" sz="300" dirty="0" smtClean="0">
              <a:solidFill>
                <a:schemeClr val="tx1"/>
              </a:solidFill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18" b="23587"/>
          <a:stretch/>
        </p:blipFill>
        <p:spPr>
          <a:xfrm>
            <a:off x="1084176" y="3673203"/>
            <a:ext cx="7683753" cy="1584176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22" r="40709" b="67686"/>
          <a:stretch/>
        </p:blipFill>
        <p:spPr>
          <a:xfrm>
            <a:off x="1100572" y="2431965"/>
            <a:ext cx="4555740" cy="324035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376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7" y="1052736"/>
            <a:ext cx="5904656" cy="5469985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4" name="직사각형 13"/>
          <p:cNvSpPr/>
          <p:nvPr/>
        </p:nvSpPr>
        <p:spPr>
          <a:xfrm>
            <a:off x="1978477" y="1052736"/>
            <a:ext cx="5904656" cy="546998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77" b="17578"/>
          <a:stretch/>
        </p:blipFill>
        <p:spPr>
          <a:xfrm>
            <a:off x="1983413" y="4003752"/>
            <a:ext cx="5904656" cy="1512168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88" r="41768" b="74988"/>
          <a:stretch/>
        </p:blipFill>
        <p:spPr>
          <a:xfrm>
            <a:off x="1978477" y="2100202"/>
            <a:ext cx="3438382" cy="324035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18" name="직사각형 17"/>
          <p:cNvSpPr/>
          <p:nvPr/>
        </p:nvSpPr>
        <p:spPr>
          <a:xfrm>
            <a:off x="1546428" y="818709"/>
            <a:ext cx="6768753" cy="118849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선도형 상점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중점기술 </a:t>
            </a:r>
            <a:r>
              <a:rPr lang="en-US" altLang="ko-KR" sz="1200" b="1" dirty="0">
                <a:solidFill>
                  <a:srgbClr val="0070C0"/>
                </a:solidFill>
              </a:rPr>
              <a:t>2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기초기술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 신청하는 경우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)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dirty="0">
                <a:solidFill>
                  <a:schemeClr val="tx1"/>
                </a:solidFill>
              </a:rPr>
              <a:t>중점선택에서 </a:t>
            </a:r>
            <a:r>
              <a:rPr lang="ko-KR" altLang="en-US" sz="1200" b="1" dirty="0">
                <a:solidFill>
                  <a:srgbClr val="0070C0"/>
                </a:solidFill>
              </a:rPr>
              <a:t>희망하는 기술분야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2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선택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기초선택에서 </a:t>
            </a:r>
            <a:r>
              <a:rPr lang="ko-KR" altLang="en-US" sz="1200" b="1" dirty="0">
                <a:solidFill>
                  <a:srgbClr val="0070C0"/>
                </a:solidFill>
              </a:rPr>
              <a:t>희망하는 기술분야 </a:t>
            </a:r>
            <a:r>
              <a:rPr lang="en-US" altLang="ko-KR" sz="1200" b="1" dirty="0">
                <a:solidFill>
                  <a:srgbClr val="0070C0"/>
                </a:solidFill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</a:rPr>
              <a:t>개</a:t>
            </a:r>
            <a:r>
              <a:rPr lang="ko-KR" altLang="en-US" sz="1200" dirty="0">
                <a:solidFill>
                  <a:schemeClr val="tx1"/>
                </a:solidFill>
              </a:rPr>
              <a:t> 선택 </a:t>
            </a:r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 내역의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예산에 중점 기술 각각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5,000,000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원 입력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기초기술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5,000,000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원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r>
              <a:rPr lang="ko-KR" altLang="en-US" sz="1200" dirty="0">
                <a:solidFill>
                  <a:schemeClr val="tx1"/>
                </a:solidFill>
              </a:rPr>
              <a:t> ☞ 추가적으로 선택하는 기술에 대해서는 예산을 </a:t>
            </a:r>
            <a:r>
              <a:rPr lang="en-US" altLang="ko-KR" sz="1200" dirty="0">
                <a:solidFill>
                  <a:schemeClr val="tx1"/>
                </a:solidFill>
              </a:rPr>
              <a:t>1,000,000</a:t>
            </a:r>
            <a:r>
              <a:rPr lang="ko-KR" altLang="en-US" sz="1200" dirty="0">
                <a:solidFill>
                  <a:schemeClr val="tx1"/>
                </a:solidFill>
              </a:rPr>
              <a:t>원으로 일괄 입력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r>
              <a:rPr lang="en-US" altLang="ko-KR" sz="1200" b="1" dirty="0">
                <a:solidFill>
                  <a:srgbClr val="0070C0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신청할 때는 위의 방법으로 작성하고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선정 이후에는 공단에서 금액 조정 예정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endParaRPr lang="en-US" altLang="ko-KR" sz="300" dirty="0" smtClean="0">
              <a:solidFill>
                <a:schemeClr val="tx1"/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46" r="32693" b="50129"/>
          <a:stretch/>
        </p:blipFill>
        <p:spPr>
          <a:xfrm>
            <a:off x="1989193" y="3445689"/>
            <a:ext cx="3974251" cy="324037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1676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7" y="1052736"/>
            <a:ext cx="5904656" cy="5469985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4" name="직사각형 13"/>
          <p:cNvSpPr/>
          <p:nvPr/>
        </p:nvSpPr>
        <p:spPr>
          <a:xfrm>
            <a:off x="1978477" y="1052736"/>
            <a:ext cx="5904656" cy="5469985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77" b="17578"/>
          <a:stretch/>
        </p:blipFill>
        <p:spPr>
          <a:xfrm>
            <a:off x="1983413" y="4003752"/>
            <a:ext cx="5904656" cy="1512168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88" r="41768" b="74988"/>
          <a:stretch/>
        </p:blipFill>
        <p:spPr>
          <a:xfrm>
            <a:off x="1978477" y="2100202"/>
            <a:ext cx="3438382" cy="324035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18" name="직사각형 17"/>
          <p:cNvSpPr/>
          <p:nvPr/>
        </p:nvSpPr>
        <p:spPr>
          <a:xfrm>
            <a:off x="1546428" y="928389"/>
            <a:ext cx="6768753" cy="10788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선도형 상점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중점기술 </a:t>
            </a:r>
            <a:r>
              <a:rPr lang="en-US" altLang="ko-KR" sz="1200" b="1" dirty="0">
                <a:solidFill>
                  <a:srgbClr val="0070C0"/>
                </a:solidFill>
              </a:rPr>
              <a:t>2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기초기술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 신청하는 경우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)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dirty="0">
                <a:solidFill>
                  <a:schemeClr val="tx1"/>
                </a:solidFill>
              </a:rPr>
              <a:t>중점선택에서 </a:t>
            </a:r>
            <a:r>
              <a:rPr lang="ko-KR" altLang="en-US" sz="1200" b="1" dirty="0">
                <a:solidFill>
                  <a:srgbClr val="0070C0"/>
                </a:solidFill>
              </a:rPr>
              <a:t>희망하는 기술분야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2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선택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기초선택에서 </a:t>
            </a:r>
            <a:r>
              <a:rPr lang="ko-KR" altLang="en-US" sz="1200" b="1" dirty="0">
                <a:solidFill>
                  <a:srgbClr val="0070C0"/>
                </a:solidFill>
              </a:rPr>
              <a:t>희망하는 기술분야 </a:t>
            </a:r>
            <a:r>
              <a:rPr lang="en-US" altLang="ko-KR" sz="1200" b="1" dirty="0">
                <a:solidFill>
                  <a:srgbClr val="0070C0"/>
                </a:solidFill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</a:rPr>
              <a:t>개</a:t>
            </a:r>
            <a:r>
              <a:rPr lang="ko-KR" altLang="en-US" sz="1200" dirty="0">
                <a:solidFill>
                  <a:schemeClr val="tx1"/>
                </a:solidFill>
              </a:rPr>
              <a:t> 선택 </a:t>
            </a:r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 내역의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예산에 중점 기술 각각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5,000,000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원 입력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기초기술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5,000,000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원 입력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신청할 때는 위의 방법으로 작성하고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선정 이후에는 공단에서 금액 조정 예정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1200" b="1" dirty="0">
              <a:solidFill>
                <a:srgbClr val="0070C0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endParaRPr lang="en-US" altLang="ko-KR" sz="300" b="1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dirty="0" smtClean="0">
              <a:solidFill>
                <a:srgbClr val="0070C0"/>
              </a:solidFill>
            </a:endParaRPr>
          </a:p>
          <a:p>
            <a:endParaRPr lang="en-US" altLang="ko-KR" sz="300" dirty="0" smtClean="0">
              <a:solidFill>
                <a:schemeClr val="tx1"/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46" r="32693" b="50129"/>
          <a:stretch/>
        </p:blipFill>
        <p:spPr>
          <a:xfrm>
            <a:off x="1989193" y="3445689"/>
            <a:ext cx="3974251" cy="324037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235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55"/>
          <a:stretch/>
        </p:blipFill>
        <p:spPr>
          <a:xfrm>
            <a:off x="164468" y="1145628"/>
            <a:ext cx="6591936" cy="980301"/>
          </a:xfrm>
          <a:prstGeom prst="rect">
            <a:avLst/>
          </a:prstGeom>
          <a:ln>
            <a:solidFill>
              <a:srgbClr val="E84E04"/>
            </a:solidFill>
          </a:ln>
        </p:spPr>
      </p:pic>
      <p:grpSp>
        <p:nvGrpSpPr>
          <p:cNvPr id="14" name="그룹 13"/>
          <p:cNvGrpSpPr/>
          <p:nvPr/>
        </p:nvGrpSpPr>
        <p:grpSpPr>
          <a:xfrm rot="16200000" flipV="1">
            <a:off x="2758359" y="2743039"/>
            <a:ext cx="1404153" cy="396044"/>
            <a:chOff x="6127164" y="1637340"/>
            <a:chExt cx="1094088" cy="396044"/>
          </a:xfrm>
        </p:grpSpPr>
        <p:sp>
          <p:nvSpPr>
            <p:cNvPr id="15" name="오른쪽 화살표 14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27164" y="1687280"/>
              <a:ext cx="972720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업로드방법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1097408" y="3557226"/>
            <a:ext cx="4726052" cy="104093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spc="-1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spc="-100" dirty="0" err="1" smtClean="0">
                <a:solidFill>
                  <a:srgbClr val="0070C0"/>
                </a:solidFill>
              </a:rPr>
              <a:t>매장사진</a:t>
            </a:r>
            <a:r>
              <a:rPr lang="ko-KR" altLang="en-US" sz="1200" b="1" spc="-100" dirty="0" smtClean="0">
                <a:solidFill>
                  <a:srgbClr val="0070C0"/>
                </a:solidFill>
              </a:rPr>
              <a:t> 업로드</a:t>
            </a:r>
            <a:endParaRPr lang="en-US" altLang="ko-KR" sz="1200" b="1" spc="-100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spc="-100" dirty="0" smtClean="0">
              <a:solidFill>
                <a:srgbClr val="0070C0"/>
              </a:solidFill>
            </a:endParaRPr>
          </a:p>
          <a:p>
            <a:r>
              <a:rPr lang="en-US" altLang="ko-KR" sz="1200" spc="-100" dirty="0">
                <a:solidFill>
                  <a:schemeClr val="tx1"/>
                </a:solidFill>
              </a:rPr>
              <a:t> 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☞ 매장 간판과 전면이 모두 나오게 한 장으로 찍을 수 있다면 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1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장만 첨부</a:t>
            </a:r>
            <a:endParaRPr lang="en-US" altLang="ko-KR" sz="1200" spc="-100" dirty="0" smtClean="0">
              <a:solidFill>
                <a:schemeClr val="tx1"/>
              </a:solidFill>
            </a:endParaRPr>
          </a:p>
          <a:p>
            <a:endParaRPr lang="en-US" altLang="ko-KR" sz="300" spc="-100" dirty="0" smtClean="0">
              <a:solidFill>
                <a:schemeClr val="tx1"/>
              </a:solidFill>
            </a:endParaRPr>
          </a:p>
          <a:p>
            <a:r>
              <a:rPr lang="en-US" altLang="ko-KR" sz="1200" spc="-100" dirty="0">
                <a:solidFill>
                  <a:schemeClr val="tx1"/>
                </a:solidFill>
              </a:rPr>
              <a:t> </a:t>
            </a:r>
            <a:r>
              <a:rPr lang="ko-KR" altLang="en-US" sz="1200" spc="-100" dirty="0">
                <a:solidFill>
                  <a:schemeClr val="tx1"/>
                </a:solidFill>
              </a:rPr>
              <a:t>☞ 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매장이 커서 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1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장에 모두 나올 수 없다면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멀리서 찍은 다른 사물과 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/>
            </a:r>
            <a:br>
              <a:rPr lang="en-US" altLang="ko-KR" sz="1200" spc="-100" dirty="0" smtClean="0">
                <a:solidFill>
                  <a:schemeClr val="tx1"/>
                </a:solidFill>
              </a:rPr>
            </a:br>
            <a:r>
              <a:rPr lang="en-US" altLang="ko-KR" sz="1200" spc="-100" dirty="0" smtClean="0">
                <a:solidFill>
                  <a:schemeClr val="tx1"/>
                </a:solidFill>
              </a:rPr>
              <a:t>     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겹쳐있는 사진 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1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장과 가까이서 찍은 여러 장의 사진을 함께 첨부</a:t>
            </a:r>
            <a:endParaRPr lang="en-US" altLang="ko-KR" sz="300" spc="-100" dirty="0" smtClean="0">
              <a:solidFill>
                <a:schemeClr val="tx1"/>
              </a:solidFill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404" y="3018943"/>
            <a:ext cx="2888282" cy="1955464"/>
          </a:xfrm>
          <a:prstGeom prst="rect">
            <a:avLst/>
          </a:prstGeom>
          <a:ln>
            <a:solidFill>
              <a:srgbClr val="E84E04"/>
            </a:solidFill>
          </a:ln>
        </p:spPr>
      </p:pic>
      <p:grpSp>
        <p:nvGrpSpPr>
          <p:cNvPr id="21" name="그룹 20"/>
          <p:cNvGrpSpPr/>
          <p:nvPr/>
        </p:nvGrpSpPr>
        <p:grpSpPr>
          <a:xfrm>
            <a:off x="5694264" y="3879672"/>
            <a:ext cx="936104" cy="396044"/>
            <a:chOff x="6285148" y="1637340"/>
            <a:chExt cx="936104" cy="396044"/>
          </a:xfrm>
        </p:grpSpPr>
        <p:sp>
          <p:nvSpPr>
            <p:cNvPr id="22" name="오른쪽 화살표 21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예시사진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175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55"/>
          <a:stretch/>
        </p:blipFill>
        <p:spPr>
          <a:xfrm>
            <a:off x="164468" y="1145628"/>
            <a:ext cx="6591936" cy="980301"/>
          </a:xfrm>
          <a:prstGeom prst="rect">
            <a:avLst/>
          </a:prstGeom>
          <a:ln>
            <a:solidFill>
              <a:srgbClr val="E84E04"/>
            </a:solidFill>
          </a:ln>
        </p:spPr>
      </p:pic>
      <p:grpSp>
        <p:nvGrpSpPr>
          <p:cNvPr id="14" name="그룹 13"/>
          <p:cNvGrpSpPr/>
          <p:nvPr/>
        </p:nvGrpSpPr>
        <p:grpSpPr>
          <a:xfrm rot="16200000" flipV="1">
            <a:off x="2758359" y="2743039"/>
            <a:ext cx="1404153" cy="396044"/>
            <a:chOff x="6127164" y="1637340"/>
            <a:chExt cx="1094088" cy="396044"/>
          </a:xfrm>
        </p:grpSpPr>
        <p:sp>
          <p:nvSpPr>
            <p:cNvPr id="15" name="오른쪽 화살표 14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27164" y="1687280"/>
              <a:ext cx="972720" cy="26161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업로드방법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304441" y="3553437"/>
            <a:ext cx="4852736" cy="243184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spc="-100" dirty="0" smtClean="0">
                <a:solidFill>
                  <a:schemeClr val="tx1"/>
                </a:solidFill>
              </a:rPr>
              <a:t>○ </a:t>
            </a:r>
            <a:r>
              <a:rPr lang="ko-KR" altLang="en-US" sz="1200" b="1" spc="-100" dirty="0" err="1" smtClean="0">
                <a:solidFill>
                  <a:srgbClr val="0070C0"/>
                </a:solidFill>
              </a:rPr>
              <a:t>매장내부</a:t>
            </a:r>
            <a:r>
              <a:rPr lang="ko-KR" altLang="en-US" sz="1200" b="1" spc="-100" dirty="0" smtClean="0">
                <a:solidFill>
                  <a:srgbClr val="0070C0"/>
                </a:solidFill>
              </a:rPr>
              <a:t> 사진 </a:t>
            </a:r>
            <a:r>
              <a:rPr lang="ko-KR" altLang="en-US" sz="1200" b="1" spc="-100" dirty="0" smtClean="0">
                <a:solidFill>
                  <a:srgbClr val="0070C0"/>
                </a:solidFill>
              </a:rPr>
              <a:t>업로드</a:t>
            </a:r>
            <a:endParaRPr lang="en-US" altLang="ko-KR" sz="1200" b="1" spc="-100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spc="-100" dirty="0" smtClean="0">
              <a:solidFill>
                <a:srgbClr val="0070C0"/>
              </a:solidFill>
            </a:endParaRPr>
          </a:p>
          <a:p>
            <a:pPr fontAlgn="base"/>
            <a:r>
              <a:rPr lang="en-US" altLang="ko-KR" sz="1200" spc="-100" dirty="0" smtClean="0">
                <a:solidFill>
                  <a:schemeClr val="tx1"/>
                </a:solidFill>
              </a:rPr>
              <a:t> 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☞ </a:t>
            </a:r>
            <a:r>
              <a:rPr lang="ko-KR" altLang="en-US" sz="1200" dirty="0">
                <a:solidFill>
                  <a:schemeClr val="tx1"/>
                </a:solidFill>
              </a:rPr>
              <a:t>매장 내부 사진은 </a:t>
            </a:r>
            <a:r>
              <a:rPr lang="ko-KR" altLang="en-US" sz="1200" dirty="0" err="1">
                <a:solidFill>
                  <a:schemeClr val="tx1"/>
                </a:solidFill>
              </a:rPr>
              <a:t>여러장으로</a:t>
            </a:r>
            <a:r>
              <a:rPr lang="ko-KR" altLang="en-US" sz="1200" dirty="0">
                <a:solidFill>
                  <a:schemeClr val="tx1"/>
                </a:solidFill>
              </a:rPr>
              <a:t> 나누어 찍어서 첨부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fontAlgn="base"/>
            <a:r>
              <a:rPr lang="en-US" altLang="ko-KR" sz="1200" spc="-100" dirty="0">
                <a:solidFill>
                  <a:schemeClr val="tx1"/>
                </a:solidFill>
              </a:rPr>
              <a:t> </a:t>
            </a:r>
            <a:r>
              <a:rPr lang="ko-KR" altLang="en-US" sz="1200" spc="-100" dirty="0">
                <a:solidFill>
                  <a:schemeClr val="tx1"/>
                </a:solidFill>
              </a:rPr>
              <a:t>☞ </a:t>
            </a:r>
            <a:r>
              <a:rPr lang="ko-KR" altLang="en-US" sz="1200" dirty="0" smtClean="0">
                <a:solidFill>
                  <a:schemeClr val="tx1"/>
                </a:solidFill>
              </a:rPr>
              <a:t>각 </a:t>
            </a:r>
            <a:r>
              <a:rPr lang="ko-KR" altLang="en-US" sz="1200" dirty="0">
                <a:solidFill>
                  <a:schemeClr val="tx1"/>
                </a:solidFill>
              </a:rPr>
              <a:t>사진의 일부 위치가 겹치도록 찍어서 </a:t>
            </a:r>
            <a:r>
              <a:rPr lang="ko-KR" altLang="en-US" sz="1200" dirty="0" err="1">
                <a:solidFill>
                  <a:schemeClr val="tx1"/>
                </a:solidFill>
              </a:rPr>
              <a:t>여러장의</a:t>
            </a:r>
            <a:r>
              <a:rPr lang="ko-KR" altLang="en-US" sz="1200" dirty="0">
                <a:solidFill>
                  <a:schemeClr val="tx1"/>
                </a:solidFill>
              </a:rPr>
              <a:t> 사진을 </a:t>
            </a:r>
            <a:r>
              <a:rPr lang="ko-KR" altLang="en-US" sz="1200" dirty="0" smtClean="0">
                <a:solidFill>
                  <a:schemeClr val="tx1"/>
                </a:solidFill>
              </a:rPr>
              <a:t>연결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fontAlgn="base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</a:t>
            </a:r>
            <a:r>
              <a:rPr lang="ko-KR" altLang="en-US" sz="1200" dirty="0" smtClean="0">
                <a:solidFill>
                  <a:schemeClr val="tx1"/>
                </a:solidFill>
              </a:rPr>
              <a:t>해서 </a:t>
            </a:r>
            <a:r>
              <a:rPr lang="ko-KR" altLang="en-US" sz="1200" dirty="0">
                <a:solidFill>
                  <a:schemeClr val="tx1"/>
                </a:solidFill>
              </a:rPr>
              <a:t>생각하면 매장이 어떻게 생겼을지 확인 할 수 있도록 </a:t>
            </a:r>
            <a:r>
              <a:rPr lang="ko-KR" altLang="en-US" sz="1200" dirty="0" smtClean="0">
                <a:solidFill>
                  <a:schemeClr val="tx1"/>
                </a:solidFill>
              </a:rPr>
              <a:t>사진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fontAlgn="base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</a:t>
            </a:r>
            <a:r>
              <a:rPr lang="ko-KR" altLang="en-US" sz="1200" dirty="0" smtClean="0">
                <a:solidFill>
                  <a:schemeClr val="tx1"/>
                </a:solidFill>
              </a:rPr>
              <a:t>을 </a:t>
            </a:r>
            <a:r>
              <a:rPr lang="ko-KR" altLang="en-US" sz="1200" dirty="0" err="1">
                <a:solidFill>
                  <a:schemeClr val="tx1"/>
                </a:solidFill>
              </a:rPr>
              <a:t>여러장</a:t>
            </a:r>
            <a:r>
              <a:rPr lang="ko-KR" altLang="en-US" sz="1200" dirty="0">
                <a:solidFill>
                  <a:schemeClr val="tx1"/>
                </a:solidFill>
              </a:rPr>
              <a:t> 첨부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fontAlgn="base"/>
            <a:endParaRPr lang="en-US" altLang="ko-KR" sz="1200" dirty="0">
              <a:solidFill>
                <a:schemeClr val="tx1"/>
              </a:solidFill>
            </a:endParaRPr>
          </a:p>
          <a:p>
            <a:pPr fontAlgn="base"/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☞ 같은 색깔로 표시 된 부분이 각각 겹치게 </a:t>
            </a:r>
            <a:r>
              <a:rPr lang="ko-KR" altLang="en-US" sz="1200" dirty="0" smtClean="0">
                <a:solidFill>
                  <a:schemeClr val="tx1"/>
                </a:solidFill>
              </a:rPr>
              <a:t>사진이 </a:t>
            </a:r>
            <a:r>
              <a:rPr lang="ko-KR" altLang="en-US" sz="1200" dirty="0">
                <a:solidFill>
                  <a:schemeClr val="tx1"/>
                </a:solidFill>
              </a:rPr>
              <a:t>찍어진 상태임 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fontAlgn="base"/>
            <a:r>
              <a:rPr lang="ko-KR" altLang="en-US" sz="1200" dirty="0">
                <a:solidFill>
                  <a:schemeClr val="tx1"/>
                </a:solidFill>
              </a:rPr>
              <a:t>    빨간색 </a:t>
            </a:r>
            <a:r>
              <a:rPr lang="en-US" altLang="ko-KR" sz="1200" dirty="0">
                <a:solidFill>
                  <a:schemeClr val="tx1"/>
                </a:solidFill>
              </a:rPr>
              <a:t>– </a:t>
            </a:r>
            <a:r>
              <a:rPr lang="ko-KR" altLang="en-US" sz="1200" dirty="0">
                <a:solidFill>
                  <a:schemeClr val="tx1"/>
                </a:solidFill>
              </a:rPr>
              <a:t>빨간색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 err="1">
                <a:solidFill>
                  <a:schemeClr val="tx1"/>
                </a:solidFill>
              </a:rPr>
              <a:t>파랑색</a:t>
            </a: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>
                <a:solidFill>
                  <a:schemeClr val="tx1"/>
                </a:solidFill>
              </a:rPr>
              <a:t>– </a:t>
            </a:r>
            <a:r>
              <a:rPr lang="ko-KR" altLang="en-US" sz="1200" dirty="0" err="1">
                <a:solidFill>
                  <a:schemeClr val="tx1"/>
                </a:solidFill>
              </a:rPr>
              <a:t>파랑색</a:t>
            </a:r>
            <a:r>
              <a:rPr lang="en-US" altLang="ko-KR" sz="1200" dirty="0">
                <a:solidFill>
                  <a:schemeClr val="tx1"/>
                </a:solidFill>
              </a:rPr>
              <a:t>,</a:t>
            </a:r>
          </a:p>
          <a:p>
            <a:pPr fontAlgn="base"/>
            <a:r>
              <a:rPr lang="en-US" altLang="ko-KR" sz="1200" dirty="0">
                <a:solidFill>
                  <a:schemeClr val="tx1"/>
                </a:solidFill>
              </a:rPr>
              <a:t>    </a:t>
            </a:r>
            <a:r>
              <a:rPr lang="ko-KR" altLang="en-US" sz="1200" dirty="0">
                <a:solidFill>
                  <a:schemeClr val="tx1"/>
                </a:solidFill>
              </a:rPr>
              <a:t>노랑색 </a:t>
            </a:r>
            <a:r>
              <a:rPr lang="en-US" altLang="ko-KR" sz="1200" dirty="0">
                <a:solidFill>
                  <a:schemeClr val="tx1"/>
                </a:solidFill>
              </a:rPr>
              <a:t>– </a:t>
            </a:r>
            <a:r>
              <a:rPr lang="ko-KR" altLang="en-US" sz="1200" dirty="0">
                <a:solidFill>
                  <a:schemeClr val="tx1"/>
                </a:solidFill>
              </a:rPr>
              <a:t>노랑색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연두색 </a:t>
            </a:r>
            <a:r>
              <a:rPr lang="en-US" altLang="ko-KR" sz="1200" dirty="0">
                <a:solidFill>
                  <a:schemeClr val="tx1"/>
                </a:solidFill>
              </a:rPr>
              <a:t>– </a:t>
            </a:r>
            <a:r>
              <a:rPr lang="ko-KR" altLang="en-US" sz="1200" dirty="0">
                <a:solidFill>
                  <a:schemeClr val="tx1"/>
                </a:solidFill>
              </a:rPr>
              <a:t>연두색</a:t>
            </a:r>
            <a:r>
              <a:rPr lang="en-US" altLang="ko-KR" sz="1200" dirty="0">
                <a:solidFill>
                  <a:schemeClr val="tx1"/>
                </a:solidFill>
              </a:rPr>
              <a:t> </a:t>
            </a:r>
          </a:p>
          <a:p>
            <a:pPr fontAlgn="base"/>
            <a:endParaRPr lang="en-US" altLang="ko-KR" sz="1200" dirty="0">
              <a:solidFill>
                <a:schemeClr val="tx1"/>
              </a:solidFill>
            </a:endParaRPr>
          </a:p>
          <a:p>
            <a:pPr fontAlgn="base"/>
            <a:r>
              <a:rPr lang="ko-KR" altLang="en-US" sz="1200" dirty="0">
                <a:solidFill>
                  <a:schemeClr val="tx1"/>
                </a:solidFill>
              </a:rPr>
              <a:t>매장이 여러 부분으로 나누어져 있다면 나누어져 있는 곳 별로 사진 촬영하여 첨부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5234237" y="3909144"/>
            <a:ext cx="936104" cy="396044"/>
            <a:chOff x="6285148" y="1637340"/>
            <a:chExt cx="936104" cy="396044"/>
          </a:xfrm>
        </p:grpSpPr>
        <p:sp>
          <p:nvSpPr>
            <p:cNvPr id="22" name="오른쪽 화살표 21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err="1" smtClean="0">
                  <a:solidFill>
                    <a:srgbClr val="0070C0"/>
                  </a:solidFill>
                </a:rPr>
                <a:t>예시사진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6179682" y="2839682"/>
            <a:ext cx="3366058" cy="2529193"/>
            <a:chOff x="100965" y="113919"/>
            <a:chExt cx="7143750" cy="6648450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965" y="113919"/>
              <a:ext cx="7143750" cy="6648450"/>
            </a:xfrm>
            <a:prstGeom prst="rect">
              <a:avLst/>
            </a:prstGeom>
          </p:spPr>
        </p:pic>
        <p:sp>
          <p:nvSpPr>
            <p:cNvPr id="34" name="직사각형 33"/>
            <p:cNvSpPr/>
            <p:nvPr/>
          </p:nvSpPr>
          <p:spPr>
            <a:xfrm>
              <a:off x="2441448" y="804672"/>
              <a:ext cx="1033272" cy="131673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651248" y="874776"/>
              <a:ext cx="1033272" cy="131673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5748528" y="280416"/>
              <a:ext cx="1033272" cy="1316736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41960" y="2919984"/>
              <a:ext cx="1033272" cy="1316736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377440" y="2919984"/>
              <a:ext cx="1033272" cy="1316736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4811077" y="2565844"/>
              <a:ext cx="1033272" cy="1316736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6007894" y="2695765"/>
              <a:ext cx="1033272" cy="1316736"/>
            </a:xfrm>
            <a:prstGeom prst="rect">
              <a:avLst/>
            </a:prstGeom>
            <a:noFill/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582454" y="5079301"/>
              <a:ext cx="1033272" cy="1316736"/>
            </a:xfrm>
            <a:prstGeom prst="rect">
              <a:avLst/>
            </a:prstGeom>
            <a:noFill/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7308723" y="113919"/>
            <a:ext cx="476732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6898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소상공인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개별점포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모집 사업 신청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30" y="980728"/>
            <a:ext cx="5254785" cy="5415175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8" name="직사각형 17"/>
          <p:cNvSpPr/>
          <p:nvPr/>
        </p:nvSpPr>
        <p:spPr>
          <a:xfrm>
            <a:off x="6049787" y="3014954"/>
            <a:ext cx="3168352" cy="113412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en-US" altLang="ko-KR" sz="1200" dirty="0" smtClean="0">
                <a:solidFill>
                  <a:schemeClr val="tx1"/>
                </a:solidFill>
              </a:rPr>
              <a:t>1. 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개인정보 수집 동의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(2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)</a:t>
            </a:r>
            <a:r>
              <a:rPr lang="en-US" altLang="ko-KR" sz="1200" dirty="0" smtClean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l"/>
            <a:r>
              <a:rPr lang="en-US" altLang="ko-KR" sz="1200" dirty="0" smtClean="0">
                <a:solidFill>
                  <a:schemeClr val="tx1"/>
                </a:solidFill>
              </a:rPr>
              <a:t>2. 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주민등록번호 수집에 대한 동의 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1200" dirty="0" smtClean="0">
                <a:solidFill>
                  <a:schemeClr val="tx1"/>
                </a:solidFill>
              </a:rPr>
              <a:t>3. 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신청완료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버튼 </a:t>
            </a:r>
            <a:r>
              <a:rPr lang="ko-KR" altLang="en-US" sz="1200" dirty="0" smtClean="0">
                <a:solidFill>
                  <a:schemeClr val="tx1"/>
                </a:solidFill>
              </a:rPr>
              <a:t>선택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marL="228600" indent="-228600" algn="l">
              <a:buAutoNum type="arabicPeriod" startAt="4"/>
            </a:pPr>
            <a:r>
              <a:rPr lang="ko-KR" altLang="en-US" sz="1200" b="1" dirty="0" err="1" smtClean="0">
                <a:solidFill>
                  <a:srgbClr val="0070C0"/>
                </a:solidFill>
              </a:rPr>
              <a:t>신청완료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후 저장 하였습니다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.</a:t>
            </a:r>
            <a:r>
              <a:rPr lang="en-US" altLang="ko-KR" sz="1200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altLang="ko-KR" sz="1200" dirty="0" smtClean="0">
                <a:solidFill>
                  <a:schemeClr val="tx1"/>
                </a:solidFill>
              </a:rPr>
              <a:t>    (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안내창</a:t>
            </a:r>
            <a:r>
              <a:rPr lang="ko-KR" altLang="en-US" sz="1200" dirty="0" smtClean="0">
                <a:solidFill>
                  <a:schemeClr val="tx1"/>
                </a:solidFill>
              </a:rPr>
              <a:t> 나타나면 신청 완료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124908" y="1916832"/>
            <a:ext cx="1307503" cy="1961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124908" y="4509120"/>
            <a:ext cx="1307503" cy="1961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980893" y="5805264"/>
            <a:ext cx="1451518" cy="1961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792760" y="6021288"/>
            <a:ext cx="1008112" cy="32403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grpSp>
        <p:nvGrpSpPr>
          <p:cNvPr id="34" name="그룹 33"/>
          <p:cNvGrpSpPr/>
          <p:nvPr/>
        </p:nvGrpSpPr>
        <p:grpSpPr>
          <a:xfrm flipH="1">
            <a:off x="5000363" y="3212976"/>
            <a:ext cx="936104" cy="396044"/>
            <a:chOff x="6285148" y="1637340"/>
            <a:chExt cx="936104" cy="396044"/>
          </a:xfrm>
        </p:grpSpPr>
        <p:sp>
          <p:nvSpPr>
            <p:cNvPr id="35" name="오른쪽 화살표 34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  선택하기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102" y="4935080"/>
            <a:ext cx="3591722" cy="1066292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37" name="위로 구부러진 화살표 36"/>
          <p:cNvSpPr/>
          <p:nvPr/>
        </p:nvSpPr>
        <p:spPr>
          <a:xfrm rot="20623253" flipV="1">
            <a:off x="3179701" y="4950673"/>
            <a:ext cx="2616607" cy="672427"/>
          </a:xfrm>
          <a:prstGeom prst="curvedUpArrow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36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마이페이지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신청사업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조회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25"/>
          <a:stretch/>
        </p:blipFill>
        <p:spPr>
          <a:xfrm>
            <a:off x="1100572" y="1124744"/>
            <a:ext cx="7848872" cy="5004556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4" name="직사각형 13"/>
          <p:cNvSpPr/>
          <p:nvPr/>
        </p:nvSpPr>
        <p:spPr>
          <a:xfrm>
            <a:off x="8121353" y="1160748"/>
            <a:ext cx="468052" cy="21602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 flipH="1">
            <a:off x="8664288" y="1070738"/>
            <a:ext cx="936104" cy="396044"/>
            <a:chOff x="6285148" y="1637340"/>
            <a:chExt cx="936104" cy="396044"/>
          </a:xfrm>
        </p:grpSpPr>
        <p:sp>
          <p:nvSpPr>
            <p:cNvPr id="16" name="오른쪽 화살표 15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  선택하기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3008784" y="3861048"/>
            <a:ext cx="5364596" cy="104411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61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32520" y="246190"/>
            <a:ext cx="3204356" cy="33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spc="-130" dirty="0" smtClean="0">
                <a:solidFill>
                  <a:schemeClr val="bg1">
                    <a:lumMod val="85000"/>
                  </a:schemeClr>
                </a:solidFill>
              </a:rPr>
              <a:t>소상공인 개별 점포 신청 매뉴얼 </a:t>
            </a:r>
            <a:endParaRPr lang="en-US" altLang="ko-KR" sz="900" b="1" spc="-13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altLang="ko-KR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</a:t>
            </a:r>
            <a:r>
              <a:rPr lang="en-US" altLang="ko-KR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sz="1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문의</a:t>
            </a:r>
            <a:endParaRPr lang="ko-KR" altLang="en-US" sz="1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82C41D-62DC-4E4B-9F89-76F9100FBF39}"/>
              </a:ext>
            </a:extLst>
          </p:cNvPr>
          <p:cNvSpPr/>
          <p:nvPr/>
        </p:nvSpPr>
        <p:spPr>
          <a:xfrm>
            <a:off x="272479" y="257983"/>
            <a:ext cx="400851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15350" r="5849" b="28475"/>
          <a:stretch/>
        </p:blipFill>
        <p:spPr>
          <a:xfrm>
            <a:off x="5101834" y="2720862"/>
            <a:ext cx="4733054" cy="3591750"/>
          </a:xfrm>
          <a:prstGeom prst="rect">
            <a:avLst/>
          </a:prstGeom>
          <a:ln>
            <a:solidFill>
              <a:srgbClr val="E84E04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378" y="984160"/>
            <a:ext cx="7291909" cy="1451470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6714283" y="1952836"/>
            <a:ext cx="468052" cy="21602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grpSp>
        <p:nvGrpSpPr>
          <p:cNvPr id="18" name="그룹 17"/>
          <p:cNvGrpSpPr/>
          <p:nvPr/>
        </p:nvGrpSpPr>
        <p:grpSpPr>
          <a:xfrm flipH="1">
            <a:off x="7257218" y="1862826"/>
            <a:ext cx="936104" cy="396044"/>
            <a:chOff x="6285148" y="1637340"/>
            <a:chExt cx="936104" cy="396044"/>
          </a:xfrm>
        </p:grpSpPr>
        <p:sp>
          <p:nvSpPr>
            <p:cNvPr id="20" name="오른쪽 화살표 19"/>
            <p:cNvSpPr/>
            <p:nvPr/>
          </p:nvSpPr>
          <p:spPr>
            <a:xfrm>
              <a:off x="6285148" y="1637340"/>
              <a:ext cx="936104" cy="396044"/>
            </a:xfrm>
            <a:prstGeom prst="rightArrow">
              <a:avLst>
                <a:gd name="adj1" fmla="val 50000"/>
                <a:gd name="adj2" fmla="val 73959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08000" rIns="108000" bIns="72000" rtlCol="0" anchor="t" anchorCtr="0"/>
            <a:lstStyle/>
            <a:p>
              <a:pPr algn="l"/>
              <a:endParaRPr lang="ko-KR" altLang="en-US" sz="1200" spc="-1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285148" y="1706088"/>
              <a:ext cx="8280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 smtClean="0">
                  <a:solidFill>
                    <a:srgbClr val="0070C0"/>
                  </a:solidFill>
                </a:rPr>
                <a:t>  선택하기</a:t>
              </a:r>
              <a:endParaRPr lang="ko-KR" altLang="en-US" sz="105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357156" y="187153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①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0" b="25451"/>
          <a:stretch/>
        </p:blipFill>
        <p:spPr>
          <a:xfrm>
            <a:off x="92460" y="2720862"/>
            <a:ext cx="4901362" cy="3525643"/>
          </a:xfrm>
          <a:prstGeom prst="rect">
            <a:avLst/>
          </a:prstGeom>
          <a:ln>
            <a:solidFill>
              <a:srgbClr val="E84E04"/>
            </a:solidFill>
          </a:ln>
        </p:spPr>
      </p:pic>
      <p:sp>
        <p:nvSpPr>
          <p:cNvPr id="23" name="TextBox 22"/>
          <p:cNvSpPr txBox="1"/>
          <p:nvPr/>
        </p:nvSpPr>
        <p:spPr>
          <a:xfrm>
            <a:off x="3854083" y="580526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②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192195" y="5913276"/>
            <a:ext cx="468052" cy="21602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65268" y="558924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③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468361" y="5951976"/>
            <a:ext cx="888704" cy="33332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endParaRPr lang="ko-KR" altLang="en-US" sz="1200" spc="-150" dirty="0" smtClean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648856" y="2366882"/>
            <a:ext cx="6810451" cy="60034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72000" rtlCol="0" anchor="t" anchorCtr="0"/>
          <a:lstStyle/>
          <a:p>
            <a:pPr algn="l"/>
            <a:r>
              <a:rPr lang="ko-KR" altLang="en-US" sz="1200" spc="-100" dirty="0" smtClean="0">
                <a:solidFill>
                  <a:schemeClr val="tx1"/>
                </a:solidFill>
              </a:rPr>
              <a:t>○ </a:t>
            </a:r>
            <a:r>
              <a:rPr lang="en-US" altLang="ko-KR" sz="1200" b="1" spc="-100" dirty="0" smtClean="0">
                <a:solidFill>
                  <a:srgbClr val="0070C0"/>
                </a:solidFill>
              </a:rPr>
              <a:t>1</a:t>
            </a:r>
            <a:r>
              <a:rPr lang="ko-KR" altLang="en-US" sz="1200" b="1" spc="-100" dirty="0" smtClean="0">
                <a:solidFill>
                  <a:srgbClr val="0070C0"/>
                </a:solidFill>
              </a:rPr>
              <a:t>대</a:t>
            </a:r>
            <a:r>
              <a:rPr lang="en-US" altLang="ko-KR" sz="1200" b="1" spc="-100" dirty="0" smtClean="0">
                <a:solidFill>
                  <a:srgbClr val="0070C0"/>
                </a:solidFill>
              </a:rPr>
              <a:t>1 </a:t>
            </a:r>
            <a:r>
              <a:rPr lang="ko-KR" altLang="en-US" sz="1200" b="1" spc="-100" dirty="0" smtClean="0">
                <a:solidFill>
                  <a:srgbClr val="0070C0"/>
                </a:solidFill>
              </a:rPr>
              <a:t>문의</a:t>
            </a:r>
            <a:endParaRPr lang="en-US" altLang="ko-KR" sz="1200" b="1" spc="-100" dirty="0" smtClean="0">
              <a:solidFill>
                <a:srgbClr val="0070C0"/>
              </a:solidFill>
            </a:endParaRPr>
          </a:p>
          <a:p>
            <a:pPr algn="l"/>
            <a:endParaRPr lang="en-US" altLang="ko-KR" sz="300" b="1" spc="-100" dirty="0" smtClean="0">
              <a:solidFill>
                <a:srgbClr val="0070C0"/>
              </a:solidFill>
            </a:endParaRPr>
          </a:p>
          <a:p>
            <a:r>
              <a:rPr lang="en-US" altLang="ko-KR" sz="1200" spc="-100" dirty="0">
                <a:solidFill>
                  <a:schemeClr val="tx1"/>
                </a:solidFill>
              </a:rPr>
              <a:t> 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☞ 사업을 신청하는 과정에서 </a:t>
            </a:r>
            <a:r>
              <a:rPr lang="ko-KR" altLang="en-US" sz="1200" b="1" spc="-100" dirty="0" smtClean="0">
                <a:solidFill>
                  <a:srgbClr val="0070C0"/>
                </a:solidFill>
              </a:rPr>
              <a:t>오류가 발생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하거나 </a:t>
            </a:r>
            <a:r>
              <a:rPr lang="ko-KR" altLang="en-US" sz="1200" b="1" spc="-100" dirty="0" smtClean="0">
                <a:solidFill>
                  <a:srgbClr val="0070C0"/>
                </a:solidFill>
              </a:rPr>
              <a:t>시스템 이용에 문의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가 있을 경우 </a:t>
            </a:r>
            <a:r>
              <a:rPr lang="ko-KR" altLang="en-US" sz="1200" spc="-100" dirty="0" err="1" smtClean="0">
                <a:solidFill>
                  <a:schemeClr val="tx1"/>
                </a:solidFill>
              </a:rPr>
              <a:t>문의게시판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 이용</a:t>
            </a:r>
            <a:endParaRPr lang="en-US" altLang="ko-KR" sz="300" spc="-1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39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38100">
          <a:solidFill>
            <a:schemeClr val="tx2"/>
          </a:solidFill>
        </a:ln>
      </a:spPr>
      <a:bodyPr lIns="72000" tIns="108000" rIns="108000" bIns="72000" rtlCol="0" anchor="t" anchorCtr="0"/>
      <a:lstStyle>
        <a:defPPr algn="l">
          <a:defRPr sz="1200" spc="-15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103550</TotalTime>
  <Words>1442</Words>
  <Application>Microsoft Office PowerPoint</Application>
  <PresentationFormat>A4 용지(210x297mm)</PresentationFormat>
  <Paragraphs>365</Paragraphs>
  <Slides>30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30</vt:i4>
      </vt:variant>
    </vt:vector>
  </HeadingPairs>
  <TitlesOfParts>
    <vt:vector size="36" baseType="lpstr">
      <vt:lpstr>맑은 고딕</vt:lpstr>
      <vt:lpstr>Arial</vt:lpstr>
      <vt:lpstr>Tahoma</vt:lpstr>
      <vt:lpstr>Office 테마</vt:lpstr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Taney</dc:creator>
  <cp:lastModifiedBy>Windows User</cp:lastModifiedBy>
  <cp:revision>9408</cp:revision>
  <cp:lastPrinted>2021-05-10T00:26:20Z</cp:lastPrinted>
  <dcterms:created xsi:type="dcterms:W3CDTF">2015-03-05T04:50:09Z</dcterms:created>
  <dcterms:modified xsi:type="dcterms:W3CDTF">2022-04-07T07:49:05Z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Fasoo_Trace_ID" pid="2">
    <vt:lpwstr>eyJub2RlMSI6eyJkc2QiOiIwMTAwMDAwMDAwMDAyMjQxIiwibG9nVGltZSI6IjIwMjItMDQtMDdUMDc6MzY6MTFaIiwicElEIjoxLCJ0cmFjZUlkIjoiOTA5NDgzMDE4NTJENEQ4MTkxM0UzQzMxN0YzQTZBOUMiLCJ1c2VyQ29kZSI6InNzb25nMiJ9LCJub2RlMiI6eyJkc2QiOiIwMTAwMDAwMDAwMDAyMjQxIiwibG9nVGltZSI6IjIwMjItMDQtMDdUMDc6MzY6MTFaIiwicElEIjoxLCJ0cmFjZUlkIjoiOTA5NDgzMDE4NTJENEQ4MTkxM0UzQzMxN0YzQTZBOUMiLCJ1c2VyQ29kZSI6InNzb25nMiJ9LCJub2RlMyI6eyJkc2QiOiIwMTAwMDAwMDAwMDAyMjQxIiwibG9nVGltZSI6IjIwMjItMDQtMDdUMDc6MzY6MTFaIiwicElEIjoxLCJ0cmFjZUlkIjoiOTA5NDgzMDE4NTJENEQ4MTkxM0UzQzMxN0YzQTZBOUMiLCJ1c2VyQ29kZSI6InNzb25nMiJ9LCJub2RlNCI6eyJkc2QiOiIwMTAwMDAwMDAwMDAyMjQxIiwibG9nVGltZSI6IjIwMjItMDQtMDdUMDc6MzY6MTFaIiwicElEIjoxLCJ0cmFjZUlkIjoiOTA5NDgzMDE4NTJENEQ4MTkxM0UzQzMxN0YzQTZBOUMiLCJ1c2VyQ29kZSI6InNzb25nMiJ9LCJub2RlNSI6eyJkc2QiOiIwMDAwMDAwMDAwMDAwMDAwIiwibG9nVGltZSI6IjIwMjItMDQtMThUMTE6NTM6NDZaIiwicElEIjoyMDQ4LCJ0cmFjZUlkIjoiOEFFOUNCNEJFODg4NEVEMEI4RkM5MzA4NDI0RUU0NkEiLCJ1c2VyQ29kZSI6InNzb25nMiJ9LCJub2RlQ291bnQiOjJ9</vt:lpwstr>
  </property>
</Properties>
</file>