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67" r:id="rId2"/>
  </p:sldIdLst>
  <p:sldSz cx="9144000" cy="6858000" type="screen4x3"/>
  <p:notesSz cx="6807200" cy="9939338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Dinbol" panose="020B0600000101010101"/>
      <p:regular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KoPub돋움체 Bold" panose="020B0600000101010101" charset="-127"/>
      <p:bold r:id="rId12"/>
    </p:embeddedFont>
    <p:embeddedFont>
      <p:font typeface="Cambria" panose="02040503050406030204" pitchFamily="18" charset="0"/>
      <p:regular r:id="rId13"/>
      <p:bold r:id="rId14"/>
      <p:italic r:id="rId15"/>
      <p:boldItalic r:id="rId1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orient="horz" pos="799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2880">
          <p15:clr>
            <a:srgbClr val="A4A3A4"/>
          </p15:clr>
        </p15:guide>
        <p15:guide id="6" pos="5103">
          <p15:clr>
            <a:srgbClr val="A4A3A4"/>
          </p15:clr>
        </p15:guide>
        <p15:guide id="7" pos="295">
          <p15:clr>
            <a:srgbClr val="A4A3A4"/>
          </p15:clr>
        </p15:guide>
        <p15:guide id="8" pos="5465">
          <p15:clr>
            <a:srgbClr val="A4A3A4"/>
          </p15:clr>
        </p15:guide>
        <p15:guide id="9" pos="385">
          <p15:clr>
            <a:srgbClr val="A4A3A4"/>
          </p15:clr>
        </p15:guide>
        <p15:guide id="10" pos="5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CC"/>
    <a:srgbClr val="FF7C80"/>
    <a:srgbClr val="F4B028"/>
    <a:srgbClr val="DE8400"/>
    <a:srgbClr val="990000"/>
    <a:srgbClr val="FDDF5F"/>
    <a:srgbClr val="F69240"/>
    <a:srgbClr val="D6A300"/>
    <a:srgbClr val="FF5050"/>
    <a:srgbClr val="FCD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6774" autoAdjust="0"/>
  </p:normalViewPr>
  <p:slideViewPr>
    <p:cSldViewPr snapToGrid="0">
      <p:cViewPr varScale="1">
        <p:scale>
          <a:sx n="110" d="100"/>
          <a:sy n="110" d="100"/>
        </p:scale>
        <p:origin x="78" y="96"/>
      </p:cViewPr>
      <p:guideLst>
        <p:guide orient="horz" pos="2160"/>
        <p:guide orient="horz" pos="572"/>
        <p:guide orient="horz" pos="799"/>
        <p:guide orient="horz" pos="4065"/>
        <p:guide pos="2880"/>
        <p:guide pos="5103"/>
        <p:guide pos="295"/>
        <p:guide pos="5465"/>
        <p:guide pos="385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6" y="3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8750AAB-B9DF-4B97-9C2D-56B5BCB571F3}" type="datetimeFigureOut">
              <a:rPr lang="ko-KR" altLang="en-US"/>
              <a:pPr>
                <a:defRPr/>
              </a:pPr>
              <a:t>2023-01-11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8" y="9440649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6" y="9440649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CC2A8AB-F633-402A-9D5A-F04043780C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167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6" y="3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C066A18-731F-411B-A4E5-0B43A7CED023}" type="datetimeFigureOut">
              <a:rPr lang="ko-KR" altLang="en-US"/>
              <a:pPr>
                <a:defRPr/>
              </a:pPr>
              <a:t>2023-01-11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8" tIns="45757" rIns="91518" bIns="45757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90"/>
            <a:ext cx="5445760" cy="4472702"/>
          </a:xfrm>
          <a:prstGeom prst="rect">
            <a:avLst/>
          </a:prstGeom>
        </p:spPr>
        <p:txBody>
          <a:bodyPr vert="horz" lIns="91518" tIns="45757" rIns="91518" bIns="4575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8" y="9440649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6" y="9440649"/>
            <a:ext cx="2949786" cy="496967"/>
          </a:xfrm>
          <a:prstGeom prst="rect">
            <a:avLst/>
          </a:prstGeom>
        </p:spPr>
        <p:txBody>
          <a:bodyPr vert="horz" lIns="91518" tIns="45757" rIns="91518" bIns="457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5BB4A66-C7A0-445D-AFD7-E59224B83F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857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BEE5F-1252-4A95-872C-8467EB0E697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 userDrawn="1"/>
        </p:nvSpPr>
        <p:spPr>
          <a:xfrm>
            <a:off x="0" y="-4763"/>
            <a:ext cx="9144000" cy="733426"/>
          </a:xfrm>
          <a:prstGeom prst="rect">
            <a:avLst/>
          </a:prstGeom>
          <a:gradFill flip="none" rotWithShape="1">
            <a:gsLst>
              <a:gs pos="0">
                <a:srgbClr val="00A4DE"/>
              </a:gs>
              <a:gs pos="100000">
                <a:srgbClr val="93E3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직사각형 4"/>
          <p:cNvSpPr/>
          <p:nvPr userDrawn="1"/>
        </p:nvSpPr>
        <p:spPr>
          <a:xfrm>
            <a:off x="0" y="-4763"/>
            <a:ext cx="9144000" cy="465138"/>
          </a:xfrm>
          <a:custGeom>
            <a:avLst/>
            <a:gdLst/>
            <a:ahLst/>
            <a:cxnLst/>
            <a:rect l="l" t="t" r="r" b="b"/>
            <a:pathLst>
              <a:path w="9144000" h="439825">
                <a:moveTo>
                  <a:pt x="7072496" y="0"/>
                </a:moveTo>
                <a:lnTo>
                  <a:pt x="9144000" y="0"/>
                </a:lnTo>
                <a:lnTo>
                  <a:pt x="9144000" y="106153"/>
                </a:lnTo>
                <a:cubicBezTo>
                  <a:pt x="8526269" y="56351"/>
                  <a:pt x="7826165" y="19665"/>
                  <a:pt x="7072496" y="0"/>
                </a:cubicBezTo>
                <a:close/>
                <a:moveTo>
                  <a:pt x="0" y="0"/>
                </a:moveTo>
                <a:lnTo>
                  <a:pt x="4316814" y="0"/>
                </a:lnTo>
                <a:cubicBezTo>
                  <a:pt x="2329234" y="52987"/>
                  <a:pt x="714094" y="220262"/>
                  <a:pt x="0" y="439825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100000">
                <a:srgbClr val="33CAFF">
                  <a:alpha val="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-4763"/>
            <a:ext cx="9144000" cy="465138"/>
          </a:xfrm>
          <a:custGeom>
            <a:avLst/>
            <a:gdLst/>
            <a:ahLst/>
            <a:cxnLst/>
            <a:rect l="l" t="t" r="r" b="b"/>
            <a:pathLst>
              <a:path w="9144000" h="439825">
                <a:moveTo>
                  <a:pt x="7072496" y="0"/>
                </a:moveTo>
                <a:lnTo>
                  <a:pt x="9144000" y="0"/>
                </a:lnTo>
                <a:lnTo>
                  <a:pt x="9144000" y="106153"/>
                </a:lnTo>
                <a:cubicBezTo>
                  <a:pt x="8526269" y="56351"/>
                  <a:pt x="7826165" y="19665"/>
                  <a:pt x="7072496" y="0"/>
                </a:cubicBezTo>
                <a:close/>
                <a:moveTo>
                  <a:pt x="0" y="0"/>
                </a:moveTo>
                <a:lnTo>
                  <a:pt x="4316814" y="0"/>
                </a:lnTo>
                <a:cubicBezTo>
                  <a:pt x="2329234" y="52987"/>
                  <a:pt x="714094" y="220262"/>
                  <a:pt x="0" y="439825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100000">
                <a:srgbClr val="33CAFF">
                  <a:alpha val="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4"/>
          <p:cNvSpPr/>
          <p:nvPr userDrawn="1"/>
        </p:nvSpPr>
        <p:spPr>
          <a:xfrm>
            <a:off x="0" y="-4763"/>
            <a:ext cx="4284663" cy="657226"/>
          </a:xfrm>
          <a:custGeom>
            <a:avLst/>
            <a:gdLst>
              <a:gd name="connsiteX0" fmla="*/ 7072496 w 9144000"/>
              <a:gd name="connsiteY0" fmla="*/ 0 h 439825"/>
              <a:gd name="connsiteX1" fmla="*/ 9144000 w 9144000"/>
              <a:gd name="connsiteY1" fmla="*/ 0 h 439825"/>
              <a:gd name="connsiteX2" fmla="*/ 9123956 w 9144000"/>
              <a:gd name="connsiteY2" fmla="*/ 106153 h 439825"/>
              <a:gd name="connsiteX3" fmla="*/ 7072496 w 9144000"/>
              <a:gd name="connsiteY3" fmla="*/ 0 h 439825"/>
              <a:gd name="connsiteX4" fmla="*/ 0 w 9144000"/>
              <a:gd name="connsiteY4" fmla="*/ 0 h 439825"/>
              <a:gd name="connsiteX5" fmla="*/ 4316814 w 9144000"/>
              <a:gd name="connsiteY5" fmla="*/ 0 h 439825"/>
              <a:gd name="connsiteX6" fmla="*/ 0 w 9144000"/>
              <a:gd name="connsiteY6" fmla="*/ 439825 h 439825"/>
              <a:gd name="connsiteX7" fmla="*/ 0 w 9144000"/>
              <a:gd name="connsiteY7" fmla="*/ 0 h 439825"/>
              <a:gd name="connsiteX0" fmla="*/ 7072496 w 9144000"/>
              <a:gd name="connsiteY0" fmla="*/ 0 h 439825"/>
              <a:gd name="connsiteX1" fmla="*/ 9144000 w 9144000"/>
              <a:gd name="connsiteY1" fmla="*/ 0 h 439825"/>
              <a:gd name="connsiteX2" fmla="*/ 7072496 w 9144000"/>
              <a:gd name="connsiteY2" fmla="*/ 0 h 439825"/>
              <a:gd name="connsiteX3" fmla="*/ 0 w 9144000"/>
              <a:gd name="connsiteY3" fmla="*/ 0 h 439825"/>
              <a:gd name="connsiteX4" fmla="*/ 4316814 w 9144000"/>
              <a:gd name="connsiteY4" fmla="*/ 0 h 439825"/>
              <a:gd name="connsiteX5" fmla="*/ 0 w 9144000"/>
              <a:gd name="connsiteY5" fmla="*/ 439825 h 439825"/>
              <a:gd name="connsiteX6" fmla="*/ 0 w 9144000"/>
              <a:gd name="connsiteY6" fmla="*/ 0 h 439825"/>
              <a:gd name="connsiteX0" fmla="*/ 0 w 4316814"/>
              <a:gd name="connsiteY0" fmla="*/ 0 h 439825"/>
              <a:gd name="connsiteX1" fmla="*/ 4316814 w 4316814"/>
              <a:gd name="connsiteY1" fmla="*/ 0 h 439825"/>
              <a:gd name="connsiteX2" fmla="*/ 0 w 4316814"/>
              <a:gd name="connsiteY2" fmla="*/ 439825 h 439825"/>
              <a:gd name="connsiteX3" fmla="*/ 0 w 4316814"/>
              <a:gd name="connsiteY3" fmla="*/ 0 h 4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6814" h="439825">
                <a:moveTo>
                  <a:pt x="0" y="0"/>
                </a:moveTo>
                <a:lnTo>
                  <a:pt x="4316814" y="0"/>
                </a:lnTo>
                <a:cubicBezTo>
                  <a:pt x="2329234" y="52987"/>
                  <a:pt x="714094" y="220262"/>
                  <a:pt x="0" y="43982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100000">
                <a:srgbClr val="33CAFF">
                  <a:alpha val="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4"/>
          <p:cNvSpPr/>
          <p:nvPr userDrawn="1"/>
        </p:nvSpPr>
        <p:spPr>
          <a:xfrm>
            <a:off x="0" y="-4763"/>
            <a:ext cx="4284663" cy="231776"/>
          </a:xfrm>
          <a:custGeom>
            <a:avLst/>
            <a:gdLst>
              <a:gd name="connsiteX0" fmla="*/ 7072496 w 9144000"/>
              <a:gd name="connsiteY0" fmla="*/ 0 h 439825"/>
              <a:gd name="connsiteX1" fmla="*/ 9144000 w 9144000"/>
              <a:gd name="connsiteY1" fmla="*/ 0 h 439825"/>
              <a:gd name="connsiteX2" fmla="*/ 9123956 w 9144000"/>
              <a:gd name="connsiteY2" fmla="*/ 106153 h 439825"/>
              <a:gd name="connsiteX3" fmla="*/ 7072496 w 9144000"/>
              <a:gd name="connsiteY3" fmla="*/ 0 h 439825"/>
              <a:gd name="connsiteX4" fmla="*/ 0 w 9144000"/>
              <a:gd name="connsiteY4" fmla="*/ 0 h 439825"/>
              <a:gd name="connsiteX5" fmla="*/ 4316814 w 9144000"/>
              <a:gd name="connsiteY5" fmla="*/ 0 h 439825"/>
              <a:gd name="connsiteX6" fmla="*/ 0 w 9144000"/>
              <a:gd name="connsiteY6" fmla="*/ 439825 h 439825"/>
              <a:gd name="connsiteX7" fmla="*/ 0 w 9144000"/>
              <a:gd name="connsiteY7" fmla="*/ 0 h 439825"/>
              <a:gd name="connsiteX0" fmla="*/ 7072496 w 9144000"/>
              <a:gd name="connsiteY0" fmla="*/ 0 h 439825"/>
              <a:gd name="connsiteX1" fmla="*/ 9144000 w 9144000"/>
              <a:gd name="connsiteY1" fmla="*/ 0 h 439825"/>
              <a:gd name="connsiteX2" fmla="*/ 7072496 w 9144000"/>
              <a:gd name="connsiteY2" fmla="*/ 0 h 439825"/>
              <a:gd name="connsiteX3" fmla="*/ 0 w 9144000"/>
              <a:gd name="connsiteY3" fmla="*/ 0 h 439825"/>
              <a:gd name="connsiteX4" fmla="*/ 4316814 w 9144000"/>
              <a:gd name="connsiteY4" fmla="*/ 0 h 439825"/>
              <a:gd name="connsiteX5" fmla="*/ 0 w 9144000"/>
              <a:gd name="connsiteY5" fmla="*/ 439825 h 439825"/>
              <a:gd name="connsiteX6" fmla="*/ 0 w 9144000"/>
              <a:gd name="connsiteY6" fmla="*/ 0 h 439825"/>
              <a:gd name="connsiteX0" fmla="*/ 0 w 4316814"/>
              <a:gd name="connsiteY0" fmla="*/ 0 h 439825"/>
              <a:gd name="connsiteX1" fmla="*/ 4316814 w 4316814"/>
              <a:gd name="connsiteY1" fmla="*/ 0 h 439825"/>
              <a:gd name="connsiteX2" fmla="*/ 0 w 4316814"/>
              <a:gd name="connsiteY2" fmla="*/ 439825 h 439825"/>
              <a:gd name="connsiteX3" fmla="*/ 0 w 4316814"/>
              <a:gd name="connsiteY3" fmla="*/ 0 h 4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6814" h="439825">
                <a:moveTo>
                  <a:pt x="0" y="0"/>
                </a:moveTo>
                <a:lnTo>
                  <a:pt x="4316814" y="0"/>
                </a:lnTo>
                <a:cubicBezTo>
                  <a:pt x="2329234" y="52987"/>
                  <a:pt x="714094" y="220262"/>
                  <a:pt x="0" y="43982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100000">
                <a:srgbClr val="33CAFF">
                  <a:alpha val="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1564C-5DFB-4881-B9D6-70C13F63CB9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no\Desktop\WORK\466_2012. 02. 10_중소기업청_청장강의 파워포인트\desgin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no\Desktop\WORK\466_2012. 02. 10_중소기업청_청장강의 파워포인트\desgi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9944-0866-4F31-AC93-033EFB604D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E2F6-060D-4F7A-B191-44E2FCA24B2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30F50-DA95-4659-B738-5D16D39147D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777CF-8B59-47B5-841B-2AA48607ACD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A2981-BB85-40E9-9F26-413E12C819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2C55-281E-46BE-8E6A-5061F156BA6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2018D-A11D-4D3E-ABC0-8FC38A6999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15902-00DB-4A03-9F12-48640ED67A1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1350" y="64706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 smtClean="0"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Dinbol" pitchFamily="2" charset="0"/>
                <a:ea typeface="+mn-ea"/>
              </a:defRPr>
            </a:lvl1pPr>
          </a:lstStyle>
          <a:p>
            <a:pPr>
              <a:defRPr/>
            </a:pPr>
            <a:fld id="{1FA964A8-64AB-484A-9040-F3361164195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1CFA676-D22B-4A50-AC8A-FF6A58103BD3}"/>
              </a:ext>
            </a:extLst>
          </p:cNvPr>
          <p:cNvSpPr txBox="1"/>
          <p:nvPr/>
        </p:nvSpPr>
        <p:spPr>
          <a:xfrm>
            <a:off x="296091" y="330926"/>
            <a:ext cx="8273876" cy="5047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25406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[  </a:t>
            </a:r>
            <a:r>
              <a:rPr kumimoji="0" lang="ko-KR" altLang="en-US" sz="36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25406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공 지 사 항 </a:t>
            </a:r>
            <a:r>
              <a:rPr kumimoji="0" lang="en-US" altLang="ko-KR" sz="3600" b="1" spc="-3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25406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]</a:t>
            </a:r>
            <a:endParaRPr kumimoji="0" lang="en-US" altLang="ko-KR" sz="3600" b="1" i="0" u="none" strike="noStrike" kern="1200" cap="none" spc="-300" normalizeH="0" baseline="0" noProof="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254061"/>
              </a:solidFill>
              <a:effectLst/>
              <a:uLnTx/>
              <a:uFillTx/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400" b="1" spc="-3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254061"/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-30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중</a:t>
            </a:r>
            <a:r>
              <a:rPr kumimoji="0" lang="ko-KR" altLang="en-US" sz="44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국 방문 </a:t>
            </a:r>
            <a:r>
              <a:rPr kumimoji="0" lang="ko-KR" altLang="en-US" sz="44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단기 비자발급 중단 </a:t>
            </a:r>
            <a:r>
              <a:rPr kumimoji="0" lang="ko-KR" altLang="en-US" sz="44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대응</a:t>
            </a:r>
            <a:r>
              <a:rPr kumimoji="0" lang="ko-KR" altLang="en-US" sz="44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404CC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  기업애로 접수 운영</a:t>
            </a:r>
            <a:endParaRPr kumimoji="0" lang="en-US" altLang="ko-KR" sz="4400" b="1" spc="-3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404CC"/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3600" b="1" spc="-3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404CC"/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30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 접수처 </a:t>
            </a:r>
            <a:r>
              <a:rPr kumimoji="0" lang="en-US" altLang="ko-KR" sz="3600" b="1" i="0" u="none" strike="noStrike" kern="1200" cap="none" spc="-30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:  </a:t>
            </a:r>
            <a:r>
              <a:rPr kumimoji="0" lang="ko-KR" altLang="en-US" sz="3600" b="1" i="0" u="none" strike="noStrike" kern="1200" cap="none" spc="-300" normalizeH="0" baseline="0" noProof="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수출지원팀</a:t>
            </a:r>
            <a:r>
              <a:rPr kumimoji="0" lang="ko-KR" altLang="en-US" sz="3600" b="1" i="0" u="none" strike="noStrike" kern="1200" cap="none" spc="-30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 </a:t>
            </a:r>
            <a:r>
              <a:rPr kumimoji="0" lang="en-US" altLang="ko-KR" sz="3600" b="1" i="0" u="none" strike="noStrike" kern="1200" cap="none" spc="-300" normalizeH="0" baseline="0" noProof="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055-268-2545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spc="-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7030A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anose="020B0604020202020204" pitchFamily="34" charset="0"/>
              </a:rPr>
              <a:t>seunghee0816@korea.kr</a:t>
            </a:r>
            <a:endParaRPr kumimoji="0" lang="ko-KR" altLang="en-US" sz="3600" b="1" i="0" u="none" strike="noStrike" kern="1200" cap="none" spc="-300" normalizeH="0" baseline="0" noProof="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7030A0"/>
              </a:solidFill>
              <a:effectLst/>
              <a:uLnTx/>
              <a:uFillTx/>
              <a:latin typeface="KoPub돋움체 Bold" panose="00000800000000000000" pitchFamily="2" charset="-127"/>
              <a:ea typeface="KoPub돋움체 Bold" panose="000008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8875" y="5828232"/>
            <a:ext cx="2119357" cy="9229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486683" y="4948015"/>
            <a:ext cx="13344327" cy="75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84588056" descr="EMB00003a3409c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323" y="5325929"/>
            <a:ext cx="3849630" cy="111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6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63500" algn="c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6350"/>
          <a:contourClr>
            <a:schemeClr val="bg1"/>
          </a:contourClr>
        </a:sp3d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kumimoji="0" sz="2000" spc="-150" dirty="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latin typeface="Yoon 윤고딕 550_TT" pitchFamily="18" charset="-127"/>
            <a:ea typeface="Yoon 윤고딕 550_TT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23984</TotalTime>
  <Words>21</Words>
  <Application>Microsoft Office PowerPoint</Application>
  <PresentationFormat>화면 슬라이드 쇼(4:3)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Calibri</vt:lpstr>
      <vt:lpstr>Dinbol</vt:lpstr>
      <vt:lpstr>굴림</vt:lpstr>
      <vt:lpstr>Arial</vt:lpstr>
      <vt:lpstr>맑은 고딕</vt:lpstr>
      <vt:lpstr>KoPub돋움체 Bold</vt:lpstr>
      <vt:lpstr>Cambria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plani</dc:creator>
  <cp:lastModifiedBy>김승희</cp:lastModifiedBy>
  <cp:revision>1941</cp:revision>
  <cp:lastPrinted>2023-01-11T04:42:43Z</cp:lastPrinted>
  <dcterms:created xsi:type="dcterms:W3CDTF">2012-02-10T02:30:21Z</dcterms:created>
  <dcterms:modified xsi:type="dcterms:W3CDTF">2023-01-11T05:02:49Z</dcterms:modified>
</cp:coreProperties>
</file>