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67" r:id="rId16"/>
    <p:sldId id="29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39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C7D37-D110-4464-96CE-5DCFA20B9CCB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73B23-5B7F-4546-8782-817B04CD1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243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507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60413"/>
            <a:ext cx="4960938" cy="37211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62" y="4711191"/>
            <a:ext cx="5004306" cy="4481259"/>
          </a:xfrm>
          <a:noFill/>
          <a:ln/>
        </p:spPr>
        <p:txBody>
          <a:bodyPr/>
          <a:lstStyle/>
          <a:p>
            <a:pPr eaLnBrk="1" hangingPunct="1"/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74053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5488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0809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824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37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250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7775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/>
              <a:t>페이지 안에 다 들어가게 조정해주세요</a:t>
            </a:r>
            <a:r>
              <a:rPr lang="en-US" altLang="ko-KR"/>
              <a:t>…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398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858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452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274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690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44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817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79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89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94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31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16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01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83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40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70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부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341532" y="1302514"/>
            <a:ext cx="8460941" cy="4897870"/>
          </a:xfrm>
          <a:prstGeom prst="rect">
            <a:avLst/>
          </a:prstGeom>
          <a:noFill/>
          <a:ln w="12700" cap="flat">
            <a:solidFill>
              <a:srgbClr val="C00000"/>
            </a:solidFill>
            <a:prstDash val="sys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20" tIns="35720" rIns="35720" bIns="35720" numCol="1" spcCol="38100" rtlCol="0" anchor="ctr">
            <a:noAutofit/>
          </a:bodyPr>
          <a:lstStyle/>
          <a:p>
            <a:pPr marL="0" marR="0" indent="0" algn="ctr" defTabSz="4106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87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146" name="Picture 2" descr="C:\Users\Administrator\Desktop\중소기업기술정보진흥원_마스터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" y="-24093"/>
            <a:ext cx="91428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493457" y="6402938"/>
            <a:ext cx="157094" cy="1514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984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5" name="모서리가 둥근 직사각형 4"/>
          <p:cNvSpPr/>
          <p:nvPr userDrawn="1"/>
        </p:nvSpPr>
        <p:spPr>
          <a:xfrm>
            <a:off x="4461115" y="6375803"/>
            <a:ext cx="221773" cy="194695"/>
          </a:xfrm>
          <a:prstGeom prst="round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20" tIns="35720" rIns="35720" bIns="35720" numCol="1" spcCol="38100" rtlCol="0" anchor="ctr">
            <a:noAutofit/>
          </a:bodyPr>
          <a:lstStyle/>
          <a:p>
            <a:pPr marL="0" marR="0" indent="0" algn="ctr" defTabSz="4106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87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pSp>
        <p:nvGrpSpPr>
          <p:cNvPr id="6" name="Group 13"/>
          <p:cNvGrpSpPr>
            <a:grpSpLocks/>
          </p:cNvGrpSpPr>
          <p:nvPr userDrawn="1"/>
        </p:nvGrpSpPr>
        <p:grpSpPr bwMode="auto">
          <a:xfrm>
            <a:off x="2159732" y="6237312"/>
            <a:ext cx="1836204" cy="408908"/>
            <a:chOff x="612" y="4017"/>
            <a:chExt cx="1018" cy="240"/>
          </a:xfrm>
        </p:grpSpPr>
        <p:pic>
          <p:nvPicPr>
            <p:cNvPr id="7" name="Picture 14" descr="tipa"/>
            <p:cNvPicPr>
              <a:picLocks noChangeAspect="1" noChangeArrowheads="1"/>
            </p:cNvPicPr>
            <p:nvPr/>
          </p:nvPicPr>
          <p:blipFill>
            <a:blip r:embed="rId3" cstate="print">
              <a:lum bright="-24000"/>
            </a:blip>
            <a:srcRect l="25343"/>
            <a:stretch>
              <a:fillRect/>
            </a:stretch>
          </p:blipFill>
          <p:spPr bwMode="auto">
            <a:xfrm>
              <a:off x="870" y="4022"/>
              <a:ext cx="76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5" descr="tipa"/>
            <p:cNvPicPr>
              <a:picLocks noChangeAspect="1" noChangeArrowheads="1"/>
            </p:cNvPicPr>
            <p:nvPr/>
          </p:nvPicPr>
          <p:blipFill>
            <a:blip r:embed="rId3" cstate="print"/>
            <a:srcRect r="75148"/>
            <a:stretch>
              <a:fillRect/>
            </a:stretch>
          </p:blipFill>
          <p:spPr bwMode="auto">
            <a:xfrm>
              <a:off x="612" y="4017"/>
              <a:ext cx="253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64791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32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4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pris.or.kr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mroadmap.smtech.go.kr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g"/><Relationship Id="rId4" Type="http://schemas.openxmlformats.org/officeDocument/2006/relationships/hyperlink" Target="http://www.iitp.kr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17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tech.go.kr/" TargetMode="Externa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기술정보진흥원_표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" y="0"/>
            <a:ext cx="91428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78818" y="2168860"/>
            <a:ext cx="6386364" cy="53860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sz="3500" dirty="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사업계획서 작성 및 </a:t>
            </a:r>
            <a:r>
              <a:rPr lang="ko-KR" altLang="en-US" sz="3500" dirty="0" err="1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온라인신청</a:t>
            </a:r>
            <a:r>
              <a:rPr lang="ko-KR" altLang="en-US" sz="3500" dirty="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안내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47" y="482606"/>
            <a:ext cx="1908213" cy="61160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148" y="496017"/>
            <a:ext cx="2865776" cy="59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2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310726" y="3043987"/>
            <a:ext cx="981038" cy="65017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일반사항</a:t>
            </a:r>
            <a:endParaRPr lang="en-US" altLang="ko-KR" sz="22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안내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925231" y="3043987"/>
            <a:ext cx="1226298" cy="65017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사업계획서</a:t>
            </a:r>
            <a:endParaRPr lang="en-US" altLang="ko-KR" sz="22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 안내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95636" y="775984"/>
            <a:ext cx="329898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dirty="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및 온라인신청 안내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6746324" y="3043987"/>
            <a:ext cx="1062791" cy="65017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</a:t>
            </a:r>
            <a:endParaRPr lang="en-US" altLang="ko-KR" sz="22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ts val="1800"/>
              </a:lnSpc>
              <a:spcBef>
                <a:spcPct val="50000"/>
              </a:spcBef>
              <a:defRPr/>
            </a:pPr>
            <a:r>
              <a:rPr lang="ko-KR" altLang="en-US" sz="22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신청 안내</a:t>
            </a:r>
          </a:p>
        </p:txBody>
      </p:sp>
    </p:spTree>
    <p:extLst>
      <p:ext uri="{BB962C8B-B14F-4D97-AF65-F5344CB8AC3E}">
        <p14:creationId xmlns:p14="http://schemas.microsoft.com/office/powerpoint/2010/main" val="5815325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337932" y="2602565"/>
            <a:ext cx="1744067" cy="117852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36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일반사항 </a:t>
            </a:r>
            <a:endParaRPr lang="en-US" altLang="ko-KR" sz="36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36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안내</a:t>
            </a:r>
          </a:p>
        </p:txBody>
      </p:sp>
      <p:sp>
        <p:nvSpPr>
          <p:cNvPr id="11" name="Rectangle 57"/>
          <p:cNvSpPr>
            <a:spLocks noChangeArrowheads="1"/>
          </p:cNvSpPr>
          <p:nvPr/>
        </p:nvSpPr>
        <p:spPr bwMode="auto">
          <a:xfrm>
            <a:off x="1961644" y="5969605"/>
            <a:ext cx="3545842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spcBef>
                <a:spcPct val="50000"/>
              </a:spcBef>
            </a:pPr>
            <a:r>
              <a:rPr lang="en-US" altLang="ko-KR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※ </a:t>
            </a:r>
            <a:r>
              <a:rPr lang="ko-KR" altLang="en-US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본 내용은 중소기업 기술개발 지원사업 공통사항을 바탕으로</a:t>
            </a:r>
            <a:r>
              <a:rPr lang="en-US" altLang="ko-KR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/>
            </a:r>
            <a:br>
              <a:rPr lang="en-US" altLang="ko-KR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</a:br>
            <a:r>
              <a:rPr lang="en-US" altLang="ko-KR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   </a:t>
            </a:r>
            <a:r>
              <a:rPr lang="ko-KR" altLang="en-US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작성되었으며</a:t>
            </a:r>
            <a:r>
              <a:rPr lang="en-US" altLang="ko-KR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,</a:t>
            </a:r>
            <a:r>
              <a:rPr lang="ko-KR" altLang="en-US" sz="1100" dirty="0">
                <a:solidFill>
                  <a:srgbClr val="3F3F3F"/>
                </a:solidFill>
                <a:latin typeface="+mj-ea"/>
                <a:ea typeface="KoPub돋움체 Medium" panose="02020603020101020101"/>
              </a:rPr>
              <a:t> 세부사업별 관련규정에 따라 다를 수 있음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649" y="775984"/>
            <a:ext cx="329898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dirty="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및 </a:t>
            </a:r>
            <a:r>
              <a:rPr lang="ko-KR" altLang="en-US" dirty="0" err="1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온라인신청</a:t>
            </a:r>
            <a:r>
              <a:rPr lang="ko-KR" altLang="en-US" dirty="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안내</a:t>
            </a:r>
          </a:p>
        </p:txBody>
      </p:sp>
    </p:spTree>
    <p:extLst>
      <p:ext uri="{BB962C8B-B14F-4D97-AF65-F5344CB8AC3E}">
        <p14:creationId xmlns:p14="http://schemas.microsoft.com/office/powerpoint/2010/main" val="20640523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꺾인 연결선 17"/>
          <p:cNvCxnSpPr/>
          <p:nvPr/>
        </p:nvCxnSpPr>
        <p:spPr>
          <a:xfrm>
            <a:off x="2308751" y="2096549"/>
            <a:ext cx="1" cy="780679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꺾인 연결선 17"/>
          <p:cNvCxnSpPr/>
          <p:nvPr/>
        </p:nvCxnSpPr>
        <p:spPr>
          <a:xfrm>
            <a:off x="2302210" y="3646096"/>
            <a:ext cx="13083" cy="361432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647906" y="377330"/>
            <a:ext cx="1745970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추진체계</a:t>
            </a:r>
          </a:p>
        </p:txBody>
      </p:sp>
      <p:sp>
        <p:nvSpPr>
          <p:cNvPr id="377" name="직사각형 376"/>
          <p:cNvSpPr/>
          <p:nvPr/>
        </p:nvSpPr>
        <p:spPr bwMode="auto">
          <a:xfrm rot="16200000">
            <a:off x="2086242" y="795458"/>
            <a:ext cx="445019" cy="2157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220"/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 rot="16200000">
            <a:off x="2142063" y="415787"/>
            <a:ext cx="333375" cy="2157163"/>
          </a:xfrm>
          <a:prstGeom prst="rect">
            <a:avLst/>
          </a:prstGeom>
          <a:solidFill>
            <a:srgbClr val="EE7A1B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220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5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49678" y="1371259"/>
            <a:ext cx="718145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사업총괄</a:t>
            </a:r>
          </a:p>
        </p:txBody>
      </p:sp>
      <p:pic>
        <p:nvPicPr>
          <p:cNvPr id="21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169" y="1327681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TextBox 377"/>
          <p:cNvSpPr txBox="1"/>
          <p:nvPr/>
        </p:nvSpPr>
        <p:spPr>
          <a:xfrm>
            <a:off x="1758921" y="1787583"/>
            <a:ext cx="109966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중소벤처기업부</a:t>
            </a:r>
          </a:p>
        </p:txBody>
      </p:sp>
      <p:sp>
        <p:nvSpPr>
          <p:cNvPr id="387" name="직사각형 386"/>
          <p:cNvSpPr/>
          <p:nvPr/>
        </p:nvSpPr>
        <p:spPr bwMode="auto">
          <a:xfrm rot="16200000">
            <a:off x="4583259" y="1673275"/>
            <a:ext cx="445019" cy="2157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220"/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384" name="직사각형 383"/>
          <p:cNvSpPr/>
          <p:nvPr/>
        </p:nvSpPr>
        <p:spPr bwMode="auto">
          <a:xfrm rot="16200000">
            <a:off x="4639081" y="1293604"/>
            <a:ext cx="333375" cy="2157163"/>
          </a:xfrm>
          <a:prstGeom prst="rect">
            <a:avLst/>
          </a:prstGeom>
          <a:gradFill flip="none" rotWithShape="1">
            <a:gsLst>
              <a:gs pos="50000">
                <a:srgbClr val="30A420"/>
              </a:gs>
              <a:gs pos="100000">
                <a:srgbClr val="30A420"/>
              </a:gs>
            </a:gsLst>
            <a:lin ang="18900000" scaled="1"/>
            <a:tileRect/>
          </a:gradFill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635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67535"/>
            <a:endParaRPr lang="ko-KR" altLang="en-US" sz="1500" b="1" dirty="0"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85" name="TextBox 384"/>
          <p:cNvSpPr txBox="1"/>
          <p:nvPr/>
        </p:nvSpPr>
        <p:spPr>
          <a:xfrm>
            <a:off x="4446696" y="2249077"/>
            <a:ext cx="718145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전문기관</a:t>
            </a:r>
          </a:p>
        </p:txBody>
      </p:sp>
      <p:pic>
        <p:nvPicPr>
          <p:cNvPr id="386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87" y="2205498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3" name="TextBox 382"/>
          <p:cNvSpPr txBox="1"/>
          <p:nvPr/>
        </p:nvSpPr>
        <p:spPr>
          <a:xfrm>
            <a:off x="3941750" y="2665400"/>
            <a:ext cx="172803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중소기업기술정보진흥원</a:t>
            </a:r>
          </a:p>
        </p:txBody>
      </p:sp>
      <p:sp>
        <p:nvSpPr>
          <p:cNvPr id="394" name="직사각형 393"/>
          <p:cNvSpPr/>
          <p:nvPr/>
        </p:nvSpPr>
        <p:spPr bwMode="auto">
          <a:xfrm rot="16200000">
            <a:off x="2086241" y="2345005"/>
            <a:ext cx="445019" cy="2157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220"/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391" name="직사각형 390"/>
          <p:cNvSpPr/>
          <p:nvPr/>
        </p:nvSpPr>
        <p:spPr bwMode="auto">
          <a:xfrm rot="16200000">
            <a:off x="2142063" y="1965334"/>
            <a:ext cx="333375" cy="2157163"/>
          </a:xfrm>
          <a:prstGeom prst="rect">
            <a:avLst/>
          </a:prstGeom>
          <a:solidFill>
            <a:srgbClr val="136FAD"/>
          </a:solidFill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1067535"/>
            <a:endParaRPr lang="ko-KR" altLang="en-US" sz="15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392" name="TextBox 391"/>
          <p:cNvSpPr txBox="1"/>
          <p:nvPr/>
        </p:nvSpPr>
        <p:spPr>
          <a:xfrm>
            <a:off x="1898382" y="2920807"/>
            <a:ext cx="718145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관리기관</a:t>
            </a:r>
          </a:p>
        </p:txBody>
      </p:sp>
      <p:pic>
        <p:nvPicPr>
          <p:cNvPr id="393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169" y="2877228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0" name="TextBox 389"/>
          <p:cNvSpPr txBox="1"/>
          <p:nvPr/>
        </p:nvSpPr>
        <p:spPr>
          <a:xfrm>
            <a:off x="1497632" y="3337130"/>
            <a:ext cx="162223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spc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지방중소벤처기업청 </a:t>
            </a:r>
            <a:r>
              <a:rPr lang="ko-KR" altLang="en-US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</a:t>
            </a:r>
          </a:p>
        </p:txBody>
      </p:sp>
      <p:sp>
        <p:nvSpPr>
          <p:cNvPr id="398" name="직사각형 397"/>
          <p:cNvSpPr/>
          <p:nvPr/>
        </p:nvSpPr>
        <p:spPr bwMode="auto">
          <a:xfrm rot="16200000">
            <a:off x="2086242" y="3475305"/>
            <a:ext cx="445019" cy="2157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220"/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399" name="직사각형 398"/>
          <p:cNvSpPr/>
          <p:nvPr/>
        </p:nvSpPr>
        <p:spPr bwMode="auto">
          <a:xfrm rot="16200000">
            <a:off x="2142063" y="3095634"/>
            <a:ext cx="333375" cy="2157163"/>
          </a:xfrm>
          <a:prstGeom prst="rect">
            <a:avLst/>
          </a:prstGeom>
          <a:solidFill>
            <a:srgbClr val="7FC3F1"/>
          </a:solidFill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1067535"/>
            <a:endParaRPr lang="ko-KR" altLang="en-US" sz="18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sp>
        <p:nvSpPr>
          <p:cNvPr id="400" name="TextBox 399"/>
          <p:cNvSpPr txBox="1"/>
          <p:nvPr/>
        </p:nvSpPr>
        <p:spPr>
          <a:xfrm>
            <a:off x="1949679" y="4051107"/>
            <a:ext cx="718145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주관기관</a:t>
            </a:r>
          </a:p>
        </p:txBody>
      </p:sp>
      <p:pic>
        <p:nvPicPr>
          <p:cNvPr id="401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169" y="4007528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7" name="TextBox 396"/>
          <p:cNvSpPr txBox="1"/>
          <p:nvPr/>
        </p:nvSpPr>
        <p:spPr>
          <a:xfrm>
            <a:off x="1415879" y="4467430"/>
            <a:ext cx="17857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등</a:t>
            </a:r>
            <a:r>
              <a:rPr lang="en-US" altLang="ko-KR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</a:t>
            </a:r>
            <a:r>
              <a:rPr lang="en-US" altLang="ko-KR" sz="14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cxnSp>
        <p:nvCxnSpPr>
          <p:cNvPr id="404" name="직선 연결선 403"/>
          <p:cNvCxnSpPr/>
          <p:nvPr/>
        </p:nvCxnSpPr>
        <p:spPr>
          <a:xfrm rot="16200000">
            <a:off x="3004210" y="1841696"/>
            <a:ext cx="0" cy="140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직사각형 413"/>
          <p:cNvSpPr/>
          <p:nvPr/>
        </p:nvSpPr>
        <p:spPr bwMode="auto">
          <a:xfrm rot="16200000">
            <a:off x="7143155" y="1148954"/>
            <a:ext cx="333375" cy="2157163"/>
          </a:xfrm>
          <a:prstGeom prst="rect">
            <a:avLst/>
          </a:prstGeom>
          <a:solidFill>
            <a:srgbClr val="8AAB47"/>
          </a:solidFill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635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67535"/>
            <a:endParaRPr lang="ko-KR" altLang="en-US" sz="1500" b="1" dirty="0"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5" name="TextBox 414"/>
          <p:cNvSpPr txBox="1"/>
          <p:nvPr/>
        </p:nvSpPr>
        <p:spPr>
          <a:xfrm>
            <a:off x="6861001" y="2104425"/>
            <a:ext cx="897682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평가위원회</a:t>
            </a:r>
          </a:p>
        </p:txBody>
      </p:sp>
      <p:pic>
        <p:nvPicPr>
          <p:cNvPr id="416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261" y="2060848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" name="직사각형 417"/>
          <p:cNvSpPr/>
          <p:nvPr/>
        </p:nvSpPr>
        <p:spPr bwMode="auto">
          <a:xfrm rot="16200000">
            <a:off x="7143155" y="1809354"/>
            <a:ext cx="333375" cy="2157163"/>
          </a:xfrm>
          <a:prstGeom prst="rect">
            <a:avLst/>
          </a:prstGeom>
          <a:solidFill>
            <a:srgbClr val="8AAB47"/>
          </a:solidFill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635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67535"/>
            <a:endParaRPr lang="ko-KR" altLang="en-US" sz="1500" b="1" dirty="0"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9" name="TextBox 418"/>
          <p:cNvSpPr txBox="1"/>
          <p:nvPr/>
        </p:nvSpPr>
        <p:spPr>
          <a:xfrm>
            <a:off x="6681465" y="2764825"/>
            <a:ext cx="1256754" cy="2462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6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제재조치위원회</a:t>
            </a:r>
          </a:p>
        </p:txBody>
      </p:sp>
      <p:pic>
        <p:nvPicPr>
          <p:cNvPr id="420" name="그림 424" descr="1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261" y="2721248"/>
            <a:ext cx="677572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6" name="직선 연결선 420"/>
          <p:cNvCxnSpPr>
            <a:stCxn id="398" idx="1"/>
            <a:endCxn id="440" idx="0"/>
          </p:cNvCxnSpPr>
          <p:nvPr/>
        </p:nvCxnSpPr>
        <p:spPr>
          <a:xfrm rot="5400000">
            <a:off x="1679981" y="4602703"/>
            <a:ext cx="455078" cy="802464"/>
          </a:xfrm>
          <a:prstGeom prst="bentConnector5">
            <a:avLst>
              <a:gd name="adj1" fmla="val 50233"/>
              <a:gd name="adj2" fmla="val 34440"/>
              <a:gd name="adj3" fmla="val 49767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직사각형 440"/>
          <p:cNvSpPr/>
          <p:nvPr/>
        </p:nvSpPr>
        <p:spPr bwMode="auto">
          <a:xfrm rot="16200000">
            <a:off x="1339599" y="4633754"/>
            <a:ext cx="333376" cy="150141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220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pic>
        <p:nvPicPr>
          <p:cNvPr id="442" name="그림 424" descr="14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17488"/>
            <a:ext cx="499473" cy="33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" name="TextBox 439"/>
          <p:cNvSpPr txBox="1"/>
          <p:nvPr/>
        </p:nvSpPr>
        <p:spPr>
          <a:xfrm>
            <a:off x="1034043" y="5231474"/>
            <a:ext cx="944489" cy="30777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400" spc="-1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참여기업 등</a:t>
            </a:r>
          </a:p>
        </p:txBody>
      </p:sp>
      <p:grpSp>
        <p:nvGrpSpPr>
          <p:cNvPr id="446" name="그룹 445"/>
          <p:cNvGrpSpPr/>
          <p:nvPr/>
        </p:nvGrpSpPr>
        <p:grpSpPr>
          <a:xfrm>
            <a:off x="2393876" y="5217488"/>
            <a:ext cx="1501420" cy="335748"/>
            <a:chOff x="710509" y="6744560"/>
            <a:chExt cx="1071828" cy="335748"/>
          </a:xfrm>
        </p:grpSpPr>
        <p:sp>
          <p:nvSpPr>
            <p:cNvPr id="448" name="직사각형 447"/>
            <p:cNvSpPr/>
            <p:nvPr/>
          </p:nvSpPr>
          <p:spPr bwMode="auto">
            <a:xfrm rot="16200000">
              <a:off x="1079736" y="6375622"/>
              <a:ext cx="333376" cy="1071827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220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굴림" pitchFamily="50" charset="-127"/>
              </a:endParaRPr>
            </a:p>
          </p:txBody>
        </p:sp>
        <p:pic>
          <p:nvPicPr>
            <p:cNvPr id="449" name="그림 424" descr="14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09" y="6744560"/>
              <a:ext cx="356562" cy="335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7" name="TextBox 446"/>
          <p:cNvSpPr txBox="1"/>
          <p:nvPr/>
        </p:nvSpPr>
        <p:spPr>
          <a:xfrm>
            <a:off x="2619440" y="5231474"/>
            <a:ext cx="1050288" cy="30777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400" spc="-100" dirty="0">
                <a:solidFill>
                  <a:prstClr val="white"/>
                </a:solidFill>
                <a:effectLst>
                  <a:glow rad="635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위탁연구기관</a:t>
            </a:r>
          </a:p>
        </p:txBody>
      </p:sp>
      <p:cxnSp>
        <p:nvCxnSpPr>
          <p:cNvPr id="450" name="직선 연결선 420"/>
          <p:cNvCxnSpPr>
            <a:stCxn id="398" idx="1"/>
            <a:endCxn id="447" idx="0"/>
          </p:cNvCxnSpPr>
          <p:nvPr/>
        </p:nvCxnSpPr>
        <p:spPr>
          <a:xfrm rot="16200000" flipH="1">
            <a:off x="2499129" y="4586019"/>
            <a:ext cx="455078" cy="835832"/>
          </a:xfrm>
          <a:prstGeom prst="bentConnector5">
            <a:avLst>
              <a:gd name="adj1" fmla="val 50233"/>
              <a:gd name="adj2" fmla="val 31896"/>
              <a:gd name="adj3" fmla="val 49767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6" name="직사각형 455"/>
          <p:cNvSpPr/>
          <p:nvPr/>
        </p:nvSpPr>
        <p:spPr bwMode="auto">
          <a:xfrm rot="16200000">
            <a:off x="4268182" y="3423794"/>
            <a:ext cx="333376" cy="1501419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220"/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굴림" pitchFamily="50" charset="-127"/>
            </a:endParaRPr>
          </a:p>
        </p:txBody>
      </p:sp>
      <p:pic>
        <p:nvPicPr>
          <p:cNvPr id="457" name="그림 424" descr="14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59" y="4007528"/>
            <a:ext cx="499473" cy="33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5" name="TextBox 454"/>
          <p:cNvSpPr txBox="1"/>
          <p:nvPr/>
        </p:nvSpPr>
        <p:spPr>
          <a:xfrm>
            <a:off x="3909726" y="4021514"/>
            <a:ext cx="1050288" cy="30777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400" spc="-1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공동개발기관</a:t>
            </a:r>
          </a:p>
        </p:txBody>
      </p:sp>
      <p:cxnSp>
        <p:nvCxnSpPr>
          <p:cNvPr id="458" name="직선 연결선 457"/>
          <p:cNvCxnSpPr>
            <a:stCxn id="399" idx="2"/>
            <a:endCxn id="456" idx="0"/>
          </p:cNvCxnSpPr>
          <p:nvPr/>
        </p:nvCxnSpPr>
        <p:spPr>
          <a:xfrm>
            <a:off x="3387332" y="4174215"/>
            <a:ext cx="296829" cy="28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2" name="Picture 27" descr="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58" r="9685" b="18204"/>
          <a:stretch>
            <a:fillRect/>
          </a:stretch>
        </p:blipFill>
        <p:spPr bwMode="auto">
          <a:xfrm>
            <a:off x="5860715" y="4007528"/>
            <a:ext cx="2398794" cy="145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직선 연결선 3"/>
          <p:cNvCxnSpPr/>
          <p:nvPr/>
        </p:nvCxnSpPr>
        <p:spPr>
          <a:xfrm>
            <a:off x="5884014" y="2529347"/>
            <a:ext cx="1904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꺾인 연결선 9"/>
          <p:cNvCxnSpPr>
            <a:endCxn id="416" idx="1"/>
          </p:cNvCxnSpPr>
          <p:nvPr/>
        </p:nvCxnSpPr>
        <p:spPr>
          <a:xfrm rot="5400000" flipH="1" flipV="1">
            <a:off x="5984637" y="2292250"/>
            <a:ext cx="310151" cy="183097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>
            <a:endCxn id="420" idx="1"/>
          </p:cNvCxnSpPr>
          <p:nvPr/>
        </p:nvCxnSpPr>
        <p:spPr>
          <a:xfrm rot="16200000" flipH="1">
            <a:off x="5959825" y="2617685"/>
            <a:ext cx="359775" cy="183097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12"/>
          <p:cNvSpPr>
            <a:spLocks noGrp="1"/>
          </p:cNvSpPr>
          <p:nvPr>
            <p:ph type="sldNum" sz="quarter" idx="2"/>
          </p:nvPr>
        </p:nvSpPr>
        <p:spPr>
          <a:xfrm>
            <a:off x="4580019" y="6402938"/>
            <a:ext cx="70532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49431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711701" y="1484784"/>
            <a:ext cx="4084654" cy="4720771"/>
            <a:chOff x="4711701" y="1549399"/>
            <a:chExt cx="4084654" cy="4720771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4711701" y="1581179"/>
              <a:ext cx="4084654" cy="4688991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4711701" y="1549399"/>
              <a:ext cx="4084654" cy="4630136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347647" y="1484784"/>
            <a:ext cx="4084654" cy="4720771"/>
            <a:chOff x="358860" y="1071785"/>
            <a:chExt cx="8448709" cy="5021511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358860" y="1105590"/>
              <a:ext cx="8448709" cy="4987706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58860" y="1071785"/>
              <a:ext cx="8448709" cy="4925102"/>
            </a:xfrm>
            <a:prstGeom prst="roundRect">
              <a:avLst>
                <a:gd name="adj" fmla="val 1908"/>
              </a:avLst>
            </a:prstGeom>
            <a:solidFill>
              <a:srgbClr val="FAFAFA"/>
            </a:solidFill>
            <a:ln w="6350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vert="horz" wrap="none" lIns="91417" tIns="45707" rIns="91417" bIns="45707" numCol="1" anchor="ctr" anchorCtr="0" compatLnSpc="1">
              <a:prstTxWarp prst="textNoShape">
                <a:avLst/>
              </a:prstTxWarp>
            </a:bodyPr>
            <a:lstStyle/>
            <a:p>
              <a:pPr algn="l" defTabSz="1234130"/>
              <a:endParaRPr lang="ko-KR" altLang="en-US" sz="2500" dirty="0">
                <a:ln w="19050">
                  <a:solidFill>
                    <a:srgbClr val="0098DB"/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09348" y="1144248"/>
            <a:ext cx="1031376" cy="333105"/>
            <a:chOff x="439271" y="1164643"/>
            <a:chExt cx="1031376" cy="333105"/>
          </a:xfrm>
        </p:grpSpPr>
        <p:sp>
          <p:nvSpPr>
            <p:cNvPr id="26" name="TextBox 25"/>
            <p:cNvSpPr txBox="1"/>
            <p:nvPr/>
          </p:nvSpPr>
          <p:spPr>
            <a:xfrm>
              <a:off x="572965" y="1164643"/>
              <a:ext cx="897682" cy="33310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 extrusionH="25400" contourW="25400">
                <a:bevelT w="1270"/>
                <a:bevelB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indent="0" defTabSz="1067745" latinLnBrk="0">
                <a:lnSpc>
                  <a:spcPct val="114000"/>
                </a:lnSpc>
                <a:buClr>
                  <a:srgbClr val="0079C1"/>
                </a:buClr>
                <a:buFont typeface="Wingdings" pitchFamily="2" charset="2"/>
                <a:buNone/>
                <a:tabLst>
                  <a:tab pos="190500" algn="l"/>
                </a:tabLst>
                <a:defRPr sz="1400" spc="-1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/>
              <a:lvl4pPr marL="1601617" defTabSz="1067745"/>
              <a:lvl5pPr marL="2135490" defTabSz="1067745"/>
              <a:lvl6pPr marL="2669362" defTabSz="1067745"/>
              <a:lvl7pPr marL="3203235" defTabSz="1067745"/>
              <a:lvl8pPr marL="3737107" defTabSz="1067745"/>
              <a:lvl9pPr marL="4270980" defTabSz="1067745"/>
            </a:lstStyle>
            <a:p>
              <a:pPr algn="l"/>
              <a:r>
                <a:rPr lang="ko-KR" altLang="en-US" sz="20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추진절차</a:t>
              </a: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439271" y="1185192"/>
              <a:ext cx="63426" cy="292007"/>
              <a:chOff x="1413820" y="-2946578"/>
              <a:chExt cx="954474" cy="1295463"/>
            </a:xfrm>
          </p:grpSpPr>
          <p:sp>
            <p:nvSpPr>
              <p:cNvPr id="28" name="Rectangle 3"/>
              <p:cNvSpPr>
                <a:spLocks noChangeArrowheads="1"/>
              </p:cNvSpPr>
              <p:nvPr/>
            </p:nvSpPr>
            <p:spPr bwMode="gray">
              <a:xfrm>
                <a:off x="1413820" y="-2946578"/>
                <a:ext cx="954474" cy="673455"/>
              </a:xfrm>
              <a:prstGeom prst="rect">
                <a:avLst/>
              </a:prstGeom>
              <a:solidFill>
                <a:srgbClr val="005BBB"/>
              </a:solidFill>
              <a:ln w="6350" algn="ctr">
                <a:solidFill>
                  <a:srgbClr val="005BBB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89044" tIns="44522" rIns="89044" bIns="44522" numCol="1" anchor="ctr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9" name="Rectangle 4"/>
              <p:cNvSpPr>
                <a:spLocks noChangeArrowheads="1"/>
              </p:cNvSpPr>
              <p:nvPr/>
            </p:nvSpPr>
            <p:spPr bwMode="gray">
              <a:xfrm>
                <a:off x="1413820" y="-2324570"/>
                <a:ext cx="954474" cy="673455"/>
              </a:xfrm>
              <a:prstGeom prst="rect">
                <a:avLst/>
              </a:prstGeom>
              <a:solidFill>
                <a:srgbClr val="0098DB"/>
              </a:solidFill>
              <a:ln w="6350" algn="ctr">
                <a:solidFill>
                  <a:srgbClr val="0098DB"/>
                </a:solidFill>
                <a:miter lim="800000"/>
                <a:headEnd/>
                <a:tailEnd/>
              </a:ln>
              <a:effectLst/>
              <a:extLst/>
            </p:spPr>
            <p:txBody>
              <a:bodyPr vert="horz" wrap="none" lIns="89044" tIns="44522" rIns="89044" bIns="44522" numCol="1" anchor="ctr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31" name="그룹 30"/>
          <p:cNvGrpSpPr/>
          <p:nvPr/>
        </p:nvGrpSpPr>
        <p:grpSpPr>
          <a:xfrm>
            <a:off x="4773402" y="1144248"/>
            <a:ext cx="1031376" cy="333105"/>
            <a:chOff x="439271" y="1164643"/>
            <a:chExt cx="1031376" cy="333105"/>
          </a:xfrm>
        </p:grpSpPr>
        <p:sp>
          <p:nvSpPr>
            <p:cNvPr id="32" name="TextBox 31"/>
            <p:cNvSpPr txBox="1"/>
            <p:nvPr/>
          </p:nvSpPr>
          <p:spPr>
            <a:xfrm>
              <a:off x="572965" y="1164643"/>
              <a:ext cx="897682" cy="33310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 extrusionH="25400" contourW="25400">
                <a:bevelT w="1270"/>
                <a:bevelB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indent="0" algn="l" defTabSz="1067745" latinLnBrk="0">
                <a:lnSpc>
                  <a:spcPct val="114000"/>
                </a:lnSpc>
                <a:buClr>
                  <a:srgbClr val="0079C1"/>
                </a:buClr>
                <a:buFont typeface="Wingdings" pitchFamily="2" charset="2"/>
                <a:buNone/>
                <a:tabLst>
                  <a:tab pos="190500" algn="l"/>
                </a:tabLst>
                <a:defRPr sz="2000" spc="0">
                  <a:solidFill>
                    <a:prstClr val="black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/>
              <a:lvl4pPr marL="1601617" defTabSz="1067745"/>
              <a:lvl5pPr marL="2135490" defTabSz="1067745"/>
              <a:lvl6pPr marL="2669362" defTabSz="1067745"/>
              <a:lvl7pPr marL="3203235" defTabSz="1067745"/>
              <a:lvl8pPr marL="3737107" defTabSz="1067745"/>
              <a:lvl9pPr marL="4270980" defTabSz="1067745"/>
            </a:lstStyle>
            <a:p>
              <a:r>
                <a: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수행주체</a:t>
              </a: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439271" y="1185192"/>
              <a:ext cx="63426" cy="292007"/>
              <a:chOff x="1413820" y="-2946578"/>
              <a:chExt cx="954474" cy="1295463"/>
            </a:xfrm>
          </p:grpSpPr>
          <p:sp>
            <p:nvSpPr>
              <p:cNvPr id="34" name="Rectangle 3"/>
              <p:cNvSpPr>
                <a:spLocks noChangeArrowheads="1"/>
              </p:cNvSpPr>
              <p:nvPr/>
            </p:nvSpPr>
            <p:spPr bwMode="gray">
              <a:xfrm>
                <a:off x="1413820" y="-2946578"/>
                <a:ext cx="954474" cy="673455"/>
              </a:xfrm>
              <a:prstGeom prst="rect">
                <a:avLst/>
              </a:prstGeom>
              <a:solidFill>
                <a:srgbClr val="005BBB"/>
              </a:solidFill>
              <a:ln w="6350" algn="ctr">
                <a:solidFill>
                  <a:srgbClr val="005BBB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89044" tIns="44522" rIns="89044" bIns="44522" numCol="1" anchor="ctr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35" name="Rectangle 4"/>
              <p:cNvSpPr>
                <a:spLocks noChangeArrowheads="1"/>
              </p:cNvSpPr>
              <p:nvPr/>
            </p:nvSpPr>
            <p:spPr bwMode="gray">
              <a:xfrm>
                <a:off x="1413820" y="-2324570"/>
                <a:ext cx="954474" cy="673455"/>
              </a:xfrm>
              <a:prstGeom prst="rect">
                <a:avLst/>
              </a:prstGeom>
              <a:solidFill>
                <a:srgbClr val="0098DB"/>
              </a:solidFill>
              <a:ln w="6350" algn="ctr">
                <a:solidFill>
                  <a:srgbClr val="0098DB"/>
                </a:solidFill>
                <a:miter lim="800000"/>
                <a:headEnd/>
                <a:tailEnd/>
              </a:ln>
              <a:effectLst/>
              <a:extLst/>
            </p:spPr>
            <p:txBody>
              <a:bodyPr vert="horz" wrap="none" lIns="89044" tIns="44522" rIns="89044" bIns="44522" numCol="1" anchor="ctr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59" name="직사각형 58"/>
          <p:cNvSpPr/>
          <p:nvPr/>
        </p:nvSpPr>
        <p:spPr>
          <a:xfrm>
            <a:off x="4954028" y="1719448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중소벤처기업부</a:t>
            </a:r>
            <a:endParaRPr lang="ko-KR" altLang="en-US" sz="1200" dirty="0">
              <a:ln w="190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4954028" y="2040480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4954028" y="3324611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전문기관→중소벤처기업부</a:t>
            </a:r>
            <a:endParaRPr lang="ko-KR" altLang="en-US" sz="1200" dirty="0">
              <a:ln w="190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954028" y="3645644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전문기관↔주관기관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4954028" y="3966676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4954028" y="4287709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관리기관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4954028" y="4608742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관리기관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954028" y="4929775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4954028" y="5250807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주관기관→전문기관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954028" y="5571841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주관기관→전문기관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3995936" y="1615607"/>
            <a:ext cx="847075" cy="4138277"/>
            <a:chOff x="3995936" y="1827764"/>
            <a:chExt cx="847075" cy="4138277"/>
          </a:xfrm>
        </p:grpSpPr>
        <p:pic>
          <p:nvPicPr>
            <p:cNvPr id="36" name="Picture 20" descr="화살표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995936" y="1827764"/>
              <a:ext cx="847075" cy="542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0" descr="화살표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995936" y="3638761"/>
              <a:ext cx="847075" cy="542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0" descr="화살표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995936" y="5423995"/>
              <a:ext cx="847075" cy="542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직사각형 41"/>
          <p:cNvSpPr/>
          <p:nvPr/>
        </p:nvSpPr>
        <p:spPr>
          <a:xfrm>
            <a:off x="589974" y="1719448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 공고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89974" y="2040480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과제신청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89974" y="3324611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신규지원과제 선정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89974" y="3645644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협약체결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589974" y="3966676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사업수행관리</a:t>
            </a:r>
            <a:r>
              <a:rPr lang="en-US" altLang="ko-KR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협약변경 등</a:t>
            </a:r>
            <a:r>
              <a:rPr lang="en-US" altLang="ko-KR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589974" y="4287709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진도점검</a:t>
            </a:r>
            <a:r>
              <a:rPr lang="en-US" altLang="ko-KR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 err="1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해당시</a:t>
            </a:r>
            <a:r>
              <a:rPr lang="en-US" altLang="ko-KR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589974" y="4608742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사업비정산 및 최종점검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89974" y="4929775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 err="1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최종평가</a:t>
            </a:r>
            <a:endParaRPr lang="ko-KR" altLang="en-US" sz="1200" dirty="0">
              <a:ln w="190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89974" y="5250807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 err="1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기술료</a:t>
            </a:r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납부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89974" y="5571841"/>
            <a:ext cx="3600000" cy="2768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사업화 달성 확인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510540" y="2321319"/>
            <a:ext cx="8122920" cy="987775"/>
          </a:xfrm>
          <a:prstGeom prst="roundRect">
            <a:avLst>
              <a:gd name="adj" fmla="val 5099"/>
            </a:avLst>
          </a:prstGeom>
          <a:solidFill>
            <a:schemeClr val="bg1"/>
          </a:solidFill>
          <a:ln w="19050">
            <a:solidFill>
              <a:srgbClr val="0098DB"/>
            </a:solidFill>
            <a:miter lim="800000"/>
            <a:headEnd/>
            <a:tailEnd/>
          </a:ln>
          <a:effectLst>
            <a:outerShdw blurRad="88900" algn="ctr" rotWithShape="0">
              <a:prstClr val="black">
                <a:alpha val="40000"/>
              </a:prstClr>
            </a:out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</a:bodyPr>
          <a:lstStyle/>
          <a:p>
            <a:pPr algn="l" defTabSz="1234130"/>
            <a:endParaRPr lang="ko-KR" altLang="en-US" sz="2400" dirty="0">
              <a:ln w="19050">
                <a:solidFill>
                  <a:srgbClr val="0098DB"/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89974" y="2361513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서면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89974" y="2682546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현장조사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589974" y="3003578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 err="1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대면평가</a:t>
            </a:r>
            <a:endParaRPr lang="ko-KR" altLang="en-US" sz="1200" dirty="0">
              <a:ln w="19050">
                <a:noFill/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954028" y="2361513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평가위원회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954028" y="2682546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관리기관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4954028" y="3003578"/>
            <a:ext cx="3600000" cy="27682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전문기관 등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평가위원회</a:t>
            </a:r>
            <a:r>
              <a:rPr lang="en-US" altLang="ko-KR" sz="1200" dirty="0">
                <a:ln w="19050">
                  <a:noFill/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56" name="AutoShape 16"/>
          <p:cNvSpPr>
            <a:spLocks noChangeArrowheads="1"/>
          </p:cNvSpPr>
          <p:nvPr/>
        </p:nvSpPr>
        <p:spPr bwMode="auto">
          <a:xfrm>
            <a:off x="539551" y="368660"/>
            <a:ext cx="1858591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추진체계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80018" y="6402938"/>
            <a:ext cx="70533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21115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490335" y="404322"/>
            <a:ext cx="1548501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선정 절차</a:t>
            </a:r>
            <a:endParaRPr lang="en-US" altLang="ko-KR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54862" y="1554695"/>
            <a:ext cx="8605628" cy="4510025"/>
            <a:chOff x="358860" y="1609165"/>
            <a:chExt cx="8448709" cy="411853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358860" y="1662245"/>
              <a:ext cx="8448709" cy="4065454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58860" y="1609165"/>
              <a:ext cx="8448709" cy="402797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45" name="그룹 9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46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01657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신규 지원과제 선정 </a:t>
              </a:r>
              <a:endParaRPr lang="en-US" altLang="ko-KR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49" name="그림 48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503548" y="1789229"/>
            <a:ext cx="7011380" cy="659308"/>
            <a:chOff x="597349" y="1267911"/>
            <a:chExt cx="7011380" cy="659308"/>
          </a:xfrm>
        </p:grpSpPr>
        <p:sp>
          <p:nvSpPr>
            <p:cNvPr id="54" name="TextBox 53"/>
            <p:cNvSpPr txBox="1"/>
            <p:nvPr/>
          </p:nvSpPr>
          <p:spPr>
            <a:xfrm>
              <a:off x="597349" y="1267911"/>
              <a:ext cx="57627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 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서면평가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전문기관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– </a:t>
              </a:r>
              <a:r>
                <a:rPr lang="ko-KR" altLang="en-US" sz="1800" spc="0" dirty="0" err="1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일부사업은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온라인 평가로 진행</a:t>
              </a:r>
              <a:endParaRPr lang="en-US" altLang="ko-KR" sz="18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698600" y="1680998"/>
              <a:ext cx="6910129" cy="246221"/>
              <a:chOff x="672868" y="1652423"/>
              <a:chExt cx="6910129" cy="246221"/>
            </a:xfrm>
          </p:grpSpPr>
          <p:pic>
            <p:nvPicPr>
              <p:cNvPr id="59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05997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TextBox 59"/>
              <p:cNvSpPr txBox="1"/>
              <p:nvPr/>
            </p:nvSpPr>
            <p:spPr>
              <a:xfrm>
                <a:off x="1114880" y="1652423"/>
                <a:ext cx="64681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rgbClr val="0000FF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사업계획서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충실성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사업비 구성의 적정성 등을 중심으로 평가 실시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발표없음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endParaRPr lang="ko-KR" altLang="en-US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514152" y="2751545"/>
            <a:ext cx="7187711" cy="1000432"/>
            <a:chOff x="571949" y="2888940"/>
            <a:chExt cx="7187711" cy="1000432"/>
          </a:xfrm>
        </p:grpSpPr>
        <p:sp>
          <p:nvSpPr>
            <p:cNvPr id="62" name="TextBox 61"/>
            <p:cNvSpPr txBox="1"/>
            <p:nvPr/>
          </p:nvSpPr>
          <p:spPr>
            <a:xfrm>
              <a:off x="571949" y="2888940"/>
              <a:ext cx="4377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 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현장평가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조사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)(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전문기관 및 관리기관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673200" y="3294337"/>
              <a:ext cx="7086460" cy="595035"/>
              <a:chOff x="672868" y="1728623"/>
              <a:chExt cx="7086460" cy="595035"/>
            </a:xfrm>
          </p:grpSpPr>
          <p:pic>
            <p:nvPicPr>
              <p:cNvPr id="67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1114880" y="1728623"/>
                <a:ext cx="6644448" cy="595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신청기업의 신청자격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기술개발능력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사업화 능력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과제중복성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수출실적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고용실적</a:t>
                </a:r>
                <a:endParaRPr lang="en-US" altLang="ko-KR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고용유지방안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내일채움공제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가입여부 등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등 확인</a:t>
                </a:r>
                <a:endParaRPr lang="en-US" altLang="ko-KR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69" name="그룹 68"/>
          <p:cNvGrpSpPr/>
          <p:nvPr/>
        </p:nvGrpSpPr>
        <p:grpSpPr>
          <a:xfrm>
            <a:off x="514152" y="4010564"/>
            <a:ext cx="7037028" cy="949437"/>
            <a:chOff x="597349" y="1351801"/>
            <a:chExt cx="7037028" cy="949437"/>
          </a:xfrm>
        </p:grpSpPr>
        <p:sp>
          <p:nvSpPr>
            <p:cNvPr id="70" name="TextBox 69"/>
            <p:cNvSpPr txBox="1"/>
            <p:nvPr/>
          </p:nvSpPr>
          <p:spPr>
            <a:xfrm>
              <a:off x="597349" y="1351801"/>
              <a:ext cx="27523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 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800" spc="0" dirty="0" err="1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대면평가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전문기관</a:t>
              </a:r>
              <a:r>
                <a:rPr lang="en-US" altLang="ko-KR" sz="18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</a:p>
          </p:txBody>
        </p:sp>
        <p:grpSp>
          <p:nvGrpSpPr>
            <p:cNvPr id="71" name="그룹 70"/>
            <p:cNvGrpSpPr/>
            <p:nvPr/>
          </p:nvGrpSpPr>
          <p:grpSpPr>
            <a:xfrm>
              <a:off x="698600" y="1757198"/>
              <a:ext cx="6935777" cy="246221"/>
              <a:chOff x="672868" y="1728623"/>
              <a:chExt cx="6935777" cy="246221"/>
            </a:xfrm>
          </p:grpSpPr>
          <p:pic>
            <p:nvPicPr>
              <p:cNvPr id="75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1114880" y="1728623"/>
                <a:ext cx="6493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현장조사결과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rgbClr val="0000FF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사업계획서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과제책임자의 발표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내용등을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종합적으로 심사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평가</a:t>
                </a: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698600" y="2055017"/>
              <a:ext cx="6462774" cy="246221"/>
              <a:chOff x="672868" y="1954434"/>
              <a:chExt cx="6462774" cy="246221"/>
            </a:xfrm>
          </p:grpSpPr>
          <p:pic>
            <p:nvPicPr>
              <p:cNvPr id="73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200420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1065069" y="1954434"/>
                <a:ext cx="60705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0" indent="0" algn="l" defTabSz="1067745">
                  <a:lnSpc>
                    <a:spcPct val="10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79C1"/>
                  </a:buClr>
                  <a:buFont typeface="Wingdings" pitchFamily="2" charset="2"/>
                  <a:buNone/>
                  <a:tabLst>
                    <a:tab pos="190500" algn="l"/>
                  </a:tabLst>
                  <a:defRPr sz="1600" spc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발표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발표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30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분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 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질의응답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30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분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 (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종합평점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대면평가점수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+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가점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-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감점  </a:t>
                </a:r>
              </a:p>
            </p:txBody>
          </p:sp>
        </p:grpSp>
      </p:grpSp>
      <p:sp>
        <p:nvSpPr>
          <p:cNvPr id="101" name="직사각형 100"/>
          <p:cNvSpPr/>
          <p:nvPr/>
        </p:nvSpPr>
        <p:spPr>
          <a:xfrm>
            <a:off x="587606" y="5600548"/>
            <a:ext cx="3259867" cy="200055"/>
          </a:xfrm>
          <a:prstGeom prst="rect">
            <a:avLst/>
          </a:prstGeom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ko-KR" altLang="en-US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사업별 </a:t>
            </a:r>
            <a:r>
              <a:rPr lang="ko-KR" altLang="en-US" sz="13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공고시</a:t>
            </a:r>
            <a:r>
              <a:rPr lang="en-US" altLang="ko-KR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r>
              <a:rPr lang="en-US" altLang="ko-KR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과제평가 및 선정절차</a:t>
            </a:r>
            <a:r>
              <a:rPr lang="en-US" altLang="ko-KR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 </a:t>
            </a:r>
            <a:r>
              <a:rPr lang="ko-KR" altLang="en-US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에서 설명 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587606" y="5243440"/>
            <a:ext cx="3508653" cy="200055"/>
          </a:xfrm>
          <a:prstGeom prst="rect">
            <a:avLst/>
          </a:prstGeom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ko-KR" altLang="en-US" sz="13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가점 및 감점은 중소기업 기술개발사업 관리지침 참조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2"/>
          </p:nvPr>
        </p:nvSpPr>
        <p:spPr>
          <a:xfrm>
            <a:off x="4580019" y="6402938"/>
            <a:ext cx="70532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8727751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435974" y="2551559"/>
            <a:ext cx="2774202" cy="108157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36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사업계획서 </a:t>
            </a:r>
            <a:endParaRPr lang="en-US" altLang="ko-KR" sz="36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3600" dirty="0" err="1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작성안내</a:t>
            </a:r>
            <a:endParaRPr lang="ko-KR" altLang="en-US" sz="3600" dirty="0">
              <a:solidFill>
                <a:srgbClr val="3F3F3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Rectangle 57"/>
          <p:cNvSpPr>
            <a:spLocks noChangeArrowheads="1"/>
          </p:cNvSpPr>
          <p:nvPr/>
        </p:nvSpPr>
        <p:spPr bwMode="auto">
          <a:xfrm>
            <a:off x="1763688" y="5913276"/>
            <a:ext cx="4482564" cy="1692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spcBef>
                <a:spcPct val="50000"/>
              </a:spcBef>
            </a:pPr>
            <a:r>
              <a:rPr lang="en-US" altLang="ko-KR" sz="11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11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 내용은 창업성장기술개발사업을 바탕으로  작성된 내용임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38" y="775984"/>
            <a:ext cx="329898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및 온라인신청 안내</a:t>
            </a:r>
          </a:p>
        </p:txBody>
      </p:sp>
    </p:spTree>
    <p:extLst>
      <p:ext uri="{BB962C8B-B14F-4D97-AF65-F5344CB8AC3E}">
        <p14:creationId xmlns:p14="http://schemas.microsoft.com/office/powerpoint/2010/main" val="83956032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017180" y="1772816"/>
            <a:ext cx="3187700" cy="2754466"/>
            <a:chOff x="2737194" y="1852089"/>
            <a:chExt cx="3522071" cy="2754466"/>
          </a:xfrm>
        </p:grpSpPr>
        <p:sp>
          <p:nvSpPr>
            <p:cNvPr id="66" name="모서리가 둥근 직사각형 65"/>
            <p:cNvSpPr/>
            <p:nvPr/>
          </p:nvSpPr>
          <p:spPr>
            <a:xfrm>
              <a:off x="2772831" y="1877489"/>
              <a:ext cx="3476197" cy="2729066"/>
            </a:xfrm>
            <a:prstGeom prst="roundRect">
              <a:avLst>
                <a:gd name="adj" fmla="val 180"/>
              </a:avLst>
            </a:prstGeom>
            <a:solidFill>
              <a:srgbClr val="7EC6F2">
                <a:alpha val="14902"/>
              </a:srgbClr>
            </a:solidFill>
            <a:ln w="25400">
              <a:solidFill>
                <a:srgbClr val="0098DB">
                  <a:alpha val="45000"/>
                </a:srgbClr>
              </a:solidFill>
              <a:prstDash val="sysDot"/>
              <a:miter lim="800000"/>
              <a:headEnd/>
              <a:tailEnd/>
            </a:ln>
            <a:effectLst/>
          </p:spPr>
          <p:txBody>
            <a:bodyPr vert="horz" wrap="none" lIns="91417" tIns="45707" rIns="91417" bIns="45707" numCol="1" anchor="ctr" anchorCtr="0" compatLnSpc="1">
              <a:prstTxWarp prst="textNoShape">
                <a:avLst/>
              </a:prstTxWarp>
            </a:bodyPr>
            <a:lstStyle/>
            <a:p>
              <a:pPr algn="l" defTabSz="1234130"/>
              <a:endParaRPr lang="ko-KR" altLang="en-US" sz="2500" dirty="0">
                <a:ln w="19050">
                  <a:solidFill>
                    <a:srgbClr val="0098DB"/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67" name="그룹 66"/>
            <p:cNvGrpSpPr/>
            <p:nvPr/>
          </p:nvGrpSpPr>
          <p:grpSpPr>
            <a:xfrm>
              <a:off x="2737194" y="1852089"/>
              <a:ext cx="3522071" cy="459919"/>
              <a:chOff x="1475379" y="2590800"/>
              <a:chExt cx="3493223" cy="459919"/>
            </a:xfrm>
          </p:grpSpPr>
          <p:sp>
            <p:nvSpPr>
              <p:cNvPr id="68" name="한쪽 모서리가 둥근 사각형 67"/>
              <p:cNvSpPr/>
              <p:nvPr/>
            </p:nvSpPr>
            <p:spPr>
              <a:xfrm flipH="1" flipV="1">
                <a:off x="1489161" y="2590800"/>
                <a:ext cx="3479441" cy="459919"/>
              </a:xfrm>
              <a:prstGeom prst="round1Rect">
                <a:avLst>
                  <a:gd name="adj" fmla="val 0"/>
                </a:avLst>
              </a:prstGeom>
              <a:gradFill>
                <a:gsLst>
                  <a:gs pos="0">
                    <a:srgbClr val="B8DDEE"/>
                  </a:gs>
                  <a:gs pos="800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 w="6350">
                <a:solidFill>
                  <a:srgbClr val="096AB3"/>
                </a:solidFill>
              </a:ln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30529"/>
                <a:endParaRPr lang="ko-KR" altLang="en-US" sz="3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pic>
            <p:nvPicPr>
              <p:cNvPr id="69" name="그림 68" descr="SDS-27.png"/>
              <p:cNvPicPr>
                <a:picLocks noChangeAspect="1"/>
              </p:cNvPicPr>
              <p:nvPr/>
            </p:nvPicPr>
            <p:blipFill rotWithShape="1">
              <a:blip r:embed="rId2" cstate="print"/>
              <a:srcRect l="-1" r="-3405"/>
              <a:stretch/>
            </p:blipFill>
            <p:spPr bwMode="auto">
              <a:xfrm>
                <a:off x="1475379" y="2590802"/>
                <a:ext cx="3326764" cy="368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TextBox 567"/>
              <p:cNvSpPr txBox="1"/>
              <p:nvPr/>
            </p:nvSpPr>
            <p:spPr bwMode="auto">
              <a:xfrm>
                <a:off x="2719454" y="2643381"/>
                <a:ext cx="1018853" cy="3385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>
                <a:defPPr>
                  <a:defRPr lang="ko-KR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1400" b="1" kern="1200">
                    <a:solidFill>
                      <a:schemeClr val="tx1"/>
                    </a:solidFill>
                    <a:latin typeface="나눔고딕" pitchFamily="50" charset="-127"/>
                    <a:ea typeface="나눔고딕" pitchFamily="50" charset="-127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2200" b="0" spc="-1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itchFamily="34" charset="0"/>
                  </a:rPr>
                  <a:t>지원범위</a:t>
                </a:r>
              </a:p>
            </p:txBody>
          </p:sp>
        </p:grpSp>
      </p:grpSp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519758" y="440668"/>
            <a:ext cx="142987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지원범위</a:t>
            </a:r>
          </a:p>
        </p:txBody>
      </p:sp>
      <p:sp>
        <p:nvSpPr>
          <p:cNvPr id="61" name="TextBox 5"/>
          <p:cNvSpPr txBox="1">
            <a:spLocks noChangeArrowheads="1"/>
          </p:cNvSpPr>
          <p:nvPr/>
        </p:nvSpPr>
        <p:spPr bwMode="auto">
          <a:xfrm>
            <a:off x="1131300" y="4641515"/>
            <a:ext cx="1279196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defTabSz="914400" eaLnBrk="1" hangingPunct="1">
              <a:defRPr>
                <a:latin typeface="Rix모던고딕 EB" panose="02020603020101020101" pitchFamily="18" charset="-127"/>
                <a:ea typeface="Rix모던고딕 EB" panose="02020603020101020101" pitchFamily="18" charset="-127"/>
                <a:cs typeface="Arial" pitchFamily="34" charset="0"/>
              </a:defRPr>
            </a:lvl1pPr>
            <a:lvl2pPr algn="l" defTabSz="914400" eaLnBrk="1" hangingPunct="1">
              <a:defRPr sz="1800">
                <a:latin typeface="+mn-lt"/>
                <a:ea typeface="+mn-ea"/>
              </a:defRPr>
            </a:lvl2pPr>
            <a:lvl3pPr algn="l" defTabSz="914400" eaLnBrk="1" hangingPunct="1">
              <a:defRPr sz="1800">
                <a:latin typeface="+mn-lt"/>
                <a:ea typeface="+mn-ea"/>
              </a:defRPr>
            </a:lvl3pPr>
            <a:lvl4pPr algn="l" defTabSz="914400" eaLnBrk="1" hangingPunct="1">
              <a:defRPr sz="1800">
                <a:latin typeface="+mn-lt"/>
                <a:ea typeface="+mn-ea"/>
              </a:defRPr>
            </a:lvl4pPr>
            <a:lvl5pPr algn="l"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기초 연구단계</a:t>
            </a:r>
          </a:p>
        </p:txBody>
      </p:sp>
      <p:sp>
        <p:nvSpPr>
          <p:cNvPr id="62" name="TextBox 5"/>
          <p:cNvSpPr txBox="1">
            <a:spLocks noChangeArrowheads="1"/>
          </p:cNvSpPr>
          <p:nvPr/>
        </p:nvSpPr>
        <p:spPr bwMode="auto">
          <a:xfrm>
            <a:off x="3635970" y="4626126"/>
            <a:ext cx="1942840" cy="307777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defTabSz="914400" eaLnBrk="1" hangingPunct="1">
              <a:defRPr>
                <a:latin typeface="Rix모던고딕 EB" panose="02020603020101020101" pitchFamily="18" charset="-127"/>
                <a:ea typeface="Rix모던고딕 EB" panose="02020603020101020101" pitchFamily="18" charset="-127"/>
                <a:cs typeface="Arial" pitchFamily="34" charset="0"/>
              </a:defRPr>
            </a:lvl1pPr>
            <a:lvl2pPr algn="l" defTabSz="914400" eaLnBrk="1" hangingPunct="1">
              <a:defRPr sz="1800">
                <a:latin typeface="+mn-lt"/>
                <a:ea typeface="+mn-ea"/>
              </a:defRPr>
            </a:lvl2pPr>
            <a:lvl3pPr algn="l" defTabSz="914400" eaLnBrk="1" hangingPunct="1">
              <a:defRPr sz="1800">
                <a:latin typeface="+mn-lt"/>
                <a:ea typeface="+mn-ea"/>
              </a:defRPr>
            </a:lvl3pPr>
            <a:lvl4pPr algn="l" defTabSz="914400" eaLnBrk="1" hangingPunct="1">
              <a:defRPr sz="1800">
                <a:latin typeface="+mn-lt"/>
                <a:ea typeface="+mn-ea"/>
              </a:defRPr>
            </a:lvl4pPr>
            <a:lvl5pPr algn="l"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실험 및 시작품단계</a:t>
            </a:r>
          </a:p>
        </p:txBody>
      </p:sp>
      <p:sp>
        <p:nvSpPr>
          <p:cNvPr id="63" name="TextBox 5"/>
          <p:cNvSpPr txBox="1">
            <a:spLocks noChangeArrowheads="1"/>
          </p:cNvSpPr>
          <p:nvPr/>
        </p:nvSpPr>
        <p:spPr bwMode="auto">
          <a:xfrm>
            <a:off x="6504884" y="4641515"/>
            <a:ext cx="1952458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defTabSz="914400" eaLnBrk="1" hangingPunct="1">
              <a:defRPr>
                <a:latin typeface="Rix모던고딕 EB" panose="02020603020101020101" pitchFamily="18" charset="-127"/>
                <a:ea typeface="Rix모던고딕 EB" panose="02020603020101020101" pitchFamily="18" charset="-127"/>
                <a:cs typeface="Arial" pitchFamily="34" charset="0"/>
              </a:defRPr>
            </a:lvl1pPr>
            <a:lvl2pPr algn="l" defTabSz="914400" eaLnBrk="1" hangingPunct="1">
              <a:defRPr sz="1800">
                <a:latin typeface="+mn-lt"/>
                <a:ea typeface="+mn-ea"/>
              </a:defRPr>
            </a:lvl2pPr>
            <a:lvl3pPr algn="l" defTabSz="914400" eaLnBrk="1" hangingPunct="1">
              <a:defRPr sz="1800">
                <a:latin typeface="+mn-lt"/>
                <a:ea typeface="+mn-ea"/>
              </a:defRPr>
            </a:lvl3pPr>
            <a:lvl4pPr algn="l" defTabSz="914400" eaLnBrk="1" hangingPunct="1">
              <a:defRPr sz="1800">
                <a:latin typeface="+mn-lt"/>
                <a:ea typeface="+mn-ea"/>
              </a:defRPr>
            </a:lvl4pPr>
            <a:lvl5pPr algn="l"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실용화 및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사업화단계</a:t>
            </a:r>
            <a:endParaRPr lang="ko-KR" altLang="en-US" sz="1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64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529153" y="3107497"/>
            <a:ext cx="847075" cy="54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386653" y="3107497"/>
            <a:ext cx="847075" cy="54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그룹 182"/>
          <p:cNvGrpSpPr>
            <a:grpSpLocks/>
          </p:cNvGrpSpPr>
          <p:nvPr/>
        </p:nvGrpSpPr>
        <p:grpSpPr bwMode="auto">
          <a:xfrm>
            <a:off x="683568" y="2291189"/>
            <a:ext cx="2174662" cy="2174662"/>
            <a:chOff x="7646112" y="3028951"/>
            <a:chExt cx="1243914" cy="1243914"/>
          </a:xfrm>
        </p:grpSpPr>
        <p:grpSp>
          <p:nvGrpSpPr>
            <p:cNvPr id="35" name="그룹 183"/>
            <p:cNvGrpSpPr>
              <a:grpSpLocks/>
            </p:cNvGrpSpPr>
            <p:nvPr/>
          </p:nvGrpSpPr>
          <p:grpSpPr bwMode="auto">
            <a:xfrm>
              <a:off x="7646112" y="3028951"/>
              <a:ext cx="1243914" cy="1243914"/>
              <a:chOff x="7646112" y="3028951"/>
              <a:chExt cx="1243914" cy="1243914"/>
            </a:xfrm>
          </p:grpSpPr>
          <p:grpSp>
            <p:nvGrpSpPr>
              <p:cNvPr id="37" name="그룹 185"/>
              <p:cNvGrpSpPr>
                <a:grpSpLocks/>
              </p:cNvGrpSpPr>
              <p:nvPr/>
            </p:nvGrpSpPr>
            <p:grpSpPr bwMode="auto">
              <a:xfrm>
                <a:off x="7646112" y="3028951"/>
                <a:ext cx="1243914" cy="1243914"/>
                <a:chOff x="7602450" y="2985288"/>
                <a:chExt cx="1331238" cy="1331238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7602450" y="2985288"/>
                  <a:ext cx="1331238" cy="1331238"/>
                </a:xfrm>
                <a:prstGeom prst="ellipse">
                  <a:avLst/>
                </a:prstGeom>
                <a:solidFill>
                  <a:schemeClr val="bg1">
                    <a:lumMod val="50000"/>
                    <a:alpha val="2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42" name="타원 15"/>
                <p:cNvSpPr/>
                <p:nvPr/>
              </p:nvSpPr>
              <p:spPr bwMode="auto">
                <a:xfrm>
                  <a:off x="7645196" y="3026507"/>
                  <a:ext cx="1245746" cy="1248799"/>
                </a:xfrm>
                <a:prstGeom prst="ellipse">
                  <a:avLst/>
                </a:prstGeom>
                <a:solidFill>
                  <a:srgbClr val="FF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ko-KR" spc="-50" dirty="0">
                    <a:solidFill>
                      <a:srgbClr val="C6065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38" name="그룹 186"/>
              <p:cNvGrpSpPr>
                <a:grpSpLocks/>
              </p:cNvGrpSpPr>
              <p:nvPr/>
            </p:nvGrpSpPr>
            <p:grpSpPr bwMode="auto">
              <a:xfrm>
                <a:off x="7741361" y="3124200"/>
                <a:ext cx="1053416" cy="1053416"/>
                <a:chOff x="8106568" y="2952477"/>
                <a:chExt cx="1152128" cy="1152128"/>
              </a:xfrm>
            </p:grpSpPr>
            <p:sp>
              <p:nvSpPr>
                <p:cNvPr id="39" name="타원 38"/>
                <p:cNvSpPr/>
                <p:nvPr/>
              </p:nvSpPr>
              <p:spPr>
                <a:xfrm>
                  <a:off x="8106925" y="2952834"/>
                  <a:ext cx="1151413" cy="1151413"/>
                </a:xfrm>
                <a:prstGeom prst="ellipse">
                  <a:avLst/>
                </a:prstGeom>
                <a:gradFill>
                  <a:gsLst>
                    <a:gs pos="0">
                      <a:srgbClr val="B8DDEE"/>
                    </a:gs>
                    <a:gs pos="8000">
                      <a:srgbClr val="0070C0"/>
                    </a:gs>
                    <a:gs pos="100000">
                      <a:srgbClr val="00B0F0"/>
                    </a:gs>
                  </a:gsLst>
                  <a:lin ang="5400000" scaled="0"/>
                </a:gradFill>
                <a:ln w="6350">
                  <a:solidFill>
                    <a:srgbClr val="096AB3"/>
                  </a:solidFill>
                </a:ln>
                <a:effectLst>
                  <a:outerShdw blurRad="635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0529"/>
                  <a:endPara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40" name="타원 39"/>
                <p:cNvSpPr/>
                <p:nvPr/>
              </p:nvSpPr>
              <p:spPr>
                <a:xfrm>
                  <a:off x="8212120" y="3058029"/>
                  <a:ext cx="941024" cy="9410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  <a:effectLst>
                  <a:innerShdw blurRad="25400" dist="12700" dir="16200000">
                    <a:prstClr val="black">
                      <a:alpha val="50000"/>
                    </a:prstClr>
                  </a:innerShdw>
                </a:effectLst>
                <a:scene3d>
                  <a:camera prst="orthographicFront"/>
                  <a:lightRig rig="threePt" dir="t"/>
                </a:scene3d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sp>
          <p:nvSpPr>
            <p:cNvPr id="36" name="Digital  .."/>
            <p:cNvSpPr txBox="1"/>
            <p:nvPr/>
          </p:nvSpPr>
          <p:spPr bwMode="auto">
            <a:xfrm>
              <a:off x="7979698" y="3360427"/>
              <a:ext cx="576745" cy="580963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glow" dir="t">
                  <a:rot lat="0" lon="0" rev="3600000"/>
                </a:lightRig>
              </a:scene3d>
              <a:sp3d contourW="6350" prstMaterial="softEdge"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algn="ctr" defTabSz="914400">
                <a:defRPr sz="1800" b="1" spc="-100">
                  <a:solidFill>
                    <a:srgbClr val="064778"/>
                  </a:solidFill>
                  <a:latin typeface="뫼비우스 Bold" pitchFamily="2" charset="-127"/>
                  <a:ea typeface="뫼비우스 Bold" pitchFamily="2" charset="-127"/>
                  <a:cs typeface="Arial" pitchFamily="34" charset="0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en-US" altLang="ko-KR" sz="2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Lab.</a:t>
              </a:r>
            </a:p>
            <a:p>
              <a:r>
                <a:rPr lang="en-US" altLang="ko-KR" sz="2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(Bench)  </a:t>
              </a:r>
            </a:p>
            <a:p>
              <a:r>
                <a:rPr lang="en-US" altLang="ko-KR" sz="2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Scale</a:t>
              </a:r>
            </a:p>
          </p:txBody>
        </p:sp>
      </p:grpSp>
      <p:grpSp>
        <p:nvGrpSpPr>
          <p:cNvPr id="43" name="그룹 182"/>
          <p:cNvGrpSpPr>
            <a:grpSpLocks/>
          </p:cNvGrpSpPr>
          <p:nvPr/>
        </p:nvGrpSpPr>
        <p:grpSpPr bwMode="auto">
          <a:xfrm>
            <a:off x="6393782" y="2291189"/>
            <a:ext cx="2174662" cy="2174662"/>
            <a:chOff x="7646112" y="3028951"/>
            <a:chExt cx="1243914" cy="1243914"/>
          </a:xfrm>
        </p:grpSpPr>
        <p:grpSp>
          <p:nvGrpSpPr>
            <p:cNvPr id="44" name="그룹 183"/>
            <p:cNvGrpSpPr>
              <a:grpSpLocks/>
            </p:cNvGrpSpPr>
            <p:nvPr/>
          </p:nvGrpSpPr>
          <p:grpSpPr bwMode="auto">
            <a:xfrm>
              <a:off x="7646112" y="3028951"/>
              <a:ext cx="1243914" cy="1243914"/>
              <a:chOff x="7646112" y="3028951"/>
              <a:chExt cx="1243914" cy="1243914"/>
            </a:xfrm>
          </p:grpSpPr>
          <p:grpSp>
            <p:nvGrpSpPr>
              <p:cNvPr id="46" name="그룹 185"/>
              <p:cNvGrpSpPr>
                <a:grpSpLocks/>
              </p:cNvGrpSpPr>
              <p:nvPr/>
            </p:nvGrpSpPr>
            <p:grpSpPr bwMode="auto">
              <a:xfrm>
                <a:off x="7646112" y="3028951"/>
                <a:ext cx="1243914" cy="1243914"/>
                <a:chOff x="7602450" y="2985288"/>
                <a:chExt cx="1331238" cy="1331238"/>
              </a:xfrm>
            </p:grpSpPr>
            <p:sp>
              <p:nvSpPr>
                <p:cNvPr id="50" name="타원 49"/>
                <p:cNvSpPr/>
                <p:nvPr/>
              </p:nvSpPr>
              <p:spPr>
                <a:xfrm>
                  <a:off x="7602450" y="2985288"/>
                  <a:ext cx="1331238" cy="1331238"/>
                </a:xfrm>
                <a:prstGeom prst="ellipse">
                  <a:avLst/>
                </a:prstGeom>
                <a:solidFill>
                  <a:schemeClr val="bg1">
                    <a:lumMod val="50000"/>
                    <a:alpha val="2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1" name="타원 15"/>
                <p:cNvSpPr/>
                <p:nvPr/>
              </p:nvSpPr>
              <p:spPr bwMode="auto">
                <a:xfrm>
                  <a:off x="7645196" y="3026507"/>
                  <a:ext cx="1245746" cy="1248799"/>
                </a:xfrm>
                <a:prstGeom prst="ellipse">
                  <a:avLst/>
                </a:prstGeom>
                <a:solidFill>
                  <a:srgbClr val="FF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ko-KR" spc="-50" dirty="0">
                    <a:solidFill>
                      <a:srgbClr val="C6065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47" name="그룹 186"/>
              <p:cNvGrpSpPr>
                <a:grpSpLocks/>
              </p:cNvGrpSpPr>
              <p:nvPr/>
            </p:nvGrpSpPr>
            <p:grpSpPr bwMode="auto">
              <a:xfrm>
                <a:off x="7741686" y="3124526"/>
                <a:ext cx="1052762" cy="1052762"/>
                <a:chOff x="8106925" y="2952834"/>
                <a:chExt cx="1151413" cy="1151413"/>
              </a:xfrm>
            </p:grpSpPr>
            <p:sp>
              <p:nvSpPr>
                <p:cNvPr id="48" name="타원 47"/>
                <p:cNvSpPr/>
                <p:nvPr/>
              </p:nvSpPr>
              <p:spPr>
                <a:xfrm>
                  <a:off x="8106925" y="2952834"/>
                  <a:ext cx="1151413" cy="1151413"/>
                </a:xfrm>
                <a:prstGeom prst="ellipse">
                  <a:avLst/>
                </a:prstGeom>
                <a:gradFill>
                  <a:gsLst>
                    <a:gs pos="0">
                      <a:srgbClr val="FFFF99"/>
                    </a:gs>
                    <a:gs pos="8000">
                      <a:srgbClr val="F2B800"/>
                    </a:gs>
                    <a:gs pos="100000">
                      <a:srgbClr val="FFDB43"/>
                    </a:gs>
                  </a:gsLst>
                  <a:lin ang="5400000" scaled="0"/>
                </a:gradFill>
                <a:ln w="6350">
                  <a:solidFill>
                    <a:srgbClr val="FFCC00"/>
                  </a:solidFill>
                </a:ln>
                <a:effectLst>
                  <a:outerShdw blurRad="635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0529"/>
                  <a:endPara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49" name="타원 48"/>
                <p:cNvSpPr/>
                <p:nvPr/>
              </p:nvSpPr>
              <p:spPr>
                <a:xfrm>
                  <a:off x="8212120" y="3058029"/>
                  <a:ext cx="941024" cy="9410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  <a:effectLst>
                  <a:innerShdw blurRad="25400" dist="12700" dir="16200000">
                    <a:prstClr val="black">
                      <a:alpha val="50000"/>
                    </a:prstClr>
                  </a:innerShdw>
                </a:effectLst>
                <a:scene3d>
                  <a:camera prst="orthographicFront"/>
                  <a:lightRig rig="threePt" dir="t"/>
                </a:scene3d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sp>
          <p:nvSpPr>
            <p:cNvPr id="45" name="Digital  .."/>
            <p:cNvSpPr txBox="1"/>
            <p:nvPr/>
          </p:nvSpPr>
          <p:spPr bwMode="auto">
            <a:xfrm>
              <a:off x="7926260" y="3457255"/>
              <a:ext cx="683621" cy="38730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glow" dir="t">
                  <a:rot lat="0" lon="0" rev="3600000"/>
                </a:lightRig>
              </a:scene3d>
              <a:sp3d contourW="6350" prstMaterial="softEdge"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algn="ctr" defTabSz="914400">
                <a:defRPr sz="1800" b="1" spc="-100">
                  <a:solidFill>
                    <a:srgbClr val="FF410D"/>
                  </a:solidFill>
                  <a:latin typeface="뫼비우스 Bold" pitchFamily="2" charset="-127"/>
                  <a:ea typeface="뫼비우스 Bold" pitchFamily="2" charset="-127"/>
                  <a:cs typeface="Arial" pitchFamily="34" charset="0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en-US" altLang="ko-KR" sz="220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Mass </a:t>
              </a:r>
            </a:p>
            <a:p>
              <a:r>
                <a:rPr lang="en-US" altLang="ko-KR" sz="220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Production</a:t>
              </a:r>
            </a:p>
          </p:txBody>
        </p:sp>
      </p:grpSp>
      <p:grpSp>
        <p:nvGrpSpPr>
          <p:cNvPr id="52" name="그룹 182"/>
          <p:cNvGrpSpPr>
            <a:grpSpLocks/>
          </p:cNvGrpSpPr>
          <p:nvPr/>
        </p:nvGrpSpPr>
        <p:grpSpPr bwMode="auto">
          <a:xfrm>
            <a:off x="3520059" y="2291189"/>
            <a:ext cx="2174662" cy="2174662"/>
            <a:chOff x="7646112" y="3028951"/>
            <a:chExt cx="1243914" cy="1243914"/>
          </a:xfrm>
        </p:grpSpPr>
        <p:grpSp>
          <p:nvGrpSpPr>
            <p:cNvPr id="53" name="그룹 183"/>
            <p:cNvGrpSpPr>
              <a:grpSpLocks/>
            </p:cNvGrpSpPr>
            <p:nvPr/>
          </p:nvGrpSpPr>
          <p:grpSpPr bwMode="auto">
            <a:xfrm>
              <a:off x="7646112" y="3028951"/>
              <a:ext cx="1243914" cy="1243914"/>
              <a:chOff x="7646112" y="3028951"/>
              <a:chExt cx="1243914" cy="1243914"/>
            </a:xfrm>
          </p:grpSpPr>
          <p:grpSp>
            <p:nvGrpSpPr>
              <p:cNvPr id="55" name="그룹 185"/>
              <p:cNvGrpSpPr>
                <a:grpSpLocks/>
              </p:cNvGrpSpPr>
              <p:nvPr/>
            </p:nvGrpSpPr>
            <p:grpSpPr bwMode="auto">
              <a:xfrm>
                <a:off x="7646112" y="3028951"/>
                <a:ext cx="1243914" cy="1243914"/>
                <a:chOff x="7602450" y="2985288"/>
                <a:chExt cx="1331238" cy="1331238"/>
              </a:xfrm>
            </p:grpSpPr>
            <p:sp>
              <p:nvSpPr>
                <p:cNvPr id="59" name="타원 58"/>
                <p:cNvSpPr/>
                <p:nvPr/>
              </p:nvSpPr>
              <p:spPr>
                <a:xfrm>
                  <a:off x="7602450" y="2985288"/>
                  <a:ext cx="1331238" cy="1331238"/>
                </a:xfrm>
                <a:prstGeom prst="ellipse">
                  <a:avLst/>
                </a:prstGeom>
                <a:solidFill>
                  <a:schemeClr val="bg1">
                    <a:lumMod val="50000"/>
                    <a:alpha val="2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0" name="타원 15"/>
                <p:cNvSpPr/>
                <p:nvPr/>
              </p:nvSpPr>
              <p:spPr bwMode="auto">
                <a:xfrm>
                  <a:off x="7645196" y="3026507"/>
                  <a:ext cx="1245746" cy="1248799"/>
                </a:xfrm>
                <a:prstGeom prst="ellipse">
                  <a:avLst/>
                </a:prstGeom>
                <a:solidFill>
                  <a:srgbClr val="FF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0677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ko-KR" spc="-50" dirty="0">
                    <a:solidFill>
                      <a:srgbClr val="C6065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56" name="그룹 186"/>
              <p:cNvGrpSpPr>
                <a:grpSpLocks/>
              </p:cNvGrpSpPr>
              <p:nvPr/>
            </p:nvGrpSpPr>
            <p:grpSpPr bwMode="auto">
              <a:xfrm>
                <a:off x="7741686" y="3124526"/>
                <a:ext cx="1052762" cy="1052762"/>
                <a:chOff x="8106925" y="2952834"/>
                <a:chExt cx="1151413" cy="1151413"/>
              </a:xfrm>
            </p:grpSpPr>
            <p:sp>
              <p:nvSpPr>
                <p:cNvPr id="57" name="타원 56"/>
                <p:cNvSpPr/>
                <p:nvPr/>
              </p:nvSpPr>
              <p:spPr>
                <a:xfrm>
                  <a:off x="8106925" y="2952834"/>
                  <a:ext cx="1151413" cy="1151413"/>
                </a:xfrm>
                <a:prstGeom prst="ellipse">
                  <a:avLst/>
                </a:prstGeom>
                <a:gradFill>
                  <a:gsLst>
                    <a:gs pos="0">
                      <a:srgbClr val="CDF4C8"/>
                    </a:gs>
                    <a:gs pos="8000">
                      <a:srgbClr val="30A420"/>
                    </a:gs>
                    <a:gs pos="100000">
                      <a:srgbClr val="A1F39B"/>
                    </a:gs>
                  </a:gsLst>
                  <a:lin ang="5400000" scaled="0"/>
                </a:gradFill>
                <a:ln w="6350">
                  <a:solidFill>
                    <a:srgbClr val="30A420"/>
                  </a:solidFill>
                </a:ln>
                <a:effectLst>
                  <a:outerShdw blurRad="635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0529"/>
                  <a:endPara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8" name="타원 57"/>
                <p:cNvSpPr/>
                <p:nvPr/>
              </p:nvSpPr>
              <p:spPr>
                <a:xfrm>
                  <a:off x="8212122" y="3058030"/>
                  <a:ext cx="941024" cy="9410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  <a:effectLst>
                  <a:innerShdw blurRad="25400" dist="12700" dir="16200000">
                    <a:prstClr val="black">
                      <a:alpha val="50000"/>
                    </a:prstClr>
                  </a:innerShdw>
                </a:effectLst>
                <a:scene3d>
                  <a:camera prst="orthographicFront"/>
                  <a:lightRig rig="threePt" dir="t"/>
                </a:scene3d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sp>
          <p:nvSpPr>
            <p:cNvPr id="54" name="Digital  .."/>
            <p:cNvSpPr txBox="1"/>
            <p:nvPr/>
          </p:nvSpPr>
          <p:spPr bwMode="auto">
            <a:xfrm>
              <a:off x="8089508" y="3457255"/>
              <a:ext cx="339152" cy="38730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glow" dir="t">
                  <a:rot lat="0" lon="0" rev="3600000"/>
                </a:lightRig>
              </a:scene3d>
              <a:sp3d contourW="6350" prstMaterial="softEdge"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14400">
                <a:defRPr sz="1800" b="1" spc="-100">
                  <a:solidFill>
                    <a:srgbClr val="13560A"/>
                  </a:solidFill>
                  <a:latin typeface="뫼비우스 Bold" pitchFamily="2" charset="-127"/>
                  <a:ea typeface="뫼비우스 Bold" pitchFamily="2" charset="-127"/>
                  <a:cs typeface="Arial" pitchFamily="34" charset="0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en-US" altLang="ko-KR" sz="2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Pilot </a:t>
              </a:r>
            </a:p>
            <a:p>
              <a:r>
                <a:rPr lang="en-US" altLang="ko-KR" sz="22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Scale</a:t>
              </a:r>
            </a:p>
          </p:txBody>
        </p:sp>
      </p:grpSp>
      <p:sp>
        <p:nvSpPr>
          <p:cNvPr id="71" name="TextBox 5"/>
          <p:cNvSpPr txBox="1">
            <a:spLocks noChangeArrowheads="1"/>
          </p:cNvSpPr>
          <p:nvPr/>
        </p:nvSpPr>
        <p:spPr bwMode="auto">
          <a:xfrm>
            <a:off x="5774308" y="5298822"/>
            <a:ext cx="1195840" cy="492443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defTabSz="914400" eaLnBrk="1" hangingPunct="1">
              <a:defRPr sz="1800">
                <a:latin typeface="Rix모던고딕 EB" panose="02020603020101020101" pitchFamily="18" charset="-127"/>
                <a:ea typeface="Rix모던고딕 EB" panose="02020603020101020101" pitchFamily="18" charset="-127"/>
                <a:cs typeface="Arial" pitchFamily="34" charset="0"/>
              </a:defRPr>
            </a:lvl1pPr>
            <a:lvl2pPr algn="l" defTabSz="914400" eaLnBrk="1" hangingPunct="1">
              <a:defRPr sz="1800">
                <a:latin typeface="+mn-lt"/>
                <a:ea typeface="+mn-ea"/>
              </a:defRPr>
            </a:lvl2pPr>
            <a:lvl3pPr algn="l" defTabSz="914400" eaLnBrk="1" hangingPunct="1">
              <a:defRPr sz="1800">
                <a:latin typeface="+mn-lt"/>
                <a:ea typeface="+mn-ea"/>
              </a:defRPr>
            </a:lvl3pPr>
            <a:lvl4pPr algn="l" defTabSz="914400" eaLnBrk="1" hangingPunct="1">
              <a:defRPr sz="1800">
                <a:latin typeface="+mn-lt"/>
                <a:ea typeface="+mn-ea"/>
              </a:defRPr>
            </a:lvl4pPr>
            <a:lvl5pPr algn="l"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ko-KR" altLang="en-US" sz="16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신뢰성평가 및 </a:t>
            </a:r>
            <a:r>
              <a:rPr lang="en-US" altLang="ko-KR" sz="16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6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수요기업 평가</a:t>
            </a:r>
          </a:p>
        </p:txBody>
      </p:sp>
      <p:cxnSp>
        <p:nvCxnSpPr>
          <p:cNvPr id="73" name="직선 화살표 연결선 72"/>
          <p:cNvCxnSpPr>
            <a:cxnSpLocks/>
          </p:cNvCxnSpPr>
          <p:nvPr/>
        </p:nvCxnSpPr>
        <p:spPr>
          <a:xfrm rot="5400000" flipH="1" flipV="1">
            <a:off x="5544165" y="4186018"/>
            <a:ext cx="1836000" cy="221004"/>
          </a:xfrm>
          <a:prstGeom prst="bentConnector2">
            <a:avLst/>
          </a:prstGeom>
          <a:ln w="22225">
            <a:solidFill>
              <a:srgbClr val="FF0000"/>
            </a:solidFill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80018" y="6402938"/>
            <a:ext cx="70533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635947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67544" y="396340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(1/12)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직사각형 78"/>
          <p:cNvSpPr>
            <a:spLocks noChangeArrowheads="1"/>
          </p:cNvSpPr>
          <p:nvPr/>
        </p:nvSpPr>
        <p:spPr bwMode="auto">
          <a:xfrm>
            <a:off x="4389174" y="1413821"/>
            <a:ext cx="5040052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6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 개요 및 필요성 </a:t>
            </a:r>
            <a:endParaRPr lang="en-US" altLang="ko-KR" sz="16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개발대상기술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또는 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의 기본개념 등을 제시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기술개발현황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문제점과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전망 등에 관하여 기술하고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이에 따른 기술개발의 필요성을 작성</a:t>
            </a:r>
          </a:p>
        </p:txBody>
      </p:sp>
      <p:sp>
        <p:nvSpPr>
          <p:cNvPr id="8" name="직사각형 78"/>
          <p:cNvSpPr>
            <a:spLocks noChangeArrowheads="1"/>
          </p:cNvSpPr>
          <p:nvPr/>
        </p:nvSpPr>
        <p:spPr bwMode="auto">
          <a:xfrm>
            <a:off x="4389174" y="3754081"/>
            <a:ext cx="4889229" cy="9438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6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기술개발의 독창성 및 차별성  </a:t>
            </a:r>
            <a:endParaRPr lang="en-US" altLang="ko-KR" sz="16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개발대상기술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또는 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의 독창성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신규성 및 차별성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등을 기존기술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및 세계수준과의 비교를 통해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구체적으로 작성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80019" y="6402938"/>
            <a:ext cx="70532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9</a:t>
            </a:fld>
            <a:endParaRPr lang="en-US" altLang="ko-KR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4" y="1282890"/>
            <a:ext cx="4055939" cy="459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5486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67544" y="396340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직사각형 78"/>
          <p:cNvSpPr>
            <a:spLocks noChangeArrowheads="1"/>
          </p:cNvSpPr>
          <p:nvPr/>
        </p:nvSpPr>
        <p:spPr bwMode="auto">
          <a:xfrm>
            <a:off x="4229783" y="1473589"/>
            <a:ext cx="5040052" cy="7489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선행연구 결과 및 애로사항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제안한 기술개발과 관련된 수행기관의 선행연구결과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및 애로사항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상용화를 위해 해결해야 할 사항 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을 작성 </a:t>
            </a: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229783" y="2764150"/>
            <a:ext cx="4968552" cy="1559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지식재산권 확보 </a:t>
            </a:r>
            <a:r>
              <a:rPr lang="ko-KR" altLang="en-US" sz="1400" b="1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회피방안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제안한 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제품과 관련이 있는 국내 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기업의  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지식재산권 현황 작성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※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특허정보넷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키프리스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  <a:hlinkClick r:id="rId3"/>
              </a:rPr>
              <a:t>www.kipris.or.kr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활용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핵심기술의 지식재산권 확보 방안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유사특허가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있는 경우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회피방안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86" y="1212628"/>
            <a:ext cx="3813861" cy="159632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90" y="2794274"/>
            <a:ext cx="3706931" cy="20319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78" y="4853316"/>
            <a:ext cx="3564356" cy="1105073"/>
          </a:xfrm>
          <a:prstGeom prst="rect">
            <a:avLst/>
          </a:prstGeom>
        </p:spPr>
      </p:pic>
      <p:sp>
        <p:nvSpPr>
          <p:cNvPr id="11" name="직사각형 78"/>
          <p:cNvSpPr>
            <a:spLocks noChangeArrowheads="1"/>
          </p:cNvSpPr>
          <p:nvPr/>
        </p:nvSpPr>
        <p:spPr bwMode="auto">
          <a:xfrm>
            <a:off x="4229783" y="4781777"/>
            <a:ext cx="5040052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기술유출 방지대책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R&amp;D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산출물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사업계획서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최종보고서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연구노트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실험데이터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디자인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설계도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기타 결과물 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에 대한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무단복제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외부유출 등 기술유출 방지대책 작성  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279640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67544" y="396340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직사각형 78"/>
          <p:cNvSpPr>
            <a:spLocks noChangeArrowheads="1"/>
          </p:cNvSpPr>
          <p:nvPr/>
        </p:nvSpPr>
        <p:spPr bwMode="auto">
          <a:xfrm>
            <a:off x="4028266" y="1305809"/>
            <a:ext cx="5040052" cy="9130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 최종 목표 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개발하고자 하는 기술의 내용을 개발결과물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 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을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중심으로 명확하게 작성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적용분야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적용기술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주요성능 등을   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  <a:endParaRPr lang="ko-KR" altLang="en-US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028266" y="2591143"/>
            <a:ext cx="5040052" cy="29700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성능지표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목표 및 측정방법 </a:t>
            </a:r>
            <a:r>
              <a:rPr lang="en-US" altLang="ko-KR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공정성</a:t>
            </a:r>
            <a:r>
              <a:rPr lang="en-US" altLang="ko-KR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객관성 확보가 중요</a:t>
            </a:r>
            <a:r>
              <a:rPr lang="en-US" altLang="ko-KR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주요성능지표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: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정밀도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회수율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열효율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인장강도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내충격성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   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작동전압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응답시간 등 기술적 성능판단 기준이 되는 것을  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의미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정량적 지표 중심으로 제시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</a:p>
          <a:p>
            <a:pPr algn="l">
              <a:lnSpc>
                <a:spcPts val="1000"/>
              </a:lnSpc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세계최고수준으로 작성할 대상이 없는 경우는 수요처의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요구수준 등 타당한 수준을 제시하고 사유기재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>
              <a:lnSpc>
                <a:spcPts val="800"/>
              </a:lnSpc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>
              <a:lnSpc>
                <a:spcPts val="800"/>
              </a:lnSpc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평가방법은 공인인증시험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외부기관 의뢰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수요기업 평가 중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하나를 기재하되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모두 불가한 경우에 한해 수행기관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자체평가로 기재하고 사유 명시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자체평가 수행 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측정 규격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표준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규정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매뉴얼 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),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측정환경 등 객관적인 평가방법을 제시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11</a:t>
            </a:fld>
            <a:endParaRPr lang="en-US" altLang="ko-KR"/>
          </a:p>
        </p:txBody>
      </p:sp>
      <p:pic>
        <p:nvPicPr>
          <p:cNvPr id="5" name="그림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2238" y="1207946"/>
            <a:ext cx="3708000" cy="48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186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4006" y="1264116"/>
            <a:ext cx="4716000" cy="4553415"/>
          </a:xfrm>
          <a:prstGeom prst="rect">
            <a:avLst/>
          </a:prstGeom>
        </p:spPr>
      </p:pic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649996" y="1317456"/>
            <a:ext cx="4319998" cy="22159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6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 내용</a:t>
            </a:r>
            <a:endParaRPr lang="en-US" altLang="ko-KR" sz="16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최종목표 및 주요 성능지표의 목표달성을 위한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개발 방법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핵심기술 확보 방안 등 작성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>
              <a:lnSpc>
                <a:spcPts val="800"/>
              </a:lnSpc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- 12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개월 이상인 과제 신청 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1,2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차년도 구분하여 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작성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>
              <a:lnSpc>
                <a:spcPts val="8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수행기관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주관기관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참여기업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공동개발기관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위탁연구기관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별 기술개발 내용을 명확하게 제시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>
              <a:lnSpc>
                <a:spcPts val="8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제안한 과제와 관련된 기확보한 기술 제시 요망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565374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(5/12)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0" y="1137248"/>
            <a:ext cx="3822648" cy="1783504"/>
          </a:xfrm>
          <a:prstGeom prst="rect">
            <a:avLst/>
          </a:prstGeom>
        </p:spPr>
      </p:pic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3952596" y="1407364"/>
            <a:ext cx="5243159" cy="1508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수행기관별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업무분장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주관기관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공동개발기관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참여기업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),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위탁연구기관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),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수요처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외주용역처리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</a:p>
          <a:p>
            <a:pPr algn="l" defTabSz="1028700" latinLnBrk="0">
              <a:lnSpc>
                <a:spcPts val="800"/>
              </a:lnSpc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/>
            </a:r>
            <a:b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</a:b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등의 담당기술개발내용 및 각 수행기관별 기술개발 비중작성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lnSpc>
                <a:spcPts val="1200"/>
              </a:lnSpc>
              <a:spcAft>
                <a:spcPts val="400"/>
              </a:spcAft>
              <a:buSzPct val="120000"/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주관기관의 경우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기술개발 비중이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50%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이상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5" y="2951141"/>
            <a:ext cx="3615207" cy="3235020"/>
          </a:xfrm>
          <a:prstGeom prst="rect">
            <a:avLst/>
          </a:prstGeom>
        </p:spPr>
      </p:pic>
      <p:sp>
        <p:nvSpPr>
          <p:cNvPr id="11" name="직사각형 78"/>
          <p:cNvSpPr>
            <a:spLocks noChangeArrowheads="1"/>
          </p:cNvSpPr>
          <p:nvPr/>
        </p:nvSpPr>
        <p:spPr bwMode="auto">
          <a:xfrm>
            <a:off x="3952596" y="3323278"/>
            <a:ext cx="4948675" cy="1297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세부추진일정 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기술개발내용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개발담당기관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소요기간에 대해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연차별로 구분하여 작성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기술개발 내용에서 기술한 것과 일치하게 작성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962791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(6/12)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3934397" y="1373808"/>
            <a:ext cx="3871253" cy="10310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주요 연구인력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주관기관의 과제책임자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핵심개발자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(2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인 이내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작성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참여기업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의 과제책임자 포함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제안한 과제와의 경력사항 중심으로 작성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2" y="1125430"/>
            <a:ext cx="3672360" cy="18818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5" y="3029454"/>
            <a:ext cx="3745807" cy="3158579"/>
          </a:xfrm>
          <a:prstGeom prst="rect">
            <a:avLst/>
          </a:prstGeom>
        </p:spPr>
      </p:pic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3934397" y="3275503"/>
            <a:ext cx="5161645" cy="1097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주관기관 등이 보유 또는 공동활용가능한 연구시설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장비와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  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신규확보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임차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구입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필요한 연구시설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장비 작성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기술개발과 관련하여 필수적 장비는 신규확보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임차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구입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</a:p>
          <a:p>
            <a:pPr marL="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  계획을 반드시 제시 </a:t>
            </a:r>
          </a:p>
        </p:txBody>
      </p:sp>
      <p:sp>
        <p:nvSpPr>
          <p:cNvPr id="12" name="직사각형 78"/>
          <p:cNvSpPr>
            <a:spLocks noChangeArrowheads="1"/>
          </p:cNvSpPr>
          <p:nvPr/>
        </p:nvSpPr>
        <p:spPr bwMode="auto">
          <a:xfrm>
            <a:off x="3934397" y="4645699"/>
            <a:ext cx="5161162" cy="13644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비목별 소요명세서와 일치하게 작성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.3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천만원</a:t>
            </a:r>
            <a:r>
              <a:rPr lang="en-US" altLang="ko-KR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(VAT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포함</a:t>
            </a:r>
            <a:r>
              <a:rPr lang="en-US" altLang="ko-KR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이상의 장비구입계획이 있는 경우 반드시 제시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3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3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천만원 이상 연구시설장비는 별지의 연구시설장비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</a:b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  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도입계획서 미제출시 해당 기기 구매 불인정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3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marL="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   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임차를 우선 고려하고 임차가 어려울 경우 신규구입</a:t>
            </a:r>
          </a:p>
        </p:txBody>
      </p:sp>
      <p:sp>
        <p:nvSpPr>
          <p:cNvPr id="13" name="직사각형 78"/>
          <p:cNvSpPr>
            <a:spLocks noChangeArrowheads="1"/>
          </p:cNvSpPr>
          <p:nvPr/>
        </p:nvSpPr>
        <p:spPr bwMode="auto">
          <a:xfrm>
            <a:off x="3934397" y="2684900"/>
            <a:ext cx="2846933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구입가격은 부가가치세 포함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가격임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9605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7" y="1191382"/>
            <a:ext cx="4176000" cy="4839689"/>
          </a:xfrm>
          <a:prstGeom prst="rect">
            <a:avLst/>
          </a:prstGeom>
        </p:spPr>
      </p:pic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67544" y="396340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(7/12)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직사각형 78"/>
          <p:cNvSpPr>
            <a:spLocks noChangeArrowheads="1"/>
          </p:cNvSpPr>
          <p:nvPr/>
        </p:nvSpPr>
        <p:spPr bwMode="auto">
          <a:xfrm>
            <a:off x="4241665" y="1347754"/>
            <a:ext cx="4759722" cy="11285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 목표 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기술개발을 통한 기업 성장 및 개발기술의 사업화 성과를 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객관적 ∙ 체계적으로 평가 ∙ 관리하기 위한 지표로서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선정평가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 성과 확인 및 경상 기술료 산정 ∙ 납부 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근거자료로 활용</a:t>
            </a: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237991" y="2746212"/>
            <a:ext cx="4759722" cy="306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항목별 작성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총매출액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(A)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: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기술개발을 통합 기업의 전체적인 성장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등 파급효과를 판단하기 위한 자료로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 종료 및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종료 후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5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년 간 기업의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총매출액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목표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추정치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를 제시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연구개발결과물 제품 매출액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(B) :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개발기술의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사업화를 통한 직접적인 성과를 판단하기 위한 자료로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     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개발종료 후 제품의 사업화를 통해 발생하는 매출액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목표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추정치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를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연구개발결과물 제품 점유비율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(%)(C=B/A) :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해당연도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</a:p>
          <a:p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연구개발결과물 제품 매출액이 예상 총매출액에서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차지하는 비중으로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선정평가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및 사업화 성과 확인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경상기술료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산정 ∙ 납부 시 근거자료로 활용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17043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7" y="1340528"/>
            <a:ext cx="4455446" cy="4605207"/>
          </a:xfrm>
          <a:prstGeom prst="rect">
            <a:avLst/>
          </a:prstGeom>
        </p:spPr>
      </p:pic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67544" y="396340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(8/12)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직사각형 78"/>
          <p:cNvSpPr>
            <a:spLocks noChangeArrowheads="1"/>
          </p:cNvSpPr>
          <p:nvPr/>
        </p:nvSpPr>
        <p:spPr bwMode="auto">
          <a:xfrm>
            <a:off x="4607108" y="1425348"/>
            <a:ext cx="4516566" cy="6976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 목표 산정 근거 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총매출액 등 사업화 목표의 산정 기준을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구체적으로 작성</a:t>
            </a: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607108" y="2521734"/>
            <a:ext cx="4516566" cy="33137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항목별 작성</a:t>
            </a:r>
            <a:endParaRPr lang="en-US" altLang="ko-KR" sz="1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총매출액 산정근거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: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연구개발결과물의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제품 매출액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연구개발결과물이 기존 제품의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매출에 미치는 영향 등 기술개발을 통한 기업의     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전체적인 성장가능성을 종합적으로 고려하여 제시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기존 제품별 매출현황 등 목표 산정의 타당성 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확인을 위한 객관적 참고자료를 제시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예상 연구개발결과물 제품 매출액 산정근거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: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목표시장의 규모 및 성장성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판매예상금액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가격경쟁력 및 시장진입가능성 등을 종합적으로 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고려하여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 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시장조사보고서 등 목표 산정의 타당성 확인을 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위한 객관적 참고자료를 제시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456272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386804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(9/12)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직사각형 78"/>
          <p:cNvSpPr>
            <a:spLocks noChangeArrowheads="1"/>
          </p:cNvSpPr>
          <p:nvPr/>
        </p:nvSpPr>
        <p:spPr bwMode="auto">
          <a:xfrm>
            <a:off x="4334273" y="5344063"/>
            <a:ext cx="4781152" cy="76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국내외 주요 시장 경쟁사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제안한 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/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제품과 경쟁관계에 있는 국내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외 기업의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판매가격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연판매액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제시 </a:t>
            </a: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4334274" y="2506691"/>
            <a:ext cx="4781152" cy="1564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국내외 시장규모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객관성 있는 산출근거를 바탕으로 개발대상의 기술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에 대한 시장규모를 제시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출처 명기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시장규모 파악이 어려운 경우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관련사례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소비자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조사결과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보도자료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뉴스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신문 등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등 시장규모를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간접적으로 확인할 수 있는 자료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17</a:t>
            </a:fld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4629548" y="4193468"/>
            <a:ext cx="414297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※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중소기업 </a:t>
            </a:r>
            <a:r>
              <a:rPr lang="ko-KR" altLang="en-US" sz="12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기술로드맵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hlinkClick r:id="rId3"/>
              </a:rPr>
              <a:t>smroadmap.smtech.go.kr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※ ICT </a:t>
            </a:r>
            <a:r>
              <a:rPr lang="ko-KR" altLang="en-US" sz="12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동향정보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  <a:hlinkClick r:id="rId4"/>
              </a:rPr>
              <a:t>www.iitp.kr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&gt;&gt;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지식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&gt;&gt; ICT</a:t>
            </a:r>
            <a:r>
              <a:rPr lang="ko-KR" altLang="en-US" sz="12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동향정보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※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해외시장동향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무역협회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 :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무역협회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www.kita.net)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&gt;&gt;   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무역정보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&gt;&gt;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해외시장보고서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해외시장동향 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10" name="직사각형 78"/>
          <p:cNvSpPr>
            <a:spLocks noChangeArrowheads="1"/>
          </p:cNvSpPr>
          <p:nvPr/>
        </p:nvSpPr>
        <p:spPr bwMode="auto">
          <a:xfrm>
            <a:off x="4334274" y="1308834"/>
            <a:ext cx="4781152" cy="10310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 실적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최근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5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년 이내 주관기관의 사업화 실적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내수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수출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에 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대한 내용을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실제 판매되고 있는 주력제품을 중심으로 작성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5" y="1126304"/>
            <a:ext cx="3974538" cy="502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1918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33"/>
          <a:stretch/>
        </p:blipFill>
        <p:spPr>
          <a:xfrm>
            <a:off x="26746" y="1122171"/>
            <a:ext cx="4217760" cy="4756956"/>
          </a:xfrm>
          <a:prstGeom prst="rect">
            <a:avLst/>
          </a:prstGeom>
        </p:spPr>
      </p:pic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409887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(10/12)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직사각형 78"/>
          <p:cNvSpPr>
            <a:spLocks noChangeArrowheads="1"/>
          </p:cNvSpPr>
          <p:nvPr/>
        </p:nvSpPr>
        <p:spPr bwMode="auto">
          <a:xfrm>
            <a:off x="4328822" y="4000872"/>
            <a:ext cx="4653253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국내외 주요 판매처 현황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4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개발완료 후 판매 가능한 판매처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단가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판매기간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총판매금액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작성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관련제품의 경우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개발완료 후 판매될 제품을 제시하되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판매처에서 원부자재로 사용되는 경우 최종제품 제시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8" name="직사각형 78"/>
          <p:cNvSpPr>
            <a:spLocks noChangeArrowheads="1"/>
          </p:cNvSpPr>
          <p:nvPr/>
        </p:nvSpPr>
        <p:spPr bwMode="auto">
          <a:xfrm>
            <a:off x="4284923" y="1480183"/>
            <a:ext cx="4697152" cy="19082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3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제품화</a:t>
            </a:r>
            <a:r>
              <a:rPr lang="en-US" altLang="ko-KR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양산 및 판로개척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제품화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주요기술 및 기능이 반영된 시제품이 최종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제품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서비스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형태로 개발되는 동안의 계획과정을 제시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endParaRPr lang="en-US" altLang="ko-KR" sz="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양산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제품화 이후 양산 계획과 방법 제시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endParaRPr lang="en-US" altLang="ko-KR" sz="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판로개척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양산제품의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마케팅 및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판로전략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등 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/>
            <a:endParaRPr lang="en-US" altLang="ko-KR" sz="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경쟁사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제품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분석 및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SWOT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분석을 이용하여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제품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서비스의 시장경쟁력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차별성 제시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500158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409887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(11/12)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직사각형 78"/>
          <p:cNvSpPr>
            <a:spLocks noChangeArrowheads="1"/>
          </p:cNvSpPr>
          <p:nvPr/>
        </p:nvSpPr>
        <p:spPr bwMode="auto">
          <a:xfrm>
            <a:off x="4462022" y="4350147"/>
            <a:ext cx="4786753" cy="12157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해외시장 진출 계획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개발대상 기술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서비스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의 현지 시장분석 및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해외마케팅 전략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경쟁사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제품･서비스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분석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>
              <a:lnSpc>
                <a:spcPts val="800"/>
              </a:lnSpc>
            </a:pPr>
            <a:endParaRPr lang="ko-KR" altLang="en-US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현재 </a:t>
            </a:r>
            <a:r>
              <a:rPr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직･간접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수출액이 없더라도 기술개발을 통한 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해외진출 </a:t>
            </a:r>
            <a:r>
              <a:rPr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방안･계획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작성 </a:t>
            </a:r>
            <a:endParaRPr lang="ko-KR" altLang="en-US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4462022" y="1542889"/>
            <a:ext cx="4786753" cy="1738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투자 및 판매계획 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개발종료 해당년부터 이후 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5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년 간 기술개발 결과물의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양상 및 마케팅 비용 등 개발 완료 후 사업화를 위해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추가적인 투입이 예상되는 금액의 연간 총액을 기재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endParaRPr lang="en-US" altLang="ko-KR" sz="1200" dirty="0">
              <a:solidFill>
                <a:srgbClr val="C0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사업화 계획의 타당성 평가자료로 활용되므로 실제 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예상되는 금액을 적정하게 기재</a:t>
            </a: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19</a:t>
            </a:fld>
            <a:endParaRPr lang="en-US" altLang="ko-KR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5" y="1209979"/>
            <a:ext cx="4191265" cy="483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7438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379687"/>
            <a:ext cx="409887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(12/12)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4512693" y="1554034"/>
            <a:ext cx="4905562" cy="20774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고용유지 및 고용창출 계획</a:t>
            </a:r>
            <a:endParaRPr lang="en-US" altLang="ko-KR" sz="1500" b="1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현재 고용현황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고용유지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창출을 위한 자체적인 방안 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및 고용계획 제시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>
              <a:lnSpc>
                <a:spcPts val="800"/>
              </a:lnSpc>
            </a:pP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기술인력을 위한 교육프로그램 운영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복리후생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pPr algn="l" latinLnBrk="0"/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스톡옵션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R&amp;D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성과 공유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직무보상발명제도</a:t>
            </a:r>
            <a:r>
              <a:rPr lang="en-US" altLang="ko-KR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</a:p>
          <a:p>
            <a:pPr algn="l" latinLnBrk="0"/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4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내일채움공제</a:t>
            </a:r>
            <a:r>
              <a:rPr lang="ko-KR" altLang="en-US" sz="14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가입 여부</a:t>
            </a:r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endParaRPr lang="en-US" altLang="ko-KR" sz="14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ko-KR" altLang="en-US" sz="14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</a:t>
            </a:r>
            <a:r>
              <a:rPr lang="ko-KR" altLang="en-US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확인</a:t>
            </a:r>
            <a:r>
              <a:rPr lang="en-US" altLang="ko-KR" sz="12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기술개발 전년은 최근 원천징수이행상황신고서를 </a:t>
            </a:r>
            <a:endParaRPr lang="en-US" altLang="ko-KR" sz="12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algn="l" latinLnBrk="0"/>
            <a:r>
              <a:rPr lang="en-US" altLang="ko-KR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기준으로 작성</a:t>
            </a:r>
            <a:r>
              <a:rPr lang="en-US" altLang="ko-KR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현장평가시</a:t>
            </a:r>
            <a:r>
              <a:rPr lang="ko-KR" altLang="en-US" sz="12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확인</a:t>
            </a:r>
            <a:endParaRPr lang="ko-KR" altLang="en-US" sz="1200" b="1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20</a:t>
            </a:fld>
            <a:endParaRPr lang="en-US" altLang="ko-KR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0" y="1176377"/>
            <a:ext cx="4212000" cy="491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3206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533819" y="416088"/>
            <a:ext cx="440665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 주요사항 요약 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347646" y="1088741"/>
            <a:ext cx="8448709" cy="5004556"/>
            <a:chOff x="358860" y="1071785"/>
            <a:chExt cx="8448709" cy="5021511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58860" y="1105590"/>
              <a:ext cx="8448709" cy="4987706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358860" y="1071785"/>
              <a:ext cx="8448709" cy="4925102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48" name="직사각형 78"/>
          <p:cNvSpPr>
            <a:spLocks noChangeArrowheads="1"/>
          </p:cNvSpPr>
          <p:nvPr/>
        </p:nvSpPr>
        <p:spPr bwMode="auto">
          <a:xfrm>
            <a:off x="527286" y="1376772"/>
            <a:ext cx="8166104" cy="5437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기술지원수준 </a:t>
            </a:r>
            <a:r>
              <a:rPr lang="en-US" altLang="ko-KR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: </a:t>
            </a:r>
            <a:r>
              <a:rPr lang="ko-KR" altLang="en-US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기존 제품</a:t>
            </a:r>
            <a:r>
              <a:rPr lang="en-US" altLang="ko-KR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(</a:t>
            </a:r>
            <a:r>
              <a:rPr lang="ko-KR" altLang="en-US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</a:t>
            </a:r>
            <a:r>
              <a:rPr lang="en-US" altLang="ko-KR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)</a:t>
            </a:r>
            <a:r>
              <a:rPr lang="ko-KR" altLang="en-US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과의 차별성</a:t>
            </a:r>
            <a:r>
              <a:rPr lang="en-US" altLang="ko-KR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·</a:t>
            </a:r>
            <a:r>
              <a:rPr lang="ko-KR" altLang="en-US" sz="18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도전성 명확하게 제시 </a:t>
            </a:r>
            <a:endParaRPr lang="en-US" altLang="ko-KR" sz="1800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marL="266700" indent="-266700" algn="l" defTabSz="1028700" latinLnBrk="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   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수입대체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외국제품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Reverse Engineering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가능</a:t>
            </a:r>
            <a:endParaRPr lang="en-US" altLang="ko-KR" sz="14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sp>
        <p:nvSpPr>
          <p:cNvPr id="49" name="직사각형 78"/>
          <p:cNvSpPr>
            <a:spLocks noChangeArrowheads="1"/>
          </p:cNvSpPr>
          <p:nvPr/>
        </p:nvSpPr>
        <p:spPr bwMode="auto">
          <a:xfrm>
            <a:off x="527286" y="2102292"/>
            <a:ext cx="8166104" cy="5437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사전 준비성</a:t>
            </a:r>
          </a:p>
          <a:p>
            <a:pPr marL="26670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기초실험결과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시료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샘플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확보 및 분석자료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기술개발 관련 인력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시설 등 기본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Infra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구축여부</a:t>
            </a:r>
          </a:p>
        </p:txBody>
      </p:sp>
      <p:sp>
        <p:nvSpPr>
          <p:cNvPr id="50" name="직사각형 78"/>
          <p:cNvSpPr>
            <a:spLocks noChangeArrowheads="1"/>
          </p:cNvSpPr>
          <p:nvPr/>
        </p:nvSpPr>
        <p:spPr bwMode="auto">
          <a:xfrm>
            <a:off x="527286" y="2779492"/>
            <a:ext cx="8166104" cy="8104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기술개발 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및 사업화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목표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연구내용을 명확하게 설정</a:t>
            </a:r>
          </a:p>
          <a:p>
            <a:pPr marL="26670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기술개발을 통한 기업 성장 및 개발기술의 사업화 성과와 산정근거를 객관적 ∙ 체계적으로 제시</a:t>
            </a:r>
          </a:p>
          <a:p>
            <a:pPr marL="26670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사업화 계획의 구체성과 목표설정의 타당성은 평가 시 중요한 검토 항목</a:t>
            </a:r>
          </a:p>
        </p:txBody>
      </p:sp>
      <p:sp>
        <p:nvSpPr>
          <p:cNvPr id="51" name="직사각형 78"/>
          <p:cNvSpPr>
            <a:spLocks noChangeArrowheads="1"/>
          </p:cNvSpPr>
          <p:nvPr/>
        </p:nvSpPr>
        <p:spPr bwMode="auto">
          <a:xfrm>
            <a:off x="527286" y="3733986"/>
            <a:ext cx="8166104" cy="5437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근거를 바탕으로 자료 작성</a:t>
            </a:r>
          </a:p>
          <a:p>
            <a:pPr marL="266700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시장규모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국내외 경쟁기술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목표설정 등 근거를 바탕으로 작성</a:t>
            </a:r>
          </a:p>
        </p:txBody>
      </p:sp>
      <p:sp>
        <p:nvSpPr>
          <p:cNvPr id="52" name="직사각형 78"/>
          <p:cNvSpPr>
            <a:spLocks noChangeArrowheads="1"/>
          </p:cNvSpPr>
          <p:nvPr/>
        </p:nvSpPr>
        <p:spPr bwMode="auto">
          <a:xfrm>
            <a:off x="527286" y="4460840"/>
            <a:ext cx="8166104" cy="6052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사업화를 위한 세부추진계획 제시 </a:t>
            </a:r>
            <a:endParaRPr lang="en-US" altLang="ko-KR" sz="18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marL="266700" indent="-266700" algn="l" defTabSz="1028700" latinLnBrk="0">
              <a:spcAft>
                <a:spcPts val="400"/>
              </a:spcAft>
              <a:buSzPct val="120000"/>
            </a:pP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   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경쟁제품 분석을 통한 경쟁력 제시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제품화 및 마케팅 계획 제시 </a:t>
            </a:r>
          </a:p>
        </p:txBody>
      </p:sp>
      <p:sp>
        <p:nvSpPr>
          <p:cNvPr id="11" name="직사각형 78"/>
          <p:cNvSpPr>
            <a:spLocks noChangeArrowheads="1"/>
          </p:cNvSpPr>
          <p:nvPr/>
        </p:nvSpPr>
        <p:spPr bwMode="auto">
          <a:xfrm>
            <a:off x="527286" y="5186360"/>
            <a:ext cx="8166104" cy="5437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266700" indent="-266700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수출 및 고용 계획 제시  </a:t>
            </a:r>
            <a:endParaRPr lang="en-US" altLang="ko-KR" sz="18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Tahoma" pitchFamily="34" charset="0"/>
            </a:endParaRPr>
          </a:p>
          <a:p>
            <a:pPr marL="444500" lvl="1" indent="-177800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-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해외시장에 대한 정보수집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수출전략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및 고용창출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유지방안 제시 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2154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모서리가 둥근 직사각형 95"/>
          <p:cNvSpPr/>
          <p:nvPr/>
        </p:nvSpPr>
        <p:spPr>
          <a:xfrm>
            <a:off x="358860" y="1556792"/>
            <a:ext cx="8448709" cy="2097004"/>
          </a:xfrm>
          <a:prstGeom prst="roundRect">
            <a:avLst>
              <a:gd name="adj" fmla="val 2272"/>
            </a:avLst>
          </a:prstGeo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16200000" scaled="1"/>
          </a:gra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58860" y="1556792"/>
            <a:ext cx="8448709" cy="2088990"/>
          </a:xfrm>
          <a:prstGeom prst="roundRect">
            <a:avLst>
              <a:gd name="adj" fmla="val 1908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460449" y="416277"/>
            <a:ext cx="3637214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산정기준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(1/5)</a:t>
            </a:r>
          </a:p>
        </p:txBody>
      </p:sp>
      <p:grpSp>
        <p:nvGrpSpPr>
          <p:cNvPr id="3" name="그룹 61"/>
          <p:cNvGrpSpPr/>
          <p:nvPr/>
        </p:nvGrpSpPr>
        <p:grpSpPr>
          <a:xfrm>
            <a:off x="0" y="821457"/>
            <a:ext cx="8813346" cy="735335"/>
            <a:chOff x="0" y="857461"/>
            <a:chExt cx="8813346" cy="735335"/>
          </a:xfrm>
        </p:grpSpPr>
        <p:sp>
          <p:nvSpPr>
            <p:cNvPr id="63" name="AutoShape 8"/>
            <p:cNvSpPr>
              <a:spLocks noChangeArrowheads="1"/>
            </p:cNvSpPr>
            <p:nvPr/>
          </p:nvSpPr>
          <p:spPr bwMode="auto">
            <a:xfrm>
              <a:off x="359532" y="1072745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770816" y="1141003"/>
              <a:ext cx="471924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전체사업비 구성 </a:t>
              </a:r>
              <a:r>
                <a:rPr lang="en-US" altLang="ko-KR" sz="2000" dirty="0">
                  <a:solidFill>
                    <a:srgbClr val="000066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2000" dirty="0">
                  <a:solidFill>
                    <a:srgbClr val="000066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세부사업별 상세공고문 참조</a:t>
              </a:r>
              <a:r>
                <a:rPr lang="en-US" altLang="ko-KR" sz="2000" dirty="0">
                  <a:solidFill>
                    <a:srgbClr val="000066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66" name="그림 65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7461"/>
              <a:ext cx="779305" cy="735335"/>
            </a:xfrm>
            <a:prstGeom prst="rect">
              <a:avLst/>
            </a:prstGeom>
          </p:spPr>
        </p:pic>
      </p:grpSp>
      <p:grpSp>
        <p:nvGrpSpPr>
          <p:cNvPr id="4" name="그룹 102"/>
          <p:cNvGrpSpPr/>
          <p:nvPr/>
        </p:nvGrpSpPr>
        <p:grpSpPr>
          <a:xfrm>
            <a:off x="514152" y="1625254"/>
            <a:ext cx="6677956" cy="651618"/>
            <a:chOff x="571949" y="2888940"/>
            <a:chExt cx="6677956" cy="651618"/>
          </a:xfrm>
        </p:grpSpPr>
        <p:sp>
          <p:nvSpPr>
            <p:cNvPr id="104" name="TextBox 103"/>
            <p:cNvSpPr txBox="1"/>
            <p:nvPr/>
          </p:nvSpPr>
          <p:spPr>
            <a:xfrm>
              <a:off x="571949" y="2888940"/>
              <a:ext cx="646972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ko-KR" altLang="en-US" sz="1800" spc="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총사업비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= 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정부출연금 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(50~80%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이하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+ 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민간부담금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(20~50%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이상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en-US" altLang="ko-KR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5" name="그룹 104"/>
            <p:cNvGrpSpPr/>
            <p:nvPr/>
          </p:nvGrpSpPr>
          <p:grpSpPr>
            <a:xfrm>
              <a:off x="673200" y="3294337"/>
              <a:ext cx="6576705" cy="246221"/>
              <a:chOff x="672868" y="1728623"/>
              <a:chExt cx="6576705" cy="246221"/>
            </a:xfrm>
          </p:grpSpPr>
          <p:pic>
            <p:nvPicPr>
              <p:cNvPr id="106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7" name="TextBox 106"/>
              <p:cNvSpPr txBox="1"/>
              <p:nvPr/>
            </p:nvSpPr>
            <p:spPr>
              <a:xfrm>
                <a:off x="1114880" y="1728623"/>
                <a:ext cx="61346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민간부담금은 민간현금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+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민간현물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민간현금은 민간부담금의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40~60%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</a:t>
                </a:r>
              </a:p>
            </p:txBody>
          </p:sp>
        </p:grpSp>
      </p:grpSp>
      <p:grpSp>
        <p:nvGrpSpPr>
          <p:cNvPr id="6" name="그룹 107"/>
          <p:cNvGrpSpPr/>
          <p:nvPr/>
        </p:nvGrpSpPr>
        <p:grpSpPr>
          <a:xfrm>
            <a:off x="575556" y="2683949"/>
            <a:ext cx="7378944" cy="925071"/>
            <a:chOff x="571949" y="2964301"/>
            <a:chExt cx="7378944" cy="925071"/>
          </a:xfrm>
        </p:grpSpPr>
        <p:sp>
          <p:nvSpPr>
            <p:cNvPr id="109" name="TextBox 108"/>
            <p:cNvSpPr txBox="1"/>
            <p:nvPr/>
          </p:nvSpPr>
          <p:spPr>
            <a:xfrm>
              <a:off x="571949" y="2964301"/>
              <a:ext cx="173124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사업비 비목 구성</a:t>
              </a:r>
            </a:p>
          </p:txBody>
        </p:sp>
        <p:grpSp>
          <p:nvGrpSpPr>
            <p:cNvPr id="7" name="그룹 109"/>
            <p:cNvGrpSpPr/>
            <p:nvPr/>
          </p:nvGrpSpPr>
          <p:grpSpPr>
            <a:xfrm>
              <a:off x="607953" y="3294337"/>
              <a:ext cx="7342940" cy="595035"/>
              <a:chOff x="607621" y="1728623"/>
              <a:chExt cx="7342940" cy="595035"/>
            </a:xfrm>
          </p:grpSpPr>
          <p:pic>
            <p:nvPicPr>
              <p:cNvPr id="111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07621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TextBox 111"/>
              <p:cNvSpPr txBox="1"/>
              <p:nvPr/>
            </p:nvSpPr>
            <p:spPr>
              <a:xfrm>
                <a:off x="1049633" y="1728623"/>
                <a:ext cx="6900928" cy="595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직접비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인건비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연구장비재료비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연구활동비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연구과제추진비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연구수당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위탁연구개발비</a:t>
                </a:r>
                <a:r>
                  <a:rPr lang="en-US" altLang="ko-KR" sz="15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</a:p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간접비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인력지원비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연구지원비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성과활용지원비 </a:t>
                </a:r>
              </a:p>
            </p:txBody>
          </p:sp>
        </p:grpSp>
      </p:grpSp>
      <p:grpSp>
        <p:nvGrpSpPr>
          <p:cNvPr id="8" name="그룹 112"/>
          <p:cNvGrpSpPr/>
          <p:nvPr/>
        </p:nvGrpSpPr>
        <p:grpSpPr>
          <a:xfrm>
            <a:off x="431540" y="4284639"/>
            <a:ext cx="8568952" cy="1944216"/>
            <a:chOff x="358860" y="3416300"/>
            <a:chExt cx="8448709" cy="2820044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58860" y="3468523"/>
              <a:ext cx="8448709" cy="2767821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358860" y="3416300"/>
              <a:ext cx="8448709" cy="2781672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9" name="그룹 115"/>
          <p:cNvGrpSpPr/>
          <p:nvPr/>
        </p:nvGrpSpPr>
        <p:grpSpPr>
          <a:xfrm>
            <a:off x="91712" y="3537012"/>
            <a:ext cx="8711508" cy="735335"/>
            <a:chOff x="91712" y="793279"/>
            <a:chExt cx="8711508" cy="735335"/>
          </a:xfrm>
        </p:grpSpPr>
        <p:sp>
          <p:nvSpPr>
            <p:cNvPr id="117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8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99120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창업성장기술개발사업의 경우</a:t>
              </a:r>
            </a:p>
          </p:txBody>
        </p:sp>
        <p:pic>
          <p:nvPicPr>
            <p:cNvPr id="119" name="그림 1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20" name="그림 119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10" name="그룹 120"/>
          <p:cNvGrpSpPr/>
          <p:nvPr/>
        </p:nvGrpSpPr>
        <p:grpSpPr>
          <a:xfrm>
            <a:off x="514152" y="4412247"/>
            <a:ext cx="6807798" cy="969654"/>
            <a:chOff x="571949" y="2888940"/>
            <a:chExt cx="6807798" cy="969654"/>
          </a:xfrm>
        </p:grpSpPr>
        <p:sp>
          <p:nvSpPr>
            <p:cNvPr id="122" name="TextBox 121"/>
            <p:cNvSpPr txBox="1"/>
            <p:nvPr/>
          </p:nvSpPr>
          <p:spPr>
            <a:xfrm>
              <a:off x="571949" y="2888940"/>
              <a:ext cx="240931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창업기업과제</a:t>
              </a:r>
              <a:r>
                <a:rPr lang="en-US" altLang="ko-KR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TIPS</a:t>
              </a:r>
              <a:r>
                <a:rPr lang="ko-KR" altLang="en-US" sz="1800" spc="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</a:t>
              </a:r>
            </a:p>
          </p:txBody>
        </p:sp>
        <p:grpSp>
          <p:nvGrpSpPr>
            <p:cNvPr id="11" name="그룹 122"/>
            <p:cNvGrpSpPr/>
            <p:nvPr/>
          </p:nvGrpSpPr>
          <p:grpSpPr>
            <a:xfrm>
              <a:off x="673200" y="3294337"/>
              <a:ext cx="6706547" cy="564257"/>
              <a:chOff x="672868" y="1728623"/>
              <a:chExt cx="6706547" cy="564257"/>
            </a:xfrm>
          </p:grpSpPr>
          <p:pic>
            <p:nvPicPr>
              <p:cNvPr id="124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5" name="TextBox 124"/>
              <p:cNvSpPr txBox="1"/>
              <p:nvPr/>
            </p:nvSpPr>
            <p:spPr>
              <a:xfrm>
                <a:off x="1114880" y="1728623"/>
                <a:ext cx="6264535" cy="5642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정부출연금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80%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이하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+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민간부담금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민간현금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+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민간현물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20%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= 100%</a:t>
                </a:r>
              </a:p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* 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민간현금 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민간부담금 전체의 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5</a:t>
                </a:r>
                <a:r>
                  <a:rPr lang="en-US" altLang="ko-KR" sz="1400" spc="0" dirty="0" smtClean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0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%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 부담 </a:t>
                </a:r>
                <a:endParaRPr lang="en-US" altLang="ko-KR" sz="14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683568" y="5501346"/>
            <a:ext cx="6840014" cy="5642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총사업비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2.5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 규모 기술개발일 경우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600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정부출연금 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총사업비의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80%)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 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민간부담금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현금</a:t>
            </a:r>
            <a:r>
              <a:rPr lang="en-US" altLang="ko-KR" sz="1200" spc="0" dirty="0" smtClean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(25</a:t>
            </a:r>
            <a:r>
              <a:rPr lang="ko-KR" altLang="en-US" sz="1200" spc="0" dirty="0" smtClean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 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이상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현물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1200" spc="0" dirty="0" smtClean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25</a:t>
            </a:r>
            <a:r>
              <a:rPr lang="ko-KR" altLang="en-US" sz="1200" spc="0" dirty="0" smtClean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 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이하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     </a:t>
            </a:r>
          </a:p>
        </p:txBody>
      </p:sp>
      <p:pic>
        <p:nvPicPr>
          <p:cNvPr id="40" name="Picture 20" descr="화살표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11560" y="3389694"/>
            <a:ext cx="329617" cy="14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049206" y="2318123"/>
            <a:ext cx="61532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현물 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수행기관이 보유한 인력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장비 등에 대해 인건비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연구시설ㆍ장비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재료비 등을 현금가치로 환산한 금액</a:t>
            </a:r>
            <a:endParaRPr lang="ko-KR" altLang="en-US" sz="1200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812031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8"/>
          <p:cNvGrpSpPr/>
          <p:nvPr/>
        </p:nvGrpSpPr>
        <p:grpSpPr>
          <a:xfrm>
            <a:off x="323528" y="1628800"/>
            <a:ext cx="8448709" cy="4500500"/>
            <a:chOff x="358860" y="1071785"/>
            <a:chExt cx="8448709" cy="4981971"/>
          </a:xfrm>
        </p:grpSpPr>
        <p:sp>
          <p:nvSpPr>
            <p:cNvPr id="90" name="모서리가 둥근 직사각형 89"/>
            <p:cNvSpPr/>
            <p:nvPr/>
          </p:nvSpPr>
          <p:spPr>
            <a:xfrm>
              <a:off x="358860" y="1105590"/>
              <a:ext cx="8448709" cy="4948166"/>
            </a:xfrm>
            <a:prstGeom prst="roundRect">
              <a:avLst>
                <a:gd name="adj" fmla="val 124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358860" y="1071785"/>
              <a:ext cx="8448709" cy="4925102"/>
            </a:xfrm>
            <a:prstGeom prst="roundRect">
              <a:avLst>
                <a:gd name="adj" fmla="val 1074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467544" y="416277"/>
            <a:ext cx="3637214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산정기준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(2/5)</a:t>
            </a:r>
          </a:p>
        </p:txBody>
      </p:sp>
      <p:grpSp>
        <p:nvGrpSpPr>
          <p:cNvPr id="3" name="그룹 9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16542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 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인건비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26" name="그림 25" descr="flar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88" name="양쪽 모서리가 둥근 사각형 87"/>
          <p:cNvSpPr/>
          <p:nvPr/>
        </p:nvSpPr>
        <p:spPr>
          <a:xfrm>
            <a:off x="649456" y="3951457"/>
            <a:ext cx="7995888" cy="138281"/>
          </a:xfrm>
          <a:prstGeom prst="round2SameRect">
            <a:avLst>
              <a:gd name="adj1" fmla="val 46143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23</a:t>
            </a:fld>
            <a:endParaRPr lang="en-US" altLang="ko-KR"/>
          </a:p>
        </p:txBody>
      </p:sp>
      <p:sp>
        <p:nvSpPr>
          <p:cNvPr id="15" name="TextBox 14"/>
          <p:cNvSpPr txBox="1"/>
          <p:nvPr/>
        </p:nvSpPr>
        <p:spPr>
          <a:xfrm>
            <a:off x="796390" y="1788304"/>
            <a:ext cx="7840493" cy="1312732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지원받는 정부출연금이 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 이상 과제의 경우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정부출연금의 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30% 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이상을 인건비 인정비목으로 책정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상세내용은 각 사업별 공고문 참조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r>
              <a:rPr lang="ko-KR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인건비 </a:t>
            </a:r>
            <a:r>
              <a:rPr lang="ko-KR" altLang="en-US" sz="16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인정비목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신규채용 인건비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외부인건비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전문가활용비</a:t>
            </a:r>
            <a:r>
              <a:rPr lang="en-US" altLang="ko-KR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연구수당</a:t>
            </a:r>
            <a:r>
              <a:rPr lang="ko-KR" altLang="en-US" sz="16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</a:t>
            </a:r>
          </a:p>
        </p:txBody>
      </p:sp>
      <p:pic>
        <p:nvPicPr>
          <p:cNvPr id="16" name="Picture 20" descr="화살표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39230" y="1898712"/>
            <a:ext cx="311063" cy="16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96390" y="3304046"/>
            <a:ext cx="7605717" cy="127252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 수행기관 동안 지원받은 정부출연금 총액이 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억원을 초과하는 경우 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명의 </a:t>
            </a:r>
            <a:r>
              <a:rPr lang="ko-KR" altLang="en-US" sz="19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청년인력을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신규채용해야 하며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1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이상 고용상태를 유지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중도 퇴사 시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신규 청년인력으로 대체 가능</a:t>
            </a:r>
            <a:r>
              <a:rPr lang="en-US" altLang="ko-KR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900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8" name="Picture 20" descr="화살표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61455" y="3431681"/>
            <a:ext cx="311063" cy="16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96390" y="4810433"/>
            <a:ext cx="7605717" cy="833946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r>
              <a:rPr lang="ko-KR" altLang="en-US" sz="19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9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의무채용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외 추가로 </a:t>
            </a:r>
            <a:r>
              <a:rPr lang="ko-KR" altLang="en-US" sz="19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청년인력을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신규채용 한 경우 민간의 현금부담금을 해당 </a:t>
            </a:r>
            <a:r>
              <a:rPr lang="ko-KR" altLang="en-US" sz="1900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청년인력의</a:t>
            </a:r>
            <a:r>
              <a:rPr lang="ko-KR" altLang="en-US" sz="19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인건비만큼 현물로 대체 가능</a:t>
            </a:r>
          </a:p>
        </p:txBody>
      </p:sp>
      <p:pic>
        <p:nvPicPr>
          <p:cNvPr id="20" name="Picture 20" descr="화살표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61455" y="4971251"/>
            <a:ext cx="311063" cy="16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48244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8"/>
          <p:cNvGrpSpPr/>
          <p:nvPr/>
        </p:nvGrpSpPr>
        <p:grpSpPr>
          <a:xfrm>
            <a:off x="323528" y="1628800"/>
            <a:ext cx="8448709" cy="4500500"/>
            <a:chOff x="358860" y="1071785"/>
            <a:chExt cx="8448709" cy="4981971"/>
          </a:xfrm>
        </p:grpSpPr>
        <p:sp>
          <p:nvSpPr>
            <p:cNvPr id="90" name="모서리가 둥근 직사각형 89"/>
            <p:cNvSpPr/>
            <p:nvPr/>
          </p:nvSpPr>
          <p:spPr>
            <a:xfrm>
              <a:off x="358860" y="1105590"/>
              <a:ext cx="8448709" cy="4948166"/>
            </a:xfrm>
            <a:prstGeom prst="roundRect">
              <a:avLst>
                <a:gd name="adj" fmla="val 124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358860" y="1071785"/>
              <a:ext cx="8448709" cy="4925102"/>
            </a:xfrm>
            <a:prstGeom prst="roundRect">
              <a:avLst>
                <a:gd name="adj" fmla="val 1074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467544" y="416277"/>
            <a:ext cx="3637214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산정기준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(3/5)</a:t>
            </a:r>
          </a:p>
        </p:txBody>
      </p:sp>
      <p:grpSp>
        <p:nvGrpSpPr>
          <p:cNvPr id="3" name="그룹 9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16542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 </a:t>
              </a: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인건비</a:t>
              </a: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26" name="그림 25" descr="flar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82" name="TextBox 81"/>
          <p:cNvSpPr txBox="1"/>
          <p:nvPr/>
        </p:nvSpPr>
        <p:spPr>
          <a:xfrm>
            <a:off x="847016" y="2493264"/>
            <a:ext cx="4717638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기업소속 직원 및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대학ㆍ국공립연구기관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정규직원의 인건비는 현물 원칙</a:t>
            </a:r>
          </a:p>
        </p:txBody>
      </p:sp>
      <p:pic>
        <p:nvPicPr>
          <p:cNvPr id="33" name="Picture 20" descr="화살표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50344" y="2517998"/>
            <a:ext cx="324000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양쪽 모서리가 둥근 사각형 86"/>
          <p:cNvSpPr/>
          <p:nvPr/>
        </p:nvSpPr>
        <p:spPr>
          <a:xfrm>
            <a:off x="633399" y="3928687"/>
            <a:ext cx="8028000" cy="288032"/>
          </a:xfrm>
          <a:prstGeom prst="round2Same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8" name="양쪽 모서리가 둥근 사각형 87"/>
          <p:cNvSpPr/>
          <p:nvPr/>
        </p:nvSpPr>
        <p:spPr>
          <a:xfrm>
            <a:off x="554206" y="3717032"/>
            <a:ext cx="7995888" cy="138281"/>
          </a:xfrm>
          <a:prstGeom prst="round2SameRect">
            <a:avLst>
              <a:gd name="adj1" fmla="val 46143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aphicFrame>
        <p:nvGraphicFramePr>
          <p:cNvPr id="85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725940"/>
              </p:ext>
            </p:extLst>
          </p:nvPr>
        </p:nvGraphicFramePr>
        <p:xfrm>
          <a:off x="634106" y="3928686"/>
          <a:ext cx="8027293" cy="1607782"/>
        </p:xfrm>
        <a:graphic>
          <a:graphicData uri="http://schemas.openxmlformats.org/drawingml/2006/table">
            <a:tbl>
              <a:tblPr/>
              <a:tblGrid>
                <a:gridCol w="1616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4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1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구 분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계상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 비율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인력구분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현금계상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 기준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0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일반</a:t>
                      </a:r>
                      <a:endParaRPr kumimoji="0" lang="en-US" altLang="ko-KR" sz="1400" b="0" i="0" u="none" strike="noStrike" cap="none" normalizeH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itchFamily="18" charset="-127"/>
                        <a:ea typeface="KoPub돋움체 Medium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제조업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총사업비의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100%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이내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기존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계상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 불가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신규 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해당인력 인건비의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100%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까지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0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지식서비스 </a:t>
                      </a:r>
                      <a:endParaRPr kumimoji="0" lang="en-US" altLang="ko-KR" sz="1400" b="0" i="0" u="none" strike="noStrike" cap="none" normalizeH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itchFamily="18" charset="-127"/>
                        <a:ea typeface="KoPub돋움체 Medium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및 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S/W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기술 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3690" marR="53690" marT="14844" marB="14844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기존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해당인력 인건비의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100%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까지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신규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해당인력 인건비의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100%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itchFamily="18" charset="-127"/>
                          <a:ea typeface="KoPub돋움체 Medium" pitchFamily="18" charset="-127"/>
                        </a:rPr>
                        <a:t>까지</a:t>
                      </a:r>
                    </a:p>
                  </a:txBody>
                  <a:tcPr marL="53690" marR="53690" marT="14844" marB="14844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847016" y="1815122"/>
            <a:ext cx="6567504" cy="50270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내부인건비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수행기관에 소속되어 기술개발에 참여하는 연구원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해당기관 소속 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대보험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직장 가입자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외부인건비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수행기관에 소속되어 있지 않으나 당해 기술개발에 참여하는 연구원</a:t>
            </a:r>
          </a:p>
        </p:txBody>
      </p:sp>
      <p:pic>
        <p:nvPicPr>
          <p:cNvPr id="31" name="Picture 20" descr="화살표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50344" y="1847824"/>
            <a:ext cx="324000" cy="1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" descr="화살표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50344" y="2171860"/>
            <a:ext cx="324000" cy="1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847016" y="3214329"/>
            <a:ext cx="7928126" cy="5027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인건비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현금계상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가능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‘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중소기업창업지원법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 따라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접수마감일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기준 창업일로부터 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7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년이 지나지 </a:t>
            </a:r>
            <a:endParaRPr lang="en-US" altLang="ko-KR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아니한 중소기업 소속직원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육아부담으로 시간선택제로 근무하는 중소기업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여성연구원</a:t>
            </a:r>
            <a:endParaRPr lang="ko-KR" altLang="en-US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7" name="Picture 20" descr="화살표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50344" y="3201128"/>
            <a:ext cx="324000" cy="1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595998" y="5576646"/>
            <a:ext cx="6814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z="16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r>
              <a:rPr lang="en-US" altLang="ko-KR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신규채용인정 기준 </a:t>
            </a:r>
            <a:r>
              <a:rPr lang="en-US" altLang="ko-KR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사업공고일 기준 </a:t>
            </a:r>
            <a:r>
              <a:rPr lang="en-US" altLang="ko-KR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</a:t>
            </a:r>
            <a:r>
              <a:rPr lang="ko-KR" altLang="en-US" sz="1400" spc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개월이전부터 기술개발 종료일 이내에 채용된 내국인</a:t>
            </a:r>
            <a:endParaRPr lang="ko-KR" altLang="en-US" sz="1400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24</a:t>
            </a:fld>
            <a:endParaRPr lang="en-US" altLang="ko-KR"/>
          </a:p>
        </p:txBody>
      </p:sp>
      <p:sp>
        <p:nvSpPr>
          <p:cNvPr id="28" name="TextBox 27"/>
          <p:cNvSpPr txBox="1"/>
          <p:nvPr/>
        </p:nvSpPr>
        <p:spPr>
          <a:xfrm>
            <a:off x="847016" y="2809841"/>
            <a:ext cx="3691716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참여율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</a:t>
            </a:r>
            <a:r>
              <a:rPr lang="ko-KR" altLang="en-US" spc="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참여연구원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모두 </a:t>
            </a:r>
            <a:r>
              <a:rPr lang="en-US" altLang="ko-KR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10% </a:t>
            </a:r>
            <a:r>
              <a:rPr lang="ko-KR" altLang="en-US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이상 계상</a:t>
            </a:r>
          </a:p>
        </p:txBody>
      </p:sp>
      <p:pic>
        <p:nvPicPr>
          <p:cNvPr id="34" name="Picture 20" descr="화살표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50344" y="2845427"/>
            <a:ext cx="324000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38342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413835" y="416277"/>
            <a:ext cx="375583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산정 기준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(4/5)</a:t>
            </a:r>
          </a:p>
        </p:txBody>
      </p:sp>
      <p:grpSp>
        <p:nvGrpSpPr>
          <p:cNvPr id="2" name="그룹 9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26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58862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 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연구장비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재료비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연구활동비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연구과제추진비 등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30" name="그림 29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3" name="그룹 30"/>
          <p:cNvGrpSpPr/>
          <p:nvPr/>
        </p:nvGrpSpPr>
        <p:grpSpPr>
          <a:xfrm>
            <a:off x="347646" y="1609165"/>
            <a:ext cx="8448709" cy="4520135"/>
            <a:chOff x="358860" y="1071785"/>
            <a:chExt cx="8448709" cy="4951291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58860" y="1144410"/>
              <a:ext cx="8448709" cy="4878666"/>
            </a:xfrm>
            <a:prstGeom prst="roundRect">
              <a:avLst>
                <a:gd name="adj" fmla="val 124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8860" y="1071785"/>
              <a:ext cx="8448709" cy="4925102"/>
            </a:xfrm>
            <a:prstGeom prst="roundRect">
              <a:avLst>
                <a:gd name="adj" fmla="val 1074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14152" y="1782787"/>
            <a:ext cx="60577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180975" indent="-180975" algn="l">
              <a:spcBef>
                <a:spcPts val="400"/>
              </a:spcBef>
              <a:spcAft>
                <a:spcPts val="400"/>
              </a:spcAft>
              <a:tabLst/>
            </a:pPr>
            <a:r>
              <a:rPr lang="ko-KR" altLang="en-US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구성 </a:t>
            </a:r>
            <a:r>
              <a:rPr lang="en-US" altLang="ko-KR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800" spc="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연구장비ㆍ재료비</a:t>
            </a:r>
            <a:r>
              <a:rPr lang="en-US" altLang="ko-KR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연구활동비</a:t>
            </a:r>
            <a:r>
              <a:rPr lang="en-US" altLang="ko-KR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연구과제추진비</a:t>
            </a:r>
            <a:r>
              <a:rPr lang="en-US" altLang="ko-KR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연구수당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4152" y="4473116"/>
            <a:ext cx="99065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180975" indent="-180975" algn="l">
              <a:spcBef>
                <a:spcPts val="400"/>
              </a:spcBef>
              <a:spcAft>
                <a:spcPts val="400"/>
              </a:spcAft>
              <a:tabLst/>
            </a:pPr>
            <a:r>
              <a:rPr lang="ko-KR" altLang="en-US" sz="1800" spc="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산정기준</a:t>
            </a:r>
          </a:p>
        </p:txBody>
      </p:sp>
      <p:grpSp>
        <p:nvGrpSpPr>
          <p:cNvPr id="4" name="그룹 2"/>
          <p:cNvGrpSpPr/>
          <p:nvPr/>
        </p:nvGrpSpPr>
        <p:grpSpPr>
          <a:xfrm>
            <a:off x="615403" y="4815013"/>
            <a:ext cx="7084856" cy="1101278"/>
            <a:chOff x="615403" y="4958110"/>
            <a:chExt cx="7084856" cy="1101278"/>
          </a:xfrm>
        </p:grpSpPr>
        <p:grpSp>
          <p:nvGrpSpPr>
            <p:cNvPr id="5" name="그룹 77"/>
            <p:cNvGrpSpPr/>
            <p:nvPr/>
          </p:nvGrpSpPr>
          <p:grpSpPr>
            <a:xfrm>
              <a:off x="615403" y="4958110"/>
              <a:ext cx="5268654" cy="246221"/>
              <a:chOff x="672868" y="1728623"/>
              <a:chExt cx="5268654" cy="246221"/>
            </a:xfrm>
          </p:grpSpPr>
          <p:pic>
            <p:nvPicPr>
              <p:cNvPr id="85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1114880" y="1728623"/>
                <a:ext cx="48266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연구시설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장비의 임차비용은 실사용금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현금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으로 계상 가능 </a:t>
                </a:r>
              </a:p>
            </p:txBody>
          </p:sp>
        </p:grpSp>
        <p:grpSp>
          <p:nvGrpSpPr>
            <p:cNvPr id="6" name="그룹 78"/>
            <p:cNvGrpSpPr/>
            <p:nvPr/>
          </p:nvGrpSpPr>
          <p:grpSpPr>
            <a:xfrm>
              <a:off x="615403" y="5302837"/>
              <a:ext cx="7084856" cy="482818"/>
              <a:chOff x="672868" y="2004202"/>
              <a:chExt cx="7084856" cy="482818"/>
            </a:xfrm>
          </p:grpSpPr>
          <p:pic>
            <p:nvPicPr>
              <p:cNvPr id="83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200420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4" name="TextBox 83"/>
              <p:cNvSpPr txBox="1"/>
              <p:nvPr/>
            </p:nvSpPr>
            <p:spPr>
              <a:xfrm>
                <a:off x="1114880" y="2036704"/>
                <a:ext cx="6642844" cy="450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0" indent="0" algn="l" defTabSz="1067745">
                  <a:lnSpc>
                    <a:spcPct val="10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79C1"/>
                  </a:buClr>
                  <a:buFont typeface="Wingdings" pitchFamily="2" charset="2"/>
                  <a:buNone/>
                  <a:tabLst>
                    <a:tab pos="190500" algn="l"/>
                  </a:tabLst>
                  <a:defRPr sz="1600" spc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>
                  <a:lnSpc>
                    <a:spcPts val="1300"/>
                  </a:lnSpc>
                </a:pP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연구과제추진비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직접비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현금 및 현물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10%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이하로 산정하되 수행기관의 합계는</a:t>
                </a:r>
                <a:endParaRPr lang="en-US" altLang="ko-KR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                      2</a:t>
                </a:r>
                <a:r>
                  <a:rPr lang="ko-KR" altLang="en-US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이하로 </a:t>
                </a:r>
                <a:r>
                  <a:rPr lang="ko-KR" altLang="en-US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계상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</a:t>
                </a:r>
                <a:r>
                  <a:rPr lang="en-US" altLang="ko-KR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* </a:t>
                </a:r>
                <a:r>
                  <a:rPr lang="ko-KR" altLang="en-US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수행기관 </a:t>
                </a:r>
                <a:r>
                  <a:rPr lang="en-US" altLang="ko-KR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</a:t>
                </a:r>
                <a:r>
                  <a:rPr lang="en-US" altLang="ko-KR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참여</a:t>
                </a:r>
                <a:r>
                  <a:rPr lang="en-US" altLang="ko-KR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공동개발</a:t>
                </a:r>
                <a:r>
                  <a:rPr lang="en-US" altLang="ko-KR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위탁연구기관 포함</a:t>
                </a:r>
                <a:endParaRPr lang="ko-KR" altLang="en-US" sz="140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7" name="그룹 79"/>
            <p:cNvGrpSpPr/>
            <p:nvPr/>
          </p:nvGrpSpPr>
          <p:grpSpPr>
            <a:xfrm>
              <a:off x="615403" y="5813167"/>
              <a:ext cx="2949109" cy="246221"/>
              <a:chOff x="672868" y="1954434"/>
              <a:chExt cx="2949109" cy="246221"/>
            </a:xfrm>
          </p:grpSpPr>
          <p:pic>
            <p:nvPicPr>
              <p:cNvPr id="81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200420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1114880" y="1954434"/>
                <a:ext cx="25070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0" indent="0" algn="l" defTabSz="1067745">
                  <a:lnSpc>
                    <a:spcPct val="10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79C1"/>
                  </a:buClr>
                  <a:buFont typeface="Wingdings" pitchFamily="2" charset="2"/>
                  <a:buNone/>
                  <a:tabLst>
                    <a:tab pos="190500" algn="l"/>
                  </a:tabLst>
                  <a:defRPr sz="1600" spc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연구수당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인건비의 </a:t>
                </a:r>
                <a:r>
                  <a:rPr lang="en-US" altLang="ko-KR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20%</a:t>
                </a:r>
                <a:r>
                  <a:rPr lang="ko-KR" altLang="en-US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 </a:t>
                </a:r>
              </a:p>
            </p:txBody>
          </p:sp>
        </p:grpSp>
        <p:sp>
          <p:nvSpPr>
            <p:cNvPr id="87" name="직사각형 86"/>
            <p:cNvSpPr/>
            <p:nvPr/>
          </p:nvSpPr>
          <p:spPr>
            <a:xfrm>
              <a:off x="1106642" y="5538202"/>
              <a:ext cx="65" cy="215444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spcBef>
                  <a:spcPts val="0"/>
                </a:spcBef>
                <a:spcAft>
                  <a:spcPts val="200"/>
                </a:spcAft>
              </a:pPr>
              <a:endPara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8" name="그룹 3"/>
          <p:cNvGrpSpPr/>
          <p:nvPr/>
        </p:nvGrpSpPr>
        <p:grpSpPr>
          <a:xfrm>
            <a:off x="615403" y="2124684"/>
            <a:ext cx="7126534" cy="2207117"/>
            <a:chOff x="615403" y="2188184"/>
            <a:chExt cx="7126534" cy="2207117"/>
          </a:xfrm>
        </p:grpSpPr>
        <p:grpSp>
          <p:nvGrpSpPr>
            <p:cNvPr id="9" name="그룹 1"/>
            <p:cNvGrpSpPr/>
            <p:nvPr/>
          </p:nvGrpSpPr>
          <p:grpSpPr>
            <a:xfrm>
              <a:off x="615403" y="2188184"/>
              <a:ext cx="6799056" cy="837717"/>
              <a:chOff x="615403" y="2188184"/>
              <a:chExt cx="6799056" cy="837717"/>
            </a:xfrm>
          </p:grpSpPr>
          <p:grpSp>
            <p:nvGrpSpPr>
              <p:cNvPr id="10" name="그룹 35"/>
              <p:cNvGrpSpPr/>
              <p:nvPr/>
            </p:nvGrpSpPr>
            <p:grpSpPr>
              <a:xfrm>
                <a:off x="615403" y="2188184"/>
                <a:ext cx="6724181" cy="246221"/>
                <a:chOff x="672868" y="1728623"/>
                <a:chExt cx="6724181" cy="246221"/>
              </a:xfrm>
            </p:grpSpPr>
            <p:pic>
              <p:nvPicPr>
                <p:cNvPr id="37" name="Picture 20" descr="화살표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672868" y="1778392"/>
                  <a:ext cx="329617" cy="1473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8" name="TextBox 37"/>
                <p:cNvSpPr txBox="1"/>
                <p:nvPr/>
              </p:nvSpPr>
              <p:spPr>
                <a:xfrm>
                  <a:off x="1114880" y="1728623"/>
                  <a:ext cx="62821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>
                    <a:bevelT w="0" h="38100"/>
                    <a:bevelB w="0" h="0"/>
                  </a:sp3d>
                </a:bodyPr>
                <a:lstStyle>
                  <a:defPPr>
                    <a:defRPr lang="ko-KR"/>
                  </a:defPPr>
                  <a:lvl1pPr marL="134938" indent="-134938" defTabSz="1067745">
                    <a:lnSpc>
                      <a:spcPct val="100000"/>
                    </a:lnSpc>
                    <a:spcBef>
                      <a:spcPts val="401"/>
                    </a:spcBef>
                    <a:spcAft>
                      <a:spcPts val="200"/>
                    </a:spcAft>
                    <a:buClr>
                      <a:srgbClr val="0079C1"/>
                    </a:buClr>
                    <a:buFont typeface="Wingdings" pitchFamily="2" charset="2"/>
                    <a:buChar char="§"/>
                    <a:tabLst>
                      <a:tab pos="190500" algn="l"/>
                    </a:tabLst>
                    <a:defRPr sz="1300" spc="-90">
                      <a:solidFill>
                        <a:prstClr val="black"/>
                      </a:solidFill>
                      <a:latin typeface="Rix모던고딕 M" pitchFamily="18" charset="-127"/>
                      <a:ea typeface="Rix모던고딕 M" pitchFamily="18" charset="-127"/>
                      <a:cs typeface="Tahoma" pitchFamily="34" charset="0"/>
                    </a:defRPr>
                  </a:lvl1pPr>
                  <a:lvl2pPr marL="312738" lvl="1" indent="-160338" defTabSz="1067745">
                    <a:buClr>
                      <a:srgbClr val="0079C1"/>
                    </a:buClr>
                    <a:buFont typeface="Rix모던고딕 B" pitchFamily="18" charset="-127"/>
                    <a:buChar char="-"/>
                    <a:tabLst>
                      <a:tab pos="327025" algn="l"/>
                    </a:tabLst>
                    <a:defRPr sz="1300">
                      <a:solidFill>
                        <a:prstClr val="black"/>
                      </a:solidFill>
                      <a:latin typeface="Rix모던고딕 B" pitchFamily="18" charset="-127"/>
                      <a:ea typeface="Rix모던고딕 B" pitchFamily="18" charset="-127"/>
                    </a:defRPr>
                  </a:lvl2pPr>
                  <a:lvl3pPr marL="1067745" defTabSz="1067745">
                    <a:defRPr sz="2000"/>
                  </a:lvl3pPr>
                  <a:lvl4pPr marL="1601617" defTabSz="1067745">
                    <a:defRPr sz="2000"/>
                  </a:lvl4pPr>
                  <a:lvl5pPr marL="2135490" defTabSz="1067745">
                    <a:defRPr sz="2000"/>
                  </a:lvl5pPr>
                  <a:lvl6pPr marL="2669362" defTabSz="1067745">
                    <a:defRPr sz="2000"/>
                  </a:lvl6pPr>
                  <a:lvl7pPr marL="3203235" defTabSz="1067745">
                    <a:defRPr sz="2000"/>
                  </a:lvl7pPr>
                  <a:lvl8pPr marL="3737107" defTabSz="1067745">
                    <a:defRPr sz="2000"/>
                  </a:lvl8pPr>
                  <a:lvl9pPr marL="4270980" defTabSz="1067745">
                    <a:defRPr sz="2000"/>
                  </a:lvl9pPr>
                </a:lstStyle>
                <a:p>
                  <a:pPr marL="0" indent="0" algn="l">
                    <a:spcBef>
                      <a:spcPts val="400"/>
                    </a:spcBef>
                    <a:spcAft>
                      <a:spcPts val="400"/>
                    </a:spcAft>
                    <a:buNone/>
                  </a:pPr>
                  <a:r>
                    <a:rPr lang="ko-KR" altLang="en-US" sz="1600" b="1" spc="0" dirty="0" err="1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연구장비ㆍ재료비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: 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연구시설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·</a:t>
                  </a:r>
                  <a:r>
                    <a:rPr lang="ko-KR" altLang="en-US" sz="1600" spc="0" dirty="0" err="1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장비비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시약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·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재료비구입비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시작품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시제품</a:t>
                  </a:r>
                  <a:r>
                    <a:rPr lang="en-US" altLang="ko-KR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</a:t>
                  </a:r>
                  <a:r>
                    <a:rPr lang="ko-KR" altLang="en-US" sz="1600" spc="0" dirty="0">
                      <a:solidFill>
                        <a:schemeClr val="tx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제작</a:t>
                  </a:r>
                </a:p>
              </p:txBody>
            </p:sp>
          </p:grpSp>
          <p:sp>
            <p:nvSpPr>
              <p:cNvPr id="88" name="직사각형 87"/>
              <p:cNvSpPr/>
              <p:nvPr/>
            </p:nvSpPr>
            <p:spPr>
              <a:xfrm>
                <a:off x="1106642" y="2479598"/>
                <a:ext cx="6307817" cy="546303"/>
              </a:xfrm>
              <a:prstGeom prst="rect">
                <a:avLst/>
              </a:prstGeom>
              <a:effectLst/>
            </p:spPr>
            <p:txBody>
              <a:bodyPr wrap="non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algn="l">
                  <a:spcBef>
                    <a:spcPts val="0"/>
                  </a:spcBef>
                  <a:spcAft>
                    <a:spcPts val="200"/>
                  </a:spcAft>
                </a:pP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-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주관기관 보유 연구시설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 사용료는 구입가의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20%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 현물 산정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marL="285750" indent="-285750" algn="l">
                  <a:lnSpc>
                    <a:spcPts val="500"/>
                  </a:lnSpc>
                  <a:spcBef>
                    <a:spcPts val="0"/>
                  </a:spcBef>
                  <a:spcAft>
                    <a:spcPts val="200"/>
                  </a:spcAft>
                  <a:buFontTx/>
                  <a:buChar char="-"/>
                </a:pP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l">
                  <a:spcBef>
                    <a:spcPts val="0"/>
                  </a:spcBef>
                  <a:spcAft>
                    <a:spcPts val="200"/>
                  </a:spcAft>
                </a:pP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F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확인 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F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!!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접수마감일 이전 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5</a:t>
                </a:r>
                <a:r>
                  <a:rPr lang="ko-KR" altLang="en-US" sz="1300" b="1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년이내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구입한 경우로 한정 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내용연수가 협약기간보다 상회하여야 함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 </a:t>
                </a:r>
                <a:endPara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1" name="그룹 88"/>
            <p:cNvGrpSpPr/>
            <p:nvPr/>
          </p:nvGrpSpPr>
          <p:grpSpPr>
            <a:xfrm>
              <a:off x="615403" y="3144073"/>
              <a:ext cx="6533423" cy="492443"/>
              <a:chOff x="672868" y="1617741"/>
              <a:chExt cx="6533423" cy="492443"/>
            </a:xfrm>
          </p:grpSpPr>
          <p:pic>
            <p:nvPicPr>
              <p:cNvPr id="90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667510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1" name="TextBox 90"/>
              <p:cNvSpPr txBox="1"/>
              <p:nvPr/>
            </p:nvSpPr>
            <p:spPr>
              <a:xfrm>
                <a:off x="1114880" y="1617741"/>
                <a:ext cx="609141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b="1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연구활동비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국외여비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수용비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및 수수료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전문가활용비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및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기술정보수집비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  <a:b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</a:b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             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연구개발서비스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활용비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시험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분석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검사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임상시험비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포함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등</a:t>
                </a:r>
              </a:p>
            </p:txBody>
          </p:sp>
        </p:grpSp>
        <p:grpSp>
          <p:nvGrpSpPr>
            <p:cNvPr id="12" name="그룹 91"/>
            <p:cNvGrpSpPr/>
            <p:nvPr/>
          </p:nvGrpSpPr>
          <p:grpSpPr>
            <a:xfrm>
              <a:off x="615403" y="3730469"/>
              <a:ext cx="7126534" cy="246221"/>
              <a:chOff x="672868" y="1633964"/>
              <a:chExt cx="7126534" cy="246221"/>
            </a:xfrm>
          </p:grpSpPr>
          <p:pic>
            <p:nvPicPr>
              <p:cNvPr id="93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683733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1114880" y="1633964"/>
                <a:ext cx="66845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b="1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연구과제추진비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국내여비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사무용품비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연구환경 유지비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회의비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초과근무식대 등</a:t>
                </a:r>
              </a:p>
            </p:txBody>
          </p:sp>
        </p:grpSp>
        <p:grpSp>
          <p:nvGrpSpPr>
            <p:cNvPr id="13" name="그룹 94"/>
            <p:cNvGrpSpPr/>
            <p:nvPr/>
          </p:nvGrpSpPr>
          <p:grpSpPr>
            <a:xfrm>
              <a:off x="615403" y="4149080"/>
              <a:ext cx="6483731" cy="246221"/>
              <a:chOff x="672868" y="1728623"/>
              <a:chExt cx="6483731" cy="246221"/>
            </a:xfrm>
          </p:grpSpPr>
          <p:pic>
            <p:nvPicPr>
              <p:cNvPr id="96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7" name="TextBox 96"/>
              <p:cNvSpPr txBox="1"/>
              <p:nvPr/>
            </p:nvSpPr>
            <p:spPr>
              <a:xfrm>
                <a:off x="1114880" y="1728623"/>
                <a:ext cx="60417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600" b="1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연구수당  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참여연구원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과제책임자 포함</a:t>
                </a:r>
                <a:r>
                  <a:rPr lang="en-US" altLang="ko-KR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ko-KR" altLang="en-US" sz="16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보상ㆍ장려금</a:t>
                </a:r>
                <a:r>
                  <a:rPr lang="ko-KR" altLang="en-US" sz="16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지급을 위한 수당</a:t>
                </a:r>
              </a:p>
            </p:txBody>
          </p:sp>
        </p:grpSp>
      </p:grpSp>
      <p:sp>
        <p:nvSpPr>
          <p:cNvPr id="14" name="슬라이드 번호 개체 틀 1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957083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16"/>
          <p:cNvSpPr>
            <a:spLocks noChangeArrowheads="1"/>
          </p:cNvSpPr>
          <p:nvPr/>
        </p:nvSpPr>
        <p:spPr bwMode="auto">
          <a:xfrm>
            <a:off x="485843" y="416277"/>
            <a:ext cx="375583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산정 기준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(5/5)</a:t>
            </a:r>
          </a:p>
        </p:txBody>
      </p:sp>
      <p:grpSp>
        <p:nvGrpSpPr>
          <p:cNvPr id="2" name="그룹 32"/>
          <p:cNvGrpSpPr/>
          <p:nvPr/>
        </p:nvGrpSpPr>
        <p:grpSpPr>
          <a:xfrm>
            <a:off x="395536" y="1628800"/>
            <a:ext cx="8448709" cy="1728192"/>
            <a:chOff x="358860" y="3416300"/>
            <a:chExt cx="8448709" cy="2855886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358860" y="3452561"/>
              <a:ext cx="8448709" cy="2819625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ko-KR" altLang="en-US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358860" y="3416300"/>
              <a:ext cx="8448709" cy="2781672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defTabSz="1043056"/>
              <a:endParaRPr lang="ko-KR" altLang="en-US" sz="21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" name="그룹 37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40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1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67326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43" name="그림 42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4" name="그룹 53"/>
          <p:cNvGrpSpPr/>
          <p:nvPr/>
        </p:nvGrpSpPr>
        <p:grpSpPr>
          <a:xfrm>
            <a:off x="358860" y="3972768"/>
            <a:ext cx="8448709" cy="2228540"/>
            <a:chOff x="358860" y="3416300"/>
            <a:chExt cx="8448709" cy="2846305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358860" y="3498546"/>
              <a:ext cx="8448709" cy="2764059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ko-KR" altLang="en-US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58860" y="3416300"/>
              <a:ext cx="8448709" cy="2781672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defTabSz="1043056"/>
              <a:endParaRPr lang="ko-KR" altLang="en-US" sz="21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5" name="그룹 56"/>
          <p:cNvGrpSpPr/>
          <p:nvPr/>
        </p:nvGrpSpPr>
        <p:grpSpPr>
          <a:xfrm>
            <a:off x="91712" y="3176972"/>
            <a:ext cx="8711508" cy="735335"/>
            <a:chOff x="91712" y="793279"/>
            <a:chExt cx="8711508" cy="735335"/>
          </a:xfrm>
        </p:grpSpPr>
        <p:sp>
          <p:nvSpPr>
            <p:cNvPr id="58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9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67326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간접비</a:t>
              </a:r>
            </a:p>
          </p:txBody>
        </p:sp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61" name="그림 60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6" name="그룹 1"/>
          <p:cNvGrpSpPr/>
          <p:nvPr/>
        </p:nvGrpSpPr>
        <p:grpSpPr>
          <a:xfrm>
            <a:off x="514152" y="1700807"/>
            <a:ext cx="7290595" cy="1352764"/>
            <a:chOff x="514152" y="1736812"/>
            <a:chExt cx="6604913" cy="1071489"/>
          </a:xfrm>
        </p:grpSpPr>
        <p:sp>
          <p:nvSpPr>
            <p:cNvPr id="76" name="TextBox 75"/>
            <p:cNvSpPr txBox="1"/>
            <p:nvPr/>
          </p:nvSpPr>
          <p:spPr>
            <a:xfrm>
              <a:off x="514152" y="1736812"/>
              <a:ext cx="2666313" cy="19502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ko-KR" altLang="en-US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위탁연구개발비</a:t>
              </a:r>
              <a:r>
                <a:rPr lang="en-US" altLang="ko-KR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 내에 포함</a:t>
              </a:r>
              <a:r>
                <a:rPr lang="en-US" altLang="ko-KR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grpSp>
          <p:nvGrpSpPr>
            <p:cNvPr id="7" name="그룹 76"/>
            <p:cNvGrpSpPr/>
            <p:nvPr/>
          </p:nvGrpSpPr>
          <p:grpSpPr>
            <a:xfrm>
              <a:off x="615403" y="2040757"/>
              <a:ext cx="6503662" cy="183179"/>
              <a:chOff x="672868" y="1627171"/>
              <a:chExt cx="6503662" cy="183179"/>
            </a:xfrm>
          </p:grpSpPr>
          <p:pic>
            <p:nvPicPr>
              <p:cNvPr id="81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627171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1114880" y="1657275"/>
                <a:ext cx="6061650" cy="1530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lnSpc>
                    <a:spcPts val="1500"/>
                  </a:lnSpc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주관기관이 기술개발비의 일부를  외부 연구기관에 용역을 주어 위탁 수행하는데 소요되는 경비</a:t>
                </a:r>
              </a:p>
            </p:txBody>
          </p:sp>
        </p:grpSp>
        <p:grpSp>
          <p:nvGrpSpPr>
            <p:cNvPr id="8" name="그룹 77"/>
            <p:cNvGrpSpPr/>
            <p:nvPr/>
          </p:nvGrpSpPr>
          <p:grpSpPr>
            <a:xfrm>
              <a:off x="629042" y="2387700"/>
              <a:ext cx="5460386" cy="186494"/>
              <a:chOff x="686507" y="1902106"/>
              <a:chExt cx="5460386" cy="186494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114880" y="1902106"/>
                <a:ext cx="5032013" cy="170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0" indent="0" algn="l" defTabSz="1067745">
                  <a:lnSpc>
                    <a:spcPct val="10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79C1"/>
                  </a:buClr>
                  <a:buFont typeface="Wingdings" pitchFamily="2" charset="2"/>
                  <a:buNone/>
                  <a:tabLst>
                    <a:tab pos="190500" algn="l"/>
                  </a:tabLst>
                  <a:defRPr sz="1600" spc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산정기준 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주관기관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공동개발기관 포함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직접비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위탁사업비 제외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40% 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</a:t>
                </a:r>
              </a:p>
            </p:txBody>
          </p:sp>
          <p:pic>
            <p:nvPicPr>
              <p:cNvPr id="38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86507" y="194128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9" name="직사각형 38"/>
            <p:cNvSpPr/>
            <p:nvPr/>
          </p:nvSpPr>
          <p:spPr>
            <a:xfrm>
              <a:off x="992779" y="2662032"/>
              <a:ext cx="5146739" cy="146269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algn="l">
                <a:spcBef>
                  <a:spcPts val="0"/>
                </a:spcBef>
                <a:spcAft>
                  <a:spcPts val="200"/>
                </a:spcAft>
              </a:pP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직접비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간접비로 구성되어 있으며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주관기관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참여기업 사업비 산정기준과 동일한 기준 적용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514152" y="4149080"/>
            <a:ext cx="833009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180975" indent="-180975" algn="l">
              <a:spcBef>
                <a:spcPts val="400"/>
              </a:spcBef>
              <a:spcAft>
                <a:spcPts val="400"/>
              </a:spcAft>
              <a:tabLst/>
            </a:pPr>
            <a:r>
              <a:rPr lang="ko-KR" altLang="en-US" sz="15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용도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인력지원비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연구지원비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연구실 안전관리비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연구보안관리비 등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en-US" altLang="ko-KR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14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성과활용지원비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특허 출원등록비 등</a:t>
            </a:r>
            <a:r>
              <a:rPr lang="en-US" altLang="ko-KR" sz="1200" spc="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200" spc="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9" name="그룹 3"/>
          <p:cNvGrpSpPr/>
          <p:nvPr/>
        </p:nvGrpSpPr>
        <p:grpSpPr>
          <a:xfrm>
            <a:off x="514152" y="4545124"/>
            <a:ext cx="7586239" cy="1393361"/>
            <a:chOff x="514152" y="4471059"/>
            <a:chExt cx="7586239" cy="1393361"/>
          </a:xfrm>
        </p:grpSpPr>
        <p:sp>
          <p:nvSpPr>
            <p:cNvPr id="106" name="TextBox 105"/>
            <p:cNvSpPr txBox="1"/>
            <p:nvPr/>
          </p:nvSpPr>
          <p:spPr>
            <a:xfrm>
              <a:off x="514152" y="4471059"/>
              <a:ext cx="90088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180975" indent="-180975" algn="l">
                <a:spcBef>
                  <a:spcPts val="400"/>
                </a:spcBef>
                <a:spcAft>
                  <a:spcPts val="400"/>
                </a:spcAft>
                <a:tabLst/>
              </a:pPr>
              <a:r>
                <a:rPr lang="ko-KR" altLang="en-US" sz="16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산정기준</a:t>
              </a:r>
            </a:p>
          </p:txBody>
        </p:sp>
        <p:grpSp>
          <p:nvGrpSpPr>
            <p:cNvPr id="10" name="그룹 106"/>
            <p:cNvGrpSpPr/>
            <p:nvPr/>
          </p:nvGrpSpPr>
          <p:grpSpPr>
            <a:xfrm>
              <a:off x="615403" y="4876456"/>
              <a:ext cx="6409992" cy="430887"/>
              <a:chOff x="672868" y="1728623"/>
              <a:chExt cx="6409992" cy="430887"/>
            </a:xfrm>
          </p:grpSpPr>
          <p:pic>
            <p:nvPicPr>
              <p:cNvPr id="112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177839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3" name="TextBox 112"/>
              <p:cNvSpPr txBox="1"/>
              <p:nvPr/>
            </p:nvSpPr>
            <p:spPr>
              <a:xfrm>
                <a:off x="1114880" y="1728623"/>
                <a:ext cx="596798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134938" indent="-134938" defTabSz="1067745">
                  <a:lnSpc>
                    <a:spcPct val="100000"/>
                  </a:lnSpc>
                  <a:spcBef>
                    <a:spcPts val="401"/>
                  </a:spcBef>
                  <a:spcAft>
                    <a:spcPts val="200"/>
                  </a:spcAft>
                  <a:buClr>
                    <a:srgbClr val="0079C1"/>
                  </a:buClr>
                  <a:buFont typeface="Wingdings" pitchFamily="2" charset="2"/>
                  <a:buChar char="§"/>
                  <a:tabLst>
                    <a:tab pos="190500" algn="l"/>
                  </a:tabLst>
                  <a:defRPr sz="1300" spc="-90">
                    <a:solidFill>
                      <a:prstClr val="black"/>
                    </a:solidFill>
                    <a:latin typeface="Rix모던고딕 M" pitchFamily="18" charset="-127"/>
                    <a:ea typeface="Rix모던고딕 M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pPr marL="0" indent="0" algn="l">
                  <a:spcBef>
                    <a:spcPts val="400"/>
                  </a:spcBef>
                  <a:spcAft>
                    <a:spcPts val="400"/>
                  </a:spcAft>
                  <a:buNone/>
                </a:pP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영리기관의 경우 직접비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미지급인건비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현물 및 위탁연구개발비 제외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5%</a:t>
                </a: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이내에서</a:t>
                </a:r>
                <a: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/>
                </a:r>
                <a:br>
                  <a:rPr lang="en-US" altLang="ko-KR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</a:br>
                <a:r>
                  <a:rPr lang="ko-KR" altLang="en-US" sz="1400" spc="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실제 필요한 경비로 </a:t>
                </a:r>
                <a:r>
                  <a:rPr lang="ko-KR" altLang="en-US" sz="1400" spc="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계상</a:t>
                </a:r>
                <a:endParaRPr lang="ko-KR" altLang="en-US" sz="14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1" name="그룹 107"/>
            <p:cNvGrpSpPr/>
            <p:nvPr/>
          </p:nvGrpSpPr>
          <p:grpSpPr>
            <a:xfrm>
              <a:off x="615403" y="5433533"/>
              <a:ext cx="7484988" cy="430887"/>
              <a:chOff x="672868" y="1954434"/>
              <a:chExt cx="7484988" cy="430887"/>
            </a:xfrm>
          </p:grpSpPr>
          <p:pic>
            <p:nvPicPr>
              <p:cNvPr id="110" name="Picture 20" descr="화살표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72868" y="2004202"/>
                <a:ext cx="329617" cy="147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1" name="TextBox 110"/>
              <p:cNvSpPr txBox="1"/>
              <p:nvPr/>
            </p:nvSpPr>
            <p:spPr>
              <a:xfrm>
                <a:off x="1114879" y="1954434"/>
                <a:ext cx="704297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bevelB w="0" h="0"/>
                </a:sp3d>
              </a:bodyPr>
              <a:lstStyle>
                <a:defPPr>
                  <a:defRPr lang="ko-KR"/>
                </a:defPPr>
                <a:lvl1pPr marL="0" indent="0" algn="l" defTabSz="1067745">
                  <a:lnSpc>
                    <a:spcPct val="10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79C1"/>
                  </a:buClr>
                  <a:buFont typeface="Wingdings" pitchFamily="2" charset="2"/>
                  <a:buNone/>
                  <a:tabLst>
                    <a:tab pos="190500" algn="l"/>
                  </a:tabLst>
                  <a:defRPr sz="1600" spc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Tahoma" pitchFamily="34" charset="0"/>
                  </a:defRPr>
                </a:lvl1pPr>
                <a:lvl2pPr marL="312738" lvl="1" indent="-160338" defTabSz="1067745">
                  <a:buClr>
                    <a:srgbClr val="0079C1"/>
                  </a:buClr>
                  <a:buFont typeface="Rix모던고딕 B" pitchFamily="18" charset="-127"/>
                  <a:buChar char="-"/>
                  <a:tabLst>
                    <a:tab pos="327025" algn="l"/>
                  </a:tabLst>
                  <a:defRPr sz="1300">
                    <a:solidFill>
                      <a:prstClr val="black"/>
                    </a:solidFill>
                    <a:latin typeface="Rix모던고딕 B" pitchFamily="18" charset="-127"/>
                    <a:ea typeface="Rix모던고딕 B" pitchFamily="18" charset="-127"/>
                  </a:defRPr>
                </a:lvl2pPr>
                <a:lvl3pPr marL="1067745" defTabSz="1067745">
                  <a:defRPr sz="2000"/>
                </a:lvl3pPr>
                <a:lvl4pPr marL="1601617" defTabSz="1067745">
                  <a:defRPr sz="2000"/>
                </a:lvl4pPr>
                <a:lvl5pPr marL="2135490" defTabSz="1067745">
                  <a:defRPr sz="2000"/>
                </a:lvl5pPr>
                <a:lvl6pPr marL="2669362" defTabSz="1067745">
                  <a:defRPr sz="2000"/>
                </a:lvl6pPr>
                <a:lvl7pPr marL="3203235" defTabSz="1067745">
                  <a:defRPr sz="2000"/>
                </a:lvl7pPr>
                <a:lvl8pPr marL="3737107" defTabSz="1067745">
                  <a:defRPr sz="2000"/>
                </a:lvl8pPr>
                <a:lvl9pPr marL="4270980" defTabSz="1067745">
                  <a:defRPr sz="2000"/>
                </a:lvl9pPr>
              </a:lstStyle>
              <a:p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비영리기관은 고시된 비율 또는 </a:t>
                </a:r>
                <a:r>
                  <a:rPr lang="ko-KR" altLang="en-US" sz="140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비고시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비영리기관은 인건비와 직접비 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/>
                </a:r>
                <a:b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</a:b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미지급인건비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현물 및 위탁연구개발비 제외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 </a:t>
                </a:r>
                <a:r>
                  <a:rPr lang="en-US" altLang="ko-KR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17% </a:t>
                </a:r>
                <a:r>
                  <a:rPr lang="ko-KR" altLang="en-US" sz="1400" dirty="0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이내에서 </a:t>
                </a:r>
                <a:r>
                  <a:rPr lang="ko-KR" altLang="en-US" sz="1400" dirty="0" err="1"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계상</a:t>
                </a:r>
                <a:endParaRPr lang="ko-KR" altLang="en-US" sz="140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12" name="슬라이드 번호 개체 틀 1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985470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189" y="1104285"/>
            <a:ext cx="3745799" cy="1874948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8587" y="2029114"/>
            <a:ext cx="4540363" cy="2369098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6663" y="2215217"/>
            <a:ext cx="4767382" cy="3137752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539552" y="416277"/>
            <a:ext cx="5608908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별지작성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</a:t>
            </a:r>
            <a:r>
              <a:rPr lang="ko-KR" altLang="en-US" sz="3200" dirty="0" err="1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비목별</a:t>
            </a:r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소요명세</a:t>
            </a:r>
          </a:p>
        </p:txBody>
      </p:sp>
      <p:sp>
        <p:nvSpPr>
          <p:cNvPr id="48" name="직사각형 78"/>
          <p:cNvSpPr>
            <a:spLocks noChangeArrowheads="1"/>
          </p:cNvSpPr>
          <p:nvPr/>
        </p:nvSpPr>
        <p:spPr bwMode="auto">
          <a:xfrm>
            <a:off x="4646379" y="1202598"/>
            <a:ext cx="4440471" cy="7797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5"/>
              </a:buBlip>
            </a:pPr>
            <a:r>
              <a:rPr lang="ko-KR" altLang="en-US" sz="160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ahoma" pitchFamily="34" charset="0"/>
              </a:rPr>
              <a:t> 사업계획서의 비목을 구체적으로 작성</a:t>
            </a:r>
          </a:p>
          <a:p>
            <a:pPr marL="251025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 </a:t>
            </a:r>
            <a:r>
              <a:rPr lang="ko-KR" altLang="en-US" sz="14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주의</a:t>
            </a:r>
            <a:r>
              <a:rPr lang="en-US" altLang="ko-KR" sz="1400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!!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사업계획서 파트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1(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전산입력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에서 입력한  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  <a:p>
            <a:pPr marL="251025" lvl="1" algn="l" defTabSz="1028700" latinLnBrk="0">
              <a:spcAft>
                <a:spcPts val="4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비목별 금액과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일치해야함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Times New Roman" pitchFamily="18" charset="0"/>
            </a:endParaRPr>
          </a:p>
        </p:txBody>
      </p:sp>
      <p:grpSp>
        <p:nvGrpSpPr>
          <p:cNvPr id="2" name="그룹 49"/>
          <p:cNvGrpSpPr/>
          <p:nvPr/>
        </p:nvGrpSpPr>
        <p:grpSpPr>
          <a:xfrm>
            <a:off x="352612" y="5229201"/>
            <a:ext cx="8438776" cy="969055"/>
            <a:chOff x="352612" y="4943078"/>
            <a:chExt cx="8438776" cy="1226814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352612" y="4959450"/>
              <a:ext cx="8438776" cy="1210442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352612" y="4943078"/>
              <a:ext cx="8438776" cy="1198129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" name="그룹 3"/>
          <p:cNvGrpSpPr/>
          <p:nvPr/>
        </p:nvGrpSpPr>
        <p:grpSpPr>
          <a:xfrm>
            <a:off x="540654" y="5342040"/>
            <a:ext cx="5503000" cy="715252"/>
            <a:chOff x="540654" y="5316540"/>
            <a:chExt cx="5503000" cy="715252"/>
          </a:xfrm>
        </p:grpSpPr>
        <p:sp>
          <p:nvSpPr>
            <p:cNvPr id="51" name="Rectangle 12"/>
            <p:cNvSpPr>
              <a:spLocks noChangeArrowheads="1"/>
            </p:cNvSpPr>
            <p:nvPr/>
          </p:nvSpPr>
          <p:spPr bwMode="auto">
            <a:xfrm>
              <a:off x="540654" y="5316540"/>
              <a:ext cx="65723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6"/>
                </a:buBlip>
              </a:pPr>
              <a:r>
                <a:rPr lang="ko-KR" altLang="en-US" sz="1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확인</a:t>
              </a:r>
              <a:r>
                <a:rPr lang="en-US" altLang="ko-KR" sz="1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!!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52" name="Picture 20" descr="화살표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65951" y="5668251"/>
              <a:ext cx="298029" cy="13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1015033" y="5642518"/>
              <a:ext cx="502862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0" indent="0" algn="l">
                <a:spcBef>
                  <a:spcPts val="400"/>
                </a:spcBef>
                <a:spcAft>
                  <a:spcPts val="400"/>
                </a:spcAft>
                <a:buNone/>
              </a:pPr>
              <a:r>
                <a:rPr lang="ko-KR" altLang="en-US" sz="1200" spc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연차별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2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 내용과 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직접적으로 </a:t>
              </a:r>
              <a:r>
                <a:rPr lang="ko-KR" altLang="en-US" sz="1200" spc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관련있는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200" spc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금액명기</a:t>
              </a:r>
              <a:r>
                <a:rPr lang="en-US" altLang="ko-KR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관련성 </a:t>
              </a:r>
              <a:r>
                <a:rPr lang="ko-KR" altLang="en-US" sz="1200" spc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미흡시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2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삭감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 대상</a:t>
              </a:r>
            </a:p>
          </p:txBody>
        </p:sp>
        <p:pic>
          <p:nvPicPr>
            <p:cNvPr id="54" name="Picture 20" descr="화살표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65951" y="5872859"/>
              <a:ext cx="298029" cy="13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1015033" y="5847126"/>
              <a:ext cx="449161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38100"/>
                <a:bevelB w="0" h="0"/>
              </a:sp3d>
            </a:bodyPr>
            <a:lstStyle>
              <a:defPPr>
                <a:defRPr lang="ko-KR"/>
              </a:defPPr>
              <a:lvl1pPr marL="134938" indent="-134938" defTabSz="1067745">
                <a:lnSpc>
                  <a:spcPct val="100000"/>
                </a:lnSpc>
                <a:spcBef>
                  <a:spcPts val="401"/>
                </a:spcBef>
                <a:spcAft>
                  <a:spcPts val="200"/>
                </a:spcAft>
                <a:buClr>
                  <a:srgbClr val="0079C1"/>
                </a:buClr>
                <a:buFont typeface="Wingdings" pitchFamily="2" charset="2"/>
                <a:buChar char="§"/>
                <a:tabLst>
                  <a:tab pos="190500" algn="l"/>
                </a:tabLst>
                <a:defRPr sz="1300" spc="-90">
                  <a:solidFill>
                    <a:prstClr val="black"/>
                  </a:solidFill>
                  <a:latin typeface="Rix모던고딕 M" pitchFamily="18" charset="-127"/>
                  <a:ea typeface="Rix모던고딕 M" pitchFamily="18" charset="-127"/>
                  <a:cs typeface="Tahoma" pitchFamily="34" charset="0"/>
                </a:defRPr>
              </a:lvl1pPr>
              <a:lvl2pPr marL="312738" lvl="1" indent="-160338" defTabSz="1067745">
                <a:buClr>
                  <a:srgbClr val="0079C1"/>
                </a:buClr>
                <a:buFont typeface="Rix모던고딕 B" pitchFamily="18" charset="-127"/>
                <a:buChar char="-"/>
                <a:tabLst>
                  <a:tab pos="327025" algn="l"/>
                </a:tabLst>
                <a:defRPr sz="1300">
                  <a:solidFill>
                    <a:prstClr val="black"/>
                  </a:solidFill>
                  <a:latin typeface="Rix모던고딕 B" pitchFamily="18" charset="-127"/>
                  <a:ea typeface="Rix모던고딕 B" pitchFamily="18" charset="-127"/>
                </a:defRPr>
              </a:lvl2pPr>
              <a:lvl3pPr marL="1067745" defTabSz="1067745">
                <a:defRPr sz="2000"/>
              </a:lvl3pPr>
              <a:lvl4pPr marL="1601617" defTabSz="1067745">
                <a:defRPr sz="2000"/>
              </a:lvl4pPr>
              <a:lvl5pPr marL="2135490" defTabSz="1067745">
                <a:defRPr sz="2000"/>
              </a:lvl5pPr>
              <a:lvl6pPr marL="2669362" defTabSz="1067745">
                <a:defRPr sz="2000"/>
              </a:lvl6pPr>
              <a:lvl7pPr marL="3203235" defTabSz="1067745">
                <a:defRPr sz="2000"/>
              </a:lvl7pPr>
              <a:lvl8pPr marL="3737107" defTabSz="1067745">
                <a:defRPr sz="2000"/>
              </a:lvl8pPr>
              <a:lvl9pPr marL="4270980" defTabSz="1067745">
                <a:defRPr sz="2000"/>
              </a:lvl9pPr>
            </a:lstStyle>
            <a:p>
              <a:pPr marL="0" indent="0" algn="l">
                <a:spcBef>
                  <a:spcPts val="400"/>
                </a:spcBef>
                <a:spcAft>
                  <a:spcPts val="400"/>
                </a:spcAft>
                <a:buNone/>
              </a:pP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개발비</a:t>
              </a:r>
              <a:r>
                <a:rPr lang="en-US" altLang="ko-KR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재료비 등이 불명확하게 작성되어서는 안되고</a:t>
              </a:r>
              <a:r>
                <a:rPr lang="en-US" altLang="ko-KR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200" spc="0" dirty="0"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물품을 명확히</a:t>
              </a:r>
              <a:r>
                <a:rPr lang="ko-KR" altLang="en-US" sz="120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명기</a:t>
              </a:r>
            </a:p>
          </p:txBody>
        </p:sp>
      </p:grp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21375" y="4168051"/>
            <a:ext cx="4426854" cy="1173249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2366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107286" y="2700390"/>
            <a:ext cx="2951129" cy="83099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36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 신청안내</a:t>
            </a:r>
            <a:br>
              <a:rPr lang="ko-KR" altLang="en-US" sz="3600" dirty="0">
                <a:solidFill>
                  <a:srgbClr val="3F3F3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(www.smtech.go.kr)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38" y="775984"/>
            <a:ext cx="329898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작성 및 온라인신청 안내</a:t>
            </a: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2183442" y="3678694"/>
            <a:ext cx="2675412" cy="4308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홈페이지 </a:t>
            </a:r>
            <a:r>
              <a:rPr lang="en-US" altLang="ko-KR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&gt;&gt;</a:t>
            </a:r>
            <a:r>
              <a:rPr lang="ko-KR" altLang="en-US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대표자 </a:t>
            </a:r>
            <a:r>
              <a:rPr lang="en-US" altLang="ko-KR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or </a:t>
            </a:r>
            <a:r>
              <a:rPr lang="ko-KR" altLang="en-US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책임자 접속</a:t>
            </a:r>
            <a:r>
              <a:rPr lang="en-US" altLang="ko-KR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&gt;&gt; </a:t>
            </a:r>
            <a:br>
              <a:rPr lang="en-US" altLang="ko-KR" sz="1400" dirty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 err="1" smtClean="0">
                <a:solidFill>
                  <a:srgbClr val="3F3F3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과제신청</a:t>
            </a:r>
            <a:endParaRPr lang="en-US" altLang="ko-KR" sz="1400" dirty="0">
              <a:solidFill>
                <a:srgbClr val="3F3F3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4323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00" y="1304764"/>
            <a:ext cx="8460000" cy="478853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AutoShape 16"/>
          <p:cNvSpPr>
            <a:spLocks noChangeArrowheads="1"/>
          </p:cNvSpPr>
          <p:nvPr/>
        </p:nvSpPr>
        <p:spPr bwMode="auto">
          <a:xfrm>
            <a:off x="579541" y="36249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</a:t>
            </a:r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(1/10)</a:t>
            </a:r>
            <a:endParaRPr lang="en-US" altLang="ko-KR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직사각형 22"/>
          <p:cNvSpPr>
            <a:spLocks noChangeArrowheads="1"/>
          </p:cNvSpPr>
          <p:nvPr/>
        </p:nvSpPr>
        <p:spPr bwMode="auto">
          <a:xfrm>
            <a:off x="8082253" y="4559486"/>
            <a:ext cx="456600" cy="185912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5" name="AutoShape 19"/>
          <p:cNvSpPr>
            <a:spLocks noChangeArrowheads="1"/>
          </p:cNvSpPr>
          <p:nvPr/>
        </p:nvSpPr>
        <p:spPr bwMode="auto">
          <a:xfrm>
            <a:off x="6955100" y="5211443"/>
            <a:ext cx="1355453" cy="361950"/>
          </a:xfrm>
          <a:prstGeom prst="wedgeRoundRectCallout">
            <a:avLst>
              <a:gd name="adj1" fmla="val 43704"/>
              <a:gd name="adj2" fmla="val -175405"/>
              <a:gd name="adj3" fmla="val 16667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>
            <a:reflection blurRad="6350" stA="52000" endA="300" endPos="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7049499" y="5291164"/>
            <a:ext cx="10836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85725" indent="-85725" algn="l">
              <a:spcBef>
                <a:spcPts val="400"/>
              </a:spcBef>
              <a:spcAft>
                <a:spcPts val="400"/>
              </a:spcAft>
              <a:buBlip>
                <a:blip r:embed="rId4"/>
              </a:buBlip>
            </a:pP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신청하기 클릭</a:t>
            </a:r>
            <a:endParaRPr lang="ko-KR" altLang="en-US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Wingdings 2" pitchFamily="18" charset="2"/>
            </a:endParaRPr>
          </a:p>
        </p:txBody>
      </p:sp>
      <p:sp>
        <p:nvSpPr>
          <p:cNvPr id="24" name="직사각형 23"/>
          <p:cNvSpPr>
            <a:spLocks noChangeArrowheads="1"/>
          </p:cNvSpPr>
          <p:nvPr/>
        </p:nvSpPr>
        <p:spPr bwMode="auto">
          <a:xfrm>
            <a:off x="502803" y="4176870"/>
            <a:ext cx="1510817" cy="209498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직사각형 23"/>
          <p:cNvSpPr>
            <a:spLocks noChangeArrowheads="1"/>
          </p:cNvSpPr>
          <p:nvPr/>
        </p:nvSpPr>
        <p:spPr bwMode="auto">
          <a:xfrm>
            <a:off x="662423" y="1716756"/>
            <a:ext cx="684076" cy="36004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5397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6" y="2384071"/>
            <a:ext cx="4775321" cy="331936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4502964" y="2270708"/>
            <a:ext cx="4414584" cy="3853417"/>
            <a:chOff x="4333416" y="2231471"/>
            <a:chExt cx="4414584" cy="38534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416" y="2231471"/>
              <a:ext cx="4414584" cy="3853417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4" name="직사각형 33"/>
            <p:cNvSpPr>
              <a:spLocks noChangeArrowheads="1"/>
            </p:cNvSpPr>
            <p:nvPr/>
          </p:nvSpPr>
          <p:spPr bwMode="auto">
            <a:xfrm>
              <a:off x="5261985" y="3436237"/>
              <a:ext cx="1634327" cy="94364"/>
            </a:xfrm>
            <a:prstGeom prst="rect">
              <a:avLst/>
            </a:prstGeom>
            <a:solidFill>
              <a:schemeClr val="bg1"/>
            </a:solidFill>
            <a:ln w="6350">
              <a:noFill/>
              <a:miter lim="800000"/>
              <a:headEnd/>
              <a:tailEnd/>
            </a:ln>
          </p:spPr>
          <p:txBody>
            <a:bodyPr wrap="none" lIns="85341" tIns="42670" rIns="85341" bIns="42670" anchor="ctr"/>
            <a:lstStyle/>
            <a:p>
              <a:pPr algn="l" defTabSz="854075" latinLnBrk="0">
                <a:spcBef>
                  <a:spcPct val="20000"/>
                </a:spcBef>
              </a:pPr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4" name="직사각형 23"/>
            <p:cNvSpPr>
              <a:spLocks noChangeArrowheads="1"/>
            </p:cNvSpPr>
            <p:nvPr/>
          </p:nvSpPr>
          <p:spPr bwMode="auto">
            <a:xfrm>
              <a:off x="5266708" y="2846412"/>
              <a:ext cx="1350684" cy="94364"/>
            </a:xfrm>
            <a:prstGeom prst="rect">
              <a:avLst/>
            </a:prstGeom>
            <a:solidFill>
              <a:schemeClr val="bg1"/>
            </a:solidFill>
            <a:ln w="6350">
              <a:noFill/>
              <a:miter lim="800000"/>
              <a:headEnd/>
              <a:tailEnd/>
            </a:ln>
          </p:spPr>
          <p:txBody>
            <a:bodyPr wrap="none" lIns="85341" tIns="42670" rIns="85341" bIns="42670" anchor="ctr"/>
            <a:lstStyle/>
            <a:p>
              <a:pPr algn="l" defTabSz="854075" latinLnBrk="0">
                <a:spcBef>
                  <a:spcPct val="20000"/>
                </a:spcBef>
              </a:pPr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5" name="직사각형 24"/>
            <p:cNvSpPr>
              <a:spLocks noChangeArrowheads="1"/>
            </p:cNvSpPr>
            <p:nvPr/>
          </p:nvSpPr>
          <p:spPr bwMode="auto">
            <a:xfrm>
              <a:off x="5285911" y="2470540"/>
              <a:ext cx="630104" cy="94364"/>
            </a:xfrm>
            <a:prstGeom prst="rect">
              <a:avLst/>
            </a:prstGeom>
            <a:solidFill>
              <a:schemeClr val="bg1"/>
            </a:solidFill>
            <a:ln w="6350">
              <a:noFill/>
              <a:miter lim="800000"/>
              <a:headEnd/>
              <a:tailEnd/>
            </a:ln>
          </p:spPr>
          <p:txBody>
            <a:bodyPr wrap="none" lIns="85341" tIns="42670" rIns="85341" bIns="42670" anchor="ctr"/>
            <a:lstStyle/>
            <a:p>
              <a:pPr algn="l" defTabSz="854075" latinLnBrk="0">
                <a:spcBef>
                  <a:spcPct val="20000"/>
                </a:spcBef>
              </a:pPr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31876" y="1059235"/>
            <a:ext cx="8438776" cy="1091828"/>
            <a:chOff x="352612" y="1068760"/>
            <a:chExt cx="8438776" cy="861640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352612" y="1079662"/>
              <a:ext cx="8438776" cy="850738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352612" y="1068760"/>
              <a:ext cx="8438776" cy="79765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540655" y="1139980"/>
              <a:ext cx="5089407" cy="356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5"/>
                </a:buBlip>
              </a:pP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과제명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적용분야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핵심기술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주요성능 등이 포함하여 작성 </a:t>
              </a:r>
              <a:endPara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l">
                <a:spcBef>
                  <a:spcPts val="0"/>
                </a:spcBef>
                <a:spcAft>
                  <a:spcPts val="400"/>
                </a:spcAft>
              </a:pP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 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예시</a:t>
              </a: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200" spc="-4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해양플랜트용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OOO psi </a:t>
              </a:r>
              <a:r>
                <a:rPr lang="ko-KR" altLang="en-US" sz="1200" spc="-4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이상급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200" spc="-4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고압유체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이동용 회전식 </a:t>
              </a: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Wash Pipe 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</a:t>
              </a: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56" name="직사각형 55"/>
          <p:cNvSpPr/>
          <p:nvPr/>
        </p:nvSpPr>
        <p:spPr bwMode="auto">
          <a:xfrm>
            <a:off x="1123903" y="4718856"/>
            <a:ext cx="2532842" cy="822671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5876292" y="3804621"/>
            <a:ext cx="134543" cy="154208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5867192" y="4377948"/>
            <a:ext cx="136023" cy="163115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5895724" y="4977130"/>
            <a:ext cx="115111" cy="10795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5070654" y="4935644"/>
            <a:ext cx="3593422" cy="828092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51" name="직선 화살표 연결선 50"/>
          <p:cNvCxnSpPr>
            <a:stCxn id="40" idx="3"/>
          </p:cNvCxnSpPr>
          <p:nvPr/>
        </p:nvCxnSpPr>
        <p:spPr>
          <a:xfrm flipV="1">
            <a:off x="6010835" y="3168249"/>
            <a:ext cx="1553885" cy="713476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stCxn id="41" idx="3"/>
          </p:cNvCxnSpPr>
          <p:nvPr/>
        </p:nvCxnSpPr>
        <p:spPr>
          <a:xfrm flipV="1">
            <a:off x="6003215" y="4323576"/>
            <a:ext cx="1548779" cy="13593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519919" y="1761163"/>
            <a:ext cx="706219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대표자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실무담당자의 연락처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메일 주소는 정확하게 작성 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평가일정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평가결과 관련 안내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30</a:t>
            </a:fld>
            <a:endParaRPr lang="en-US" altLang="ko-KR"/>
          </a:p>
        </p:txBody>
      </p:sp>
      <p:pic>
        <p:nvPicPr>
          <p:cNvPr id="28" name="_x363138432" descr="EMB0000290425f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20" y="2663257"/>
            <a:ext cx="799151" cy="101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96" y="3804621"/>
            <a:ext cx="811877" cy="105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576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51" y="2015680"/>
            <a:ext cx="4113921" cy="41496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7" y="2024844"/>
            <a:ext cx="4065587" cy="41404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모서리가 둥근 직사각형 28"/>
          <p:cNvSpPr/>
          <p:nvPr/>
        </p:nvSpPr>
        <p:spPr>
          <a:xfrm>
            <a:off x="352612" y="1092362"/>
            <a:ext cx="8438776" cy="850738"/>
          </a:xfrm>
          <a:prstGeom prst="roundRect">
            <a:avLst>
              <a:gd name="adj" fmla="val 2272"/>
            </a:avLst>
          </a:prstGeo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16200000" scaled="1"/>
          </a:gra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352612" y="1081460"/>
            <a:ext cx="8438776" cy="797658"/>
          </a:xfrm>
          <a:prstGeom prst="roundRect">
            <a:avLst>
              <a:gd name="adj" fmla="val 1908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481932" y="1181943"/>
            <a:ext cx="16363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과제번호는 자동생성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5580112" y="2420888"/>
            <a:ext cx="3211276" cy="270030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5580112" y="5452204"/>
            <a:ext cx="2964937" cy="389064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1234440" y="3068960"/>
            <a:ext cx="1573364" cy="18878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1219273" y="2528105"/>
            <a:ext cx="382588" cy="164162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53355" y="5452204"/>
            <a:ext cx="2857500" cy="59904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defRPr/>
            </a:pPr>
            <a:r>
              <a:rPr lang="en-US" altLang="ko-KR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반드시 </a:t>
            </a:r>
            <a:r>
              <a:rPr lang="ko-KR" altLang="en-US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제한글자수 이내로 작성</a:t>
            </a:r>
            <a:r>
              <a:rPr lang="ko-KR" altLang="en-US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하여야 하며</a:t>
            </a:r>
            <a:r>
              <a:rPr lang="en-US" altLang="ko-KR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br>
              <a:rPr lang="en-US" altLang="ko-KR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</a:t>
            </a:r>
            <a:r>
              <a:rPr lang="ko-KR" altLang="en-US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장시간 </a:t>
            </a:r>
            <a:r>
              <a:rPr lang="ko-KR" altLang="en-US" sz="1000" b="1" dirty="0" err="1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미입력시</a:t>
            </a:r>
            <a:r>
              <a:rPr lang="ko-KR" altLang="en-US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000" b="1" dirty="0" err="1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로그인이</a:t>
            </a:r>
            <a:r>
              <a:rPr lang="ko-KR" altLang="en-US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종료되어 저장이 </a:t>
            </a:r>
            <a:r>
              <a:rPr lang="en-US" altLang="ko-KR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</a:t>
            </a:r>
            <a:r>
              <a:rPr lang="ko-KR" altLang="en-US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불가 </a:t>
            </a:r>
            <a:r>
              <a:rPr lang="ko-KR" altLang="en-US" sz="1000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할 수 있음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605065" y="1176136"/>
            <a:ext cx="450636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개발기간은 각 사업별 공고문에서 지원내용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최대지원기간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81932" y="1470546"/>
            <a:ext cx="68050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기술개발내용은 사업계획서 참고하여 작성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(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기업의 기밀에 관련된 내용은 포함되지 않도록 유의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0760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740" y="2251753"/>
            <a:ext cx="4347504" cy="3908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모서리가 둥근 직사각형 16"/>
          <p:cNvSpPr/>
          <p:nvPr/>
        </p:nvSpPr>
        <p:spPr>
          <a:xfrm>
            <a:off x="352612" y="1095218"/>
            <a:ext cx="8438776" cy="1073642"/>
          </a:xfrm>
          <a:prstGeom prst="roundRect">
            <a:avLst>
              <a:gd name="adj" fmla="val 2272"/>
            </a:avLst>
          </a:prstGeo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16200000" scaled="1"/>
          </a:gra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52612" y="1081460"/>
            <a:ext cx="8438776" cy="994990"/>
          </a:xfrm>
          <a:prstGeom prst="roundRect">
            <a:avLst>
              <a:gd name="adj" fmla="val 1908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497731" y="1234063"/>
            <a:ext cx="8250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4"/>
              </a:buBlip>
            </a:pP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보안등급 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일반과제로 선택 </a:t>
            </a:r>
            <a:endParaRPr lang="en-US" altLang="ko-KR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180975" indent="-180975" algn="l" defTabSz="1028700" latinLnBrk="0">
              <a:spcAft>
                <a:spcPts val="400"/>
              </a:spcAft>
              <a:buSzPct val="120000"/>
            </a:pP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“산업기술의 유출 방지 및 보호에 관한 법률” 제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9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조에 의해 지정된 국가핵심기술 관련 과제만 보안과제로 신청</a:t>
            </a:r>
            <a:endParaRPr lang="en-US" altLang="ko-KR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3336542" y="3675695"/>
            <a:ext cx="607206" cy="177565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2483768" y="4575795"/>
            <a:ext cx="4212468" cy="1332148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97731" y="1793557"/>
            <a:ext cx="825073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4"/>
              </a:buBlip>
            </a:pP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 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!!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기술분류 중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산업기술표준분류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는 평가위원회 분과 구성 기준임 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예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전기전자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계측기기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-</a:t>
            </a:r>
            <a:r>
              <a:rPr lang="ko-KR" altLang="en-US" sz="12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환경계측기</a:t>
            </a:r>
            <a:endParaRPr lang="en-US" altLang="ko-KR" sz="12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1593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80" y="2068723"/>
            <a:ext cx="4538163" cy="405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모서리가 둥근 직사각형 36"/>
          <p:cNvSpPr/>
          <p:nvPr/>
        </p:nvSpPr>
        <p:spPr>
          <a:xfrm>
            <a:off x="352612" y="1092362"/>
            <a:ext cx="8438776" cy="850738"/>
          </a:xfrm>
          <a:prstGeom prst="roundRect">
            <a:avLst>
              <a:gd name="adj" fmla="val 2272"/>
            </a:avLst>
          </a:prstGeo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16200000" scaled="1"/>
          </a:gra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52612" y="1081460"/>
            <a:ext cx="8438776" cy="797658"/>
          </a:xfrm>
          <a:prstGeom prst="roundRect">
            <a:avLst>
              <a:gd name="adj" fmla="val 1908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454924" y="1146689"/>
            <a:ext cx="49811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4"/>
              </a:buBlip>
            </a:pPr>
            <a:r>
              <a:rPr lang="ko-KR" altLang="en-US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수행기관 정보</a:t>
            </a:r>
            <a:r>
              <a:rPr lang="en-US" altLang="ko-KR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공동개발기관</a:t>
            </a:r>
            <a:r>
              <a:rPr lang="en-US" altLang="ko-KR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참여기업 및 위탁연구기관 입력</a:t>
            </a:r>
            <a:r>
              <a:rPr lang="en-US" altLang="ko-KR" sz="16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16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3951547" y="3163215"/>
            <a:ext cx="283465" cy="121769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4106699" y="2888940"/>
            <a:ext cx="222771" cy="12595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45" name="직선 화살표 연결선 44"/>
          <p:cNvCxnSpPr>
            <a:stCxn id="41" idx="3"/>
          </p:cNvCxnSpPr>
          <p:nvPr/>
        </p:nvCxnSpPr>
        <p:spPr>
          <a:xfrm>
            <a:off x="4235012" y="3224100"/>
            <a:ext cx="876533" cy="708956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148064" y="3076276"/>
            <a:ext cx="3240360" cy="1059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454924" y="1484784"/>
            <a:ext cx="69525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4"/>
              </a:buBlip>
            </a:pP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우대사항은 주관기관만 선택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체크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: 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향후 현장평가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조사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시에 해당여부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증빙자료</a:t>
            </a:r>
            <a:r>
              <a: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확인 </a:t>
            </a:r>
            <a:endParaRPr lang="en-US" altLang="ko-KR" sz="16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81704" y="3392501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965880" y="3419972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(5/10)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33</a:t>
            </a:fld>
            <a:endParaRPr lang="en-US" altLang="ko-KR"/>
          </a:p>
        </p:txBody>
      </p:sp>
      <p:cxnSp>
        <p:nvCxnSpPr>
          <p:cNvPr id="36" name="직선 화살표 연결선 35"/>
          <p:cNvCxnSpPr>
            <a:stCxn id="43" idx="3"/>
            <a:endCxn id="1029" idx="1"/>
          </p:cNvCxnSpPr>
          <p:nvPr/>
        </p:nvCxnSpPr>
        <p:spPr>
          <a:xfrm flipV="1">
            <a:off x="4329470" y="2753562"/>
            <a:ext cx="782075" cy="198353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45" y="2054601"/>
            <a:ext cx="3450808" cy="139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45" y="3525858"/>
            <a:ext cx="3450808" cy="259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089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80" y="2210397"/>
            <a:ext cx="4538163" cy="405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2252311"/>
            <a:ext cx="3598786" cy="307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모서리가 둥근 직사각형 41"/>
          <p:cNvSpPr/>
          <p:nvPr/>
        </p:nvSpPr>
        <p:spPr>
          <a:xfrm>
            <a:off x="372276" y="1116562"/>
            <a:ext cx="8438776" cy="1055368"/>
          </a:xfrm>
          <a:prstGeom prst="roundRect">
            <a:avLst>
              <a:gd name="adj" fmla="val 2272"/>
            </a:avLst>
          </a:prstGeo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16200000" scaled="1"/>
          </a:gra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72276" y="1103038"/>
            <a:ext cx="8438776" cy="989520"/>
          </a:xfrm>
          <a:prstGeom prst="roundRect">
            <a:avLst>
              <a:gd name="adj" fmla="val 1908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465069" y="1246398"/>
            <a:ext cx="669414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경영현황표 입력 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주관기업 및 참여기업 입력 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비영리기관 및 창업 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년미만 중소기업은 미작성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4391980" y="3306130"/>
            <a:ext cx="311812" cy="133086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52" name="직선 화살표 연결선 51"/>
          <p:cNvCxnSpPr>
            <a:stCxn id="53" idx="3"/>
          </p:cNvCxnSpPr>
          <p:nvPr/>
        </p:nvCxnSpPr>
        <p:spPr>
          <a:xfrm flipV="1">
            <a:off x="4350975" y="5105375"/>
            <a:ext cx="724556" cy="48897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 bwMode="auto">
          <a:xfrm>
            <a:off x="4081422" y="5542299"/>
            <a:ext cx="269553" cy="104091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7" name="AutoShape 19"/>
          <p:cNvSpPr>
            <a:spLocks noChangeArrowheads="1"/>
          </p:cNvSpPr>
          <p:nvPr/>
        </p:nvSpPr>
        <p:spPr bwMode="auto">
          <a:xfrm>
            <a:off x="1088843" y="4924400"/>
            <a:ext cx="2666730" cy="361950"/>
          </a:xfrm>
          <a:prstGeom prst="wedgeRoundRectCallout">
            <a:avLst>
              <a:gd name="adj1" fmla="val 1260"/>
              <a:gd name="adj2" fmla="val 170209"/>
              <a:gd name="adj3" fmla="val 16667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>
            <a:reflection blurRad="6350" stA="52000" endA="300" endPos="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43056"/>
            <a:endParaRPr lang="ko-KR" altLang="en-US" sz="2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1158390" y="5027204"/>
            <a:ext cx="252889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85725" indent="-85725" algn="l">
              <a:spcBef>
                <a:spcPts val="400"/>
              </a:spcBef>
              <a:spcAft>
                <a:spcPts val="400"/>
              </a:spcAft>
              <a:buBlip>
                <a:blip r:embed="rId5"/>
              </a:buBlip>
            </a:pPr>
            <a:r>
              <a:rPr lang="ko-KR" altLang="en-US" sz="11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100" spc="-4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</a:t>
            </a:r>
            <a:r>
              <a:rPr lang="ko-KR" altLang="en-US" sz="11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참여연구원은 </a:t>
            </a:r>
            <a:r>
              <a:rPr lang="ko-KR" altLang="en-US" sz="11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참여율 </a:t>
            </a:r>
            <a:r>
              <a:rPr lang="en-US" altLang="ko-KR" sz="11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10%</a:t>
            </a:r>
            <a:r>
              <a:rPr lang="ko-KR" altLang="en-US" sz="11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이상</a:t>
            </a:r>
            <a:endParaRPr lang="ko-KR" altLang="en-US" sz="11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Wingdings 2" pitchFamily="18" charset="2"/>
            </a:endParaRPr>
          </a:p>
        </p:txBody>
      </p:sp>
      <p:cxnSp>
        <p:nvCxnSpPr>
          <p:cNvPr id="54" name="직선 화살표 연결선 53"/>
          <p:cNvCxnSpPr>
            <a:stCxn id="51" idx="3"/>
          </p:cNvCxnSpPr>
          <p:nvPr/>
        </p:nvCxnSpPr>
        <p:spPr>
          <a:xfrm flipV="1">
            <a:off x="4703792" y="3214554"/>
            <a:ext cx="388517" cy="158119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 bwMode="auto">
          <a:xfrm>
            <a:off x="5157029" y="2742732"/>
            <a:ext cx="2320925" cy="696483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465069" y="1521180"/>
            <a:ext cx="516038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주관기업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참여기업의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수행완료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수행중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신청중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 국가연구개발사업 작성</a:t>
            </a:r>
            <a:endParaRPr lang="en-US" altLang="ko-KR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381704" y="3566691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951820" y="3594162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465069" y="1787838"/>
            <a:ext cx="74026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4625" indent="-174625" algn="l">
              <a:spcBef>
                <a:spcPts val="0"/>
              </a:spcBef>
              <a:spcAft>
                <a:spcPts val="400"/>
              </a:spcAft>
              <a:buBlip>
                <a:blip r:embed="rId5"/>
              </a:buBlip>
            </a:pP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 등 참여연구원 등록 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 포함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신규채용인력의 </a:t>
            </a:r>
            <a:r>
              <a:rPr lang="ko-KR" altLang="en-US" sz="14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인적사항이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없는 경우는 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채용예정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 </a:t>
            </a:r>
            <a:r>
              <a: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명기</a:t>
            </a:r>
            <a:r>
              <a: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 </a:t>
            </a:r>
            <a:endParaRPr lang="en-US" altLang="ko-KR" sz="14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(6/10)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34</a:t>
            </a:fld>
            <a:endParaRPr lang="en-US" altLang="ko-K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25" y="3787333"/>
            <a:ext cx="3591621" cy="24759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5220072" y="5849491"/>
            <a:ext cx="2844316" cy="2649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>
              <a:defRPr/>
            </a:pPr>
            <a:r>
              <a:rPr lang="en-US" altLang="ko-KR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1000" b="1" dirty="0">
                <a:solidFill>
                  <a:srgbClr val="C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과제책임자는 참여연구원으로 필수추가</a:t>
            </a:r>
          </a:p>
        </p:txBody>
      </p:sp>
    </p:spTree>
    <p:extLst>
      <p:ext uri="{BB962C8B-B14F-4D97-AF65-F5344CB8AC3E}">
        <p14:creationId xmlns:p14="http://schemas.microsoft.com/office/powerpoint/2010/main" val="355332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2032037"/>
            <a:ext cx="4647883" cy="40524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5845" name="직사각형 46"/>
          <p:cNvSpPr>
            <a:spLocks noChangeArrowheads="1"/>
          </p:cNvSpPr>
          <p:nvPr/>
        </p:nvSpPr>
        <p:spPr bwMode="auto">
          <a:xfrm>
            <a:off x="6524935" y="3363967"/>
            <a:ext cx="306388" cy="10795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</p:spPr>
        <p:txBody>
          <a:bodyPr wrap="none" lIns="85341" tIns="42670" rIns="85341" bIns="42670" anchor="ctr"/>
          <a:lstStyle/>
          <a:p>
            <a:pPr algn="l" defTabSz="854075" latinLnBrk="0">
              <a:spcBef>
                <a:spcPct val="20000"/>
              </a:spcBef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77582" y="5729190"/>
            <a:ext cx="3670882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 algn="l">
              <a:defRPr sz="1000">
                <a:solidFill>
                  <a:srgbClr val="C0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b="1" dirty="0" err="1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차수별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현금 금액의 합계는 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정부출연금 현금과</a:t>
            </a:r>
            <a:r>
              <a:rPr lang="en-US" altLang="ko-KR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민간부담금</a:t>
            </a:r>
            <a:r>
              <a:rPr lang="en-US" altLang="ko-KR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현금 금액의 합계와 </a:t>
            </a:r>
            <a:r>
              <a:rPr lang="ko-KR" altLang="en-US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일치</a:t>
            </a:r>
            <a:r>
              <a:rPr lang="ko-KR" altLang="en-US" b="1" dirty="0" err="1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해야함</a:t>
            </a:r>
            <a:endParaRPr lang="ko-KR" altLang="en-US" b="1" dirty="0">
              <a:solidFill>
                <a:srgbClr val="00206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352612" y="1081460"/>
            <a:ext cx="8438776" cy="861640"/>
            <a:chOff x="352612" y="1068760"/>
            <a:chExt cx="8438776" cy="86164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352612" y="1079662"/>
              <a:ext cx="8438776" cy="850738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352612" y="1068760"/>
              <a:ext cx="8438776" cy="79765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4" name="Rectangle 12"/>
            <p:cNvSpPr>
              <a:spLocks noChangeArrowheads="1"/>
            </p:cNvSpPr>
            <p:nvPr/>
          </p:nvSpPr>
          <p:spPr bwMode="auto">
            <a:xfrm>
              <a:off x="540655" y="1226498"/>
              <a:ext cx="6916637" cy="48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4"/>
                </a:buBlip>
              </a:pP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사업비부담내역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정부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민간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기관별 사업비 구성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비목별 합계 입력 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사업비 소요명세서와 일치 필요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l">
                <a:spcBef>
                  <a:spcPts val="0"/>
                </a:spcBef>
                <a:spcAft>
                  <a:spcPts val="400"/>
                </a:spcAft>
              </a:pP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-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사업공고문의 정부출연금 지원비율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민간부담금 부담비율 확인 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ko-KR" altLang="en-US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17" name="직사각형 46"/>
          <p:cNvSpPr>
            <a:spLocks noChangeArrowheads="1"/>
          </p:cNvSpPr>
          <p:nvPr/>
        </p:nvSpPr>
        <p:spPr bwMode="auto">
          <a:xfrm>
            <a:off x="6521402" y="2996078"/>
            <a:ext cx="306388" cy="10795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</p:spPr>
        <p:txBody>
          <a:bodyPr wrap="none" lIns="85341" tIns="42670" rIns="85341" bIns="42670" anchor="ctr"/>
          <a:lstStyle/>
          <a:p>
            <a:pPr algn="l" defTabSz="854075" latinLnBrk="0">
              <a:spcBef>
                <a:spcPct val="20000"/>
              </a:spcBef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직사각형 46"/>
          <p:cNvSpPr>
            <a:spLocks noChangeArrowheads="1"/>
          </p:cNvSpPr>
          <p:nvPr/>
        </p:nvSpPr>
        <p:spPr bwMode="auto">
          <a:xfrm>
            <a:off x="6463736" y="4954041"/>
            <a:ext cx="306388" cy="10795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</p:spPr>
        <p:txBody>
          <a:bodyPr wrap="none" lIns="85341" tIns="42670" rIns="85341" bIns="42670" anchor="ctr"/>
          <a:lstStyle/>
          <a:p>
            <a:pPr algn="l" defTabSz="854075" latinLnBrk="0">
              <a:spcBef>
                <a:spcPct val="20000"/>
              </a:spcBef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" name="직사각형 46"/>
          <p:cNvSpPr>
            <a:spLocks noChangeArrowheads="1"/>
          </p:cNvSpPr>
          <p:nvPr/>
        </p:nvSpPr>
        <p:spPr bwMode="auto">
          <a:xfrm>
            <a:off x="6467042" y="5122917"/>
            <a:ext cx="306388" cy="10795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</p:spPr>
        <p:txBody>
          <a:bodyPr wrap="none" lIns="85341" tIns="42670" rIns="85341" bIns="42670" anchor="ctr"/>
          <a:lstStyle/>
          <a:p>
            <a:pPr algn="l" defTabSz="854075" latinLnBrk="0">
              <a:spcBef>
                <a:spcPct val="20000"/>
              </a:spcBef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0" name="직사각형 46"/>
          <p:cNvSpPr>
            <a:spLocks noChangeArrowheads="1"/>
          </p:cNvSpPr>
          <p:nvPr/>
        </p:nvSpPr>
        <p:spPr bwMode="auto">
          <a:xfrm>
            <a:off x="6463736" y="5312498"/>
            <a:ext cx="306388" cy="10795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</p:spPr>
        <p:txBody>
          <a:bodyPr wrap="none" lIns="85341" tIns="42670" rIns="85341" bIns="42670" anchor="ctr"/>
          <a:lstStyle/>
          <a:p>
            <a:pPr algn="l" defTabSz="854075" latinLnBrk="0">
              <a:spcBef>
                <a:spcPct val="20000"/>
              </a:spcBef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1943708" y="3622737"/>
            <a:ext cx="389407" cy="170423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3023828" y="4581128"/>
            <a:ext cx="289322" cy="147488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33" name="AutoShape 45"/>
          <p:cNvCxnSpPr>
            <a:cxnSpLocks noChangeShapeType="1"/>
            <a:endCxn id="3076" idx="1"/>
          </p:cNvCxnSpPr>
          <p:nvPr/>
        </p:nvCxnSpPr>
        <p:spPr bwMode="auto">
          <a:xfrm flipV="1">
            <a:off x="2579328" y="5031178"/>
            <a:ext cx="2513621" cy="774086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AutoShape 45"/>
          <p:cNvCxnSpPr>
            <a:cxnSpLocks noChangeShapeType="1"/>
            <a:stCxn id="31" idx="1"/>
          </p:cNvCxnSpPr>
          <p:nvPr/>
        </p:nvCxnSpPr>
        <p:spPr bwMode="auto">
          <a:xfrm flipH="1">
            <a:off x="2579328" y="4654872"/>
            <a:ext cx="444500" cy="1150392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154820" y="3201060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976156" y="5044173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012160" y="5260197"/>
            <a:ext cx="778028" cy="149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8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(7/10)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35</a:t>
            </a:fld>
            <a:endParaRPr lang="en-US" altLang="ko-KR"/>
          </a:p>
        </p:txBody>
      </p:sp>
      <p:cxnSp>
        <p:nvCxnSpPr>
          <p:cNvPr id="42" name="AutoShape 45"/>
          <p:cNvCxnSpPr>
            <a:cxnSpLocks noChangeShapeType="1"/>
          </p:cNvCxnSpPr>
          <p:nvPr/>
        </p:nvCxnSpPr>
        <p:spPr bwMode="auto">
          <a:xfrm flipV="1">
            <a:off x="2333115" y="3050053"/>
            <a:ext cx="2744467" cy="657897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950" y="2016347"/>
            <a:ext cx="3698438" cy="230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9"/>
          <a:stretch/>
        </p:blipFill>
        <p:spPr bwMode="auto">
          <a:xfrm>
            <a:off x="5092949" y="4401108"/>
            <a:ext cx="3698439" cy="126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622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5"/>
          <a:stretch/>
        </p:blipFill>
        <p:spPr bwMode="auto">
          <a:xfrm>
            <a:off x="5066919" y="3774074"/>
            <a:ext cx="3702543" cy="1985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33" y="2048099"/>
            <a:ext cx="4596999" cy="40451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 bwMode="auto">
          <a:xfrm>
            <a:off x="4016572" y="3140968"/>
            <a:ext cx="229657" cy="119225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372484" y="5759288"/>
            <a:ext cx="144000" cy="144000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617508" y="2963863"/>
            <a:ext cx="579437" cy="84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45" name="직선 화살표 연결선 44"/>
          <p:cNvCxnSpPr>
            <a:stCxn id="37" idx="3"/>
            <a:endCxn id="4101" idx="1"/>
          </p:cNvCxnSpPr>
          <p:nvPr/>
        </p:nvCxnSpPr>
        <p:spPr>
          <a:xfrm>
            <a:off x="4239148" y="4395493"/>
            <a:ext cx="827771" cy="371188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352612" y="1081460"/>
            <a:ext cx="8438776" cy="861640"/>
            <a:chOff x="352612" y="1068760"/>
            <a:chExt cx="8438776" cy="861640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52612" y="1079662"/>
              <a:ext cx="8438776" cy="850738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352612" y="1068760"/>
              <a:ext cx="8438776" cy="79765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540655" y="1226498"/>
              <a:ext cx="6555321" cy="48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4"/>
                </a:buBlip>
              </a:pP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과제권한자 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 신청현황 조회 가능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: 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과제책임자는 기본으로 등록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실무담당자 </a:t>
              </a:r>
              <a:r>
                <a:rPr lang="ko-KR" altLang="en-US" sz="1400" spc="-4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추가시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활용 </a:t>
              </a:r>
              <a:endParaRPr lang="en-US" altLang="ko-KR" sz="14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4"/>
                </a:buBlip>
              </a:pP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연구시설장비 정보 등록 및 과제조회 동의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076056" y="5729190"/>
            <a:ext cx="374289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 algn="l">
              <a:defRPr sz="1000">
                <a:solidFill>
                  <a:srgbClr val="C0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부가세포함 </a:t>
            </a:r>
            <a:r>
              <a:rPr lang="en-US" altLang="ko-KR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이상 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연구시설 및 장비 정보 필수 입력 </a:t>
            </a:r>
          </a:p>
        </p:txBody>
      </p:sp>
      <p:sp>
        <p:nvSpPr>
          <p:cNvPr id="37" name="직사각형 36"/>
          <p:cNvSpPr/>
          <p:nvPr/>
        </p:nvSpPr>
        <p:spPr bwMode="auto">
          <a:xfrm>
            <a:off x="4018453" y="4335880"/>
            <a:ext cx="220695" cy="119225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40" name="직선 화살표 연결선 39"/>
          <p:cNvCxnSpPr>
            <a:stCxn id="31" idx="3"/>
            <a:endCxn id="4100" idx="1"/>
          </p:cNvCxnSpPr>
          <p:nvPr/>
        </p:nvCxnSpPr>
        <p:spPr>
          <a:xfrm flipV="1">
            <a:off x="4246229" y="2886834"/>
            <a:ext cx="813617" cy="313747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067944" y="3933056"/>
            <a:ext cx="468052" cy="183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067944" y="4068529"/>
            <a:ext cx="468052" cy="183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048164" y="4745817"/>
            <a:ext cx="468052" cy="497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814138" y="2642059"/>
            <a:ext cx="468052" cy="497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617609" y="2913234"/>
            <a:ext cx="579335" cy="134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2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(8/10)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36</a:t>
            </a:fld>
            <a:endParaRPr lang="en-US" altLang="ko-KR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846" y="2056636"/>
            <a:ext cx="3709617" cy="16603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6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352612" y="1081460"/>
            <a:ext cx="8438776" cy="861640"/>
            <a:chOff x="352612" y="1068760"/>
            <a:chExt cx="8438776" cy="861640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352612" y="1079662"/>
              <a:ext cx="8438776" cy="850738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352612" y="1068760"/>
              <a:ext cx="8438776" cy="79765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540655" y="1195720"/>
              <a:ext cx="5399876" cy="543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2"/>
                </a:buBlip>
              </a:pP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제출서류 업로드 </a:t>
              </a: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필수 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부분은 반드시 업로드</a:t>
              </a: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전체 </a:t>
              </a: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50Mbyte 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이하</a:t>
              </a: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l">
                <a:spcBef>
                  <a:spcPts val="0"/>
                </a:spcBef>
                <a:spcAft>
                  <a:spcPts val="400"/>
                </a:spcAft>
              </a:pP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- 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사업계획서</a:t>
              </a:r>
              <a:r>
                <a:rPr lang="en-US" altLang="ko-KR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(Part Ⅰ)</a:t>
              </a:r>
              <a:r>
                <a: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은 자동생성됨 </a:t>
              </a:r>
              <a:endParaRPr lang="en-US" altLang="ko-KR" sz="16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932040" y="5474233"/>
            <a:ext cx="4068452" cy="660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 algn="l">
              <a:defRPr sz="1000">
                <a:solidFill>
                  <a:srgbClr val="C0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</a:t>
            </a:r>
            <a:r>
              <a:rPr lang="en-US" altLang="ko-KR" b="1" dirty="0" err="1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Part.I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은 ‘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제출하기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 버튼 클릭시 첨부문서 </a:t>
            </a:r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PDF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변환과</a:t>
            </a:r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함께 자동 생성됨</a:t>
            </a:r>
            <a:endParaRPr lang="en-US" altLang="ko-KR" b="1" dirty="0">
              <a:solidFill>
                <a:srgbClr val="00206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endParaRPr lang="ko-KR" altLang="en-US" sz="400" b="1" dirty="0">
              <a:solidFill>
                <a:srgbClr val="00206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r>
              <a:rPr lang="en-US" altLang="ko-KR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필수여부가 ‘</a:t>
            </a:r>
            <a:r>
              <a:rPr lang="ko-KR" altLang="en-US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필수</a:t>
            </a:r>
            <a:r>
              <a:rPr lang="ko-KR" altLang="en-US" b="1" dirty="0">
                <a:solidFill>
                  <a:srgbClr val="00206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’인 항목은 반드시 업로드 해야함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103948" y="2345213"/>
            <a:ext cx="180020" cy="118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785633" y="5877272"/>
            <a:ext cx="180020" cy="124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5" name="Freeform 71"/>
          <p:cNvSpPr>
            <a:spLocks/>
          </p:cNvSpPr>
          <p:nvPr/>
        </p:nvSpPr>
        <p:spPr bwMode="auto">
          <a:xfrm rot="20688676" flipH="1">
            <a:off x="4492833" y="2041674"/>
            <a:ext cx="632843" cy="383484"/>
          </a:xfrm>
          <a:custGeom>
            <a:avLst/>
            <a:gdLst>
              <a:gd name="T0" fmla="*/ 424 w 643"/>
              <a:gd name="T1" fmla="*/ 551 h 551"/>
              <a:gd name="T2" fmla="*/ 118 w 643"/>
              <a:gd name="T3" fmla="*/ 369 h 551"/>
              <a:gd name="T4" fmla="*/ 192 w 643"/>
              <a:gd name="T5" fmla="*/ 395 h 551"/>
              <a:gd name="T6" fmla="*/ 1 w 643"/>
              <a:gd name="T7" fmla="*/ 437 h 551"/>
              <a:gd name="T8" fmla="*/ 0 w 643"/>
              <a:gd name="T9" fmla="*/ 200 h 551"/>
              <a:gd name="T10" fmla="*/ 47 w 643"/>
              <a:gd name="T11" fmla="*/ 288 h 551"/>
              <a:gd name="T12" fmla="*/ 424 w 643"/>
              <a:gd name="T13" fmla="*/ 551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3" h="551">
                <a:moveTo>
                  <a:pt x="424" y="551"/>
                </a:moveTo>
                <a:cubicBezTo>
                  <a:pt x="604" y="71"/>
                  <a:pt x="249" y="187"/>
                  <a:pt x="118" y="369"/>
                </a:cubicBezTo>
                <a:lnTo>
                  <a:pt x="192" y="395"/>
                </a:lnTo>
                <a:lnTo>
                  <a:pt x="1" y="437"/>
                </a:lnTo>
                <a:lnTo>
                  <a:pt x="0" y="200"/>
                </a:lnTo>
                <a:lnTo>
                  <a:pt x="47" y="288"/>
                </a:lnTo>
                <a:cubicBezTo>
                  <a:pt x="252" y="0"/>
                  <a:pt x="643" y="74"/>
                  <a:pt x="424" y="551"/>
                </a:cubicBezTo>
                <a:close/>
              </a:path>
            </a:pathLst>
          </a:custGeom>
          <a:gradFill rotWithShape="0">
            <a:gsLst>
              <a:gs pos="0">
                <a:srgbClr val="0073AC"/>
              </a:gs>
              <a:gs pos="100000">
                <a:srgbClr val="0073AC">
                  <a:gamma/>
                  <a:tint val="33725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7961" dir="2700000" algn="ctr" rotWithShape="0">
              <a:srgbClr val="7FCEFF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54000" rIns="54000" anchor="ctr"/>
          <a:lstStyle/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11560" y="419347"/>
            <a:ext cx="315310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(9/10)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37</a:t>
            </a:fld>
            <a:endParaRPr lang="en-US" altLang="ko-K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145" y="2398001"/>
            <a:ext cx="3852242" cy="28608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직사각형 32"/>
          <p:cNvSpPr/>
          <p:nvPr/>
        </p:nvSpPr>
        <p:spPr bwMode="auto">
          <a:xfrm>
            <a:off x="8132273" y="3850476"/>
            <a:ext cx="387257" cy="1136079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8566693" y="3489862"/>
            <a:ext cx="314876" cy="118984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35" name="직선 화살표 연결선 34"/>
          <p:cNvCxnSpPr>
            <a:stCxn id="33" idx="0"/>
            <a:endCxn id="34" idx="1"/>
          </p:cNvCxnSpPr>
          <p:nvPr/>
        </p:nvCxnSpPr>
        <p:spPr bwMode="auto">
          <a:xfrm flipV="1">
            <a:off x="8325902" y="3549354"/>
            <a:ext cx="240791" cy="301122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88" y="2404369"/>
            <a:ext cx="4287436" cy="32568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 bwMode="auto">
          <a:xfrm>
            <a:off x="4431811" y="2442134"/>
            <a:ext cx="314876" cy="118984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147" y="5773364"/>
            <a:ext cx="784612" cy="20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직사각형 21"/>
          <p:cNvSpPr/>
          <p:nvPr/>
        </p:nvSpPr>
        <p:spPr bwMode="auto">
          <a:xfrm>
            <a:off x="2561801" y="5783041"/>
            <a:ext cx="775958" cy="169564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defTabSz="1222375"/>
            <a:endParaRPr lang="ko-KR" altLang="en-US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7413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90500" y="1107516"/>
            <a:ext cx="9039764" cy="1186222"/>
            <a:chOff x="352612" y="1068760"/>
            <a:chExt cx="8582700" cy="86164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352612" y="1079662"/>
              <a:ext cx="8438776" cy="850738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52612" y="1068760"/>
              <a:ext cx="8438776" cy="797658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467544" y="1186193"/>
              <a:ext cx="8467768" cy="54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2"/>
                </a:buBlip>
              </a:pP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 제출하면 </a:t>
              </a:r>
              <a:r>
                <a:rPr lang="ko-KR" altLang="en-US" sz="14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진행단계가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‘</a:t>
              </a:r>
              <a:r>
                <a:rPr lang="ko-KR" altLang="en-US" sz="14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제출완료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로 변경됨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반드시 ‘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접수증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 </a:t>
              </a:r>
              <a:r>
                <a:rPr lang="ko-KR" altLang="en-US" sz="14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출력요망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endPara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marL="174625" indent="-174625" algn="l">
                <a:spcBef>
                  <a:spcPts val="0"/>
                </a:spcBef>
                <a:spcAft>
                  <a:spcPts val="400"/>
                </a:spcAft>
                <a:buBlip>
                  <a:blip r:embed="rId2"/>
                </a:buBlip>
              </a:pP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 신청 마감시간 전까지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‘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수정하기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클릭하여 수정 가능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l">
                <a:spcBef>
                  <a:spcPts val="0"/>
                </a:spcBef>
                <a:spcAft>
                  <a:spcPts val="4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확인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!!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수정한 후 신청마감시간 전까지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‘제출하기’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버튼을 반드시 클릭하여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‘</a:t>
              </a:r>
              <a:r>
                <a:rPr lang="ko-KR" altLang="en-US" sz="14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제출완료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상태 확인 必  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611560" y="419347"/>
            <a:ext cx="3383940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(10/10)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38</a:t>
            </a:fld>
            <a:endParaRPr lang="en-US" altLang="ko-KR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924AABF-66D2-4C55-93D3-B328B02E1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7452828" cy="34698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01C25866-2D54-4301-9774-C6C0ACFBD229}"/>
              </a:ext>
            </a:extLst>
          </p:cNvPr>
          <p:cNvSpPr/>
          <p:nvPr/>
        </p:nvSpPr>
        <p:spPr>
          <a:xfrm>
            <a:off x="5832140" y="5404717"/>
            <a:ext cx="504056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3838067-E93D-4A91-B4F1-6FF121A5D671}"/>
              </a:ext>
            </a:extLst>
          </p:cNvPr>
          <p:cNvSpPr/>
          <p:nvPr/>
        </p:nvSpPr>
        <p:spPr>
          <a:xfrm>
            <a:off x="2578088" y="5621789"/>
            <a:ext cx="913792" cy="126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8562146-5693-4CA4-B923-0DFD692AC04B}"/>
              </a:ext>
            </a:extLst>
          </p:cNvPr>
          <p:cNvSpPr/>
          <p:nvPr/>
        </p:nvSpPr>
        <p:spPr>
          <a:xfrm>
            <a:off x="3081457" y="5495194"/>
            <a:ext cx="864450" cy="126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B0751C3-9C8C-42E5-BC35-3DC3EB05D91E}"/>
              </a:ext>
            </a:extLst>
          </p:cNvPr>
          <p:cNvSpPr/>
          <p:nvPr/>
        </p:nvSpPr>
        <p:spPr>
          <a:xfrm>
            <a:off x="4023326" y="5341709"/>
            <a:ext cx="1196746" cy="216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4DBB284A-BF2B-42A5-A758-F265042B5DCE}"/>
              </a:ext>
            </a:extLst>
          </p:cNvPr>
          <p:cNvSpPr/>
          <p:nvPr/>
        </p:nvSpPr>
        <p:spPr>
          <a:xfrm>
            <a:off x="4027632" y="5670570"/>
            <a:ext cx="1624487" cy="216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C973A50-BF60-4ED3-AB10-8CBD09349A35}"/>
              </a:ext>
            </a:extLst>
          </p:cNvPr>
          <p:cNvSpPr/>
          <p:nvPr/>
        </p:nvSpPr>
        <p:spPr>
          <a:xfrm>
            <a:off x="6467012" y="5494493"/>
            <a:ext cx="479212" cy="216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C8603B-FD91-4963-88A7-E4033BAA446C}"/>
              </a:ext>
            </a:extLst>
          </p:cNvPr>
          <p:cNvSpPr/>
          <p:nvPr/>
        </p:nvSpPr>
        <p:spPr>
          <a:xfrm>
            <a:off x="2051720" y="5503403"/>
            <a:ext cx="396043" cy="216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7632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539552" y="416277"/>
            <a:ext cx="582120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자동생성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</a:t>
            </a:r>
            <a:r>
              <a:rPr lang="en-US" altLang="ko-KR" sz="320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Part Ⅰ(1/3)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39</a:t>
            </a:fld>
            <a:endParaRPr lang="en-US" altLang="ko-KR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74" y="1173809"/>
            <a:ext cx="3438532" cy="496403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4" y="1173810"/>
            <a:ext cx="4024025" cy="496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47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539552" y="416277"/>
            <a:ext cx="582120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자동생성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Part Ⅰ(2/3)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40</a:t>
            </a:fld>
            <a:endParaRPr lang="en-US" altLang="ko-KR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97" y="1196752"/>
            <a:ext cx="4391218" cy="489654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196752"/>
            <a:ext cx="3957914" cy="4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19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rcRect b="815"/>
          <a:stretch/>
        </p:blipFill>
        <p:spPr>
          <a:xfrm>
            <a:off x="4659103" y="1075846"/>
            <a:ext cx="3966149" cy="5123169"/>
          </a:xfrm>
          <a:prstGeom prst="rect">
            <a:avLst/>
          </a:prstGeom>
        </p:spPr>
      </p:pic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539552" y="416277"/>
            <a:ext cx="5821209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자동생성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 </a:t>
            </a:r>
            <a:r>
              <a:rPr lang="en-US" altLang="ko-KR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Part Ⅰ(3/3)</a:t>
            </a:r>
            <a:endParaRPr lang="ko-KR" altLang="en-US" sz="32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2"/>
          </p:nvPr>
        </p:nvSpPr>
        <p:spPr>
          <a:xfrm>
            <a:off x="4509487" y="640293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41</a:t>
            </a:fld>
            <a:endParaRPr lang="en-US" altLang="ko-KR"/>
          </a:p>
        </p:txBody>
      </p:sp>
      <p:pic>
        <p:nvPicPr>
          <p:cNvPr id="7" name="그림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2338" y="1196753"/>
            <a:ext cx="42840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25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" y="1573323"/>
            <a:ext cx="5421928" cy="3611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5" name="AutoShape 4"/>
          <p:cNvSpPr>
            <a:spLocks noChangeArrowheads="1"/>
          </p:cNvSpPr>
          <p:nvPr/>
        </p:nvSpPr>
        <p:spPr bwMode="auto">
          <a:xfrm>
            <a:off x="143508" y="1088740"/>
            <a:ext cx="8328258" cy="464056"/>
          </a:xfrm>
          <a:prstGeom prst="roundRect">
            <a:avLst>
              <a:gd name="adj" fmla="val 13745"/>
            </a:avLst>
          </a:prstGeom>
          <a:noFill/>
          <a:ln w="38100">
            <a:noFill/>
            <a:round/>
            <a:headEnd/>
            <a:tailEnd/>
          </a:ln>
        </p:spPr>
        <p:txBody>
          <a:bodyPr anchor="ctr"/>
          <a:lstStyle/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종합관리시스템</a:t>
            </a: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hlinkClick r:id="rId3"/>
              </a:rPr>
              <a:t>www.smtech.go.kr</a:t>
            </a: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&gt; </a:t>
            </a:r>
            <a:r>
              <a:rPr lang="ko-KR" altLang="en-US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고객지원 </a:t>
            </a: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&gt; </a:t>
            </a:r>
            <a:r>
              <a:rPr lang="ko-KR" altLang="en-US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 매뉴얼 </a:t>
            </a:r>
            <a:r>
              <a:rPr lang="en-US" altLang="ko-KR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&gt; </a:t>
            </a:r>
            <a:r>
              <a:rPr lang="ko-KR" altLang="en-US" sz="1477" b="1" spc="-3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시스템 이용 매뉴얼 </a:t>
            </a:r>
            <a:endParaRPr lang="en-US" altLang="ko-KR" sz="1477" b="1" spc="-37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AutoShape 16"/>
          <p:cNvSpPr>
            <a:spLocks noChangeArrowheads="1"/>
          </p:cNvSpPr>
          <p:nvPr/>
        </p:nvSpPr>
        <p:spPr bwMode="auto">
          <a:xfrm>
            <a:off x="611560" y="419347"/>
            <a:ext cx="5208157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32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참고자료 </a:t>
            </a:r>
            <a:r>
              <a:rPr lang="en-US" altLang="ko-KR" sz="28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28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신청 상세 매뉴얼</a:t>
            </a:r>
            <a:r>
              <a:rPr lang="en-US" altLang="ko-KR" sz="2800" dirty="0"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2800" dirty="0">
              <a:solidFill>
                <a:srgbClr val="FFFFF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336750" y="1818922"/>
            <a:ext cx="504056" cy="25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90582" y="3197854"/>
            <a:ext cx="609908" cy="198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46957" y="3653671"/>
            <a:ext cx="551279" cy="198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2"/>
          </p:nvPr>
        </p:nvSpPr>
        <p:spPr>
          <a:xfrm>
            <a:off x="4518246" y="6420798"/>
            <a:ext cx="141064" cy="151452"/>
          </a:xfrm>
        </p:spPr>
        <p:txBody>
          <a:bodyPr/>
          <a:lstStyle/>
          <a:p>
            <a:fld id="{86CB4B4D-7CA3-9044-876B-883B54F8677D}" type="slidenum">
              <a:rPr lang="en-US" altLang="ko-KR" smtClean="0"/>
              <a:pPr/>
              <a:t>42</a:t>
            </a:fld>
            <a:endParaRPr lang="en-US" altLang="ko-KR" dirty="0"/>
          </a:p>
        </p:txBody>
      </p:sp>
      <p:pic>
        <p:nvPicPr>
          <p:cNvPr id="3" name="그림 2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"/>
          <a:stretch/>
        </p:blipFill>
        <p:spPr>
          <a:xfrm>
            <a:off x="4188143" y="3235838"/>
            <a:ext cx="4932000" cy="29065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6024458" y="5231843"/>
            <a:ext cx="711852" cy="1637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243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396725" y="1700808"/>
            <a:ext cx="4350550" cy="82586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>
              <a:defRPr sz="3400">
                <a:gradFill>
                  <a:gsLst>
                    <a:gs pos="0">
                      <a:srgbClr val="015E9A"/>
                    </a:gs>
                    <a:gs pos="51000">
                      <a:srgbClr val="015E9A"/>
                    </a:gs>
                    <a:gs pos="52000">
                      <a:srgbClr val="013E78"/>
                    </a:gs>
                    <a:gs pos="100000">
                      <a:srgbClr val="013E78"/>
                    </a:gs>
                  </a:gsLst>
                  <a:lin ang="5400000" scaled="0"/>
                </a:gradFill>
                <a:latin typeface="Rix모던고딕 EB" panose="02020603020101020101" pitchFamily="18" charset="-127"/>
                <a:ea typeface="Rix모던고딕 EB" panose="02020603020101020101" pitchFamily="18" charset="-127"/>
              </a:defRPr>
            </a:lvl1pPr>
          </a:lstStyle>
          <a:p>
            <a:pPr algn="ctr">
              <a:spcAft>
                <a:spcPts val="200"/>
              </a:spcAft>
            </a:pPr>
            <a:r>
              <a:rPr lang="ko-KR" altLang="en-US" sz="2600" dirty="0">
                <a:gradFill>
                  <a:gsLst>
                    <a:gs pos="0">
                      <a:srgbClr val="028DC6"/>
                    </a:gs>
                    <a:gs pos="51000">
                      <a:srgbClr val="028DC6"/>
                    </a:gs>
                    <a:gs pos="52000">
                      <a:srgbClr val="0169B4"/>
                    </a:gs>
                    <a:gs pos="100000">
                      <a:srgbClr val="0169B4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기술경쟁력 강화를 위해</a:t>
            </a:r>
          </a:p>
          <a:p>
            <a:pPr algn="ctr">
              <a:spcAft>
                <a:spcPts val="200"/>
              </a:spcAft>
            </a:pPr>
            <a:r>
              <a:rPr lang="ko-KR" altLang="en-US" sz="2600" dirty="0">
                <a:gradFill>
                  <a:gsLst>
                    <a:gs pos="0">
                      <a:srgbClr val="028DC6"/>
                    </a:gs>
                    <a:gs pos="51000">
                      <a:srgbClr val="028DC6"/>
                    </a:gs>
                    <a:gs pos="52000">
                      <a:srgbClr val="0169B4"/>
                    </a:gs>
                    <a:gs pos="100000">
                      <a:srgbClr val="0169B4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최선의 노력을 다하겠습니다</a:t>
            </a:r>
            <a:r>
              <a:rPr lang="en-US" altLang="ko-KR" sz="2600" dirty="0">
                <a:gradFill>
                  <a:gsLst>
                    <a:gs pos="0">
                      <a:srgbClr val="028DC6"/>
                    </a:gs>
                    <a:gs pos="51000">
                      <a:srgbClr val="028DC6"/>
                    </a:gs>
                    <a:gs pos="52000">
                      <a:srgbClr val="0169B4"/>
                    </a:gs>
                    <a:gs pos="100000">
                      <a:srgbClr val="0169B4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5155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2745</Words>
  <Application>Microsoft Office PowerPoint</Application>
  <PresentationFormat>화면 슬라이드 쇼(4:3)</PresentationFormat>
  <Paragraphs>455</Paragraphs>
  <Slides>43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7" baseType="lpstr">
      <vt:lpstr>Helvetica Neue Medium</vt:lpstr>
      <vt:lpstr>Helvetica Neue Thin</vt:lpstr>
      <vt:lpstr>KoPub돋움체 Bold</vt:lpstr>
      <vt:lpstr>KoPub돋움체 Medium</vt:lpstr>
      <vt:lpstr>굴림</vt:lpstr>
      <vt:lpstr>맑은 고딕</vt:lpstr>
      <vt:lpstr>Arial</vt:lpstr>
      <vt:lpstr>Calibri</vt:lpstr>
      <vt:lpstr>Calibri Light</vt:lpstr>
      <vt:lpstr>Tahoma</vt:lpstr>
      <vt:lpstr>Times New Roman</vt:lpstr>
      <vt:lpstr>Wingdings</vt:lpstr>
      <vt:lpstr>Wingdings 2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TIPA</dc:creator>
  <cp:lastModifiedBy>TIPA</cp:lastModifiedBy>
  <cp:revision>63</cp:revision>
  <dcterms:created xsi:type="dcterms:W3CDTF">2019-01-03T10:06:46Z</dcterms:created>
  <dcterms:modified xsi:type="dcterms:W3CDTF">2019-01-15T07:30:13Z</dcterms:modified>
</cp:coreProperties>
</file>