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haansoftxlsx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  <p:sldMasterId id="2147483662" r:id="rId3"/>
  </p:sldMasterIdLst>
  <p:notesMasterIdLst>
    <p:notesMasterId r:id="rId40"/>
  </p:notesMasterIdLst>
  <p:handoutMasterIdLst>
    <p:handoutMasterId r:id="rId41"/>
  </p:handoutMasterIdLst>
  <p:sldIdLst>
    <p:sldId id="297" r:id="rId4"/>
    <p:sldId id="300" r:id="rId5"/>
    <p:sldId id="262" r:id="rId6"/>
    <p:sldId id="301" r:id="rId7"/>
    <p:sldId id="293" r:id="rId8"/>
    <p:sldId id="264" r:id="rId9"/>
    <p:sldId id="265" r:id="rId10"/>
    <p:sldId id="302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04" r:id="rId32"/>
    <p:sldId id="306" r:id="rId33"/>
    <p:sldId id="299" r:id="rId34"/>
    <p:sldId id="287" r:id="rId35"/>
    <p:sldId id="288" r:id="rId36"/>
    <p:sldId id="303" r:id="rId37"/>
    <p:sldId id="305" r:id="rId38"/>
    <p:sldId id="291" r:id="rId39"/>
  </p:sldIdLst>
  <p:sldSz cx="9906000" cy="6858000" type="A4"/>
  <p:notesSz cx="9926638" cy="6858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7A3"/>
    <a:srgbClr val="669900"/>
    <a:srgbClr val="276399"/>
    <a:srgbClr val="0070C0"/>
    <a:srgbClr val="B7DEE8"/>
    <a:srgbClr val="F9F9F9"/>
    <a:srgbClr val="EEEEEE"/>
    <a:srgbClr val="D8CFFD"/>
    <a:srgbClr val="CC33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4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45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8" d="100"/>
          <a:sy n="118" d="100"/>
        </p:scale>
        <p:origin x="232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0" Type="http://schemas.openxmlformats.org/officeDocument/2006/relationships/slide" Target="slides/slide17.xml"/><Relationship Id="rId41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22211111111111111111111111111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333111122222222222222222222222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SS\Desktop\&#44396;&#47588;&#51221;&#48372;&#44288;&#47532;&#49892;&#51201;%20&#44592;&#44288;&#47785;&#47197;%202019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55555544444444444444433333333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explosion val="2"/>
          <c:dPt>
            <c:idx val="0"/>
            <c:bubble3D val="0"/>
            <c:spPr>
              <a:gradFill>
                <a:gsLst>
                  <a:gs pos="0">
                    <a:srgbClr val="4747A3"/>
                  </a:gs>
                  <a:gs pos="100000">
                    <a:srgbClr val="00B0F0"/>
                  </a:gs>
                </a:gsLst>
                <a:lin ang="2700000" scaled="0"/>
              </a:gra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F94-4F96-BAE7-3F52794ABFD0}"/>
              </c:ext>
            </c:extLst>
          </c:dPt>
          <c:dPt>
            <c:idx val="1"/>
            <c:bubble3D val="0"/>
            <c:spPr>
              <a:gradFill>
                <a:gsLst>
                  <a:gs pos="0">
                    <a:srgbClr val="00B050"/>
                  </a:gs>
                  <a:gs pos="100000">
                    <a:schemeClr val="accent3"/>
                  </a:gs>
                </a:gsLst>
                <a:lin ang="2700000" scaled="0"/>
              </a:gra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F94-4F96-BAE7-3F52794ABFD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F94-4F96-BAE7-3F52794ABFD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F94-4F96-BAE7-3F52794ABFD0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90.3</c:v>
                </c:pt>
                <c:pt idx="1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F94-4F96-BAE7-3F52794ABF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5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explosion val="2"/>
          <c:dPt>
            <c:idx val="0"/>
            <c:bubble3D val="0"/>
            <c:spPr>
              <a:gradFill>
                <a:gsLst>
                  <a:gs pos="0">
                    <a:srgbClr val="4747A3"/>
                  </a:gs>
                  <a:gs pos="100000">
                    <a:srgbClr val="00B0F0"/>
                  </a:gs>
                </a:gsLst>
                <a:lin ang="2700000" scaled="0"/>
              </a:gra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7D0-45D8-A0B2-CE07DC9599E3}"/>
              </c:ext>
            </c:extLst>
          </c:dPt>
          <c:dPt>
            <c:idx val="1"/>
            <c:bubble3D val="0"/>
            <c:spPr>
              <a:gradFill>
                <a:gsLst>
                  <a:gs pos="0">
                    <a:srgbClr val="00B050"/>
                  </a:gs>
                  <a:gs pos="100000">
                    <a:schemeClr val="accent3"/>
                  </a:gs>
                </a:gsLst>
                <a:lin ang="2700000" scaled="0"/>
              </a:gra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7D0-45D8-A0B2-CE07DC9599E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7D0-45D8-A0B2-CE07DC9599E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7D0-45D8-A0B2-CE07DC9599E3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84.7</c:v>
                </c:pt>
                <c:pt idx="1">
                  <c:v>15.3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7D0-45D8-A0B2-CE07DC9599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5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81617641703869"/>
          <c:y val="0.24395698121489948"/>
          <c:w val="0.8428463628047056"/>
          <c:h val="0.7224658789644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Sheet1!$H$10</c:f>
              <c:strCache>
                <c:ptCount val="1"/>
                <c:pt idx="0">
                  <c:v>대기업</c:v>
                </c:pt>
              </c:strCache>
            </c:strRef>
          </c:tx>
          <c:spPr>
            <a:noFill/>
            <a:ln w="25400" cap="flat" cmpd="sng" algn="ctr">
              <a:solidFill>
                <a:schemeClr val="accent1"/>
              </a:solidFill>
              <a:miter lim="800000"/>
            </a:ln>
            <a:effectLst/>
          </c:spPr>
          <c:invertIfNegative val="0"/>
          <c:dPt>
            <c:idx val="0"/>
            <c:invertIfNegative val="0"/>
            <c:bubble3D val="0"/>
          </c:dPt>
          <c:val>
            <c:numRef>
              <c:f>Sheet1!$I$10</c:f>
              <c:numCache>
                <c:formatCode>General</c:formatCode>
                <c:ptCount val="1"/>
                <c:pt idx="0">
                  <c:v>219</c:v>
                </c:pt>
              </c:numCache>
            </c:numRef>
          </c:val>
        </c:ser>
        <c:ser>
          <c:idx val="1"/>
          <c:order val="1"/>
          <c:tx>
            <c:strRef>
              <c:f>Sheet1!$H$11</c:f>
              <c:strCache>
                <c:ptCount val="1"/>
                <c:pt idx="0">
                  <c:v>중견기업</c:v>
                </c:pt>
              </c:strCache>
            </c:strRef>
          </c:tx>
          <c:spPr>
            <a:noFill/>
            <a:ln w="25400" cap="flat" cmpd="sng" algn="ctr">
              <a:solidFill>
                <a:schemeClr val="accent2"/>
              </a:solidFill>
              <a:miter lim="800000"/>
            </a:ln>
            <a:effectLst/>
          </c:spPr>
          <c:invertIfNegative val="0"/>
          <c:val>
            <c:numRef>
              <c:f>Sheet1!$I$11</c:f>
              <c:numCache>
                <c:formatCode>General</c:formatCode>
                <c:ptCount val="1"/>
                <c:pt idx="0">
                  <c:v>271</c:v>
                </c:pt>
              </c:numCache>
            </c:numRef>
          </c:val>
        </c:ser>
        <c:ser>
          <c:idx val="2"/>
          <c:order val="2"/>
          <c:tx>
            <c:strRef>
              <c:f>Sheet1!$H$12</c:f>
              <c:strCache>
                <c:ptCount val="1"/>
                <c:pt idx="0">
                  <c:v>중소기업</c:v>
                </c:pt>
              </c:strCache>
            </c:strRef>
          </c:tx>
          <c:spPr>
            <a:noFill/>
            <a:ln w="25400" cap="flat" cmpd="sng" algn="ctr">
              <a:solidFill>
                <a:schemeClr val="accent3"/>
              </a:solidFill>
              <a:miter lim="800000"/>
            </a:ln>
            <a:effectLst/>
          </c:spPr>
          <c:invertIfNegative val="0"/>
          <c:val>
            <c:numRef>
              <c:f>Sheet1!$I$12</c:f>
              <c:numCache>
                <c:formatCode>General</c:formatCode>
                <c:ptCount val="1"/>
                <c:pt idx="0">
                  <c:v>427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35"/>
        <c:axId val="-1349205600"/>
        <c:axId val="-1349194176"/>
      </c:barChart>
      <c:catAx>
        <c:axId val="-13492056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349194176"/>
        <c:crosses val="autoZero"/>
        <c:auto val="1"/>
        <c:lblAlgn val="ctr"/>
        <c:lblOffset val="100"/>
        <c:noMultiLvlLbl val="0"/>
      </c:catAx>
      <c:valAx>
        <c:axId val="-13491941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34920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015518891256813"/>
          <c:y val="4.5721417555992384E-2"/>
          <c:w val="0.83212230199198411"/>
          <c:h val="0.121509981027870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0">
                    <a:srgbClr val="4747A3"/>
                  </a:gs>
                  <a:gs pos="100000">
                    <a:srgbClr val="00B0F0"/>
                  </a:gs>
                </a:gsLst>
                <a:lin ang="2700000" scaled="0"/>
              </a:gra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F9D-4B57-A5F3-0501ACDF3A16}"/>
              </c:ext>
            </c:extLst>
          </c:dPt>
          <c:dPt>
            <c:idx val="1"/>
            <c:bubble3D val="0"/>
            <c:spPr>
              <a:gradFill>
                <a:gsLst>
                  <a:gs pos="0">
                    <a:schemeClr val="accent6"/>
                  </a:gs>
                  <a:gs pos="100000">
                    <a:srgbClr val="FFC000"/>
                  </a:gs>
                </a:gsLst>
                <a:lin ang="2700000" scaled="0"/>
              </a:gra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F9D-4B57-A5F3-0501ACDF3A1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F9D-4B57-A5F3-0501ACDF3A1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F9D-4B57-A5F3-0501ACDF3A16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F9D-4B57-A5F3-0501ACDF3A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4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35000"/>
          <a:lumOff val="65000"/>
        </a:schemeClr>
      </a:solidFill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/>
    <cs:fontRef idx="minor">
      <a:schemeClr val="dk1"/>
    </cs:fontRef>
    <cs:spPr>
      <a:noFill/>
      <a:ln w="25400" cap="flat" cmpd="sng" algn="ctr">
        <a:solidFill>
          <a:schemeClr val="phClr"/>
        </a:solidFill>
        <a:miter lim="800000"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flat" cmpd="sng" algn="ctr">
        <a:solidFill>
          <a:schemeClr val="phClr"/>
        </a:solidFill>
        <a:miter lim="800000"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1"/>
    <cs:effectRef idx="0"/>
    <cs:fontRef idx="minor">
      <a:schemeClr val="tx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3372" y="0"/>
            <a:ext cx="4301543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920782-32F3-4733-B135-AC065799B90D}" type="datetimeFigureOut">
              <a:rPr lang="ko-KR" altLang="en-US" smtClean="0"/>
              <a:t>2020-12-16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513514"/>
            <a:ext cx="4301543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3372" y="6513514"/>
            <a:ext cx="4301543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EA6785-DB01-43E2-927E-A586E80F5C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31590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3372" y="0"/>
            <a:ext cx="4301543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F2CE26-0924-4BA1-9CE7-872657F0EAF2}" type="datetimeFigureOut">
              <a:rPr lang="ko-KR" altLang="en-US" smtClean="0"/>
              <a:t>2020-12-16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90888" y="857250"/>
            <a:ext cx="3344862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4" y="3300414"/>
            <a:ext cx="794131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514"/>
            <a:ext cx="4301543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3372" y="6513514"/>
            <a:ext cx="4301543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AA4A70-3BA0-4B17-AFDE-29E61576F7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3933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35"/>
            <a:ext cx="9906000" cy="61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869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빈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1368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-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대각선 방향의 모서리가 둥근 사각형 5"/>
          <p:cNvSpPr/>
          <p:nvPr userDrawn="1"/>
        </p:nvSpPr>
        <p:spPr>
          <a:xfrm rot="10800000">
            <a:off x="1634586" y="2545272"/>
            <a:ext cx="7242709" cy="959928"/>
          </a:xfrm>
          <a:prstGeom prst="round2DiagRect">
            <a:avLst/>
          </a:prstGeom>
          <a:solidFill>
            <a:schemeClr val="bg1"/>
          </a:solidFill>
          <a:ln w="15240">
            <a:solidFill>
              <a:srgbClr val="333399"/>
            </a:solidFill>
            <a:headEnd/>
            <a:tailEnd/>
          </a:ln>
          <a:effectLst>
            <a:outerShdw dist="38100" dir="5400000" algn="t" rotWithShape="0">
              <a:prstClr val="black">
                <a:alpha val="1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87313" tIns="44450" rIns="180000" bIns="44450" anchor="ctr"/>
          <a:lstStyle/>
          <a:p>
            <a:pPr algn="r">
              <a:defRPr/>
            </a:pPr>
            <a:endParaRPr lang="ko-KR" altLang="en-US" sz="24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 Bold" pitchFamily="50" charset="-127"/>
              <a:ea typeface="나눔고딕 Bold" pitchFamily="50" charset="-127"/>
              <a:sym typeface="Monotype Sorts"/>
            </a:endParaRPr>
          </a:p>
        </p:txBody>
      </p:sp>
      <p:sp>
        <p:nvSpPr>
          <p:cNvPr id="11" name="Round Diagonal Corner Rectangle 4"/>
          <p:cNvSpPr/>
          <p:nvPr userDrawn="1"/>
        </p:nvSpPr>
        <p:spPr>
          <a:xfrm>
            <a:off x="1268155" y="2526223"/>
            <a:ext cx="1335347" cy="101072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33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 sz="3800" b="1" dirty="0">
              <a:solidFill>
                <a:schemeClr val="bg1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21" name="제목 11"/>
          <p:cNvSpPr>
            <a:spLocks noGrp="1"/>
          </p:cNvSpPr>
          <p:nvPr>
            <p:ph type="title"/>
          </p:nvPr>
        </p:nvSpPr>
        <p:spPr>
          <a:xfrm>
            <a:off x="2479677" y="2680293"/>
            <a:ext cx="6273793" cy="607335"/>
          </a:xfrm>
          <a:prstGeom prst="rect">
            <a:avLst/>
          </a:prstGeom>
        </p:spPr>
        <p:txBody>
          <a:bodyPr anchor="ctr"/>
          <a:lstStyle>
            <a:lvl1pPr algn="ctr">
              <a:defRPr sz="2800" spc="-150">
                <a:solidFill>
                  <a:srgbClr val="4747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8388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9575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-상단없는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 anchor="ctr"/>
          <a:lstStyle>
            <a:lvl1pPr>
              <a:defRPr sz="2600" spc="-150"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02964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-상단-가운데정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 anchor="ctr"/>
          <a:lstStyle>
            <a:lvl1pPr algn="ctr">
              <a:defRPr sz="2600" spc="-150"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3678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목차-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대각선 방향의 모서리가 둥근 사각형 5"/>
          <p:cNvSpPr/>
          <p:nvPr userDrawn="1"/>
        </p:nvSpPr>
        <p:spPr>
          <a:xfrm rot="10800000">
            <a:off x="1634586" y="2545272"/>
            <a:ext cx="7242709" cy="959928"/>
          </a:xfrm>
          <a:prstGeom prst="round2DiagRect">
            <a:avLst/>
          </a:prstGeom>
          <a:solidFill>
            <a:schemeClr val="bg1"/>
          </a:solidFill>
          <a:ln w="15240">
            <a:solidFill>
              <a:srgbClr val="333399"/>
            </a:solidFill>
            <a:headEnd/>
            <a:tailEnd/>
          </a:ln>
          <a:effectLst>
            <a:outerShdw dist="38100" dir="5400000" algn="t" rotWithShape="0">
              <a:prstClr val="black">
                <a:alpha val="1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87313" tIns="44450" rIns="180000" bIns="44450" anchor="ctr"/>
          <a:lstStyle/>
          <a:p>
            <a:pPr algn="r">
              <a:defRPr/>
            </a:pPr>
            <a:endParaRPr lang="ko-KR" altLang="en-US" sz="24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 Bold" pitchFamily="50" charset="-127"/>
              <a:ea typeface="나눔고딕 Bold" pitchFamily="50" charset="-127"/>
              <a:sym typeface="Monotype Sorts"/>
            </a:endParaRPr>
          </a:p>
        </p:txBody>
      </p:sp>
      <p:sp>
        <p:nvSpPr>
          <p:cNvPr id="11" name="Round Diagonal Corner Rectangle 4"/>
          <p:cNvSpPr/>
          <p:nvPr userDrawn="1"/>
        </p:nvSpPr>
        <p:spPr>
          <a:xfrm>
            <a:off x="1268155" y="2526223"/>
            <a:ext cx="1335347" cy="101072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33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 sz="3800" b="1" dirty="0">
              <a:solidFill>
                <a:schemeClr val="bg1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21" name="제목 11"/>
          <p:cNvSpPr>
            <a:spLocks noGrp="1"/>
          </p:cNvSpPr>
          <p:nvPr>
            <p:ph type="title"/>
          </p:nvPr>
        </p:nvSpPr>
        <p:spPr>
          <a:xfrm>
            <a:off x="2479677" y="2680293"/>
            <a:ext cx="6273793" cy="607335"/>
          </a:xfrm>
          <a:prstGeom prst="rect">
            <a:avLst/>
          </a:prstGeom>
        </p:spPr>
        <p:txBody>
          <a:bodyPr anchor="ctr"/>
          <a:lstStyle>
            <a:lvl1pPr algn="ctr">
              <a:defRPr sz="2800" spc="-150">
                <a:solidFill>
                  <a:srgbClr val="4747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47946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BDE45-C984-4F36-A174-349E9CDD4693}" type="datetimeFigureOut">
              <a:rPr lang="ko-KR" altLang="en-US" smtClean="0"/>
              <a:t>2020-12-16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F7CCA-9D3F-4DD8-B7EB-3A686E42D2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0144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4" r:id="rId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/>
          <p:cNvGrpSpPr/>
          <p:nvPr userDrawn="1"/>
        </p:nvGrpSpPr>
        <p:grpSpPr>
          <a:xfrm>
            <a:off x="-620057" y="1768919"/>
            <a:ext cx="10860316" cy="4758645"/>
            <a:chOff x="-619958" y="1768918"/>
            <a:chExt cx="10858576" cy="4758645"/>
          </a:xfrm>
        </p:grpSpPr>
        <p:cxnSp>
          <p:nvCxnSpPr>
            <p:cNvPr id="10" name="직선 연결선 9"/>
            <p:cNvCxnSpPr/>
            <p:nvPr userDrawn="1"/>
          </p:nvCxnSpPr>
          <p:spPr>
            <a:xfrm>
              <a:off x="-619958" y="1768918"/>
              <a:ext cx="10858576" cy="1588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 userDrawn="1"/>
          </p:nvCxnSpPr>
          <p:spPr>
            <a:xfrm>
              <a:off x="-619958" y="6525975"/>
              <a:ext cx="10858576" cy="1588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45270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iming>
    <p:tnLst>
      <p:par>
        <p:cTn id="1" dur="indefinite" restart="never" nodeType="tmRoot"/>
      </p:par>
    </p:tnLst>
  </p:timing>
  <p:txStyles>
    <p:titleStyle>
      <a:lvl1pPr marL="0" algn="l" defTabSz="914400" rtl="0" eaLnBrk="1" latinLnBrk="1" hangingPunct="1">
        <a:spcBef>
          <a:spcPct val="0"/>
        </a:spcBef>
        <a:buNone/>
        <a:defRPr lang="ko-KR" altLang="en-US" sz="2200" kern="1200" spc="-200" dirty="0" smtClean="0">
          <a:solidFill>
            <a:schemeClr val="bg1"/>
          </a:solidFill>
          <a:latin typeface="HY헤드라인M" pitchFamily="18" charset="-127"/>
          <a:ea typeface="HY헤드라인M" pitchFamily="18" charset="-127"/>
          <a:cs typeface="+mn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918700" cy="81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65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83" r:id="rId3"/>
  </p:sldLayoutIdLst>
  <p:timing>
    <p:tnLst>
      <p:par>
        <p:cTn id="1" dur="indefinite" restart="never" nodeType="tmRoot"/>
      </p:par>
    </p:tnLst>
  </p:timing>
  <p:txStyles>
    <p:titleStyle>
      <a:lvl1pPr marL="0" algn="l" defTabSz="914400" rtl="0" eaLnBrk="1" latinLnBrk="1" hangingPunct="1">
        <a:spcBef>
          <a:spcPct val="0"/>
        </a:spcBef>
        <a:buNone/>
        <a:defRPr lang="ko-KR" altLang="en-US" sz="2200" kern="1200" spc="-200" dirty="0" smtClean="0">
          <a:solidFill>
            <a:schemeClr val="bg1"/>
          </a:solidFill>
          <a:latin typeface="HY헤드라인M" pitchFamily="18" charset="-127"/>
          <a:ea typeface="HY헤드라인M" pitchFamily="18" charset="-127"/>
          <a:cs typeface="+mn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mpp.go.kr/" TargetMode="Externa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55017" y="247649"/>
            <a:ext cx="9420225" cy="6372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>
            <a:off x="-2" y="2076450"/>
            <a:ext cx="4819651" cy="4793907"/>
            <a:chOff x="-2" y="2076450"/>
            <a:chExt cx="4819651" cy="4793907"/>
          </a:xfrm>
        </p:grpSpPr>
        <p:sp>
          <p:nvSpPr>
            <p:cNvPr id="11" name="직각 삼각형 10"/>
            <p:cNvSpPr/>
            <p:nvPr/>
          </p:nvSpPr>
          <p:spPr>
            <a:xfrm>
              <a:off x="-1" y="2076450"/>
              <a:ext cx="1900723" cy="4781550"/>
            </a:xfrm>
            <a:prstGeom prst="rtTriangle">
              <a:avLst/>
            </a:prstGeom>
            <a:gradFill>
              <a:gsLst>
                <a:gs pos="0">
                  <a:srgbClr val="4747A3">
                    <a:alpha val="70000"/>
                  </a:srgbClr>
                </a:gs>
                <a:gs pos="100000">
                  <a:srgbClr val="00B0F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" name="직각 삼각형 1"/>
            <p:cNvSpPr/>
            <p:nvPr/>
          </p:nvSpPr>
          <p:spPr>
            <a:xfrm>
              <a:off x="-2" y="4562475"/>
              <a:ext cx="4819651" cy="2307882"/>
            </a:xfrm>
            <a:prstGeom prst="rtTriangle">
              <a:avLst/>
            </a:prstGeom>
            <a:gradFill>
              <a:gsLst>
                <a:gs pos="0">
                  <a:srgbClr val="4747A3">
                    <a:alpha val="88000"/>
                  </a:srgbClr>
                </a:gs>
                <a:gs pos="100000">
                  <a:srgbClr val="00B0F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5379308" y="0"/>
            <a:ext cx="4536216" cy="3009900"/>
            <a:chOff x="5379308" y="0"/>
            <a:chExt cx="4536216" cy="3009900"/>
          </a:xfrm>
        </p:grpSpPr>
        <p:sp>
          <p:nvSpPr>
            <p:cNvPr id="16" name="직각 삼각형 15"/>
            <p:cNvSpPr/>
            <p:nvPr/>
          </p:nvSpPr>
          <p:spPr>
            <a:xfrm rot="10800000">
              <a:off x="8014801" y="0"/>
              <a:ext cx="1900723" cy="3009900"/>
            </a:xfrm>
            <a:prstGeom prst="rtTriangle">
              <a:avLst/>
            </a:prstGeom>
            <a:gradFill>
              <a:gsLst>
                <a:gs pos="0">
                  <a:srgbClr val="4747A3">
                    <a:alpha val="70000"/>
                  </a:srgbClr>
                </a:gs>
                <a:gs pos="100000">
                  <a:srgbClr val="00B0F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각 삼각형 7"/>
            <p:cNvSpPr/>
            <p:nvPr/>
          </p:nvSpPr>
          <p:spPr>
            <a:xfrm rot="10800000">
              <a:off x="5379308" y="566"/>
              <a:ext cx="4534930" cy="1799658"/>
            </a:xfrm>
            <a:prstGeom prst="rtTriangle">
              <a:avLst/>
            </a:prstGeom>
            <a:gradFill>
              <a:gsLst>
                <a:gs pos="0">
                  <a:srgbClr val="4747A3">
                    <a:alpha val="90000"/>
                  </a:srgbClr>
                </a:gs>
                <a:gs pos="100000">
                  <a:srgbClr val="00B0F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2263" y="6147100"/>
            <a:ext cx="1709292" cy="34614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626972" y="1894781"/>
            <a:ext cx="67169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  <a:defRPr/>
            </a:pPr>
            <a:r>
              <a:rPr lang="ko-KR" altLang="en-US" sz="4200" spc="-150" dirty="0" smtClean="0">
                <a:ln w="11430"/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중소기업제품</a:t>
            </a:r>
            <a:endParaRPr lang="en-US" altLang="ko-KR" sz="4200" spc="-150" dirty="0" smtClean="0">
              <a:ln w="11430"/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>
              <a:lnSpc>
                <a:spcPts val="6000"/>
              </a:lnSpc>
              <a:defRPr/>
            </a:pPr>
            <a:r>
              <a:rPr lang="ko-KR" altLang="en-US" sz="5200" spc="-150" dirty="0" smtClean="0">
                <a:ln w="11430"/>
                <a:solidFill>
                  <a:srgbClr val="4747A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공공구매제도의 이해</a:t>
            </a:r>
            <a:endParaRPr lang="ko-KR" altLang="en-US" sz="5200" spc="-150" dirty="0">
              <a:ln w="11430"/>
              <a:solidFill>
                <a:srgbClr val="4747A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900722" y="3618886"/>
            <a:ext cx="6120000" cy="28800"/>
          </a:xfrm>
          <a:prstGeom prst="rect">
            <a:avLst/>
          </a:prstGeom>
          <a:solidFill>
            <a:srgbClr val="4747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19963" y="5301208"/>
            <a:ext cx="1205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smtClean="0">
                <a:latin typeface="+mn-ea"/>
              </a:rPr>
              <a:t>2021. </a:t>
            </a:r>
            <a:r>
              <a:rPr lang="en-US" altLang="ko-KR" sz="1600" b="1" dirty="0" smtClean="0">
                <a:latin typeface="+mn-ea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45796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642551" y="1606378"/>
            <a:ext cx="5074508" cy="486033"/>
          </a:xfrm>
          <a:prstGeom prst="rect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9906001" cy="864973"/>
          </a:xfrm>
          <a:prstGeom prst="rect">
            <a:avLst/>
          </a:prstGeom>
          <a:solidFill>
            <a:schemeClr val="bg1"/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endParaRPr lang="ko-KR" altLang="en-US" sz="2800" spc="-150" dirty="0">
              <a:solidFill>
                <a:srgbClr val="4747A3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2" name="Rectangle 4"/>
          <p:cNvSpPr txBox="1">
            <a:spLocks noChangeArrowheads="1"/>
          </p:cNvSpPr>
          <p:nvPr/>
        </p:nvSpPr>
        <p:spPr bwMode="auto">
          <a:xfrm>
            <a:off x="827584" y="1709623"/>
            <a:ext cx="7272808" cy="401648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indent="-360363">
              <a:lnSpc>
                <a:spcPct val="90000"/>
              </a:lnSpc>
              <a:spcBef>
                <a:spcPts val="600"/>
              </a:spcBef>
              <a:buClr>
                <a:schemeClr val="bg1"/>
              </a:buClr>
              <a:defRPr/>
            </a:pPr>
            <a:r>
              <a:rPr lang="en-US" altLang="ko-KR" sz="2300" spc="-15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I.  </a:t>
            </a:r>
            <a:r>
              <a:rPr lang="ko-KR" altLang="en-US" sz="2300" spc="-15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중소기업 위상과 가치</a:t>
            </a:r>
            <a:endParaRPr lang="en-US" altLang="ko-KR" sz="2300" spc="-150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indent="-360363">
              <a:lnSpc>
                <a:spcPct val="90000"/>
              </a:lnSpc>
              <a:spcBef>
                <a:spcPts val="600"/>
              </a:spcBef>
              <a:buClr>
                <a:schemeClr val="bg1"/>
              </a:buClr>
              <a:defRPr/>
            </a:pPr>
            <a:endParaRPr lang="ko-KR" altLang="en-US" sz="2300" spc="-150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r>
              <a:rPr lang="en-US" altLang="ko-KR" sz="2300" spc="-150" dirty="0" smtClean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II</a:t>
            </a:r>
            <a:r>
              <a:rPr lang="en-US" altLang="ko-KR" sz="2300" spc="-150" dirty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2300" spc="-150" dirty="0" smtClean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중소기업제품 공공구매제도란</a:t>
            </a:r>
            <a:r>
              <a:rPr lang="en-US" altLang="ko-KR" sz="2300" spc="-150" dirty="0" smtClean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?</a:t>
            </a:r>
            <a:endParaRPr lang="en-US" altLang="ko-KR" sz="2300" spc="-150" dirty="0">
              <a:solidFill>
                <a:srgbClr val="333399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endParaRPr lang="en-US" altLang="ko-KR" sz="2300" spc="-150" dirty="0">
              <a:solidFill>
                <a:srgbClr val="333399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r>
              <a:rPr lang="en-US" altLang="ko-KR" sz="2300" spc="-150" dirty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III. </a:t>
            </a:r>
            <a:r>
              <a:rPr lang="ko-KR" altLang="en-US" sz="2300" spc="-150" dirty="0" err="1" smtClean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판로지원법에</a:t>
            </a:r>
            <a:r>
              <a:rPr lang="ko-KR" altLang="en-US" sz="2300" spc="-150" dirty="0" smtClean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의한 공공구매제도</a:t>
            </a:r>
            <a:endParaRPr lang="en-US" altLang="ko-KR" sz="2300" spc="-150" dirty="0">
              <a:solidFill>
                <a:srgbClr val="333399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endParaRPr lang="en-US" altLang="ko-KR" sz="2300" spc="-150" dirty="0">
              <a:solidFill>
                <a:srgbClr val="333399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r>
              <a:rPr lang="en-US" altLang="ko-KR" sz="2300" spc="-150" dirty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IV. </a:t>
            </a:r>
            <a:r>
              <a:rPr lang="ko-KR" altLang="en-US" sz="2300" spc="-150" dirty="0" smtClean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최근의 </a:t>
            </a:r>
            <a:r>
              <a:rPr lang="ko-KR" altLang="en-US" sz="2300" spc="-150" dirty="0" err="1" smtClean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판로지원법</a:t>
            </a:r>
            <a:r>
              <a:rPr lang="ko-KR" altLang="en-US" sz="2300" spc="-150" dirty="0" smtClean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개정 내용</a:t>
            </a:r>
            <a:endParaRPr lang="en-US" altLang="ko-KR" sz="2300" spc="-150" dirty="0">
              <a:solidFill>
                <a:srgbClr val="333399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latinLnBrk="1"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endParaRPr lang="en-US" altLang="ko-KR" sz="24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endParaRPr lang="en-US" altLang="ko-KR" sz="24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endParaRPr lang="en-US" altLang="ko-KR" sz="24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ko-KR" altLang="en-US" dirty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목차</a:t>
            </a:r>
          </a:p>
        </p:txBody>
      </p:sp>
    </p:spTree>
    <p:extLst>
      <p:ext uri="{BB962C8B-B14F-4D97-AF65-F5344CB8AC3E}">
        <p14:creationId xmlns:p14="http://schemas.microsoft.com/office/powerpoint/2010/main" val="180626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중소기업 </a:t>
            </a:r>
            <a:r>
              <a:rPr lang="ko-KR" altLang="en-US" dirty="0"/>
              <a:t>위상과 </a:t>
            </a:r>
            <a:r>
              <a:rPr lang="ko-KR" altLang="en-US" dirty="0" smtClean="0"/>
              <a:t>가치</a:t>
            </a:r>
            <a:endParaRPr lang="ko-KR" altLang="en-US" dirty="0"/>
          </a:p>
        </p:txBody>
      </p:sp>
      <p:sp>
        <p:nvSpPr>
          <p:cNvPr id="45" name="모서리가 둥근 직사각형 44"/>
          <p:cNvSpPr/>
          <p:nvPr/>
        </p:nvSpPr>
        <p:spPr>
          <a:xfrm>
            <a:off x="5249986" y="1713881"/>
            <a:ext cx="4231032" cy="4703133"/>
          </a:xfrm>
          <a:prstGeom prst="roundRect">
            <a:avLst>
              <a:gd name="adj" fmla="val 1521"/>
            </a:avLst>
          </a:prstGeom>
          <a:solidFill>
            <a:schemeClr val="bg1"/>
          </a:solidFill>
          <a:ln w="12700"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472966" y="1713470"/>
            <a:ext cx="4633196" cy="4695566"/>
          </a:xfrm>
          <a:prstGeom prst="roundRect">
            <a:avLst>
              <a:gd name="adj" fmla="val 1521"/>
            </a:avLst>
          </a:prstGeom>
          <a:solidFill>
            <a:schemeClr val="bg1"/>
          </a:solidFill>
          <a:ln w="12700"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59" name="그룹 58"/>
          <p:cNvGrpSpPr/>
          <p:nvPr/>
        </p:nvGrpSpPr>
        <p:grpSpPr>
          <a:xfrm>
            <a:off x="1573460" y="2676293"/>
            <a:ext cx="2357286" cy="3453346"/>
            <a:chOff x="1290637" y="2076451"/>
            <a:chExt cx="2981324" cy="4381500"/>
          </a:xfrm>
        </p:grpSpPr>
        <p:sp>
          <p:nvSpPr>
            <p:cNvPr id="60" name="순서도: 추출 59"/>
            <p:cNvSpPr/>
            <p:nvPr/>
          </p:nvSpPr>
          <p:spPr>
            <a:xfrm>
              <a:off x="1290637" y="2076451"/>
              <a:ext cx="2981324" cy="4381500"/>
            </a:xfrm>
            <a:prstGeom prst="flowChartExtract">
              <a:avLst/>
            </a:prstGeom>
            <a:solidFill>
              <a:srgbClr val="4747A3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1" name="순서도: 수동 연산 4"/>
            <p:cNvSpPr/>
            <p:nvPr/>
          </p:nvSpPr>
          <p:spPr>
            <a:xfrm rot="10800000">
              <a:off x="1938338" y="3552821"/>
              <a:ext cx="1687973" cy="1000128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  <a:gd name="connsiteX0" fmla="*/ 0 w 10000"/>
                <a:gd name="connsiteY0" fmla="*/ 95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95 h 10000"/>
                <a:gd name="connsiteX0" fmla="*/ 0 w 10057"/>
                <a:gd name="connsiteY0" fmla="*/ 0 h 10000"/>
                <a:gd name="connsiteX1" fmla="*/ 10057 w 10057"/>
                <a:gd name="connsiteY1" fmla="*/ 0 h 10000"/>
                <a:gd name="connsiteX2" fmla="*/ 8057 w 10057"/>
                <a:gd name="connsiteY2" fmla="*/ 10000 h 10000"/>
                <a:gd name="connsiteX3" fmla="*/ 2057 w 10057"/>
                <a:gd name="connsiteY3" fmla="*/ 10000 h 10000"/>
                <a:gd name="connsiteX4" fmla="*/ 0 w 10057"/>
                <a:gd name="connsiteY4" fmla="*/ 0 h 10000"/>
                <a:gd name="connsiteX0" fmla="*/ 0 w 10057"/>
                <a:gd name="connsiteY0" fmla="*/ 0 h 10000"/>
                <a:gd name="connsiteX1" fmla="*/ 10057 w 10057"/>
                <a:gd name="connsiteY1" fmla="*/ 0 h 10000"/>
                <a:gd name="connsiteX2" fmla="*/ 8057 w 10057"/>
                <a:gd name="connsiteY2" fmla="*/ 10000 h 10000"/>
                <a:gd name="connsiteX3" fmla="*/ 2029 w 10057"/>
                <a:gd name="connsiteY3" fmla="*/ 9952 h 10000"/>
                <a:gd name="connsiteX4" fmla="*/ 0 w 10057"/>
                <a:gd name="connsiteY4" fmla="*/ 0 h 10000"/>
                <a:gd name="connsiteX0" fmla="*/ 0 w 10057"/>
                <a:gd name="connsiteY0" fmla="*/ 0 h 10000"/>
                <a:gd name="connsiteX1" fmla="*/ 10057 w 10057"/>
                <a:gd name="connsiteY1" fmla="*/ 0 h 10000"/>
                <a:gd name="connsiteX2" fmla="*/ 8057 w 10057"/>
                <a:gd name="connsiteY2" fmla="*/ 10000 h 10000"/>
                <a:gd name="connsiteX3" fmla="*/ 2001 w 10057"/>
                <a:gd name="connsiteY3" fmla="*/ 9952 h 10000"/>
                <a:gd name="connsiteX4" fmla="*/ 0 w 10057"/>
                <a:gd name="connsiteY4" fmla="*/ 0 h 10000"/>
                <a:gd name="connsiteX0" fmla="*/ 0 w 10057"/>
                <a:gd name="connsiteY0" fmla="*/ 0 h 10000"/>
                <a:gd name="connsiteX1" fmla="*/ 10057 w 10057"/>
                <a:gd name="connsiteY1" fmla="*/ 0 h 10000"/>
                <a:gd name="connsiteX2" fmla="*/ 8057 w 10057"/>
                <a:gd name="connsiteY2" fmla="*/ 10000 h 10000"/>
                <a:gd name="connsiteX3" fmla="*/ 2001 w 10057"/>
                <a:gd name="connsiteY3" fmla="*/ 10000 h 10000"/>
                <a:gd name="connsiteX4" fmla="*/ 0 w 10057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7" h="10000">
                  <a:moveTo>
                    <a:pt x="0" y="0"/>
                  </a:moveTo>
                  <a:lnTo>
                    <a:pt x="10057" y="0"/>
                  </a:lnTo>
                  <a:lnTo>
                    <a:pt x="8057" y="10000"/>
                  </a:lnTo>
                  <a:lnTo>
                    <a:pt x="2001" y="1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2" name="순서도: 수동 연산 5"/>
            <p:cNvSpPr/>
            <p:nvPr/>
          </p:nvSpPr>
          <p:spPr>
            <a:xfrm rot="10800000">
              <a:off x="2273498" y="2571721"/>
              <a:ext cx="1007924" cy="9811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  <a:gd name="connsiteX0" fmla="*/ 0 w 10727"/>
                <a:gd name="connsiteY0" fmla="*/ 0 h 10139"/>
                <a:gd name="connsiteX1" fmla="*/ 10727 w 10727"/>
                <a:gd name="connsiteY1" fmla="*/ 139 h 10139"/>
                <a:gd name="connsiteX2" fmla="*/ 8727 w 10727"/>
                <a:gd name="connsiteY2" fmla="*/ 10139 h 10139"/>
                <a:gd name="connsiteX3" fmla="*/ 2727 w 10727"/>
                <a:gd name="connsiteY3" fmla="*/ 10139 h 10139"/>
                <a:gd name="connsiteX4" fmla="*/ 0 w 10727"/>
                <a:gd name="connsiteY4" fmla="*/ 0 h 10139"/>
                <a:gd name="connsiteX0" fmla="*/ 0 w 10727"/>
                <a:gd name="connsiteY0" fmla="*/ 0 h 14445"/>
                <a:gd name="connsiteX1" fmla="*/ 10727 w 10727"/>
                <a:gd name="connsiteY1" fmla="*/ 139 h 14445"/>
                <a:gd name="connsiteX2" fmla="*/ 7066 w 10727"/>
                <a:gd name="connsiteY2" fmla="*/ 14445 h 14445"/>
                <a:gd name="connsiteX3" fmla="*/ 2727 w 10727"/>
                <a:gd name="connsiteY3" fmla="*/ 10139 h 14445"/>
                <a:gd name="connsiteX4" fmla="*/ 0 w 10727"/>
                <a:gd name="connsiteY4" fmla="*/ 0 h 14445"/>
                <a:gd name="connsiteX0" fmla="*/ 0 w 10727"/>
                <a:gd name="connsiteY0" fmla="*/ 0 h 14445"/>
                <a:gd name="connsiteX1" fmla="*/ 10727 w 10727"/>
                <a:gd name="connsiteY1" fmla="*/ 139 h 14445"/>
                <a:gd name="connsiteX2" fmla="*/ 7066 w 10727"/>
                <a:gd name="connsiteY2" fmla="*/ 14445 h 14445"/>
                <a:gd name="connsiteX3" fmla="*/ 3869 w 10727"/>
                <a:gd name="connsiteY3" fmla="*/ 14445 h 14445"/>
                <a:gd name="connsiteX4" fmla="*/ 0 w 10727"/>
                <a:gd name="connsiteY4" fmla="*/ 0 h 14445"/>
                <a:gd name="connsiteX0" fmla="*/ 0 w 10727"/>
                <a:gd name="connsiteY0" fmla="*/ 0 h 14445"/>
                <a:gd name="connsiteX1" fmla="*/ 10727 w 10727"/>
                <a:gd name="connsiteY1" fmla="*/ 139 h 14445"/>
                <a:gd name="connsiteX2" fmla="*/ 7066 w 10727"/>
                <a:gd name="connsiteY2" fmla="*/ 14445 h 14445"/>
                <a:gd name="connsiteX3" fmla="*/ 3661 w 10727"/>
                <a:gd name="connsiteY3" fmla="*/ 14445 h 14445"/>
                <a:gd name="connsiteX4" fmla="*/ 0 w 10727"/>
                <a:gd name="connsiteY4" fmla="*/ 0 h 14445"/>
                <a:gd name="connsiteX0" fmla="*/ 0 w 10831"/>
                <a:gd name="connsiteY0" fmla="*/ 0 h 14306"/>
                <a:gd name="connsiteX1" fmla="*/ 10831 w 10831"/>
                <a:gd name="connsiteY1" fmla="*/ 0 h 14306"/>
                <a:gd name="connsiteX2" fmla="*/ 7170 w 10831"/>
                <a:gd name="connsiteY2" fmla="*/ 14306 h 14306"/>
                <a:gd name="connsiteX3" fmla="*/ 3765 w 10831"/>
                <a:gd name="connsiteY3" fmla="*/ 14306 h 14306"/>
                <a:gd name="connsiteX4" fmla="*/ 0 w 10831"/>
                <a:gd name="connsiteY4" fmla="*/ 0 h 14306"/>
                <a:gd name="connsiteX0" fmla="*/ 0 w 10831"/>
                <a:gd name="connsiteY0" fmla="*/ 0 h 14306"/>
                <a:gd name="connsiteX1" fmla="*/ 10831 w 10831"/>
                <a:gd name="connsiteY1" fmla="*/ 0 h 14306"/>
                <a:gd name="connsiteX2" fmla="*/ 7170 w 10831"/>
                <a:gd name="connsiteY2" fmla="*/ 14306 h 14306"/>
                <a:gd name="connsiteX3" fmla="*/ 3557 w 10831"/>
                <a:gd name="connsiteY3" fmla="*/ 14306 h 14306"/>
                <a:gd name="connsiteX4" fmla="*/ 0 w 10831"/>
                <a:gd name="connsiteY4" fmla="*/ 0 h 14306"/>
                <a:gd name="connsiteX0" fmla="*/ 0 w 10935"/>
                <a:gd name="connsiteY0" fmla="*/ 0 h 14306"/>
                <a:gd name="connsiteX1" fmla="*/ 10935 w 10935"/>
                <a:gd name="connsiteY1" fmla="*/ 0 h 14306"/>
                <a:gd name="connsiteX2" fmla="*/ 7274 w 10935"/>
                <a:gd name="connsiteY2" fmla="*/ 14306 h 14306"/>
                <a:gd name="connsiteX3" fmla="*/ 3661 w 10935"/>
                <a:gd name="connsiteY3" fmla="*/ 14306 h 14306"/>
                <a:gd name="connsiteX4" fmla="*/ 0 w 10935"/>
                <a:gd name="connsiteY4" fmla="*/ 0 h 14306"/>
                <a:gd name="connsiteX0" fmla="*/ 0 w 10935"/>
                <a:gd name="connsiteY0" fmla="*/ 0 h 14306"/>
                <a:gd name="connsiteX1" fmla="*/ 10935 w 10935"/>
                <a:gd name="connsiteY1" fmla="*/ 0 h 14306"/>
                <a:gd name="connsiteX2" fmla="*/ 7274 w 10935"/>
                <a:gd name="connsiteY2" fmla="*/ 14306 h 14306"/>
                <a:gd name="connsiteX3" fmla="*/ 3557 w 10935"/>
                <a:gd name="connsiteY3" fmla="*/ 14306 h 14306"/>
                <a:gd name="connsiteX4" fmla="*/ 0 w 10935"/>
                <a:gd name="connsiteY4" fmla="*/ 0 h 14306"/>
                <a:gd name="connsiteX0" fmla="*/ 0 w 10935"/>
                <a:gd name="connsiteY0" fmla="*/ 69 h 14306"/>
                <a:gd name="connsiteX1" fmla="*/ 10935 w 10935"/>
                <a:gd name="connsiteY1" fmla="*/ 0 h 14306"/>
                <a:gd name="connsiteX2" fmla="*/ 7274 w 10935"/>
                <a:gd name="connsiteY2" fmla="*/ 14306 h 14306"/>
                <a:gd name="connsiteX3" fmla="*/ 3557 w 10935"/>
                <a:gd name="connsiteY3" fmla="*/ 14306 h 14306"/>
                <a:gd name="connsiteX4" fmla="*/ 0 w 10935"/>
                <a:gd name="connsiteY4" fmla="*/ 69 h 14306"/>
                <a:gd name="connsiteX0" fmla="*/ 0 w 10987"/>
                <a:gd name="connsiteY0" fmla="*/ 69 h 14306"/>
                <a:gd name="connsiteX1" fmla="*/ 10987 w 10987"/>
                <a:gd name="connsiteY1" fmla="*/ 0 h 14306"/>
                <a:gd name="connsiteX2" fmla="*/ 7326 w 10987"/>
                <a:gd name="connsiteY2" fmla="*/ 14306 h 14306"/>
                <a:gd name="connsiteX3" fmla="*/ 3609 w 10987"/>
                <a:gd name="connsiteY3" fmla="*/ 14306 h 14306"/>
                <a:gd name="connsiteX4" fmla="*/ 0 w 10987"/>
                <a:gd name="connsiteY4" fmla="*/ 69 h 14306"/>
                <a:gd name="connsiteX0" fmla="*/ 0 w 10987"/>
                <a:gd name="connsiteY0" fmla="*/ 69 h 14306"/>
                <a:gd name="connsiteX1" fmla="*/ 10987 w 10987"/>
                <a:gd name="connsiteY1" fmla="*/ 0 h 14306"/>
                <a:gd name="connsiteX2" fmla="*/ 7326 w 10987"/>
                <a:gd name="connsiteY2" fmla="*/ 14306 h 14306"/>
                <a:gd name="connsiteX3" fmla="*/ 3609 w 10987"/>
                <a:gd name="connsiteY3" fmla="*/ 14306 h 14306"/>
                <a:gd name="connsiteX4" fmla="*/ 0 w 10987"/>
                <a:gd name="connsiteY4" fmla="*/ 69 h 14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87" h="14306">
                  <a:moveTo>
                    <a:pt x="0" y="69"/>
                  </a:moveTo>
                  <a:lnTo>
                    <a:pt x="10987" y="0"/>
                  </a:lnTo>
                  <a:lnTo>
                    <a:pt x="7326" y="14306"/>
                  </a:lnTo>
                  <a:lnTo>
                    <a:pt x="3609" y="14306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rgbClr val="669900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63" name="직사각형 12"/>
          <p:cNvSpPr>
            <a:spLocks noChangeArrowheads="1"/>
          </p:cNvSpPr>
          <p:nvPr/>
        </p:nvSpPr>
        <p:spPr bwMode="auto">
          <a:xfrm>
            <a:off x="2204919" y="5108884"/>
            <a:ext cx="10650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ko-KR" altLang="en-US" sz="1400" b="1" dirty="0">
                <a:solidFill>
                  <a:schemeClr val="bg1"/>
                </a:solidFill>
                <a:latin typeface="+mn-ea"/>
                <a:ea typeface="+mn-ea"/>
              </a:rPr>
              <a:t>소상공인</a:t>
            </a:r>
            <a:endParaRPr kumimoji="0" lang="en-US" altLang="ko-KR" sz="14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400" b="1" dirty="0" smtClean="0">
                <a:solidFill>
                  <a:schemeClr val="bg1"/>
                </a:solidFill>
                <a:latin typeface="+mn-ea"/>
                <a:ea typeface="+mn-ea"/>
              </a:rPr>
              <a:t>591</a:t>
            </a:r>
            <a:r>
              <a:rPr kumimoji="0" lang="ko-KR" altLang="en-US" sz="1400" b="1" dirty="0" smtClean="0">
                <a:solidFill>
                  <a:schemeClr val="bg1"/>
                </a:solidFill>
                <a:latin typeface="+mn-ea"/>
                <a:ea typeface="+mn-ea"/>
              </a:rPr>
              <a:t>만개</a:t>
            </a:r>
            <a:endParaRPr kumimoji="0" lang="ko-KR" altLang="en-US" sz="14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64" name="직사각형 12"/>
          <p:cNvSpPr>
            <a:spLocks noChangeArrowheads="1"/>
          </p:cNvSpPr>
          <p:nvPr/>
        </p:nvSpPr>
        <p:spPr bwMode="auto">
          <a:xfrm>
            <a:off x="2203632" y="3921874"/>
            <a:ext cx="1065011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ko-KR" altLang="en-US" sz="1300" b="1" dirty="0" smtClean="0">
                <a:solidFill>
                  <a:schemeClr val="bg1"/>
                </a:solidFill>
                <a:latin typeface="+mn-ea"/>
                <a:ea typeface="+mn-ea"/>
              </a:rPr>
              <a:t>소기업</a:t>
            </a:r>
            <a:endParaRPr kumimoji="0" lang="en-US" altLang="ko-KR" sz="13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300" b="1" dirty="0" smtClean="0">
                <a:solidFill>
                  <a:schemeClr val="bg1"/>
                </a:solidFill>
                <a:latin typeface="+mn-ea"/>
                <a:ea typeface="+mn-ea"/>
              </a:rPr>
              <a:t>30</a:t>
            </a:r>
            <a:r>
              <a:rPr kumimoji="0" lang="ko-KR" altLang="en-US" sz="1300" b="1" dirty="0" smtClean="0">
                <a:solidFill>
                  <a:schemeClr val="bg1"/>
                </a:solidFill>
                <a:latin typeface="+mn-ea"/>
                <a:ea typeface="+mn-ea"/>
              </a:rPr>
              <a:t>만개</a:t>
            </a:r>
            <a:endParaRPr kumimoji="0" lang="ko-KR" altLang="en-US" sz="13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65" name="직사각형 12"/>
          <p:cNvSpPr>
            <a:spLocks noChangeArrowheads="1"/>
          </p:cNvSpPr>
          <p:nvPr/>
        </p:nvSpPr>
        <p:spPr bwMode="auto">
          <a:xfrm>
            <a:off x="2196681" y="3280525"/>
            <a:ext cx="106501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100" b="1" dirty="0" err="1">
                <a:solidFill>
                  <a:schemeClr val="bg1"/>
                </a:solidFill>
                <a:latin typeface="+mn-ea"/>
                <a:ea typeface="+mn-ea"/>
              </a:rPr>
              <a:t>중</a:t>
            </a:r>
            <a:r>
              <a:rPr kumimoji="0" lang="ko-KR" altLang="en-US" sz="1100" b="1" dirty="0" err="1" smtClean="0">
                <a:solidFill>
                  <a:schemeClr val="bg1"/>
                </a:solidFill>
                <a:latin typeface="+mn-ea"/>
                <a:ea typeface="+mn-ea"/>
              </a:rPr>
              <a:t>기업</a:t>
            </a:r>
            <a:endParaRPr kumimoji="0" lang="en-US" altLang="ko-KR" sz="11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100" b="1" dirty="0">
                <a:solidFill>
                  <a:schemeClr val="bg1"/>
                </a:solidFill>
                <a:latin typeface="+mn-ea"/>
                <a:ea typeface="+mn-ea"/>
              </a:rPr>
              <a:t>9</a:t>
            </a:r>
            <a:r>
              <a:rPr kumimoji="0" lang="ko-KR" altLang="en-US" sz="1100" b="1" dirty="0" smtClean="0">
                <a:solidFill>
                  <a:schemeClr val="bg1"/>
                </a:solidFill>
                <a:latin typeface="+mn-ea"/>
                <a:ea typeface="+mn-ea"/>
              </a:rPr>
              <a:t>만개</a:t>
            </a:r>
            <a:endParaRPr kumimoji="0" lang="ko-KR" altLang="en-US" sz="11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cxnSp>
        <p:nvCxnSpPr>
          <p:cNvPr id="66" name="직선 연결선 65"/>
          <p:cNvCxnSpPr/>
          <p:nvPr/>
        </p:nvCxnSpPr>
        <p:spPr>
          <a:xfrm>
            <a:off x="909415" y="6128435"/>
            <a:ext cx="3808034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909415" y="2568150"/>
            <a:ext cx="3808034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/>
          <p:cNvCxnSpPr/>
          <p:nvPr/>
        </p:nvCxnSpPr>
        <p:spPr>
          <a:xfrm>
            <a:off x="1112734" y="2621079"/>
            <a:ext cx="0" cy="3452175"/>
          </a:xfrm>
          <a:prstGeom prst="straightConnector1">
            <a:avLst/>
          </a:prstGeom>
          <a:ln>
            <a:solidFill>
              <a:srgbClr val="4747A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626295" y="3687009"/>
            <a:ext cx="1019301" cy="676638"/>
          </a:xfrm>
          <a:prstGeom prst="rect">
            <a:avLst/>
          </a:prstGeom>
          <a:solidFill>
            <a:schemeClr val="bg1"/>
          </a:solidFill>
          <a:ln w="15240">
            <a:solidFill>
              <a:srgbClr val="4747A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dirty="0" smtClean="0">
                <a:solidFill>
                  <a:srgbClr val="4747A3"/>
                </a:solidFill>
                <a:latin typeface="+mn-ea"/>
              </a:rPr>
              <a:t>기업체 기준</a:t>
            </a:r>
            <a:endParaRPr lang="en-US" altLang="ko-KR" sz="1200" b="1" kern="0" dirty="0">
              <a:solidFill>
                <a:srgbClr val="4747A3"/>
              </a:solidFill>
              <a:latin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kern="0" dirty="0" smtClean="0">
                <a:solidFill>
                  <a:srgbClr val="4747A3"/>
                </a:solidFill>
                <a:latin typeface="+mn-ea"/>
              </a:rPr>
              <a:t>630</a:t>
            </a:r>
            <a:r>
              <a:rPr lang="ko-KR" altLang="en-US" sz="1200" b="1" kern="0" dirty="0" smtClean="0">
                <a:solidFill>
                  <a:srgbClr val="4747A3"/>
                </a:solidFill>
                <a:latin typeface="+mn-ea"/>
              </a:rPr>
              <a:t>만개</a:t>
            </a:r>
            <a:endParaRPr lang="en-US" altLang="ko-KR" sz="1200" b="1" kern="0" dirty="0">
              <a:solidFill>
                <a:srgbClr val="4747A3"/>
              </a:solidFill>
              <a:latin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kern="0" dirty="0">
                <a:solidFill>
                  <a:srgbClr val="4747A3"/>
                </a:solidFill>
                <a:latin typeface="+mn-ea"/>
              </a:rPr>
              <a:t>(99</a:t>
            </a:r>
            <a:r>
              <a:rPr lang="en-US" altLang="ko-KR" sz="1200" b="1" kern="0" dirty="0" smtClean="0">
                <a:solidFill>
                  <a:srgbClr val="4747A3"/>
                </a:solidFill>
                <a:latin typeface="+mn-ea"/>
              </a:rPr>
              <a:t>%)</a:t>
            </a:r>
            <a:endParaRPr lang="ko-KR" altLang="en-US" sz="1200" dirty="0">
              <a:solidFill>
                <a:srgbClr val="4747A3"/>
              </a:solidFill>
              <a:latin typeface="+mn-ea"/>
            </a:endParaRPr>
          </a:p>
        </p:txBody>
      </p:sp>
      <p:cxnSp>
        <p:nvCxnSpPr>
          <p:cNvPr id="70" name="직선 화살표 연결선 69"/>
          <p:cNvCxnSpPr/>
          <p:nvPr/>
        </p:nvCxnSpPr>
        <p:spPr>
          <a:xfrm>
            <a:off x="4476694" y="2621079"/>
            <a:ext cx="0" cy="3452175"/>
          </a:xfrm>
          <a:prstGeom prst="straightConnector1">
            <a:avLst/>
          </a:prstGeom>
          <a:ln>
            <a:solidFill>
              <a:srgbClr val="4747A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직사각형 70"/>
          <p:cNvSpPr/>
          <p:nvPr/>
        </p:nvSpPr>
        <p:spPr>
          <a:xfrm>
            <a:off x="3949988" y="3687009"/>
            <a:ext cx="969165" cy="676638"/>
          </a:xfrm>
          <a:prstGeom prst="rect">
            <a:avLst/>
          </a:prstGeom>
          <a:solidFill>
            <a:schemeClr val="bg1"/>
          </a:solidFill>
          <a:ln w="15240">
            <a:solidFill>
              <a:srgbClr val="4747A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dirty="0">
                <a:solidFill>
                  <a:srgbClr val="4747A3"/>
                </a:solidFill>
                <a:latin typeface="+mn-ea"/>
              </a:rPr>
              <a:t>고용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kern="0" dirty="0" smtClean="0">
                <a:solidFill>
                  <a:srgbClr val="4747A3"/>
                </a:solidFill>
                <a:latin typeface="+mn-ea"/>
              </a:rPr>
              <a:t>1,599</a:t>
            </a:r>
            <a:r>
              <a:rPr lang="ko-KR" altLang="en-US" sz="1200" b="1" kern="0" dirty="0" err="1" smtClean="0">
                <a:solidFill>
                  <a:srgbClr val="4747A3"/>
                </a:solidFill>
                <a:latin typeface="+mn-ea"/>
              </a:rPr>
              <a:t>만명</a:t>
            </a:r>
            <a:endParaRPr lang="ko-KR" altLang="en-US" sz="1200" b="1" kern="0" dirty="0">
              <a:solidFill>
                <a:srgbClr val="4747A3"/>
              </a:solidFill>
              <a:latin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kern="0" dirty="0" smtClean="0">
                <a:solidFill>
                  <a:srgbClr val="4747A3"/>
                </a:solidFill>
                <a:latin typeface="+mn-ea"/>
              </a:rPr>
              <a:t>(83%)</a:t>
            </a:r>
            <a:endParaRPr lang="en-US" altLang="ko-KR" sz="1200" b="1" kern="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626295" y="2180778"/>
            <a:ext cx="1319728" cy="333309"/>
          </a:xfrm>
          <a:prstGeom prst="rect">
            <a:avLst/>
          </a:prstGeom>
          <a:solidFill>
            <a:schemeClr val="bg1"/>
          </a:solidFill>
          <a:ln w="1524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대기업 </a:t>
            </a:r>
            <a:r>
              <a:rPr lang="en-US" altLang="ko-KR" sz="11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en-US" altLang="ko-KR" sz="11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4,801</a:t>
            </a:r>
            <a:r>
              <a:rPr lang="ko-KR" altLang="en-US" sz="11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개</a:t>
            </a:r>
            <a:endParaRPr lang="ko-KR" altLang="en-US" sz="1100" b="1" kern="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3599425" y="2180778"/>
            <a:ext cx="1319728" cy="333309"/>
          </a:xfrm>
          <a:prstGeom prst="rect">
            <a:avLst/>
          </a:prstGeom>
          <a:solidFill>
            <a:schemeClr val="bg1"/>
          </a:solidFill>
          <a:ln w="1524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대기업 </a:t>
            </a:r>
            <a:r>
              <a:rPr lang="en-US" altLang="ko-KR" sz="11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en-US" altLang="ko-KR" sz="11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330</a:t>
            </a:r>
            <a:r>
              <a:rPr lang="ko-KR" altLang="en-US" sz="11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만명</a:t>
            </a:r>
            <a:endParaRPr lang="ko-KR" altLang="en-US" sz="1100" b="1" kern="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74" name="모서리가 둥근 직사각형 73"/>
          <p:cNvSpPr/>
          <p:nvPr/>
        </p:nvSpPr>
        <p:spPr>
          <a:xfrm>
            <a:off x="2158313" y="1491054"/>
            <a:ext cx="1261928" cy="416497"/>
          </a:xfrm>
          <a:prstGeom prst="roundRect">
            <a:avLst/>
          </a:prstGeom>
          <a:gradFill>
            <a:gsLst>
              <a:gs pos="0">
                <a:srgbClr val="4747A3"/>
              </a:gs>
              <a:gs pos="100000">
                <a:srgbClr val="00B0F0"/>
              </a:gs>
            </a:gsLst>
            <a:lin ang="2700000" scaled="0"/>
          </a:gradFill>
          <a:ln w="1524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spc="-15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위  상</a:t>
            </a:r>
            <a:endParaRPr lang="ko-KR" altLang="en-US" sz="1700" spc="-15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75" name="차트 74"/>
          <p:cNvGraphicFramePr/>
          <p:nvPr>
            <p:extLst>
              <p:ext uri="{D42A27DB-BD31-4B8C-83A1-F6EECF244321}">
                <p14:modId xmlns:p14="http://schemas.microsoft.com/office/powerpoint/2010/main" val="3666971305"/>
              </p:ext>
            </p:extLst>
          </p:nvPr>
        </p:nvGraphicFramePr>
        <p:xfrm>
          <a:off x="5657384" y="2447015"/>
          <a:ext cx="1376364" cy="1204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6" name="직사각형 12"/>
          <p:cNvSpPr>
            <a:spLocks noChangeArrowheads="1"/>
          </p:cNvSpPr>
          <p:nvPr/>
        </p:nvSpPr>
        <p:spPr bwMode="auto">
          <a:xfrm>
            <a:off x="5965227" y="3048006"/>
            <a:ext cx="7540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000" b="1" spc="-150" dirty="0">
                <a:solidFill>
                  <a:schemeClr val="bg1"/>
                </a:solidFill>
                <a:latin typeface="+mn-ea"/>
                <a:ea typeface="+mn-ea"/>
              </a:rPr>
              <a:t>중소기업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 dirty="0" smtClean="0">
                <a:solidFill>
                  <a:schemeClr val="bg1"/>
                </a:solidFill>
                <a:latin typeface="+mn-ea"/>
                <a:ea typeface="+mn-ea"/>
              </a:rPr>
              <a:t>96.6%</a:t>
            </a:r>
            <a:endParaRPr kumimoji="0" lang="ko-KR" altLang="en-US" sz="10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aphicFrame>
        <p:nvGraphicFramePr>
          <p:cNvPr id="77" name="차트 76"/>
          <p:cNvGraphicFramePr/>
          <p:nvPr>
            <p:extLst>
              <p:ext uri="{D42A27DB-BD31-4B8C-83A1-F6EECF244321}">
                <p14:modId xmlns:p14="http://schemas.microsoft.com/office/powerpoint/2010/main" val="2539358627"/>
              </p:ext>
            </p:extLst>
          </p:nvPr>
        </p:nvGraphicFramePr>
        <p:xfrm>
          <a:off x="7696645" y="2447015"/>
          <a:ext cx="1376364" cy="1204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8" name="직사각형 12"/>
          <p:cNvSpPr>
            <a:spLocks noChangeArrowheads="1"/>
          </p:cNvSpPr>
          <p:nvPr/>
        </p:nvSpPr>
        <p:spPr bwMode="auto">
          <a:xfrm>
            <a:off x="8022916" y="3048923"/>
            <a:ext cx="7540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000" b="1" spc="-150" dirty="0">
                <a:solidFill>
                  <a:schemeClr val="bg1"/>
                </a:solidFill>
                <a:latin typeface="+mn-ea"/>
                <a:ea typeface="+mn-ea"/>
              </a:rPr>
              <a:t>중소기업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 dirty="0" smtClean="0">
                <a:solidFill>
                  <a:schemeClr val="bg1"/>
                </a:solidFill>
                <a:latin typeface="+mn-ea"/>
                <a:ea typeface="+mn-ea"/>
              </a:rPr>
              <a:t>89.7%</a:t>
            </a:r>
            <a:endParaRPr kumimoji="0" lang="ko-KR" altLang="en-US" sz="10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79" name="직사각형 12"/>
          <p:cNvSpPr>
            <a:spLocks noChangeArrowheads="1"/>
          </p:cNvSpPr>
          <p:nvPr/>
        </p:nvSpPr>
        <p:spPr bwMode="auto">
          <a:xfrm>
            <a:off x="8688874" y="2667719"/>
            <a:ext cx="6302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대</a:t>
            </a:r>
            <a:r>
              <a:rPr lang="ko-KR" altLang="en-US" sz="9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기업</a:t>
            </a:r>
            <a:endParaRPr lang="ko-KR" altLang="en-US" sz="9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9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10.3%</a:t>
            </a:r>
            <a:endParaRPr kumimoji="0" lang="ko-KR" altLang="en-US" sz="9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80" name="직사각형 12"/>
          <p:cNvSpPr>
            <a:spLocks noChangeArrowheads="1"/>
          </p:cNvSpPr>
          <p:nvPr/>
        </p:nvSpPr>
        <p:spPr bwMode="auto">
          <a:xfrm>
            <a:off x="6676448" y="2759497"/>
            <a:ext cx="5965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대</a:t>
            </a:r>
            <a:r>
              <a:rPr lang="ko-KR" altLang="en-US" sz="9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기업</a:t>
            </a:r>
            <a:endParaRPr lang="ko-KR" altLang="en-US" sz="9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9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3.4%</a:t>
            </a:r>
            <a:endParaRPr kumimoji="0" lang="ko-KR" altLang="en-US" sz="9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556218" y="3556947"/>
            <a:ext cx="16097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* </a:t>
            </a:r>
            <a:r>
              <a:rPr lang="ko-KR" alt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관세청 자료 가공</a:t>
            </a:r>
            <a:r>
              <a:rPr lang="en-US" altLang="ko-KR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('19)</a:t>
            </a:r>
            <a:endParaRPr lang="en-US" altLang="ko-KR" sz="9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7520063" y="3556946"/>
            <a:ext cx="17851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* 전국사업체조사</a:t>
            </a:r>
            <a:r>
              <a:rPr lang="en-US" altLang="ko-KR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('18)</a:t>
            </a:r>
            <a:endParaRPr lang="en-US" altLang="ko-KR" sz="9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3" name="모서리가 둥근 직사각형 82"/>
          <p:cNvSpPr/>
          <p:nvPr/>
        </p:nvSpPr>
        <p:spPr>
          <a:xfrm>
            <a:off x="5438058" y="2182897"/>
            <a:ext cx="1752601" cy="277374"/>
          </a:xfrm>
          <a:prstGeom prst="roundRect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spc="-150" dirty="0" smtClean="0">
                <a:solidFill>
                  <a:schemeClr val="bg1"/>
                </a:solidFill>
                <a:latin typeface="+mn-ea"/>
              </a:rPr>
              <a:t>수출기업 수 </a:t>
            </a:r>
            <a:r>
              <a:rPr lang="en-US" altLang="ko-KR" sz="1200" b="1" spc="-150" dirty="0" smtClean="0">
                <a:solidFill>
                  <a:schemeClr val="bg1"/>
                </a:solidFill>
                <a:latin typeface="+mn-ea"/>
              </a:rPr>
              <a:t>96.6%</a:t>
            </a:r>
            <a:endParaRPr lang="en-US" altLang="ko-KR" sz="1200" b="1" spc="-1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4" name="모서리가 둥근 직사각형 83"/>
          <p:cNvSpPr/>
          <p:nvPr/>
        </p:nvSpPr>
        <p:spPr>
          <a:xfrm>
            <a:off x="7533556" y="2182897"/>
            <a:ext cx="1752601" cy="277374"/>
          </a:xfrm>
          <a:prstGeom prst="roundRect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spc="-150" dirty="0" smtClean="0">
                <a:solidFill>
                  <a:schemeClr val="bg1"/>
                </a:solidFill>
                <a:latin typeface="+mn-ea"/>
              </a:rPr>
              <a:t>종사자 수 </a:t>
            </a:r>
            <a:r>
              <a:rPr lang="en-US" altLang="ko-KR" sz="1200" b="1" spc="-150" dirty="0" smtClean="0">
                <a:solidFill>
                  <a:schemeClr val="bg1"/>
                </a:solidFill>
                <a:latin typeface="+mn-ea"/>
              </a:rPr>
              <a:t>89.7%</a:t>
            </a:r>
            <a:endParaRPr lang="en-US" altLang="ko-KR" sz="1200" b="1" spc="-1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5" name="모서리가 둥근 직사각형 84"/>
          <p:cNvSpPr/>
          <p:nvPr/>
        </p:nvSpPr>
        <p:spPr>
          <a:xfrm>
            <a:off x="6746665" y="1503929"/>
            <a:ext cx="1245232" cy="376238"/>
          </a:xfrm>
          <a:prstGeom prst="roundRect">
            <a:avLst/>
          </a:prstGeom>
          <a:gradFill>
            <a:gsLst>
              <a:gs pos="0">
                <a:srgbClr val="4747A3"/>
              </a:gs>
              <a:gs pos="100000">
                <a:srgbClr val="00B0F0"/>
              </a:gs>
            </a:gsLst>
            <a:lin ang="2700000" scaled="0"/>
          </a:gradFill>
          <a:ln w="1524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spc="-15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가  치</a:t>
            </a:r>
            <a:endParaRPr lang="ko-KR" altLang="en-US" sz="1700" spc="-15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6" name="모서리가 둥근 직사각형 85"/>
          <p:cNvSpPr/>
          <p:nvPr/>
        </p:nvSpPr>
        <p:spPr>
          <a:xfrm>
            <a:off x="5457105" y="3871240"/>
            <a:ext cx="3848103" cy="277374"/>
          </a:xfrm>
          <a:prstGeom prst="roundRect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spc="-150" dirty="0">
                <a:solidFill>
                  <a:schemeClr val="bg1"/>
                </a:solidFill>
                <a:latin typeface="+mn-ea"/>
              </a:rPr>
              <a:t>세</a:t>
            </a:r>
            <a:r>
              <a:rPr lang="ko-KR" altLang="en-US" sz="1200" b="1" spc="-150" dirty="0" smtClean="0">
                <a:solidFill>
                  <a:schemeClr val="bg1"/>
                </a:solidFill>
                <a:latin typeface="+mn-ea"/>
              </a:rPr>
              <a:t>계일류상품 등록</a:t>
            </a:r>
            <a:endParaRPr lang="ko-KR" altLang="en-US" sz="1200" b="1" spc="-1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8540884" y="5837503"/>
            <a:ext cx="96440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* KOTRA(</a:t>
            </a:r>
            <a:r>
              <a:rPr lang="en-US" altLang="ko-KR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'19)</a:t>
            </a:r>
            <a:endParaRPr lang="en-US" altLang="ko-KR" sz="9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8670445" y="5362915"/>
            <a:ext cx="702470" cy="403310"/>
          </a:xfrm>
          <a:prstGeom prst="rect">
            <a:avLst/>
          </a:prstGeom>
          <a:solidFill>
            <a:schemeClr val="bg1"/>
          </a:solidFill>
          <a:ln w="15240">
            <a:solidFill>
              <a:srgbClr val="4747A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b="1" kern="0" dirty="0" smtClean="0">
                <a:solidFill>
                  <a:srgbClr val="4747A3"/>
                </a:solidFill>
                <a:latin typeface="+mn-ea"/>
              </a:rPr>
              <a:t>세계일류</a:t>
            </a:r>
            <a:endParaRPr lang="en-US" altLang="ko-KR" sz="1000" b="1" kern="0" dirty="0" smtClean="0">
              <a:solidFill>
                <a:srgbClr val="4747A3"/>
              </a:solidFill>
              <a:latin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b="1" kern="0" dirty="0" smtClean="0">
                <a:solidFill>
                  <a:srgbClr val="4747A3"/>
                </a:solidFill>
                <a:latin typeface="+mn-ea"/>
              </a:rPr>
              <a:t>상품 </a:t>
            </a:r>
            <a:r>
              <a:rPr lang="en-US" altLang="ko-KR" sz="1000" b="1" kern="0" dirty="0">
                <a:solidFill>
                  <a:srgbClr val="4747A3"/>
                </a:solidFill>
                <a:latin typeface="+mn-ea"/>
              </a:rPr>
              <a:t>(</a:t>
            </a:r>
            <a:r>
              <a:rPr lang="ko-KR" altLang="en-US" sz="1000" b="1" kern="0" dirty="0">
                <a:solidFill>
                  <a:srgbClr val="4747A3"/>
                </a:solidFill>
                <a:latin typeface="+mn-ea"/>
              </a:rPr>
              <a:t>개</a:t>
            </a:r>
            <a:r>
              <a:rPr lang="en-US" altLang="ko-KR" sz="1000" b="1" kern="0" dirty="0">
                <a:solidFill>
                  <a:srgbClr val="4747A3"/>
                </a:solidFill>
                <a:latin typeface="+mn-ea"/>
              </a:rPr>
              <a:t>)</a:t>
            </a:r>
            <a:endParaRPr lang="ko-KR" altLang="en-US" sz="1000" b="1" kern="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90" name="직사각형 12"/>
          <p:cNvSpPr>
            <a:spLocks noChangeArrowheads="1"/>
          </p:cNvSpPr>
          <p:nvPr/>
        </p:nvSpPr>
        <p:spPr bwMode="auto">
          <a:xfrm>
            <a:off x="6426625" y="5017524"/>
            <a:ext cx="521495" cy="463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219</a:t>
            </a:r>
            <a:endParaRPr kumimoji="0" lang="ko-KR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1" name="직사각형 12"/>
          <p:cNvSpPr>
            <a:spLocks noChangeArrowheads="1"/>
          </p:cNvSpPr>
          <p:nvPr/>
        </p:nvSpPr>
        <p:spPr bwMode="auto">
          <a:xfrm>
            <a:off x="7214071" y="4847126"/>
            <a:ext cx="521495" cy="110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ko-KR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271</a:t>
            </a:r>
            <a:endParaRPr kumimoji="0" lang="ko-KR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2" name="직사각형 12"/>
          <p:cNvSpPr>
            <a:spLocks noChangeArrowheads="1"/>
          </p:cNvSpPr>
          <p:nvPr/>
        </p:nvSpPr>
        <p:spPr bwMode="auto">
          <a:xfrm>
            <a:off x="7962673" y="4462296"/>
            <a:ext cx="5214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427</a:t>
            </a:r>
            <a:endParaRPr kumimoji="0" lang="ko-KR" altLang="en-US" sz="120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9496425" y="439127"/>
            <a:ext cx="371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2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1805" y="930876"/>
            <a:ext cx="9613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중소기업은 명실상부한 대한민국의 위상과 가치의 대명사로 자리매김하고 있음</a:t>
            </a:r>
            <a:endParaRPr lang="ko-KR" altLang="en-US" b="1" dirty="0"/>
          </a:p>
        </p:txBody>
      </p:sp>
      <p:sp>
        <p:nvSpPr>
          <p:cNvPr id="4" name="이등변 삼각형 3"/>
          <p:cNvSpPr/>
          <p:nvPr/>
        </p:nvSpPr>
        <p:spPr>
          <a:xfrm>
            <a:off x="2616994" y="2676037"/>
            <a:ext cx="266700" cy="390355"/>
          </a:xfrm>
          <a:prstGeom prst="triangle">
            <a:avLst/>
          </a:prstGeom>
          <a:solidFill>
            <a:srgbClr val="669900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42" name="차트 4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039886"/>
              </p:ext>
            </p:extLst>
          </p:nvPr>
        </p:nvGraphicFramePr>
        <p:xfrm>
          <a:off x="5433871" y="4119470"/>
          <a:ext cx="3570086" cy="20776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8652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642551" y="2397221"/>
            <a:ext cx="5074508" cy="486033"/>
          </a:xfrm>
          <a:prstGeom prst="rect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9906001" cy="864973"/>
          </a:xfrm>
          <a:prstGeom prst="rect">
            <a:avLst/>
          </a:prstGeom>
          <a:solidFill>
            <a:schemeClr val="bg1"/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endParaRPr lang="ko-KR" altLang="en-US" sz="2800" spc="-150" dirty="0">
              <a:solidFill>
                <a:srgbClr val="4747A3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2" name="Rectangle 4"/>
          <p:cNvSpPr txBox="1">
            <a:spLocks noChangeArrowheads="1"/>
          </p:cNvSpPr>
          <p:nvPr/>
        </p:nvSpPr>
        <p:spPr bwMode="auto">
          <a:xfrm>
            <a:off x="827584" y="1709623"/>
            <a:ext cx="7272808" cy="401648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indent="-360363">
              <a:lnSpc>
                <a:spcPct val="90000"/>
              </a:lnSpc>
              <a:spcBef>
                <a:spcPts val="600"/>
              </a:spcBef>
              <a:buClr>
                <a:schemeClr val="bg1"/>
              </a:buClr>
              <a:defRPr/>
            </a:pPr>
            <a:r>
              <a:rPr lang="en-US" altLang="ko-KR" sz="2300" spc="-150" dirty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I.  </a:t>
            </a:r>
            <a:r>
              <a:rPr lang="ko-KR" altLang="en-US" sz="2300" spc="-150" dirty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중소기업 지원의 필요성</a:t>
            </a:r>
            <a:endParaRPr lang="en-US" altLang="ko-KR" sz="2300" spc="-150" dirty="0">
              <a:solidFill>
                <a:srgbClr val="333399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indent="-360363">
              <a:lnSpc>
                <a:spcPct val="90000"/>
              </a:lnSpc>
              <a:spcBef>
                <a:spcPts val="600"/>
              </a:spcBef>
              <a:buClr>
                <a:schemeClr val="bg1"/>
              </a:buClr>
              <a:defRPr/>
            </a:pPr>
            <a:endParaRPr lang="ko-KR" altLang="en-US" sz="2300" spc="-150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r>
              <a:rPr lang="en-US" altLang="ko-KR" sz="2300" spc="-15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II</a:t>
            </a:r>
            <a:r>
              <a:rPr lang="en-US" altLang="ko-KR" sz="2300" spc="-15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2300" spc="-15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중소기업제품 공공구매제도란</a:t>
            </a:r>
            <a:r>
              <a:rPr lang="en-US" altLang="ko-KR" sz="2300" spc="-15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?</a:t>
            </a:r>
            <a:endParaRPr lang="en-US" altLang="ko-KR" sz="2300" spc="-15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endParaRPr lang="en-US" altLang="ko-KR" sz="2300" spc="-150" dirty="0">
              <a:solidFill>
                <a:srgbClr val="333399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r>
              <a:rPr lang="en-US" altLang="ko-KR" sz="2300" spc="-150" dirty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III. </a:t>
            </a:r>
            <a:r>
              <a:rPr lang="ko-KR" altLang="en-US" sz="2300" spc="-150" dirty="0" err="1" smtClean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판로지원법에</a:t>
            </a:r>
            <a:r>
              <a:rPr lang="ko-KR" altLang="en-US" sz="2300" spc="-150" dirty="0" smtClean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의한 공공구매제도</a:t>
            </a:r>
            <a:endParaRPr lang="en-US" altLang="ko-KR" sz="2300" spc="-150" dirty="0">
              <a:solidFill>
                <a:srgbClr val="333399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endParaRPr lang="en-US" altLang="ko-KR" sz="2300" spc="-150" dirty="0">
              <a:solidFill>
                <a:srgbClr val="333399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r>
              <a:rPr lang="en-US" altLang="ko-KR" sz="2300" spc="-150" dirty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IV. </a:t>
            </a:r>
            <a:r>
              <a:rPr lang="ko-KR" altLang="en-US" sz="2300" spc="-150" dirty="0" smtClean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최근의 </a:t>
            </a:r>
            <a:r>
              <a:rPr lang="ko-KR" altLang="en-US" sz="2300" spc="-150" dirty="0" err="1" smtClean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판로지원법</a:t>
            </a:r>
            <a:r>
              <a:rPr lang="ko-KR" altLang="en-US" sz="2300" spc="-150" dirty="0" smtClean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개정 내용</a:t>
            </a:r>
            <a:endParaRPr lang="en-US" altLang="ko-KR" sz="2300" spc="-150" dirty="0">
              <a:solidFill>
                <a:srgbClr val="333399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latinLnBrk="1"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endParaRPr lang="en-US" altLang="ko-KR" sz="24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endParaRPr lang="en-US" altLang="ko-KR" sz="24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endParaRPr lang="en-US" altLang="ko-KR" sz="24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ko-KR" altLang="en-US" dirty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목차</a:t>
            </a:r>
          </a:p>
        </p:txBody>
      </p:sp>
    </p:spTree>
    <p:extLst>
      <p:ext uri="{BB962C8B-B14F-4D97-AF65-F5344CB8AC3E}">
        <p14:creationId xmlns:p14="http://schemas.microsoft.com/office/powerpoint/2010/main" val="188476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중소기업제품 </a:t>
            </a:r>
            <a:r>
              <a:rPr lang="ko-KR" altLang="en-US" dirty="0"/>
              <a:t>공공구매제도란</a:t>
            </a:r>
            <a:r>
              <a:rPr lang="en-US" altLang="ko-KR" dirty="0"/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6712" y="1925485"/>
            <a:ext cx="91059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공공기관이 중기제품을 구매하는데 있어 적용되는 각종 법적 제도</a:t>
            </a:r>
          </a:p>
        </p:txBody>
      </p:sp>
      <p:sp>
        <p:nvSpPr>
          <p:cNvPr id="10" name="Round Diagonal Corner Rectangle 4"/>
          <p:cNvSpPr/>
          <p:nvPr/>
        </p:nvSpPr>
        <p:spPr>
          <a:xfrm>
            <a:off x="585528" y="2925455"/>
            <a:ext cx="3929321" cy="535224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333399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32000">
              <a:defRPr/>
            </a:pPr>
            <a:r>
              <a:rPr lang="en-US" sz="2200" spc="-15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200" spc="-15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적용법령</a:t>
            </a:r>
            <a:endParaRPr lang="bg-BG" sz="2200" spc="-15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366712" y="2840642"/>
            <a:ext cx="704850" cy="704850"/>
          </a:xfrm>
          <a:prstGeom prst="ellipse">
            <a:avLst/>
          </a:prstGeom>
          <a:solidFill>
            <a:schemeClr val="bg1"/>
          </a:solidFill>
          <a:ln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676275" y="3709400"/>
            <a:ext cx="91059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1700" b="1" dirty="0" smtClean="0">
                <a:solidFill>
                  <a:srgbClr val="4747A3"/>
                </a:solidFill>
                <a:latin typeface="+mn-ea"/>
              </a:rPr>
              <a:t>일반적 내용</a:t>
            </a:r>
            <a:r>
              <a:rPr lang="en-US" altLang="ko-KR" sz="1700" b="1" dirty="0" smtClean="0">
                <a:solidFill>
                  <a:srgbClr val="4747A3"/>
                </a:solidFill>
                <a:latin typeface="+mn-ea"/>
              </a:rPr>
              <a:t>(</a:t>
            </a:r>
            <a:r>
              <a:rPr lang="ko-KR" altLang="en-US" sz="1700" b="1" dirty="0" smtClean="0">
                <a:solidFill>
                  <a:srgbClr val="4747A3"/>
                </a:solidFill>
                <a:latin typeface="+mn-ea"/>
              </a:rPr>
              <a:t>절차법</a:t>
            </a:r>
            <a:r>
              <a:rPr lang="en-US" altLang="ko-KR" sz="1700" b="1" dirty="0" smtClean="0">
                <a:solidFill>
                  <a:srgbClr val="4747A3"/>
                </a:solidFill>
                <a:latin typeface="+mn-ea"/>
              </a:rPr>
              <a:t>) </a:t>
            </a:r>
            <a:r>
              <a:rPr lang="en-US" altLang="ko-KR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국가계약법</a:t>
            </a:r>
            <a:r>
              <a:rPr lang="en-US" altLang="ko-KR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지방계약법</a:t>
            </a:r>
            <a:r>
              <a:rPr lang="en-US" altLang="ko-KR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조달사업법 등</a:t>
            </a:r>
          </a:p>
        </p:txBody>
      </p:sp>
      <p:sp>
        <p:nvSpPr>
          <p:cNvPr id="30" name="타원 29"/>
          <p:cNvSpPr/>
          <p:nvPr/>
        </p:nvSpPr>
        <p:spPr>
          <a:xfrm>
            <a:off x="552450" y="3832154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676275" y="4214225"/>
            <a:ext cx="91059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1700" b="1" dirty="0" smtClean="0">
                <a:solidFill>
                  <a:srgbClr val="4747A3"/>
                </a:solidFill>
                <a:latin typeface="+mn-ea"/>
              </a:rPr>
              <a:t>중소기업지원</a:t>
            </a:r>
            <a:r>
              <a:rPr lang="en-US" altLang="ko-KR" sz="1700" b="1" dirty="0" smtClean="0">
                <a:solidFill>
                  <a:srgbClr val="4747A3"/>
                </a:solidFill>
                <a:latin typeface="+mn-ea"/>
              </a:rPr>
              <a:t> </a:t>
            </a:r>
            <a:r>
              <a:rPr lang="en-US" altLang="ko-KR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중소기업제품 구매촉진 및 판로지원에 관한 법률</a:t>
            </a:r>
          </a:p>
        </p:txBody>
      </p:sp>
      <p:sp>
        <p:nvSpPr>
          <p:cNvPr id="32" name="타원 31"/>
          <p:cNvSpPr/>
          <p:nvPr/>
        </p:nvSpPr>
        <p:spPr>
          <a:xfrm>
            <a:off x="552450" y="4336979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676275" y="4738100"/>
            <a:ext cx="91059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1700" b="1" dirty="0" smtClean="0">
                <a:solidFill>
                  <a:srgbClr val="4747A3"/>
                </a:solidFill>
                <a:latin typeface="+mn-ea"/>
              </a:rPr>
              <a:t>여성기업지원</a:t>
            </a:r>
            <a:r>
              <a:rPr lang="en-US" altLang="ko-KR" sz="1700" b="1" dirty="0" smtClean="0">
                <a:solidFill>
                  <a:srgbClr val="4747A3"/>
                </a:solidFill>
                <a:latin typeface="+mn-ea"/>
              </a:rPr>
              <a:t> </a:t>
            </a:r>
            <a:r>
              <a:rPr lang="en-US" altLang="ko-KR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여성기업지원에 관한 법률</a:t>
            </a:r>
          </a:p>
        </p:txBody>
      </p:sp>
      <p:sp>
        <p:nvSpPr>
          <p:cNvPr id="34" name="타원 33"/>
          <p:cNvSpPr/>
          <p:nvPr/>
        </p:nvSpPr>
        <p:spPr>
          <a:xfrm>
            <a:off x="552450" y="4860854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676275" y="5300075"/>
            <a:ext cx="91059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1700" b="1" dirty="0" smtClean="0">
                <a:solidFill>
                  <a:srgbClr val="4747A3"/>
                </a:solidFill>
                <a:latin typeface="+mn-ea"/>
              </a:rPr>
              <a:t>장애인기업지원</a:t>
            </a:r>
            <a:r>
              <a:rPr lang="en-US" altLang="ko-KR" sz="1700" b="1" dirty="0" smtClean="0">
                <a:solidFill>
                  <a:srgbClr val="4747A3"/>
                </a:solidFill>
                <a:latin typeface="+mn-ea"/>
              </a:rPr>
              <a:t> </a:t>
            </a:r>
            <a:r>
              <a:rPr lang="en-US" altLang="ko-KR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장애인기업 활동 촉진법</a:t>
            </a:r>
          </a:p>
        </p:txBody>
      </p:sp>
      <p:sp>
        <p:nvSpPr>
          <p:cNvPr id="36" name="타원 35"/>
          <p:cNvSpPr/>
          <p:nvPr/>
        </p:nvSpPr>
        <p:spPr>
          <a:xfrm>
            <a:off x="552450" y="5422829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8" name="직선 연결선 37"/>
          <p:cNvCxnSpPr/>
          <p:nvPr/>
        </p:nvCxnSpPr>
        <p:spPr>
          <a:xfrm>
            <a:off x="547428" y="4135882"/>
            <a:ext cx="888708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>
            <a:off x="547428" y="4659757"/>
            <a:ext cx="888708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556953" y="5212207"/>
            <a:ext cx="888708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566478" y="5764657"/>
            <a:ext cx="888708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그림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42" y="2936804"/>
            <a:ext cx="459241" cy="4762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496425" y="439127"/>
            <a:ext cx="371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4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23" name="Round Diagonal Corner Rectangle 4"/>
          <p:cNvSpPr/>
          <p:nvPr/>
        </p:nvSpPr>
        <p:spPr>
          <a:xfrm>
            <a:off x="585528" y="1193178"/>
            <a:ext cx="3929321" cy="535224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333399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32000">
              <a:defRPr/>
            </a:pPr>
            <a:r>
              <a:rPr lang="en-US" sz="2200" spc="-15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2200" spc="-15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의미</a:t>
            </a:r>
            <a:endParaRPr lang="ko-KR" altLang="en-US" sz="2200" spc="-15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366712" y="1108365"/>
            <a:ext cx="704850" cy="704850"/>
          </a:xfrm>
          <a:prstGeom prst="ellipse">
            <a:avLst/>
          </a:prstGeom>
          <a:solidFill>
            <a:schemeClr val="bg1"/>
          </a:solidFill>
          <a:ln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5" y="1246478"/>
            <a:ext cx="428625" cy="428625"/>
          </a:xfrm>
          <a:prstGeom prst="rect">
            <a:avLst/>
          </a:prstGeom>
        </p:spPr>
      </p:pic>
      <p:sp>
        <p:nvSpPr>
          <p:cNvPr id="25" name="타원 24"/>
          <p:cNvSpPr/>
          <p:nvPr/>
        </p:nvSpPr>
        <p:spPr>
          <a:xfrm>
            <a:off x="553848" y="5994679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직선 연결선 25"/>
          <p:cNvCxnSpPr/>
          <p:nvPr/>
        </p:nvCxnSpPr>
        <p:spPr>
          <a:xfrm>
            <a:off x="567876" y="6336507"/>
            <a:ext cx="888708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761082" y="5856535"/>
            <a:ext cx="39533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mtClean="0">
                <a:solidFill>
                  <a:srgbClr val="4747A3"/>
                </a:solidFill>
                <a:latin typeface="+mn-ea"/>
              </a:rPr>
              <a:t>창업기업지원</a:t>
            </a:r>
            <a:r>
              <a:rPr lang="en-US" altLang="ko-KR" b="1" smtClean="0">
                <a:solidFill>
                  <a:srgbClr val="4747A3"/>
                </a:solidFill>
                <a:latin typeface="+mn-ea"/>
              </a:rPr>
              <a:t> </a:t>
            </a:r>
            <a:r>
              <a:rPr lang="en-US" altLang="ko-KR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lang="ko-KR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중소기업창업 지원법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583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중소기업제품 </a:t>
            </a:r>
            <a:r>
              <a:rPr lang="ko-KR" altLang="en-US" dirty="0"/>
              <a:t>공공구매제도란</a:t>
            </a:r>
            <a:r>
              <a:rPr lang="en-US" altLang="ko-KR" dirty="0"/>
              <a:t>?</a:t>
            </a:r>
          </a:p>
        </p:txBody>
      </p:sp>
      <p:sp>
        <p:nvSpPr>
          <p:cNvPr id="8" name="Round Diagonal Corner Rectangle 4"/>
          <p:cNvSpPr/>
          <p:nvPr/>
        </p:nvSpPr>
        <p:spPr>
          <a:xfrm>
            <a:off x="585528" y="1193178"/>
            <a:ext cx="3929321" cy="535224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333399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32000">
              <a:defRPr/>
            </a:pPr>
            <a:r>
              <a:rPr lang="en-US" sz="2200" spc="-15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2200" spc="-15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공공구매지원관리자</a:t>
            </a:r>
          </a:p>
        </p:txBody>
      </p:sp>
      <p:sp>
        <p:nvSpPr>
          <p:cNvPr id="5" name="타원 4"/>
          <p:cNvSpPr/>
          <p:nvPr/>
        </p:nvSpPr>
        <p:spPr>
          <a:xfrm>
            <a:off x="366712" y="1108365"/>
            <a:ext cx="704850" cy="704850"/>
          </a:xfrm>
          <a:prstGeom prst="ellipse">
            <a:avLst/>
          </a:prstGeom>
          <a:solidFill>
            <a:schemeClr val="bg1"/>
          </a:solidFill>
          <a:ln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866775" y="2712867"/>
            <a:ext cx="8648700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공공기관의 계약에 있어 </a:t>
            </a:r>
            <a:r>
              <a:rPr lang="ko-KR" altLang="en-US" sz="1700" b="1" dirty="0" smtClean="0">
                <a:solidFill>
                  <a:srgbClr val="C00000"/>
                </a:solidFill>
                <a:latin typeface="+mn-ea"/>
              </a:rPr>
              <a:t>구매 계획부터 계약 방식까지의 적절성을 검토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하여</a:t>
            </a:r>
            <a:endParaRPr lang="en-US" altLang="ko-KR" sz="17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ts val="2800"/>
              </a:lnSpc>
            </a:pP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중소기업의 공공시장 진출을 지원</a:t>
            </a:r>
          </a:p>
        </p:txBody>
      </p:sp>
      <p:sp>
        <p:nvSpPr>
          <p:cNvPr id="24" name="타원 23"/>
          <p:cNvSpPr/>
          <p:nvPr/>
        </p:nvSpPr>
        <p:spPr>
          <a:xfrm>
            <a:off x="742950" y="2883246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866775" y="4210860"/>
            <a:ext cx="8648700" cy="412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중소기업제품 구매촉진 및 판로지원에 관한 법률 제</a:t>
            </a:r>
            <a:r>
              <a:rPr lang="en-US" altLang="ko-KR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21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조</a:t>
            </a:r>
          </a:p>
        </p:txBody>
      </p:sp>
      <p:sp>
        <p:nvSpPr>
          <p:cNvPr id="27" name="타원 26"/>
          <p:cNvSpPr/>
          <p:nvPr/>
        </p:nvSpPr>
        <p:spPr>
          <a:xfrm>
            <a:off x="742950" y="4371714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866775" y="5935401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중소기업제품 </a:t>
            </a:r>
            <a:r>
              <a:rPr lang="ko-KR" altLang="en-U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공공구매제도</a:t>
            </a:r>
            <a:r>
              <a:rPr lang="ko-KR" altLang="en-U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운영요령 </a:t>
            </a:r>
            <a:r>
              <a:rPr lang="en-US" altLang="ko-KR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(</a:t>
            </a:r>
            <a:r>
              <a:rPr lang="ko-KR" altLang="en-US" sz="17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중기부</a:t>
            </a:r>
            <a:r>
              <a:rPr lang="ko-KR" altLang="en-U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고시</a:t>
            </a:r>
            <a:r>
              <a:rPr lang="en-US" altLang="ko-KR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)</a:t>
            </a:r>
          </a:p>
        </p:txBody>
      </p:sp>
      <p:sp>
        <p:nvSpPr>
          <p:cNvPr id="29" name="타원 28"/>
          <p:cNvSpPr/>
          <p:nvPr/>
        </p:nvSpPr>
        <p:spPr>
          <a:xfrm>
            <a:off x="742950" y="6096255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>
            <a:off x="1012030" y="4693363"/>
            <a:ext cx="8436769" cy="992801"/>
          </a:xfrm>
          <a:prstGeom prst="round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800"/>
              </a:lnSpc>
            </a:pPr>
            <a:r>
              <a:rPr lang="ko-KR" altLang="en-US" sz="14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제</a:t>
            </a:r>
            <a:r>
              <a:rPr lang="en-US" altLang="ko-KR" sz="14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21</a:t>
            </a:r>
            <a:r>
              <a:rPr lang="ko-KR" altLang="en-US" sz="14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조</a:t>
            </a:r>
            <a:r>
              <a:rPr lang="en-US" altLang="ko-KR" sz="14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4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공공구매지원관리자 지정 등</a:t>
            </a:r>
            <a:r>
              <a:rPr lang="en-US" altLang="ko-KR" sz="14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 ①</a:t>
            </a:r>
            <a:r>
              <a:rPr lang="ko-KR" altLang="en-US" sz="1400" b="1" spc="-1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중소벤처기업부장관은</a:t>
            </a:r>
            <a:r>
              <a:rPr lang="ko-KR" altLang="en-US" sz="14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제</a:t>
            </a:r>
            <a:r>
              <a:rPr lang="en-US" altLang="ko-KR" sz="14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</a:t>
            </a:r>
            <a:r>
              <a:rPr lang="ko-KR" altLang="en-US" sz="14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조제</a:t>
            </a:r>
            <a:r>
              <a:rPr lang="en-US" altLang="ko-KR" sz="14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</a:t>
            </a:r>
            <a:r>
              <a:rPr lang="ko-KR" altLang="en-US" sz="14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항에 따른 구매계획의 이행 등 </a:t>
            </a:r>
          </a:p>
          <a:p>
            <a:pPr>
              <a:lnSpc>
                <a:spcPts val="1800"/>
              </a:lnSpc>
            </a:pPr>
            <a:r>
              <a:rPr lang="ko-KR" altLang="en-US" sz="14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중소기업제품 구매를 촉진하고 공공기관의 효율적인 구매를 지원하기 위하여 소속 공무원 또는 공공기관의 장이 </a:t>
            </a:r>
            <a:endParaRPr lang="en-US" altLang="ko-KR" sz="1400" b="1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ts val="1800"/>
              </a:lnSpc>
            </a:pPr>
            <a:r>
              <a:rPr lang="ko-KR" altLang="en-US" sz="14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추천한 중소기업 업무 관련 담당자 등을 공공구매지원관리자로 </a:t>
            </a:r>
            <a:r>
              <a:rPr lang="ko-KR" altLang="en-US" sz="1400" b="1" spc="-150" dirty="0" smtClean="0">
                <a:solidFill>
                  <a:srgbClr val="C00000"/>
                </a:solidFill>
                <a:latin typeface="+mn-ea"/>
              </a:rPr>
              <a:t>지정하여야 한다</a:t>
            </a:r>
            <a:r>
              <a:rPr lang="en-US" altLang="ko-KR" sz="1400" b="1" spc="-150" dirty="0" smtClean="0">
                <a:solidFill>
                  <a:srgbClr val="C00000"/>
                </a:solidFill>
                <a:latin typeface="+mn-ea"/>
              </a:rPr>
              <a:t>.</a:t>
            </a:r>
            <a:endParaRPr lang="ko-KR" altLang="en-US" sz="1400" b="1" spc="-150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419101" y="2121882"/>
            <a:ext cx="235267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spc="-150" dirty="0" smtClean="0">
                <a:solidFill>
                  <a:srgbClr val="4747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역할</a:t>
            </a:r>
            <a:endParaRPr lang="ko-KR" altLang="en-US" spc="-150" dirty="0">
              <a:solidFill>
                <a:srgbClr val="4747A3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428626" y="3686550"/>
            <a:ext cx="235267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근거법령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76" y="1214051"/>
            <a:ext cx="344153" cy="47525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496425" y="439127"/>
            <a:ext cx="371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</a:rPr>
              <a:t>5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53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 Diagonal Corner Rectangle 4"/>
          <p:cNvSpPr/>
          <p:nvPr/>
        </p:nvSpPr>
        <p:spPr>
          <a:xfrm>
            <a:off x="585528" y="1193178"/>
            <a:ext cx="3929321" cy="535224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333399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32000">
              <a:defRPr/>
            </a:pPr>
            <a:r>
              <a:rPr lang="en-US" sz="2200" spc="-15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lang="ko-KR" altLang="en-US" sz="2200" spc="-15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공공구매 관련 용어 정의</a:t>
            </a:r>
            <a:endParaRPr lang="ko-KR" altLang="en-US" sz="2200" spc="-15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366712" y="1108365"/>
            <a:ext cx="704850" cy="704850"/>
          </a:xfrm>
          <a:prstGeom prst="ellipse">
            <a:avLst/>
          </a:prstGeom>
          <a:solidFill>
            <a:schemeClr val="bg1"/>
          </a:solidFill>
          <a:ln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중소기업제품 </a:t>
            </a:r>
            <a:r>
              <a:rPr lang="ko-KR" altLang="en-US" dirty="0"/>
              <a:t>공공구매제도란</a:t>
            </a:r>
            <a:r>
              <a:rPr lang="en-US" altLang="ko-KR" dirty="0"/>
              <a:t>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6775" y="2611953"/>
            <a:ext cx="8648700" cy="412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중소기업기본법 제</a:t>
            </a:r>
            <a:r>
              <a:rPr lang="en-US" altLang="ko-KR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조 및 시행령 제</a:t>
            </a:r>
            <a:r>
              <a:rPr lang="en-US" altLang="ko-KR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조에 의한 중소기업</a:t>
            </a:r>
          </a:p>
        </p:txBody>
      </p:sp>
      <p:sp>
        <p:nvSpPr>
          <p:cNvPr id="24" name="타원 23"/>
          <p:cNvSpPr/>
          <p:nvPr/>
        </p:nvSpPr>
        <p:spPr>
          <a:xfrm>
            <a:off x="742950" y="2782332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모서리가 둥근 직사각형 5"/>
          <p:cNvSpPr/>
          <p:nvPr/>
        </p:nvSpPr>
        <p:spPr>
          <a:xfrm>
            <a:off x="419101" y="2047740"/>
            <a:ext cx="235267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중소기업 정의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428626" y="3717189"/>
            <a:ext cx="235267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제품의 정의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66775" y="3021528"/>
            <a:ext cx="8648700" cy="412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중소기업협동조합법 제</a:t>
            </a:r>
            <a:r>
              <a:rPr lang="en-US" altLang="ko-KR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조에 따른 중소기업협동조합</a:t>
            </a:r>
          </a:p>
        </p:txBody>
      </p:sp>
      <p:sp>
        <p:nvSpPr>
          <p:cNvPr id="16" name="타원 15"/>
          <p:cNvSpPr/>
          <p:nvPr/>
        </p:nvSpPr>
        <p:spPr>
          <a:xfrm>
            <a:off x="742950" y="3191907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428626" y="4600955"/>
            <a:ext cx="235267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공공기관 정의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66775" y="5172890"/>
            <a:ext cx="8648700" cy="412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국가기관</a:t>
            </a:r>
            <a:r>
              <a:rPr lang="en-US" altLang="ko-KR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지자체</a:t>
            </a:r>
            <a:r>
              <a:rPr lang="en-US" altLang="ko-KR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교육청 포함</a:t>
            </a:r>
            <a:r>
              <a:rPr lang="en-US" altLang="ko-KR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),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공기업</a:t>
            </a:r>
            <a:r>
              <a:rPr lang="en-US" altLang="ko-KR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·</a:t>
            </a:r>
            <a:r>
              <a:rPr lang="ko-KR" altLang="en-US" sz="17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준정부기관</a:t>
            </a:r>
            <a:r>
              <a:rPr lang="en-US" altLang="ko-KR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기타공공기관</a:t>
            </a:r>
          </a:p>
        </p:txBody>
      </p:sp>
      <p:sp>
        <p:nvSpPr>
          <p:cNvPr id="21" name="타원 20"/>
          <p:cNvSpPr/>
          <p:nvPr/>
        </p:nvSpPr>
        <p:spPr>
          <a:xfrm>
            <a:off x="742950" y="5343269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857500" y="4639055"/>
            <a:ext cx="4331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 smtClean="0">
                <a:solidFill>
                  <a:srgbClr val="4747A3"/>
                </a:solidFill>
                <a:latin typeface="+mn-ea"/>
              </a:rPr>
              <a:t>판로지원법</a:t>
            </a:r>
            <a:r>
              <a:rPr lang="ko-KR" altLang="en-US" b="1" dirty="0" smtClean="0">
                <a:solidFill>
                  <a:srgbClr val="4747A3"/>
                </a:solidFill>
                <a:latin typeface="+mn-ea"/>
              </a:rPr>
              <a:t> 제</a:t>
            </a:r>
            <a:r>
              <a:rPr lang="en-US" altLang="ko-KR" b="1" dirty="0" smtClean="0">
                <a:solidFill>
                  <a:srgbClr val="4747A3"/>
                </a:solidFill>
                <a:latin typeface="+mn-ea"/>
              </a:rPr>
              <a:t>2</a:t>
            </a:r>
            <a:r>
              <a:rPr lang="ko-KR" altLang="en-US" b="1" dirty="0" smtClean="0">
                <a:solidFill>
                  <a:srgbClr val="4747A3"/>
                </a:solidFill>
                <a:latin typeface="+mn-ea"/>
              </a:rPr>
              <a:t>조에 따른 기관으로 한정</a:t>
            </a:r>
            <a:endParaRPr lang="ko-KR" altLang="en-US" b="1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57500" y="3755289"/>
            <a:ext cx="1854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4747A3"/>
                </a:solidFill>
                <a:latin typeface="+mn-ea"/>
              </a:rPr>
              <a:t>물품</a:t>
            </a:r>
            <a:r>
              <a:rPr lang="en-US" altLang="ko-KR" b="1" dirty="0" smtClean="0">
                <a:solidFill>
                  <a:srgbClr val="4747A3"/>
                </a:solidFill>
                <a:latin typeface="+mn-ea"/>
              </a:rPr>
              <a:t>, </a:t>
            </a:r>
            <a:r>
              <a:rPr lang="ko-KR" altLang="en-US" b="1" dirty="0" smtClean="0">
                <a:solidFill>
                  <a:srgbClr val="4747A3"/>
                </a:solidFill>
                <a:latin typeface="+mn-ea"/>
              </a:rPr>
              <a:t>공사</a:t>
            </a:r>
            <a:r>
              <a:rPr lang="en-US" altLang="ko-KR" b="1" dirty="0" smtClean="0">
                <a:solidFill>
                  <a:srgbClr val="4747A3"/>
                </a:solidFill>
                <a:latin typeface="+mn-ea"/>
              </a:rPr>
              <a:t>, </a:t>
            </a:r>
            <a:r>
              <a:rPr lang="ko-KR" altLang="en-US" b="1" dirty="0" smtClean="0">
                <a:solidFill>
                  <a:srgbClr val="4747A3"/>
                </a:solidFill>
                <a:latin typeface="+mn-ea"/>
              </a:rPr>
              <a:t>용역</a:t>
            </a:r>
            <a:endParaRPr lang="ko-KR" altLang="en-US" b="1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66775" y="5591990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특별법인</a:t>
            </a:r>
            <a:r>
              <a:rPr lang="en-US" altLang="ko-KR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중기중앙회</a:t>
            </a:r>
            <a:r>
              <a:rPr lang="en-US" altLang="ko-KR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농협중앙회</a:t>
            </a:r>
            <a:r>
              <a:rPr lang="en-US" altLang="ko-KR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상공회의소 등</a:t>
            </a:r>
            <a:r>
              <a:rPr lang="en-US" altLang="ko-KR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</a:p>
        </p:txBody>
      </p:sp>
      <p:sp>
        <p:nvSpPr>
          <p:cNvPr id="31" name="타원 30"/>
          <p:cNvSpPr/>
          <p:nvPr/>
        </p:nvSpPr>
        <p:spPr>
          <a:xfrm>
            <a:off x="742950" y="5762369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866775" y="6011090"/>
            <a:ext cx="8648700" cy="412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지방공사∙공단</a:t>
            </a:r>
            <a:r>
              <a:rPr lang="en-US" altLang="ko-KR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지방의료원</a:t>
            </a:r>
            <a:endParaRPr lang="en-US" altLang="ko-KR" sz="17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742950" y="6181469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93" y="1301839"/>
            <a:ext cx="437288" cy="33404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496425" y="439127"/>
            <a:ext cx="371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</a:rPr>
              <a:t>6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62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642551" y="3179820"/>
            <a:ext cx="5074508" cy="486033"/>
          </a:xfrm>
          <a:prstGeom prst="rect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9906001" cy="864973"/>
          </a:xfrm>
          <a:prstGeom prst="rect">
            <a:avLst/>
          </a:prstGeom>
          <a:solidFill>
            <a:schemeClr val="bg1"/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endParaRPr lang="ko-KR" altLang="en-US" sz="2800" spc="-150" dirty="0">
              <a:solidFill>
                <a:srgbClr val="4747A3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2" name="Rectangle 4"/>
          <p:cNvSpPr txBox="1">
            <a:spLocks noChangeArrowheads="1"/>
          </p:cNvSpPr>
          <p:nvPr/>
        </p:nvSpPr>
        <p:spPr bwMode="auto">
          <a:xfrm>
            <a:off x="827584" y="1709623"/>
            <a:ext cx="7272808" cy="401648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indent="-360363">
              <a:lnSpc>
                <a:spcPct val="90000"/>
              </a:lnSpc>
              <a:spcBef>
                <a:spcPts val="600"/>
              </a:spcBef>
              <a:buClr>
                <a:schemeClr val="bg1"/>
              </a:buClr>
              <a:defRPr/>
            </a:pPr>
            <a:r>
              <a:rPr lang="en-US" altLang="ko-KR" sz="2300" spc="-150" dirty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I.  </a:t>
            </a:r>
            <a:r>
              <a:rPr lang="ko-KR" altLang="en-US" sz="2300" spc="-150" dirty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중소기업 지원의 필요성</a:t>
            </a:r>
            <a:endParaRPr lang="en-US" altLang="ko-KR" sz="2300" spc="-150" dirty="0">
              <a:solidFill>
                <a:srgbClr val="333399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indent="-360363">
              <a:lnSpc>
                <a:spcPct val="90000"/>
              </a:lnSpc>
              <a:spcBef>
                <a:spcPts val="600"/>
              </a:spcBef>
              <a:buClr>
                <a:schemeClr val="bg1"/>
              </a:buClr>
              <a:defRPr/>
            </a:pPr>
            <a:endParaRPr lang="ko-KR" altLang="en-US" sz="2300" spc="-150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indent="-360363">
              <a:lnSpc>
                <a:spcPct val="90000"/>
              </a:lnSpc>
              <a:spcBef>
                <a:spcPts val="600"/>
              </a:spcBef>
              <a:buClr>
                <a:schemeClr val="bg1"/>
              </a:buClr>
              <a:defRPr/>
            </a:pPr>
            <a:r>
              <a:rPr lang="en-US" altLang="ko-KR" sz="2300" spc="-150" dirty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II. </a:t>
            </a:r>
            <a:r>
              <a:rPr lang="ko-KR" altLang="en-US" sz="2300" spc="-150" dirty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중소기업제품 공공구매제도란</a:t>
            </a:r>
            <a:r>
              <a:rPr lang="en-US" altLang="ko-KR" sz="2300" spc="-150" dirty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?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endParaRPr lang="en-US" altLang="ko-KR" sz="2300" spc="-150" dirty="0">
              <a:solidFill>
                <a:srgbClr val="333399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r>
              <a:rPr lang="en-US" altLang="ko-KR" sz="2300" spc="-15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III. </a:t>
            </a:r>
            <a:r>
              <a:rPr lang="ko-KR" altLang="en-US" sz="2300" spc="-150" dirty="0" err="1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판로지원법에</a:t>
            </a:r>
            <a:r>
              <a:rPr lang="ko-KR" altLang="en-US" sz="2300" spc="-15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의한 공공구매제도</a:t>
            </a:r>
            <a:endParaRPr lang="en-US" altLang="ko-KR" sz="2300" spc="-15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endParaRPr lang="en-US" altLang="ko-KR" sz="2300" spc="-150" dirty="0">
              <a:solidFill>
                <a:srgbClr val="333399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r>
              <a:rPr lang="en-US" altLang="ko-KR" sz="2300" spc="-150" dirty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IV. </a:t>
            </a:r>
            <a:r>
              <a:rPr lang="ko-KR" altLang="en-US" sz="2300" spc="-150" dirty="0" smtClean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최근의 </a:t>
            </a:r>
            <a:r>
              <a:rPr lang="ko-KR" altLang="en-US" sz="2300" spc="-150" dirty="0" err="1" smtClean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판로지원법</a:t>
            </a:r>
            <a:r>
              <a:rPr lang="ko-KR" altLang="en-US" sz="2300" spc="-150" dirty="0" smtClean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개정 내용</a:t>
            </a:r>
            <a:endParaRPr lang="en-US" altLang="ko-KR" sz="2300" spc="-150" dirty="0">
              <a:solidFill>
                <a:srgbClr val="333399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latinLnBrk="1"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endParaRPr lang="en-US" altLang="ko-KR" sz="24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endParaRPr lang="en-US" altLang="ko-KR" sz="24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endParaRPr lang="en-US" altLang="ko-KR" sz="24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ko-KR" altLang="en-US" dirty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목차</a:t>
            </a:r>
          </a:p>
        </p:txBody>
      </p:sp>
    </p:spTree>
    <p:extLst>
      <p:ext uri="{BB962C8B-B14F-4D97-AF65-F5344CB8AC3E}">
        <p14:creationId xmlns:p14="http://schemas.microsoft.com/office/powerpoint/2010/main" val="11524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/>
        </p:nvSpPr>
        <p:spPr>
          <a:xfrm>
            <a:off x="317169" y="1392195"/>
            <a:ext cx="9304626" cy="5123935"/>
          </a:xfrm>
          <a:prstGeom prst="roundRect">
            <a:avLst>
              <a:gd name="adj" fmla="val 1521"/>
            </a:avLst>
          </a:prstGeom>
          <a:solidFill>
            <a:schemeClr val="bg1"/>
          </a:solidFill>
          <a:ln w="12700"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6819900" y="3323807"/>
            <a:ext cx="2512800" cy="981076"/>
          </a:xfrm>
          <a:prstGeom prst="rect">
            <a:avLst/>
          </a:prstGeom>
          <a:solidFill>
            <a:srgbClr val="F9F9F9"/>
          </a:solidFill>
          <a:ln w="6350" cap="rnd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216000" rIns="0" rtlCol="0" anchor="t" anchorCtr="0"/>
          <a:lstStyle/>
          <a:p>
            <a:pPr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-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 혁신성장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, 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소재부품</a:t>
            </a:r>
          </a:p>
          <a:p>
            <a:pPr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-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 기술역량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, 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가치창출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Helvetica Neue Medium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743325" y="3323806"/>
            <a:ext cx="2512800" cy="1581151"/>
          </a:xfrm>
          <a:prstGeom prst="rect">
            <a:avLst/>
          </a:prstGeom>
          <a:solidFill>
            <a:srgbClr val="F9F9F9"/>
          </a:solidFill>
          <a:ln w="6350" cap="rnd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216000" rIns="0" rtlCol="0" anchor="t" anchorCtr="0"/>
          <a:lstStyle/>
          <a:p>
            <a:pPr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-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 중소기업자간 경쟁제품</a:t>
            </a:r>
          </a:p>
          <a:p>
            <a:pPr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-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 직접생산확인제도</a:t>
            </a:r>
          </a:p>
          <a:p>
            <a:pPr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-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 공사용 자재 직접구매</a:t>
            </a:r>
          </a:p>
          <a:p>
            <a:pPr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-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 계약이행능력심사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647700" y="3323806"/>
            <a:ext cx="2512800" cy="2953425"/>
          </a:xfrm>
          <a:prstGeom prst="rect">
            <a:avLst/>
          </a:prstGeom>
          <a:solidFill>
            <a:srgbClr val="F9F9F9"/>
          </a:solidFill>
          <a:ln w="6350" cap="rnd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216000" rIns="0" rtlCol="0" anchor="t" anchorCtr="0"/>
          <a:lstStyle/>
          <a:p>
            <a:pPr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-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 중소기업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제품 구매목표</a:t>
            </a:r>
          </a:p>
          <a:p>
            <a:pPr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-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 기술개발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제품 구매목표</a:t>
            </a:r>
          </a:p>
          <a:p>
            <a:pPr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- 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여성기업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제품 구매목표</a:t>
            </a:r>
          </a:p>
          <a:p>
            <a:pPr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- 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장애인기업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제품 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구매목표</a:t>
            </a:r>
            <a:endParaRPr lang="ko-KR" altLang="en-US" sz="1400" b="1" spc="-150" dirty="0">
              <a:solidFill>
                <a:srgbClr val="99CCFF"/>
              </a:solidFill>
              <a:latin typeface="+mn-ea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 smtClean="0"/>
              <a:t>1.  </a:t>
            </a:r>
            <a:r>
              <a:rPr lang="ko-KR" altLang="en-US" dirty="0"/>
              <a:t>중소기업제품 공공구매제도 개관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4999859" y="2018882"/>
            <a:ext cx="0" cy="1304925"/>
          </a:xfrm>
          <a:prstGeom prst="line">
            <a:avLst/>
          </a:prstGeom>
          <a:ln w="12700">
            <a:solidFill>
              <a:schemeClr val="accent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Линия">
            <a:extLst>
              <a:ext uri="{FF2B5EF4-FFF2-40B4-BE49-F238E27FC236}">
                <a16:creationId xmlns="" xmlns:a16="http://schemas.microsoft.com/office/drawing/2014/main" id="{B2E2C461-9F6E-8C4F-972E-C6B976215496}"/>
              </a:ext>
            </a:extLst>
          </p:cNvPr>
          <p:cNvSpPr/>
          <p:nvPr/>
        </p:nvSpPr>
        <p:spPr bwMode="auto">
          <a:xfrm>
            <a:off x="1914525" y="2654878"/>
            <a:ext cx="6172200" cy="286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504"/>
                </a:moveTo>
                <a:cubicBezTo>
                  <a:pt x="0" y="18422"/>
                  <a:pt x="0" y="16098"/>
                  <a:pt x="6" y="14129"/>
                </a:cubicBezTo>
                <a:cubicBezTo>
                  <a:pt x="12" y="12160"/>
                  <a:pt x="24" y="10546"/>
                  <a:pt x="48" y="8883"/>
                </a:cubicBezTo>
                <a:cubicBezTo>
                  <a:pt x="77" y="7064"/>
                  <a:pt x="125" y="5438"/>
                  <a:pt x="185" y="4101"/>
                </a:cubicBezTo>
                <a:cubicBezTo>
                  <a:pt x="245" y="2764"/>
                  <a:pt x="318" y="1716"/>
                  <a:pt x="400" y="1054"/>
                </a:cubicBezTo>
                <a:cubicBezTo>
                  <a:pt x="475" y="527"/>
                  <a:pt x="548" y="263"/>
                  <a:pt x="637" y="132"/>
                </a:cubicBezTo>
                <a:cubicBezTo>
                  <a:pt x="727" y="0"/>
                  <a:pt x="833" y="0"/>
                  <a:pt x="974" y="0"/>
                </a:cubicBezTo>
                <a:lnTo>
                  <a:pt x="969" y="0"/>
                </a:lnTo>
                <a:lnTo>
                  <a:pt x="20631" y="0"/>
                </a:lnTo>
                <a:cubicBezTo>
                  <a:pt x="20770" y="0"/>
                  <a:pt x="20874" y="0"/>
                  <a:pt x="20963" y="132"/>
                </a:cubicBezTo>
                <a:cubicBezTo>
                  <a:pt x="21052" y="263"/>
                  <a:pt x="21125" y="527"/>
                  <a:pt x="21200" y="1054"/>
                </a:cubicBezTo>
                <a:cubicBezTo>
                  <a:pt x="21282" y="1716"/>
                  <a:pt x="21355" y="2764"/>
                  <a:pt x="21415" y="4101"/>
                </a:cubicBezTo>
                <a:cubicBezTo>
                  <a:pt x="21475" y="5438"/>
                  <a:pt x="21523" y="7064"/>
                  <a:pt x="21552" y="8883"/>
                </a:cubicBezTo>
                <a:cubicBezTo>
                  <a:pt x="21576" y="10546"/>
                  <a:pt x="21588" y="12160"/>
                  <a:pt x="21594" y="14141"/>
                </a:cubicBezTo>
                <a:cubicBezTo>
                  <a:pt x="21600" y="16122"/>
                  <a:pt x="21600" y="18470"/>
                  <a:pt x="21600" y="21600"/>
                </a:cubicBezTo>
              </a:path>
            </a:pathLst>
          </a:custGeom>
          <a:ln w="12700">
            <a:solidFill>
              <a:schemeClr val="accent5"/>
            </a:solidFill>
            <a:prstDash val="sysDash"/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sz="3200" b="0" dirty="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rPr>
              <a:t> </a:t>
            </a:r>
            <a:endParaRPr sz="3200" b="0" dirty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0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649286" y="2934870"/>
            <a:ext cx="2520000" cy="512762"/>
          </a:xfrm>
          <a:prstGeom prst="roundRect">
            <a:avLst>
              <a:gd name="adj" fmla="val 15000"/>
            </a:avLst>
          </a:prstGeom>
          <a:solidFill>
            <a:srgbClr val="0070C0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700" dirty="0" smtClean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구매목표 비율제도</a:t>
            </a:r>
            <a:endParaRPr lang="ko-KR" altLang="en-US" sz="1700" dirty="0">
              <a:solidFill>
                <a:srgbClr val="FFFFFF"/>
              </a:solidFill>
              <a:latin typeface="HY헤드라인M" panose="02030600000101010101" pitchFamily="18" charset="-127"/>
              <a:ea typeface="HY헤드라인M" panose="02030600000101010101" pitchFamily="18" charset="-127"/>
              <a:sym typeface="Helvetica Neue Medium"/>
            </a:endParaRPr>
          </a:p>
        </p:txBody>
      </p:sp>
      <p:sp>
        <p:nvSpPr>
          <p:cNvPr id="51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3744911" y="2934870"/>
            <a:ext cx="2520000" cy="512762"/>
          </a:xfrm>
          <a:prstGeom prst="roundRect">
            <a:avLst>
              <a:gd name="adj" fmla="val 15000"/>
            </a:avLst>
          </a:prstGeom>
          <a:solidFill>
            <a:srgbClr val="0070C0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700" dirty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중소기업자간 </a:t>
            </a:r>
            <a:r>
              <a:rPr lang="ko-KR" altLang="en-US" sz="1700" dirty="0" smtClean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경쟁제도</a:t>
            </a:r>
            <a:endParaRPr lang="ko-KR" altLang="en-US" sz="1700" dirty="0">
              <a:solidFill>
                <a:srgbClr val="FFFFFF"/>
              </a:solidFill>
              <a:latin typeface="HY헤드라인M" panose="02030600000101010101" pitchFamily="18" charset="-127"/>
              <a:ea typeface="HY헤드라인M" panose="02030600000101010101" pitchFamily="18" charset="-127"/>
              <a:sym typeface="Helvetica Neue Medium"/>
            </a:endParaRPr>
          </a:p>
        </p:txBody>
      </p:sp>
      <p:sp>
        <p:nvSpPr>
          <p:cNvPr id="52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6821486" y="2934870"/>
            <a:ext cx="2520000" cy="512762"/>
          </a:xfrm>
          <a:prstGeom prst="roundRect">
            <a:avLst>
              <a:gd name="adj" fmla="val 15000"/>
            </a:avLst>
          </a:prstGeom>
          <a:solidFill>
            <a:srgbClr val="0070C0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700" dirty="0" smtClean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공공조달 </a:t>
            </a:r>
            <a:r>
              <a:rPr lang="ko-KR" altLang="en-US" sz="1700" dirty="0" err="1" smtClean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멘토제도</a:t>
            </a:r>
            <a:endParaRPr lang="ko-KR" altLang="en-US" sz="1700" dirty="0">
              <a:solidFill>
                <a:srgbClr val="FFFFFF"/>
              </a:solidFill>
              <a:latin typeface="HY헤드라인M" panose="02030600000101010101" pitchFamily="18" charset="-127"/>
              <a:ea typeface="HY헤드라인M" panose="02030600000101010101" pitchFamily="18" charset="-127"/>
              <a:sym typeface="Helvetica Neue Medium"/>
            </a:endParaRPr>
          </a:p>
        </p:txBody>
      </p:sp>
      <p:sp>
        <p:nvSpPr>
          <p:cNvPr id="47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2895493" y="1658864"/>
            <a:ext cx="4208463" cy="703262"/>
          </a:xfrm>
          <a:prstGeom prst="roundRect">
            <a:avLst>
              <a:gd name="adj" fmla="val 15000"/>
            </a:avLst>
          </a:prstGeom>
          <a:solidFill>
            <a:srgbClr val="4747A3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2200" dirty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중소기업제품 공공구매 </a:t>
            </a:r>
            <a:r>
              <a:rPr lang="ko-KR" altLang="en-US" sz="2200" dirty="0" smtClean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제도</a:t>
            </a:r>
            <a:endParaRPr lang="ko-KR" altLang="en-US" sz="2200" dirty="0">
              <a:solidFill>
                <a:srgbClr val="FFFFFF"/>
              </a:solidFill>
              <a:latin typeface="HY헤드라인M" panose="02030600000101010101" pitchFamily="18" charset="-127"/>
              <a:ea typeface="HY헤드라인M" panose="02030600000101010101" pitchFamily="18" charset="-127"/>
              <a:sym typeface="Helvetica Neue Medium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6819900" y="4781132"/>
            <a:ext cx="2512800" cy="1496100"/>
          </a:xfrm>
          <a:prstGeom prst="rect">
            <a:avLst/>
          </a:prstGeom>
          <a:solidFill>
            <a:srgbClr val="F9F9F9"/>
          </a:solidFill>
          <a:ln w="6350" cap="rnd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216000" rIns="0" rtlCol="0" anchor="t" anchorCtr="0"/>
          <a:lstStyle/>
          <a:p>
            <a:pPr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-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 우선구매대상 제품 지정 </a:t>
            </a:r>
          </a:p>
          <a:p>
            <a:pPr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- 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성능인증</a:t>
            </a:r>
            <a:endParaRPr lang="ko-KR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Helvetica Neue Medium"/>
            </a:endParaRPr>
          </a:p>
          <a:p>
            <a:pPr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- 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기술개발제품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시범구매</a:t>
            </a:r>
          </a:p>
        </p:txBody>
      </p:sp>
      <p:sp>
        <p:nvSpPr>
          <p:cNvPr id="57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6821486" y="4392195"/>
            <a:ext cx="2520000" cy="512762"/>
          </a:xfrm>
          <a:prstGeom prst="roundRect">
            <a:avLst>
              <a:gd name="adj" fmla="val 15000"/>
            </a:avLst>
          </a:prstGeom>
          <a:solidFill>
            <a:srgbClr val="0070C0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700" dirty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기술개발제품 </a:t>
            </a:r>
            <a:r>
              <a:rPr lang="ko-KR" altLang="en-US" sz="1700" dirty="0" smtClean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우선구매</a:t>
            </a:r>
            <a:endParaRPr lang="ko-KR" altLang="en-US" sz="1700" dirty="0">
              <a:solidFill>
                <a:srgbClr val="FFFFFF"/>
              </a:solidFill>
              <a:latin typeface="HY헤드라인M" panose="02030600000101010101" pitchFamily="18" charset="-127"/>
              <a:ea typeface="HY헤드라인M" panose="02030600000101010101" pitchFamily="18" charset="-127"/>
              <a:sym typeface="Helvetica Neue Medium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496425" y="439127"/>
            <a:ext cx="371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</a:rPr>
              <a:t>8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1805" y="930876"/>
            <a:ext cx="9613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정부는 중소기업 육성과 보호를 위해 다양한 정책 운영을 시행하고 있음</a:t>
            </a:r>
            <a:endParaRPr lang="ko-KR" altLang="en-US" b="1" dirty="0"/>
          </a:p>
        </p:txBody>
      </p:sp>
      <p:sp>
        <p:nvSpPr>
          <p:cNvPr id="20" name="직사각형 19"/>
          <p:cNvSpPr/>
          <p:nvPr/>
        </p:nvSpPr>
        <p:spPr>
          <a:xfrm>
            <a:off x="3752111" y="5362865"/>
            <a:ext cx="2512800" cy="914365"/>
          </a:xfrm>
          <a:prstGeom prst="rect">
            <a:avLst/>
          </a:prstGeom>
          <a:solidFill>
            <a:srgbClr val="F9F9F9"/>
          </a:solidFill>
          <a:ln w="6350" cap="rnd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216000" rIns="0" rtlCol="0" anchor="t" anchorCtr="0"/>
          <a:lstStyle/>
          <a:p>
            <a:pPr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-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 중소기업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 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우선 조달</a:t>
            </a:r>
          </a:p>
          <a:p>
            <a:pPr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-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 소기업 우선 조달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Helvetica Neue Medium"/>
            </a:endParaRPr>
          </a:p>
          <a:p>
            <a:pPr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Helvetica Neue Medium"/>
            </a:endParaRPr>
          </a:p>
        </p:txBody>
      </p:sp>
      <p:sp>
        <p:nvSpPr>
          <p:cNvPr id="19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3752897" y="4998450"/>
            <a:ext cx="2520000" cy="512762"/>
          </a:xfrm>
          <a:prstGeom prst="roundRect">
            <a:avLst>
              <a:gd name="adj" fmla="val 15000"/>
            </a:avLst>
          </a:prstGeom>
          <a:solidFill>
            <a:srgbClr val="0070C0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700" dirty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중소기업자 우선조달</a:t>
            </a:r>
          </a:p>
        </p:txBody>
      </p:sp>
    </p:spTree>
    <p:extLst>
      <p:ext uri="{BB962C8B-B14F-4D97-AF65-F5344CB8AC3E}">
        <p14:creationId xmlns:p14="http://schemas.microsoft.com/office/powerpoint/2010/main" val="278132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 smtClean="0"/>
              <a:t>1 (</a:t>
            </a:r>
            <a:r>
              <a:rPr lang="en-US" altLang="ko-KR" dirty="0"/>
              <a:t>①) </a:t>
            </a:r>
            <a:r>
              <a:rPr lang="en-US" altLang="ko-KR" dirty="0" smtClean="0"/>
              <a:t> </a:t>
            </a:r>
            <a:r>
              <a:rPr lang="ko-KR" altLang="en-US" dirty="0" smtClean="0"/>
              <a:t>중소기업자간 </a:t>
            </a:r>
            <a:r>
              <a:rPr lang="ko-KR" altLang="en-US" dirty="0"/>
              <a:t>경쟁제품의 지정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419101" y="4905756"/>
            <a:ext cx="3279688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중소기업자간 제한경쟁입찰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6775" y="5534841"/>
            <a:ext cx="8648700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중기부장관이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지정한 </a:t>
            </a:r>
            <a:r>
              <a:rPr lang="ko-KR" altLang="en-US" sz="1700" b="1" dirty="0">
                <a:solidFill>
                  <a:srgbClr val="C00000"/>
                </a:solidFill>
                <a:latin typeface="+mn-ea"/>
              </a:rPr>
              <a:t>중소기업자간 경쟁제품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에 대해서는 중소기업자만 대상으로 하는 </a:t>
            </a:r>
            <a:endParaRPr lang="en-US" altLang="ko-KR" sz="17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ts val="2800"/>
              </a:lnSpc>
            </a:pPr>
            <a:r>
              <a:rPr lang="ko-KR" altLang="en-US" sz="1700" b="1" dirty="0" smtClean="0">
                <a:solidFill>
                  <a:srgbClr val="C00000"/>
                </a:solidFill>
                <a:latin typeface="+mn-ea"/>
              </a:rPr>
              <a:t>제한경쟁 </a:t>
            </a:r>
            <a:r>
              <a:rPr lang="ko-KR" altLang="en-US" sz="1700" b="1" dirty="0">
                <a:solidFill>
                  <a:srgbClr val="C00000"/>
                </a:solidFill>
                <a:latin typeface="+mn-ea"/>
              </a:rPr>
              <a:t>또는 지명경쟁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에 의해 조달계약 체결을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의무화</a:t>
            </a:r>
            <a:endParaRPr lang="ko-KR" altLang="en-US" sz="17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742950" y="5705220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타원 2"/>
          <p:cNvSpPr/>
          <p:nvPr/>
        </p:nvSpPr>
        <p:spPr>
          <a:xfrm>
            <a:off x="790576" y="2022907"/>
            <a:ext cx="352424" cy="352424"/>
          </a:xfrm>
          <a:prstGeom prst="ellipse">
            <a:avLst/>
          </a:prstGeom>
          <a:solidFill>
            <a:srgbClr val="4747A3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600" spc="-150" dirty="0" smtClean="0">
                <a:solidFill>
                  <a:schemeClr val="bg1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1</a:t>
            </a:r>
            <a:endParaRPr lang="ko-KR" altLang="en-US" sz="1600" spc="-150" dirty="0">
              <a:solidFill>
                <a:schemeClr val="bg1"/>
              </a:soli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09675" y="1845037"/>
            <a:ext cx="86487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중기부장관이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지정 및 공고  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 </a:t>
            </a:r>
            <a:r>
              <a:rPr lang="en-US" altLang="ko-KR" sz="1700" b="1" dirty="0">
                <a:latin typeface="+mn-ea"/>
              </a:rPr>
              <a:t>212</a:t>
            </a:r>
            <a:r>
              <a:rPr lang="ko-KR" altLang="en-US" sz="1700" b="1" dirty="0" smtClean="0">
                <a:latin typeface="+mn-ea"/>
              </a:rPr>
              <a:t>개</a:t>
            </a:r>
            <a:endParaRPr lang="en-US" altLang="ko-KR" sz="1700" b="1" dirty="0" smtClean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대상 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대기업은 배제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 dirty="0">
                <a:solidFill>
                  <a:srgbClr val="C00000"/>
                </a:solidFill>
                <a:latin typeface="+mn-ea"/>
              </a:rPr>
              <a:t>중소기업</a:t>
            </a:r>
            <a:r>
              <a:rPr lang="en-US" altLang="ko-KR" sz="1700" b="1" dirty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1700" b="1" dirty="0">
                <a:solidFill>
                  <a:srgbClr val="C00000"/>
                </a:solidFill>
                <a:latin typeface="+mn-ea"/>
              </a:rPr>
              <a:t>협동조합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만 참여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가능</a:t>
            </a:r>
            <a:endParaRPr lang="en-US" altLang="ko-KR" sz="17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경쟁입찰 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lang="ko-KR" altLang="en-US" sz="1700" b="1" dirty="0">
                <a:solidFill>
                  <a:srgbClr val="C00000"/>
                </a:solidFill>
                <a:latin typeface="+mn-ea"/>
              </a:rPr>
              <a:t>계약이행능력심사</a:t>
            </a:r>
            <a:r>
              <a:rPr lang="en-US" altLang="ko-KR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5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판로지원법</a:t>
            </a:r>
            <a:r>
              <a:rPr lang="en-US" altLang="ko-KR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 </a:t>
            </a:r>
            <a:r>
              <a:rPr lang="en-US" altLang="ko-KR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/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그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외 다른 낙찰자 결정방법</a:t>
            </a:r>
            <a:r>
              <a:rPr lang="en-US" altLang="ko-KR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국가계약법</a:t>
            </a:r>
            <a:r>
              <a:rPr lang="en-US" altLang="ko-KR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790576" y="2546782"/>
            <a:ext cx="352424" cy="352424"/>
          </a:xfrm>
          <a:prstGeom prst="ellipse">
            <a:avLst/>
          </a:prstGeom>
          <a:solidFill>
            <a:srgbClr val="4747A3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600" spc="-150" dirty="0" smtClean="0">
                <a:solidFill>
                  <a:schemeClr val="bg1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2</a:t>
            </a:r>
            <a:endParaRPr lang="ko-KR" altLang="en-US" sz="1600" spc="-150" dirty="0">
              <a:solidFill>
                <a:schemeClr val="bg1"/>
              </a:soli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800101" y="3080182"/>
            <a:ext cx="352424" cy="352424"/>
          </a:xfrm>
          <a:prstGeom prst="ellipse">
            <a:avLst/>
          </a:prstGeom>
          <a:solidFill>
            <a:srgbClr val="4747A3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600" spc="-150" dirty="0" smtClean="0">
                <a:solidFill>
                  <a:schemeClr val="bg1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3</a:t>
            </a:r>
            <a:endParaRPr lang="ko-KR" altLang="en-US" sz="1600" spc="-150" dirty="0">
              <a:solidFill>
                <a:schemeClr val="bg1"/>
              </a:soli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26" name="Фигура">
            <a:extLst>
              <a:ext uri="{FF2B5EF4-FFF2-40B4-BE49-F238E27FC236}">
                <a16:creationId xmlns="" xmlns:a16="http://schemas.microsoft.com/office/drawing/2014/main" id="{05046770-B971-5B4E-A17E-696754B4C998}"/>
              </a:ext>
            </a:extLst>
          </p:cNvPr>
          <p:cNvSpPr/>
          <p:nvPr/>
        </p:nvSpPr>
        <p:spPr bwMode="auto">
          <a:xfrm>
            <a:off x="790576" y="3823506"/>
            <a:ext cx="8346714" cy="5895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17" y="0"/>
                </a:moveTo>
                <a:lnTo>
                  <a:pt x="20583" y="0"/>
                </a:lnTo>
                <a:lnTo>
                  <a:pt x="21600" y="10800"/>
                </a:lnTo>
                <a:lnTo>
                  <a:pt x="20583" y="21600"/>
                </a:lnTo>
                <a:lnTo>
                  <a:pt x="1017" y="21600"/>
                </a:lnTo>
                <a:lnTo>
                  <a:pt x="0" y="10800"/>
                </a:lnTo>
                <a:lnTo>
                  <a:pt x="1017" y="0"/>
                </a:lnTo>
                <a:close/>
              </a:path>
            </a:pathLst>
          </a:custGeom>
          <a:gradFill flip="none" rotWithShape="1">
            <a:gsLst>
              <a:gs pos="0">
                <a:srgbClr val="0070C0"/>
              </a:gs>
              <a:gs pos="100000">
                <a:srgbClr val="50B31F"/>
              </a:gs>
            </a:gsLst>
            <a:lin ang="0" scaled="1"/>
            <a:tileRect/>
          </a:gra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2400" b="1" dirty="0">
                <a:solidFill>
                  <a:srgbClr val="FFFFFF"/>
                </a:solidFill>
                <a:latin typeface="+mn-ea"/>
                <a:sym typeface="Helvetica Neue Medium"/>
              </a:rPr>
              <a:t>중기간 경쟁제품 지정 유효기간 </a:t>
            </a:r>
            <a:r>
              <a:rPr lang="en-US" altLang="ko-KR" sz="2400" b="1" dirty="0">
                <a:solidFill>
                  <a:srgbClr val="FFFFFF"/>
                </a:solidFill>
                <a:latin typeface="+mn-ea"/>
                <a:sym typeface="Helvetica Neue Medium"/>
              </a:rPr>
              <a:t>: 3</a:t>
            </a:r>
            <a:r>
              <a:rPr lang="ko-KR" altLang="en-US" sz="2400" b="1" dirty="0">
                <a:solidFill>
                  <a:srgbClr val="FFFFFF"/>
                </a:solidFill>
                <a:latin typeface="+mn-ea"/>
                <a:sym typeface="Helvetica Neue Medium"/>
              </a:rPr>
              <a:t>년</a:t>
            </a:r>
            <a:r>
              <a:rPr lang="en-US" altLang="ko-KR" sz="2400" b="1" dirty="0" smtClean="0">
                <a:solidFill>
                  <a:srgbClr val="FFFFFF"/>
                </a:solidFill>
                <a:latin typeface="+mn-ea"/>
                <a:sym typeface="Helvetica Neue Medium"/>
              </a:rPr>
              <a:t>(’19</a:t>
            </a:r>
            <a:r>
              <a:rPr lang="en-US" altLang="ko-KR" sz="2400" b="1" dirty="0">
                <a:solidFill>
                  <a:srgbClr val="FFFFFF"/>
                </a:solidFill>
                <a:latin typeface="+mn-ea"/>
                <a:sym typeface="Helvetica Neue Medium"/>
              </a:rPr>
              <a:t>~’21</a:t>
            </a:r>
            <a:r>
              <a:rPr lang="en-US" altLang="ko-KR" sz="2400" b="1" dirty="0" smtClean="0">
                <a:solidFill>
                  <a:srgbClr val="FFFFFF"/>
                </a:solidFill>
                <a:latin typeface="+mn-ea"/>
                <a:sym typeface="Helvetica Neue Medium"/>
              </a:rPr>
              <a:t>)</a:t>
            </a:r>
            <a:endParaRPr lang="en-US" altLang="ko-KR" sz="2400" b="1" dirty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496425" y="439127"/>
            <a:ext cx="371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9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19101" y="1162686"/>
            <a:ext cx="319087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중소기업자간 경쟁제품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5787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 smtClean="0"/>
              <a:t>1 (</a:t>
            </a:r>
            <a:r>
              <a:rPr lang="en-US" altLang="ko-KR" dirty="0"/>
              <a:t>①) </a:t>
            </a:r>
            <a:r>
              <a:rPr lang="en-US" altLang="ko-KR" dirty="0" smtClean="0"/>
              <a:t> </a:t>
            </a:r>
            <a:r>
              <a:rPr lang="ko-KR" altLang="en-US" dirty="0" smtClean="0"/>
              <a:t>중소기업자간 </a:t>
            </a:r>
            <a:r>
              <a:rPr lang="ko-KR" altLang="en-US" dirty="0"/>
              <a:t>경쟁제품의 지정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33625" y="1669915"/>
            <a:ext cx="4457700" cy="409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일반경쟁</a:t>
            </a:r>
            <a:endParaRPr lang="en-US" altLang="ko-KR" sz="17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2247901" y="1868869"/>
            <a:ext cx="95250" cy="9525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333625" y="2026724"/>
            <a:ext cx="521970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ko-KR" altLang="en-US" sz="13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ㆍ불특정</a:t>
            </a:r>
            <a:r>
              <a:rPr lang="ko-KR" altLang="en-US" sz="13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다수의 입찰희망자들이 참여</a:t>
            </a:r>
          </a:p>
          <a:p>
            <a:pPr>
              <a:lnSpc>
                <a:spcPts val="1600"/>
              </a:lnSpc>
            </a:pPr>
            <a:r>
              <a:rPr lang="ko-KR" altLang="en-US" sz="13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ㆍ입찰방식의</a:t>
            </a:r>
            <a:r>
              <a:rPr lang="ko-KR" altLang="en-US" sz="13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기본원칙</a:t>
            </a:r>
            <a:endParaRPr lang="ko-KR" altLang="en-US" sz="13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33625" y="2622415"/>
            <a:ext cx="4457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제한경쟁</a:t>
            </a:r>
            <a:endParaRPr lang="en-US" altLang="ko-KR" sz="17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33624" y="2979224"/>
            <a:ext cx="6543675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ko-KR" altLang="en-US" sz="13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ㆍ경쟁참가자의</a:t>
            </a:r>
            <a:r>
              <a:rPr lang="ko-KR" altLang="en-US" sz="13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자격을 일정한 기준에 의하여 제한</a:t>
            </a:r>
          </a:p>
          <a:p>
            <a:pPr>
              <a:lnSpc>
                <a:spcPts val="1600"/>
              </a:lnSpc>
            </a:pPr>
            <a:r>
              <a:rPr lang="ko-KR" altLang="en-US" sz="13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ㆍ소재지</a:t>
            </a:r>
            <a:r>
              <a:rPr lang="en-US" altLang="ko-KR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특정 설비</a:t>
            </a:r>
            <a:r>
              <a:rPr lang="en-US" altLang="ko-KR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·</a:t>
            </a:r>
            <a:r>
              <a:rPr lang="ko-KR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기술</a:t>
            </a:r>
            <a:r>
              <a:rPr lang="en-US" altLang="ko-KR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재무상태 </a:t>
            </a:r>
            <a:r>
              <a:rPr lang="ko-KR" altLang="en-US" sz="13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등</a:t>
            </a:r>
            <a:endParaRPr lang="en-US" altLang="ko-KR" sz="13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ts val="1600"/>
              </a:lnSpc>
            </a:pPr>
            <a:r>
              <a:rPr lang="ko-KR" altLang="en-US" sz="13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ㆍ중소기업자간</a:t>
            </a:r>
            <a:r>
              <a:rPr lang="ko-KR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경쟁제품 제조</a:t>
            </a:r>
            <a:r>
              <a:rPr lang="en-US" altLang="ko-KR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·</a:t>
            </a:r>
            <a:r>
              <a:rPr lang="ko-KR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구매의 경우에는 중소기업자 </a:t>
            </a:r>
          </a:p>
          <a:p>
            <a:pPr>
              <a:lnSpc>
                <a:spcPts val="1600"/>
              </a:lnSpc>
            </a:pPr>
            <a:r>
              <a:rPr lang="ko-KR" altLang="en-US" sz="13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ㆍ고시금액</a:t>
            </a:r>
            <a:r>
              <a:rPr lang="en-US" altLang="ko-KR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(2</a:t>
            </a:r>
            <a:r>
              <a:rPr lang="ko-KR" altLang="en-US" sz="13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억원</a:t>
            </a:r>
            <a:r>
              <a:rPr lang="en-US" altLang="ko-KR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 </a:t>
            </a:r>
            <a:r>
              <a:rPr lang="ko-KR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미만의 물품 제조</a:t>
            </a:r>
            <a:r>
              <a:rPr lang="en-US" altLang="ko-KR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·</a:t>
            </a:r>
            <a:r>
              <a:rPr lang="ko-KR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구매</a:t>
            </a:r>
            <a:r>
              <a:rPr lang="en-US" altLang="ko-KR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용역의 </a:t>
            </a:r>
            <a:r>
              <a:rPr lang="ko-KR" altLang="en-US" sz="13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경우에는 중소기업자</a:t>
            </a:r>
            <a:endParaRPr lang="ko-KR" altLang="en-US" sz="13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33625" y="3974965"/>
            <a:ext cx="4457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지명경쟁</a:t>
            </a:r>
            <a:endParaRPr lang="en-US" altLang="ko-KR" sz="17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33624" y="4331774"/>
            <a:ext cx="6543675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ko-KR" altLang="en-US" sz="13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ㆍ특정다수의</a:t>
            </a:r>
            <a:r>
              <a:rPr lang="ko-KR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경쟁입찰 참가자를 지명</a:t>
            </a:r>
          </a:p>
          <a:p>
            <a:pPr>
              <a:lnSpc>
                <a:spcPts val="1600"/>
              </a:lnSpc>
            </a:pPr>
            <a:r>
              <a:rPr lang="ko-KR" altLang="en-US" sz="13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ㆍ중소기업자간</a:t>
            </a:r>
            <a:r>
              <a:rPr lang="ko-KR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경쟁제품 제조</a:t>
            </a:r>
            <a:r>
              <a:rPr lang="en-US" altLang="ko-KR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·</a:t>
            </a:r>
            <a:r>
              <a:rPr lang="ko-KR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구매의 경우에는 중소기업자 </a:t>
            </a:r>
            <a:endParaRPr lang="en-US" altLang="ko-KR" sz="13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ts val="1600"/>
              </a:lnSpc>
            </a:pPr>
            <a:r>
              <a:rPr lang="ko-KR" altLang="en-US" sz="13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ㆍ특수</a:t>
            </a:r>
            <a:r>
              <a:rPr lang="ko-KR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13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기술</a:t>
            </a:r>
            <a:r>
              <a:rPr lang="en-US" altLang="ko-KR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· </a:t>
            </a:r>
            <a:r>
              <a:rPr lang="ko-KR" altLang="en-US" sz="13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실적</a:t>
            </a:r>
            <a:r>
              <a:rPr lang="en-US" altLang="ko-KR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1</a:t>
            </a:r>
            <a:r>
              <a:rPr lang="ko-KR" altLang="en-US" sz="13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억원</a:t>
            </a:r>
            <a:r>
              <a:rPr lang="ko-KR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이하 물품제조</a:t>
            </a:r>
            <a:r>
              <a:rPr lang="en-US" altLang="ko-KR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KS</a:t>
            </a:r>
            <a:r>
              <a:rPr lang="ko-KR" altLang="en-US" sz="13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표시품</a:t>
            </a:r>
            <a:r>
              <a:rPr lang="ko-KR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13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등</a:t>
            </a:r>
            <a:endParaRPr lang="ko-KR" altLang="en-US" sz="13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ts val="1600"/>
              </a:lnSpc>
            </a:pPr>
            <a:r>
              <a:rPr lang="ko-KR" altLang="en-US" sz="13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ㆍ</a:t>
            </a:r>
            <a:r>
              <a:rPr lang="en-US" altLang="ko-KR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</a:t>
            </a:r>
            <a:r>
              <a:rPr lang="ko-KR" altLang="en-US" sz="13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억원</a:t>
            </a:r>
            <a:r>
              <a:rPr lang="ko-KR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이하 건설공사</a:t>
            </a:r>
            <a:r>
              <a:rPr lang="en-US" altLang="ko-KR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1</a:t>
            </a:r>
            <a:r>
              <a:rPr lang="ko-KR" altLang="en-US" sz="13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억원</a:t>
            </a:r>
            <a:r>
              <a:rPr lang="ko-KR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이하 전문공사 </a:t>
            </a:r>
            <a:r>
              <a:rPr lang="ko-KR" altLang="en-US" sz="13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등</a:t>
            </a:r>
            <a:endParaRPr lang="ko-KR" altLang="en-US" sz="13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8" name="Закругленный прямоугольник">
            <a:extLst>
              <a:ext uri="{FF2B5EF4-FFF2-40B4-BE49-F238E27FC236}">
                <a16:creationId xmlns="" xmlns:a16="http://schemas.microsoft.com/office/drawing/2014/main" id="{3973F87A-B5FE-DB49-98FB-EDC43F4FFC32}"/>
              </a:ext>
            </a:extLst>
          </p:cNvPr>
          <p:cNvSpPr/>
          <p:nvPr/>
        </p:nvSpPr>
        <p:spPr bwMode="auto">
          <a:xfrm>
            <a:off x="647700" y="1718611"/>
            <a:ext cx="1352550" cy="3503058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  <a:miter lim="400000"/>
          </a:ln>
          <a:effectLst>
            <a:outerShdw dist="25400" dir="2700000" algn="tl" rotWithShape="0">
              <a:schemeClr val="tx1">
                <a:lumMod val="65000"/>
                <a:lumOff val="35000"/>
                <a:alpha val="23000"/>
              </a:schemeClr>
            </a:outerShdw>
          </a:effectLst>
        </p:spPr>
        <p:txBody>
          <a:bodyPr lIns="0" tIns="0" rIns="0" bIns="0" anchor="ctr"/>
          <a:lstStyle/>
          <a:p>
            <a:endParaRPr lang="ko-KR" sz="3200" b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14575" y="5537065"/>
            <a:ext cx="4457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수의계약</a:t>
            </a:r>
            <a:endParaRPr lang="en-US" altLang="ko-KR" sz="17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314575" y="5893874"/>
            <a:ext cx="52197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ko-KR" altLang="en-US" sz="13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ㆍ경쟁입찰에</a:t>
            </a:r>
            <a:r>
              <a:rPr lang="ko-KR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부치지 않고 특정상대를 선정하여 </a:t>
            </a:r>
            <a:r>
              <a:rPr lang="ko-KR" altLang="en-US" sz="13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계약</a:t>
            </a:r>
            <a:endParaRPr lang="en-US" altLang="ko-KR" sz="13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ts val="1800"/>
              </a:lnSpc>
            </a:pPr>
            <a:r>
              <a:rPr lang="ko-KR" altLang="en-US" sz="13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ㆍ</a:t>
            </a:r>
            <a:r>
              <a:rPr lang="en-US" altLang="ko-KR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</a:t>
            </a:r>
            <a:r>
              <a:rPr lang="ko-KR" altLang="en-US" sz="13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천만원</a:t>
            </a:r>
            <a:r>
              <a:rPr lang="ko-KR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이하 물품∙용역</a:t>
            </a:r>
            <a:r>
              <a:rPr lang="en-US" altLang="ko-KR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성능인증제품</a:t>
            </a:r>
            <a:r>
              <a:rPr lang="en-US" altLang="ko-KR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보훈복지 </a:t>
            </a:r>
            <a:r>
              <a:rPr lang="ko-KR" altLang="en-US" sz="13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등</a:t>
            </a:r>
            <a:endParaRPr lang="ko-KR" altLang="en-US" sz="13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2" name="Фигура">
            <a:extLst>
              <a:ext uri="{FF2B5EF4-FFF2-40B4-BE49-F238E27FC236}">
                <a16:creationId xmlns="" xmlns:a16="http://schemas.microsoft.com/office/drawing/2014/main" id="{60E30D01-E677-714B-AEDE-3AF416E4AE2B}"/>
              </a:ext>
            </a:extLst>
          </p:cNvPr>
          <p:cNvSpPr/>
          <p:nvPr/>
        </p:nvSpPr>
        <p:spPr bwMode="auto">
          <a:xfrm>
            <a:off x="990245" y="2886961"/>
            <a:ext cx="714612" cy="714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595" extrusionOk="0">
                <a:moveTo>
                  <a:pt x="18973" y="1"/>
                </a:moveTo>
                <a:cubicBezTo>
                  <a:pt x="18916" y="7"/>
                  <a:pt x="18860" y="25"/>
                  <a:pt x="18810" y="56"/>
                </a:cubicBezTo>
                <a:cubicBezTo>
                  <a:pt x="18693" y="129"/>
                  <a:pt x="18623" y="260"/>
                  <a:pt x="18630" y="399"/>
                </a:cubicBezTo>
                <a:lnTo>
                  <a:pt x="18630" y="5333"/>
                </a:lnTo>
                <a:lnTo>
                  <a:pt x="13281" y="5333"/>
                </a:lnTo>
                <a:cubicBezTo>
                  <a:pt x="13201" y="5336"/>
                  <a:pt x="13121" y="5354"/>
                  <a:pt x="13049" y="5389"/>
                </a:cubicBezTo>
                <a:cubicBezTo>
                  <a:pt x="12987" y="5418"/>
                  <a:pt x="12931" y="5459"/>
                  <a:pt x="12884" y="5508"/>
                </a:cubicBezTo>
                <a:lnTo>
                  <a:pt x="10898" y="7189"/>
                </a:lnTo>
                <a:cubicBezTo>
                  <a:pt x="10856" y="7225"/>
                  <a:pt x="10816" y="7265"/>
                  <a:pt x="10780" y="7307"/>
                </a:cubicBezTo>
                <a:cubicBezTo>
                  <a:pt x="10725" y="7369"/>
                  <a:pt x="10677" y="7437"/>
                  <a:pt x="10637" y="7509"/>
                </a:cubicBezTo>
                <a:lnTo>
                  <a:pt x="9649" y="9551"/>
                </a:lnTo>
                <a:lnTo>
                  <a:pt x="7156" y="10626"/>
                </a:lnTo>
                <a:lnTo>
                  <a:pt x="4991" y="9903"/>
                </a:lnTo>
                <a:lnTo>
                  <a:pt x="1790" y="9903"/>
                </a:lnTo>
                <a:cubicBezTo>
                  <a:pt x="1291" y="9900"/>
                  <a:pt x="814" y="10107"/>
                  <a:pt x="474" y="10472"/>
                </a:cubicBezTo>
                <a:cubicBezTo>
                  <a:pt x="170" y="10800"/>
                  <a:pt x="0" y="11231"/>
                  <a:pt x="1" y="11679"/>
                </a:cubicBezTo>
                <a:lnTo>
                  <a:pt x="1" y="15889"/>
                </a:lnTo>
                <a:cubicBezTo>
                  <a:pt x="-4" y="15990"/>
                  <a:pt x="31" y="16088"/>
                  <a:pt x="98" y="16162"/>
                </a:cubicBezTo>
                <a:cubicBezTo>
                  <a:pt x="170" y="16241"/>
                  <a:pt x="271" y="16287"/>
                  <a:pt x="377" y="16289"/>
                </a:cubicBezTo>
                <a:lnTo>
                  <a:pt x="1498" y="16289"/>
                </a:lnTo>
                <a:lnTo>
                  <a:pt x="1498" y="20900"/>
                </a:lnTo>
                <a:lnTo>
                  <a:pt x="24" y="20900"/>
                </a:lnTo>
                <a:lnTo>
                  <a:pt x="19" y="21594"/>
                </a:lnTo>
                <a:lnTo>
                  <a:pt x="5316" y="21594"/>
                </a:lnTo>
                <a:cubicBezTo>
                  <a:pt x="5408" y="21596"/>
                  <a:pt x="5497" y="21559"/>
                  <a:pt x="5560" y="21494"/>
                </a:cubicBezTo>
                <a:cubicBezTo>
                  <a:pt x="5622" y="21430"/>
                  <a:pt x="5655" y="21345"/>
                  <a:pt x="5653" y="21257"/>
                </a:cubicBezTo>
                <a:lnTo>
                  <a:pt x="5653" y="19322"/>
                </a:lnTo>
                <a:lnTo>
                  <a:pt x="11032" y="19322"/>
                </a:lnTo>
                <a:cubicBezTo>
                  <a:pt x="11109" y="19328"/>
                  <a:pt x="11186" y="19304"/>
                  <a:pt x="11245" y="19255"/>
                </a:cubicBezTo>
                <a:cubicBezTo>
                  <a:pt x="11322" y="19193"/>
                  <a:pt x="11363" y="19097"/>
                  <a:pt x="11356" y="18999"/>
                </a:cubicBezTo>
                <a:lnTo>
                  <a:pt x="11356" y="17072"/>
                </a:lnTo>
                <a:lnTo>
                  <a:pt x="15601" y="17072"/>
                </a:lnTo>
                <a:cubicBezTo>
                  <a:pt x="15683" y="17074"/>
                  <a:pt x="15762" y="17044"/>
                  <a:pt x="15821" y="16988"/>
                </a:cubicBezTo>
                <a:cubicBezTo>
                  <a:pt x="15884" y="16928"/>
                  <a:pt x="15919" y="16843"/>
                  <a:pt x="15917" y="16756"/>
                </a:cubicBezTo>
                <a:lnTo>
                  <a:pt x="15917" y="14811"/>
                </a:lnTo>
                <a:lnTo>
                  <a:pt x="21223" y="14811"/>
                </a:lnTo>
                <a:lnTo>
                  <a:pt x="21223" y="14078"/>
                </a:lnTo>
                <a:lnTo>
                  <a:pt x="20504" y="14078"/>
                </a:lnTo>
                <a:lnTo>
                  <a:pt x="20504" y="11006"/>
                </a:lnTo>
                <a:cubicBezTo>
                  <a:pt x="20512" y="10521"/>
                  <a:pt x="20327" y="10054"/>
                  <a:pt x="19990" y="9705"/>
                </a:cubicBezTo>
                <a:cubicBezTo>
                  <a:pt x="19654" y="9357"/>
                  <a:pt x="19194" y="9156"/>
                  <a:pt x="18710" y="9147"/>
                </a:cubicBezTo>
                <a:lnTo>
                  <a:pt x="17050" y="9147"/>
                </a:lnTo>
                <a:lnTo>
                  <a:pt x="17050" y="7576"/>
                </a:lnTo>
                <a:lnTo>
                  <a:pt x="19094" y="7576"/>
                </a:lnTo>
                <a:cubicBezTo>
                  <a:pt x="19617" y="7576"/>
                  <a:pt x="20113" y="7343"/>
                  <a:pt x="20446" y="6940"/>
                </a:cubicBezTo>
                <a:cubicBezTo>
                  <a:pt x="20728" y="6598"/>
                  <a:pt x="20870" y="6162"/>
                  <a:pt x="20841" y="5720"/>
                </a:cubicBezTo>
                <a:lnTo>
                  <a:pt x="20841" y="3432"/>
                </a:lnTo>
                <a:cubicBezTo>
                  <a:pt x="20841" y="3327"/>
                  <a:pt x="20795" y="3227"/>
                  <a:pt x="20717" y="3157"/>
                </a:cubicBezTo>
                <a:cubicBezTo>
                  <a:pt x="20647" y="3095"/>
                  <a:pt x="20556" y="3061"/>
                  <a:pt x="20463" y="3063"/>
                </a:cubicBezTo>
                <a:lnTo>
                  <a:pt x="19362" y="3063"/>
                </a:lnTo>
                <a:lnTo>
                  <a:pt x="19362" y="2155"/>
                </a:lnTo>
                <a:lnTo>
                  <a:pt x="21367" y="1453"/>
                </a:lnTo>
                <a:cubicBezTo>
                  <a:pt x="21507" y="1398"/>
                  <a:pt x="21596" y="1259"/>
                  <a:pt x="21586" y="1108"/>
                </a:cubicBezTo>
                <a:cubicBezTo>
                  <a:pt x="21578" y="975"/>
                  <a:pt x="21492" y="859"/>
                  <a:pt x="21367" y="811"/>
                </a:cubicBezTo>
                <a:lnTo>
                  <a:pt x="19143" y="24"/>
                </a:lnTo>
                <a:cubicBezTo>
                  <a:pt x="19088" y="3"/>
                  <a:pt x="19030" y="-4"/>
                  <a:pt x="18973" y="1"/>
                </a:cubicBezTo>
                <a:close/>
                <a:moveTo>
                  <a:pt x="14798" y="356"/>
                </a:moveTo>
                <a:cubicBezTo>
                  <a:pt x="14215" y="356"/>
                  <a:pt x="13632" y="578"/>
                  <a:pt x="13187" y="1023"/>
                </a:cubicBezTo>
                <a:cubicBezTo>
                  <a:pt x="12297" y="1912"/>
                  <a:pt x="12297" y="3356"/>
                  <a:pt x="13187" y="4245"/>
                </a:cubicBezTo>
                <a:cubicBezTo>
                  <a:pt x="14077" y="5135"/>
                  <a:pt x="15520" y="5135"/>
                  <a:pt x="16409" y="4245"/>
                </a:cubicBezTo>
                <a:cubicBezTo>
                  <a:pt x="17299" y="3356"/>
                  <a:pt x="17299" y="1912"/>
                  <a:pt x="16409" y="1023"/>
                </a:cubicBezTo>
                <a:cubicBezTo>
                  <a:pt x="15965" y="578"/>
                  <a:pt x="15381" y="356"/>
                  <a:pt x="14798" y="356"/>
                </a:cubicBezTo>
                <a:close/>
                <a:moveTo>
                  <a:pt x="19333" y="869"/>
                </a:moveTo>
                <a:lnTo>
                  <a:pt x="20051" y="1138"/>
                </a:lnTo>
                <a:lnTo>
                  <a:pt x="19333" y="1387"/>
                </a:lnTo>
                <a:lnTo>
                  <a:pt x="19333" y="869"/>
                </a:lnTo>
                <a:close/>
                <a:moveTo>
                  <a:pt x="14798" y="1097"/>
                </a:moveTo>
                <a:cubicBezTo>
                  <a:pt x="15192" y="1097"/>
                  <a:pt x="15585" y="1247"/>
                  <a:pt x="15885" y="1547"/>
                </a:cubicBezTo>
                <a:cubicBezTo>
                  <a:pt x="16485" y="2147"/>
                  <a:pt x="16485" y="3121"/>
                  <a:pt x="15885" y="3721"/>
                </a:cubicBezTo>
                <a:cubicBezTo>
                  <a:pt x="15550" y="4056"/>
                  <a:pt x="15099" y="4204"/>
                  <a:pt x="14662" y="4165"/>
                </a:cubicBezTo>
                <a:cubicBezTo>
                  <a:pt x="14748" y="4097"/>
                  <a:pt x="14826" y="4019"/>
                  <a:pt x="14894" y="3930"/>
                </a:cubicBezTo>
                <a:cubicBezTo>
                  <a:pt x="15087" y="3676"/>
                  <a:pt x="15178" y="3360"/>
                  <a:pt x="15152" y="3043"/>
                </a:cubicBezTo>
                <a:lnTo>
                  <a:pt x="14410" y="3043"/>
                </a:lnTo>
                <a:cubicBezTo>
                  <a:pt x="14421" y="3249"/>
                  <a:pt x="14342" y="3450"/>
                  <a:pt x="14193" y="3593"/>
                </a:cubicBezTo>
                <a:cubicBezTo>
                  <a:pt x="14080" y="3703"/>
                  <a:pt x="13937" y="3769"/>
                  <a:pt x="13787" y="3790"/>
                </a:cubicBezTo>
                <a:cubicBezTo>
                  <a:pt x="13761" y="3768"/>
                  <a:pt x="13736" y="3745"/>
                  <a:pt x="13711" y="3721"/>
                </a:cubicBezTo>
                <a:cubicBezTo>
                  <a:pt x="13111" y="3121"/>
                  <a:pt x="13111" y="2147"/>
                  <a:pt x="13711" y="1547"/>
                </a:cubicBezTo>
                <a:cubicBezTo>
                  <a:pt x="14011" y="1247"/>
                  <a:pt x="14405" y="1097"/>
                  <a:pt x="14798" y="1097"/>
                </a:cubicBezTo>
                <a:close/>
                <a:moveTo>
                  <a:pt x="6052" y="1888"/>
                </a:moveTo>
                <a:lnTo>
                  <a:pt x="6052" y="2654"/>
                </a:lnTo>
                <a:lnTo>
                  <a:pt x="6820" y="2654"/>
                </a:lnTo>
                <a:lnTo>
                  <a:pt x="6820" y="1888"/>
                </a:lnTo>
                <a:lnTo>
                  <a:pt x="6052" y="1888"/>
                </a:lnTo>
                <a:close/>
                <a:moveTo>
                  <a:pt x="7577" y="1888"/>
                </a:moveTo>
                <a:lnTo>
                  <a:pt x="7577" y="2654"/>
                </a:lnTo>
                <a:lnTo>
                  <a:pt x="8343" y="2654"/>
                </a:lnTo>
                <a:lnTo>
                  <a:pt x="8343" y="1888"/>
                </a:lnTo>
                <a:lnTo>
                  <a:pt x="7577" y="1888"/>
                </a:lnTo>
                <a:close/>
                <a:moveTo>
                  <a:pt x="9100" y="1888"/>
                </a:moveTo>
                <a:lnTo>
                  <a:pt x="9100" y="2654"/>
                </a:lnTo>
                <a:lnTo>
                  <a:pt x="9866" y="2654"/>
                </a:lnTo>
                <a:lnTo>
                  <a:pt x="9866" y="1888"/>
                </a:lnTo>
                <a:lnTo>
                  <a:pt x="9100" y="1888"/>
                </a:lnTo>
                <a:close/>
                <a:moveTo>
                  <a:pt x="19362" y="3778"/>
                </a:moveTo>
                <a:lnTo>
                  <a:pt x="20130" y="3778"/>
                </a:lnTo>
                <a:lnTo>
                  <a:pt x="20130" y="5658"/>
                </a:lnTo>
                <a:cubicBezTo>
                  <a:pt x="20135" y="5914"/>
                  <a:pt x="20052" y="6165"/>
                  <a:pt x="19897" y="6368"/>
                </a:cubicBezTo>
                <a:cubicBezTo>
                  <a:pt x="19695" y="6633"/>
                  <a:pt x="19387" y="6797"/>
                  <a:pt x="19055" y="6819"/>
                </a:cubicBezTo>
                <a:lnTo>
                  <a:pt x="16754" y="6819"/>
                </a:lnTo>
                <a:cubicBezTo>
                  <a:pt x="16641" y="6821"/>
                  <a:pt x="16533" y="6865"/>
                  <a:pt x="16451" y="6942"/>
                </a:cubicBezTo>
                <a:cubicBezTo>
                  <a:pt x="16352" y="7036"/>
                  <a:pt x="16300" y="7169"/>
                  <a:pt x="16310" y="7305"/>
                </a:cubicBezTo>
                <a:lnTo>
                  <a:pt x="16310" y="9481"/>
                </a:lnTo>
                <a:cubicBezTo>
                  <a:pt x="16305" y="9577"/>
                  <a:pt x="16338" y="9672"/>
                  <a:pt x="16404" y="9744"/>
                </a:cubicBezTo>
                <a:cubicBezTo>
                  <a:pt x="16476" y="9823"/>
                  <a:pt x="16581" y="9865"/>
                  <a:pt x="16689" y="9859"/>
                </a:cubicBezTo>
                <a:lnTo>
                  <a:pt x="18751" y="9859"/>
                </a:lnTo>
                <a:cubicBezTo>
                  <a:pt x="19042" y="9866"/>
                  <a:pt x="19318" y="9991"/>
                  <a:pt x="19515" y="10205"/>
                </a:cubicBezTo>
                <a:cubicBezTo>
                  <a:pt x="19683" y="10387"/>
                  <a:pt x="19781" y="10621"/>
                  <a:pt x="19795" y="10868"/>
                </a:cubicBezTo>
                <a:lnTo>
                  <a:pt x="19795" y="14078"/>
                </a:lnTo>
                <a:lnTo>
                  <a:pt x="18553" y="14078"/>
                </a:lnTo>
                <a:lnTo>
                  <a:pt x="18553" y="11377"/>
                </a:lnTo>
                <a:cubicBezTo>
                  <a:pt x="18551" y="11301"/>
                  <a:pt x="18524" y="11227"/>
                  <a:pt x="18477" y="11167"/>
                </a:cubicBezTo>
                <a:cubicBezTo>
                  <a:pt x="18407" y="11078"/>
                  <a:pt x="18299" y="11027"/>
                  <a:pt x="18186" y="11030"/>
                </a:cubicBezTo>
                <a:lnTo>
                  <a:pt x="15595" y="11030"/>
                </a:lnTo>
                <a:cubicBezTo>
                  <a:pt x="15474" y="11031"/>
                  <a:pt x="15358" y="11083"/>
                  <a:pt x="15279" y="11175"/>
                </a:cubicBezTo>
                <a:cubicBezTo>
                  <a:pt x="15207" y="11257"/>
                  <a:pt x="15171" y="11364"/>
                  <a:pt x="15177" y="11473"/>
                </a:cubicBezTo>
                <a:lnTo>
                  <a:pt x="15177" y="14078"/>
                </a:lnTo>
                <a:lnTo>
                  <a:pt x="15162" y="14078"/>
                </a:lnTo>
                <a:lnTo>
                  <a:pt x="15162" y="16331"/>
                </a:lnTo>
                <a:lnTo>
                  <a:pt x="14055" y="16331"/>
                </a:lnTo>
                <a:lnTo>
                  <a:pt x="14055" y="7591"/>
                </a:lnTo>
                <a:cubicBezTo>
                  <a:pt x="14058" y="7496"/>
                  <a:pt x="14019" y="7403"/>
                  <a:pt x="13947" y="7340"/>
                </a:cubicBezTo>
                <a:cubicBezTo>
                  <a:pt x="13839" y="7245"/>
                  <a:pt x="13681" y="7232"/>
                  <a:pt x="13558" y="7307"/>
                </a:cubicBezTo>
                <a:lnTo>
                  <a:pt x="12071" y="8298"/>
                </a:lnTo>
                <a:cubicBezTo>
                  <a:pt x="12006" y="8338"/>
                  <a:pt x="11946" y="8386"/>
                  <a:pt x="11892" y="8440"/>
                </a:cubicBezTo>
                <a:cubicBezTo>
                  <a:pt x="11837" y="8496"/>
                  <a:pt x="11788" y="8559"/>
                  <a:pt x="11748" y="8627"/>
                </a:cubicBezTo>
                <a:lnTo>
                  <a:pt x="10632" y="10369"/>
                </a:lnTo>
                <a:lnTo>
                  <a:pt x="10278" y="9844"/>
                </a:lnTo>
                <a:lnTo>
                  <a:pt x="11255" y="7858"/>
                </a:lnTo>
                <a:lnTo>
                  <a:pt x="13461" y="6060"/>
                </a:lnTo>
                <a:lnTo>
                  <a:pt x="14160" y="6060"/>
                </a:lnTo>
                <a:lnTo>
                  <a:pt x="14839" y="7670"/>
                </a:lnTo>
                <a:cubicBezTo>
                  <a:pt x="14891" y="7811"/>
                  <a:pt x="15026" y="7905"/>
                  <a:pt x="15176" y="7906"/>
                </a:cubicBezTo>
                <a:cubicBezTo>
                  <a:pt x="15319" y="7907"/>
                  <a:pt x="15449" y="7824"/>
                  <a:pt x="15507" y="7693"/>
                </a:cubicBezTo>
                <a:lnTo>
                  <a:pt x="16170" y="6060"/>
                </a:lnTo>
                <a:lnTo>
                  <a:pt x="19019" y="6060"/>
                </a:lnTo>
                <a:cubicBezTo>
                  <a:pt x="19113" y="6055"/>
                  <a:pt x="19202" y="6015"/>
                  <a:pt x="19266" y="5946"/>
                </a:cubicBezTo>
                <a:cubicBezTo>
                  <a:pt x="19335" y="5871"/>
                  <a:pt x="19370" y="5772"/>
                  <a:pt x="19362" y="5671"/>
                </a:cubicBezTo>
                <a:lnTo>
                  <a:pt x="19362" y="3778"/>
                </a:lnTo>
                <a:close/>
                <a:moveTo>
                  <a:pt x="3021" y="4912"/>
                </a:moveTo>
                <a:cubicBezTo>
                  <a:pt x="2438" y="4912"/>
                  <a:pt x="1855" y="5134"/>
                  <a:pt x="1410" y="5579"/>
                </a:cubicBezTo>
                <a:cubicBezTo>
                  <a:pt x="520" y="6468"/>
                  <a:pt x="520" y="7911"/>
                  <a:pt x="1410" y="8801"/>
                </a:cubicBezTo>
                <a:cubicBezTo>
                  <a:pt x="2299" y="9691"/>
                  <a:pt x="3742" y="9691"/>
                  <a:pt x="4632" y="8801"/>
                </a:cubicBezTo>
                <a:cubicBezTo>
                  <a:pt x="5522" y="7911"/>
                  <a:pt x="5522" y="6468"/>
                  <a:pt x="4632" y="5579"/>
                </a:cubicBezTo>
                <a:cubicBezTo>
                  <a:pt x="4187" y="5134"/>
                  <a:pt x="3604" y="4912"/>
                  <a:pt x="3021" y="4912"/>
                </a:cubicBezTo>
                <a:close/>
                <a:moveTo>
                  <a:pt x="3021" y="5653"/>
                </a:moveTo>
                <a:cubicBezTo>
                  <a:pt x="3414" y="5653"/>
                  <a:pt x="3808" y="5803"/>
                  <a:pt x="4108" y="6103"/>
                </a:cubicBezTo>
                <a:cubicBezTo>
                  <a:pt x="4708" y="6703"/>
                  <a:pt x="4708" y="7676"/>
                  <a:pt x="4108" y="8277"/>
                </a:cubicBezTo>
                <a:cubicBezTo>
                  <a:pt x="4076" y="8309"/>
                  <a:pt x="4043" y="8338"/>
                  <a:pt x="4009" y="8366"/>
                </a:cubicBezTo>
                <a:cubicBezTo>
                  <a:pt x="3867" y="8342"/>
                  <a:pt x="3732" y="8276"/>
                  <a:pt x="3624" y="8172"/>
                </a:cubicBezTo>
                <a:cubicBezTo>
                  <a:pt x="3475" y="8028"/>
                  <a:pt x="3395" y="7827"/>
                  <a:pt x="3406" y="7620"/>
                </a:cubicBezTo>
                <a:lnTo>
                  <a:pt x="2664" y="7620"/>
                </a:lnTo>
                <a:cubicBezTo>
                  <a:pt x="2639" y="7938"/>
                  <a:pt x="2730" y="8255"/>
                  <a:pt x="2923" y="8509"/>
                </a:cubicBezTo>
                <a:cubicBezTo>
                  <a:pt x="2983" y="8588"/>
                  <a:pt x="3053" y="8659"/>
                  <a:pt x="3128" y="8722"/>
                </a:cubicBezTo>
                <a:cubicBezTo>
                  <a:pt x="2700" y="8752"/>
                  <a:pt x="2261" y="8604"/>
                  <a:pt x="1934" y="8277"/>
                </a:cubicBezTo>
                <a:cubicBezTo>
                  <a:pt x="1334" y="7676"/>
                  <a:pt x="1334" y="6703"/>
                  <a:pt x="1934" y="6103"/>
                </a:cubicBezTo>
                <a:cubicBezTo>
                  <a:pt x="2234" y="5803"/>
                  <a:pt x="2627" y="5653"/>
                  <a:pt x="3021" y="5653"/>
                </a:cubicBezTo>
                <a:close/>
                <a:moveTo>
                  <a:pt x="14967" y="6060"/>
                </a:moveTo>
                <a:lnTo>
                  <a:pt x="15406" y="6060"/>
                </a:lnTo>
                <a:lnTo>
                  <a:pt x="15181" y="6626"/>
                </a:lnTo>
                <a:lnTo>
                  <a:pt x="14967" y="6060"/>
                </a:lnTo>
                <a:close/>
                <a:moveTo>
                  <a:pt x="13342" y="8300"/>
                </a:moveTo>
                <a:lnTo>
                  <a:pt x="13342" y="16331"/>
                </a:lnTo>
                <a:lnTo>
                  <a:pt x="10971" y="16331"/>
                </a:lnTo>
                <a:cubicBezTo>
                  <a:pt x="10872" y="16335"/>
                  <a:pt x="10778" y="16381"/>
                  <a:pt x="10715" y="16458"/>
                </a:cubicBezTo>
                <a:cubicBezTo>
                  <a:pt x="10666" y="16517"/>
                  <a:pt x="10637" y="16590"/>
                  <a:pt x="10635" y="16667"/>
                </a:cubicBezTo>
                <a:lnTo>
                  <a:pt x="10635" y="18615"/>
                </a:lnTo>
                <a:lnTo>
                  <a:pt x="8677" y="18615"/>
                </a:lnTo>
                <a:lnTo>
                  <a:pt x="8677" y="15492"/>
                </a:lnTo>
                <a:cubicBezTo>
                  <a:pt x="8684" y="15065"/>
                  <a:pt x="8536" y="14650"/>
                  <a:pt x="8261" y="14324"/>
                </a:cubicBezTo>
                <a:cubicBezTo>
                  <a:pt x="7937" y="13939"/>
                  <a:pt x="7465" y="13710"/>
                  <a:pt x="6963" y="13692"/>
                </a:cubicBezTo>
                <a:lnTo>
                  <a:pt x="5276" y="13692"/>
                </a:lnTo>
                <a:lnTo>
                  <a:pt x="5276" y="12602"/>
                </a:lnTo>
                <a:lnTo>
                  <a:pt x="7533" y="12902"/>
                </a:lnTo>
                <a:cubicBezTo>
                  <a:pt x="7595" y="12911"/>
                  <a:pt x="7657" y="12906"/>
                  <a:pt x="7717" y="12888"/>
                </a:cubicBezTo>
                <a:cubicBezTo>
                  <a:pt x="7744" y="12879"/>
                  <a:pt x="7769" y="12869"/>
                  <a:pt x="7794" y="12855"/>
                </a:cubicBezTo>
                <a:lnTo>
                  <a:pt x="10771" y="11322"/>
                </a:lnTo>
                <a:cubicBezTo>
                  <a:pt x="10834" y="11291"/>
                  <a:pt x="10890" y="11249"/>
                  <a:pt x="10940" y="11200"/>
                </a:cubicBezTo>
                <a:cubicBezTo>
                  <a:pt x="10971" y="11170"/>
                  <a:pt x="10999" y="11137"/>
                  <a:pt x="11024" y="11101"/>
                </a:cubicBezTo>
                <a:lnTo>
                  <a:pt x="12438" y="8937"/>
                </a:lnTo>
                <a:lnTo>
                  <a:pt x="13342" y="8300"/>
                </a:lnTo>
                <a:close/>
                <a:moveTo>
                  <a:pt x="9681" y="10330"/>
                </a:moveTo>
                <a:lnTo>
                  <a:pt x="10048" y="10871"/>
                </a:lnTo>
                <a:lnTo>
                  <a:pt x="7511" y="12146"/>
                </a:lnTo>
                <a:lnTo>
                  <a:pt x="4951" y="11793"/>
                </a:lnTo>
                <a:cubicBezTo>
                  <a:pt x="4852" y="11777"/>
                  <a:pt x="4752" y="11805"/>
                  <a:pt x="4677" y="11871"/>
                </a:cubicBezTo>
                <a:cubicBezTo>
                  <a:pt x="4602" y="11936"/>
                  <a:pt x="4560" y="12031"/>
                  <a:pt x="4562" y="12131"/>
                </a:cubicBezTo>
                <a:lnTo>
                  <a:pt x="4562" y="14072"/>
                </a:lnTo>
                <a:cubicBezTo>
                  <a:pt x="4563" y="14150"/>
                  <a:pt x="4591" y="14226"/>
                  <a:pt x="4641" y="14286"/>
                </a:cubicBezTo>
                <a:cubicBezTo>
                  <a:pt x="4704" y="14363"/>
                  <a:pt x="4797" y="14410"/>
                  <a:pt x="4897" y="14415"/>
                </a:cubicBezTo>
                <a:lnTo>
                  <a:pt x="6892" y="14415"/>
                </a:lnTo>
                <a:cubicBezTo>
                  <a:pt x="7184" y="14423"/>
                  <a:pt x="7460" y="14545"/>
                  <a:pt x="7662" y="14755"/>
                </a:cubicBezTo>
                <a:cubicBezTo>
                  <a:pt x="7848" y="14948"/>
                  <a:pt x="7957" y="15202"/>
                  <a:pt x="7971" y="15469"/>
                </a:cubicBezTo>
                <a:lnTo>
                  <a:pt x="7971" y="18615"/>
                </a:lnTo>
                <a:lnTo>
                  <a:pt x="6802" y="18615"/>
                </a:lnTo>
                <a:lnTo>
                  <a:pt x="6802" y="16019"/>
                </a:lnTo>
                <a:cubicBezTo>
                  <a:pt x="6804" y="15883"/>
                  <a:pt x="6746" y="15753"/>
                  <a:pt x="6645" y="15664"/>
                </a:cubicBezTo>
                <a:cubicBezTo>
                  <a:pt x="6561" y="15590"/>
                  <a:pt x="6454" y="15549"/>
                  <a:pt x="6343" y="15548"/>
                </a:cubicBezTo>
                <a:lnTo>
                  <a:pt x="3829" y="15548"/>
                </a:lnTo>
                <a:cubicBezTo>
                  <a:pt x="3710" y="15551"/>
                  <a:pt x="3597" y="15602"/>
                  <a:pt x="3516" y="15689"/>
                </a:cubicBezTo>
                <a:cubicBezTo>
                  <a:pt x="3439" y="15770"/>
                  <a:pt x="3395" y="15877"/>
                  <a:pt x="3394" y="15989"/>
                </a:cubicBezTo>
                <a:lnTo>
                  <a:pt x="3394" y="20900"/>
                </a:lnTo>
                <a:lnTo>
                  <a:pt x="2264" y="20900"/>
                </a:lnTo>
                <a:lnTo>
                  <a:pt x="2264" y="12172"/>
                </a:lnTo>
                <a:lnTo>
                  <a:pt x="1498" y="12172"/>
                </a:lnTo>
                <a:lnTo>
                  <a:pt x="1498" y="15585"/>
                </a:lnTo>
                <a:lnTo>
                  <a:pt x="675" y="15585"/>
                </a:lnTo>
                <a:lnTo>
                  <a:pt x="675" y="11672"/>
                </a:lnTo>
                <a:cubicBezTo>
                  <a:pt x="692" y="11376"/>
                  <a:pt x="824" y="11098"/>
                  <a:pt x="1043" y="10898"/>
                </a:cubicBezTo>
                <a:cubicBezTo>
                  <a:pt x="1248" y="10710"/>
                  <a:pt x="1514" y="10604"/>
                  <a:pt x="1792" y="10600"/>
                </a:cubicBezTo>
                <a:lnTo>
                  <a:pt x="3006" y="10600"/>
                </a:lnTo>
                <a:lnTo>
                  <a:pt x="3006" y="13276"/>
                </a:lnTo>
                <a:lnTo>
                  <a:pt x="3772" y="13276"/>
                </a:lnTo>
                <a:lnTo>
                  <a:pt x="3772" y="10600"/>
                </a:lnTo>
                <a:lnTo>
                  <a:pt x="4856" y="10600"/>
                </a:lnTo>
                <a:lnTo>
                  <a:pt x="7050" y="11349"/>
                </a:lnTo>
                <a:cubicBezTo>
                  <a:pt x="7118" y="11375"/>
                  <a:pt x="7191" y="11386"/>
                  <a:pt x="7263" y="11380"/>
                </a:cubicBezTo>
                <a:cubicBezTo>
                  <a:pt x="7315" y="11376"/>
                  <a:pt x="7366" y="11363"/>
                  <a:pt x="7414" y="11342"/>
                </a:cubicBezTo>
                <a:lnTo>
                  <a:pt x="9681" y="10330"/>
                </a:lnTo>
                <a:close/>
                <a:moveTo>
                  <a:pt x="15956" y="11761"/>
                </a:moveTo>
                <a:lnTo>
                  <a:pt x="17843" y="11761"/>
                </a:lnTo>
                <a:lnTo>
                  <a:pt x="17843" y="14078"/>
                </a:lnTo>
                <a:lnTo>
                  <a:pt x="15956" y="14078"/>
                </a:lnTo>
                <a:lnTo>
                  <a:pt x="15956" y="11761"/>
                </a:lnTo>
                <a:close/>
                <a:moveTo>
                  <a:pt x="4131" y="16310"/>
                </a:moveTo>
                <a:lnTo>
                  <a:pt x="6094" y="16310"/>
                </a:lnTo>
                <a:lnTo>
                  <a:pt x="6094" y="18615"/>
                </a:lnTo>
                <a:lnTo>
                  <a:pt x="5278" y="18615"/>
                </a:lnTo>
                <a:cubicBezTo>
                  <a:pt x="5173" y="18613"/>
                  <a:pt x="5073" y="18658"/>
                  <a:pt x="5005" y="18739"/>
                </a:cubicBezTo>
                <a:cubicBezTo>
                  <a:pt x="4951" y="18803"/>
                  <a:pt x="4921" y="18886"/>
                  <a:pt x="4923" y="18970"/>
                </a:cubicBezTo>
                <a:lnTo>
                  <a:pt x="4923" y="20900"/>
                </a:lnTo>
                <a:lnTo>
                  <a:pt x="4131" y="20900"/>
                </a:lnTo>
                <a:lnTo>
                  <a:pt x="4131" y="1631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b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7263" y="3665169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경쟁</a:t>
            </a:r>
            <a:endParaRPr lang="ko-KR" altLang="en-US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3" name="Закругленный прямоугольник">
            <a:extLst>
              <a:ext uri="{FF2B5EF4-FFF2-40B4-BE49-F238E27FC236}">
                <a16:creationId xmlns="" xmlns:a16="http://schemas.microsoft.com/office/drawing/2014/main" id="{3973F87A-B5FE-DB49-98FB-EDC43F4FFC32}"/>
              </a:ext>
            </a:extLst>
          </p:cNvPr>
          <p:cNvSpPr/>
          <p:nvPr/>
        </p:nvSpPr>
        <p:spPr bwMode="auto">
          <a:xfrm>
            <a:off x="647700" y="5364544"/>
            <a:ext cx="1352550" cy="1190625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  <a:miter lim="400000"/>
          </a:ln>
          <a:effectLst>
            <a:outerShdw dist="25400" dir="2700000" algn="tl" rotWithShape="0">
              <a:schemeClr val="tx1">
                <a:lumMod val="65000"/>
                <a:lumOff val="35000"/>
                <a:alpha val="23000"/>
              </a:schemeClr>
            </a:outerShdw>
          </a:effectLst>
        </p:spPr>
        <p:txBody>
          <a:bodyPr lIns="0" tIns="0" rIns="0" bIns="0" anchor="ctr"/>
          <a:lstStyle/>
          <a:p>
            <a:endParaRPr lang="ko-KR" sz="3200" b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8662" y="6141669"/>
            <a:ext cx="1195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비경쟁</a:t>
            </a:r>
            <a:endParaRPr lang="ko-KR" altLang="en-US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6" name="Фигура">
            <a:extLst>
              <a:ext uri="{FF2B5EF4-FFF2-40B4-BE49-F238E27FC236}">
                <a16:creationId xmlns="" xmlns:a16="http://schemas.microsoft.com/office/drawing/2014/main" id="{D69F0E9D-ACFB-444B-8B40-09FD8486041F}"/>
              </a:ext>
            </a:extLst>
          </p:cNvPr>
          <p:cNvSpPr/>
          <p:nvPr/>
        </p:nvSpPr>
        <p:spPr bwMode="auto">
          <a:xfrm>
            <a:off x="1048330" y="5503716"/>
            <a:ext cx="602864" cy="6037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5" extrusionOk="0">
                <a:moveTo>
                  <a:pt x="7274" y="0"/>
                </a:moveTo>
                <a:cubicBezTo>
                  <a:pt x="6979" y="10"/>
                  <a:pt x="6699" y="134"/>
                  <a:pt x="6493" y="345"/>
                </a:cubicBezTo>
                <a:cubicBezTo>
                  <a:pt x="6300" y="543"/>
                  <a:pt x="6185" y="805"/>
                  <a:pt x="6171" y="1081"/>
                </a:cubicBezTo>
                <a:lnTo>
                  <a:pt x="6171" y="2781"/>
                </a:lnTo>
                <a:cubicBezTo>
                  <a:pt x="6187" y="3074"/>
                  <a:pt x="6314" y="3349"/>
                  <a:pt x="6527" y="3551"/>
                </a:cubicBezTo>
                <a:cubicBezTo>
                  <a:pt x="6688" y="3704"/>
                  <a:pt x="6890" y="3806"/>
                  <a:pt x="7109" y="3846"/>
                </a:cubicBezTo>
                <a:lnTo>
                  <a:pt x="7305" y="3846"/>
                </a:lnTo>
                <a:lnTo>
                  <a:pt x="7305" y="5059"/>
                </a:lnTo>
                <a:cubicBezTo>
                  <a:pt x="7313" y="5177"/>
                  <a:pt x="7381" y="5281"/>
                  <a:pt x="7486" y="5335"/>
                </a:cubicBezTo>
                <a:cubicBezTo>
                  <a:pt x="7649" y="5420"/>
                  <a:pt x="7850" y="5365"/>
                  <a:pt x="7947" y="5209"/>
                </a:cubicBezTo>
                <a:lnTo>
                  <a:pt x="9067" y="3812"/>
                </a:lnTo>
                <a:lnTo>
                  <a:pt x="11986" y="3812"/>
                </a:lnTo>
                <a:cubicBezTo>
                  <a:pt x="12270" y="3824"/>
                  <a:pt x="12546" y="3721"/>
                  <a:pt x="12752" y="3526"/>
                </a:cubicBezTo>
                <a:cubicBezTo>
                  <a:pt x="12971" y="3319"/>
                  <a:pt x="13091" y="3028"/>
                  <a:pt x="13081" y="2727"/>
                </a:cubicBezTo>
                <a:lnTo>
                  <a:pt x="13081" y="1052"/>
                </a:lnTo>
                <a:cubicBezTo>
                  <a:pt x="13085" y="752"/>
                  <a:pt x="12959" y="464"/>
                  <a:pt x="12735" y="264"/>
                </a:cubicBezTo>
                <a:cubicBezTo>
                  <a:pt x="12551" y="98"/>
                  <a:pt x="12314" y="5"/>
                  <a:pt x="12066" y="0"/>
                </a:cubicBezTo>
                <a:lnTo>
                  <a:pt x="7274" y="0"/>
                </a:lnTo>
                <a:close/>
                <a:moveTo>
                  <a:pt x="7324" y="755"/>
                </a:moveTo>
                <a:lnTo>
                  <a:pt x="11964" y="755"/>
                </a:lnTo>
                <a:cubicBezTo>
                  <a:pt x="12068" y="752"/>
                  <a:pt x="12169" y="792"/>
                  <a:pt x="12243" y="866"/>
                </a:cubicBezTo>
                <a:cubicBezTo>
                  <a:pt x="12318" y="940"/>
                  <a:pt x="12359" y="1042"/>
                  <a:pt x="12356" y="1147"/>
                </a:cubicBezTo>
                <a:lnTo>
                  <a:pt x="12356" y="2672"/>
                </a:lnTo>
                <a:cubicBezTo>
                  <a:pt x="12351" y="2772"/>
                  <a:pt x="12308" y="2867"/>
                  <a:pt x="12237" y="2938"/>
                </a:cubicBezTo>
                <a:cubicBezTo>
                  <a:pt x="12160" y="3015"/>
                  <a:pt x="12055" y="3058"/>
                  <a:pt x="11946" y="3057"/>
                </a:cubicBezTo>
                <a:lnTo>
                  <a:pt x="8914" y="3057"/>
                </a:lnTo>
                <a:cubicBezTo>
                  <a:pt x="8836" y="3060"/>
                  <a:pt x="8758" y="3079"/>
                  <a:pt x="8688" y="3114"/>
                </a:cubicBezTo>
                <a:cubicBezTo>
                  <a:pt x="8635" y="3140"/>
                  <a:pt x="8587" y="3174"/>
                  <a:pt x="8545" y="3216"/>
                </a:cubicBezTo>
                <a:lnTo>
                  <a:pt x="8067" y="3913"/>
                </a:lnTo>
                <a:lnTo>
                  <a:pt x="8067" y="3431"/>
                </a:lnTo>
                <a:cubicBezTo>
                  <a:pt x="8076" y="3324"/>
                  <a:pt x="8028" y="3221"/>
                  <a:pt x="7942" y="3158"/>
                </a:cubicBezTo>
                <a:cubicBezTo>
                  <a:pt x="7885" y="3117"/>
                  <a:pt x="7815" y="3097"/>
                  <a:pt x="7745" y="3102"/>
                </a:cubicBezTo>
                <a:lnTo>
                  <a:pt x="7271" y="3102"/>
                </a:lnTo>
                <a:cubicBezTo>
                  <a:pt x="7183" y="3110"/>
                  <a:pt x="7095" y="3080"/>
                  <a:pt x="7031" y="3020"/>
                </a:cubicBezTo>
                <a:cubicBezTo>
                  <a:pt x="6963" y="2955"/>
                  <a:pt x="6928" y="2863"/>
                  <a:pt x="6936" y="2769"/>
                </a:cubicBezTo>
                <a:lnTo>
                  <a:pt x="6936" y="1104"/>
                </a:lnTo>
                <a:cubicBezTo>
                  <a:pt x="6940" y="1010"/>
                  <a:pt x="6979" y="921"/>
                  <a:pt x="7047" y="856"/>
                </a:cubicBezTo>
                <a:cubicBezTo>
                  <a:pt x="7121" y="785"/>
                  <a:pt x="7221" y="749"/>
                  <a:pt x="7324" y="755"/>
                </a:cubicBezTo>
                <a:close/>
                <a:moveTo>
                  <a:pt x="7722" y="1541"/>
                </a:moveTo>
                <a:lnTo>
                  <a:pt x="7722" y="2349"/>
                </a:lnTo>
                <a:lnTo>
                  <a:pt x="11530" y="2349"/>
                </a:lnTo>
                <a:lnTo>
                  <a:pt x="11530" y="1541"/>
                </a:lnTo>
                <a:lnTo>
                  <a:pt x="7722" y="1541"/>
                </a:lnTo>
                <a:close/>
                <a:moveTo>
                  <a:pt x="4614" y="4640"/>
                </a:moveTo>
                <a:cubicBezTo>
                  <a:pt x="4031" y="4640"/>
                  <a:pt x="3449" y="4862"/>
                  <a:pt x="3004" y="5306"/>
                </a:cubicBezTo>
                <a:cubicBezTo>
                  <a:pt x="2115" y="6195"/>
                  <a:pt x="2115" y="7635"/>
                  <a:pt x="3004" y="8524"/>
                </a:cubicBezTo>
                <a:cubicBezTo>
                  <a:pt x="3893" y="9412"/>
                  <a:pt x="5335" y="9412"/>
                  <a:pt x="6224" y="8524"/>
                </a:cubicBezTo>
                <a:cubicBezTo>
                  <a:pt x="7114" y="7635"/>
                  <a:pt x="7114" y="6195"/>
                  <a:pt x="6224" y="5306"/>
                </a:cubicBezTo>
                <a:cubicBezTo>
                  <a:pt x="5780" y="4862"/>
                  <a:pt x="5197" y="4640"/>
                  <a:pt x="4614" y="4640"/>
                </a:cubicBezTo>
                <a:close/>
                <a:moveTo>
                  <a:pt x="16990" y="4640"/>
                </a:moveTo>
                <a:cubicBezTo>
                  <a:pt x="16407" y="4640"/>
                  <a:pt x="15825" y="4862"/>
                  <a:pt x="15380" y="5306"/>
                </a:cubicBezTo>
                <a:cubicBezTo>
                  <a:pt x="14491" y="6195"/>
                  <a:pt x="14491" y="7635"/>
                  <a:pt x="15380" y="8524"/>
                </a:cubicBezTo>
                <a:cubicBezTo>
                  <a:pt x="16269" y="9412"/>
                  <a:pt x="17711" y="9412"/>
                  <a:pt x="18600" y="8524"/>
                </a:cubicBezTo>
                <a:cubicBezTo>
                  <a:pt x="19490" y="7635"/>
                  <a:pt x="19490" y="6195"/>
                  <a:pt x="18600" y="5306"/>
                </a:cubicBezTo>
                <a:cubicBezTo>
                  <a:pt x="18156" y="4862"/>
                  <a:pt x="17573" y="4640"/>
                  <a:pt x="16990" y="4640"/>
                </a:cubicBezTo>
                <a:close/>
                <a:moveTo>
                  <a:pt x="4614" y="5350"/>
                </a:moveTo>
                <a:cubicBezTo>
                  <a:pt x="5015" y="5350"/>
                  <a:pt x="5416" y="5503"/>
                  <a:pt x="5722" y="5808"/>
                </a:cubicBezTo>
                <a:cubicBezTo>
                  <a:pt x="6334" y="6419"/>
                  <a:pt x="6334" y="7410"/>
                  <a:pt x="5722" y="8021"/>
                </a:cubicBezTo>
                <a:cubicBezTo>
                  <a:pt x="5110" y="8632"/>
                  <a:pt x="4118" y="8633"/>
                  <a:pt x="3506" y="8021"/>
                </a:cubicBezTo>
                <a:cubicBezTo>
                  <a:pt x="2894" y="7410"/>
                  <a:pt x="2894" y="6419"/>
                  <a:pt x="3506" y="5808"/>
                </a:cubicBezTo>
                <a:cubicBezTo>
                  <a:pt x="3812" y="5503"/>
                  <a:pt x="4213" y="5350"/>
                  <a:pt x="4614" y="5350"/>
                </a:cubicBezTo>
                <a:close/>
                <a:moveTo>
                  <a:pt x="16990" y="5350"/>
                </a:moveTo>
                <a:cubicBezTo>
                  <a:pt x="17391" y="5350"/>
                  <a:pt x="17792" y="5503"/>
                  <a:pt x="18098" y="5808"/>
                </a:cubicBezTo>
                <a:cubicBezTo>
                  <a:pt x="18710" y="6419"/>
                  <a:pt x="18710" y="7410"/>
                  <a:pt x="18098" y="8021"/>
                </a:cubicBezTo>
                <a:cubicBezTo>
                  <a:pt x="17486" y="8632"/>
                  <a:pt x="16494" y="8633"/>
                  <a:pt x="15882" y="8021"/>
                </a:cubicBezTo>
                <a:cubicBezTo>
                  <a:pt x="15270" y="7410"/>
                  <a:pt x="15271" y="6419"/>
                  <a:pt x="15882" y="5808"/>
                </a:cubicBezTo>
                <a:cubicBezTo>
                  <a:pt x="16188" y="5503"/>
                  <a:pt x="16589" y="5350"/>
                  <a:pt x="16990" y="5350"/>
                </a:cubicBezTo>
                <a:close/>
                <a:moveTo>
                  <a:pt x="8848" y="6125"/>
                </a:moveTo>
                <a:lnTo>
                  <a:pt x="8848" y="6932"/>
                </a:lnTo>
                <a:lnTo>
                  <a:pt x="9656" y="6932"/>
                </a:lnTo>
                <a:lnTo>
                  <a:pt x="9656" y="6125"/>
                </a:lnTo>
                <a:lnTo>
                  <a:pt x="8848" y="6125"/>
                </a:lnTo>
                <a:close/>
                <a:moveTo>
                  <a:pt x="10383" y="6125"/>
                </a:moveTo>
                <a:lnTo>
                  <a:pt x="10383" y="6932"/>
                </a:lnTo>
                <a:lnTo>
                  <a:pt x="11192" y="6932"/>
                </a:lnTo>
                <a:lnTo>
                  <a:pt x="11192" y="6125"/>
                </a:lnTo>
                <a:lnTo>
                  <a:pt x="10383" y="6125"/>
                </a:lnTo>
                <a:close/>
                <a:moveTo>
                  <a:pt x="11919" y="6125"/>
                </a:moveTo>
                <a:lnTo>
                  <a:pt x="11919" y="6932"/>
                </a:lnTo>
                <a:lnTo>
                  <a:pt x="12727" y="6932"/>
                </a:lnTo>
                <a:lnTo>
                  <a:pt x="12727" y="6125"/>
                </a:lnTo>
                <a:lnTo>
                  <a:pt x="11919" y="6125"/>
                </a:lnTo>
                <a:close/>
                <a:moveTo>
                  <a:pt x="9992" y="8084"/>
                </a:moveTo>
                <a:cubicBezTo>
                  <a:pt x="9694" y="8089"/>
                  <a:pt x="9410" y="8208"/>
                  <a:pt x="9198" y="8417"/>
                </a:cubicBezTo>
                <a:cubicBezTo>
                  <a:pt x="8978" y="8633"/>
                  <a:pt x="8853" y="8928"/>
                  <a:pt x="8850" y="9236"/>
                </a:cubicBezTo>
                <a:lnTo>
                  <a:pt x="8850" y="10923"/>
                </a:lnTo>
                <a:cubicBezTo>
                  <a:pt x="8863" y="11194"/>
                  <a:pt x="8981" y="11450"/>
                  <a:pt x="9179" y="11636"/>
                </a:cubicBezTo>
                <a:cubicBezTo>
                  <a:pt x="9360" y="11806"/>
                  <a:pt x="9597" y="11906"/>
                  <a:pt x="9845" y="11917"/>
                </a:cubicBezTo>
                <a:lnTo>
                  <a:pt x="13254" y="11917"/>
                </a:lnTo>
                <a:cubicBezTo>
                  <a:pt x="13531" y="11908"/>
                  <a:pt x="13794" y="11785"/>
                  <a:pt x="13978" y="11577"/>
                </a:cubicBezTo>
                <a:cubicBezTo>
                  <a:pt x="14135" y="11401"/>
                  <a:pt x="14224" y="11176"/>
                  <a:pt x="14231" y="10940"/>
                </a:cubicBezTo>
                <a:lnTo>
                  <a:pt x="14231" y="10531"/>
                </a:lnTo>
                <a:lnTo>
                  <a:pt x="14978" y="9372"/>
                </a:lnTo>
                <a:cubicBezTo>
                  <a:pt x="15028" y="9270"/>
                  <a:pt x="15025" y="9150"/>
                  <a:pt x="14968" y="9051"/>
                </a:cubicBezTo>
                <a:cubicBezTo>
                  <a:pt x="14898" y="8928"/>
                  <a:pt x="14760" y="8860"/>
                  <a:pt x="14620" y="8878"/>
                </a:cubicBezTo>
                <a:lnTo>
                  <a:pt x="14185" y="8878"/>
                </a:lnTo>
                <a:cubicBezTo>
                  <a:pt x="14157" y="8676"/>
                  <a:pt x="14063" y="8489"/>
                  <a:pt x="13917" y="8347"/>
                </a:cubicBezTo>
                <a:cubicBezTo>
                  <a:pt x="13747" y="8181"/>
                  <a:pt x="13520" y="8087"/>
                  <a:pt x="13283" y="8084"/>
                </a:cubicBezTo>
                <a:lnTo>
                  <a:pt x="9992" y="8084"/>
                </a:lnTo>
                <a:close/>
                <a:moveTo>
                  <a:pt x="9966" y="8846"/>
                </a:moveTo>
                <a:lnTo>
                  <a:pt x="13182" y="8846"/>
                </a:lnTo>
                <a:cubicBezTo>
                  <a:pt x="13274" y="8852"/>
                  <a:pt x="13361" y="8893"/>
                  <a:pt x="13424" y="8960"/>
                </a:cubicBezTo>
                <a:cubicBezTo>
                  <a:pt x="13483" y="9022"/>
                  <a:pt x="13519" y="9102"/>
                  <a:pt x="13524" y="9188"/>
                </a:cubicBezTo>
                <a:lnTo>
                  <a:pt x="13524" y="9371"/>
                </a:lnTo>
                <a:cubicBezTo>
                  <a:pt x="13533" y="9455"/>
                  <a:pt x="13578" y="9530"/>
                  <a:pt x="13647" y="9579"/>
                </a:cubicBezTo>
                <a:cubicBezTo>
                  <a:pt x="13722" y="9632"/>
                  <a:pt x="13817" y="9647"/>
                  <a:pt x="13904" y="9620"/>
                </a:cubicBezTo>
                <a:lnTo>
                  <a:pt x="13579" y="10107"/>
                </a:lnTo>
                <a:cubicBezTo>
                  <a:pt x="13547" y="10156"/>
                  <a:pt x="13522" y="10209"/>
                  <a:pt x="13507" y="10265"/>
                </a:cubicBezTo>
                <a:cubicBezTo>
                  <a:pt x="13489" y="10325"/>
                  <a:pt x="13483" y="10388"/>
                  <a:pt x="13487" y="10451"/>
                </a:cubicBezTo>
                <a:lnTo>
                  <a:pt x="13487" y="10804"/>
                </a:lnTo>
                <a:cubicBezTo>
                  <a:pt x="13487" y="10904"/>
                  <a:pt x="13447" y="10999"/>
                  <a:pt x="13377" y="11069"/>
                </a:cubicBezTo>
                <a:cubicBezTo>
                  <a:pt x="13307" y="11140"/>
                  <a:pt x="13210" y="11180"/>
                  <a:pt x="13110" y="11181"/>
                </a:cubicBezTo>
                <a:lnTo>
                  <a:pt x="9928" y="11181"/>
                </a:lnTo>
                <a:cubicBezTo>
                  <a:pt x="9839" y="11188"/>
                  <a:pt x="9752" y="11156"/>
                  <a:pt x="9688" y="11092"/>
                </a:cubicBezTo>
                <a:cubicBezTo>
                  <a:pt x="9626" y="11029"/>
                  <a:pt x="9594" y="10942"/>
                  <a:pt x="9601" y="10854"/>
                </a:cubicBezTo>
                <a:lnTo>
                  <a:pt x="9601" y="9210"/>
                </a:lnTo>
                <a:cubicBezTo>
                  <a:pt x="9600" y="9127"/>
                  <a:pt x="9628" y="9046"/>
                  <a:pt x="9680" y="8981"/>
                </a:cubicBezTo>
                <a:cubicBezTo>
                  <a:pt x="9749" y="8895"/>
                  <a:pt x="9855" y="8845"/>
                  <a:pt x="9966" y="8846"/>
                </a:cubicBezTo>
                <a:close/>
                <a:moveTo>
                  <a:pt x="10439" y="9611"/>
                </a:moveTo>
                <a:lnTo>
                  <a:pt x="10439" y="10418"/>
                </a:lnTo>
                <a:lnTo>
                  <a:pt x="12718" y="10418"/>
                </a:lnTo>
                <a:lnTo>
                  <a:pt x="12718" y="9611"/>
                </a:lnTo>
                <a:lnTo>
                  <a:pt x="10439" y="9611"/>
                </a:lnTo>
                <a:close/>
                <a:moveTo>
                  <a:pt x="3667" y="10033"/>
                </a:moveTo>
                <a:cubicBezTo>
                  <a:pt x="3231" y="10057"/>
                  <a:pt x="2818" y="10232"/>
                  <a:pt x="2499" y="10529"/>
                </a:cubicBezTo>
                <a:cubicBezTo>
                  <a:pt x="2157" y="10847"/>
                  <a:pt x="1947" y="11283"/>
                  <a:pt x="1911" y="11748"/>
                </a:cubicBezTo>
                <a:lnTo>
                  <a:pt x="1911" y="16173"/>
                </a:lnTo>
                <a:lnTo>
                  <a:pt x="1882" y="16173"/>
                </a:lnTo>
                <a:cubicBezTo>
                  <a:pt x="1590" y="16169"/>
                  <a:pt x="1311" y="16056"/>
                  <a:pt x="1098" y="15857"/>
                </a:cubicBezTo>
                <a:cubicBezTo>
                  <a:pt x="853" y="15627"/>
                  <a:pt x="718" y="15305"/>
                  <a:pt x="726" y="14971"/>
                </a:cubicBezTo>
                <a:lnTo>
                  <a:pt x="726" y="10050"/>
                </a:lnTo>
                <a:lnTo>
                  <a:pt x="0" y="10051"/>
                </a:lnTo>
                <a:lnTo>
                  <a:pt x="0" y="15022"/>
                </a:lnTo>
                <a:cubicBezTo>
                  <a:pt x="15" y="15596"/>
                  <a:pt x="284" y="16135"/>
                  <a:pt x="734" y="16493"/>
                </a:cubicBezTo>
                <a:cubicBezTo>
                  <a:pt x="860" y="16594"/>
                  <a:pt x="998" y="16676"/>
                  <a:pt x="1144" y="16742"/>
                </a:cubicBezTo>
                <a:lnTo>
                  <a:pt x="1144" y="21589"/>
                </a:lnTo>
                <a:lnTo>
                  <a:pt x="1938" y="21589"/>
                </a:lnTo>
                <a:lnTo>
                  <a:pt x="1938" y="16912"/>
                </a:lnTo>
                <a:cubicBezTo>
                  <a:pt x="1950" y="16912"/>
                  <a:pt x="1961" y="16913"/>
                  <a:pt x="1973" y="16913"/>
                </a:cubicBezTo>
                <a:lnTo>
                  <a:pt x="5785" y="16913"/>
                </a:lnTo>
                <a:lnTo>
                  <a:pt x="5785" y="21171"/>
                </a:lnTo>
                <a:cubicBezTo>
                  <a:pt x="5779" y="21279"/>
                  <a:pt x="5817" y="21385"/>
                  <a:pt x="5891" y="21464"/>
                </a:cubicBezTo>
                <a:cubicBezTo>
                  <a:pt x="5972" y="21552"/>
                  <a:pt x="6088" y="21600"/>
                  <a:pt x="6208" y="21594"/>
                </a:cubicBezTo>
                <a:lnTo>
                  <a:pt x="8088" y="21594"/>
                </a:lnTo>
                <a:lnTo>
                  <a:pt x="8088" y="14999"/>
                </a:lnTo>
                <a:lnTo>
                  <a:pt x="13512" y="14999"/>
                </a:lnTo>
                <a:lnTo>
                  <a:pt x="13512" y="21594"/>
                </a:lnTo>
                <a:lnTo>
                  <a:pt x="15392" y="21594"/>
                </a:lnTo>
                <a:cubicBezTo>
                  <a:pt x="15512" y="21600"/>
                  <a:pt x="15628" y="21552"/>
                  <a:pt x="15709" y="21464"/>
                </a:cubicBezTo>
                <a:cubicBezTo>
                  <a:pt x="15783" y="21385"/>
                  <a:pt x="15821" y="21279"/>
                  <a:pt x="15815" y="21171"/>
                </a:cubicBezTo>
                <a:lnTo>
                  <a:pt x="15815" y="16913"/>
                </a:lnTo>
                <a:lnTo>
                  <a:pt x="19628" y="16913"/>
                </a:lnTo>
                <a:cubicBezTo>
                  <a:pt x="19629" y="16913"/>
                  <a:pt x="19631" y="16913"/>
                  <a:pt x="19633" y="16913"/>
                </a:cubicBezTo>
                <a:lnTo>
                  <a:pt x="19633" y="21589"/>
                </a:lnTo>
                <a:lnTo>
                  <a:pt x="20428" y="21589"/>
                </a:lnTo>
                <a:lnTo>
                  <a:pt x="20428" y="16755"/>
                </a:lnTo>
                <a:cubicBezTo>
                  <a:pt x="20584" y="16688"/>
                  <a:pt x="20732" y="16600"/>
                  <a:pt x="20867" y="16493"/>
                </a:cubicBezTo>
                <a:cubicBezTo>
                  <a:pt x="21317" y="16135"/>
                  <a:pt x="21585" y="15596"/>
                  <a:pt x="21600" y="15022"/>
                </a:cubicBezTo>
                <a:lnTo>
                  <a:pt x="21600" y="10051"/>
                </a:lnTo>
                <a:lnTo>
                  <a:pt x="20874" y="10050"/>
                </a:lnTo>
                <a:lnTo>
                  <a:pt x="20874" y="14971"/>
                </a:lnTo>
                <a:cubicBezTo>
                  <a:pt x="20882" y="15305"/>
                  <a:pt x="20747" y="15627"/>
                  <a:pt x="20503" y="15857"/>
                </a:cubicBezTo>
                <a:cubicBezTo>
                  <a:pt x="20290" y="16056"/>
                  <a:pt x="20010" y="16169"/>
                  <a:pt x="19718" y="16173"/>
                </a:cubicBezTo>
                <a:lnTo>
                  <a:pt x="19695" y="16173"/>
                </a:lnTo>
                <a:lnTo>
                  <a:pt x="19695" y="11748"/>
                </a:lnTo>
                <a:cubicBezTo>
                  <a:pt x="19658" y="11283"/>
                  <a:pt x="19449" y="10847"/>
                  <a:pt x="19107" y="10529"/>
                </a:cubicBezTo>
                <a:cubicBezTo>
                  <a:pt x="18788" y="10232"/>
                  <a:pt x="18375" y="10057"/>
                  <a:pt x="17939" y="10033"/>
                </a:cubicBezTo>
                <a:lnTo>
                  <a:pt x="15844" y="10033"/>
                </a:lnTo>
                <a:cubicBezTo>
                  <a:pt x="15755" y="10033"/>
                  <a:pt x="15669" y="10065"/>
                  <a:pt x="15600" y="10122"/>
                </a:cubicBezTo>
                <a:cubicBezTo>
                  <a:pt x="15506" y="10200"/>
                  <a:pt x="15454" y="10318"/>
                  <a:pt x="15460" y="10440"/>
                </a:cubicBezTo>
                <a:lnTo>
                  <a:pt x="15460" y="12745"/>
                </a:lnTo>
                <a:lnTo>
                  <a:pt x="12311" y="12745"/>
                </a:lnTo>
                <a:cubicBezTo>
                  <a:pt x="12215" y="12742"/>
                  <a:pt x="12123" y="12779"/>
                  <a:pt x="12056" y="12848"/>
                </a:cubicBezTo>
                <a:cubicBezTo>
                  <a:pt x="11992" y="12913"/>
                  <a:pt x="11959" y="13003"/>
                  <a:pt x="11962" y="13094"/>
                </a:cubicBezTo>
                <a:lnTo>
                  <a:pt x="11962" y="14243"/>
                </a:lnTo>
                <a:lnTo>
                  <a:pt x="9644" y="14243"/>
                </a:lnTo>
                <a:lnTo>
                  <a:pt x="9644" y="13094"/>
                </a:lnTo>
                <a:cubicBezTo>
                  <a:pt x="9647" y="13003"/>
                  <a:pt x="9613" y="12913"/>
                  <a:pt x="9549" y="12848"/>
                </a:cubicBezTo>
                <a:cubicBezTo>
                  <a:pt x="9482" y="12779"/>
                  <a:pt x="9390" y="12742"/>
                  <a:pt x="9294" y="12745"/>
                </a:cubicBezTo>
                <a:lnTo>
                  <a:pt x="6146" y="12745"/>
                </a:lnTo>
                <a:lnTo>
                  <a:pt x="6146" y="10440"/>
                </a:lnTo>
                <a:cubicBezTo>
                  <a:pt x="6152" y="10318"/>
                  <a:pt x="6100" y="10200"/>
                  <a:pt x="6006" y="10122"/>
                </a:cubicBezTo>
                <a:cubicBezTo>
                  <a:pt x="5937" y="10065"/>
                  <a:pt x="5851" y="10033"/>
                  <a:pt x="5762" y="10033"/>
                </a:cubicBezTo>
                <a:lnTo>
                  <a:pt x="3667" y="10033"/>
                </a:lnTo>
                <a:close/>
                <a:moveTo>
                  <a:pt x="3717" y="10771"/>
                </a:moveTo>
                <a:lnTo>
                  <a:pt x="5409" y="10771"/>
                </a:lnTo>
                <a:lnTo>
                  <a:pt x="5409" y="13107"/>
                </a:lnTo>
                <a:cubicBezTo>
                  <a:pt x="5404" y="13208"/>
                  <a:pt x="5443" y="13307"/>
                  <a:pt x="5514" y="13378"/>
                </a:cubicBezTo>
                <a:cubicBezTo>
                  <a:pt x="5586" y="13451"/>
                  <a:pt x="5685" y="13490"/>
                  <a:pt x="5787" y="13484"/>
                </a:cubicBezTo>
                <a:lnTo>
                  <a:pt x="8874" y="13484"/>
                </a:lnTo>
                <a:lnTo>
                  <a:pt x="8874" y="14243"/>
                </a:lnTo>
                <a:lnTo>
                  <a:pt x="4603" y="14243"/>
                </a:lnTo>
                <a:lnTo>
                  <a:pt x="4603" y="11964"/>
                </a:lnTo>
                <a:lnTo>
                  <a:pt x="3861" y="11967"/>
                </a:lnTo>
                <a:lnTo>
                  <a:pt x="3861" y="14641"/>
                </a:lnTo>
                <a:cubicBezTo>
                  <a:pt x="3853" y="14742"/>
                  <a:pt x="3890" y="14840"/>
                  <a:pt x="3963" y="14909"/>
                </a:cubicBezTo>
                <a:cubicBezTo>
                  <a:pt x="4026" y="14968"/>
                  <a:pt x="4109" y="15000"/>
                  <a:pt x="4195" y="14999"/>
                </a:cubicBezTo>
                <a:lnTo>
                  <a:pt x="7050" y="14999"/>
                </a:lnTo>
                <a:cubicBezTo>
                  <a:pt x="7065" y="15010"/>
                  <a:pt x="7081" y="15019"/>
                  <a:pt x="7095" y="15032"/>
                </a:cubicBezTo>
                <a:cubicBezTo>
                  <a:pt x="7240" y="15165"/>
                  <a:pt x="7323" y="15353"/>
                  <a:pt x="7324" y="15550"/>
                </a:cubicBezTo>
                <a:lnTo>
                  <a:pt x="7324" y="20820"/>
                </a:lnTo>
                <a:lnTo>
                  <a:pt x="6504" y="20820"/>
                </a:lnTo>
                <a:lnTo>
                  <a:pt x="6504" y="16573"/>
                </a:lnTo>
                <a:cubicBezTo>
                  <a:pt x="6509" y="16481"/>
                  <a:pt x="6481" y="16390"/>
                  <a:pt x="6424" y="16317"/>
                </a:cubicBezTo>
                <a:cubicBezTo>
                  <a:pt x="6359" y="16235"/>
                  <a:pt x="6262" y="16183"/>
                  <a:pt x="6158" y="16173"/>
                </a:cubicBezTo>
                <a:lnTo>
                  <a:pt x="2667" y="16173"/>
                </a:lnTo>
                <a:lnTo>
                  <a:pt x="2667" y="11820"/>
                </a:lnTo>
                <a:cubicBezTo>
                  <a:pt x="2696" y="11540"/>
                  <a:pt x="2824" y="11280"/>
                  <a:pt x="3028" y="11087"/>
                </a:cubicBezTo>
                <a:cubicBezTo>
                  <a:pt x="3216" y="10908"/>
                  <a:pt x="3459" y="10797"/>
                  <a:pt x="3717" y="10771"/>
                </a:cubicBezTo>
                <a:close/>
                <a:moveTo>
                  <a:pt x="16196" y="10771"/>
                </a:moveTo>
                <a:lnTo>
                  <a:pt x="17889" y="10771"/>
                </a:lnTo>
                <a:cubicBezTo>
                  <a:pt x="18147" y="10797"/>
                  <a:pt x="18390" y="10908"/>
                  <a:pt x="18578" y="11087"/>
                </a:cubicBezTo>
                <a:cubicBezTo>
                  <a:pt x="18782" y="11280"/>
                  <a:pt x="18910" y="11540"/>
                  <a:pt x="18939" y="11820"/>
                </a:cubicBezTo>
                <a:lnTo>
                  <a:pt x="18939" y="16173"/>
                </a:lnTo>
                <a:lnTo>
                  <a:pt x="15442" y="16173"/>
                </a:lnTo>
                <a:cubicBezTo>
                  <a:pt x="15338" y="16183"/>
                  <a:pt x="15242" y="16235"/>
                  <a:pt x="15177" y="16317"/>
                </a:cubicBezTo>
                <a:cubicBezTo>
                  <a:pt x="15120" y="16390"/>
                  <a:pt x="15090" y="16481"/>
                  <a:pt x="15096" y="16573"/>
                </a:cubicBezTo>
                <a:lnTo>
                  <a:pt x="15096" y="20820"/>
                </a:lnTo>
                <a:lnTo>
                  <a:pt x="14277" y="20820"/>
                </a:lnTo>
                <a:lnTo>
                  <a:pt x="14277" y="15550"/>
                </a:lnTo>
                <a:cubicBezTo>
                  <a:pt x="14278" y="15353"/>
                  <a:pt x="14361" y="15165"/>
                  <a:pt x="14506" y="15032"/>
                </a:cubicBezTo>
                <a:cubicBezTo>
                  <a:pt x="14520" y="15019"/>
                  <a:pt x="14535" y="15010"/>
                  <a:pt x="14550" y="14999"/>
                </a:cubicBezTo>
                <a:lnTo>
                  <a:pt x="17302" y="14999"/>
                </a:lnTo>
                <a:cubicBezTo>
                  <a:pt x="17403" y="14994"/>
                  <a:pt x="17499" y="14956"/>
                  <a:pt x="17576" y="14890"/>
                </a:cubicBezTo>
                <a:cubicBezTo>
                  <a:pt x="17672" y="14808"/>
                  <a:pt x="17729" y="14691"/>
                  <a:pt x="17735" y="14565"/>
                </a:cubicBezTo>
                <a:lnTo>
                  <a:pt x="17735" y="11937"/>
                </a:lnTo>
                <a:lnTo>
                  <a:pt x="16976" y="11937"/>
                </a:lnTo>
                <a:lnTo>
                  <a:pt x="16976" y="14243"/>
                </a:lnTo>
                <a:lnTo>
                  <a:pt x="12732" y="14243"/>
                </a:lnTo>
                <a:lnTo>
                  <a:pt x="12732" y="13484"/>
                </a:lnTo>
                <a:lnTo>
                  <a:pt x="15818" y="13484"/>
                </a:lnTo>
                <a:cubicBezTo>
                  <a:pt x="15920" y="13490"/>
                  <a:pt x="16020" y="13451"/>
                  <a:pt x="16092" y="13378"/>
                </a:cubicBezTo>
                <a:cubicBezTo>
                  <a:pt x="16163" y="13307"/>
                  <a:pt x="16201" y="13208"/>
                  <a:pt x="16196" y="13107"/>
                </a:cubicBezTo>
                <a:lnTo>
                  <a:pt x="16196" y="10771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b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37" name="직선 연결선 36"/>
          <p:cNvCxnSpPr/>
          <p:nvPr/>
        </p:nvCxnSpPr>
        <p:spPr>
          <a:xfrm>
            <a:off x="2209800" y="2573718"/>
            <a:ext cx="7200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>
            <a:off x="2200275" y="3954843"/>
            <a:ext cx="7200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타원 39"/>
          <p:cNvSpPr/>
          <p:nvPr/>
        </p:nvSpPr>
        <p:spPr>
          <a:xfrm>
            <a:off x="2247901" y="2821369"/>
            <a:ext cx="95250" cy="9525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타원 40"/>
          <p:cNvSpPr/>
          <p:nvPr/>
        </p:nvSpPr>
        <p:spPr>
          <a:xfrm>
            <a:off x="2247901" y="4164394"/>
            <a:ext cx="95250" cy="9525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타원 41"/>
          <p:cNvSpPr/>
          <p:nvPr/>
        </p:nvSpPr>
        <p:spPr>
          <a:xfrm>
            <a:off x="2228851" y="5726494"/>
            <a:ext cx="95250" cy="9525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4" name="직선 연결선 43"/>
          <p:cNvCxnSpPr/>
          <p:nvPr/>
        </p:nvCxnSpPr>
        <p:spPr>
          <a:xfrm>
            <a:off x="2200275" y="5301326"/>
            <a:ext cx="7200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409801" y="439127"/>
            <a:ext cx="458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10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419100" y="1162686"/>
            <a:ext cx="8990699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en-US" altLang="ko-KR" b="1" spc="-150" dirty="0" smtClean="0">
                <a:solidFill>
                  <a:srgbClr val="4747A3"/>
                </a:solidFill>
                <a:latin typeface="+mn-ea"/>
              </a:rPr>
              <a:t>[</a:t>
            </a:r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참고</a:t>
            </a:r>
            <a:r>
              <a:rPr lang="en-US" altLang="ko-KR" b="1" spc="-150" dirty="0" smtClean="0">
                <a:solidFill>
                  <a:srgbClr val="4747A3"/>
                </a:solidFill>
                <a:latin typeface="+mn-ea"/>
              </a:rPr>
              <a:t>] </a:t>
            </a:r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국가계약법에 의한 입찰 </a:t>
            </a:r>
            <a:r>
              <a:rPr lang="en-US" altLang="ko-KR" b="1" spc="-150" dirty="0" smtClean="0">
                <a:solidFill>
                  <a:srgbClr val="4747A3"/>
                </a:solidFill>
                <a:latin typeface="+mn-ea"/>
              </a:rPr>
              <a:t>· </a:t>
            </a:r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계약 방식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7249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742951" y="5498422"/>
            <a:ext cx="1171580" cy="941250"/>
          </a:xfrm>
          <a:prstGeom prst="roundRect">
            <a:avLst>
              <a:gd name="adj" fmla="val 15000"/>
            </a:avLst>
          </a:prstGeom>
          <a:solidFill>
            <a:srgbClr val="EEEEEE"/>
          </a:solidFill>
          <a:ln w="12700">
            <a:noFill/>
            <a:miter lim="400000"/>
          </a:ln>
        </p:spPr>
        <p:txBody>
          <a:bodyPr lIns="0" tIns="28800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  <a:sym typeface="Helvetica Neue Medium"/>
              </a:rPr>
              <a:t>확인신청</a:t>
            </a:r>
          </a:p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  <a:sym typeface="Helvetica Neue Medium"/>
              </a:rPr>
              <a:t>(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  <a:sym typeface="Helvetica Neue Medium"/>
              </a:rPr>
              <a:t>구매정보망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  <a:sym typeface="Helvetica Neue Medium"/>
              </a:rPr>
              <a:t>)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  <a:sym typeface="Helvetica Neue Medium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 smtClean="0"/>
              <a:t>1 (</a:t>
            </a:r>
            <a:r>
              <a:rPr lang="en-US" altLang="ko-KR" dirty="0"/>
              <a:t>②) </a:t>
            </a:r>
            <a:r>
              <a:rPr lang="en-US" altLang="ko-KR" dirty="0" smtClean="0"/>
              <a:t> </a:t>
            </a:r>
            <a:r>
              <a:rPr lang="ko-KR" altLang="en-US" dirty="0" smtClean="0"/>
              <a:t>중기간 </a:t>
            </a:r>
            <a:r>
              <a:rPr lang="ko-KR" altLang="en-US" dirty="0"/>
              <a:t>경쟁제품 직접생산 확인제도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6775" y="1686996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대기업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수입제품의 납품 등으로 경쟁을 저해하는 행위 방지</a:t>
            </a:r>
          </a:p>
        </p:txBody>
      </p:sp>
      <p:sp>
        <p:nvSpPr>
          <p:cNvPr id="24" name="타원 23"/>
          <p:cNvSpPr/>
          <p:nvPr/>
        </p:nvSpPr>
        <p:spPr>
          <a:xfrm>
            <a:off x="742950" y="1857375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866775" y="2096571"/>
            <a:ext cx="8648700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납품계약 이후 하청 생산한 제품의 납품을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방지</a:t>
            </a:r>
            <a:endParaRPr lang="en-US" altLang="ko-KR" sz="17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ts val="2800"/>
              </a:lnSpc>
            </a:pP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* 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중소기업자간 경쟁입찰에 참여하기 위한 기본 요건</a:t>
            </a:r>
          </a:p>
        </p:txBody>
      </p:sp>
      <p:sp>
        <p:nvSpPr>
          <p:cNvPr id="16" name="타원 15"/>
          <p:cNvSpPr/>
          <p:nvPr/>
        </p:nvSpPr>
        <p:spPr>
          <a:xfrm>
            <a:off x="742950" y="2266950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419101" y="1162686"/>
            <a:ext cx="319087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취지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419101" y="3106557"/>
            <a:ext cx="319087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직접생산 확인기준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66775" y="3630867"/>
            <a:ext cx="8648700" cy="41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</a:t>
            </a:r>
            <a:r>
              <a:rPr lang="ko-KR" altLang="en-US" sz="17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생산공장</a:t>
            </a:r>
            <a:r>
              <a:rPr lang="en-US" altLang="ko-KR" sz="17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생산시설</a:t>
            </a:r>
            <a:r>
              <a:rPr lang="en-US" altLang="ko-KR" sz="17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생산인력</a:t>
            </a:r>
            <a:r>
              <a:rPr lang="en-US" altLang="ko-KR" sz="17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생산공정 등</a:t>
            </a:r>
            <a:endParaRPr lang="ko-KR" altLang="en-US" sz="17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8" name="타원 27"/>
          <p:cNvSpPr/>
          <p:nvPr/>
        </p:nvSpPr>
        <p:spPr>
          <a:xfrm>
            <a:off x="742950" y="3801246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866775" y="4040442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예시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안내판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세부품명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생산설비 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lang="ko-KR" alt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실사출력기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커팅기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용접기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콤프레셔</a:t>
            </a:r>
            <a:endParaRPr lang="ko-KR" altLang="en-US" sz="17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4" name="타원 33"/>
          <p:cNvSpPr/>
          <p:nvPr/>
        </p:nvSpPr>
        <p:spPr>
          <a:xfrm>
            <a:off x="742950" y="4210821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모서리가 둥근 직사각형 34"/>
          <p:cNvSpPr/>
          <p:nvPr/>
        </p:nvSpPr>
        <p:spPr>
          <a:xfrm>
            <a:off x="419101" y="4830582"/>
            <a:ext cx="319087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직접생산 확인절차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41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742951" y="5498421"/>
            <a:ext cx="1171580" cy="351631"/>
          </a:xfrm>
          <a:prstGeom prst="roundRect">
            <a:avLst>
              <a:gd name="adj" fmla="val 15000"/>
            </a:avLst>
          </a:prstGeom>
          <a:solidFill>
            <a:schemeClr val="accent5">
              <a:lumMod val="50000"/>
            </a:schemeClr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400" b="1" dirty="0" smtClean="0">
                <a:solidFill>
                  <a:srgbClr val="FFFFFF"/>
                </a:solidFill>
                <a:latin typeface="+mn-ea"/>
                <a:sym typeface="Helvetica Neue Medium"/>
              </a:rPr>
              <a:t>중소기업</a:t>
            </a:r>
            <a:endParaRPr lang="ko-KR" altLang="en-US" sz="1400" b="1" dirty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sp>
        <p:nvSpPr>
          <p:cNvPr id="55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2286001" y="5498422"/>
            <a:ext cx="1171580" cy="941250"/>
          </a:xfrm>
          <a:prstGeom prst="roundRect">
            <a:avLst>
              <a:gd name="adj" fmla="val 15000"/>
            </a:avLst>
          </a:prstGeom>
          <a:solidFill>
            <a:srgbClr val="EEEEEE"/>
          </a:solidFill>
          <a:ln w="12700">
            <a:noFill/>
            <a:miter lim="400000"/>
          </a:ln>
        </p:spPr>
        <p:txBody>
          <a:bodyPr lIns="0" tIns="28800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  <a:sym typeface="Helvetica Neue Medium"/>
              </a:rPr>
              <a:t>확인신청</a:t>
            </a:r>
          </a:p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  <a:sym typeface="Helvetica Neue Medium"/>
              </a:rPr>
              <a:t>(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  <a:sym typeface="Helvetica Neue Medium"/>
              </a:rPr>
              <a:t>구매정보망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  <a:sym typeface="Helvetica Neue Medium"/>
              </a:rPr>
              <a:t>)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  <a:sym typeface="Helvetica Neue Medium"/>
            </a:endParaRPr>
          </a:p>
        </p:txBody>
      </p:sp>
      <p:sp>
        <p:nvSpPr>
          <p:cNvPr id="56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2286001" y="5498421"/>
            <a:ext cx="1171580" cy="351631"/>
          </a:xfrm>
          <a:prstGeom prst="roundRect">
            <a:avLst>
              <a:gd name="adj" fmla="val 15000"/>
            </a:avLst>
          </a:prstGeom>
          <a:solidFill>
            <a:schemeClr val="accent5">
              <a:lumMod val="50000"/>
            </a:schemeClr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400" b="1" dirty="0" smtClean="0">
                <a:solidFill>
                  <a:srgbClr val="FFFFFF"/>
                </a:solidFill>
                <a:latin typeface="+mn-ea"/>
                <a:sym typeface="Helvetica Neue Medium"/>
              </a:rPr>
              <a:t>중기중앙회</a:t>
            </a:r>
            <a:endParaRPr lang="ko-KR" altLang="en-US" sz="1400" b="1" dirty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sp>
        <p:nvSpPr>
          <p:cNvPr id="57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3829051" y="5480008"/>
            <a:ext cx="1171580" cy="941250"/>
          </a:xfrm>
          <a:prstGeom prst="roundRect">
            <a:avLst>
              <a:gd name="adj" fmla="val 15000"/>
            </a:avLst>
          </a:prstGeom>
          <a:solidFill>
            <a:srgbClr val="EEEEEE"/>
          </a:solidFill>
          <a:ln w="12700">
            <a:noFill/>
            <a:miter lim="400000"/>
          </a:ln>
        </p:spPr>
        <p:txBody>
          <a:bodyPr lIns="0" tIns="28800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  <a:sym typeface="Helvetica Neue Medium"/>
              </a:rPr>
              <a:t>확인조사</a:t>
            </a:r>
          </a:p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  <a:sym typeface="Helvetica Neue Medium"/>
              </a:rPr>
              <a:t>(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  <a:sym typeface="Helvetica Neue Medium"/>
              </a:rPr>
              <a:t>방문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  <a:sym typeface="Helvetica Neue Medium"/>
              </a:rPr>
              <a:t>)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  <a:sym typeface="Helvetica Neue Medium"/>
            </a:endParaRPr>
          </a:p>
        </p:txBody>
      </p:sp>
      <p:sp>
        <p:nvSpPr>
          <p:cNvPr id="58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3829051" y="5480007"/>
            <a:ext cx="1171580" cy="351631"/>
          </a:xfrm>
          <a:prstGeom prst="roundRect">
            <a:avLst>
              <a:gd name="adj" fmla="val 15000"/>
            </a:avLst>
          </a:prstGeom>
          <a:solidFill>
            <a:schemeClr val="accent5">
              <a:lumMod val="50000"/>
            </a:schemeClr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400" b="1" dirty="0" smtClean="0">
                <a:solidFill>
                  <a:srgbClr val="FFFFFF"/>
                </a:solidFill>
                <a:latin typeface="+mn-ea"/>
                <a:sym typeface="Helvetica Neue Medium"/>
              </a:rPr>
              <a:t>조사원</a:t>
            </a:r>
            <a:endParaRPr lang="ko-KR" altLang="en-US" sz="1400" b="1" dirty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sp>
        <p:nvSpPr>
          <p:cNvPr id="59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5372101" y="5480008"/>
            <a:ext cx="1171580" cy="941250"/>
          </a:xfrm>
          <a:prstGeom prst="roundRect">
            <a:avLst>
              <a:gd name="adj" fmla="val 15000"/>
            </a:avLst>
          </a:prstGeom>
          <a:solidFill>
            <a:srgbClr val="EEEEEE"/>
          </a:solidFill>
          <a:ln w="12700">
            <a:noFill/>
            <a:miter lim="400000"/>
          </a:ln>
        </p:spPr>
        <p:txBody>
          <a:bodyPr lIns="0" tIns="28800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  <a:sym typeface="Helvetica Neue Medium"/>
              </a:rPr>
              <a:t>직접생산</a:t>
            </a:r>
          </a:p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  <a:sym typeface="Helvetica Neue Medium"/>
              </a:rPr>
              <a:t>여부 판정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  <a:sym typeface="Helvetica Neue Medium"/>
            </a:endParaRPr>
          </a:p>
        </p:txBody>
      </p:sp>
      <p:sp>
        <p:nvSpPr>
          <p:cNvPr id="60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5372101" y="5480007"/>
            <a:ext cx="1171580" cy="351631"/>
          </a:xfrm>
          <a:prstGeom prst="roundRect">
            <a:avLst>
              <a:gd name="adj" fmla="val 15000"/>
            </a:avLst>
          </a:prstGeom>
          <a:solidFill>
            <a:schemeClr val="accent5">
              <a:lumMod val="50000"/>
            </a:schemeClr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400" b="1" dirty="0" smtClean="0">
                <a:solidFill>
                  <a:srgbClr val="FFFFFF"/>
                </a:solidFill>
                <a:latin typeface="+mn-ea"/>
                <a:sym typeface="Helvetica Neue Medium"/>
              </a:rPr>
              <a:t>중기중앙회</a:t>
            </a:r>
            <a:endParaRPr lang="ko-KR" altLang="en-US" sz="1400" b="1" dirty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sp>
        <p:nvSpPr>
          <p:cNvPr id="61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6915151" y="5480007"/>
            <a:ext cx="1171580" cy="941250"/>
          </a:xfrm>
          <a:prstGeom prst="roundRect">
            <a:avLst>
              <a:gd name="adj" fmla="val 15000"/>
            </a:avLst>
          </a:prstGeom>
          <a:solidFill>
            <a:srgbClr val="EEEEEE"/>
          </a:solidFill>
          <a:ln w="12700">
            <a:noFill/>
            <a:miter lim="400000"/>
          </a:ln>
        </p:spPr>
        <p:txBody>
          <a:bodyPr lIns="0" tIns="28800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  <a:sym typeface="Helvetica Neue Medium"/>
              </a:rPr>
              <a:t>정보공개</a:t>
            </a:r>
            <a:endParaRPr lang="en-US" altLang="ko-KR" sz="1200" b="1" dirty="0" smtClean="0">
              <a:solidFill>
                <a:schemeClr val="accent5">
                  <a:lumMod val="50000"/>
                </a:schemeClr>
              </a:solidFill>
              <a:latin typeface="+mn-ea"/>
              <a:sym typeface="Helvetica Neue Medium"/>
            </a:endParaRPr>
          </a:p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  <a:sym typeface="Helvetica Neue Medium"/>
              </a:rPr>
              <a:t>(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  <a:sym typeface="Helvetica Neue Medium"/>
              </a:rPr>
              <a:t>구매정보망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  <a:sym typeface="Helvetica Neue Medium"/>
              </a:rPr>
              <a:t>)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  <a:sym typeface="Helvetica Neue Medium"/>
            </a:endParaRPr>
          </a:p>
        </p:txBody>
      </p:sp>
      <p:sp>
        <p:nvSpPr>
          <p:cNvPr id="62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6915151" y="5480006"/>
            <a:ext cx="1171580" cy="351631"/>
          </a:xfrm>
          <a:prstGeom prst="roundRect">
            <a:avLst>
              <a:gd name="adj" fmla="val 15000"/>
            </a:avLst>
          </a:prstGeom>
          <a:solidFill>
            <a:schemeClr val="accent5">
              <a:lumMod val="50000"/>
            </a:schemeClr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400" b="1" dirty="0">
                <a:solidFill>
                  <a:srgbClr val="FFFFFF"/>
                </a:solidFill>
                <a:latin typeface="+mn-ea"/>
                <a:sym typeface="Helvetica Neue Medium"/>
              </a:rPr>
              <a:t>중기중앙회</a:t>
            </a:r>
          </a:p>
        </p:txBody>
      </p:sp>
      <p:sp>
        <p:nvSpPr>
          <p:cNvPr id="63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8458201" y="5480007"/>
            <a:ext cx="1171580" cy="941250"/>
          </a:xfrm>
          <a:prstGeom prst="roundRect">
            <a:avLst>
              <a:gd name="adj" fmla="val 15000"/>
            </a:avLst>
          </a:prstGeom>
          <a:solidFill>
            <a:srgbClr val="EEEEEE"/>
          </a:solidFill>
          <a:ln w="12700">
            <a:noFill/>
            <a:miter lim="400000"/>
          </a:ln>
        </p:spPr>
        <p:txBody>
          <a:bodyPr lIns="0" tIns="28800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  <a:sym typeface="Helvetica Neue Medium"/>
              </a:rPr>
              <a:t>직접생산</a:t>
            </a:r>
            <a:endParaRPr lang="en-US" altLang="ko-KR" sz="1200" b="1" dirty="0" smtClean="0">
              <a:solidFill>
                <a:schemeClr val="accent5">
                  <a:lumMod val="50000"/>
                </a:schemeClr>
              </a:solidFill>
              <a:latin typeface="+mn-ea"/>
              <a:sym typeface="Helvetica Neue Medium"/>
            </a:endParaRPr>
          </a:p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  <a:sym typeface="Helvetica Neue Medium"/>
              </a:rPr>
              <a:t>여부 확인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  <a:sym typeface="Helvetica Neue Medium"/>
            </a:endParaRPr>
          </a:p>
        </p:txBody>
      </p:sp>
      <p:sp>
        <p:nvSpPr>
          <p:cNvPr id="64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8458201" y="5480006"/>
            <a:ext cx="1171580" cy="351631"/>
          </a:xfrm>
          <a:prstGeom prst="roundRect">
            <a:avLst>
              <a:gd name="adj" fmla="val 15000"/>
            </a:avLst>
          </a:prstGeom>
          <a:solidFill>
            <a:schemeClr val="accent5">
              <a:lumMod val="50000"/>
            </a:schemeClr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400" b="1" dirty="0" smtClean="0">
                <a:solidFill>
                  <a:srgbClr val="FFFFFF"/>
                </a:solidFill>
                <a:latin typeface="+mn-ea"/>
                <a:sym typeface="Helvetica Neue Medium"/>
              </a:rPr>
              <a:t>공공기관</a:t>
            </a:r>
            <a:endParaRPr lang="ko-KR" altLang="en-US" sz="1400" b="1" dirty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sp>
        <p:nvSpPr>
          <p:cNvPr id="3" name="오른쪽 화살표 2"/>
          <p:cNvSpPr/>
          <p:nvPr/>
        </p:nvSpPr>
        <p:spPr>
          <a:xfrm>
            <a:off x="1976590" y="5764963"/>
            <a:ext cx="280835" cy="255608"/>
          </a:xfrm>
          <a:prstGeom prst="rightArrow">
            <a:avLst/>
          </a:prstGeom>
          <a:solidFill>
            <a:srgbClr val="002060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5" name="오른쪽 화살표 64"/>
          <p:cNvSpPr/>
          <p:nvPr/>
        </p:nvSpPr>
        <p:spPr>
          <a:xfrm>
            <a:off x="3502898" y="5764963"/>
            <a:ext cx="280835" cy="255608"/>
          </a:xfrm>
          <a:prstGeom prst="rightArrow">
            <a:avLst/>
          </a:prstGeom>
          <a:solidFill>
            <a:srgbClr val="002060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6" name="오른쪽 화살표 65"/>
          <p:cNvSpPr/>
          <p:nvPr/>
        </p:nvSpPr>
        <p:spPr>
          <a:xfrm>
            <a:off x="5057781" y="5764963"/>
            <a:ext cx="280835" cy="255608"/>
          </a:xfrm>
          <a:prstGeom prst="rightArrow">
            <a:avLst/>
          </a:prstGeom>
          <a:solidFill>
            <a:srgbClr val="002060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7" name="오른쪽 화살표 66"/>
          <p:cNvSpPr/>
          <p:nvPr/>
        </p:nvSpPr>
        <p:spPr>
          <a:xfrm>
            <a:off x="6591307" y="5764963"/>
            <a:ext cx="280835" cy="255608"/>
          </a:xfrm>
          <a:prstGeom prst="rightArrow">
            <a:avLst/>
          </a:prstGeom>
          <a:solidFill>
            <a:srgbClr val="002060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8" name="오른쪽 화살표 67"/>
          <p:cNvSpPr/>
          <p:nvPr/>
        </p:nvSpPr>
        <p:spPr>
          <a:xfrm>
            <a:off x="8129740" y="5764963"/>
            <a:ext cx="280835" cy="255608"/>
          </a:xfrm>
          <a:prstGeom prst="rightArrow">
            <a:avLst/>
          </a:prstGeom>
          <a:solidFill>
            <a:srgbClr val="002060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652839" y="4887732"/>
            <a:ext cx="347780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b="1">
                <a:solidFill>
                  <a:srgbClr val="4747A3"/>
                </a:solidFill>
                <a:latin typeface="+mn-ea"/>
                <a:hlinkClick r:id="rId2"/>
              </a:rPr>
              <a:t>www.smpp.go.kr</a:t>
            </a:r>
            <a:r>
              <a:rPr lang="en-US" altLang="ko-KR" sz="1300" b="1">
                <a:solidFill>
                  <a:srgbClr val="4747A3"/>
                </a:solidFill>
                <a:latin typeface="+mn-ea"/>
              </a:rPr>
              <a:t> </a:t>
            </a:r>
            <a:r>
              <a:rPr lang="en-US" altLang="ko-KR" sz="1300" b="1" smtClean="0">
                <a:solidFill>
                  <a:srgbClr val="4747A3"/>
                </a:solidFill>
                <a:latin typeface="+mn-ea"/>
              </a:rPr>
              <a:t>(</a:t>
            </a:r>
            <a:r>
              <a:rPr lang="ko-KR" altLang="en-US" sz="1300" b="1" smtClean="0">
                <a:solidFill>
                  <a:srgbClr val="4747A3"/>
                </a:solidFill>
                <a:latin typeface="+mn-ea"/>
              </a:rPr>
              <a:t>공공구매종합정보망</a:t>
            </a:r>
            <a:r>
              <a:rPr lang="en-US" altLang="ko-KR" sz="1300" b="1" dirty="0" smtClean="0">
                <a:solidFill>
                  <a:srgbClr val="4747A3"/>
                </a:solidFill>
                <a:latin typeface="+mn-ea"/>
              </a:rPr>
              <a:t>)</a:t>
            </a:r>
            <a:endParaRPr lang="en-US" altLang="ko-KR" sz="1300" b="1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409801" y="439127"/>
            <a:ext cx="458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11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86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233771" y="3516239"/>
            <a:ext cx="1697758" cy="891568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lnSpc>
                <a:spcPts val="16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납품실적</a:t>
            </a:r>
          </a:p>
          <a:p>
            <a:pPr algn="ctr">
              <a:lnSpc>
                <a:spcPts val="16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기술능력</a:t>
            </a:r>
          </a:p>
          <a:p>
            <a:pPr algn="ctr">
              <a:lnSpc>
                <a:spcPts val="16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경영상태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신용평가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)</a:t>
            </a:r>
          </a:p>
          <a:p>
            <a:pPr algn="ctr">
              <a:lnSpc>
                <a:spcPts val="1600"/>
              </a:lnSpc>
            </a:pP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(45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점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 smtClean="0"/>
              <a:t>1 (</a:t>
            </a:r>
            <a:r>
              <a:rPr lang="en-US" altLang="ko-KR" dirty="0"/>
              <a:t>③) </a:t>
            </a:r>
            <a:r>
              <a:rPr lang="en-US" altLang="ko-KR" dirty="0" smtClean="0"/>
              <a:t> </a:t>
            </a:r>
            <a:r>
              <a:rPr lang="ko-KR" altLang="en-US" dirty="0" smtClean="0"/>
              <a:t>물품에 </a:t>
            </a:r>
            <a:r>
              <a:rPr lang="ko-KR" altLang="en-US" dirty="0"/>
              <a:t>대한 계약이행능력심사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6775" y="1624670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납품이행능력을 심사하되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최저가 낙찰을 배제하고 </a:t>
            </a:r>
            <a:r>
              <a:rPr lang="ko-KR" altLang="en-US" sz="1700" b="1" dirty="0">
                <a:solidFill>
                  <a:srgbClr val="C00000"/>
                </a:solidFill>
                <a:latin typeface="+mn-ea"/>
              </a:rPr>
              <a:t>예정가격의 </a:t>
            </a:r>
            <a:r>
              <a:rPr lang="en-US" altLang="ko-KR" sz="1700" b="1" dirty="0">
                <a:solidFill>
                  <a:srgbClr val="C00000"/>
                </a:solidFill>
                <a:latin typeface="+mn-ea"/>
              </a:rPr>
              <a:t>88% </a:t>
            </a:r>
            <a:r>
              <a:rPr lang="ko-KR" altLang="en-US" sz="1700" b="1" dirty="0">
                <a:solidFill>
                  <a:srgbClr val="C00000"/>
                </a:solidFill>
                <a:latin typeface="+mn-ea"/>
              </a:rPr>
              <a:t>이상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을 보장</a:t>
            </a:r>
          </a:p>
        </p:txBody>
      </p:sp>
      <p:sp>
        <p:nvSpPr>
          <p:cNvPr id="24" name="타원 23"/>
          <p:cNvSpPr/>
          <p:nvPr/>
        </p:nvSpPr>
        <p:spPr>
          <a:xfrm>
            <a:off x="742950" y="1795049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모서리가 둥근 직사각형 25"/>
          <p:cNvSpPr/>
          <p:nvPr/>
        </p:nvSpPr>
        <p:spPr>
          <a:xfrm>
            <a:off x="419101" y="2554850"/>
            <a:ext cx="319087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심사항목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41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2233771" y="3130290"/>
            <a:ext cx="1697758" cy="351631"/>
          </a:xfrm>
          <a:prstGeom prst="roundRect">
            <a:avLst>
              <a:gd name="adj" fmla="val 15000"/>
            </a:avLst>
          </a:prstGeom>
          <a:solidFill>
            <a:srgbClr val="4747A3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400" b="1" dirty="0" smtClean="0">
                <a:solidFill>
                  <a:srgbClr val="FFFFFF"/>
                </a:solidFill>
                <a:latin typeface="+mn-ea"/>
                <a:sym typeface="Helvetica Neue Medium"/>
              </a:rPr>
              <a:t>① 납품이행 능력</a:t>
            </a:r>
            <a:endParaRPr lang="ko-KR" altLang="en-US" sz="1400" b="1" dirty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643314" y="2751266"/>
            <a:ext cx="57673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b="1" spc="-150" dirty="0">
                <a:solidFill>
                  <a:srgbClr val="4747A3"/>
                </a:solidFill>
                <a:latin typeface="+mn-ea"/>
              </a:rPr>
              <a:t>(</a:t>
            </a:r>
            <a:r>
              <a:rPr lang="ko-KR" altLang="en-US" sz="1300" b="1" spc="-150" dirty="0">
                <a:solidFill>
                  <a:srgbClr val="4747A3"/>
                </a:solidFill>
                <a:latin typeface="+mn-ea"/>
              </a:rPr>
              <a:t>최저가 입찰자 중 심사 결과 </a:t>
            </a:r>
            <a:r>
              <a:rPr lang="en-US" altLang="ko-KR" sz="1300" b="1" spc="-150" dirty="0">
                <a:solidFill>
                  <a:srgbClr val="4747A3"/>
                </a:solidFill>
                <a:latin typeface="+mn-ea"/>
              </a:rPr>
              <a:t>88</a:t>
            </a:r>
            <a:r>
              <a:rPr lang="ko-KR" altLang="en-US" sz="1300" b="1" spc="-150" dirty="0">
                <a:solidFill>
                  <a:srgbClr val="4747A3"/>
                </a:solidFill>
                <a:latin typeface="+mn-ea"/>
              </a:rPr>
              <a:t>점 이상인 자를 낙찰자로 결정</a:t>
            </a:r>
            <a:r>
              <a:rPr lang="en-US" altLang="ko-KR" sz="1300" b="1" spc="-150" dirty="0">
                <a:solidFill>
                  <a:srgbClr val="4747A3"/>
                </a:solidFill>
                <a:latin typeface="+mn-ea"/>
              </a:rPr>
              <a:t>)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1014416" y="2057809"/>
            <a:ext cx="6420023" cy="338883"/>
          </a:xfrm>
          <a:prstGeom prst="rect">
            <a:avLst/>
          </a:prstGeom>
          <a:solidFill>
            <a:srgbClr val="EEEEEE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※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300" dirty="0">
                <a:solidFill>
                  <a:schemeClr val="tx1"/>
                </a:solidFill>
                <a:latin typeface="+mn-ea"/>
              </a:rPr>
              <a:t>용역은 </a:t>
            </a:r>
            <a:r>
              <a:rPr lang="ko-KR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조달청의 ‘일반용역적격심사 세분기준’ 또는 기관 자체 세부기준을 </a:t>
            </a:r>
            <a:r>
              <a:rPr lang="ko-KR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적용</a:t>
            </a:r>
            <a:endParaRPr lang="ko-KR" altLang="en-US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8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3967327" y="3130290"/>
            <a:ext cx="1697758" cy="351631"/>
          </a:xfrm>
          <a:prstGeom prst="roundRect">
            <a:avLst>
              <a:gd name="adj" fmla="val 15000"/>
            </a:avLst>
          </a:prstGeom>
          <a:solidFill>
            <a:srgbClr val="0070C0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400" b="1" dirty="0">
                <a:solidFill>
                  <a:srgbClr val="FFFFFF"/>
                </a:solidFill>
                <a:latin typeface="+mn-ea"/>
                <a:sym typeface="Helvetica Neue Medium"/>
              </a:rPr>
              <a:t>② </a:t>
            </a:r>
            <a:r>
              <a:rPr lang="ko-KR" altLang="en-US" sz="1400" b="1" dirty="0" smtClean="0">
                <a:solidFill>
                  <a:srgbClr val="FFFFFF"/>
                </a:solidFill>
                <a:latin typeface="+mn-ea"/>
                <a:sym typeface="Helvetica Neue Medium"/>
              </a:rPr>
              <a:t>입찰가격</a:t>
            </a:r>
            <a:endParaRPr lang="ko-KR" altLang="en-US" sz="1400" b="1" dirty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sp>
        <p:nvSpPr>
          <p:cNvPr id="79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5700883" y="3138766"/>
            <a:ext cx="1697758" cy="351631"/>
          </a:xfrm>
          <a:prstGeom prst="roundRect">
            <a:avLst>
              <a:gd name="adj" fmla="val 15000"/>
            </a:avLst>
          </a:prstGeom>
          <a:solidFill>
            <a:srgbClr val="00B0F0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400" b="1" dirty="0" smtClean="0">
                <a:solidFill>
                  <a:srgbClr val="FFFFFF"/>
                </a:solidFill>
                <a:latin typeface="+mn-ea"/>
                <a:sym typeface="Helvetica Neue Medium"/>
              </a:rPr>
              <a:t>③ 신인도</a:t>
            </a:r>
            <a:endParaRPr lang="ko-KR" altLang="en-US" sz="1400" b="1" dirty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sp>
        <p:nvSpPr>
          <p:cNvPr id="80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7434439" y="3125589"/>
            <a:ext cx="1697758" cy="351631"/>
          </a:xfrm>
          <a:prstGeom prst="roundRect">
            <a:avLst>
              <a:gd name="adj" fmla="val 15000"/>
            </a:avLst>
          </a:prstGeom>
          <a:solidFill>
            <a:srgbClr val="33CC33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400" b="1" dirty="0" smtClean="0">
                <a:solidFill>
                  <a:srgbClr val="FFFFFF"/>
                </a:solidFill>
                <a:latin typeface="+mn-ea"/>
                <a:sym typeface="Helvetica Neue Medium"/>
              </a:rPr>
              <a:t>④ 결격사유</a:t>
            </a:r>
            <a:endParaRPr lang="ko-KR" altLang="en-US" sz="1400" b="1" dirty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2233771" y="4445907"/>
            <a:ext cx="1697758" cy="911370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lnSpc>
                <a:spcPts val="16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납품실적</a:t>
            </a:r>
          </a:p>
          <a:p>
            <a:pPr algn="ctr">
              <a:lnSpc>
                <a:spcPts val="16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기술능력</a:t>
            </a:r>
          </a:p>
          <a:p>
            <a:pPr algn="ctr">
              <a:lnSpc>
                <a:spcPts val="16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경영상태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신용평가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)</a:t>
            </a:r>
          </a:p>
          <a:p>
            <a:pPr algn="ctr">
              <a:lnSpc>
                <a:spcPts val="1600"/>
              </a:lnSpc>
            </a:pP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(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40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점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2233771" y="5394624"/>
            <a:ext cx="1697758" cy="483815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lnSpc>
                <a:spcPts val="1600"/>
              </a:lnSpc>
            </a:pP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경영상태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신용평가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)</a:t>
            </a:r>
          </a:p>
          <a:p>
            <a:pPr algn="ctr">
              <a:lnSpc>
                <a:spcPts val="1600"/>
              </a:lnSpc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3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0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점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3967327" y="3516239"/>
            <a:ext cx="1697758" cy="891568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lnSpc>
                <a:spcPts val="1600"/>
              </a:lnSpc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(55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점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3967327" y="4445907"/>
            <a:ext cx="1697758" cy="911370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lnSpc>
                <a:spcPts val="1600"/>
              </a:lnSpc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(60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점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3967327" y="5394624"/>
            <a:ext cx="1697758" cy="483815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lnSpc>
                <a:spcPts val="1600"/>
              </a:lnSpc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(70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점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5700883" y="3528497"/>
            <a:ext cx="1697758" cy="1887000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lnSpc>
                <a:spcPts val="16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(+)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기술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디자인 인증</a:t>
            </a:r>
          </a:p>
          <a:p>
            <a:pPr algn="ctr">
              <a:lnSpc>
                <a:spcPts val="16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품질보증</a:t>
            </a:r>
          </a:p>
          <a:p>
            <a:pPr algn="ctr">
              <a:lnSpc>
                <a:spcPts val="16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여성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·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장애인 기업 등</a:t>
            </a:r>
          </a:p>
          <a:p>
            <a:pPr algn="ctr">
              <a:lnSpc>
                <a:spcPts val="16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(-)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납품지연 등</a:t>
            </a:r>
          </a:p>
          <a:p>
            <a:pPr algn="ctr">
              <a:lnSpc>
                <a:spcPts val="1600"/>
              </a:lnSpc>
            </a:pPr>
            <a:endParaRPr lang="ko-KR" altLang="en-US" sz="1200" dirty="0">
              <a:solidFill>
                <a:schemeClr val="tx1"/>
              </a:solidFill>
              <a:latin typeface="+mn-ea"/>
            </a:endParaRPr>
          </a:p>
          <a:p>
            <a:pPr algn="ctr">
              <a:lnSpc>
                <a:spcPts val="16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(+3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~ -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2)</a:t>
            </a:r>
          </a:p>
        </p:txBody>
      </p:sp>
      <p:sp>
        <p:nvSpPr>
          <p:cNvPr id="90" name="직사각형 89"/>
          <p:cNvSpPr/>
          <p:nvPr/>
        </p:nvSpPr>
        <p:spPr>
          <a:xfrm>
            <a:off x="7434439" y="3530457"/>
            <a:ext cx="1697758" cy="1887000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lnSpc>
                <a:spcPts val="16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부도 또는 파산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algn="ctr">
              <a:lnSpc>
                <a:spcPts val="1600"/>
              </a:lnSpc>
            </a:pPr>
            <a:endParaRPr lang="ko-KR" altLang="en-US" sz="1200" dirty="0">
              <a:solidFill>
                <a:schemeClr val="tx1"/>
              </a:solidFill>
              <a:latin typeface="+mn-ea"/>
            </a:endParaRPr>
          </a:p>
          <a:p>
            <a:pPr algn="ctr">
              <a:lnSpc>
                <a:spcPts val="1600"/>
              </a:lnSpc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(-30)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581025" y="4421114"/>
            <a:ext cx="165274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연결선 90"/>
          <p:cNvCxnSpPr/>
          <p:nvPr/>
        </p:nvCxnSpPr>
        <p:spPr>
          <a:xfrm>
            <a:off x="581025" y="5375574"/>
            <a:ext cx="165274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581025" y="3487663"/>
            <a:ext cx="165274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581025" y="5878439"/>
            <a:ext cx="165274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47700" y="3706739"/>
            <a:ext cx="14668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300" b="1" dirty="0">
                <a:latin typeface="+mn-ea"/>
              </a:rPr>
              <a:t>10</a:t>
            </a:r>
            <a:r>
              <a:rPr lang="ko-KR" altLang="en-US" sz="1300" b="1" dirty="0" err="1">
                <a:latin typeface="+mn-ea"/>
              </a:rPr>
              <a:t>억원</a:t>
            </a:r>
            <a:r>
              <a:rPr lang="ko-KR" altLang="en-US" sz="1300" b="1" dirty="0">
                <a:latin typeface="+mn-ea"/>
              </a:rPr>
              <a:t> 이상</a:t>
            </a:r>
          </a:p>
          <a:p>
            <a:pPr algn="ctr"/>
            <a:r>
              <a:rPr lang="ko-KR" altLang="en-US" sz="1300" b="1" dirty="0" smtClean="0">
                <a:latin typeface="+mn-ea"/>
              </a:rPr>
              <a:t>입찰</a:t>
            </a:r>
            <a:endParaRPr lang="ko-KR" altLang="en-US" sz="1300" b="1" dirty="0">
              <a:latin typeface="+mn-ea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46549" y="4557957"/>
            <a:ext cx="146685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300" b="1" dirty="0">
                <a:latin typeface="+mn-ea"/>
              </a:rPr>
              <a:t>10</a:t>
            </a:r>
            <a:r>
              <a:rPr lang="ko-KR" altLang="en-US" sz="1300" b="1" dirty="0" err="1">
                <a:latin typeface="+mn-ea"/>
              </a:rPr>
              <a:t>억원</a:t>
            </a:r>
            <a:r>
              <a:rPr lang="ko-KR" altLang="en-US" sz="1300" b="1" dirty="0">
                <a:latin typeface="+mn-ea"/>
              </a:rPr>
              <a:t> 미만 </a:t>
            </a:r>
          </a:p>
          <a:p>
            <a:pPr algn="ctr"/>
            <a:r>
              <a:rPr lang="ko-KR" altLang="en-US" sz="1300" b="1" dirty="0">
                <a:latin typeface="+mn-ea"/>
              </a:rPr>
              <a:t>고시금액이상</a:t>
            </a:r>
          </a:p>
          <a:p>
            <a:pPr algn="ctr"/>
            <a:r>
              <a:rPr lang="ko-KR" altLang="en-US" sz="1300" b="1" dirty="0">
                <a:latin typeface="+mn-ea"/>
              </a:rPr>
              <a:t>입찰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45398" y="5393125"/>
            <a:ext cx="14668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300" b="1" dirty="0">
                <a:latin typeface="+mn-ea"/>
              </a:rPr>
              <a:t>고시금액</a:t>
            </a:r>
            <a:r>
              <a:rPr lang="en-US" altLang="ko-KR" sz="1300" b="1" dirty="0">
                <a:latin typeface="+mn-ea"/>
              </a:rPr>
              <a:t>(2</a:t>
            </a:r>
            <a:r>
              <a:rPr lang="ko-KR" altLang="en-US" sz="1300" b="1" dirty="0">
                <a:latin typeface="+mn-ea"/>
              </a:rPr>
              <a:t>억</a:t>
            </a:r>
            <a:r>
              <a:rPr lang="en-US" altLang="ko-KR" sz="1300" b="1" dirty="0" smtClean="0">
                <a:latin typeface="+mn-ea"/>
              </a:rPr>
              <a:t>)</a:t>
            </a:r>
          </a:p>
          <a:p>
            <a:pPr algn="ctr"/>
            <a:r>
              <a:rPr lang="ko-KR" altLang="en-US" sz="1300" b="1" dirty="0" smtClean="0">
                <a:latin typeface="+mn-ea"/>
              </a:rPr>
              <a:t>미만 </a:t>
            </a:r>
            <a:r>
              <a:rPr lang="ko-KR" altLang="en-US" sz="1300" b="1" dirty="0">
                <a:latin typeface="+mn-ea"/>
              </a:rPr>
              <a:t>입찰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4923" y="5916539"/>
            <a:ext cx="3456011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  <a:defRPr/>
            </a:pPr>
            <a:r>
              <a:rPr lang="en-US" altLang="ko-KR" sz="1100" b="1" dirty="0">
                <a:latin typeface="+mn-ea"/>
              </a:rPr>
              <a:t>&lt;</a:t>
            </a:r>
            <a:r>
              <a:rPr lang="ko-KR" altLang="en-US" sz="1100" b="1" dirty="0">
                <a:latin typeface="+mn-ea"/>
              </a:rPr>
              <a:t>참고</a:t>
            </a:r>
            <a:r>
              <a:rPr lang="en-US" altLang="ko-KR" sz="1100" b="1" dirty="0">
                <a:latin typeface="+mn-ea"/>
              </a:rPr>
              <a:t>&gt; </a:t>
            </a:r>
            <a:r>
              <a:rPr lang="ko-KR" altLang="en-US" sz="1100" dirty="0">
                <a:latin typeface="+mn-ea"/>
              </a:rPr>
              <a:t>입찰가격 평점 산식</a:t>
            </a:r>
            <a:r>
              <a:rPr lang="en-US" altLang="ko-KR" sz="1100" dirty="0">
                <a:latin typeface="+mn-ea"/>
              </a:rPr>
              <a:t>(2</a:t>
            </a:r>
            <a:r>
              <a:rPr lang="ko-KR" altLang="en-US" sz="1100" dirty="0" err="1">
                <a:latin typeface="+mn-ea"/>
              </a:rPr>
              <a:t>억원</a:t>
            </a:r>
            <a:r>
              <a:rPr lang="ko-KR" altLang="en-US" sz="1100" dirty="0">
                <a:latin typeface="+mn-ea"/>
              </a:rPr>
              <a:t> </a:t>
            </a:r>
            <a:r>
              <a:rPr lang="ko-KR" altLang="en-US" sz="1100" dirty="0" smtClean="0">
                <a:latin typeface="+mn-ea"/>
              </a:rPr>
              <a:t>미만 </a:t>
            </a:r>
            <a:r>
              <a:rPr lang="ko-KR" altLang="en-US" sz="1100" dirty="0">
                <a:latin typeface="+mn-ea"/>
              </a:rPr>
              <a:t>경우</a:t>
            </a:r>
            <a:r>
              <a:rPr lang="en-US" altLang="ko-KR" sz="1100" dirty="0" smtClean="0">
                <a:latin typeface="+mn-ea"/>
              </a:rPr>
              <a:t>)</a:t>
            </a:r>
            <a:endParaRPr lang="en-US" altLang="ko-KR" sz="1100" dirty="0">
              <a:latin typeface="+mn-ea"/>
            </a:endParaRPr>
          </a:p>
          <a:p>
            <a:pPr>
              <a:lnSpc>
                <a:spcPts val="2200"/>
              </a:lnSpc>
              <a:defRPr/>
            </a:pPr>
            <a:r>
              <a:rPr lang="ko-KR" altLang="en-US" sz="1000" dirty="0" smtClean="0">
                <a:latin typeface="+mn-ea"/>
              </a:rPr>
              <a:t>평점 </a:t>
            </a:r>
            <a:r>
              <a:rPr lang="en-US" altLang="ko-KR" sz="1000" dirty="0">
                <a:latin typeface="+mn-ea"/>
              </a:rPr>
              <a:t>= 70 – 4 X  </a:t>
            </a:r>
            <a:r>
              <a:rPr lang="en-US" altLang="ko-KR" sz="1000" dirty="0" smtClean="0">
                <a:latin typeface="+mn-ea"/>
              </a:rPr>
              <a:t>(           </a:t>
            </a:r>
            <a:r>
              <a:rPr lang="en-US" altLang="ko-KR" sz="1000" dirty="0">
                <a:latin typeface="+mn-ea"/>
              </a:rPr>
              <a:t>–      </a:t>
            </a:r>
            <a:r>
              <a:rPr lang="en-US" altLang="ko-KR" sz="1000" dirty="0" smtClean="0">
                <a:latin typeface="+mn-ea"/>
              </a:rPr>
              <a:t>            </a:t>
            </a:r>
            <a:r>
              <a:rPr lang="en-US" altLang="ko-KR" sz="1000" dirty="0">
                <a:latin typeface="+mn-ea"/>
              </a:rPr>
              <a:t>) X </a:t>
            </a:r>
            <a:r>
              <a:rPr lang="en-US" altLang="ko-KR" sz="1000" dirty="0" smtClean="0">
                <a:latin typeface="+mn-ea"/>
              </a:rPr>
              <a:t>100</a:t>
            </a:r>
            <a:endParaRPr lang="en-US" altLang="ko-KR" sz="1000" dirty="0">
              <a:latin typeface="+mn-ea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1778871" y="6202302"/>
            <a:ext cx="1182032" cy="426913"/>
            <a:chOff x="1721721" y="6448438"/>
            <a:chExt cx="1182032" cy="426913"/>
          </a:xfrm>
        </p:grpSpPr>
        <p:sp>
          <p:nvSpPr>
            <p:cNvPr id="98" name="Text Box 35"/>
            <p:cNvSpPr txBox="1">
              <a:spLocks noChangeArrowheads="1"/>
            </p:cNvSpPr>
            <p:nvPr/>
          </p:nvSpPr>
          <p:spPr bwMode="auto">
            <a:xfrm>
              <a:off x="1721721" y="6448438"/>
              <a:ext cx="1182032" cy="426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ko-KR" sz="9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91 </a:t>
              </a:r>
              <a:r>
                <a:rPr lang="en-US" altLang="ko-KR" sz="9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      </a:t>
              </a:r>
              <a:r>
                <a:rPr lang="ko-KR" altLang="en-US" sz="9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입찰가격</a:t>
              </a:r>
              <a:endPara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20000"/>
                </a:lnSpc>
                <a:defRPr/>
              </a:pPr>
              <a:r>
                <a:rPr lang="en-US" altLang="ko-KR" sz="9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100  </a:t>
              </a:r>
              <a:r>
                <a:rPr lang="en-US" altLang="ko-KR" sz="9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    </a:t>
              </a:r>
              <a:r>
                <a:rPr lang="ko-KR" altLang="en-US" sz="9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예정가격   </a:t>
              </a:r>
              <a:endPara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99" name="Line 37"/>
            <p:cNvSpPr>
              <a:spLocks noChangeShapeType="1"/>
            </p:cNvSpPr>
            <p:nvPr/>
          </p:nvSpPr>
          <p:spPr bwMode="auto">
            <a:xfrm>
              <a:off x="2221716" y="6665545"/>
              <a:ext cx="5428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9pPr>
            </a:lstStyle>
            <a:p>
              <a:pPr>
                <a:defRPr/>
              </a:pPr>
              <a:endParaRPr lang="ko-KR" altLang="en-US" sz="9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00" name="Line 38"/>
            <p:cNvSpPr>
              <a:spLocks noChangeShapeType="1"/>
            </p:cNvSpPr>
            <p:nvPr/>
          </p:nvSpPr>
          <p:spPr bwMode="auto">
            <a:xfrm flipV="1">
              <a:off x="1772510" y="6663770"/>
              <a:ext cx="26666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9pPr>
            </a:lstStyle>
            <a:p>
              <a:pPr>
                <a:defRPr/>
              </a:pPr>
              <a:endParaRPr lang="ko-KR" altLang="en-US" sz="9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743501" y="5944040"/>
            <a:ext cx="6095824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latin typeface="+mn-ea"/>
              </a:rPr>
              <a:t>(</a:t>
            </a:r>
            <a:r>
              <a:rPr lang="ko-KR" altLang="en-US" sz="1100" dirty="0">
                <a:latin typeface="+mn-ea"/>
              </a:rPr>
              <a:t>어떻게 </a:t>
            </a:r>
            <a:r>
              <a:rPr lang="en-US" altLang="ko-KR" sz="1100" dirty="0">
                <a:latin typeface="+mn-ea"/>
              </a:rPr>
              <a:t>88%</a:t>
            </a:r>
            <a:r>
              <a:rPr lang="ko-KR" altLang="en-US" sz="1100" dirty="0">
                <a:latin typeface="+mn-ea"/>
              </a:rPr>
              <a:t>를 보장하는가</a:t>
            </a:r>
            <a:r>
              <a:rPr lang="en-US" altLang="ko-KR" sz="1100" dirty="0">
                <a:latin typeface="+mn-ea"/>
              </a:rPr>
              <a:t>?)</a:t>
            </a:r>
          </a:p>
          <a:p>
            <a:r>
              <a:rPr lang="ko-KR" altLang="en-US" sz="1000" dirty="0">
                <a:latin typeface="+mn-ea"/>
              </a:rPr>
              <a:t>납품이행능력</a:t>
            </a:r>
            <a:r>
              <a:rPr lang="en-US" altLang="ko-KR" sz="1000" dirty="0">
                <a:latin typeface="+mn-ea"/>
              </a:rPr>
              <a:t>(</a:t>
            </a:r>
            <a:r>
              <a:rPr lang="ko-KR" altLang="en-US" sz="1000" dirty="0">
                <a:latin typeface="+mn-ea"/>
              </a:rPr>
              <a:t>신인도 포함</a:t>
            </a:r>
            <a:r>
              <a:rPr lang="en-US" altLang="ko-KR" sz="1000" dirty="0">
                <a:latin typeface="+mn-ea"/>
              </a:rPr>
              <a:t>)</a:t>
            </a:r>
            <a:r>
              <a:rPr lang="ko-KR" altLang="en-US" sz="1000" dirty="0">
                <a:latin typeface="+mn-ea"/>
              </a:rPr>
              <a:t>에서 </a:t>
            </a:r>
            <a:r>
              <a:rPr lang="en-US" altLang="ko-KR" sz="1000" dirty="0">
                <a:latin typeface="+mn-ea"/>
              </a:rPr>
              <a:t>30</a:t>
            </a:r>
            <a:r>
              <a:rPr lang="ko-KR" altLang="en-US" sz="1000" dirty="0">
                <a:latin typeface="+mn-ea"/>
              </a:rPr>
              <a:t>점</a:t>
            </a:r>
            <a:r>
              <a:rPr lang="en-US" altLang="ko-KR" sz="1000" dirty="0">
                <a:latin typeface="+mn-ea"/>
              </a:rPr>
              <a:t>(</a:t>
            </a:r>
            <a:r>
              <a:rPr lang="ko-KR" altLang="en-US" sz="1000" dirty="0">
                <a:latin typeface="+mn-ea"/>
              </a:rPr>
              <a:t>만점</a:t>
            </a:r>
            <a:r>
              <a:rPr lang="en-US" altLang="ko-KR" sz="1000" dirty="0">
                <a:latin typeface="+mn-ea"/>
              </a:rPr>
              <a:t>)</a:t>
            </a:r>
            <a:r>
              <a:rPr lang="ko-KR" altLang="en-US" sz="1000" dirty="0">
                <a:latin typeface="+mn-ea"/>
              </a:rPr>
              <a:t>을 받은 경우</a:t>
            </a:r>
            <a:r>
              <a:rPr lang="en-US" altLang="ko-KR" sz="1000" dirty="0" smtClean="0">
                <a:latin typeface="+mn-ea"/>
              </a:rPr>
              <a:t>, </a:t>
            </a:r>
            <a:r>
              <a:rPr lang="ko-KR" altLang="en-US" sz="1000" dirty="0" smtClean="0">
                <a:latin typeface="+mn-ea"/>
              </a:rPr>
              <a:t>낙찰자로 </a:t>
            </a:r>
            <a:r>
              <a:rPr lang="ko-KR" altLang="en-US" sz="1000" dirty="0">
                <a:latin typeface="+mn-ea"/>
              </a:rPr>
              <a:t>결정되기 </a:t>
            </a:r>
            <a:r>
              <a:rPr lang="ko-KR" altLang="en-US" sz="1000" dirty="0" smtClean="0">
                <a:latin typeface="+mn-ea"/>
              </a:rPr>
              <a:t>위해서는 입찰가격에서</a:t>
            </a:r>
            <a:endParaRPr lang="en-US" altLang="ko-KR" sz="1000" dirty="0" smtClean="0">
              <a:latin typeface="+mn-ea"/>
            </a:endParaRPr>
          </a:p>
          <a:p>
            <a:r>
              <a:rPr lang="en-US" altLang="ko-KR" sz="1000" dirty="0" smtClean="0">
                <a:latin typeface="+mn-ea"/>
              </a:rPr>
              <a:t>58</a:t>
            </a:r>
            <a:r>
              <a:rPr lang="ko-KR" altLang="en-US" sz="1000" dirty="0">
                <a:latin typeface="+mn-ea"/>
              </a:rPr>
              <a:t>점 이상 획득해야 가능</a:t>
            </a:r>
          </a:p>
          <a:p>
            <a:r>
              <a:rPr lang="en-US" altLang="ko-KR" sz="1000" dirty="0">
                <a:latin typeface="+mn-ea"/>
              </a:rPr>
              <a:t>58=70-4*[(91/100-</a:t>
            </a:r>
            <a:r>
              <a:rPr lang="en-US" altLang="ko-KR" sz="1000" dirty="0">
                <a:solidFill>
                  <a:srgbClr val="D60093"/>
                </a:solidFill>
                <a:latin typeface="+mn-ea"/>
              </a:rPr>
              <a:t>88</a:t>
            </a:r>
            <a:r>
              <a:rPr lang="en-US" altLang="ko-KR" sz="1000" dirty="0">
                <a:latin typeface="+mn-ea"/>
              </a:rPr>
              <a:t>/100)*100</a:t>
            </a:r>
            <a:r>
              <a:rPr lang="en-US" altLang="ko-KR" sz="1000" dirty="0" smtClean="0">
                <a:latin typeface="+mn-ea"/>
              </a:rPr>
              <a:t>]</a:t>
            </a:r>
            <a:endParaRPr lang="en-US" altLang="ko-KR" sz="1000" dirty="0">
              <a:latin typeface="+mn-ea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609600" y="6011789"/>
            <a:ext cx="0" cy="598376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3693398" y="6011789"/>
            <a:ext cx="0" cy="598376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9409801" y="439127"/>
            <a:ext cx="458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12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419101" y="1162686"/>
            <a:ext cx="319087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개요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670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 smtClean="0"/>
              <a:t>1 (</a:t>
            </a:r>
            <a:r>
              <a:rPr lang="en-US" altLang="ko-KR" dirty="0"/>
              <a:t>③) </a:t>
            </a:r>
            <a:r>
              <a:rPr lang="en-US" altLang="ko-KR" dirty="0" smtClean="0"/>
              <a:t> </a:t>
            </a:r>
            <a:r>
              <a:rPr lang="ko-KR" altLang="en-US" dirty="0" smtClean="0"/>
              <a:t>물품에 </a:t>
            </a:r>
            <a:r>
              <a:rPr lang="ko-KR" altLang="en-US" dirty="0"/>
              <a:t>대한 </a:t>
            </a:r>
            <a:r>
              <a:rPr lang="ko-KR" altLang="en-US" dirty="0" smtClean="0"/>
              <a:t>계약이행능력심사 </a:t>
            </a:r>
            <a:r>
              <a:rPr lang="en-US" altLang="ko-KR" sz="2200" dirty="0" smtClean="0"/>
              <a:t>(</a:t>
            </a:r>
            <a:r>
              <a:rPr lang="ko-KR" altLang="en-US" sz="2200" dirty="0"/>
              <a:t>주의사항</a:t>
            </a:r>
            <a:r>
              <a:rPr lang="en-US" altLang="ko-KR" sz="2200" dirty="0"/>
              <a:t>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6775" y="1639371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근거 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계약이행능력심사 세부기준 제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4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조제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항  </a:t>
            </a:r>
          </a:p>
        </p:txBody>
      </p:sp>
      <p:sp>
        <p:nvSpPr>
          <p:cNvPr id="24" name="타원 23"/>
          <p:cNvSpPr/>
          <p:nvPr/>
        </p:nvSpPr>
        <p:spPr>
          <a:xfrm>
            <a:off x="742950" y="1809750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866775" y="2001321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대상 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lang="ko-KR" altLang="en-US" sz="1700" b="1" dirty="0">
                <a:solidFill>
                  <a:srgbClr val="C00000"/>
                </a:solidFill>
                <a:latin typeface="+mn-ea"/>
              </a:rPr>
              <a:t>소기업</a:t>
            </a:r>
            <a:r>
              <a:rPr lang="en-US" altLang="ko-KR" sz="1700" b="1" dirty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1700" b="1" dirty="0">
                <a:solidFill>
                  <a:srgbClr val="C00000"/>
                </a:solidFill>
                <a:latin typeface="+mn-ea"/>
              </a:rPr>
              <a:t>소상공인 및 창업 </a:t>
            </a:r>
            <a:r>
              <a:rPr lang="en-US" altLang="ko-KR" sz="1700" b="1" dirty="0">
                <a:solidFill>
                  <a:srgbClr val="C00000"/>
                </a:solidFill>
                <a:latin typeface="+mn-ea"/>
              </a:rPr>
              <a:t>7</a:t>
            </a:r>
            <a:r>
              <a:rPr lang="ko-KR" altLang="en-US" sz="1700" b="1">
                <a:solidFill>
                  <a:srgbClr val="C00000"/>
                </a:solidFill>
                <a:latin typeface="+mn-ea"/>
              </a:rPr>
              <a:t>년 </a:t>
            </a:r>
            <a:r>
              <a:rPr lang="ko-KR" altLang="en-US" sz="1700" b="1" smtClean="0">
                <a:solidFill>
                  <a:srgbClr val="C00000"/>
                </a:solidFill>
                <a:latin typeface="+mn-ea"/>
              </a:rPr>
              <a:t>이내 </a:t>
            </a:r>
            <a:r>
              <a:rPr lang="ko-KR" altLang="en-US" sz="1700" b="1" dirty="0">
                <a:solidFill>
                  <a:srgbClr val="C00000"/>
                </a:solidFill>
                <a:latin typeface="+mn-ea"/>
              </a:rPr>
              <a:t>업체     </a:t>
            </a:r>
            <a:r>
              <a:rPr lang="ko-KR" altLang="en-US" sz="1700" b="1" dirty="0" smtClean="0">
                <a:solidFill>
                  <a:srgbClr val="C00000"/>
                </a:solidFill>
                <a:latin typeface="+mn-ea"/>
              </a:rPr>
              <a:t> 신용평가 </a:t>
            </a:r>
            <a:r>
              <a:rPr lang="ko-KR" altLang="en-US" sz="1700" b="1" dirty="0">
                <a:solidFill>
                  <a:srgbClr val="C00000"/>
                </a:solidFill>
                <a:latin typeface="+mn-ea"/>
              </a:rPr>
              <a:t>등급 점수 만점</a:t>
            </a:r>
          </a:p>
        </p:txBody>
      </p:sp>
      <p:sp>
        <p:nvSpPr>
          <p:cNvPr id="37" name="타원 36"/>
          <p:cNvSpPr/>
          <p:nvPr/>
        </p:nvSpPr>
        <p:spPr>
          <a:xfrm>
            <a:off x="742950" y="2171700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866775" y="2391846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국가계약법 시행령 제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조제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호에 해당하는 고시금액 미만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(2</a:t>
            </a:r>
            <a:r>
              <a:rPr lang="ko-KR" alt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억원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  <a:endParaRPr lang="ko-KR" altLang="en-US" sz="17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9" name="타원 38"/>
          <p:cNvSpPr/>
          <p:nvPr/>
        </p:nvSpPr>
        <p:spPr>
          <a:xfrm>
            <a:off x="742950" y="2562225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오른쪽 화살표 39"/>
          <p:cNvSpPr/>
          <p:nvPr/>
        </p:nvSpPr>
        <p:spPr>
          <a:xfrm>
            <a:off x="5582168" y="2105887"/>
            <a:ext cx="249440" cy="227033"/>
          </a:xfrm>
          <a:prstGeom prst="rightArrow">
            <a:avLst/>
          </a:prstGeom>
          <a:solidFill>
            <a:srgbClr val="C00000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6775" y="3744912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각각의 평가 점수에 출자비율을 합산하여 평가  </a:t>
            </a:r>
          </a:p>
        </p:txBody>
      </p:sp>
      <p:sp>
        <p:nvSpPr>
          <p:cNvPr id="43" name="타원 42"/>
          <p:cNvSpPr/>
          <p:nvPr/>
        </p:nvSpPr>
        <p:spPr>
          <a:xfrm>
            <a:off x="742950" y="3915291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모서리가 둥근 직사각형 43"/>
          <p:cNvSpPr/>
          <p:nvPr/>
        </p:nvSpPr>
        <p:spPr>
          <a:xfrm>
            <a:off x="419101" y="3268227"/>
            <a:ext cx="319087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err="1" smtClean="0">
                <a:solidFill>
                  <a:srgbClr val="4747A3"/>
                </a:solidFill>
                <a:latin typeface="+mn-ea"/>
              </a:rPr>
              <a:t>공동수급체</a:t>
            </a:r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 </a:t>
            </a:r>
            <a:r>
              <a:rPr lang="ko-KR" altLang="en-US" b="1" spc="-150" dirty="0">
                <a:solidFill>
                  <a:srgbClr val="4747A3"/>
                </a:solidFill>
                <a:latin typeface="+mn-ea"/>
              </a:rPr>
              <a:t>등에 대한 평가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219200" y="4106862"/>
            <a:ext cx="7505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납품실적 평가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기술능력 및 경영상태 평가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신인도</a:t>
            </a:r>
            <a:endParaRPr lang="ko-KR" altLang="en-US" sz="1700" b="1" dirty="0">
              <a:solidFill>
                <a:srgbClr val="D60093"/>
              </a:solidFill>
              <a:latin typeface="+mn-ea"/>
            </a:endParaRPr>
          </a:p>
        </p:txBody>
      </p:sp>
      <p:sp>
        <p:nvSpPr>
          <p:cNvPr id="49" name="오른쪽 화살표 48"/>
          <p:cNvSpPr/>
          <p:nvPr/>
        </p:nvSpPr>
        <p:spPr>
          <a:xfrm>
            <a:off x="990600" y="4236142"/>
            <a:ext cx="249440" cy="227033"/>
          </a:xfrm>
          <a:prstGeom prst="rightArrow">
            <a:avLst/>
          </a:prstGeom>
          <a:solidFill>
            <a:schemeClr val="tx1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66775" y="5435985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입찰공고일 이전에 발생 또는 신고한 사실 및 자료</a:t>
            </a:r>
          </a:p>
        </p:txBody>
      </p:sp>
      <p:sp>
        <p:nvSpPr>
          <p:cNvPr id="51" name="타원 50"/>
          <p:cNvSpPr/>
          <p:nvPr/>
        </p:nvSpPr>
        <p:spPr>
          <a:xfrm>
            <a:off x="742950" y="5606364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모서리가 둥근 직사각형 51"/>
          <p:cNvSpPr/>
          <p:nvPr/>
        </p:nvSpPr>
        <p:spPr>
          <a:xfrm>
            <a:off x="419101" y="4959300"/>
            <a:ext cx="319087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평가대상자료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66775" y="5797935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단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중소기업 ∙ 소상공인확인서의 경우는 예외</a:t>
            </a:r>
          </a:p>
        </p:txBody>
      </p:sp>
      <p:sp>
        <p:nvSpPr>
          <p:cNvPr id="54" name="타원 53"/>
          <p:cNvSpPr/>
          <p:nvPr/>
        </p:nvSpPr>
        <p:spPr>
          <a:xfrm>
            <a:off x="742950" y="5968314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9409801" y="439127"/>
            <a:ext cx="458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13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419101" y="1162686"/>
            <a:ext cx="319087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신용평가등급 배점 예외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5277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 smtClean="0"/>
              <a:t>1 (</a:t>
            </a:r>
            <a:r>
              <a:rPr lang="en-US" altLang="ko-KR" dirty="0"/>
              <a:t>③) </a:t>
            </a:r>
            <a:r>
              <a:rPr lang="en-US" altLang="ko-KR" dirty="0" smtClean="0"/>
              <a:t> </a:t>
            </a:r>
            <a:r>
              <a:rPr lang="ko-KR" altLang="en-US" dirty="0" smtClean="0"/>
              <a:t>물품에 </a:t>
            </a:r>
            <a:r>
              <a:rPr lang="ko-KR" altLang="en-US" dirty="0"/>
              <a:t>대한 </a:t>
            </a:r>
            <a:r>
              <a:rPr lang="ko-KR" altLang="en-US" dirty="0" smtClean="0"/>
              <a:t>계약이행능력심사 </a:t>
            </a:r>
            <a:r>
              <a:rPr lang="en-US" altLang="ko-KR" sz="2200" dirty="0" smtClean="0"/>
              <a:t>(</a:t>
            </a:r>
            <a:r>
              <a:rPr lang="ko-KR" altLang="en-US" sz="2200" dirty="0"/>
              <a:t>수출우수기업</a:t>
            </a:r>
            <a:r>
              <a:rPr lang="en-US" altLang="ko-KR" sz="2200" dirty="0"/>
              <a:t>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6775" y="1705275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근거 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계약이행능력심사 세부기준 제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4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조제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항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제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6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조제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</a:t>
            </a:r>
            <a:r>
              <a:rPr lang="ko-KR" alt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항제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호</a:t>
            </a:r>
          </a:p>
        </p:txBody>
      </p:sp>
      <p:sp>
        <p:nvSpPr>
          <p:cNvPr id="24" name="타원 23"/>
          <p:cNvSpPr/>
          <p:nvPr/>
        </p:nvSpPr>
        <p:spPr>
          <a:xfrm>
            <a:off x="742950" y="1875654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866775" y="2067225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내용 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lang="ko-KR" altLang="en-US" sz="1700" b="1" dirty="0">
                <a:solidFill>
                  <a:srgbClr val="C00000"/>
                </a:solidFill>
                <a:latin typeface="+mn-ea"/>
              </a:rPr>
              <a:t>신인도 배점한도</a:t>
            </a:r>
            <a:r>
              <a:rPr lang="en-US" altLang="ko-KR" sz="1700" b="1" dirty="0">
                <a:solidFill>
                  <a:srgbClr val="C00000"/>
                </a:solidFill>
                <a:latin typeface="+mn-ea"/>
              </a:rPr>
              <a:t>(3</a:t>
            </a:r>
            <a:r>
              <a:rPr lang="ko-KR" altLang="en-US" sz="1700" b="1" dirty="0">
                <a:solidFill>
                  <a:srgbClr val="C00000"/>
                </a:solidFill>
                <a:latin typeface="+mn-ea"/>
              </a:rPr>
              <a:t>점</a:t>
            </a:r>
            <a:r>
              <a:rPr lang="en-US" altLang="ko-KR" sz="1700" b="1" dirty="0">
                <a:solidFill>
                  <a:srgbClr val="C00000"/>
                </a:solidFill>
                <a:latin typeface="+mn-ea"/>
              </a:rPr>
              <a:t>)</a:t>
            </a:r>
            <a:r>
              <a:rPr lang="ko-KR" altLang="en-US" sz="1700" b="1" dirty="0">
                <a:solidFill>
                  <a:srgbClr val="C00000"/>
                </a:solidFill>
                <a:latin typeface="+mn-ea"/>
              </a:rPr>
              <a:t>를 초과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하여 </a:t>
            </a:r>
            <a:r>
              <a:rPr lang="en-US" altLang="ko-KR" sz="1700" b="1" dirty="0">
                <a:solidFill>
                  <a:srgbClr val="C00000"/>
                </a:solidFill>
                <a:latin typeface="+mn-ea"/>
              </a:rPr>
              <a:t>0.1</a:t>
            </a:r>
            <a:r>
              <a:rPr lang="ko-KR" altLang="en-US" sz="1700" b="1" dirty="0">
                <a:solidFill>
                  <a:srgbClr val="C00000"/>
                </a:solidFill>
                <a:latin typeface="+mn-ea"/>
              </a:rPr>
              <a:t>점</a:t>
            </a:r>
            <a:r>
              <a:rPr lang="ko-KR" altLang="en-US" sz="1700" b="1" dirty="0">
                <a:solidFill>
                  <a:srgbClr val="D60093"/>
                </a:solidFill>
                <a:latin typeface="+mn-ea"/>
              </a:rPr>
              <a:t>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또는 </a:t>
            </a:r>
            <a:r>
              <a:rPr lang="en-US" altLang="ko-KR" sz="1700" b="1" dirty="0">
                <a:solidFill>
                  <a:srgbClr val="C00000"/>
                </a:solidFill>
                <a:latin typeface="+mn-ea"/>
              </a:rPr>
              <a:t>0.2</a:t>
            </a:r>
            <a:r>
              <a:rPr lang="ko-KR" altLang="en-US" sz="1700" b="1" dirty="0">
                <a:solidFill>
                  <a:srgbClr val="C00000"/>
                </a:solidFill>
                <a:latin typeface="+mn-ea"/>
              </a:rPr>
              <a:t>점의 추가 가점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부여</a:t>
            </a:r>
          </a:p>
        </p:txBody>
      </p:sp>
      <p:sp>
        <p:nvSpPr>
          <p:cNvPr id="37" name="타원 36"/>
          <p:cNvSpPr/>
          <p:nvPr/>
        </p:nvSpPr>
        <p:spPr>
          <a:xfrm>
            <a:off x="742950" y="2237604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866775" y="2457750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자격 </a:t>
            </a:r>
            <a:r>
              <a:rPr lang="en-US" altLang="ko-KR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</a:t>
            </a:r>
            <a:r>
              <a:rPr lang="en-US" altLang="ko-KR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</a:t>
            </a:r>
            <a:endParaRPr lang="ko-KR" altLang="en-US" sz="17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39" name="타원 38"/>
          <p:cNvSpPr/>
          <p:nvPr/>
        </p:nvSpPr>
        <p:spPr>
          <a:xfrm>
            <a:off x="742950" y="2628129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49"/>
          <p:cNvSpPr txBox="1"/>
          <p:nvPr/>
        </p:nvSpPr>
        <p:spPr>
          <a:xfrm>
            <a:off x="866775" y="4369701"/>
            <a:ext cx="8853874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대외무역관리규정에 따른 수출실적 증명서 발급기관</a:t>
            </a:r>
            <a:r>
              <a:rPr lang="en-US" altLang="ko-KR" sz="17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7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무역협회</a:t>
            </a:r>
            <a:r>
              <a:rPr lang="en-US" altLang="ko-KR" sz="17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외환은행</a:t>
            </a:r>
            <a:r>
              <a:rPr lang="en-US" altLang="ko-KR" sz="17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수출입은행 등</a:t>
            </a:r>
            <a:r>
              <a:rPr lang="en-US" altLang="ko-KR" sz="17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  <a:r>
              <a:rPr lang="ko-KR" altLang="en-US" sz="17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이 </a:t>
            </a:r>
            <a:r>
              <a:rPr lang="ko-KR" altLang="en-US" sz="17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발급한 증명서를 제출 받아 평가</a:t>
            </a:r>
          </a:p>
        </p:txBody>
      </p:sp>
      <p:sp>
        <p:nvSpPr>
          <p:cNvPr id="51" name="타원 50"/>
          <p:cNvSpPr/>
          <p:nvPr/>
        </p:nvSpPr>
        <p:spPr>
          <a:xfrm>
            <a:off x="742950" y="4540080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모서리가 둥근 직사각형 51"/>
          <p:cNvSpPr/>
          <p:nvPr/>
        </p:nvSpPr>
        <p:spPr>
          <a:xfrm>
            <a:off x="419101" y="3893016"/>
            <a:ext cx="319087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평가 </a:t>
            </a:r>
            <a:r>
              <a:rPr lang="en-US" altLang="ko-KR" b="1" spc="-150" dirty="0" smtClean="0">
                <a:solidFill>
                  <a:srgbClr val="4747A3"/>
                </a:solidFill>
                <a:latin typeface="+mn-ea"/>
              </a:rPr>
              <a:t>· </a:t>
            </a:r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증빙방법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6775" y="2852006"/>
            <a:ext cx="89154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300" b="1" dirty="0">
                <a:latin typeface="+mn-ea"/>
              </a:rPr>
              <a:t>- 0.2</a:t>
            </a:r>
            <a:r>
              <a:rPr lang="ko-KR" altLang="en-US" sz="1300" b="1" dirty="0">
                <a:latin typeface="+mn-ea"/>
              </a:rPr>
              <a:t>점 </a:t>
            </a:r>
            <a:r>
              <a:rPr lang="en-US" altLang="ko-KR" sz="1300" dirty="0">
                <a:latin typeface="+mn-ea"/>
              </a:rPr>
              <a:t>: </a:t>
            </a:r>
            <a:r>
              <a:rPr lang="ko-KR" altLang="en-US" sz="1300" dirty="0">
                <a:latin typeface="+mn-ea"/>
              </a:rPr>
              <a:t>전년도 </a:t>
            </a:r>
            <a:r>
              <a:rPr lang="ko-KR" altLang="en-US" sz="1300" dirty="0" smtClean="0">
                <a:latin typeface="+mn-ea"/>
              </a:rPr>
              <a:t>수출실적 </a:t>
            </a:r>
            <a:r>
              <a:rPr lang="en-US" altLang="ko-KR" sz="1300" dirty="0">
                <a:latin typeface="+mn-ea"/>
              </a:rPr>
              <a:t>100</a:t>
            </a:r>
            <a:r>
              <a:rPr lang="ko-KR" altLang="en-US" sz="1300" dirty="0">
                <a:latin typeface="+mn-ea"/>
              </a:rPr>
              <a:t>만불 이상 이면서 전전년도 대비 </a:t>
            </a:r>
            <a:r>
              <a:rPr lang="en-US" altLang="ko-KR" sz="1300" dirty="0">
                <a:latin typeface="+mn-ea"/>
              </a:rPr>
              <a:t>10% </a:t>
            </a:r>
            <a:r>
              <a:rPr lang="ko-KR" altLang="en-US" sz="1300" dirty="0">
                <a:latin typeface="+mn-ea"/>
              </a:rPr>
              <a:t>이상 증가 또는 </a:t>
            </a:r>
            <a:r>
              <a:rPr lang="en-US" altLang="ko-KR" sz="1300" dirty="0">
                <a:latin typeface="+mn-ea"/>
              </a:rPr>
              <a:t>10</a:t>
            </a:r>
            <a:r>
              <a:rPr lang="ko-KR" altLang="en-US" sz="1300" dirty="0">
                <a:latin typeface="+mn-ea"/>
              </a:rPr>
              <a:t>만불 이상이면서 </a:t>
            </a:r>
            <a:r>
              <a:rPr lang="en-US" altLang="ko-KR" sz="1300" dirty="0">
                <a:latin typeface="+mn-ea"/>
              </a:rPr>
              <a:t>30% </a:t>
            </a:r>
            <a:r>
              <a:rPr lang="ko-KR" altLang="en-US" sz="1300" dirty="0" smtClean="0">
                <a:latin typeface="+mn-ea"/>
              </a:rPr>
              <a:t>이상증가</a:t>
            </a:r>
            <a:endParaRPr lang="ko-KR" altLang="en-US" sz="13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300" b="1" dirty="0">
                <a:latin typeface="+mn-ea"/>
              </a:rPr>
              <a:t>- 0.1</a:t>
            </a:r>
            <a:r>
              <a:rPr lang="ko-KR" altLang="en-US" sz="1300" b="1" dirty="0">
                <a:latin typeface="+mn-ea"/>
              </a:rPr>
              <a:t>점 </a:t>
            </a:r>
            <a:r>
              <a:rPr lang="en-US" altLang="ko-KR" sz="1300" dirty="0">
                <a:latin typeface="+mn-ea"/>
              </a:rPr>
              <a:t>: </a:t>
            </a:r>
            <a:r>
              <a:rPr lang="ko-KR" altLang="en-US" sz="1300" dirty="0">
                <a:latin typeface="+mn-ea"/>
              </a:rPr>
              <a:t>전년도 </a:t>
            </a:r>
            <a:r>
              <a:rPr lang="ko-KR" altLang="en-US" sz="1300" dirty="0" smtClean="0">
                <a:latin typeface="+mn-ea"/>
              </a:rPr>
              <a:t>수출실적 </a:t>
            </a:r>
            <a:r>
              <a:rPr lang="en-US" altLang="ko-KR" sz="1300" dirty="0">
                <a:latin typeface="+mn-ea"/>
              </a:rPr>
              <a:t>100</a:t>
            </a:r>
            <a:r>
              <a:rPr lang="ko-KR" altLang="en-US" sz="1300" dirty="0">
                <a:latin typeface="+mn-ea"/>
              </a:rPr>
              <a:t>만불 이상 또는 </a:t>
            </a:r>
            <a:r>
              <a:rPr lang="en-US" altLang="ko-KR" sz="1300" dirty="0">
                <a:latin typeface="+mn-ea"/>
              </a:rPr>
              <a:t>10</a:t>
            </a:r>
            <a:r>
              <a:rPr lang="ko-KR" altLang="en-US" sz="1300" dirty="0">
                <a:latin typeface="+mn-ea"/>
              </a:rPr>
              <a:t>만불 이상이면서 </a:t>
            </a:r>
            <a:r>
              <a:rPr lang="en-US" altLang="ko-KR" sz="1300" dirty="0">
                <a:latin typeface="+mn-ea"/>
              </a:rPr>
              <a:t>10% </a:t>
            </a:r>
            <a:r>
              <a:rPr lang="ko-KR" altLang="en-US" sz="1300" dirty="0">
                <a:latin typeface="+mn-ea"/>
              </a:rPr>
              <a:t>이상 증가</a:t>
            </a:r>
          </a:p>
        </p:txBody>
      </p:sp>
      <p:sp>
        <p:nvSpPr>
          <p:cNvPr id="4" name="모서리가 둥근 직사각형 3"/>
          <p:cNvSpPr/>
          <p:nvPr/>
        </p:nvSpPr>
        <p:spPr>
          <a:xfrm>
            <a:off x="742951" y="5216355"/>
            <a:ext cx="8553450" cy="1266825"/>
          </a:xfrm>
          <a:prstGeom prst="roundRect">
            <a:avLst/>
          </a:prstGeom>
          <a:noFill/>
          <a:ln w="635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>
              <a:lnSpc>
                <a:spcPts val="2200"/>
              </a:lnSpc>
            </a:pPr>
            <a:r>
              <a:rPr lang="en-US" altLang="ko-KR" sz="1400" dirty="0">
                <a:solidFill>
                  <a:srgbClr val="4747A3"/>
                </a:solidFill>
                <a:latin typeface="+mn-ea"/>
              </a:rPr>
              <a:t>(</a:t>
            </a:r>
            <a:r>
              <a:rPr lang="ko-KR" altLang="en-US" sz="1400" dirty="0">
                <a:solidFill>
                  <a:srgbClr val="4747A3"/>
                </a:solidFill>
                <a:latin typeface="+mn-ea"/>
              </a:rPr>
              <a:t>어떻게 입찰가격이 낮아지는가</a:t>
            </a:r>
            <a:r>
              <a:rPr lang="en-US" altLang="ko-KR" sz="1400" dirty="0">
                <a:solidFill>
                  <a:srgbClr val="4747A3"/>
                </a:solidFill>
                <a:latin typeface="+mn-ea"/>
              </a:rPr>
              <a:t>? </a:t>
            </a:r>
            <a:r>
              <a:rPr lang="ko-KR" altLang="en-US" sz="1400" dirty="0">
                <a:solidFill>
                  <a:srgbClr val="4747A3"/>
                </a:solidFill>
                <a:latin typeface="+mn-ea"/>
              </a:rPr>
              <a:t>고시금액 미만일 경우</a:t>
            </a:r>
            <a:r>
              <a:rPr lang="en-US" altLang="ko-KR" sz="1400" dirty="0">
                <a:solidFill>
                  <a:srgbClr val="4747A3"/>
                </a:solidFill>
                <a:latin typeface="+mn-ea"/>
              </a:rPr>
              <a:t>)</a:t>
            </a:r>
          </a:p>
          <a:p>
            <a:pPr marL="108000">
              <a:lnSpc>
                <a:spcPts val="2200"/>
              </a:lnSpc>
            </a:pPr>
            <a:r>
              <a:rPr lang="ko-KR" altLang="en-US" sz="1400" dirty="0">
                <a:solidFill>
                  <a:srgbClr val="4747A3"/>
                </a:solidFill>
                <a:latin typeface="+mn-ea"/>
              </a:rPr>
              <a:t>납품이행능력</a:t>
            </a:r>
            <a:r>
              <a:rPr lang="en-US" altLang="ko-KR" sz="1400" dirty="0">
                <a:solidFill>
                  <a:srgbClr val="4747A3"/>
                </a:solidFill>
                <a:latin typeface="+mn-ea"/>
              </a:rPr>
              <a:t>(</a:t>
            </a:r>
            <a:r>
              <a:rPr lang="ko-KR" altLang="en-US" sz="1400" dirty="0">
                <a:solidFill>
                  <a:srgbClr val="4747A3"/>
                </a:solidFill>
                <a:latin typeface="+mn-ea"/>
              </a:rPr>
              <a:t>신인도 포함</a:t>
            </a:r>
            <a:r>
              <a:rPr lang="en-US" altLang="ko-KR" sz="1400" dirty="0">
                <a:solidFill>
                  <a:srgbClr val="4747A3"/>
                </a:solidFill>
                <a:latin typeface="+mn-ea"/>
              </a:rPr>
              <a:t>)</a:t>
            </a:r>
            <a:r>
              <a:rPr lang="ko-KR" altLang="en-US" sz="1400" dirty="0">
                <a:solidFill>
                  <a:srgbClr val="4747A3"/>
                </a:solidFill>
                <a:latin typeface="+mn-ea"/>
              </a:rPr>
              <a:t>에서 </a:t>
            </a:r>
            <a:r>
              <a:rPr lang="en-US" altLang="ko-KR" sz="1400" dirty="0">
                <a:solidFill>
                  <a:srgbClr val="4747A3"/>
                </a:solidFill>
                <a:latin typeface="+mn-ea"/>
              </a:rPr>
              <a:t>30</a:t>
            </a:r>
            <a:r>
              <a:rPr lang="ko-KR" altLang="en-US" sz="1400" dirty="0">
                <a:solidFill>
                  <a:srgbClr val="4747A3"/>
                </a:solidFill>
                <a:latin typeface="+mn-ea"/>
              </a:rPr>
              <a:t>점</a:t>
            </a:r>
            <a:r>
              <a:rPr lang="en-US" altLang="ko-KR" sz="1400" dirty="0">
                <a:solidFill>
                  <a:srgbClr val="4747A3"/>
                </a:solidFill>
                <a:latin typeface="+mn-ea"/>
              </a:rPr>
              <a:t>(</a:t>
            </a:r>
            <a:r>
              <a:rPr lang="ko-KR" altLang="en-US" sz="1400" dirty="0">
                <a:solidFill>
                  <a:srgbClr val="4747A3"/>
                </a:solidFill>
                <a:latin typeface="+mn-ea"/>
              </a:rPr>
              <a:t>만점</a:t>
            </a:r>
            <a:r>
              <a:rPr lang="en-US" altLang="ko-KR" sz="1400" dirty="0">
                <a:solidFill>
                  <a:srgbClr val="4747A3"/>
                </a:solidFill>
                <a:latin typeface="+mn-ea"/>
              </a:rPr>
              <a:t>)</a:t>
            </a:r>
            <a:r>
              <a:rPr lang="ko-KR" altLang="en-US" sz="1400" dirty="0">
                <a:solidFill>
                  <a:srgbClr val="4747A3"/>
                </a:solidFill>
                <a:latin typeface="+mn-ea"/>
              </a:rPr>
              <a:t>과 수출가점 </a:t>
            </a:r>
            <a:r>
              <a:rPr lang="en-US" altLang="ko-KR" sz="1400" b="1" dirty="0" smtClean="0">
                <a:solidFill>
                  <a:srgbClr val="0070C0"/>
                </a:solidFill>
                <a:latin typeface="+mn-ea"/>
              </a:rPr>
              <a:t>0.2</a:t>
            </a:r>
            <a:r>
              <a:rPr lang="ko-KR" altLang="en-US" sz="1400" b="1" dirty="0" smtClean="0">
                <a:solidFill>
                  <a:srgbClr val="0070C0"/>
                </a:solidFill>
                <a:latin typeface="+mn-ea"/>
              </a:rPr>
              <a:t>점</a:t>
            </a:r>
            <a:r>
              <a:rPr lang="ko-KR" altLang="en-US" sz="1400" dirty="0" smtClean="0">
                <a:solidFill>
                  <a:srgbClr val="4747A3"/>
                </a:solidFill>
                <a:latin typeface="+mn-ea"/>
              </a:rPr>
              <a:t>을 받을 </a:t>
            </a:r>
            <a:r>
              <a:rPr lang="ko-KR" altLang="en-US" sz="1400" dirty="0">
                <a:solidFill>
                  <a:srgbClr val="4747A3"/>
                </a:solidFill>
                <a:latin typeface="+mn-ea"/>
              </a:rPr>
              <a:t>경우 가격 점수가</a:t>
            </a:r>
          </a:p>
          <a:p>
            <a:pPr marL="108000">
              <a:lnSpc>
                <a:spcPts val="2200"/>
              </a:lnSpc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</a:rPr>
              <a:t>57.8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</a:rPr>
              <a:t>점</a:t>
            </a:r>
            <a:r>
              <a:rPr lang="ko-KR" altLang="en-US" sz="1400" dirty="0">
                <a:solidFill>
                  <a:srgbClr val="4747A3"/>
                </a:solidFill>
                <a:latin typeface="+mn-ea"/>
              </a:rPr>
              <a:t>이 되어도 심사점수 </a:t>
            </a:r>
            <a:r>
              <a:rPr lang="en-US" altLang="ko-KR" sz="1400" dirty="0">
                <a:solidFill>
                  <a:srgbClr val="4747A3"/>
                </a:solidFill>
                <a:latin typeface="+mn-ea"/>
              </a:rPr>
              <a:t>88</a:t>
            </a:r>
            <a:r>
              <a:rPr lang="ko-KR" altLang="en-US" sz="1400" dirty="0">
                <a:solidFill>
                  <a:srgbClr val="4747A3"/>
                </a:solidFill>
                <a:latin typeface="+mn-ea"/>
              </a:rPr>
              <a:t>점 획득 </a:t>
            </a:r>
            <a:r>
              <a:rPr lang="ko-KR" altLang="en-US" sz="1400" dirty="0" smtClean="0">
                <a:solidFill>
                  <a:srgbClr val="4747A3"/>
                </a:solidFill>
                <a:latin typeface="+mn-ea"/>
              </a:rPr>
              <a:t>가능</a:t>
            </a:r>
            <a:endParaRPr lang="en-US" altLang="ko-KR" sz="1400" dirty="0" smtClean="0">
              <a:solidFill>
                <a:srgbClr val="4747A3"/>
              </a:solidFill>
              <a:latin typeface="+mn-ea"/>
            </a:endParaRPr>
          </a:p>
          <a:p>
            <a:pPr marL="108000">
              <a:lnSpc>
                <a:spcPts val="2200"/>
              </a:lnSpc>
            </a:pPr>
            <a:r>
              <a:rPr lang="ko-KR" altLang="en-US" sz="1400" b="1" dirty="0">
                <a:solidFill>
                  <a:srgbClr val="4747A3"/>
                </a:solidFill>
                <a:latin typeface="+mn-ea"/>
              </a:rPr>
              <a:t>그 결과 </a:t>
            </a:r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일반기업보다 낮은 </a:t>
            </a:r>
            <a:r>
              <a:rPr lang="en-US" altLang="ko-KR" sz="1400" b="1" dirty="0">
                <a:solidFill>
                  <a:srgbClr val="C00000"/>
                </a:solidFill>
                <a:latin typeface="+mn-ea"/>
              </a:rPr>
              <a:t>87.945 (0.1</a:t>
            </a:r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점일 때는 </a:t>
            </a:r>
            <a:r>
              <a:rPr lang="en-US" altLang="ko-KR" sz="1400" b="1" dirty="0">
                <a:solidFill>
                  <a:srgbClr val="C00000"/>
                </a:solidFill>
                <a:latin typeface="+mn-ea"/>
              </a:rPr>
              <a:t>87.975)</a:t>
            </a:r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로 입찰 </a:t>
            </a:r>
            <a:r>
              <a:rPr lang="ko-KR" altLang="en-US" sz="1400" b="1" dirty="0" smtClean="0">
                <a:solidFill>
                  <a:srgbClr val="C00000"/>
                </a:solidFill>
                <a:latin typeface="+mn-ea"/>
              </a:rPr>
              <a:t>가능</a:t>
            </a:r>
            <a:endParaRPr lang="ko-KR" altLang="en-US" sz="14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409801" y="439127"/>
            <a:ext cx="458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14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419101" y="1162686"/>
            <a:ext cx="319087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수출우수기업 우대 내용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7935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 smtClean="0"/>
              <a:t>1 (</a:t>
            </a:r>
            <a:r>
              <a:rPr lang="en-US" altLang="ko-KR" dirty="0"/>
              <a:t>④) </a:t>
            </a:r>
            <a:r>
              <a:rPr lang="en-US" altLang="ko-KR" dirty="0" smtClean="0"/>
              <a:t> </a:t>
            </a:r>
            <a:r>
              <a:rPr lang="ko-KR" altLang="en-US" dirty="0" smtClean="0"/>
              <a:t>중소기업자간 </a:t>
            </a:r>
            <a:r>
              <a:rPr lang="ko-KR" altLang="en-US" dirty="0"/>
              <a:t>경쟁제품 입찰공고 예시</a:t>
            </a:r>
          </a:p>
        </p:txBody>
      </p:sp>
      <p:sp>
        <p:nvSpPr>
          <p:cNvPr id="22" name="모서리가 둥근 직사각형 21"/>
          <p:cNvSpPr/>
          <p:nvPr/>
        </p:nvSpPr>
        <p:spPr>
          <a:xfrm>
            <a:off x="419101" y="1162686"/>
            <a:ext cx="391477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입찰내용</a:t>
            </a:r>
            <a:r>
              <a:rPr lang="en-US" altLang="ko-KR" b="1" spc="-150" dirty="0">
                <a:solidFill>
                  <a:srgbClr val="4747A3"/>
                </a:solidFill>
                <a:latin typeface="+mn-ea"/>
              </a:rPr>
              <a:t>(</a:t>
            </a:r>
            <a:r>
              <a:rPr lang="ko-KR" altLang="en-US" b="1" spc="-150" dirty="0">
                <a:solidFill>
                  <a:srgbClr val="4747A3"/>
                </a:solidFill>
                <a:latin typeface="+mn-ea"/>
              </a:rPr>
              <a:t>제품명</a:t>
            </a:r>
            <a:r>
              <a:rPr lang="en-US" altLang="ko-KR" b="1" spc="-150" dirty="0">
                <a:solidFill>
                  <a:srgbClr val="4747A3"/>
                </a:solidFill>
                <a:latin typeface="+mn-ea"/>
              </a:rPr>
              <a:t>, </a:t>
            </a:r>
            <a:r>
              <a:rPr lang="ko-KR" altLang="en-US" b="1" spc="-150" dirty="0">
                <a:solidFill>
                  <a:srgbClr val="4747A3"/>
                </a:solidFill>
                <a:latin typeface="+mn-ea"/>
              </a:rPr>
              <a:t>수량 등</a:t>
            </a:r>
            <a:r>
              <a:rPr lang="en-US" altLang="ko-KR" b="1" spc="-150" dirty="0">
                <a:solidFill>
                  <a:srgbClr val="4747A3"/>
                </a:solidFill>
                <a:latin typeface="+mn-ea"/>
              </a:rPr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6775" y="2363271"/>
            <a:ext cx="36004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중소기업자</a:t>
            </a:r>
            <a:endParaRPr lang="ko-KR" altLang="en-US" sz="17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742950" y="2533650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419101" y="1886586"/>
            <a:ext cx="391477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입찰참가자격</a:t>
            </a:r>
            <a:endParaRPr lang="en-US" altLang="ko-KR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6775" y="2725221"/>
            <a:ext cx="3914775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직접생산확인증명서 보유 중소기업</a:t>
            </a:r>
          </a:p>
        </p:txBody>
      </p:sp>
      <p:sp>
        <p:nvSpPr>
          <p:cNvPr id="19" name="타원 18"/>
          <p:cNvSpPr/>
          <p:nvPr/>
        </p:nvSpPr>
        <p:spPr>
          <a:xfrm>
            <a:off x="742950" y="2895600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866775" y="3163371"/>
            <a:ext cx="4323063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중기간경쟁품목은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납품능력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지역 제한 등 </a:t>
            </a:r>
            <a:endParaRPr lang="en-US" altLang="ko-KR" sz="17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ts val="2200"/>
              </a:lnSpc>
            </a:pP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중복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제한이 가능</a:t>
            </a:r>
          </a:p>
        </p:txBody>
      </p:sp>
      <p:sp>
        <p:nvSpPr>
          <p:cNvPr id="21" name="타원 20"/>
          <p:cNvSpPr/>
          <p:nvPr/>
        </p:nvSpPr>
        <p:spPr>
          <a:xfrm>
            <a:off x="742950" y="3276600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모서리가 둥근 직사각형 24"/>
          <p:cNvSpPr/>
          <p:nvPr/>
        </p:nvSpPr>
        <p:spPr>
          <a:xfrm>
            <a:off x="419101" y="4124961"/>
            <a:ext cx="391477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입찰방법 </a:t>
            </a:r>
            <a:r>
              <a:rPr lang="en-US" altLang="ko-KR" b="1" spc="-150" dirty="0">
                <a:solidFill>
                  <a:srgbClr val="4747A3"/>
                </a:solidFill>
                <a:latin typeface="+mn-ea"/>
              </a:rPr>
              <a:t>: </a:t>
            </a:r>
            <a:r>
              <a:rPr lang="ko-KR" altLang="en-US" b="1" spc="-150" dirty="0">
                <a:solidFill>
                  <a:srgbClr val="4747A3"/>
                </a:solidFill>
                <a:latin typeface="+mn-ea"/>
              </a:rPr>
              <a:t>중소기업자간 </a:t>
            </a:r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경쟁입찰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419101" y="4858386"/>
            <a:ext cx="391477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예정가격 </a:t>
            </a:r>
            <a:r>
              <a:rPr lang="ko-KR" altLang="en-US" b="1" spc="-150" dirty="0">
                <a:solidFill>
                  <a:srgbClr val="4747A3"/>
                </a:solidFill>
                <a:latin typeface="+mn-ea"/>
              </a:rPr>
              <a:t>결정방법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6774" y="6068496"/>
            <a:ext cx="3705225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계약이행능력 심사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(88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점 이상인자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</a:p>
        </p:txBody>
      </p:sp>
      <p:sp>
        <p:nvSpPr>
          <p:cNvPr id="28" name="타원 27"/>
          <p:cNvSpPr/>
          <p:nvPr/>
        </p:nvSpPr>
        <p:spPr>
          <a:xfrm>
            <a:off x="742950" y="6238875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419101" y="5591811"/>
            <a:ext cx="391477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낙찰자 </a:t>
            </a:r>
            <a:r>
              <a:rPr lang="ko-KR" altLang="en-US" b="1" spc="-150" dirty="0">
                <a:solidFill>
                  <a:srgbClr val="4747A3"/>
                </a:solidFill>
                <a:latin typeface="+mn-ea"/>
              </a:rPr>
              <a:t>결정방법</a:t>
            </a:r>
            <a:endParaRPr lang="en-US" altLang="ko-KR" b="1" spc="-150" dirty="0">
              <a:solidFill>
                <a:srgbClr val="4747A3"/>
              </a:solidFill>
              <a:latin typeface="+mn-ea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050" y="1181100"/>
            <a:ext cx="4126246" cy="5382060"/>
          </a:xfrm>
          <a:prstGeom prst="rect">
            <a:avLst/>
          </a:prstGeom>
          <a:ln w="2540">
            <a:solidFill>
              <a:schemeClr val="bg1">
                <a:lumMod val="75000"/>
              </a:schemeClr>
            </a:solidFill>
          </a:ln>
          <a:effectLst>
            <a:outerShdw blurRad="25400" dist="381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24" name="TextBox 23"/>
          <p:cNvSpPr txBox="1"/>
          <p:nvPr/>
        </p:nvSpPr>
        <p:spPr>
          <a:xfrm>
            <a:off x="9409801" y="439127"/>
            <a:ext cx="458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15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40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 smtClean="0"/>
              <a:t>1 (</a:t>
            </a:r>
            <a:r>
              <a:rPr lang="en-US" altLang="ko-KR" dirty="0"/>
              <a:t>④) </a:t>
            </a:r>
            <a:r>
              <a:rPr lang="en-US" altLang="ko-KR" dirty="0" smtClean="0"/>
              <a:t> </a:t>
            </a:r>
            <a:r>
              <a:rPr lang="ko-KR" altLang="en-US" dirty="0" smtClean="0"/>
              <a:t>조합을 </a:t>
            </a:r>
            <a:r>
              <a:rPr lang="ko-KR" altLang="en-US" dirty="0"/>
              <a:t>통한 중기간 경쟁입찰 </a:t>
            </a:r>
            <a:r>
              <a:rPr lang="ko-KR" altLang="en-US" dirty="0" smtClean="0"/>
              <a:t>참여 </a:t>
            </a:r>
            <a:r>
              <a:rPr lang="en-US" altLang="ko-KR" sz="2200" dirty="0" smtClean="0"/>
              <a:t>(</a:t>
            </a:r>
            <a:r>
              <a:rPr lang="ko-KR" altLang="en-US" sz="2200" dirty="0"/>
              <a:t>적격조합</a:t>
            </a:r>
            <a:r>
              <a:rPr lang="en-US" altLang="ko-KR" sz="2200" dirty="0"/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6775" y="1901955"/>
            <a:ext cx="631662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조합이 </a:t>
            </a:r>
            <a:r>
              <a:rPr lang="ko-KR" altLang="en-US" sz="1700" b="1" dirty="0">
                <a:solidFill>
                  <a:srgbClr val="C00000"/>
                </a:solidFill>
                <a:latin typeface="+mn-ea"/>
              </a:rPr>
              <a:t>경쟁입찰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에 참여하기 위해서는 </a:t>
            </a:r>
            <a:r>
              <a:rPr lang="ko-KR" altLang="en-US" sz="17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일정요건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을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충족해야 함</a:t>
            </a:r>
            <a:endParaRPr lang="ko-KR" altLang="en-US" sz="17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742950" y="2072334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타원 2"/>
          <p:cNvSpPr/>
          <p:nvPr/>
        </p:nvSpPr>
        <p:spPr>
          <a:xfrm>
            <a:off x="685800" y="3567759"/>
            <a:ext cx="1962150" cy="1962150"/>
          </a:xfrm>
          <a:prstGeom prst="ellipse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50B31F"/>
              </a:gs>
            </a:gsLst>
            <a:lin ang="2700000" scaled="1"/>
            <a:tileRect/>
          </a:gra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타원 6"/>
          <p:cNvSpPr/>
          <p:nvPr/>
        </p:nvSpPr>
        <p:spPr>
          <a:xfrm>
            <a:off x="847725" y="3736209"/>
            <a:ext cx="1641300" cy="1641300"/>
          </a:xfrm>
          <a:prstGeom prst="ellipse">
            <a:avLst/>
          </a:prstGeom>
          <a:solidFill>
            <a:schemeClr val="bg1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2400" spc="-150" dirty="0" smtClean="0">
                <a:solidFill>
                  <a:srgbClr val="4747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경쟁입찰</a:t>
            </a:r>
            <a:endParaRPr lang="ko-KR" altLang="en-US" sz="2400" spc="-150" dirty="0">
              <a:solidFill>
                <a:srgbClr val="4747A3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타원 7"/>
          <p:cNvSpPr/>
          <p:nvPr/>
        </p:nvSpPr>
        <p:spPr>
          <a:xfrm>
            <a:off x="2228850" y="2819330"/>
            <a:ext cx="838200" cy="838200"/>
          </a:xfrm>
          <a:prstGeom prst="ellipse">
            <a:avLst/>
          </a:prstGeom>
          <a:solidFill>
            <a:srgbClr val="0070C0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400" b="1" spc="-150" dirty="0" smtClean="0">
                <a:solidFill>
                  <a:schemeClr val="bg1"/>
                </a:solidFill>
                <a:latin typeface="+mn-ea"/>
              </a:rPr>
              <a:t>조합</a:t>
            </a:r>
            <a:r>
              <a:rPr lang="ko-KR" altLang="en-US" sz="1400" spc="-150" dirty="0" smtClean="0">
                <a:solidFill>
                  <a:schemeClr val="bg1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</a:t>
            </a:r>
            <a:r>
              <a:rPr lang="en-US" altLang="ko-KR" sz="1400" b="1" spc="-150" dirty="0" smtClean="0">
                <a:solidFill>
                  <a:schemeClr val="bg1"/>
                </a:solidFill>
                <a:latin typeface="+mn-ea"/>
              </a:rPr>
              <a:t>1</a:t>
            </a:r>
            <a:endParaRPr lang="ko-KR" altLang="en-US" sz="1400" b="1" spc="-1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3" name="타원 22"/>
          <p:cNvSpPr/>
          <p:nvPr/>
        </p:nvSpPr>
        <p:spPr>
          <a:xfrm>
            <a:off x="2824163" y="3657530"/>
            <a:ext cx="838200" cy="838200"/>
          </a:xfrm>
          <a:prstGeom prst="ellipse">
            <a:avLst/>
          </a:prstGeom>
          <a:solidFill>
            <a:srgbClr val="0070C0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400" b="1" spc="-150" dirty="0">
                <a:solidFill>
                  <a:schemeClr val="bg1"/>
                </a:solidFill>
                <a:latin typeface="+mn-ea"/>
              </a:rPr>
              <a:t>조합</a:t>
            </a:r>
            <a:r>
              <a:rPr lang="ko-KR" altLang="en-US" sz="1400" spc="-150" dirty="0">
                <a:solidFill>
                  <a:schemeClr val="bg1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</a:t>
            </a:r>
            <a:r>
              <a:rPr lang="en-US" altLang="ko-KR" sz="1400" b="1" spc="-150" dirty="0" smtClean="0">
                <a:solidFill>
                  <a:schemeClr val="bg1"/>
                </a:solidFill>
                <a:latin typeface="+mn-ea"/>
              </a:rPr>
              <a:t>1</a:t>
            </a:r>
            <a:endParaRPr lang="ko-KR" altLang="en-US" sz="1400" b="1" spc="-1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2809875" y="4615146"/>
            <a:ext cx="838200" cy="838200"/>
          </a:xfrm>
          <a:prstGeom prst="ellipse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400" b="1" spc="-150" dirty="0" smtClean="0">
                <a:solidFill>
                  <a:schemeClr val="bg1"/>
                </a:solidFill>
                <a:latin typeface="+mn-ea"/>
              </a:rPr>
              <a:t>기업 </a:t>
            </a:r>
            <a:r>
              <a:rPr lang="en-US" altLang="ko-KR" sz="1400" b="1" spc="-150" dirty="0" smtClean="0">
                <a:solidFill>
                  <a:schemeClr val="bg1"/>
                </a:solidFill>
                <a:latin typeface="+mn-ea"/>
              </a:rPr>
              <a:t>1</a:t>
            </a:r>
            <a:endParaRPr lang="ko-KR" altLang="en-US" sz="1400" b="1" spc="-1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0" name="타원 29"/>
          <p:cNvSpPr/>
          <p:nvPr/>
        </p:nvSpPr>
        <p:spPr>
          <a:xfrm>
            <a:off x="2246138" y="5453346"/>
            <a:ext cx="838200" cy="838200"/>
          </a:xfrm>
          <a:prstGeom prst="ellipse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400" b="1" spc="-150" dirty="0" smtClean="0">
                <a:solidFill>
                  <a:schemeClr val="bg1"/>
                </a:solidFill>
                <a:latin typeface="+mn-ea"/>
              </a:rPr>
              <a:t>기업 </a:t>
            </a:r>
            <a:r>
              <a:rPr lang="en-US" altLang="ko-KR" sz="1400" b="1" spc="-150" dirty="0" smtClean="0">
                <a:solidFill>
                  <a:schemeClr val="bg1"/>
                </a:solidFill>
                <a:latin typeface="+mn-ea"/>
              </a:rPr>
              <a:t>2</a:t>
            </a:r>
            <a:endParaRPr lang="ko-KR" altLang="en-US" sz="1400" b="1" spc="-150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10" name="직선 화살표 연결선 9"/>
          <p:cNvCxnSpPr/>
          <p:nvPr/>
        </p:nvCxnSpPr>
        <p:spPr>
          <a:xfrm flipH="1">
            <a:off x="2203275" y="3525253"/>
            <a:ext cx="186427" cy="20143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/>
          <p:nvPr/>
        </p:nvCxnSpPr>
        <p:spPr>
          <a:xfrm flipH="1">
            <a:off x="2600325" y="4181405"/>
            <a:ext cx="242888" cy="1293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/>
          <p:nvPr/>
        </p:nvCxnSpPr>
        <p:spPr>
          <a:xfrm flipH="1" flipV="1">
            <a:off x="2577394" y="4834584"/>
            <a:ext cx="246769" cy="101280"/>
          </a:xfrm>
          <a:prstGeom prst="straightConnector1">
            <a:avLst/>
          </a:prstGeom>
          <a:ln>
            <a:solidFill>
              <a:srgbClr val="4747A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/>
          <p:cNvCxnSpPr/>
          <p:nvPr/>
        </p:nvCxnSpPr>
        <p:spPr>
          <a:xfrm flipH="1" flipV="1">
            <a:off x="2280357" y="5288769"/>
            <a:ext cx="126633" cy="249229"/>
          </a:xfrm>
          <a:prstGeom prst="straightConnector1">
            <a:avLst/>
          </a:prstGeom>
          <a:ln>
            <a:solidFill>
              <a:srgbClr val="4747A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모서리가 둥근 직사각형 43"/>
          <p:cNvSpPr/>
          <p:nvPr/>
        </p:nvSpPr>
        <p:spPr>
          <a:xfrm>
            <a:off x="3933826" y="3134894"/>
            <a:ext cx="5505450" cy="2928415"/>
          </a:xfrm>
          <a:prstGeom prst="roundRect">
            <a:avLst/>
          </a:prstGeom>
          <a:noFill/>
          <a:ln w="12700">
            <a:solidFill>
              <a:srgbClr val="4747A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0900" indent="-342900">
              <a:lnSpc>
                <a:spcPct val="150000"/>
              </a:lnSpc>
              <a:buAutoNum type="arabicPeriod"/>
            </a:pPr>
            <a:r>
              <a:rPr lang="ko-KR" altLang="en-US" sz="1500" b="1" dirty="0" smtClean="0">
                <a:solidFill>
                  <a:srgbClr val="4747A3"/>
                </a:solidFill>
                <a:latin typeface="+mn-ea"/>
              </a:rPr>
              <a:t>조합원의 </a:t>
            </a: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1/2 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이상이 직접생산 </a:t>
            </a:r>
            <a:r>
              <a:rPr lang="ko-KR" altLang="en-US" sz="1500" b="1" dirty="0" smtClean="0">
                <a:solidFill>
                  <a:srgbClr val="4747A3"/>
                </a:solidFill>
                <a:latin typeface="+mn-ea"/>
              </a:rPr>
              <a:t>중소기업</a:t>
            </a:r>
            <a:endParaRPr lang="en-US" altLang="ko-KR" sz="1500" b="1" dirty="0" smtClean="0">
              <a:solidFill>
                <a:srgbClr val="4747A3"/>
              </a:solidFill>
              <a:latin typeface="+mn-ea"/>
            </a:endParaRPr>
          </a:p>
          <a:p>
            <a:pPr marL="450900" indent="-342900">
              <a:lnSpc>
                <a:spcPct val="150000"/>
              </a:lnSpc>
              <a:buAutoNum type="arabicPeriod"/>
            </a:pPr>
            <a:endParaRPr lang="en-US" altLang="ko-KR" sz="1500" b="1" dirty="0">
              <a:solidFill>
                <a:srgbClr val="4747A3"/>
              </a:solidFill>
              <a:latin typeface="+mn-ea"/>
            </a:endParaRPr>
          </a:p>
          <a:p>
            <a:pPr marL="108000">
              <a:lnSpc>
                <a:spcPct val="150000"/>
              </a:lnSpc>
            </a:pPr>
            <a:endParaRPr lang="ko-KR" altLang="en-US" sz="1500" b="1" dirty="0">
              <a:solidFill>
                <a:srgbClr val="4747A3"/>
              </a:solidFill>
              <a:latin typeface="+mn-ea"/>
            </a:endParaRPr>
          </a:p>
          <a:p>
            <a:pPr marL="108000">
              <a:lnSpc>
                <a:spcPct val="150000"/>
              </a:lnSpc>
            </a:pP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2. 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품질</a:t>
            </a: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·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사후관리 기준 운영</a:t>
            </a:r>
          </a:p>
          <a:p>
            <a:pPr marL="108000">
              <a:lnSpc>
                <a:spcPct val="150000"/>
              </a:lnSpc>
            </a:pP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3. 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정관에 경쟁입찰 참여 허용 명시</a:t>
            </a:r>
          </a:p>
          <a:p>
            <a:pPr marL="108000">
              <a:lnSpc>
                <a:spcPct val="150000"/>
              </a:lnSpc>
            </a:pP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4. 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공공구매 관련 교육 </a:t>
            </a: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10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시간 이수 상근임원</a:t>
            </a:r>
          </a:p>
          <a:p>
            <a:pPr marL="108000">
              <a:lnSpc>
                <a:spcPct val="150000"/>
              </a:lnSpc>
            </a:pP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5. 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조합의 시장점유율 ≤ </a:t>
            </a: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50%</a:t>
            </a:r>
            <a:endParaRPr lang="ko-KR" altLang="en-US" sz="1500" b="1" u="sng" dirty="0">
              <a:solidFill>
                <a:srgbClr val="D60093"/>
              </a:solidFill>
              <a:latin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540426" y="3726684"/>
            <a:ext cx="47518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ko-KR" altLang="en-US" sz="1300" b="1" dirty="0">
                <a:latin typeface="+mn-ea"/>
              </a:rPr>
              <a:t>또는 경쟁제품 생산 조합원의 </a:t>
            </a:r>
            <a:r>
              <a:rPr lang="en-US" altLang="ko-KR" sz="1300" b="1" dirty="0">
                <a:latin typeface="+mn-ea"/>
              </a:rPr>
              <a:t>1/2 </a:t>
            </a:r>
            <a:r>
              <a:rPr lang="ko-KR" altLang="en-US" sz="1300" b="1" dirty="0">
                <a:latin typeface="+mn-ea"/>
              </a:rPr>
              <a:t>이상이 직접생산 중소기업</a:t>
            </a:r>
            <a:r>
              <a:rPr lang="ko-KR" altLang="en-US" sz="1300" b="1" dirty="0" smtClean="0">
                <a:latin typeface="+mn-ea"/>
              </a:rPr>
              <a:t>*</a:t>
            </a:r>
            <a:endParaRPr lang="ko-KR" altLang="en-US" sz="1300" b="1" dirty="0">
              <a:latin typeface="+mn-ea"/>
            </a:endParaRPr>
          </a:p>
          <a:p>
            <a:pPr>
              <a:lnSpc>
                <a:spcPts val="1800"/>
              </a:lnSpc>
            </a:pPr>
            <a:r>
              <a:rPr lang="ko-KR" altLang="en-US" sz="1100" dirty="0">
                <a:solidFill>
                  <a:srgbClr val="C00000"/>
                </a:solidFill>
                <a:latin typeface="+mn-ea"/>
              </a:rPr>
              <a:t>* 제조공법</a:t>
            </a:r>
            <a:r>
              <a:rPr lang="en-US" altLang="ko-KR" sz="1100" dirty="0">
                <a:solidFill>
                  <a:srgbClr val="C00000"/>
                </a:solidFill>
                <a:latin typeface="+mn-ea"/>
              </a:rPr>
              <a:t>(</a:t>
            </a:r>
            <a:r>
              <a:rPr lang="ko-KR" altLang="en-US" sz="1100" dirty="0">
                <a:solidFill>
                  <a:srgbClr val="C00000"/>
                </a:solidFill>
                <a:latin typeface="+mn-ea"/>
              </a:rPr>
              <a:t>공예</a:t>
            </a:r>
            <a:r>
              <a:rPr lang="en-US" altLang="ko-KR" sz="1100" dirty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rgbClr val="C00000"/>
                </a:solidFill>
                <a:latin typeface="+mn-ea"/>
              </a:rPr>
              <a:t>주물 등</a:t>
            </a:r>
            <a:r>
              <a:rPr lang="en-US" altLang="ko-KR" sz="1100" dirty="0">
                <a:solidFill>
                  <a:srgbClr val="C00000"/>
                </a:solidFill>
                <a:latin typeface="+mn-ea"/>
              </a:rPr>
              <a:t>), </a:t>
            </a:r>
            <a:r>
              <a:rPr lang="ko-KR" altLang="en-US" sz="1100" dirty="0">
                <a:solidFill>
                  <a:srgbClr val="C00000"/>
                </a:solidFill>
                <a:latin typeface="+mn-ea"/>
              </a:rPr>
              <a:t>원자재</a:t>
            </a:r>
            <a:r>
              <a:rPr lang="en-US" altLang="ko-KR" sz="1100" dirty="0">
                <a:solidFill>
                  <a:srgbClr val="C00000"/>
                </a:solidFill>
                <a:latin typeface="+mn-ea"/>
              </a:rPr>
              <a:t>(</a:t>
            </a:r>
            <a:r>
              <a:rPr lang="ko-KR" altLang="en-US" sz="1100" dirty="0">
                <a:solidFill>
                  <a:srgbClr val="C00000"/>
                </a:solidFill>
                <a:latin typeface="+mn-ea"/>
              </a:rPr>
              <a:t>플라스틱</a:t>
            </a:r>
            <a:r>
              <a:rPr lang="en-US" altLang="ko-KR" sz="1100" dirty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rgbClr val="C00000"/>
                </a:solidFill>
                <a:latin typeface="+mn-ea"/>
              </a:rPr>
              <a:t>콘크리트 등</a:t>
            </a:r>
            <a:r>
              <a:rPr lang="en-US" altLang="ko-KR" sz="1100" dirty="0">
                <a:solidFill>
                  <a:srgbClr val="C00000"/>
                </a:solidFill>
                <a:latin typeface="+mn-ea"/>
              </a:rPr>
              <a:t>) </a:t>
            </a:r>
            <a:r>
              <a:rPr lang="ko-KR" altLang="en-US" sz="1100" dirty="0">
                <a:solidFill>
                  <a:srgbClr val="C00000"/>
                </a:solidFill>
                <a:latin typeface="+mn-ea"/>
              </a:rPr>
              <a:t>조합만 해당</a:t>
            </a:r>
          </a:p>
        </p:txBody>
      </p:sp>
      <p:sp>
        <p:nvSpPr>
          <p:cNvPr id="50" name="모서리가 둥근 직사각형 49"/>
          <p:cNvSpPr/>
          <p:nvPr/>
        </p:nvSpPr>
        <p:spPr>
          <a:xfrm>
            <a:off x="4329112" y="2938770"/>
            <a:ext cx="1266825" cy="381000"/>
          </a:xfrm>
          <a:prstGeom prst="roundRect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150" dirty="0" smtClean="0">
                <a:solidFill>
                  <a:schemeClr val="bg1"/>
                </a:solidFill>
                <a:latin typeface="+mn-ea"/>
              </a:rPr>
              <a:t>요건</a:t>
            </a:r>
            <a:endParaRPr lang="ko-KR" altLang="en-US" sz="1600" b="1" spc="-150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52" name="꺾인 연결선 51"/>
          <p:cNvCxnSpPr>
            <a:endCxn id="50" idx="0"/>
          </p:cNvCxnSpPr>
          <p:nvPr/>
        </p:nvCxnSpPr>
        <p:spPr>
          <a:xfrm rot="16200000" flipH="1">
            <a:off x="4474522" y="2450766"/>
            <a:ext cx="683625" cy="292381"/>
          </a:xfrm>
          <a:prstGeom prst="bentConnector3">
            <a:avLst>
              <a:gd name="adj1" fmla="val 50000"/>
            </a:avLst>
          </a:prstGeom>
          <a:ln w="12700">
            <a:solidFill>
              <a:srgbClr val="4747A3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9409801" y="439127"/>
            <a:ext cx="458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16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419101" y="1162686"/>
            <a:ext cx="5610996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조합이 직접 경쟁입찰에 참여하는 경우 </a:t>
            </a:r>
            <a:r>
              <a:rPr lang="en-US" altLang="ko-KR" b="1" spc="-150" dirty="0" smtClean="0">
                <a:solidFill>
                  <a:srgbClr val="4747A3"/>
                </a:solidFill>
                <a:latin typeface="+mn-ea"/>
              </a:rPr>
              <a:t>(</a:t>
            </a:r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경쟁</a:t>
            </a:r>
            <a:r>
              <a:rPr lang="en-US" altLang="ko-KR" b="1" spc="-150" dirty="0" smtClean="0">
                <a:solidFill>
                  <a:srgbClr val="4747A3"/>
                </a:solidFill>
                <a:latin typeface="+mn-ea"/>
              </a:rPr>
              <a:t>)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41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화살표 연결선 16"/>
          <p:cNvCxnSpPr/>
          <p:nvPr/>
        </p:nvCxnSpPr>
        <p:spPr>
          <a:xfrm flipH="1">
            <a:off x="2593800" y="2886660"/>
            <a:ext cx="1368601" cy="425982"/>
          </a:xfrm>
          <a:prstGeom prst="straightConnector1">
            <a:avLst/>
          </a:prstGeom>
          <a:ln>
            <a:solidFill>
              <a:srgbClr val="4747A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 smtClean="0"/>
              <a:t>1 (</a:t>
            </a:r>
            <a:r>
              <a:rPr lang="en-US" altLang="ko-KR" dirty="0"/>
              <a:t>⑤) </a:t>
            </a:r>
            <a:r>
              <a:rPr lang="en-US" altLang="ko-KR" dirty="0" smtClean="0"/>
              <a:t> </a:t>
            </a:r>
            <a:r>
              <a:rPr lang="ko-KR" altLang="en-US" dirty="0" smtClean="0"/>
              <a:t>조합 </a:t>
            </a:r>
            <a:r>
              <a:rPr lang="ko-KR" altLang="en-US" dirty="0"/>
              <a:t>추천 </a:t>
            </a:r>
            <a:r>
              <a:rPr lang="ko-KR" altLang="en-US" dirty="0" smtClean="0"/>
              <a:t>수의계약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66774" y="1827813"/>
            <a:ext cx="8872843" cy="409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대상 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lang="en-US" altLang="ko-KR" sz="1700" b="1" dirty="0">
                <a:solidFill>
                  <a:srgbClr val="C00000"/>
                </a:solidFill>
                <a:latin typeface="+mn-ea"/>
              </a:rPr>
              <a:t>5</a:t>
            </a:r>
            <a:r>
              <a:rPr lang="ko-KR" altLang="en-US" sz="1700" b="1" dirty="0" err="1">
                <a:solidFill>
                  <a:srgbClr val="C00000"/>
                </a:solidFill>
                <a:latin typeface="+mn-ea"/>
              </a:rPr>
              <a:t>천만원</a:t>
            </a:r>
            <a:r>
              <a:rPr lang="ko-KR" altLang="en-US" sz="1700" b="1" dirty="0">
                <a:solidFill>
                  <a:srgbClr val="C00000"/>
                </a:solidFill>
                <a:latin typeface="+mn-ea"/>
              </a:rPr>
              <a:t> 이하 </a:t>
            </a:r>
            <a:r>
              <a:rPr lang="ko-KR" altLang="en-US" sz="17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중소기업자간 </a:t>
            </a:r>
            <a:r>
              <a:rPr lang="ko-KR" altLang="en-US" sz="17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경쟁제품</a:t>
            </a:r>
            <a:r>
              <a:rPr lang="en-US" altLang="ko-KR" sz="17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7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코로나</a:t>
            </a:r>
            <a:r>
              <a:rPr lang="en-US" altLang="ko-KR" sz="17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19</a:t>
            </a:r>
            <a:r>
              <a:rPr lang="ko-KR" altLang="en-US" sz="1700" b="1">
                <a:latin typeface="+mn-ea"/>
              </a:rPr>
              <a:t>로 한시적으로 </a:t>
            </a:r>
            <a:r>
              <a:rPr lang="en-US" altLang="ko-KR" sz="1700" b="1">
                <a:latin typeface="+mn-ea"/>
              </a:rPr>
              <a:t>1</a:t>
            </a:r>
            <a:r>
              <a:rPr lang="ko-KR" altLang="en-US" sz="1700" b="1">
                <a:latin typeface="+mn-ea"/>
              </a:rPr>
              <a:t>억 미만 제품 </a:t>
            </a:r>
            <a:r>
              <a:rPr lang="ko-KR" altLang="en-US" sz="1700" b="1">
                <a:latin typeface="+mn-ea"/>
              </a:rPr>
              <a:t>가능</a:t>
            </a:r>
            <a:r>
              <a:rPr lang="en-US" altLang="ko-KR" sz="1700" b="1" smtClean="0">
                <a:latin typeface="+mn-ea"/>
              </a:rPr>
              <a:t>)</a:t>
            </a:r>
            <a:endParaRPr lang="ko-KR" altLang="en-US" sz="1700" b="1" dirty="0">
              <a:latin typeface="+mn-ea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742950" y="1998192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타원 2"/>
          <p:cNvSpPr/>
          <p:nvPr/>
        </p:nvSpPr>
        <p:spPr>
          <a:xfrm>
            <a:off x="762000" y="2817342"/>
            <a:ext cx="1962150" cy="1962150"/>
          </a:xfrm>
          <a:prstGeom prst="ellipse">
            <a:avLst/>
          </a:prstGeom>
          <a:gradFill flip="none" rotWithShape="1">
            <a:gsLst>
              <a:gs pos="0">
                <a:srgbClr val="D60093"/>
              </a:gs>
              <a:gs pos="100000">
                <a:srgbClr val="3D3DB9"/>
              </a:gs>
            </a:gsLst>
            <a:lin ang="2700000" scaled="1"/>
            <a:tileRect/>
          </a:gra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타원 6"/>
          <p:cNvSpPr/>
          <p:nvPr/>
        </p:nvSpPr>
        <p:spPr>
          <a:xfrm>
            <a:off x="923925" y="2985792"/>
            <a:ext cx="1641300" cy="1641300"/>
          </a:xfrm>
          <a:prstGeom prst="ellipse">
            <a:avLst/>
          </a:prstGeom>
          <a:solidFill>
            <a:schemeClr val="bg1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2400" spc="-150" dirty="0" smtClean="0">
                <a:solidFill>
                  <a:srgbClr val="990099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공공기관</a:t>
            </a:r>
            <a:endParaRPr lang="ko-KR" altLang="en-US" sz="2400" spc="-150" dirty="0">
              <a:solidFill>
                <a:srgbClr val="990099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7134225" y="2941167"/>
            <a:ext cx="1666875" cy="1666875"/>
          </a:xfrm>
          <a:prstGeom prst="ellipse">
            <a:avLst/>
          </a:prstGeom>
          <a:gradFill flip="none" rotWithShape="1">
            <a:gsLst>
              <a:gs pos="0">
                <a:srgbClr val="4747A3"/>
              </a:gs>
              <a:gs pos="100000">
                <a:srgbClr val="0070C0"/>
              </a:gs>
            </a:gsLst>
            <a:lin ang="2700000" scaled="1"/>
            <a:tileRect/>
          </a:gra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7271783" y="3084268"/>
            <a:ext cx="1394308" cy="1394308"/>
          </a:xfrm>
          <a:prstGeom prst="ellipse">
            <a:avLst/>
          </a:prstGeom>
          <a:solidFill>
            <a:schemeClr val="bg1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2000" spc="-150" dirty="0" smtClean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조합</a:t>
            </a:r>
            <a:endParaRPr lang="en-US" altLang="ko-KR" sz="2000" spc="-150" dirty="0" smtClean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endParaRPr lang="ko-KR" altLang="en-US" sz="2000" spc="-150" dirty="0">
              <a:solidFill>
                <a:srgbClr val="0070C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3933826" y="2641652"/>
            <a:ext cx="1981199" cy="566215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747A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600" b="1" spc="-150" dirty="0" smtClean="0">
                <a:solidFill>
                  <a:srgbClr val="4747A3"/>
                </a:solidFill>
                <a:latin typeface="+mn-ea"/>
              </a:rPr>
              <a:t>1. </a:t>
            </a:r>
            <a:r>
              <a:rPr lang="ko-KR" altLang="en-US" sz="1600" b="1" spc="-150" dirty="0" smtClean="0">
                <a:solidFill>
                  <a:srgbClr val="4747A3"/>
                </a:solidFill>
                <a:latin typeface="+mn-ea"/>
              </a:rPr>
              <a:t>추천요청</a:t>
            </a:r>
            <a:endParaRPr lang="en-US" altLang="ko-KR" sz="1600" b="1" spc="-150" dirty="0" smtClean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3933826" y="3422702"/>
            <a:ext cx="1981199" cy="718615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747A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r>
              <a:rPr lang="en-US" altLang="ko-KR" sz="1600" b="1" spc="-150" dirty="0" smtClean="0">
                <a:solidFill>
                  <a:srgbClr val="4747A3"/>
                </a:solidFill>
                <a:latin typeface="+mn-ea"/>
              </a:rPr>
              <a:t>2. </a:t>
            </a:r>
            <a:r>
              <a:rPr lang="ko-KR" altLang="en-US" sz="1600" b="1" spc="-150" dirty="0" smtClean="0">
                <a:solidFill>
                  <a:srgbClr val="4747A3"/>
                </a:solidFill>
                <a:latin typeface="+mn-ea"/>
              </a:rPr>
              <a:t>추천</a:t>
            </a:r>
            <a:endParaRPr lang="en-US" altLang="ko-KR" sz="1600" b="1" spc="-150" dirty="0" smtClean="0">
              <a:solidFill>
                <a:srgbClr val="4747A3"/>
              </a:solidFill>
              <a:latin typeface="+mn-ea"/>
            </a:endParaRPr>
          </a:p>
          <a:p>
            <a:pPr algn="ctr">
              <a:lnSpc>
                <a:spcPts val="2000"/>
              </a:lnSpc>
            </a:pPr>
            <a:r>
              <a:rPr lang="en-US" altLang="ko-KR" sz="1400" b="1" dirty="0" smtClean="0">
                <a:solidFill>
                  <a:srgbClr val="C00000"/>
                </a:solidFill>
                <a:latin typeface="+mn-ea"/>
              </a:rPr>
              <a:t>(5</a:t>
            </a:r>
            <a:r>
              <a:rPr lang="ko-KR" altLang="en-US" sz="1400" b="1" dirty="0" smtClean="0">
                <a:solidFill>
                  <a:srgbClr val="C00000"/>
                </a:solidFill>
                <a:latin typeface="+mn-ea"/>
              </a:rPr>
              <a:t>개사 이상</a:t>
            </a:r>
            <a:r>
              <a:rPr lang="en-US" altLang="ko-KR" sz="1400" b="1" dirty="0" smtClean="0">
                <a:solidFill>
                  <a:srgbClr val="C00000"/>
                </a:solidFill>
                <a:latin typeface="+mn-ea"/>
              </a:rPr>
              <a:t>)</a:t>
            </a:r>
          </a:p>
        </p:txBody>
      </p:sp>
      <p:sp>
        <p:nvSpPr>
          <p:cNvPr id="27" name="모서리가 둥근 직사각형 26"/>
          <p:cNvSpPr/>
          <p:nvPr/>
        </p:nvSpPr>
        <p:spPr>
          <a:xfrm>
            <a:off x="3933826" y="4365677"/>
            <a:ext cx="1981199" cy="566215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747A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600" b="1" spc="-150" dirty="0" smtClean="0">
                <a:solidFill>
                  <a:srgbClr val="4747A3"/>
                </a:solidFill>
                <a:latin typeface="+mn-ea"/>
              </a:rPr>
              <a:t>3. </a:t>
            </a:r>
            <a:r>
              <a:rPr lang="ko-KR" altLang="en-US" sz="1600" b="1" spc="-150" dirty="0" smtClean="0">
                <a:solidFill>
                  <a:srgbClr val="4747A3"/>
                </a:solidFill>
                <a:latin typeface="+mn-ea"/>
              </a:rPr>
              <a:t>수의계약</a:t>
            </a:r>
            <a:endParaRPr lang="en-US" altLang="ko-KR" sz="1600" b="1" spc="-150" dirty="0" smtClean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5" name="타원 4"/>
          <p:cNvSpPr/>
          <p:nvPr/>
        </p:nvSpPr>
        <p:spPr>
          <a:xfrm>
            <a:off x="7715249" y="3846042"/>
            <a:ext cx="518922" cy="523875"/>
          </a:xfrm>
          <a:prstGeom prst="ellipse">
            <a:avLst/>
          </a:prstGeom>
          <a:solidFill>
            <a:srgbClr val="00B0F0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400" b="1" spc="-150" dirty="0" smtClean="0">
                <a:solidFill>
                  <a:schemeClr val="bg1"/>
                </a:solidFill>
                <a:latin typeface="+mn-ea"/>
              </a:rPr>
              <a:t>기업</a:t>
            </a:r>
            <a:endParaRPr lang="ko-KR" altLang="en-US" sz="1400" b="1" spc="-150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13" name="직선 화살표 연결선 12"/>
          <p:cNvCxnSpPr/>
          <p:nvPr/>
        </p:nvCxnSpPr>
        <p:spPr>
          <a:xfrm flipH="1">
            <a:off x="2714625" y="3782010"/>
            <a:ext cx="1209676" cy="16407"/>
          </a:xfrm>
          <a:prstGeom prst="straightConnector1">
            <a:avLst/>
          </a:prstGeom>
          <a:ln>
            <a:solidFill>
              <a:srgbClr val="3D3DB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/>
          <p:cNvCxnSpPr/>
          <p:nvPr/>
        </p:nvCxnSpPr>
        <p:spPr>
          <a:xfrm flipH="1">
            <a:off x="5915025" y="3765602"/>
            <a:ext cx="1219201" cy="16407"/>
          </a:xfrm>
          <a:prstGeom prst="straightConnector1">
            <a:avLst/>
          </a:prstGeom>
          <a:ln>
            <a:solidFill>
              <a:srgbClr val="3D3DB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/>
          <p:nvPr/>
        </p:nvCxnSpPr>
        <p:spPr>
          <a:xfrm flipH="1" flipV="1">
            <a:off x="2574750" y="4303242"/>
            <a:ext cx="1368601" cy="355068"/>
          </a:xfrm>
          <a:prstGeom prst="straightConnector1">
            <a:avLst/>
          </a:prstGeom>
          <a:ln>
            <a:solidFill>
              <a:srgbClr val="3D3DB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>
            <a:stCxn id="25" idx="3"/>
          </p:cNvCxnSpPr>
          <p:nvPr/>
        </p:nvCxnSpPr>
        <p:spPr>
          <a:xfrm>
            <a:off x="5915025" y="2924760"/>
            <a:ext cx="1356758" cy="387882"/>
          </a:xfrm>
          <a:prstGeom prst="straightConnector1">
            <a:avLst/>
          </a:prstGeom>
          <a:ln>
            <a:solidFill>
              <a:srgbClr val="4747A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/>
          <p:cNvCxnSpPr/>
          <p:nvPr/>
        </p:nvCxnSpPr>
        <p:spPr>
          <a:xfrm flipV="1">
            <a:off x="5915025" y="4127030"/>
            <a:ext cx="1800224" cy="540805"/>
          </a:xfrm>
          <a:prstGeom prst="straightConnector1">
            <a:avLst/>
          </a:prstGeom>
          <a:ln>
            <a:solidFill>
              <a:srgbClr val="3D3DB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모서리가 둥근 직사각형 47"/>
          <p:cNvSpPr/>
          <p:nvPr/>
        </p:nvSpPr>
        <p:spPr>
          <a:xfrm>
            <a:off x="4981575" y="5507928"/>
            <a:ext cx="4124325" cy="948111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>
              <a:lnSpc>
                <a:spcPts val="2000"/>
              </a:lnSpc>
            </a:pPr>
            <a:r>
              <a:rPr lang="en-US" altLang="ko-KR" sz="1500" b="1" dirty="0" smtClean="0">
                <a:solidFill>
                  <a:srgbClr val="4747A3"/>
                </a:solidFill>
                <a:latin typeface="+mn-ea"/>
              </a:rPr>
              <a:t>*</a:t>
            </a:r>
            <a:r>
              <a:rPr lang="ko-KR" altLang="en-US" sz="1500" b="1" dirty="0" smtClean="0">
                <a:solidFill>
                  <a:srgbClr val="4747A3"/>
                </a:solidFill>
                <a:latin typeface="+mn-ea"/>
              </a:rPr>
              <a:t>신청기업이 </a:t>
            </a: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3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개 또는 </a:t>
            </a: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4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개인 경우 </a:t>
            </a:r>
          </a:p>
          <a:p>
            <a:pPr marL="108000" algn="ctr">
              <a:lnSpc>
                <a:spcPts val="2000"/>
              </a:lnSpc>
            </a:pPr>
            <a:r>
              <a:rPr lang="en-US" altLang="ko-KR" sz="1500" b="1" dirty="0" smtClean="0">
                <a:solidFill>
                  <a:srgbClr val="4747A3"/>
                </a:solidFill>
                <a:latin typeface="+mn-ea"/>
              </a:rPr>
              <a:t>3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개 또는 </a:t>
            </a: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4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개 모두 추천 </a:t>
            </a:r>
            <a:r>
              <a:rPr lang="ko-KR" altLang="en-US" sz="1500" b="1" dirty="0" smtClean="0">
                <a:solidFill>
                  <a:srgbClr val="4747A3"/>
                </a:solidFill>
                <a:latin typeface="+mn-ea"/>
              </a:rPr>
              <a:t>가능</a:t>
            </a:r>
            <a:endParaRPr lang="en-US" altLang="ko-KR" sz="1500" b="1" dirty="0" smtClean="0">
              <a:solidFill>
                <a:srgbClr val="4747A3"/>
              </a:solidFill>
              <a:latin typeface="+mn-ea"/>
            </a:endParaRPr>
          </a:p>
          <a:p>
            <a:pPr marL="108000" algn="ctr">
              <a:lnSpc>
                <a:spcPts val="2000"/>
              </a:lnSpc>
            </a:pPr>
            <a:r>
              <a:rPr lang="en-US" altLang="ko-KR" sz="1300" b="1" dirty="0">
                <a:solidFill>
                  <a:srgbClr val="C00000"/>
                </a:solidFill>
                <a:latin typeface="+mn-ea"/>
              </a:rPr>
              <a:t>※ </a:t>
            </a:r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단</a:t>
            </a:r>
            <a:r>
              <a:rPr lang="en-US" altLang="ko-KR" sz="1300" b="1" dirty="0">
                <a:solidFill>
                  <a:srgbClr val="C00000"/>
                </a:solidFill>
                <a:latin typeface="+mn-ea"/>
              </a:rPr>
              <a:t>, 2</a:t>
            </a:r>
            <a:r>
              <a:rPr lang="ko-KR" altLang="en-US" sz="1300" b="1" dirty="0" err="1">
                <a:solidFill>
                  <a:srgbClr val="C00000"/>
                </a:solidFill>
                <a:latin typeface="+mn-ea"/>
              </a:rPr>
              <a:t>천만원</a:t>
            </a:r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 미만은 </a:t>
            </a:r>
            <a:r>
              <a:rPr lang="en-US" altLang="ko-KR" sz="1300" b="1" dirty="0">
                <a:solidFill>
                  <a:srgbClr val="C00000"/>
                </a:solidFill>
                <a:latin typeface="+mn-ea"/>
              </a:rPr>
              <a:t>2</a:t>
            </a:r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개 이상 추천 </a:t>
            </a:r>
            <a:r>
              <a:rPr lang="ko-KR" altLang="en-US" sz="1300" b="1" dirty="0" smtClean="0">
                <a:solidFill>
                  <a:srgbClr val="C00000"/>
                </a:solidFill>
                <a:latin typeface="+mn-ea"/>
              </a:rPr>
              <a:t>가능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60" name="자유형 59"/>
          <p:cNvSpPr/>
          <p:nvPr/>
        </p:nvSpPr>
        <p:spPr>
          <a:xfrm>
            <a:off x="5314950" y="3674592"/>
            <a:ext cx="2505075" cy="1466850"/>
          </a:xfrm>
          <a:custGeom>
            <a:avLst/>
            <a:gdLst>
              <a:gd name="connsiteX0" fmla="*/ 0 w 2505075"/>
              <a:gd name="connsiteY0" fmla="*/ 0 h 1466850"/>
              <a:gd name="connsiteX1" fmla="*/ 2505075 w 2505075"/>
              <a:gd name="connsiteY1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05075" h="1466850">
                <a:moveTo>
                  <a:pt x="0" y="0"/>
                </a:moveTo>
                <a:cubicBezTo>
                  <a:pt x="1121569" y="615950"/>
                  <a:pt x="2243138" y="1231900"/>
                  <a:pt x="2505075" y="1466850"/>
                </a:cubicBezTo>
              </a:path>
            </a:pathLst>
          </a:custGeom>
          <a:noFill/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0" name="직선 화살표 연결선 79"/>
          <p:cNvCxnSpPr/>
          <p:nvPr/>
        </p:nvCxnSpPr>
        <p:spPr>
          <a:xfrm>
            <a:off x="5890890" y="4117504"/>
            <a:ext cx="1073667" cy="1380899"/>
          </a:xfrm>
          <a:prstGeom prst="straightConnector1">
            <a:avLst/>
          </a:prstGeom>
          <a:ln w="15240" cap="sq">
            <a:solidFill>
              <a:srgbClr val="4747A3"/>
            </a:solidFill>
            <a:prstDash val="sysDash"/>
            <a:headEnd type="none" w="lg" len="sm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9409801" y="439127"/>
            <a:ext cx="458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17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419101" y="1162686"/>
            <a:ext cx="5610996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조합이 추천한 소기업과 수의계약 하려는 경우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8243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 smtClean="0"/>
              <a:t>1 (</a:t>
            </a:r>
            <a:r>
              <a:rPr lang="en-US" altLang="ko-KR" dirty="0"/>
              <a:t>⑥</a:t>
            </a:r>
            <a:r>
              <a:rPr lang="en-US" altLang="ko-KR" dirty="0" smtClean="0"/>
              <a:t>)  </a:t>
            </a:r>
            <a:r>
              <a:rPr lang="ko-KR" altLang="en-US" dirty="0" err="1"/>
              <a:t>공사용자재</a:t>
            </a:r>
            <a:r>
              <a:rPr lang="ko-KR" altLang="en-US" dirty="0"/>
              <a:t> 직접구매 제도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6775" y="1697037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일정 규모이상의 공사에서</a:t>
            </a:r>
          </a:p>
        </p:txBody>
      </p:sp>
      <p:sp>
        <p:nvSpPr>
          <p:cNvPr id="24" name="타원 23"/>
          <p:cNvSpPr/>
          <p:nvPr/>
        </p:nvSpPr>
        <p:spPr>
          <a:xfrm>
            <a:off x="742950" y="1867416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866775" y="2058987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중기부장관이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지정한 </a:t>
            </a:r>
            <a:r>
              <a:rPr lang="ko-KR" altLang="en-US" sz="1700" b="1" dirty="0" err="1">
                <a:solidFill>
                  <a:srgbClr val="0070C0"/>
                </a:solidFill>
                <a:latin typeface="+mn-ea"/>
              </a:rPr>
              <a:t>공사용자재</a:t>
            </a:r>
            <a:r>
              <a:rPr lang="en-US" altLang="ko-KR" sz="1500" b="1" dirty="0">
                <a:solidFill>
                  <a:srgbClr val="0070C0"/>
                </a:solidFill>
                <a:latin typeface="+mn-ea"/>
              </a:rPr>
              <a:t>(113</a:t>
            </a:r>
            <a:r>
              <a:rPr lang="ko-KR" altLang="en-US" sz="1500" b="1" dirty="0">
                <a:solidFill>
                  <a:srgbClr val="0070C0"/>
                </a:solidFill>
                <a:latin typeface="+mn-ea"/>
              </a:rPr>
              <a:t>개</a:t>
            </a:r>
            <a:r>
              <a:rPr lang="en-US" altLang="ko-KR" sz="1500" b="1" dirty="0">
                <a:solidFill>
                  <a:srgbClr val="0070C0"/>
                </a:solidFill>
                <a:latin typeface="+mn-ea"/>
              </a:rPr>
              <a:t>)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 </a:t>
            </a:r>
            <a:r>
              <a:rPr lang="en-US" altLang="ko-KR" sz="1700" b="1" dirty="0">
                <a:solidFill>
                  <a:srgbClr val="C00000"/>
                </a:solidFill>
                <a:latin typeface="+mn-ea"/>
              </a:rPr>
              <a:t>4</a:t>
            </a:r>
            <a:r>
              <a:rPr lang="ko-KR" altLang="en-US" sz="1700" b="1" dirty="0" err="1">
                <a:solidFill>
                  <a:srgbClr val="C00000"/>
                </a:solidFill>
                <a:latin typeface="+mn-ea"/>
              </a:rPr>
              <a:t>천만원</a:t>
            </a:r>
            <a:r>
              <a:rPr lang="ko-KR" altLang="en-US" sz="1700" b="1" dirty="0">
                <a:solidFill>
                  <a:srgbClr val="C00000"/>
                </a:solidFill>
                <a:latin typeface="+mn-ea"/>
              </a:rPr>
              <a:t> 이상*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소요되는 경우</a:t>
            </a:r>
          </a:p>
        </p:txBody>
      </p:sp>
      <p:sp>
        <p:nvSpPr>
          <p:cNvPr id="37" name="타원 36"/>
          <p:cNvSpPr/>
          <p:nvPr/>
        </p:nvSpPr>
        <p:spPr>
          <a:xfrm>
            <a:off x="742950" y="2229366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866775" y="2449512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공공기관이 직접 구매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관급자재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하여 제공하는 제도로</a:t>
            </a:r>
          </a:p>
        </p:txBody>
      </p:sp>
      <p:sp>
        <p:nvSpPr>
          <p:cNvPr id="39" name="타원 38"/>
          <p:cNvSpPr/>
          <p:nvPr/>
        </p:nvSpPr>
        <p:spPr>
          <a:xfrm>
            <a:off x="742950" y="2619891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866775" y="3262868"/>
            <a:ext cx="8724900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*</a:t>
            </a:r>
            <a:r>
              <a:rPr lang="ko-KR" altLang="en-US" sz="1300" b="1" dirty="0">
                <a:latin typeface="+mn-ea"/>
              </a:rPr>
              <a:t> 제품명 기준 </a:t>
            </a:r>
            <a:r>
              <a:rPr lang="en-US" altLang="ko-KR" sz="1300" b="1" dirty="0">
                <a:latin typeface="+mn-ea"/>
              </a:rPr>
              <a:t>: </a:t>
            </a:r>
            <a:r>
              <a:rPr lang="ko-KR" altLang="en-US" sz="1300" b="1" dirty="0">
                <a:latin typeface="+mn-ea"/>
              </a:rPr>
              <a:t>예</a:t>
            </a:r>
            <a:r>
              <a:rPr lang="en-US" altLang="ko-KR" sz="1300" b="1" dirty="0">
                <a:latin typeface="+mn-ea"/>
              </a:rPr>
              <a:t>) </a:t>
            </a:r>
            <a:r>
              <a:rPr lang="ko-KR" altLang="en-US" sz="1300" b="1" dirty="0">
                <a:latin typeface="+mn-ea"/>
              </a:rPr>
              <a:t>제품명 </a:t>
            </a:r>
            <a:r>
              <a:rPr lang="en-US" altLang="ko-KR" sz="1300" b="1" dirty="0">
                <a:latin typeface="+mn-ea"/>
              </a:rPr>
              <a:t>: </a:t>
            </a:r>
            <a:r>
              <a:rPr lang="ko-KR" altLang="en-US" sz="1300" b="1" dirty="0">
                <a:latin typeface="+mn-ea"/>
              </a:rPr>
              <a:t>가구</a:t>
            </a:r>
            <a:r>
              <a:rPr lang="en-US" altLang="ko-KR" sz="1300" b="1" dirty="0">
                <a:latin typeface="+mn-ea"/>
              </a:rPr>
              <a:t>(5</a:t>
            </a:r>
            <a:r>
              <a:rPr lang="ko-KR" altLang="en-US" sz="1300" b="1" dirty="0" err="1">
                <a:latin typeface="+mn-ea"/>
              </a:rPr>
              <a:t>천만원</a:t>
            </a:r>
            <a:r>
              <a:rPr lang="en-US" altLang="ko-KR" sz="1300" b="1" dirty="0">
                <a:latin typeface="+mn-ea"/>
              </a:rPr>
              <a:t>) &gt; </a:t>
            </a:r>
            <a:r>
              <a:rPr lang="ko-KR" altLang="en-US" sz="1300" b="1" dirty="0">
                <a:latin typeface="+mn-ea"/>
              </a:rPr>
              <a:t>세부품명 </a:t>
            </a:r>
            <a:r>
              <a:rPr lang="en-US" altLang="ko-KR" sz="1300" b="1" dirty="0">
                <a:latin typeface="+mn-ea"/>
              </a:rPr>
              <a:t>: </a:t>
            </a:r>
            <a:r>
              <a:rPr lang="ko-KR" altLang="en-US" sz="1300" b="1" dirty="0">
                <a:latin typeface="+mn-ea"/>
              </a:rPr>
              <a:t>책상</a:t>
            </a:r>
            <a:r>
              <a:rPr lang="en-US" altLang="ko-KR" sz="1300" b="1" dirty="0">
                <a:latin typeface="+mn-ea"/>
              </a:rPr>
              <a:t>(2</a:t>
            </a:r>
            <a:r>
              <a:rPr lang="ko-KR" altLang="en-US" sz="1300" b="1" dirty="0" err="1">
                <a:latin typeface="+mn-ea"/>
              </a:rPr>
              <a:t>천만원</a:t>
            </a:r>
            <a:r>
              <a:rPr lang="en-US" altLang="ko-KR" sz="1300" b="1" dirty="0">
                <a:latin typeface="+mn-ea"/>
              </a:rPr>
              <a:t>)+ </a:t>
            </a:r>
            <a:r>
              <a:rPr lang="ko-KR" altLang="en-US" sz="1300" b="1" dirty="0">
                <a:latin typeface="+mn-ea"/>
              </a:rPr>
              <a:t>작업용의자</a:t>
            </a:r>
            <a:r>
              <a:rPr lang="en-US" altLang="ko-KR" sz="1300" b="1" dirty="0">
                <a:latin typeface="+mn-ea"/>
              </a:rPr>
              <a:t>(3</a:t>
            </a:r>
            <a:r>
              <a:rPr lang="ko-KR" altLang="en-US" sz="1300" b="1" dirty="0" err="1">
                <a:latin typeface="+mn-ea"/>
              </a:rPr>
              <a:t>천만원</a:t>
            </a:r>
            <a:r>
              <a:rPr lang="en-US" altLang="ko-KR" sz="1300" b="1" dirty="0">
                <a:latin typeface="+mn-ea"/>
              </a:rPr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6775" y="2849562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중소기업이 </a:t>
            </a:r>
            <a:r>
              <a:rPr lang="ko-KR" alt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대형건설사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등의 하청업체로 전락하는 것을 방지</a:t>
            </a:r>
          </a:p>
        </p:txBody>
      </p:sp>
      <p:sp>
        <p:nvSpPr>
          <p:cNvPr id="16" name="타원 15"/>
          <p:cNvSpPr/>
          <p:nvPr/>
        </p:nvSpPr>
        <p:spPr>
          <a:xfrm>
            <a:off x="742950" y="3019941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866775" y="4411662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종합공사 </a:t>
            </a:r>
            <a:r>
              <a:rPr lang="en-US" altLang="ko-KR" sz="17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lang="ko-KR" altLang="en-US" sz="17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추정가격 </a:t>
            </a:r>
            <a:r>
              <a:rPr lang="en-US" altLang="ko-KR" sz="1700" b="1" dirty="0">
                <a:solidFill>
                  <a:srgbClr val="C00000"/>
                </a:solidFill>
                <a:latin typeface="+mn-ea"/>
              </a:rPr>
              <a:t>40</a:t>
            </a:r>
            <a:r>
              <a:rPr lang="ko-KR" altLang="en-US" sz="1700" b="1" dirty="0" err="1">
                <a:solidFill>
                  <a:srgbClr val="C00000"/>
                </a:solidFill>
                <a:latin typeface="+mn-ea"/>
              </a:rPr>
              <a:t>억원</a:t>
            </a:r>
            <a:r>
              <a:rPr lang="ko-KR" altLang="en-US" sz="1700" b="1" dirty="0">
                <a:solidFill>
                  <a:srgbClr val="C00000"/>
                </a:solidFill>
                <a:latin typeface="+mn-ea"/>
              </a:rPr>
              <a:t> 이상</a:t>
            </a:r>
          </a:p>
        </p:txBody>
      </p:sp>
      <p:sp>
        <p:nvSpPr>
          <p:cNvPr id="18" name="타원 17"/>
          <p:cNvSpPr/>
          <p:nvPr/>
        </p:nvSpPr>
        <p:spPr>
          <a:xfrm>
            <a:off x="742950" y="4582041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419100" y="3934977"/>
            <a:ext cx="3638549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대상공사</a:t>
            </a:r>
            <a:endParaRPr lang="en-US" altLang="ko-KR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66775" y="4773612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전문건설공사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전기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·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통신공사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소방시설 공사 </a:t>
            </a:r>
            <a:r>
              <a:rPr lang="en-US" altLang="ko-KR" sz="17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lang="ko-KR" altLang="en-US" sz="17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추정가격 </a:t>
            </a:r>
            <a:r>
              <a:rPr lang="en-US" altLang="ko-KR" sz="1700" b="1" smtClean="0">
                <a:solidFill>
                  <a:srgbClr val="C00000"/>
                </a:solidFill>
                <a:latin typeface="+mn-ea"/>
              </a:rPr>
              <a:t>3</a:t>
            </a:r>
            <a:r>
              <a:rPr lang="ko-KR" altLang="en-US" sz="1700" b="1" dirty="0" err="1">
                <a:solidFill>
                  <a:srgbClr val="C00000"/>
                </a:solidFill>
                <a:latin typeface="+mn-ea"/>
              </a:rPr>
              <a:t>억원</a:t>
            </a:r>
            <a:r>
              <a:rPr lang="ko-KR" altLang="en-US" sz="1700" b="1" dirty="0">
                <a:solidFill>
                  <a:srgbClr val="C00000"/>
                </a:solidFill>
                <a:latin typeface="+mn-ea"/>
              </a:rPr>
              <a:t> 이상</a:t>
            </a:r>
          </a:p>
        </p:txBody>
      </p:sp>
      <p:sp>
        <p:nvSpPr>
          <p:cNvPr id="21" name="타원 20"/>
          <p:cNvSpPr/>
          <p:nvPr/>
        </p:nvSpPr>
        <p:spPr>
          <a:xfrm>
            <a:off x="742950" y="4943991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866775" y="5992812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ko-KR" sz="17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1700" b="1" dirty="0">
                <a:solidFill>
                  <a:srgbClr val="0070C0"/>
                </a:solidFill>
                <a:latin typeface="+mn-ea"/>
              </a:rPr>
              <a:t>종전</a:t>
            </a:r>
            <a:r>
              <a:rPr lang="en-US" altLang="ko-KR" sz="1700" b="1" dirty="0">
                <a:solidFill>
                  <a:srgbClr val="0070C0"/>
                </a:solidFill>
                <a:latin typeface="+mn-ea"/>
              </a:rPr>
              <a:t>)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자재의 수요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·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공급상황 등 정당한 사유가 있는 경우</a:t>
            </a:r>
            <a:r>
              <a:rPr lang="en-US" altLang="ko-KR" sz="15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1500" b="1" dirty="0" err="1">
                <a:solidFill>
                  <a:srgbClr val="0070C0"/>
                </a:solidFill>
                <a:latin typeface="+mn-ea"/>
              </a:rPr>
              <a:t>미이행시</a:t>
            </a:r>
            <a:r>
              <a:rPr lang="ko-KR" altLang="en-US" sz="1500" b="1" dirty="0">
                <a:solidFill>
                  <a:srgbClr val="0070C0"/>
                </a:solidFill>
                <a:latin typeface="+mn-ea"/>
              </a:rPr>
              <a:t> 사유 공포</a:t>
            </a:r>
            <a:r>
              <a:rPr lang="en-US" altLang="ko-KR" sz="1500" b="1" dirty="0">
                <a:solidFill>
                  <a:srgbClr val="0070C0"/>
                </a:solidFill>
                <a:latin typeface="+mn-ea"/>
              </a:rPr>
              <a:t>)</a:t>
            </a:r>
          </a:p>
        </p:txBody>
      </p:sp>
      <p:sp>
        <p:nvSpPr>
          <p:cNvPr id="28" name="타원 27"/>
          <p:cNvSpPr/>
          <p:nvPr/>
        </p:nvSpPr>
        <p:spPr>
          <a:xfrm>
            <a:off x="742950" y="6163191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419100" y="5516127"/>
            <a:ext cx="3638549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직접구매의 예외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409801" y="439127"/>
            <a:ext cx="458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18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419101" y="1162686"/>
            <a:ext cx="319087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err="1" smtClean="0">
                <a:solidFill>
                  <a:srgbClr val="4747A3"/>
                </a:solidFill>
                <a:latin typeface="+mn-ea"/>
              </a:rPr>
              <a:t>공사용자재</a:t>
            </a:r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 직접구매 제도란</a:t>
            </a:r>
            <a:r>
              <a:rPr lang="en-US" altLang="ko-KR" b="1" spc="-150" dirty="0" smtClean="0">
                <a:solidFill>
                  <a:srgbClr val="4747A3"/>
                </a:solidFill>
                <a:latin typeface="+mn-ea"/>
              </a:rPr>
              <a:t>?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1701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 smtClean="0"/>
              <a:t>1 (</a:t>
            </a:r>
            <a:r>
              <a:rPr lang="en-US" altLang="ko-KR" dirty="0"/>
              <a:t>⑥) 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공사용자재</a:t>
            </a:r>
            <a:r>
              <a:rPr lang="ko-KR" altLang="en-US" dirty="0" smtClean="0"/>
              <a:t> </a:t>
            </a:r>
            <a:r>
              <a:rPr lang="ko-KR" altLang="en-US" dirty="0"/>
              <a:t>직접구매 </a:t>
            </a:r>
            <a:r>
              <a:rPr lang="ko-KR" altLang="en-US" dirty="0" smtClean="0"/>
              <a:t>제도 </a:t>
            </a:r>
            <a:r>
              <a:rPr lang="en-US" altLang="ko-KR" sz="2200" dirty="0" smtClean="0"/>
              <a:t>(</a:t>
            </a:r>
            <a:r>
              <a:rPr lang="ko-KR" altLang="en-US" sz="2200" dirty="0"/>
              <a:t>예외사유</a:t>
            </a:r>
            <a:r>
              <a:rPr lang="en-US" altLang="ko-KR" sz="2200" dirty="0"/>
              <a:t>)</a:t>
            </a:r>
          </a:p>
        </p:txBody>
      </p:sp>
      <p:sp>
        <p:nvSpPr>
          <p:cNvPr id="22" name="모서리가 둥근 직사각형 21"/>
          <p:cNvSpPr/>
          <p:nvPr/>
        </p:nvSpPr>
        <p:spPr>
          <a:xfrm>
            <a:off x="419100" y="1162686"/>
            <a:ext cx="3638549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en-US" altLang="ko-KR" b="1" spc="-150" dirty="0" smtClean="0">
                <a:solidFill>
                  <a:srgbClr val="C00000"/>
                </a:solidFill>
                <a:latin typeface="+mn-ea"/>
              </a:rPr>
              <a:t>(</a:t>
            </a:r>
            <a:r>
              <a:rPr lang="ko-KR" altLang="en-US" b="1" spc="-150" dirty="0">
                <a:solidFill>
                  <a:srgbClr val="C00000"/>
                </a:solidFill>
                <a:latin typeface="+mn-ea"/>
              </a:rPr>
              <a:t>현행</a:t>
            </a:r>
            <a:r>
              <a:rPr lang="en-US" altLang="ko-KR" b="1" spc="-150" dirty="0">
                <a:solidFill>
                  <a:srgbClr val="C00000"/>
                </a:solidFill>
                <a:latin typeface="+mn-ea"/>
              </a:rPr>
              <a:t>) </a:t>
            </a:r>
            <a:r>
              <a:rPr lang="ko-KR" altLang="en-US" b="1" spc="-150" dirty="0">
                <a:solidFill>
                  <a:srgbClr val="4747A3"/>
                </a:solidFill>
                <a:latin typeface="+mn-ea"/>
              </a:rPr>
              <a:t>직접구매 예외사유</a:t>
            </a:r>
          </a:p>
        </p:txBody>
      </p:sp>
      <p:sp>
        <p:nvSpPr>
          <p:cNvPr id="25" name="모서리가 둥근 직사각형 24"/>
          <p:cNvSpPr/>
          <p:nvPr/>
        </p:nvSpPr>
        <p:spPr>
          <a:xfrm>
            <a:off x="676274" y="1929334"/>
            <a:ext cx="8763001" cy="623365"/>
          </a:xfrm>
          <a:prstGeom prst="roundRect">
            <a:avLst>
              <a:gd name="adj" fmla="val 6071"/>
            </a:avLst>
          </a:prstGeom>
          <a:noFill/>
          <a:ln w="12700">
            <a:solidFill>
              <a:srgbClr val="4747A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pPr marL="108000">
              <a:lnSpc>
                <a:spcPct val="150000"/>
              </a:lnSpc>
            </a:pP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「재난 및 안전관리기본법」제</a:t>
            </a: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3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조에 따른 재난 관련공사로써 발주가 시급하다고 인정되는 </a:t>
            </a:r>
            <a:r>
              <a:rPr lang="ko-KR" altLang="en-US" sz="1500" b="1" dirty="0" smtClean="0">
                <a:solidFill>
                  <a:srgbClr val="4747A3"/>
                </a:solidFill>
                <a:latin typeface="+mn-ea"/>
              </a:rPr>
              <a:t>경우</a:t>
            </a:r>
            <a:endParaRPr lang="ko-KR" altLang="en-US" sz="1500" b="1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676274" y="2700859"/>
            <a:ext cx="8763001" cy="623365"/>
          </a:xfrm>
          <a:prstGeom prst="roundRect">
            <a:avLst>
              <a:gd name="adj" fmla="val 6071"/>
            </a:avLst>
          </a:prstGeom>
          <a:noFill/>
          <a:ln w="12700">
            <a:solidFill>
              <a:srgbClr val="4747A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pPr marL="108000">
              <a:lnSpc>
                <a:spcPct val="150000"/>
              </a:lnSpc>
            </a:pPr>
            <a:r>
              <a:rPr lang="ko-KR" altLang="en-US" sz="1500" b="1" dirty="0" err="1">
                <a:solidFill>
                  <a:srgbClr val="4747A3"/>
                </a:solidFill>
                <a:latin typeface="+mn-ea"/>
              </a:rPr>
              <a:t>공사용자재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 직접구매로 인해 국방</a:t>
            </a: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·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국가안보가 저해될 우려가 있다고 인정되는 공사의 경우</a:t>
            </a:r>
          </a:p>
        </p:txBody>
      </p:sp>
      <p:sp>
        <p:nvSpPr>
          <p:cNvPr id="30" name="모서리가 둥근 직사각형 29"/>
          <p:cNvSpPr/>
          <p:nvPr/>
        </p:nvSpPr>
        <p:spPr>
          <a:xfrm>
            <a:off x="676274" y="3481908"/>
            <a:ext cx="8763001" cy="2871267"/>
          </a:xfrm>
          <a:prstGeom prst="roundRect">
            <a:avLst>
              <a:gd name="adj" fmla="val 1756"/>
            </a:avLst>
          </a:prstGeom>
          <a:noFill/>
          <a:ln w="12700">
            <a:solidFill>
              <a:srgbClr val="4747A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08000" rtlCol="0" anchor="t" anchorCtr="0"/>
          <a:lstStyle/>
          <a:p>
            <a:pPr marL="108000">
              <a:lnSpc>
                <a:spcPts val="2200"/>
              </a:lnSpc>
            </a:pP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그 밖에 다음 각 목의 어느 하나에 해당하는 사유로 </a:t>
            </a:r>
            <a:r>
              <a:rPr lang="ko-KR" altLang="en-US" sz="1500" b="1" dirty="0" err="1">
                <a:solidFill>
                  <a:srgbClr val="4747A3"/>
                </a:solidFill>
                <a:latin typeface="+mn-ea"/>
              </a:rPr>
              <a:t>공사용자재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 직접구매가 </a:t>
            </a:r>
            <a:r>
              <a:rPr lang="ko-KR" altLang="en-US" sz="1500" b="1" dirty="0" smtClean="0">
                <a:solidFill>
                  <a:srgbClr val="4747A3"/>
                </a:solidFill>
                <a:latin typeface="+mn-ea"/>
              </a:rPr>
              <a:t>곤란하다고</a:t>
            </a:r>
            <a:endParaRPr lang="en-US" altLang="ko-KR" sz="1500" b="1" dirty="0" smtClean="0">
              <a:solidFill>
                <a:srgbClr val="4747A3"/>
              </a:solidFill>
              <a:latin typeface="+mn-ea"/>
            </a:endParaRPr>
          </a:p>
          <a:p>
            <a:pPr marL="108000">
              <a:lnSpc>
                <a:spcPts val="2200"/>
              </a:lnSpc>
            </a:pPr>
            <a:r>
              <a:rPr lang="ko-KR" altLang="en-US" sz="1500" b="1" dirty="0" smtClean="0">
                <a:solidFill>
                  <a:srgbClr val="C00000"/>
                </a:solidFill>
                <a:latin typeface="+mn-ea"/>
              </a:rPr>
              <a:t>공공기관의 </a:t>
            </a:r>
            <a:r>
              <a:rPr lang="ko-KR" altLang="en-US" sz="1500" b="1" dirty="0">
                <a:solidFill>
                  <a:srgbClr val="C00000"/>
                </a:solidFill>
                <a:latin typeface="+mn-ea"/>
              </a:rPr>
              <a:t>장과 관할 지방중소벤처기업청장이 협의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한 경우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0350" y="4257675"/>
            <a:ext cx="8608925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latin typeface="+mn-ea"/>
              </a:rPr>
              <a:t>가</a:t>
            </a:r>
            <a:r>
              <a:rPr lang="en-US" altLang="ko-KR" sz="1100" b="1" dirty="0">
                <a:latin typeface="+mn-ea"/>
              </a:rPr>
              <a:t>. </a:t>
            </a:r>
            <a:r>
              <a:rPr lang="ko-KR" altLang="en-US" sz="1100" b="1" dirty="0">
                <a:latin typeface="+mn-ea"/>
              </a:rPr>
              <a:t>도서</a:t>
            </a:r>
            <a:r>
              <a:rPr lang="en-US" altLang="ko-KR" sz="1100" b="1" dirty="0">
                <a:latin typeface="+mn-ea"/>
              </a:rPr>
              <a:t>·</a:t>
            </a:r>
            <a:r>
              <a:rPr lang="ko-KR" altLang="en-US" sz="1100" b="1" dirty="0">
                <a:latin typeface="+mn-ea"/>
              </a:rPr>
              <a:t>벽지지역 등 공사현장의 특성상 </a:t>
            </a:r>
            <a:r>
              <a:rPr lang="ko-KR" altLang="en-US" sz="1100" b="1" dirty="0" err="1">
                <a:latin typeface="+mn-ea"/>
              </a:rPr>
              <a:t>공사용자재</a:t>
            </a:r>
            <a:r>
              <a:rPr lang="ko-KR" altLang="en-US" sz="1100" b="1" dirty="0">
                <a:latin typeface="+mn-ea"/>
              </a:rPr>
              <a:t> </a:t>
            </a:r>
            <a:r>
              <a:rPr lang="ko-KR" altLang="en-US" sz="1100" b="1" dirty="0" err="1">
                <a:latin typeface="+mn-ea"/>
              </a:rPr>
              <a:t>직접구매시</a:t>
            </a:r>
            <a:r>
              <a:rPr lang="ko-KR" altLang="en-US" sz="1100" b="1" dirty="0">
                <a:latin typeface="+mn-ea"/>
              </a:rPr>
              <a:t> 안정적인 공사 진행이 불가능한 </a:t>
            </a:r>
            <a:r>
              <a:rPr lang="ko-KR" altLang="en-US" sz="1100" b="1" dirty="0" smtClean="0">
                <a:latin typeface="+mn-ea"/>
              </a:rPr>
              <a:t>경우</a:t>
            </a:r>
            <a:endParaRPr lang="ko-KR" altLang="en-US" sz="11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latin typeface="+mn-ea"/>
              </a:rPr>
              <a:t>나</a:t>
            </a:r>
            <a:r>
              <a:rPr lang="en-US" altLang="ko-KR" sz="1100" b="1" dirty="0">
                <a:latin typeface="+mn-ea"/>
              </a:rPr>
              <a:t>. </a:t>
            </a:r>
            <a:r>
              <a:rPr lang="ko-KR" altLang="en-US" sz="1100" b="1" dirty="0">
                <a:latin typeface="+mn-ea"/>
              </a:rPr>
              <a:t>원자재 가격파동 등으로 원활한 자재수급이 곤란한 </a:t>
            </a:r>
            <a:r>
              <a:rPr lang="ko-KR" altLang="en-US" sz="1100" b="1" dirty="0" smtClean="0">
                <a:latin typeface="+mn-ea"/>
              </a:rPr>
              <a:t>경우</a:t>
            </a:r>
            <a:endParaRPr lang="ko-KR" altLang="en-US" sz="11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latin typeface="+mn-ea"/>
              </a:rPr>
              <a:t>다</a:t>
            </a:r>
            <a:r>
              <a:rPr lang="en-US" altLang="ko-KR" sz="1100" b="1" dirty="0">
                <a:latin typeface="+mn-ea"/>
              </a:rPr>
              <a:t>. </a:t>
            </a:r>
            <a:r>
              <a:rPr lang="ko-KR" altLang="en-US" sz="1100" b="1" dirty="0">
                <a:latin typeface="+mn-ea"/>
              </a:rPr>
              <a:t>공사의 품질 확보가 곤란하거나 공사비용이 현저하게 증가할 것으로 예상되는 </a:t>
            </a:r>
            <a:r>
              <a:rPr lang="ko-KR" altLang="en-US" sz="1100" b="1" dirty="0" smtClean="0">
                <a:latin typeface="+mn-ea"/>
              </a:rPr>
              <a:t>경우</a:t>
            </a:r>
            <a:endParaRPr lang="ko-KR" altLang="en-US" sz="11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latin typeface="+mn-ea"/>
              </a:rPr>
              <a:t>라</a:t>
            </a:r>
            <a:r>
              <a:rPr lang="en-US" altLang="ko-KR" sz="1100" b="1" dirty="0">
                <a:latin typeface="+mn-ea"/>
              </a:rPr>
              <a:t>. </a:t>
            </a:r>
            <a:r>
              <a:rPr lang="ko-KR" altLang="en-US" sz="1100" b="1" dirty="0">
                <a:latin typeface="+mn-ea"/>
              </a:rPr>
              <a:t>공공주택 등 분양을 목적으로 하는 건축공사로서 입주자의 해당 자재에 대한 선호도가 낮아 분양 목적을 달성하기 곤란한 경우 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latin typeface="+mn-ea"/>
              </a:rPr>
              <a:t>마</a:t>
            </a:r>
            <a:r>
              <a:rPr lang="en-US" altLang="ko-KR" sz="1100" b="1" dirty="0">
                <a:latin typeface="+mn-ea"/>
              </a:rPr>
              <a:t>. </a:t>
            </a:r>
            <a:r>
              <a:rPr lang="ko-KR" altLang="en-US" sz="1100" b="1" dirty="0">
                <a:latin typeface="+mn-ea"/>
              </a:rPr>
              <a:t>특정 </a:t>
            </a:r>
            <a:r>
              <a:rPr lang="ko-KR" altLang="en-US" sz="1100" b="1" dirty="0" err="1">
                <a:latin typeface="+mn-ea"/>
              </a:rPr>
              <a:t>공사용자재와</a:t>
            </a:r>
            <a:r>
              <a:rPr lang="ko-KR" altLang="en-US" sz="1100" b="1" dirty="0">
                <a:latin typeface="+mn-ea"/>
              </a:rPr>
              <a:t> 관련하여 과거 잦은 납기지연으로 공사진행에 어려움이 있었던 </a:t>
            </a:r>
            <a:r>
              <a:rPr lang="ko-KR" altLang="en-US" sz="1100" b="1" dirty="0" smtClean="0">
                <a:latin typeface="+mn-ea"/>
              </a:rPr>
              <a:t>경우</a:t>
            </a:r>
            <a:endParaRPr lang="ko-KR" altLang="en-US" sz="11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latin typeface="+mn-ea"/>
              </a:rPr>
              <a:t>바</a:t>
            </a:r>
            <a:r>
              <a:rPr lang="en-US" altLang="ko-KR" sz="1100" b="1" dirty="0">
                <a:latin typeface="+mn-ea"/>
              </a:rPr>
              <a:t>. </a:t>
            </a:r>
            <a:r>
              <a:rPr lang="ko-KR" altLang="en-US" sz="1100" b="1" dirty="0" err="1">
                <a:latin typeface="+mn-ea"/>
              </a:rPr>
              <a:t>턴키공사에</a:t>
            </a:r>
            <a:r>
              <a:rPr lang="ko-KR" altLang="en-US" sz="1100" b="1" dirty="0">
                <a:latin typeface="+mn-ea"/>
              </a:rPr>
              <a:t> 소요되는 자재로 </a:t>
            </a:r>
            <a:r>
              <a:rPr lang="ko-KR" altLang="en-US" sz="1100" b="1" dirty="0" err="1">
                <a:latin typeface="+mn-ea"/>
              </a:rPr>
              <a:t>공사용자재</a:t>
            </a:r>
            <a:r>
              <a:rPr lang="ko-KR" altLang="en-US" sz="1100" b="1" dirty="0">
                <a:latin typeface="+mn-ea"/>
              </a:rPr>
              <a:t> 직접 </a:t>
            </a:r>
            <a:r>
              <a:rPr lang="ko-KR" altLang="en-US" sz="1100" b="1" dirty="0" err="1">
                <a:latin typeface="+mn-ea"/>
              </a:rPr>
              <a:t>구매시</a:t>
            </a:r>
            <a:r>
              <a:rPr lang="ko-KR" altLang="en-US" sz="1100" b="1" dirty="0">
                <a:latin typeface="+mn-ea"/>
              </a:rPr>
              <a:t> 당초 목적에 부합하는 품질 수준의 자재 구매가 어려울 것으로 예상되는 </a:t>
            </a:r>
            <a:r>
              <a:rPr lang="ko-KR" altLang="en-US" sz="1100" b="1" dirty="0" smtClean="0">
                <a:latin typeface="+mn-ea"/>
              </a:rPr>
              <a:t>경우</a:t>
            </a:r>
            <a:endParaRPr lang="ko-KR" altLang="en-US" sz="11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latin typeface="+mn-ea"/>
              </a:rPr>
              <a:t>사</a:t>
            </a:r>
            <a:r>
              <a:rPr lang="en-US" altLang="ko-KR" sz="1100" b="1" dirty="0">
                <a:latin typeface="+mn-ea"/>
              </a:rPr>
              <a:t>. </a:t>
            </a:r>
            <a:r>
              <a:rPr lang="ko-KR" altLang="en-US" sz="1100" b="1" dirty="0">
                <a:latin typeface="+mn-ea"/>
              </a:rPr>
              <a:t>기타 불가피한 사유로 공사용 자재 직접구매가 어려운 </a:t>
            </a:r>
            <a:r>
              <a:rPr lang="ko-KR" altLang="en-US" sz="1100" b="1" dirty="0" smtClean="0">
                <a:latin typeface="+mn-ea"/>
              </a:rPr>
              <a:t>경우</a:t>
            </a:r>
            <a:endParaRPr lang="ko-KR" altLang="en-US" sz="1100" b="1" dirty="0">
              <a:latin typeface="+mn-ea"/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423861" y="1989125"/>
            <a:ext cx="500063" cy="500063"/>
          </a:xfrm>
          <a:prstGeom prst="ellipse">
            <a:avLst/>
          </a:prstGeom>
          <a:solidFill>
            <a:srgbClr val="4747A3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b="1" spc="-15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endParaRPr lang="ko-KR" altLang="en-US" b="1" spc="-15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423861" y="2760650"/>
            <a:ext cx="500063" cy="500063"/>
          </a:xfrm>
          <a:prstGeom prst="ellipse">
            <a:avLst/>
          </a:prstGeom>
          <a:solidFill>
            <a:srgbClr val="4747A3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pc="-15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spc="-15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423861" y="3541700"/>
            <a:ext cx="500063" cy="500063"/>
          </a:xfrm>
          <a:prstGeom prst="ellipse">
            <a:avLst/>
          </a:prstGeom>
          <a:solidFill>
            <a:srgbClr val="4747A3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pc="-15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endParaRPr lang="ko-KR" altLang="en-US" spc="-15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409801" y="439127"/>
            <a:ext cx="458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19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82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 smtClean="0"/>
              <a:t>1 (</a:t>
            </a:r>
            <a:r>
              <a:rPr lang="en-US" altLang="ko-KR" dirty="0"/>
              <a:t>⑥) 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공사용자재</a:t>
            </a:r>
            <a:r>
              <a:rPr lang="ko-KR" altLang="en-US" dirty="0" smtClean="0"/>
              <a:t> </a:t>
            </a:r>
            <a:r>
              <a:rPr lang="ko-KR" altLang="en-US" dirty="0"/>
              <a:t>직접구매 </a:t>
            </a:r>
            <a:r>
              <a:rPr lang="ko-KR" altLang="en-US" dirty="0" smtClean="0"/>
              <a:t>제도 </a:t>
            </a:r>
            <a:r>
              <a:rPr lang="en-US" altLang="ko-KR" sz="2200" dirty="0" smtClean="0"/>
              <a:t>(</a:t>
            </a:r>
            <a:r>
              <a:rPr lang="ko-KR" altLang="en-US" sz="2200" dirty="0"/>
              <a:t>예외처리절차</a:t>
            </a:r>
            <a:r>
              <a:rPr lang="en-US" altLang="ko-KR" sz="2200" dirty="0"/>
              <a:t>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6775" y="1451190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공사현장 소재 관할 </a:t>
            </a:r>
            <a:r>
              <a:rPr lang="ko-KR" alt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지방중소벤처기업청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(12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개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에 신청</a:t>
            </a:r>
          </a:p>
        </p:txBody>
      </p:sp>
      <p:sp>
        <p:nvSpPr>
          <p:cNvPr id="24" name="타원 23"/>
          <p:cNvSpPr/>
          <p:nvPr/>
        </p:nvSpPr>
        <p:spPr>
          <a:xfrm>
            <a:off x="742950" y="1621569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419100" y="1031655"/>
            <a:ext cx="6153150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공공기관 </a:t>
            </a:r>
            <a:r>
              <a:rPr lang="ko-KR" altLang="en-US" b="1" spc="-150" dirty="0">
                <a:solidFill>
                  <a:srgbClr val="4747A3"/>
                </a:solidFill>
                <a:latin typeface="+mn-ea"/>
              </a:rPr>
              <a:t>직접구매 예외 조정</a:t>
            </a:r>
            <a:r>
              <a:rPr lang="en-US" altLang="ko-KR" b="1" spc="-150" dirty="0">
                <a:solidFill>
                  <a:srgbClr val="4747A3"/>
                </a:solidFill>
                <a:latin typeface="+mn-ea"/>
              </a:rPr>
              <a:t>·</a:t>
            </a:r>
            <a:r>
              <a:rPr lang="ko-KR" altLang="en-US" b="1" spc="-150" dirty="0">
                <a:solidFill>
                  <a:srgbClr val="4747A3"/>
                </a:solidFill>
                <a:latin typeface="+mn-ea"/>
              </a:rPr>
              <a:t>협의 </a:t>
            </a:r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신청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66774" y="1813140"/>
            <a:ext cx="8943976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관할구역이 중첩되는 도로공사 등은 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</a:t>
            </a:r>
            <a:r>
              <a:rPr lang="ko-KR" alt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급지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지방중소벤처기업청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또는 </a:t>
            </a:r>
            <a:r>
              <a:rPr lang="ko-KR" alt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직제순에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따른 선임 지방청에 직접구매 예외신청 </a:t>
            </a: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200" b="1" dirty="0" smtClean="0">
                <a:latin typeface="+mn-ea"/>
              </a:rPr>
              <a:t>* </a:t>
            </a:r>
            <a:r>
              <a:rPr lang="en-US" altLang="ko-KR" sz="1200" b="1" dirty="0">
                <a:latin typeface="+mn-ea"/>
              </a:rPr>
              <a:t>1</a:t>
            </a:r>
            <a:r>
              <a:rPr lang="ko-KR" altLang="en-US" sz="1200" b="1" dirty="0" err="1">
                <a:latin typeface="+mn-ea"/>
              </a:rPr>
              <a:t>급지</a:t>
            </a:r>
            <a:r>
              <a:rPr lang="ko-KR" altLang="en-US" sz="1200" b="1" dirty="0">
                <a:latin typeface="+mn-ea"/>
              </a:rPr>
              <a:t> </a:t>
            </a:r>
            <a:r>
              <a:rPr lang="en-US" altLang="ko-KR" sz="1200" b="1" dirty="0">
                <a:latin typeface="+mn-ea"/>
              </a:rPr>
              <a:t>: </a:t>
            </a:r>
            <a:r>
              <a:rPr lang="ko-KR" altLang="en-US" sz="1200" b="1" dirty="0">
                <a:latin typeface="+mn-ea"/>
              </a:rPr>
              <a:t>서울</a:t>
            </a:r>
            <a:r>
              <a:rPr lang="en-US" altLang="ko-KR" sz="1200" b="1" dirty="0">
                <a:latin typeface="+mn-ea"/>
              </a:rPr>
              <a:t>, </a:t>
            </a:r>
            <a:r>
              <a:rPr lang="ko-KR" altLang="en-US" sz="1200" b="1" dirty="0">
                <a:latin typeface="+mn-ea"/>
              </a:rPr>
              <a:t>부산</a:t>
            </a:r>
            <a:r>
              <a:rPr lang="en-US" altLang="ko-KR" sz="1200" b="1" dirty="0">
                <a:latin typeface="+mn-ea"/>
              </a:rPr>
              <a:t>·</a:t>
            </a:r>
            <a:r>
              <a:rPr lang="ko-KR" altLang="en-US" sz="1200" b="1" dirty="0">
                <a:latin typeface="+mn-ea"/>
              </a:rPr>
              <a:t>울산</a:t>
            </a:r>
            <a:r>
              <a:rPr lang="en-US" altLang="ko-KR" sz="1200" b="1" dirty="0">
                <a:latin typeface="+mn-ea"/>
              </a:rPr>
              <a:t>, </a:t>
            </a:r>
            <a:r>
              <a:rPr lang="ko-KR" altLang="en-US" sz="1200" b="1" dirty="0">
                <a:latin typeface="+mn-ea"/>
              </a:rPr>
              <a:t>대구</a:t>
            </a:r>
            <a:r>
              <a:rPr lang="en-US" altLang="ko-KR" sz="1200" b="1" dirty="0">
                <a:latin typeface="+mn-ea"/>
              </a:rPr>
              <a:t>·</a:t>
            </a:r>
            <a:r>
              <a:rPr lang="ko-KR" altLang="en-US" sz="1200" b="1" dirty="0">
                <a:latin typeface="+mn-ea"/>
              </a:rPr>
              <a:t>경북</a:t>
            </a:r>
            <a:r>
              <a:rPr lang="en-US" altLang="ko-KR" sz="1200" b="1" dirty="0">
                <a:latin typeface="+mn-ea"/>
              </a:rPr>
              <a:t>, </a:t>
            </a:r>
            <a:r>
              <a:rPr lang="ko-KR" altLang="en-US" sz="1200" b="1" dirty="0">
                <a:latin typeface="+mn-ea"/>
              </a:rPr>
              <a:t>광주</a:t>
            </a:r>
            <a:r>
              <a:rPr lang="en-US" altLang="ko-KR" sz="1200" b="1" dirty="0">
                <a:latin typeface="+mn-ea"/>
              </a:rPr>
              <a:t>·</a:t>
            </a:r>
            <a:r>
              <a:rPr lang="ko-KR" altLang="en-US" sz="1200" b="1" dirty="0">
                <a:latin typeface="+mn-ea"/>
              </a:rPr>
              <a:t>전남</a:t>
            </a:r>
            <a:r>
              <a:rPr lang="en-US" altLang="ko-KR" sz="1200" b="1" dirty="0">
                <a:latin typeface="+mn-ea"/>
              </a:rPr>
              <a:t>, </a:t>
            </a:r>
            <a:r>
              <a:rPr lang="ko-KR" altLang="en-US" sz="1200" b="1" dirty="0" err="1">
                <a:latin typeface="+mn-ea"/>
              </a:rPr>
              <a:t>경기지방중소벤처기업청</a:t>
            </a:r>
            <a:r>
              <a:rPr lang="ko-KR" altLang="en-US" sz="1200" b="1" dirty="0">
                <a:latin typeface="+mn-ea"/>
              </a:rPr>
              <a:t> 등 </a:t>
            </a:r>
            <a:r>
              <a:rPr lang="en-US" altLang="ko-KR" sz="1200" b="1" dirty="0" smtClean="0">
                <a:latin typeface="+mn-ea"/>
              </a:rPr>
              <a:t>5</a:t>
            </a:r>
            <a:r>
              <a:rPr lang="ko-KR" altLang="en-US" sz="1200" b="1" dirty="0" smtClean="0">
                <a:latin typeface="+mn-ea"/>
              </a:rPr>
              <a:t>곳</a:t>
            </a:r>
            <a:r>
              <a:rPr lang="en-US" altLang="ko-KR" sz="1200" b="1" dirty="0" smtClean="0">
                <a:latin typeface="+mn-ea"/>
              </a:rPr>
              <a:t>)</a:t>
            </a:r>
            <a:r>
              <a:rPr lang="ko-KR" altLang="en-US" sz="1200" b="1" dirty="0" smtClean="0">
                <a:latin typeface="+mn-ea"/>
              </a:rPr>
              <a:t> </a:t>
            </a:r>
            <a:endParaRPr lang="ko-KR" altLang="en-US" sz="15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7" name="타원 36"/>
          <p:cNvSpPr/>
          <p:nvPr/>
        </p:nvSpPr>
        <p:spPr>
          <a:xfrm>
            <a:off x="742950" y="1926369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866775" y="3494688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조정협의회 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개최 시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이해당사자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조합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공사관계자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는 참고인으로 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의견 제시</a:t>
            </a:r>
            <a:endParaRPr lang="ko-KR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742950" y="3665067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모서리가 둥근 직사각형 29"/>
          <p:cNvSpPr/>
          <p:nvPr/>
        </p:nvSpPr>
        <p:spPr>
          <a:xfrm>
            <a:off x="419100" y="2513178"/>
            <a:ext cx="6153150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공사용 </a:t>
            </a:r>
            <a:r>
              <a:rPr lang="ko-KR" altLang="en-US" b="1" spc="-150" dirty="0">
                <a:solidFill>
                  <a:srgbClr val="4747A3"/>
                </a:solidFill>
                <a:latin typeface="+mn-ea"/>
              </a:rPr>
              <a:t>자재 예외사유 조정협의회 구성</a:t>
            </a:r>
            <a:r>
              <a:rPr lang="en-US" altLang="ko-KR" b="1" spc="-150" dirty="0">
                <a:solidFill>
                  <a:srgbClr val="4747A3"/>
                </a:solidFill>
                <a:latin typeface="+mn-ea"/>
              </a:rPr>
              <a:t>·</a:t>
            </a:r>
            <a:r>
              <a:rPr lang="ko-KR" altLang="en-US" b="1" spc="-150" dirty="0">
                <a:solidFill>
                  <a:srgbClr val="4747A3"/>
                </a:solidFill>
                <a:latin typeface="+mn-ea"/>
              </a:rPr>
              <a:t>운영 </a:t>
            </a:r>
            <a:r>
              <a:rPr lang="en-US" altLang="ko-KR" b="1" spc="-150" dirty="0">
                <a:solidFill>
                  <a:srgbClr val="4747A3"/>
                </a:solidFill>
                <a:latin typeface="+mn-ea"/>
              </a:rPr>
              <a:t>(</a:t>
            </a:r>
            <a:r>
              <a:rPr lang="ko-KR" altLang="en-US" b="1" spc="-150" dirty="0">
                <a:solidFill>
                  <a:srgbClr val="4747A3"/>
                </a:solidFill>
                <a:latin typeface="+mn-ea"/>
              </a:rPr>
              <a:t>심의</a:t>
            </a:r>
            <a:r>
              <a:rPr lang="en-US" altLang="ko-KR" b="1" spc="-150" dirty="0">
                <a:solidFill>
                  <a:srgbClr val="4747A3"/>
                </a:solidFill>
                <a:latin typeface="+mn-ea"/>
              </a:rPr>
              <a:t>·</a:t>
            </a:r>
            <a:r>
              <a:rPr lang="ko-KR" altLang="en-US" b="1" spc="-150" dirty="0">
                <a:solidFill>
                  <a:srgbClr val="4747A3"/>
                </a:solidFill>
                <a:latin typeface="+mn-ea"/>
              </a:rPr>
              <a:t>의결</a:t>
            </a:r>
            <a:r>
              <a:rPr lang="en-US" altLang="ko-KR" b="1" spc="-150" dirty="0">
                <a:solidFill>
                  <a:srgbClr val="4747A3"/>
                </a:solidFill>
                <a:latin typeface="+mn-ea"/>
              </a:rPr>
              <a:t>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66775" y="3018438"/>
            <a:ext cx="8648700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위원장 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1</a:t>
            </a:r>
            <a:r>
              <a:rPr lang="ko-KR" alt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급청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성장지원과장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2</a:t>
            </a:r>
            <a:r>
              <a:rPr lang="ko-KR" alt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급청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조정협력과장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혹은 관련사업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팀장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</a:p>
          <a:p>
            <a:pPr>
              <a:lnSpc>
                <a:spcPts val="2000"/>
              </a:lnSpc>
            </a:pP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위   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원 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공무원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학계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시험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·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연구기관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공공기관 담당자 등 현장 전문가를 포함하여 구성</a:t>
            </a:r>
            <a:endParaRPr lang="ko-KR" altLang="en-US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742950" y="3131667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866775" y="3809013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위원장이 소집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참석대상 총 위원의 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2/3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이상 출석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출석위원 과반수 찬성</a:t>
            </a:r>
          </a:p>
        </p:txBody>
      </p:sp>
      <p:sp>
        <p:nvSpPr>
          <p:cNvPr id="35" name="타원 34"/>
          <p:cNvSpPr/>
          <p:nvPr/>
        </p:nvSpPr>
        <p:spPr>
          <a:xfrm>
            <a:off x="742950" y="3979392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모서리가 둥근 직사각형 39"/>
          <p:cNvSpPr/>
          <p:nvPr/>
        </p:nvSpPr>
        <p:spPr>
          <a:xfrm>
            <a:off x="419100" y="4319322"/>
            <a:ext cx="6153150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예외처리 </a:t>
            </a:r>
            <a:r>
              <a:rPr lang="ko-KR" altLang="en-US" b="1" spc="-150" dirty="0">
                <a:solidFill>
                  <a:srgbClr val="4747A3"/>
                </a:solidFill>
                <a:latin typeface="+mn-ea"/>
              </a:rPr>
              <a:t>처리기간 및 조정협의회 결과 통보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66775" y="4767432"/>
            <a:ext cx="8648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공공기관으로부터 공문이 접수된 후 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14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일 이내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공휴일 제외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조정협의회 개최 및 결과 통보</a:t>
            </a:r>
          </a:p>
        </p:txBody>
      </p:sp>
      <p:sp>
        <p:nvSpPr>
          <p:cNvPr id="42" name="타원 41"/>
          <p:cNvSpPr/>
          <p:nvPr/>
        </p:nvSpPr>
        <p:spPr>
          <a:xfrm>
            <a:off x="742950" y="4909236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모서리가 둥근 직사각형 42"/>
          <p:cNvSpPr/>
          <p:nvPr/>
        </p:nvSpPr>
        <p:spPr>
          <a:xfrm>
            <a:off x="419100" y="5246592"/>
            <a:ext cx="6153150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조정협의 </a:t>
            </a:r>
            <a:r>
              <a:rPr lang="ko-KR" altLang="en-US" b="1" spc="-150" dirty="0">
                <a:solidFill>
                  <a:srgbClr val="4747A3"/>
                </a:solidFill>
                <a:latin typeface="+mn-ea"/>
              </a:rPr>
              <a:t>결과 모니터링 및 </a:t>
            </a:r>
            <a:r>
              <a:rPr lang="ko-KR" altLang="en-US" b="1" spc="-150" dirty="0" err="1">
                <a:solidFill>
                  <a:srgbClr val="4747A3"/>
                </a:solidFill>
                <a:latin typeface="+mn-ea"/>
              </a:rPr>
              <a:t>미이행기관</a:t>
            </a:r>
            <a:r>
              <a:rPr lang="ko-KR" altLang="en-US" b="1" spc="-150" dirty="0">
                <a:solidFill>
                  <a:srgbClr val="4747A3"/>
                </a:solidFill>
                <a:latin typeface="+mn-ea"/>
              </a:rPr>
              <a:t> 조치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66775" y="5751852"/>
            <a:ext cx="8648700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협의 결과 직접구매 예외가 불인정된 경우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발주기관의 직접구매 이행 여부를 지속적으로 모니터링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 </a:t>
            </a:r>
            <a:r>
              <a:rPr lang="ko-KR" altLang="en-US" sz="1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미이행시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관련법에 따라 조치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국무회의 보고 등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</a:p>
        </p:txBody>
      </p:sp>
      <p:sp>
        <p:nvSpPr>
          <p:cNvPr id="45" name="타원 44"/>
          <p:cNvSpPr/>
          <p:nvPr/>
        </p:nvSpPr>
        <p:spPr>
          <a:xfrm>
            <a:off x="742950" y="5865081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866775" y="6285252"/>
            <a:ext cx="8648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시정권고 </a:t>
            </a:r>
            <a:r>
              <a:rPr lang="ko-KR" alt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미이행시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입찰절차 중지명령</a:t>
            </a:r>
          </a:p>
        </p:txBody>
      </p:sp>
      <p:sp>
        <p:nvSpPr>
          <p:cNvPr id="47" name="타원 46"/>
          <p:cNvSpPr/>
          <p:nvPr/>
        </p:nvSpPr>
        <p:spPr>
          <a:xfrm>
            <a:off x="742950" y="6427056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9409801" y="439127"/>
            <a:ext cx="458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20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35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 smtClean="0"/>
              <a:t>2 (</a:t>
            </a:r>
            <a:r>
              <a:rPr lang="en-US" altLang="ko-KR" dirty="0"/>
              <a:t>①) </a:t>
            </a:r>
            <a:r>
              <a:rPr lang="en-US" altLang="ko-KR" dirty="0" smtClean="0"/>
              <a:t> </a:t>
            </a:r>
            <a:r>
              <a:rPr lang="ko-KR" altLang="en-US" dirty="0" smtClean="0"/>
              <a:t>중소기업 </a:t>
            </a:r>
            <a:r>
              <a:rPr lang="ko-KR" altLang="en-US" dirty="0"/>
              <a:t>우선조달제도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6775" y="2101464"/>
            <a:ext cx="8648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기재부장관이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고시한 금액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(2</a:t>
            </a:r>
            <a:r>
              <a:rPr lang="ko-KR" alt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억원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미만의 물품용역</a:t>
            </a:r>
            <a:r>
              <a:rPr lang="en-US" altLang="ko-KR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중기간 </a:t>
            </a:r>
            <a:r>
              <a:rPr lang="ko-KR" altLang="en-US" sz="1500" b="1" dirty="0">
                <a:solidFill>
                  <a:srgbClr val="C00000"/>
                </a:solidFill>
                <a:latin typeface="+mn-ea"/>
              </a:rPr>
              <a:t>경쟁제품 제외</a:t>
            </a:r>
            <a:r>
              <a:rPr lang="en-US" altLang="ko-KR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구매 시 </a:t>
            </a:r>
            <a:endParaRPr lang="en-US" altLang="ko-KR" sz="17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ts val="2400"/>
              </a:lnSpc>
            </a:pP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중소기업자만을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대상으로 하는 제한경쟁입찰 의무화</a:t>
            </a:r>
          </a:p>
        </p:txBody>
      </p:sp>
      <p:sp>
        <p:nvSpPr>
          <p:cNvPr id="24" name="타원 23"/>
          <p:cNvSpPr/>
          <p:nvPr/>
        </p:nvSpPr>
        <p:spPr>
          <a:xfrm>
            <a:off x="742950" y="2224218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419100" y="1577154"/>
            <a:ext cx="3638549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개요</a:t>
            </a:r>
            <a:endParaRPr lang="en-US" altLang="ko-KR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66774" y="5347686"/>
            <a:ext cx="86644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</a:t>
            </a:r>
            <a:r>
              <a:rPr lang="ko-KR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인 이상의 제조 소기업 또는 소상공인이 </a:t>
            </a:r>
            <a:r>
              <a:rPr lang="ko-KR" altLang="en-US" sz="1500" b="1" dirty="0">
                <a:solidFill>
                  <a:srgbClr val="C00000"/>
                </a:solidFill>
                <a:latin typeface="+mn-ea"/>
              </a:rPr>
              <a:t>중소기업협동조합과 </a:t>
            </a:r>
            <a:r>
              <a:rPr lang="ko-KR" altLang="en-US" sz="1500" b="1" dirty="0" smtClean="0">
                <a:solidFill>
                  <a:srgbClr val="C00000"/>
                </a:solidFill>
                <a:latin typeface="+mn-ea"/>
              </a:rPr>
              <a:t>공동사업</a:t>
            </a:r>
            <a:r>
              <a:rPr lang="en-US" altLang="ko-KR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협업</a:t>
            </a:r>
            <a:r>
              <a:rPr lang="en-US" altLang="ko-KR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공동상표</a:t>
            </a:r>
            <a:r>
              <a:rPr lang="en-US" altLang="ko-KR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공동특허</a:t>
            </a:r>
            <a:r>
              <a:rPr lang="en-US" altLang="ko-KR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공동</a:t>
            </a:r>
            <a:r>
              <a:rPr lang="en-US" altLang="ko-KR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R&amp;D, </a:t>
            </a:r>
            <a:r>
              <a:rPr lang="ko-KR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단체표준인증</a:t>
            </a:r>
            <a:r>
              <a:rPr lang="en-US" altLang="ko-KR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  <a:r>
              <a:rPr lang="ko-KR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을 통해 제품화한 </a:t>
            </a:r>
            <a:r>
              <a:rPr lang="ko-KR" altLang="en-US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경우 해당 </a:t>
            </a:r>
            <a:r>
              <a:rPr lang="ko-KR" altLang="en-US" sz="1500" b="1" dirty="0">
                <a:solidFill>
                  <a:srgbClr val="C00000"/>
                </a:solidFill>
                <a:latin typeface="+mn-ea"/>
              </a:rPr>
              <a:t>소기업 또는 소상공인간 제한경쟁 </a:t>
            </a:r>
            <a:r>
              <a:rPr lang="ko-KR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가능</a:t>
            </a:r>
            <a:endParaRPr lang="ko-KR" altLang="en-US" sz="1500" b="1" dirty="0">
              <a:solidFill>
                <a:srgbClr val="D60093"/>
              </a:solidFill>
              <a:latin typeface="+mn-ea"/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742950" y="5489490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419100" y="4842426"/>
            <a:ext cx="3638549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계약방법의 특례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80670" y="1167579"/>
            <a:ext cx="3639580" cy="330072"/>
          </a:xfrm>
          <a:prstGeom prst="rect">
            <a:avLst/>
          </a:prstGeom>
          <a:solidFill>
            <a:srgbClr val="EEEEEE"/>
          </a:solidFill>
        </p:spPr>
        <p:txBody>
          <a:bodyPr wrap="square" lIns="72000" tIns="72000" rIns="72000" bIns="72000" rtlCol="0">
            <a:spAutoFit/>
          </a:bodyPr>
          <a:lstStyle/>
          <a:p>
            <a:pPr algn="ctr"/>
            <a:r>
              <a:rPr lang="ko-KR" altLang="en-US" sz="1200" b="1" dirty="0">
                <a:latin typeface="+mn-ea"/>
              </a:rPr>
              <a:t>* </a:t>
            </a:r>
            <a:r>
              <a:rPr lang="ko-KR" altLang="en-US" sz="1200" b="1" dirty="0" err="1">
                <a:latin typeface="+mn-ea"/>
              </a:rPr>
              <a:t>판로지원법</a:t>
            </a:r>
            <a:r>
              <a:rPr lang="ko-KR" altLang="en-US" sz="1200" b="1" dirty="0">
                <a:latin typeface="+mn-ea"/>
              </a:rPr>
              <a:t> 제</a:t>
            </a:r>
            <a:r>
              <a:rPr lang="en-US" altLang="ko-KR" sz="1200" b="1" dirty="0">
                <a:latin typeface="+mn-ea"/>
              </a:rPr>
              <a:t>4</a:t>
            </a:r>
            <a:r>
              <a:rPr lang="ko-KR" altLang="en-US" sz="1200" b="1" dirty="0">
                <a:latin typeface="+mn-ea"/>
              </a:rPr>
              <a:t>조제</a:t>
            </a:r>
            <a:r>
              <a:rPr lang="en-US" altLang="ko-KR" sz="1200" b="1" dirty="0">
                <a:latin typeface="+mn-ea"/>
              </a:rPr>
              <a:t>2</a:t>
            </a:r>
            <a:r>
              <a:rPr lang="ko-KR" altLang="en-US" sz="1200" b="1" dirty="0">
                <a:latin typeface="+mn-ea"/>
              </a:rPr>
              <a:t>항 및 동법 시행령 제</a:t>
            </a:r>
            <a:r>
              <a:rPr lang="en-US" altLang="ko-KR" sz="1200" b="1" dirty="0">
                <a:latin typeface="+mn-ea"/>
              </a:rPr>
              <a:t>2</a:t>
            </a:r>
            <a:r>
              <a:rPr lang="ko-KR" altLang="en-US" sz="1200" b="1" dirty="0">
                <a:latin typeface="+mn-ea"/>
              </a:rPr>
              <a:t>조의</a:t>
            </a:r>
            <a:r>
              <a:rPr lang="en-US" altLang="ko-KR" sz="1200" b="1" dirty="0" smtClean="0">
                <a:latin typeface="+mn-ea"/>
              </a:rPr>
              <a:t>2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25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957421" y="2913363"/>
            <a:ext cx="5414804" cy="351631"/>
          </a:xfrm>
          <a:prstGeom prst="roundRect">
            <a:avLst>
              <a:gd name="adj" fmla="val 15000"/>
            </a:avLst>
          </a:prstGeom>
          <a:solidFill>
            <a:srgbClr val="4747A3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400" b="1" dirty="0">
                <a:solidFill>
                  <a:srgbClr val="FFFFFF"/>
                </a:solidFill>
                <a:latin typeface="+mn-ea"/>
                <a:sym typeface="Helvetica Neue Medium"/>
              </a:rPr>
              <a:t>일반제품</a:t>
            </a:r>
          </a:p>
        </p:txBody>
      </p:sp>
      <p:sp>
        <p:nvSpPr>
          <p:cNvPr id="26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6403615" y="2913362"/>
            <a:ext cx="2667000" cy="351631"/>
          </a:xfrm>
          <a:prstGeom prst="roundRect">
            <a:avLst>
              <a:gd name="adj" fmla="val 15000"/>
            </a:avLst>
          </a:prstGeom>
          <a:solidFill>
            <a:schemeClr val="accent6">
              <a:lumMod val="75000"/>
            </a:schemeClr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400" b="1" dirty="0">
                <a:solidFill>
                  <a:srgbClr val="FFFFFF"/>
                </a:solidFill>
                <a:latin typeface="+mn-ea"/>
                <a:sym typeface="Helvetica Neue Medium"/>
              </a:rPr>
              <a:t>중소기업자간 경쟁제품</a:t>
            </a:r>
          </a:p>
        </p:txBody>
      </p:sp>
      <p:sp>
        <p:nvSpPr>
          <p:cNvPr id="31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957422" y="3294363"/>
            <a:ext cx="2633504" cy="1108044"/>
          </a:xfrm>
          <a:prstGeom prst="roundRect">
            <a:avLst>
              <a:gd name="adj" fmla="val 5544"/>
            </a:avLst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rgbClr val="4747A3"/>
            </a:solidFill>
            <a:miter lim="400000"/>
          </a:ln>
        </p:spPr>
        <p:txBody>
          <a:bodyPr lIns="0" tIns="0" rIns="0" bIns="0" anchor="ctr"/>
          <a:lstStyle/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(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추정가격 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1</a:t>
            </a:r>
            <a:r>
              <a:rPr lang="ko-KR" alt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억원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 미만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)</a:t>
            </a:r>
          </a:p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소기업∙소상공인간 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제한경쟁</a:t>
            </a:r>
            <a:endParaRPr lang="ko-KR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Helvetica Neue Medium"/>
            </a:endParaRPr>
          </a:p>
        </p:txBody>
      </p:sp>
      <p:sp>
        <p:nvSpPr>
          <p:cNvPr id="32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3629025" y="3294363"/>
            <a:ext cx="2738279" cy="1108044"/>
          </a:xfrm>
          <a:prstGeom prst="roundRect">
            <a:avLst>
              <a:gd name="adj" fmla="val 5544"/>
            </a:avLst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rgbClr val="4747A3"/>
            </a:solidFill>
            <a:miter lim="400000"/>
          </a:ln>
        </p:spPr>
        <p:txBody>
          <a:bodyPr lIns="0" tIns="0" rIns="0" bIns="0" anchor="ctr"/>
          <a:lstStyle/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(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추정가격 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1</a:t>
            </a:r>
            <a:r>
              <a:rPr lang="ko-KR" alt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억원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~2</a:t>
            </a:r>
            <a:r>
              <a:rPr lang="ko-KR" alt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억원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 미만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)</a:t>
            </a:r>
          </a:p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중소기업자간 제한경쟁</a:t>
            </a:r>
          </a:p>
        </p:txBody>
      </p:sp>
      <p:sp>
        <p:nvSpPr>
          <p:cNvPr id="33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6403616" y="3294363"/>
            <a:ext cx="2667000" cy="1108044"/>
          </a:xfrm>
          <a:prstGeom prst="roundRect">
            <a:avLst>
              <a:gd name="adj" fmla="val 5544"/>
            </a:avLst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accent6">
                <a:lumMod val="75000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(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추정가격과 무관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)</a:t>
            </a:r>
          </a:p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중기간 제한경쟁 또는 지명경쟁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6774" y="6081111"/>
            <a:ext cx="8867775" cy="365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공공기관의 장이 요청하여 조합추천이 있는 경우 </a:t>
            </a:r>
            <a:r>
              <a:rPr lang="ko-KR" altLang="en-US" sz="1500" b="1" dirty="0">
                <a:solidFill>
                  <a:srgbClr val="C00000"/>
                </a:solidFill>
                <a:latin typeface="+mn-ea"/>
              </a:rPr>
              <a:t>추천을 </a:t>
            </a:r>
            <a:r>
              <a:rPr lang="ko-KR" altLang="en-US" sz="1500" b="1" dirty="0" smtClean="0">
                <a:solidFill>
                  <a:srgbClr val="C00000"/>
                </a:solidFill>
                <a:latin typeface="+mn-ea"/>
              </a:rPr>
              <a:t>받은 소기업 또는 </a:t>
            </a:r>
            <a:r>
              <a:rPr lang="ko-KR" altLang="en-US" sz="1500" b="1" dirty="0">
                <a:solidFill>
                  <a:srgbClr val="C00000"/>
                </a:solidFill>
                <a:latin typeface="+mn-ea"/>
              </a:rPr>
              <a:t>소상공인간 </a:t>
            </a:r>
            <a:r>
              <a:rPr lang="ko-KR" altLang="en-US" sz="1500" b="1" dirty="0" smtClean="0">
                <a:solidFill>
                  <a:srgbClr val="C00000"/>
                </a:solidFill>
                <a:latin typeface="+mn-ea"/>
              </a:rPr>
              <a:t>지명경쟁</a:t>
            </a:r>
            <a:endParaRPr lang="ko-KR" altLang="en-US" sz="15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742950" y="6222915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9409801" y="439127"/>
            <a:ext cx="458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21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70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 smtClean="0"/>
              <a:t>2 (</a:t>
            </a:r>
            <a:r>
              <a:rPr lang="en-US" altLang="ko-KR" dirty="0"/>
              <a:t>②) </a:t>
            </a:r>
            <a:r>
              <a:rPr lang="en-US" altLang="ko-KR" dirty="0" smtClean="0"/>
              <a:t> </a:t>
            </a:r>
            <a:r>
              <a:rPr lang="ko-KR" altLang="en-US" dirty="0" smtClean="0"/>
              <a:t>중소기업 </a:t>
            </a:r>
            <a:r>
              <a:rPr lang="ko-KR" altLang="en-US" dirty="0"/>
              <a:t>우선조달제도 예외</a:t>
            </a:r>
          </a:p>
        </p:txBody>
      </p:sp>
      <p:sp>
        <p:nvSpPr>
          <p:cNvPr id="14" name="모서리가 둥근 직사각형 13"/>
          <p:cNvSpPr/>
          <p:nvPr/>
        </p:nvSpPr>
        <p:spPr>
          <a:xfrm>
            <a:off x="419100" y="1203876"/>
            <a:ext cx="4381499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예외 </a:t>
            </a:r>
            <a:r>
              <a:rPr lang="ko-KR" altLang="en-US" b="1" spc="-150" dirty="0">
                <a:solidFill>
                  <a:srgbClr val="4747A3"/>
                </a:solidFill>
                <a:latin typeface="+mn-ea"/>
              </a:rPr>
              <a:t>사유 </a:t>
            </a:r>
            <a:r>
              <a:rPr lang="en-US" altLang="ko-KR" sz="1500" b="1" spc="-150" dirty="0">
                <a:solidFill>
                  <a:srgbClr val="4747A3"/>
                </a:solidFill>
                <a:latin typeface="+mn-ea"/>
              </a:rPr>
              <a:t>(</a:t>
            </a:r>
            <a:r>
              <a:rPr lang="ko-KR" altLang="en-US" sz="1500" b="1" spc="-150" dirty="0">
                <a:solidFill>
                  <a:srgbClr val="4747A3"/>
                </a:solidFill>
                <a:latin typeface="+mn-ea"/>
              </a:rPr>
              <a:t>입찰공고문 등에 공표해야 함</a:t>
            </a:r>
            <a:r>
              <a:rPr lang="en-US" altLang="ko-KR" sz="1500" b="1" spc="-150" dirty="0">
                <a:solidFill>
                  <a:srgbClr val="4747A3"/>
                </a:solidFill>
                <a:latin typeface="+mn-ea"/>
              </a:rPr>
              <a:t>)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419101" y="4511625"/>
            <a:ext cx="4381498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err="1" smtClean="0">
                <a:solidFill>
                  <a:srgbClr val="4747A3"/>
                </a:solidFill>
                <a:latin typeface="+mn-ea"/>
              </a:rPr>
              <a:t>중소벤처기업부장관이</a:t>
            </a:r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 </a:t>
            </a:r>
            <a:r>
              <a:rPr lang="ko-KR" altLang="en-US" b="1" spc="-150" dirty="0">
                <a:solidFill>
                  <a:srgbClr val="4747A3"/>
                </a:solidFill>
                <a:latin typeface="+mn-ea"/>
              </a:rPr>
              <a:t>고시하는 </a:t>
            </a:r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경우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6775" y="5016885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건설기술용역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건설공사 계획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조사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설계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설계감리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안전점검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안전성 검토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건설사업관리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742950" y="5187264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타원 2"/>
          <p:cNvSpPr/>
          <p:nvPr/>
        </p:nvSpPr>
        <p:spPr>
          <a:xfrm>
            <a:off x="733426" y="1841416"/>
            <a:ext cx="352424" cy="352424"/>
          </a:xfrm>
          <a:prstGeom prst="ellipse">
            <a:avLst/>
          </a:prstGeom>
          <a:solidFill>
            <a:srgbClr val="4747A3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600" spc="-150" dirty="0" smtClean="0">
                <a:solidFill>
                  <a:schemeClr val="bg1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1</a:t>
            </a:r>
            <a:endParaRPr lang="ko-KR" altLang="en-US" sz="1600" spc="-150" dirty="0">
              <a:solidFill>
                <a:schemeClr val="bg1"/>
              </a:soli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3950" y="1663546"/>
            <a:ext cx="86487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제한경쟁입찰 시 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인 미만이거나 적격자가 없는 사유로 유찰된 경우</a:t>
            </a:r>
          </a:p>
          <a:p>
            <a:pPr>
              <a:lnSpc>
                <a:spcPct val="2000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학술연구 등을 위한 용역계약을 비영리법인과 체결하려는 경우</a:t>
            </a:r>
          </a:p>
          <a:p>
            <a:pPr>
              <a:lnSpc>
                <a:spcPct val="2000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타법상 우선구매대상으로 규정 또는 수의계약∙지명경쟁입찰 가능한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경우</a:t>
            </a:r>
            <a:endParaRPr lang="en-US" altLang="ko-KR" sz="17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733426" y="2365291"/>
            <a:ext cx="352424" cy="352424"/>
          </a:xfrm>
          <a:prstGeom prst="ellipse">
            <a:avLst/>
          </a:prstGeom>
          <a:solidFill>
            <a:srgbClr val="4747A3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600" spc="-150" dirty="0" smtClean="0">
                <a:solidFill>
                  <a:schemeClr val="bg1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2</a:t>
            </a:r>
            <a:endParaRPr lang="ko-KR" altLang="en-US" sz="1600" spc="-150" dirty="0">
              <a:solidFill>
                <a:schemeClr val="bg1"/>
              </a:soli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742951" y="2898691"/>
            <a:ext cx="352424" cy="352424"/>
          </a:xfrm>
          <a:prstGeom prst="ellipse">
            <a:avLst/>
          </a:prstGeom>
          <a:solidFill>
            <a:srgbClr val="4747A3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600" spc="-150" dirty="0" smtClean="0">
                <a:solidFill>
                  <a:schemeClr val="bg1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3</a:t>
            </a:r>
            <a:endParaRPr lang="ko-KR" altLang="en-US" sz="1600" spc="-150" dirty="0">
              <a:solidFill>
                <a:schemeClr val="bg1"/>
              </a:soli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23950" y="3435196"/>
            <a:ext cx="8648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특정한 성능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기술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품질 등이 필요한 경우로 그 사유를 공표하는 경우 </a:t>
            </a:r>
            <a:b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또는 이와 유사한 경우로 </a:t>
            </a:r>
            <a:r>
              <a:rPr lang="ko-KR" alt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중소벤처기업부장관이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고시하는 사유</a:t>
            </a:r>
          </a:p>
        </p:txBody>
      </p:sp>
      <p:sp>
        <p:nvSpPr>
          <p:cNvPr id="13" name="타원 12"/>
          <p:cNvSpPr/>
          <p:nvPr/>
        </p:nvSpPr>
        <p:spPr>
          <a:xfrm>
            <a:off x="742951" y="3451141"/>
            <a:ext cx="352424" cy="352424"/>
          </a:xfrm>
          <a:prstGeom prst="ellipse">
            <a:avLst/>
          </a:prstGeom>
          <a:solidFill>
            <a:srgbClr val="4747A3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600" spc="-150" dirty="0" smtClean="0">
                <a:solidFill>
                  <a:schemeClr val="bg1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4</a:t>
            </a:r>
            <a:endParaRPr lang="ko-KR" altLang="en-US" sz="1600" spc="-150" dirty="0">
              <a:solidFill>
                <a:schemeClr val="bg1"/>
              </a:soli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6775" y="5388360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엔지니어링용역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엔지니어링산업진흥법 상 시설물 안전점검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정밀안전진단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</a:p>
        </p:txBody>
      </p:sp>
      <p:sp>
        <p:nvSpPr>
          <p:cNvPr id="19" name="타원 18"/>
          <p:cNvSpPr/>
          <p:nvPr/>
        </p:nvSpPr>
        <p:spPr>
          <a:xfrm>
            <a:off x="742950" y="5558739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866775" y="5769360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건설폐기물 처리용역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폐기물관리법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건설폐기물의 재활용촉진에 관한 법률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</a:p>
        </p:txBody>
      </p:sp>
      <p:sp>
        <p:nvSpPr>
          <p:cNvPr id="22" name="타원 21"/>
          <p:cNvSpPr/>
          <p:nvPr/>
        </p:nvSpPr>
        <p:spPr>
          <a:xfrm>
            <a:off x="742950" y="5939739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866775" y="6140835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보안을 요구하는 특허기술동향조사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국가연구개발사업의 관리 등에 관한 규정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</a:p>
        </p:txBody>
      </p:sp>
      <p:sp>
        <p:nvSpPr>
          <p:cNvPr id="27" name="타원 26"/>
          <p:cNvSpPr/>
          <p:nvPr/>
        </p:nvSpPr>
        <p:spPr>
          <a:xfrm>
            <a:off x="742950" y="6311214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9" name="직선 연결선 28"/>
          <p:cNvCxnSpPr/>
          <p:nvPr/>
        </p:nvCxnSpPr>
        <p:spPr>
          <a:xfrm>
            <a:off x="762000" y="2270039"/>
            <a:ext cx="7200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762000" y="2803439"/>
            <a:ext cx="7200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771525" y="3355889"/>
            <a:ext cx="7200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>
            <a:off x="762000" y="4175039"/>
            <a:ext cx="7200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409801" y="439127"/>
            <a:ext cx="458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22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59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 smtClean="0"/>
              <a:t>3 (</a:t>
            </a:r>
            <a:r>
              <a:rPr lang="en-US" altLang="ko-KR" dirty="0"/>
              <a:t>①) </a:t>
            </a:r>
            <a:r>
              <a:rPr lang="en-US" altLang="ko-KR" dirty="0" smtClean="0"/>
              <a:t> </a:t>
            </a:r>
            <a:r>
              <a:rPr lang="ko-KR" altLang="en-US" dirty="0" smtClean="0"/>
              <a:t>중소기업제품 </a:t>
            </a:r>
            <a:r>
              <a:rPr lang="ko-KR" altLang="en-US" dirty="0"/>
              <a:t>구매목표비율제도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6775" y="1515546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공공기관이 구매하는 구매총액 중 </a:t>
            </a:r>
            <a:r>
              <a:rPr lang="en-US" altLang="ko-KR" sz="1700" b="1" dirty="0">
                <a:solidFill>
                  <a:srgbClr val="C00000"/>
                </a:solidFill>
                <a:latin typeface="+mn-ea"/>
              </a:rPr>
              <a:t>50% </a:t>
            </a:r>
            <a:r>
              <a:rPr lang="ko-KR" altLang="en-US" sz="1700" b="1" dirty="0">
                <a:solidFill>
                  <a:srgbClr val="C00000"/>
                </a:solidFill>
                <a:latin typeface="+mn-ea"/>
              </a:rPr>
              <a:t>이상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을 중소기업제품으로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의무 구매</a:t>
            </a:r>
            <a:endParaRPr lang="ko-KR" altLang="en-US" sz="17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742950" y="1685925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419100" y="1067436"/>
            <a:ext cx="4695825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중소기업제품 </a:t>
            </a:r>
            <a:r>
              <a:rPr lang="ko-KR" altLang="en-US" b="1" spc="-150" dirty="0">
                <a:solidFill>
                  <a:srgbClr val="4747A3"/>
                </a:solidFill>
                <a:latin typeface="+mn-ea"/>
              </a:rPr>
              <a:t>구매목표비율제도</a:t>
            </a:r>
            <a:endParaRPr lang="ko-KR" altLang="en-US" b="1" spc="-150" dirty="0" smtClean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66775" y="2454399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중소기업제품 중 물품의 </a:t>
            </a:r>
            <a:r>
              <a:rPr lang="en-US" altLang="ko-KR" sz="1700" b="1" dirty="0" smtClean="0">
                <a:solidFill>
                  <a:srgbClr val="C00000"/>
                </a:solidFill>
                <a:latin typeface="+mn-ea"/>
              </a:rPr>
              <a:t>15% </a:t>
            </a:r>
            <a:r>
              <a:rPr lang="ko-KR" altLang="en-US" sz="1700" b="1" dirty="0">
                <a:solidFill>
                  <a:srgbClr val="C00000"/>
                </a:solidFill>
                <a:latin typeface="+mn-ea"/>
              </a:rPr>
              <a:t>이상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을 중소기업 기술개발제품으로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의무 구매</a:t>
            </a:r>
            <a:endParaRPr lang="ko-KR" altLang="en-US" sz="17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742950" y="2665968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419100" y="2047479"/>
            <a:ext cx="4695825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중소기업 </a:t>
            </a:r>
            <a:r>
              <a:rPr lang="ko-KR" altLang="en-US" b="1" spc="-150" dirty="0">
                <a:solidFill>
                  <a:srgbClr val="4747A3"/>
                </a:solidFill>
                <a:latin typeface="+mn-ea"/>
              </a:rPr>
              <a:t>기술개발제품 구매목표비율제도</a:t>
            </a:r>
            <a:endParaRPr lang="en-US" altLang="ko-KR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66775" y="5149203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물품ㆍ용역의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각각 </a:t>
            </a:r>
            <a:r>
              <a:rPr lang="en-US" altLang="ko-KR" sz="1700" b="1" dirty="0">
                <a:solidFill>
                  <a:srgbClr val="C00000"/>
                </a:solidFill>
                <a:latin typeface="+mn-ea"/>
              </a:rPr>
              <a:t>5%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공사의 </a:t>
            </a:r>
            <a:r>
              <a:rPr lang="en-US" altLang="ko-KR" sz="1700" b="1" dirty="0">
                <a:solidFill>
                  <a:srgbClr val="C00000"/>
                </a:solidFill>
                <a:latin typeface="+mn-ea"/>
              </a:rPr>
              <a:t>3%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를 여성기업제품으로 의무구매</a:t>
            </a:r>
            <a:endParaRPr lang="en-US" altLang="ko-KR" sz="1500" b="1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28" name="타원 27"/>
          <p:cNvSpPr/>
          <p:nvPr/>
        </p:nvSpPr>
        <p:spPr>
          <a:xfrm>
            <a:off x="742950" y="5329107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419100" y="4710618"/>
            <a:ext cx="4695825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여성기업제품 </a:t>
            </a:r>
            <a:r>
              <a:rPr lang="ko-KR" altLang="en-US" b="1" spc="-150" dirty="0">
                <a:solidFill>
                  <a:srgbClr val="4747A3"/>
                </a:solidFill>
                <a:latin typeface="+mn-ea"/>
              </a:rPr>
              <a:t>구매목표비율제도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6775" y="6192576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공공기관 구매총액의 </a:t>
            </a:r>
            <a:r>
              <a:rPr lang="en-US" altLang="ko-KR" sz="1700" b="1" dirty="0">
                <a:solidFill>
                  <a:srgbClr val="C00000"/>
                </a:solidFill>
                <a:latin typeface="+mn-ea"/>
              </a:rPr>
              <a:t>1%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를 장애인기업제품으로 구매</a:t>
            </a:r>
          </a:p>
        </p:txBody>
      </p:sp>
      <p:sp>
        <p:nvSpPr>
          <p:cNvPr id="26" name="타원 25"/>
          <p:cNvSpPr/>
          <p:nvPr/>
        </p:nvSpPr>
        <p:spPr>
          <a:xfrm>
            <a:off x="742950" y="6372480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모서리가 둥근 직사각형 29"/>
          <p:cNvSpPr/>
          <p:nvPr/>
        </p:nvSpPr>
        <p:spPr>
          <a:xfrm>
            <a:off x="419100" y="5753991"/>
            <a:ext cx="4695825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장애인기업제품 </a:t>
            </a:r>
            <a:r>
              <a:rPr lang="ko-KR" altLang="en-US" b="1" spc="-150" dirty="0">
                <a:solidFill>
                  <a:srgbClr val="4747A3"/>
                </a:solidFill>
                <a:latin typeface="+mn-ea"/>
              </a:rPr>
              <a:t>구매목표비율제도</a:t>
            </a:r>
          </a:p>
        </p:txBody>
      </p:sp>
      <p:graphicFrame>
        <p:nvGraphicFramePr>
          <p:cNvPr id="21" name="차트 20"/>
          <p:cNvGraphicFramePr/>
          <p:nvPr>
            <p:extLst>
              <p:ext uri="{D42A27DB-BD31-4B8C-83A1-F6EECF244321}">
                <p14:modId xmlns:p14="http://schemas.microsoft.com/office/powerpoint/2010/main" val="1166854651"/>
              </p:ext>
            </p:extLst>
          </p:nvPr>
        </p:nvGraphicFramePr>
        <p:xfrm>
          <a:off x="1308775" y="3231669"/>
          <a:ext cx="1729699" cy="1423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1" name="직선 연결선 10"/>
          <p:cNvCxnSpPr>
            <a:endCxn id="43" idx="0"/>
          </p:cNvCxnSpPr>
          <p:nvPr/>
        </p:nvCxnSpPr>
        <p:spPr>
          <a:xfrm>
            <a:off x="2152650" y="3342243"/>
            <a:ext cx="2298700" cy="101337"/>
          </a:xfrm>
          <a:prstGeom prst="line">
            <a:avLst/>
          </a:prstGeom>
          <a:ln>
            <a:solidFill>
              <a:srgbClr val="4747A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 flipV="1">
            <a:off x="2152650" y="4408862"/>
            <a:ext cx="2295525" cy="57332"/>
          </a:xfrm>
          <a:prstGeom prst="line">
            <a:avLst/>
          </a:prstGeom>
          <a:ln>
            <a:solidFill>
              <a:srgbClr val="4747A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직사각형 12"/>
          <p:cNvSpPr>
            <a:spLocks noChangeArrowheads="1"/>
          </p:cNvSpPr>
          <p:nvPr/>
        </p:nvSpPr>
        <p:spPr bwMode="auto">
          <a:xfrm>
            <a:off x="2728912" y="3537645"/>
            <a:ext cx="121483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100" b="1" dirty="0" smtClean="0">
                <a:solidFill>
                  <a:srgbClr val="4747A3"/>
                </a:solidFill>
                <a:latin typeface="+mn-ea"/>
                <a:ea typeface="+mn-ea"/>
              </a:rPr>
              <a:t>중소기업제품</a:t>
            </a:r>
            <a:endParaRPr lang="en-US" altLang="ko-KR" sz="1100" b="1" dirty="0" smtClean="0">
              <a:solidFill>
                <a:srgbClr val="4747A3"/>
              </a:solidFill>
              <a:latin typeface="+mn-ea"/>
              <a:ea typeface="+mn-ea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100" b="1" dirty="0" smtClean="0">
                <a:solidFill>
                  <a:srgbClr val="4747A3"/>
                </a:solidFill>
                <a:latin typeface="+mn-ea"/>
                <a:ea typeface="+mn-ea"/>
              </a:rPr>
              <a:t>50</a:t>
            </a:r>
            <a:r>
              <a:rPr lang="en-US" altLang="ko-KR" sz="1100" b="1" dirty="0">
                <a:solidFill>
                  <a:srgbClr val="4747A3"/>
                </a:solidFill>
                <a:latin typeface="+mn-ea"/>
                <a:ea typeface="+mn-ea"/>
              </a:rPr>
              <a:t>%</a:t>
            </a:r>
            <a:r>
              <a:rPr lang="ko-KR" altLang="en-US" sz="1100" b="1" dirty="0" smtClean="0">
                <a:solidFill>
                  <a:srgbClr val="4747A3"/>
                </a:solidFill>
                <a:latin typeface="+mn-ea"/>
                <a:ea typeface="+mn-ea"/>
              </a:rPr>
              <a:t>이상</a:t>
            </a:r>
            <a:endParaRPr lang="ko-KR" altLang="en-US" sz="1100" b="1" dirty="0">
              <a:solidFill>
                <a:srgbClr val="4747A3"/>
              </a:solidFill>
              <a:latin typeface="+mn-ea"/>
              <a:ea typeface="+mn-ea"/>
            </a:endParaRPr>
          </a:p>
        </p:txBody>
      </p:sp>
      <p:sp>
        <p:nvSpPr>
          <p:cNvPr id="34" name="직사각형 12"/>
          <p:cNvSpPr>
            <a:spLocks noChangeArrowheads="1"/>
          </p:cNvSpPr>
          <p:nvPr/>
        </p:nvSpPr>
        <p:spPr bwMode="auto">
          <a:xfrm>
            <a:off x="742950" y="3346510"/>
            <a:ext cx="7905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100" b="1" dirty="0" smtClean="0">
                <a:solidFill>
                  <a:srgbClr val="4747A3"/>
                </a:solidFill>
                <a:latin typeface="+mn-ea"/>
                <a:ea typeface="+mn-ea"/>
              </a:rPr>
              <a:t>대기업</a:t>
            </a:r>
            <a:endParaRPr lang="en-US" altLang="ko-KR" sz="1100" b="1" dirty="0" smtClean="0">
              <a:solidFill>
                <a:srgbClr val="4747A3"/>
              </a:solidFill>
              <a:latin typeface="+mn-ea"/>
              <a:ea typeface="+mn-ea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100" b="1" dirty="0" err="1" smtClean="0">
                <a:solidFill>
                  <a:srgbClr val="4747A3"/>
                </a:solidFill>
                <a:latin typeface="+mn-ea"/>
                <a:ea typeface="+mn-ea"/>
              </a:rPr>
              <a:t>외산제품</a:t>
            </a:r>
            <a:endParaRPr lang="ko-KR" altLang="en-US" sz="1100" b="1" dirty="0">
              <a:solidFill>
                <a:srgbClr val="4747A3"/>
              </a:solidFill>
              <a:latin typeface="+mn-ea"/>
              <a:ea typeface="+mn-ea"/>
            </a:endParaRPr>
          </a:p>
        </p:txBody>
      </p:sp>
      <p:cxnSp>
        <p:nvCxnSpPr>
          <p:cNvPr id="37" name="직선 화살표 연결선 36"/>
          <p:cNvCxnSpPr/>
          <p:nvPr/>
        </p:nvCxnSpPr>
        <p:spPr>
          <a:xfrm flipV="1">
            <a:off x="2373313" y="3753089"/>
            <a:ext cx="522287" cy="70943"/>
          </a:xfrm>
          <a:prstGeom prst="straightConnector1">
            <a:avLst/>
          </a:prstGeom>
          <a:ln>
            <a:solidFill>
              <a:srgbClr val="0070C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/>
          <p:nvPr/>
        </p:nvCxnSpPr>
        <p:spPr>
          <a:xfrm flipH="1" flipV="1">
            <a:off x="1419225" y="3600097"/>
            <a:ext cx="352426" cy="223935"/>
          </a:xfrm>
          <a:prstGeom prst="straightConnector1">
            <a:avLst/>
          </a:prstGeom>
          <a:ln>
            <a:solidFill>
              <a:srgbClr val="FFC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그룹 49"/>
          <p:cNvGrpSpPr/>
          <p:nvPr/>
        </p:nvGrpSpPr>
        <p:grpSpPr>
          <a:xfrm>
            <a:off x="4448175" y="3442730"/>
            <a:ext cx="638175" cy="1000710"/>
            <a:chOff x="4448175" y="3510437"/>
            <a:chExt cx="638175" cy="1000710"/>
          </a:xfrm>
        </p:grpSpPr>
        <p:sp>
          <p:nvSpPr>
            <p:cNvPr id="9" name="직사각형 8"/>
            <p:cNvSpPr/>
            <p:nvPr/>
          </p:nvSpPr>
          <p:spPr>
            <a:xfrm>
              <a:off x="4448175" y="4300742"/>
              <a:ext cx="638175" cy="182491"/>
            </a:xfrm>
            <a:prstGeom prst="rect">
              <a:avLst/>
            </a:prstGeom>
            <a:solidFill>
              <a:srgbClr val="4747A3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4448175" y="3716231"/>
              <a:ext cx="638175" cy="593096"/>
            </a:xfrm>
            <a:prstGeom prst="rect">
              <a:avLst/>
            </a:prstGeom>
            <a:solidFill>
              <a:srgbClr val="0070C0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4448175" y="3510437"/>
              <a:ext cx="638175" cy="310359"/>
            </a:xfrm>
            <a:prstGeom prst="rect">
              <a:avLst/>
            </a:prstGeom>
            <a:solidFill>
              <a:srgbClr val="00B050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0" name="직사각형 12"/>
            <p:cNvSpPr>
              <a:spLocks noChangeArrowheads="1"/>
            </p:cNvSpPr>
            <p:nvPr/>
          </p:nvSpPr>
          <p:spPr bwMode="auto">
            <a:xfrm>
              <a:off x="4514452" y="3531875"/>
              <a:ext cx="505619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100" dirty="0" smtClean="0">
                  <a:solidFill>
                    <a:schemeClr val="bg1"/>
                  </a:solidFill>
                  <a:latin typeface="나눔고딕 Bold" panose="020D0804000000000000" pitchFamily="50" charset="-127"/>
                  <a:ea typeface="나눔고딕 Bold" panose="020D0804000000000000" pitchFamily="50" charset="-127"/>
                </a:rPr>
                <a:t>물품</a:t>
              </a:r>
              <a:endParaRPr lang="ko-KR" altLang="en-US" sz="1100" dirty="0">
                <a:solidFill>
                  <a:schemeClr val="bg1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endParaRPr>
            </a:p>
          </p:txBody>
        </p:sp>
        <p:sp>
          <p:nvSpPr>
            <p:cNvPr id="41" name="직사각형 12"/>
            <p:cNvSpPr>
              <a:spLocks noChangeArrowheads="1"/>
            </p:cNvSpPr>
            <p:nvPr/>
          </p:nvSpPr>
          <p:spPr bwMode="auto">
            <a:xfrm>
              <a:off x="4514452" y="3903687"/>
              <a:ext cx="505619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100" smtClean="0">
                  <a:solidFill>
                    <a:schemeClr val="bg1"/>
                  </a:solidFill>
                  <a:latin typeface="나눔고딕 Bold" panose="020D0804000000000000" pitchFamily="50" charset="-127"/>
                  <a:ea typeface="나눔고딕 Bold" panose="020D0804000000000000" pitchFamily="50" charset="-127"/>
                </a:rPr>
                <a:t>공사</a:t>
              </a:r>
              <a:endParaRPr lang="ko-KR" altLang="en-US" sz="1100" dirty="0">
                <a:solidFill>
                  <a:schemeClr val="bg1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endParaRPr>
            </a:p>
          </p:txBody>
        </p:sp>
        <p:sp>
          <p:nvSpPr>
            <p:cNvPr id="42" name="직사각형 12"/>
            <p:cNvSpPr>
              <a:spLocks noChangeArrowheads="1"/>
            </p:cNvSpPr>
            <p:nvPr/>
          </p:nvSpPr>
          <p:spPr bwMode="auto">
            <a:xfrm>
              <a:off x="4504925" y="4264926"/>
              <a:ext cx="50561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000" dirty="0" smtClean="0">
                  <a:solidFill>
                    <a:schemeClr val="bg1"/>
                  </a:solidFill>
                  <a:latin typeface="나눔고딕 Bold" panose="020D0804000000000000" pitchFamily="50" charset="-127"/>
                  <a:ea typeface="나눔고딕 Bold" panose="020D0804000000000000" pitchFamily="50" charset="-127"/>
                </a:rPr>
                <a:t>영역</a:t>
              </a:r>
              <a:endParaRPr lang="ko-KR" altLang="en-US" sz="1000" dirty="0">
                <a:solidFill>
                  <a:schemeClr val="bg1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endParaRPr>
            </a:p>
          </p:txBody>
        </p:sp>
      </p:grpSp>
      <p:sp>
        <p:nvSpPr>
          <p:cNvPr id="43" name="Line 22"/>
          <p:cNvSpPr>
            <a:spLocks noChangeShapeType="1"/>
          </p:cNvSpPr>
          <p:nvPr/>
        </p:nvSpPr>
        <p:spPr bwMode="auto">
          <a:xfrm>
            <a:off x="4451350" y="3443580"/>
            <a:ext cx="1181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ko-KR" altLang="en-US"/>
          </a:p>
        </p:txBody>
      </p:sp>
      <p:sp>
        <p:nvSpPr>
          <p:cNvPr id="44" name="Line 23"/>
          <p:cNvSpPr>
            <a:spLocks noChangeShapeType="1"/>
          </p:cNvSpPr>
          <p:nvPr/>
        </p:nvSpPr>
        <p:spPr bwMode="auto">
          <a:xfrm>
            <a:off x="4451350" y="3484471"/>
            <a:ext cx="1176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ko-KR" altLang="en-US"/>
          </a:p>
        </p:txBody>
      </p:sp>
      <p:sp>
        <p:nvSpPr>
          <p:cNvPr id="45" name="Line 32"/>
          <p:cNvSpPr>
            <a:spLocks noChangeShapeType="1"/>
          </p:cNvSpPr>
          <p:nvPr/>
        </p:nvSpPr>
        <p:spPr bwMode="auto">
          <a:xfrm>
            <a:off x="5565775" y="3318085"/>
            <a:ext cx="0" cy="11844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ko-KR" altLang="en-US"/>
          </a:p>
        </p:txBody>
      </p:sp>
      <p:sp>
        <p:nvSpPr>
          <p:cNvPr id="46" name="Line 33"/>
          <p:cNvSpPr>
            <a:spLocks noChangeShapeType="1"/>
          </p:cNvSpPr>
          <p:nvPr/>
        </p:nvSpPr>
        <p:spPr bwMode="auto">
          <a:xfrm rot="10800000">
            <a:off x="5562600" y="3481651"/>
            <a:ext cx="0" cy="11844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ko-KR" altLang="en-US"/>
          </a:p>
        </p:txBody>
      </p:sp>
      <p:sp>
        <p:nvSpPr>
          <p:cNvPr id="47" name="직사각형 12"/>
          <p:cNvSpPr>
            <a:spLocks noChangeArrowheads="1"/>
          </p:cNvSpPr>
          <p:nvPr/>
        </p:nvSpPr>
        <p:spPr bwMode="auto">
          <a:xfrm>
            <a:off x="5636815" y="3328095"/>
            <a:ext cx="15291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1200" b="1" dirty="0" smtClean="0">
                <a:latin typeface="+mn-ea"/>
                <a:ea typeface="+mn-ea"/>
              </a:rPr>
              <a:t>물품의 </a:t>
            </a:r>
            <a:r>
              <a:rPr lang="en-US" altLang="ko-KR" sz="1200" b="1" dirty="0" smtClean="0">
                <a:latin typeface="+mn-ea"/>
                <a:ea typeface="+mn-ea"/>
              </a:rPr>
              <a:t>15% </a:t>
            </a:r>
            <a:r>
              <a:rPr lang="ko-KR" altLang="en-US" sz="1200" b="1" dirty="0" smtClean="0">
                <a:latin typeface="+mn-ea"/>
                <a:ea typeface="+mn-ea"/>
              </a:rPr>
              <a:t>이상</a:t>
            </a:r>
            <a:endParaRPr lang="ko-KR" altLang="en-US" sz="1200" b="1" dirty="0">
              <a:latin typeface="+mn-ea"/>
              <a:ea typeface="+mn-ea"/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981074" y="2964841"/>
            <a:ext cx="2390776" cy="314325"/>
          </a:xfrm>
          <a:prstGeom prst="roundRect">
            <a:avLst/>
          </a:prstGeom>
          <a:solidFill>
            <a:srgbClr val="EEEEEE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b="1" spc="-150" dirty="0">
                <a:solidFill>
                  <a:schemeClr val="tx1"/>
                </a:solidFill>
                <a:latin typeface="+mn-ea"/>
              </a:rPr>
              <a:t>&lt;</a:t>
            </a:r>
            <a:r>
              <a:rPr lang="ko-KR" altLang="en-US" sz="1300" b="1" spc="-150" dirty="0">
                <a:solidFill>
                  <a:schemeClr val="tx1"/>
                </a:solidFill>
                <a:latin typeface="+mn-ea"/>
              </a:rPr>
              <a:t>중기제품 구매목표비율제도</a:t>
            </a:r>
            <a:r>
              <a:rPr lang="en-US" altLang="ko-KR" sz="1300" b="1" spc="-150" dirty="0">
                <a:solidFill>
                  <a:schemeClr val="tx1"/>
                </a:solidFill>
                <a:latin typeface="+mn-ea"/>
              </a:rPr>
              <a:t>&gt;</a:t>
            </a:r>
          </a:p>
        </p:txBody>
      </p:sp>
      <p:sp>
        <p:nvSpPr>
          <p:cNvPr id="52" name="모서리가 둥근 직사각형 51"/>
          <p:cNvSpPr/>
          <p:nvPr/>
        </p:nvSpPr>
        <p:spPr>
          <a:xfrm>
            <a:off x="4076699" y="2964841"/>
            <a:ext cx="2886076" cy="314325"/>
          </a:xfrm>
          <a:prstGeom prst="roundRect">
            <a:avLst/>
          </a:prstGeom>
          <a:solidFill>
            <a:srgbClr val="EEEEEE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b="1" spc="-150" dirty="0">
                <a:solidFill>
                  <a:schemeClr val="tx1"/>
                </a:solidFill>
                <a:latin typeface="+mn-ea"/>
              </a:rPr>
              <a:t>&lt;</a:t>
            </a:r>
            <a:r>
              <a:rPr lang="ko-KR" altLang="en-US" sz="1300" b="1" spc="-150" dirty="0">
                <a:solidFill>
                  <a:schemeClr val="tx1"/>
                </a:solidFill>
                <a:latin typeface="+mn-ea"/>
              </a:rPr>
              <a:t>기술개발제품 구매목표비율제도</a:t>
            </a:r>
            <a:r>
              <a:rPr lang="en-US" altLang="ko-KR" sz="1300" b="1" spc="-150" dirty="0">
                <a:solidFill>
                  <a:schemeClr val="tx1"/>
                </a:solidFill>
                <a:latin typeface="+mn-ea"/>
              </a:rPr>
              <a:t>&gt;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409801" y="439127"/>
            <a:ext cx="458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23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9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 smtClean="0"/>
              <a:t>3 (</a:t>
            </a:r>
            <a:r>
              <a:rPr lang="en-US" altLang="ko-KR" dirty="0"/>
              <a:t>②) 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판로지원법상</a:t>
            </a:r>
            <a:r>
              <a:rPr lang="ko-KR" altLang="en-US" dirty="0" smtClean="0"/>
              <a:t> </a:t>
            </a:r>
            <a:r>
              <a:rPr lang="ko-KR" altLang="en-US" dirty="0"/>
              <a:t>공공기관의 범위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619124" y="4686691"/>
            <a:ext cx="8763001" cy="785291"/>
          </a:xfrm>
          <a:prstGeom prst="roundRect">
            <a:avLst>
              <a:gd name="adj" fmla="val 1756"/>
            </a:avLst>
          </a:prstGeom>
          <a:noFill/>
          <a:ln w="12700">
            <a:solidFill>
              <a:srgbClr val="4747A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18800" rtlCol="0" anchor="t" anchorCtr="0"/>
          <a:lstStyle/>
          <a:p>
            <a:pPr marL="108000">
              <a:lnSpc>
                <a:spcPts val="2200"/>
              </a:lnSpc>
            </a:pP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① 중소기업자간 경쟁제도 대상기관 </a:t>
            </a: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: 3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만 </a:t>
            </a:r>
            <a:r>
              <a:rPr lang="ko-KR" altLang="en-US" sz="1500" b="1" dirty="0" err="1">
                <a:solidFill>
                  <a:srgbClr val="4747A3"/>
                </a:solidFill>
                <a:latin typeface="+mn-ea"/>
              </a:rPr>
              <a:t>여개</a:t>
            </a: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(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최상위 공공기관 </a:t>
            </a: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837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개</a:t>
            </a: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)</a:t>
            </a:r>
          </a:p>
          <a:p>
            <a:pPr marL="108000">
              <a:lnSpc>
                <a:spcPts val="2200"/>
              </a:lnSpc>
            </a:pP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    (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국가기관</a:t>
            </a: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, </a:t>
            </a:r>
            <a:r>
              <a:rPr lang="ko-KR" altLang="en-US" sz="1500" b="1" dirty="0" err="1">
                <a:solidFill>
                  <a:srgbClr val="4747A3"/>
                </a:solidFill>
                <a:latin typeface="+mn-ea"/>
              </a:rPr>
              <a:t>지자체</a:t>
            </a: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, 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교육청</a:t>
            </a: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, 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공기업</a:t>
            </a: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·</a:t>
            </a:r>
            <a:r>
              <a:rPr lang="ko-KR" altLang="en-US" sz="1500" b="1" dirty="0" err="1">
                <a:solidFill>
                  <a:srgbClr val="4747A3"/>
                </a:solidFill>
                <a:latin typeface="+mn-ea"/>
              </a:rPr>
              <a:t>준정부기관</a:t>
            </a: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, 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기타공공기관</a:t>
            </a: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, 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지방공기업</a:t>
            </a: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, 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지방의료원 등</a:t>
            </a:r>
            <a:r>
              <a:rPr lang="en-US" altLang="ko-KR" sz="1500" b="1" dirty="0" smtClean="0">
                <a:solidFill>
                  <a:srgbClr val="4747A3"/>
                </a:solidFill>
                <a:latin typeface="+mn-ea"/>
              </a:rPr>
              <a:t>)</a:t>
            </a:r>
            <a:endParaRPr lang="en-US" altLang="ko-KR" sz="1500" b="1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619123" y="5515366"/>
            <a:ext cx="8763001" cy="499541"/>
          </a:xfrm>
          <a:prstGeom prst="roundRect">
            <a:avLst>
              <a:gd name="adj" fmla="val 1756"/>
            </a:avLst>
          </a:prstGeom>
          <a:noFill/>
          <a:ln w="12700">
            <a:solidFill>
              <a:srgbClr val="4747A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18800" rtlCol="0" anchor="t" anchorCtr="0"/>
          <a:lstStyle/>
          <a:p>
            <a:pPr marL="108000">
              <a:lnSpc>
                <a:spcPts val="2200"/>
              </a:lnSpc>
            </a:pP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② 기술개발제품 우선구매 대상기관 </a:t>
            </a: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: 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공공기관 외 사립학교 등도 포함</a:t>
            </a:r>
            <a:endParaRPr lang="en-US" altLang="ko-KR" sz="1500" b="1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619123" y="6058291"/>
            <a:ext cx="8763001" cy="499541"/>
          </a:xfrm>
          <a:prstGeom prst="roundRect">
            <a:avLst>
              <a:gd name="adj" fmla="val 1756"/>
            </a:avLst>
          </a:prstGeom>
          <a:noFill/>
          <a:ln w="12700">
            <a:solidFill>
              <a:srgbClr val="4747A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18800" rtlCol="0" anchor="t" anchorCtr="0"/>
          <a:lstStyle/>
          <a:p>
            <a:pPr marL="108000">
              <a:lnSpc>
                <a:spcPts val="2200"/>
              </a:lnSpc>
            </a:pP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③ 구매실적점검 대상기관</a:t>
            </a: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(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개</a:t>
            </a: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) : (’12)495 →(’14)745 →(’16)775→(</a:t>
            </a:r>
            <a:r>
              <a:rPr lang="en-US" altLang="ko-KR" sz="1500" b="1" dirty="0" smtClean="0">
                <a:solidFill>
                  <a:srgbClr val="4747A3"/>
                </a:solidFill>
                <a:latin typeface="+mn-ea"/>
              </a:rPr>
              <a:t>’18)836 </a:t>
            </a: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→</a:t>
            </a:r>
            <a:r>
              <a:rPr lang="en-US" altLang="ko-KR" sz="1500" b="1" dirty="0" smtClean="0">
                <a:solidFill>
                  <a:srgbClr val="4747A3"/>
                </a:solidFill>
                <a:latin typeface="+mn-ea"/>
              </a:rPr>
              <a:t>(’20)837</a:t>
            </a:r>
            <a:endParaRPr lang="en-US" altLang="ko-KR" sz="1500" b="1" dirty="0">
              <a:solidFill>
                <a:srgbClr val="4747A3"/>
              </a:solidFill>
              <a:latin typeface="+mn-ea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647698" y="1185732"/>
            <a:ext cx="8658227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5972175" y="4367082"/>
            <a:ext cx="333375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647698" y="3471732"/>
            <a:ext cx="7048502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638425" y="1242882"/>
            <a:ext cx="3333750" cy="314325"/>
          </a:xfrm>
          <a:prstGeom prst="rect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500" b="1" dirty="0" smtClean="0">
                <a:latin typeface="+mn-ea"/>
              </a:rPr>
              <a:t>국가기관</a:t>
            </a:r>
            <a:endParaRPr lang="en-US" altLang="ko-KR" sz="1500" b="1" dirty="0">
              <a:latin typeface="+mn-ea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2638425" y="1585782"/>
            <a:ext cx="3333750" cy="314325"/>
          </a:xfrm>
          <a:prstGeom prst="rect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500" b="1" dirty="0" err="1" smtClean="0">
                <a:latin typeface="+mn-ea"/>
              </a:rPr>
              <a:t>광역지자체</a:t>
            </a:r>
            <a:r>
              <a:rPr lang="ko-KR" altLang="en-US" sz="1500" b="1" dirty="0" smtClean="0">
                <a:latin typeface="+mn-ea"/>
              </a:rPr>
              <a:t> </a:t>
            </a:r>
            <a:r>
              <a:rPr lang="en-US" altLang="ko-KR" sz="1200" b="1" dirty="0" smtClean="0">
                <a:latin typeface="+mn-ea"/>
              </a:rPr>
              <a:t>(</a:t>
            </a:r>
            <a:r>
              <a:rPr lang="ko-KR" altLang="en-US" sz="1200" b="1" dirty="0">
                <a:latin typeface="+mn-ea"/>
              </a:rPr>
              <a:t>교육청</a:t>
            </a:r>
            <a:r>
              <a:rPr lang="en-US" altLang="ko-KR" sz="1200" b="1" dirty="0" smtClean="0">
                <a:latin typeface="+mn-ea"/>
              </a:rPr>
              <a:t>)</a:t>
            </a:r>
            <a:endParaRPr lang="en-US" altLang="ko-KR" sz="1200" b="1" dirty="0">
              <a:latin typeface="+mn-ea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2638425" y="1928682"/>
            <a:ext cx="3333750" cy="314325"/>
          </a:xfrm>
          <a:prstGeom prst="rect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500" b="1" dirty="0">
                <a:latin typeface="+mn-ea"/>
              </a:rPr>
              <a:t>기초자치단체</a:t>
            </a:r>
            <a:endParaRPr lang="en-US" altLang="ko-KR" sz="1500" b="1" dirty="0">
              <a:latin typeface="+mn-ea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2638425" y="2271582"/>
            <a:ext cx="3333750" cy="800099"/>
          </a:xfrm>
          <a:prstGeom prst="rect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500" b="1" dirty="0" smtClean="0">
                <a:latin typeface="+mn-ea"/>
              </a:rPr>
              <a:t>공공기관 </a:t>
            </a:r>
            <a:r>
              <a:rPr lang="en-US" altLang="ko-KR" sz="1200" b="1" dirty="0" smtClean="0">
                <a:latin typeface="+mn-ea"/>
              </a:rPr>
              <a:t>(</a:t>
            </a:r>
            <a:r>
              <a:rPr lang="ko-KR" altLang="en-US" sz="1200" b="1" dirty="0">
                <a:latin typeface="+mn-ea"/>
              </a:rPr>
              <a:t>공기업</a:t>
            </a:r>
            <a:r>
              <a:rPr lang="en-US" altLang="ko-KR" sz="1200" b="1" dirty="0">
                <a:latin typeface="+mn-ea"/>
              </a:rPr>
              <a:t>, </a:t>
            </a:r>
            <a:r>
              <a:rPr lang="ko-KR" altLang="en-US" sz="1200" b="1" dirty="0" err="1">
                <a:latin typeface="+mn-ea"/>
              </a:rPr>
              <a:t>준정부기관</a:t>
            </a:r>
            <a:r>
              <a:rPr lang="en-US" altLang="ko-KR" sz="1200" b="1" dirty="0">
                <a:latin typeface="+mn-ea"/>
              </a:rPr>
              <a:t>, </a:t>
            </a:r>
            <a:r>
              <a:rPr lang="ko-KR" altLang="en-US" sz="1200" b="1" dirty="0">
                <a:latin typeface="+mn-ea"/>
              </a:rPr>
              <a:t>기타</a:t>
            </a:r>
            <a:r>
              <a:rPr lang="en-US" altLang="ko-KR" sz="1200" b="1" dirty="0" smtClean="0">
                <a:latin typeface="+mn-ea"/>
              </a:rPr>
              <a:t>)</a:t>
            </a:r>
          </a:p>
          <a:p>
            <a:r>
              <a:rPr lang="ko-KR" altLang="en-US" sz="1500" b="1" dirty="0" smtClean="0">
                <a:latin typeface="+mn-ea"/>
              </a:rPr>
              <a:t>지방공기업 </a:t>
            </a:r>
            <a:r>
              <a:rPr lang="en-US" altLang="ko-KR" sz="1200" b="1" dirty="0" smtClean="0">
                <a:latin typeface="+mn-ea"/>
              </a:rPr>
              <a:t>(</a:t>
            </a:r>
            <a:r>
              <a:rPr lang="ko-KR" altLang="en-US" sz="1200" b="1" dirty="0" smtClean="0">
                <a:latin typeface="+mn-ea"/>
              </a:rPr>
              <a:t>공사</a:t>
            </a:r>
            <a:r>
              <a:rPr lang="en-US" altLang="ko-KR" sz="1200" b="1" dirty="0" smtClean="0">
                <a:latin typeface="+mn-ea"/>
              </a:rPr>
              <a:t>, </a:t>
            </a:r>
            <a:r>
              <a:rPr lang="ko-KR" altLang="en-US" sz="1200" b="1" dirty="0" smtClean="0">
                <a:latin typeface="+mn-ea"/>
              </a:rPr>
              <a:t>공단</a:t>
            </a:r>
            <a:r>
              <a:rPr lang="en-US" altLang="ko-KR" sz="1200" b="1" dirty="0" smtClean="0">
                <a:latin typeface="+mn-ea"/>
              </a:rPr>
              <a:t>)</a:t>
            </a:r>
          </a:p>
          <a:p>
            <a:r>
              <a:rPr lang="ko-KR" altLang="en-US" sz="1500" b="1" dirty="0" smtClean="0">
                <a:latin typeface="+mn-ea"/>
              </a:rPr>
              <a:t>지방의료원</a:t>
            </a:r>
            <a:endParaRPr lang="en-US" altLang="ko-KR" sz="1200" b="1" dirty="0">
              <a:latin typeface="+mn-ea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2638425" y="3100257"/>
            <a:ext cx="3333750" cy="314325"/>
          </a:xfrm>
          <a:prstGeom prst="rect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500" b="1" dirty="0" smtClean="0">
                <a:latin typeface="+mn-ea"/>
              </a:rPr>
              <a:t>특별법인</a:t>
            </a:r>
            <a:endParaRPr lang="en-US" altLang="ko-KR" sz="1500" b="1" dirty="0">
              <a:latin typeface="+mn-ea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638425" y="3538407"/>
            <a:ext cx="3333750" cy="766241"/>
          </a:xfrm>
          <a:prstGeom prst="rect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latin typeface="+mn-ea"/>
              </a:rPr>
              <a:t>정부</a:t>
            </a:r>
            <a:r>
              <a:rPr lang="en-US" altLang="ko-KR" sz="1200" dirty="0" smtClean="0">
                <a:latin typeface="+mn-ea"/>
              </a:rPr>
              <a:t>, </a:t>
            </a:r>
            <a:r>
              <a:rPr lang="ko-KR" altLang="en-US" sz="1200" dirty="0" err="1" smtClean="0">
                <a:latin typeface="+mn-ea"/>
              </a:rPr>
              <a:t>지</a:t>
            </a:r>
            <a:r>
              <a:rPr lang="ko-KR" altLang="en-US" sz="1200" dirty="0" err="1">
                <a:latin typeface="+mn-ea"/>
              </a:rPr>
              <a:t>자</a:t>
            </a:r>
            <a:r>
              <a:rPr lang="ko-KR" altLang="en-US" sz="1200" dirty="0" err="1" smtClean="0">
                <a:latin typeface="+mn-ea"/>
              </a:rPr>
              <a:t>체로부터</a:t>
            </a:r>
            <a:endParaRPr lang="en-US" altLang="ko-KR" sz="1200" dirty="0" smtClean="0">
              <a:latin typeface="+mn-ea"/>
            </a:endParaRPr>
          </a:p>
          <a:p>
            <a:r>
              <a:rPr lang="ko-KR" altLang="en-US" sz="1500" dirty="0" smtClean="0">
                <a:latin typeface="+mn-ea"/>
              </a:rPr>
              <a:t>출연</a:t>
            </a:r>
            <a:r>
              <a:rPr lang="en-US" altLang="ko-KR" sz="1500" dirty="0" smtClean="0">
                <a:latin typeface="+mn-ea"/>
              </a:rPr>
              <a:t>, </a:t>
            </a:r>
            <a:r>
              <a:rPr lang="ko-KR" altLang="en-US" sz="1500" dirty="0" smtClean="0">
                <a:latin typeface="+mn-ea"/>
              </a:rPr>
              <a:t>보조기관</a:t>
            </a:r>
            <a:endParaRPr lang="en-US" altLang="ko-KR" sz="1200" dirty="0" smtClean="0">
              <a:latin typeface="+mn-ea"/>
            </a:endParaRPr>
          </a:p>
          <a:p>
            <a:r>
              <a:rPr lang="ko-KR" altLang="en-US" sz="1500" dirty="0" smtClean="0">
                <a:latin typeface="+mn-ea"/>
              </a:rPr>
              <a:t>사립학교</a:t>
            </a:r>
            <a:endParaRPr lang="en-US" altLang="ko-KR" sz="1200" dirty="0">
              <a:latin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505450" y="1242882"/>
            <a:ext cx="381000" cy="318566"/>
          </a:xfrm>
          <a:prstGeom prst="rect">
            <a:avLst/>
          </a:prstGeom>
          <a:noFill/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en-US" altLang="ko-KR" sz="1600" b="1" smtClean="0">
                <a:solidFill>
                  <a:schemeClr val="bg1"/>
                </a:solidFill>
                <a:latin typeface="+mn-ea"/>
              </a:rPr>
              <a:t>46</a:t>
            </a:r>
            <a:endParaRPr lang="ko-KR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505450" y="1576257"/>
            <a:ext cx="381000" cy="318566"/>
          </a:xfrm>
          <a:prstGeom prst="rect">
            <a:avLst/>
          </a:prstGeom>
          <a:noFill/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en-US" altLang="ko-KR" sz="1600" b="1" dirty="0" smtClean="0">
                <a:solidFill>
                  <a:schemeClr val="bg1"/>
                </a:solidFill>
                <a:latin typeface="+mn-ea"/>
              </a:rPr>
              <a:t>34</a:t>
            </a:r>
            <a:endParaRPr lang="ko-KR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5505450" y="1919157"/>
            <a:ext cx="381000" cy="318566"/>
          </a:xfrm>
          <a:prstGeom prst="rect">
            <a:avLst/>
          </a:prstGeom>
          <a:noFill/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en-US" altLang="ko-KR" sz="1600" b="1" dirty="0" smtClean="0">
                <a:solidFill>
                  <a:schemeClr val="bg1"/>
                </a:solidFill>
                <a:latin typeface="+mn-ea"/>
              </a:rPr>
              <a:t>226</a:t>
            </a:r>
            <a:endParaRPr lang="ko-KR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5391150" y="2290632"/>
            <a:ext cx="495300" cy="318566"/>
          </a:xfrm>
          <a:prstGeom prst="rect">
            <a:avLst/>
          </a:prstGeom>
          <a:noFill/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en-US" altLang="ko-KR" sz="1600" b="1" smtClean="0">
                <a:solidFill>
                  <a:schemeClr val="bg1"/>
                </a:solidFill>
                <a:latin typeface="+mn-ea"/>
              </a:rPr>
              <a:t>340</a:t>
            </a:r>
            <a:endParaRPr lang="ko-KR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5391150" y="2521353"/>
            <a:ext cx="495300" cy="318566"/>
          </a:xfrm>
          <a:prstGeom prst="rect">
            <a:avLst/>
          </a:prstGeom>
          <a:noFill/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en-US" altLang="ko-KR" sz="1600" b="1" smtClean="0">
                <a:solidFill>
                  <a:schemeClr val="bg1"/>
                </a:solidFill>
                <a:latin typeface="+mn-ea"/>
              </a:rPr>
              <a:t>150</a:t>
            </a:r>
            <a:endParaRPr lang="ko-KR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391150" y="2730903"/>
            <a:ext cx="495300" cy="318566"/>
          </a:xfrm>
          <a:prstGeom prst="rect">
            <a:avLst/>
          </a:prstGeom>
          <a:noFill/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en-US" altLang="ko-KR" sz="1600" b="1" dirty="0" smtClean="0">
                <a:solidFill>
                  <a:schemeClr val="bg1"/>
                </a:solidFill>
                <a:latin typeface="+mn-ea"/>
              </a:rPr>
              <a:t>35</a:t>
            </a:r>
            <a:endParaRPr lang="ko-KR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5391150" y="3102378"/>
            <a:ext cx="495300" cy="318566"/>
          </a:xfrm>
          <a:prstGeom prst="rect">
            <a:avLst/>
          </a:prstGeom>
          <a:noFill/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en-US" altLang="ko-KR" sz="1600" b="1" dirty="0" smtClean="0">
                <a:solidFill>
                  <a:schemeClr val="bg1"/>
                </a:solidFill>
                <a:latin typeface="+mn-ea"/>
              </a:rPr>
              <a:t>6</a:t>
            </a:r>
            <a:endParaRPr lang="ko-KR" altLang="en-US" sz="16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45" name="직선 화살표 연결선 44"/>
          <p:cNvCxnSpPr/>
          <p:nvPr/>
        </p:nvCxnSpPr>
        <p:spPr>
          <a:xfrm>
            <a:off x="1581150" y="2690683"/>
            <a:ext cx="0" cy="781049"/>
          </a:xfrm>
          <a:prstGeom prst="straightConnector1">
            <a:avLst/>
          </a:prstGeom>
          <a:ln w="15240">
            <a:solidFill>
              <a:srgbClr val="4747A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/>
          <p:cNvCxnSpPr/>
          <p:nvPr/>
        </p:nvCxnSpPr>
        <p:spPr>
          <a:xfrm flipV="1">
            <a:off x="1581150" y="1195257"/>
            <a:ext cx="0" cy="742950"/>
          </a:xfrm>
          <a:prstGeom prst="straightConnector1">
            <a:avLst/>
          </a:prstGeom>
          <a:ln w="15240">
            <a:solidFill>
              <a:srgbClr val="4747A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76275" y="1923398"/>
            <a:ext cx="1809750" cy="800219"/>
          </a:xfrm>
          <a:prstGeom prst="rect">
            <a:avLst/>
          </a:prstGeom>
          <a:solidFill>
            <a:srgbClr val="FDFED2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rgbClr val="CC3300"/>
                </a:solidFill>
                <a:latin typeface="+mn-ea"/>
              </a:rPr>
              <a:t>중기간 경쟁제도</a:t>
            </a:r>
          </a:p>
          <a:p>
            <a:pPr algn="ctr"/>
            <a:r>
              <a:rPr lang="ko-KR" altLang="en-US" sz="1600" b="1" dirty="0" smtClean="0">
                <a:solidFill>
                  <a:srgbClr val="CC3300"/>
                </a:solidFill>
                <a:latin typeface="+mn-ea"/>
              </a:rPr>
              <a:t>대상기관</a:t>
            </a:r>
            <a:endParaRPr lang="en-US" altLang="ko-KR" sz="1600" b="1" dirty="0" smtClean="0">
              <a:solidFill>
                <a:srgbClr val="CC3300"/>
              </a:solidFill>
              <a:latin typeface="+mn-ea"/>
            </a:endParaRPr>
          </a:p>
          <a:p>
            <a:pPr algn="ctr"/>
            <a:r>
              <a:rPr lang="en-US" altLang="ko-KR" sz="1300" b="1" dirty="0" smtClean="0">
                <a:solidFill>
                  <a:srgbClr val="CC3300"/>
                </a:solidFill>
                <a:latin typeface="+mn-ea"/>
              </a:rPr>
              <a:t>(</a:t>
            </a:r>
            <a:r>
              <a:rPr lang="ko-KR" altLang="en-US" sz="1300" b="1" dirty="0">
                <a:solidFill>
                  <a:srgbClr val="CC3300"/>
                </a:solidFill>
                <a:latin typeface="+mn-ea"/>
              </a:rPr>
              <a:t>약 </a:t>
            </a:r>
            <a:r>
              <a:rPr lang="en-US" altLang="ko-KR" sz="1300" b="1" dirty="0">
                <a:solidFill>
                  <a:srgbClr val="CC3300"/>
                </a:solidFill>
                <a:latin typeface="+mn-ea"/>
              </a:rPr>
              <a:t>3</a:t>
            </a:r>
            <a:r>
              <a:rPr lang="ko-KR" altLang="en-US" sz="1300" b="1" dirty="0">
                <a:solidFill>
                  <a:srgbClr val="CC3300"/>
                </a:solidFill>
                <a:latin typeface="+mn-ea"/>
              </a:rPr>
              <a:t>만개</a:t>
            </a:r>
            <a:r>
              <a:rPr lang="en-US" altLang="ko-KR" sz="1300" b="1" dirty="0" smtClean="0">
                <a:solidFill>
                  <a:srgbClr val="CC3300"/>
                </a:solidFill>
                <a:latin typeface="+mn-ea"/>
              </a:rPr>
              <a:t>)</a:t>
            </a:r>
            <a:endParaRPr lang="ko-KR" altLang="en-US" sz="1300" b="1" dirty="0">
              <a:solidFill>
                <a:srgbClr val="CC3300"/>
              </a:solidFill>
              <a:latin typeface="+mn-ea"/>
            </a:endParaRPr>
          </a:p>
        </p:txBody>
      </p:sp>
      <p:cxnSp>
        <p:nvCxnSpPr>
          <p:cNvPr id="50" name="직선 화살표 연결선 49"/>
          <p:cNvCxnSpPr/>
          <p:nvPr/>
        </p:nvCxnSpPr>
        <p:spPr>
          <a:xfrm>
            <a:off x="6886575" y="2690683"/>
            <a:ext cx="0" cy="781049"/>
          </a:xfrm>
          <a:prstGeom prst="straightConnector1">
            <a:avLst/>
          </a:prstGeom>
          <a:ln w="15240">
            <a:solidFill>
              <a:srgbClr val="4747A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/>
          <p:cNvCxnSpPr/>
          <p:nvPr/>
        </p:nvCxnSpPr>
        <p:spPr>
          <a:xfrm flipV="1">
            <a:off x="6886575" y="1195257"/>
            <a:ext cx="0" cy="742950"/>
          </a:xfrm>
          <a:prstGeom prst="straightConnector1">
            <a:avLst/>
          </a:prstGeom>
          <a:ln w="15240">
            <a:solidFill>
              <a:srgbClr val="4747A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248400" y="1894823"/>
            <a:ext cx="1266825" cy="784830"/>
          </a:xfrm>
          <a:prstGeom prst="rect">
            <a:avLst/>
          </a:prstGeom>
          <a:solidFill>
            <a:srgbClr val="FDFED2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+mn-ea"/>
              </a:rPr>
              <a:t>구매실적</a:t>
            </a:r>
            <a:endParaRPr lang="en-US" altLang="ko-KR" sz="1600" b="1" dirty="0" smtClean="0">
              <a:latin typeface="+mn-ea"/>
            </a:endParaRPr>
          </a:p>
          <a:p>
            <a:pPr algn="ctr"/>
            <a:r>
              <a:rPr lang="ko-KR" altLang="en-US" sz="1600" b="1" dirty="0" smtClean="0">
                <a:latin typeface="+mn-ea"/>
              </a:rPr>
              <a:t>점검기관</a:t>
            </a:r>
            <a:endParaRPr lang="en-US" altLang="ko-KR" sz="1600" b="1" dirty="0" smtClean="0">
              <a:latin typeface="+mn-ea"/>
            </a:endParaRPr>
          </a:p>
          <a:p>
            <a:pPr algn="ctr"/>
            <a:r>
              <a:rPr lang="en-US" altLang="ko-KR" sz="1300" b="1" dirty="0" smtClean="0">
                <a:latin typeface="+mn-ea"/>
              </a:rPr>
              <a:t>(‘20. </a:t>
            </a:r>
            <a:r>
              <a:rPr lang="en-US" altLang="ko-KR" sz="1300" b="1" dirty="0">
                <a:latin typeface="+mn-ea"/>
              </a:rPr>
              <a:t>837</a:t>
            </a:r>
            <a:r>
              <a:rPr lang="ko-KR" altLang="en-US" sz="1300" b="1" dirty="0">
                <a:latin typeface="+mn-ea"/>
              </a:rPr>
              <a:t>개</a:t>
            </a:r>
            <a:r>
              <a:rPr lang="en-US" altLang="ko-KR" sz="1300" b="1" dirty="0">
                <a:latin typeface="+mn-ea"/>
              </a:rPr>
              <a:t>)</a:t>
            </a:r>
          </a:p>
        </p:txBody>
      </p:sp>
      <p:cxnSp>
        <p:nvCxnSpPr>
          <p:cNvPr id="55" name="직선 화살표 연결선 54"/>
          <p:cNvCxnSpPr/>
          <p:nvPr/>
        </p:nvCxnSpPr>
        <p:spPr>
          <a:xfrm flipV="1">
            <a:off x="8553450" y="1199498"/>
            <a:ext cx="0" cy="1440000"/>
          </a:xfrm>
          <a:prstGeom prst="straightConnector1">
            <a:avLst/>
          </a:prstGeom>
          <a:ln w="15240">
            <a:solidFill>
              <a:srgbClr val="4747A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56"/>
          <p:cNvCxnSpPr/>
          <p:nvPr/>
        </p:nvCxnSpPr>
        <p:spPr>
          <a:xfrm>
            <a:off x="8553450" y="3390910"/>
            <a:ext cx="0" cy="972000"/>
          </a:xfrm>
          <a:prstGeom prst="straightConnector1">
            <a:avLst/>
          </a:prstGeom>
          <a:ln w="15240">
            <a:solidFill>
              <a:srgbClr val="4747A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7834312" y="2559914"/>
            <a:ext cx="1443037" cy="830997"/>
          </a:xfrm>
          <a:prstGeom prst="rect">
            <a:avLst/>
          </a:prstGeom>
          <a:solidFill>
            <a:srgbClr val="FDFED2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rgbClr val="CC3300"/>
                </a:solidFill>
                <a:latin typeface="+mn-ea"/>
              </a:rPr>
              <a:t>기술개발제품</a:t>
            </a:r>
          </a:p>
          <a:p>
            <a:pPr algn="ctr"/>
            <a:r>
              <a:rPr lang="ko-KR" altLang="en-US" sz="1600" b="1" dirty="0">
                <a:solidFill>
                  <a:srgbClr val="CC3300"/>
                </a:solidFill>
                <a:latin typeface="+mn-ea"/>
              </a:rPr>
              <a:t>우선구매</a:t>
            </a:r>
          </a:p>
          <a:p>
            <a:pPr algn="ctr"/>
            <a:r>
              <a:rPr lang="ko-KR" altLang="en-US" sz="1600" b="1" dirty="0">
                <a:solidFill>
                  <a:srgbClr val="CC3300"/>
                </a:solidFill>
                <a:latin typeface="+mn-ea"/>
              </a:rPr>
              <a:t>대상기관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409801" y="439127"/>
            <a:ext cx="458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24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61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 smtClean="0"/>
              <a:t>4  </a:t>
            </a:r>
            <a:r>
              <a:rPr lang="ko-KR" altLang="en-US" dirty="0" smtClean="0"/>
              <a:t>기술개발제품 </a:t>
            </a:r>
            <a:r>
              <a:rPr lang="ko-KR" altLang="en-US" dirty="0"/>
              <a:t>우선구매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6775" y="1795893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성능인증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NET, NEP, GS,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우수조달물품</a:t>
            </a:r>
          </a:p>
        </p:txBody>
      </p:sp>
      <p:sp>
        <p:nvSpPr>
          <p:cNvPr id="24" name="타원 23"/>
          <p:cNvSpPr/>
          <p:nvPr/>
        </p:nvSpPr>
        <p:spPr>
          <a:xfrm>
            <a:off x="742950" y="1966272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419100" y="1319208"/>
            <a:ext cx="688657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우선구매 </a:t>
            </a:r>
            <a:r>
              <a:rPr lang="ko-KR" altLang="en-US" b="1" spc="-150" dirty="0">
                <a:solidFill>
                  <a:srgbClr val="4747A3"/>
                </a:solidFill>
                <a:latin typeface="+mn-ea"/>
              </a:rPr>
              <a:t>대상 기술개발제품에 대한 수의계약 또는 지명경쟁 가능</a:t>
            </a:r>
            <a:endParaRPr lang="ko-KR" altLang="en-US" b="1" spc="-150" dirty="0" smtClean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66775" y="2157843"/>
            <a:ext cx="86487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구매조건부 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R&amp;D,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우수조달공동상표</a:t>
            </a:r>
            <a:r>
              <a:rPr lang="en-US" altLang="ko-KR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녹색인증제품 등 </a:t>
            </a:r>
            <a:r>
              <a:rPr lang="en-US" altLang="ko-KR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19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종</a:t>
            </a:r>
            <a:endParaRPr lang="ko-KR" altLang="en-US" sz="17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7" name="타원 36"/>
          <p:cNvSpPr/>
          <p:nvPr/>
        </p:nvSpPr>
        <p:spPr>
          <a:xfrm>
            <a:off x="742950" y="2328222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419100" y="3080817"/>
            <a:ext cx="6543675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err="1" smtClean="0">
                <a:solidFill>
                  <a:srgbClr val="4747A3"/>
                </a:solidFill>
                <a:latin typeface="+mn-ea"/>
              </a:rPr>
              <a:t>지방중기청을</a:t>
            </a:r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 </a:t>
            </a:r>
            <a:r>
              <a:rPr lang="ko-KR" altLang="en-US" b="1" spc="-150" dirty="0">
                <a:solidFill>
                  <a:srgbClr val="4747A3"/>
                </a:solidFill>
                <a:latin typeface="+mn-ea"/>
              </a:rPr>
              <a:t>통한 우선구매 지원</a:t>
            </a:r>
            <a:endParaRPr lang="en-US" altLang="ko-KR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647702" y="3899967"/>
            <a:ext cx="1819274" cy="1304925"/>
          </a:xfrm>
          <a:prstGeom prst="roundRect">
            <a:avLst>
              <a:gd name="adj" fmla="val 9616"/>
            </a:avLst>
          </a:prstGeom>
          <a:solidFill>
            <a:schemeClr val="bg1"/>
          </a:solidFill>
          <a:ln w="6350">
            <a:solidFill>
              <a:srgbClr val="4747A3"/>
            </a:solidFill>
          </a:ln>
          <a:effectLst>
            <a:outerShdw dist="381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200"/>
              </a:lnSpc>
            </a:pPr>
            <a:r>
              <a:rPr lang="ko-KR" altLang="en-US" sz="1400" b="1" dirty="0">
                <a:solidFill>
                  <a:srgbClr val="4747A3"/>
                </a:solidFill>
                <a:latin typeface="+mn-ea"/>
              </a:rPr>
              <a:t>기술개발제품</a:t>
            </a:r>
          </a:p>
          <a:p>
            <a:pPr algn="ctr">
              <a:lnSpc>
                <a:spcPts val="2200"/>
              </a:lnSpc>
            </a:pPr>
            <a:r>
              <a:rPr lang="ko-KR" altLang="en-US" sz="1400" b="1" dirty="0">
                <a:solidFill>
                  <a:srgbClr val="4747A3"/>
                </a:solidFill>
                <a:latin typeface="+mn-ea"/>
              </a:rPr>
              <a:t>생산기업</a:t>
            </a:r>
          </a:p>
          <a:p>
            <a:pPr algn="ctr">
              <a:lnSpc>
                <a:spcPts val="2200"/>
              </a:lnSpc>
            </a:pPr>
            <a:r>
              <a:rPr lang="ko-KR" altLang="en-US" sz="1400" b="1" dirty="0">
                <a:solidFill>
                  <a:srgbClr val="4747A3"/>
                </a:solidFill>
                <a:latin typeface="+mn-ea"/>
              </a:rPr>
              <a:t>우선구매요청</a:t>
            </a:r>
            <a:endParaRPr lang="ko-KR" altLang="en-US" sz="1400" b="1" u="sng" dirty="0">
              <a:solidFill>
                <a:srgbClr val="D60093"/>
              </a:solidFill>
              <a:latin typeface="+mn-ea"/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2867026" y="3899967"/>
            <a:ext cx="1819274" cy="1304925"/>
          </a:xfrm>
          <a:prstGeom prst="roundRect">
            <a:avLst>
              <a:gd name="adj" fmla="val 9616"/>
            </a:avLst>
          </a:prstGeom>
          <a:solidFill>
            <a:schemeClr val="bg1"/>
          </a:solidFill>
          <a:ln w="6350">
            <a:solidFill>
              <a:srgbClr val="4747A3"/>
            </a:solidFill>
          </a:ln>
          <a:effectLst>
            <a:outerShdw dist="381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200"/>
              </a:lnSpc>
            </a:pPr>
            <a:r>
              <a:rPr lang="ko-KR" altLang="en-US" sz="1400" b="1" dirty="0" err="1">
                <a:solidFill>
                  <a:srgbClr val="4747A3"/>
                </a:solidFill>
                <a:latin typeface="+mn-ea"/>
              </a:rPr>
              <a:t>지방중기청이</a:t>
            </a:r>
            <a:endParaRPr lang="ko-KR" altLang="en-US" sz="1400" b="1" dirty="0">
              <a:solidFill>
                <a:srgbClr val="4747A3"/>
              </a:solidFill>
              <a:latin typeface="+mn-ea"/>
            </a:endParaRPr>
          </a:p>
          <a:p>
            <a:pPr algn="ctr">
              <a:lnSpc>
                <a:spcPts val="2200"/>
              </a:lnSpc>
            </a:pPr>
            <a:r>
              <a:rPr lang="ko-KR" altLang="en-US" sz="1400" b="1" dirty="0">
                <a:solidFill>
                  <a:srgbClr val="4747A3"/>
                </a:solidFill>
                <a:latin typeface="+mn-ea"/>
              </a:rPr>
              <a:t>공공기관에</a:t>
            </a:r>
          </a:p>
          <a:p>
            <a:pPr algn="ctr">
              <a:lnSpc>
                <a:spcPts val="2200"/>
              </a:lnSpc>
            </a:pPr>
            <a:r>
              <a:rPr lang="ko-KR" altLang="en-US" sz="1400" b="1" dirty="0">
                <a:solidFill>
                  <a:srgbClr val="4747A3"/>
                </a:solidFill>
                <a:latin typeface="+mn-ea"/>
              </a:rPr>
              <a:t>우선구매 지원요청</a:t>
            </a:r>
            <a:endParaRPr lang="ko-KR" altLang="en-US" sz="1400" b="1" u="sng" dirty="0">
              <a:solidFill>
                <a:srgbClr val="D60093"/>
              </a:solidFill>
              <a:latin typeface="+mn-ea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5086350" y="3899967"/>
            <a:ext cx="1819274" cy="1304925"/>
          </a:xfrm>
          <a:prstGeom prst="roundRect">
            <a:avLst>
              <a:gd name="adj" fmla="val 9616"/>
            </a:avLst>
          </a:prstGeom>
          <a:solidFill>
            <a:schemeClr val="bg1"/>
          </a:solidFill>
          <a:ln w="6350">
            <a:solidFill>
              <a:srgbClr val="4747A3"/>
            </a:solidFill>
          </a:ln>
          <a:effectLst>
            <a:outerShdw dist="381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200"/>
              </a:lnSpc>
            </a:pPr>
            <a:r>
              <a:rPr lang="ko-KR" altLang="en-US" sz="1400" b="1" dirty="0">
                <a:solidFill>
                  <a:srgbClr val="4747A3"/>
                </a:solidFill>
                <a:latin typeface="+mn-ea"/>
              </a:rPr>
              <a:t>공공기관에서</a:t>
            </a:r>
          </a:p>
          <a:p>
            <a:pPr algn="ctr">
              <a:lnSpc>
                <a:spcPts val="2200"/>
              </a:lnSpc>
            </a:pPr>
            <a:r>
              <a:rPr lang="ko-KR" altLang="en-US" sz="1400" b="1" dirty="0">
                <a:solidFill>
                  <a:srgbClr val="4747A3"/>
                </a:solidFill>
                <a:latin typeface="+mn-ea"/>
              </a:rPr>
              <a:t>우선구매 검토</a:t>
            </a:r>
            <a:endParaRPr lang="ko-KR" altLang="en-US" sz="1400" b="1" u="sng" dirty="0">
              <a:solidFill>
                <a:srgbClr val="D60093"/>
              </a:solidFill>
              <a:latin typeface="+mn-ea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7305674" y="3899967"/>
            <a:ext cx="1819274" cy="1304925"/>
          </a:xfrm>
          <a:prstGeom prst="roundRect">
            <a:avLst>
              <a:gd name="adj" fmla="val 9616"/>
            </a:avLst>
          </a:prstGeom>
          <a:solidFill>
            <a:schemeClr val="bg1"/>
          </a:solidFill>
          <a:ln w="6350">
            <a:solidFill>
              <a:srgbClr val="4747A3"/>
            </a:solidFill>
          </a:ln>
          <a:effectLst>
            <a:outerShdw dist="381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200"/>
              </a:lnSpc>
            </a:pPr>
            <a:r>
              <a:rPr lang="ko-KR" altLang="en-US" sz="1400" b="1" dirty="0">
                <a:solidFill>
                  <a:srgbClr val="4747A3"/>
                </a:solidFill>
                <a:latin typeface="+mn-ea"/>
              </a:rPr>
              <a:t>공공기관은</a:t>
            </a:r>
          </a:p>
          <a:p>
            <a:pPr algn="ctr">
              <a:lnSpc>
                <a:spcPts val="2200"/>
              </a:lnSpc>
            </a:pPr>
            <a:r>
              <a:rPr lang="ko-KR" altLang="en-US" sz="1400" b="1" dirty="0">
                <a:solidFill>
                  <a:srgbClr val="4747A3"/>
                </a:solidFill>
                <a:latin typeface="+mn-ea"/>
              </a:rPr>
              <a:t>수의계약 또는</a:t>
            </a:r>
          </a:p>
          <a:p>
            <a:pPr algn="ctr">
              <a:lnSpc>
                <a:spcPts val="2200"/>
              </a:lnSpc>
            </a:pPr>
            <a:r>
              <a:rPr lang="ko-KR" altLang="en-US" sz="1400" b="1" dirty="0">
                <a:solidFill>
                  <a:srgbClr val="4747A3"/>
                </a:solidFill>
                <a:latin typeface="+mn-ea"/>
              </a:rPr>
              <a:t>지명경쟁</a:t>
            </a:r>
            <a:endParaRPr lang="ko-KR" altLang="en-US" sz="1400" b="1" u="sng" dirty="0">
              <a:solidFill>
                <a:srgbClr val="D60093"/>
              </a:solidFill>
              <a:latin typeface="+mn-ea"/>
            </a:endParaRPr>
          </a:p>
        </p:txBody>
      </p:sp>
      <p:sp>
        <p:nvSpPr>
          <p:cNvPr id="32" name="오른쪽 화살표 31"/>
          <p:cNvSpPr/>
          <p:nvPr/>
        </p:nvSpPr>
        <p:spPr>
          <a:xfrm>
            <a:off x="2538566" y="4405575"/>
            <a:ext cx="280835" cy="255608"/>
          </a:xfrm>
          <a:prstGeom prst="rightArrow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3" name="오른쪽 화살표 32"/>
          <p:cNvSpPr/>
          <p:nvPr/>
        </p:nvSpPr>
        <p:spPr>
          <a:xfrm>
            <a:off x="4764958" y="4405575"/>
            <a:ext cx="280835" cy="255608"/>
          </a:xfrm>
          <a:prstGeom prst="rightArrow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4" name="오른쪽 화살표 33"/>
          <p:cNvSpPr/>
          <p:nvPr/>
        </p:nvSpPr>
        <p:spPr>
          <a:xfrm>
            <a:off x="6991349" y="4405427"/>
            <a:ext cx="280835" cy="255608"/>
          </a:xfrm>
          <a:prstGeom prst="rightArrow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5" name="꺾인 연결선 4"/>
          <p:cNvCxnSpPr>
            <a:stCxn id="30" idx="2"/>
          </p:cNvCxnSpPr>
          <p:nvPr/>
        </p:nvCxnSpPr>
        <p:spPr>
          <a:xfrm rot="16200000" flipH="1">
            <a:off x="5927249" y="5273629"/>
            <a:ext cx="637539" cy="500063"/>
          </a:xfrm>
          <a:prstGeom prst="bentConnector3">
            <a:avLst/>
          </a:prstGeom>
          <a:ln w="12700">
            <a:solidFill>
              <a:srgbClr val="4747A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모서리가 둥근 직사각형 34"/>
          <p:cNvSpPr/>
          <p:nvPr/>
        </p:nvSpPr>
        <p:spPr>
          <a:xfrm>
            <a:off x="5100635" y="5842430"/>
            <a:ext cx="3763279" cy="556691"/>
          </a:xfrm>
          <a:prstGeom prst="roundRect">
            <a:avLst>
              <a:gd name="adj" fmla="val 22730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85000"/>
                <a:lumOff val="1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18800" rtlCol="0" anchor="t" anchorCtr="0"/>
          <a:lstStyle/>
          <a:p>
            <a:pPr marL="108000">
              <a:lnSpc>
                <a:spcPts val="2200"/>
              </a:lnSpc>
            </a:pPr>
            <a:r>
              <a:rPr lang="en-US" altLang="ko-KR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60</a:t>
            </a:r>
            <a:r>
              <a:rPr lang="ko-KR" altLang="en-US" sz="15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일이내</a:t>
            </a:r>
            <a:r>
              <a:rPr lang="ko-KR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우선구매 조치결과 회신의무</a:t>
            </a:r>
            <a:endParaRPr lang="en-US" altLang="ko-KR" sz="15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409801" y="439127"/>
            <a:ext cx="458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25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48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 smtClean="0"/>
              <a:t>4  </a:t>
            </a:r>
            <a:r>
              <a:rPr lang="ko-KR" altLang="en-US" dirty="0" smtClean="0"/>
              <a:t>기술개발제품 </a:t>
            </a:r>
            <a:r>
              <a:rPr lang="ko-KR" altLang="en-US" dirty="0"/>
              <a:t>우선구매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19100" y="1162686"/>
            <a:ext cx="9105899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en-US" altLang="ko-KR" b="1" spc="-150" dirty="0">
                <a:solidFill>
                  <a:srgbClr val="4747A3"/>
                </a:solidFill>
                <a:latin typeface="+mn-ea"/>
              </a:rPr>
              <a:t>&lt;</a:t>
            </a:r>
            <a:r>
              <a:rPr lang="ko-KR" altLang="en-US" b="1" spc="-150" dirty="0">
                <a:solidFill>
                  <a:srgbClr val="4747A3"/>
                </a:solidFill>
                <a:latin typeface="+mn-ea"/>
              </a:rPr>
              <a:t>참고</a:t>
            </a:r>
            <a:r>
              <a:rPr lang="en-US" altLang="ko-KR" b="1" spc="-150" dirty="0">
                <a:solidFill>
                  <a:srgbClr val="4747A3"/>
                </a:solidFill>
                <a:latin typeface="+mn-ea"/>
              </a:rPr>
              <a:t>&gt;</a:t>
            </a:r>
            <a:r>
              <a:rPr lang="ko-KR" altLang="en-US" b="1" spc="-150" dirty="0">
                <a:solidFill>
                  <a:srgbClr val="4747A3"/>
                </a:solidFill>
                <a:latin typeface="+mn-ea"/>
              </a:rPr>
              <a:t> </a:t>
            </a:r>
            <a:r>
              <a:rPr lang="en-US" altLang="ko-KR" b="1" spc="-150" dirty="0">
                <a:solidFill>
                  <a:srgbClr val="4747A3"/>
                </a:solidFill>
                <a:latin typeface="+mn-ea"/>
              </a:rPr>
              <a:t>: </a:t>
            </a:r>
            <a:r>
              <a:rPr lang="ko-KR" altLang="en-US" b="1" spc="-150" dirty="0">
                <a:solidFill>
                  <a:srgbClr val="4747A3"/>
                </a:solidFill>
                <a:latin typeface="+mn-ea"/>
              </a:rPr>
              <a:t>우선구매대상 기술개발제품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32138" y="1227449"/>
            <a:ext cx="3524250" cy="330072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algn="ctr"/>
            <a:r>
              <a:rPr lang="ko-KR" altLang="en-US" sz="1200" b="1" dirty="0">
                <a:latin typeface="+mn-ea"/>
              </a:rPr>
              <a:t>* </a:t>
            </a:r>
            <a:r>
              <a:rPr lang="ko-KR" altLang="en-US" sz="1200" b="1" dirty="0" err="1">
                <a:latin typeface="+mn-ea"/>
              </a:rPr>
              <a:t>판로지원법</a:t>
            </a:r>
            <a:r>
              <a:rPr lang="ko-KR" altLang="en-US" sz="1200" b="1" dirty="0">
                <a:latin typeface="+mn-ea"/>
              </a:rPr>
              <a:t> 시행령 제</a:t>
            </a:r>
            <a:r>
              <a:rPr lang="en-US" altLang="ko-KR" sz="1200" b="1" dirty="0">
                <a:latin typeface="+mn-ea"/>
              </a:rPr>
              <a:t>13</a:t>
            </a:r>
            <a:r>
              <a:rPr lang="ko-KR" altLang="en-US" sz="1200" b="1" dirty="0">
                <a:latin typeface="+mn-ea"/>
              </a:rPr>
              <a:t>조 및 운영요령 제</a:t>
            </a:r>
            <a:r>
              <a:rPr lang="en-US" altLang="ko-KR" sz="1200" b="1" dirty="0">
                <a:latin typeface="+mn-ea"/>
              </a:rPr>
              <a:t>3</a:t>
            </a:r>
            <a:r>
              <a:rPr lang="ko-KR" altLang="en-US" sz="1200" b="1" dirty="0">
                <a:latin typeface="+mn-ea"/>
              </a:rPr>
              <a:t>조</a:t>
            </a:r>
          </a:p>
        </p:txBody>
      </p:sp>
      <p:sp>
        <p:nvSpPr>
          <p:cNvPr id="21" name="모서리가 둥근 직사각형 20"/>
          <p:cNvSpPr/>
          <p:nvPr/>
        </p:nvSpPr>
        <p:spPr>
          <a:xfrm>
            <a:off x="419099" y="1967434"/>
            <a:ext cx="9105899" cy="4728641"/>
          </a:xfrm>
          <a:prstGeom prst="roundRect">
            <a:avLst>
              <a:gd name="adj" fmla="val 8210"/>
            </a:avLst>
          </a:prstGeom>
          <a:noFill/>
          <a:ln w="12700">
            <a:solidFill>
              <a:srgbClr val="4747A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144000" rtlCol="0" anchor="t" anchorCtr="0"/>
          <a:lstStyle/>
          <a:p>
            <a:pPr>
              <a:lnSpc>
                <a:spcPts val="1800"/>
              </a:lnSpc>
            </a:pP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ㆍ성능인증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(Excellent Performance Certification, EPC)             </a:t>
            </a:r>
          </a:p>
          <a:p>
            <a:pPr>
              <a:lnSpc>
                <a:spcPts val="1800"/>
              </a:lnSpc>
            </a:pP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ㆍ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NET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(New Excellent Technology,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신기술 인증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)</a:t>
            </a:r>
          </a:p>
          <a:p>
            <a:pPr>
              <a:lnSpc>
                <a:spcPts val="1800"/>
              </a:lnSpc>
            </a:pP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ㆍ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NEP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(New Excellent Product,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신제품 인증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)	                            </a:t>
            </a:r>
          </a:p>
          <a:p>
            <a:pPr>
              <a:lnSpc>
                <a:spcPts val="1800"/>
              </a:lnSpc>
            </a:pP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ㆍ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GS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(Good Software,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우수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SW)</a:t>
            </a:r>
          </a:p>
          <a:p>
            <a:pPr>
              <a:lnSpc>
                <a:spcPts val="1800"/>
              </a:lnSpc>
            </a:pP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ㆍ우수조달물품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    	                                            </a:t>
            </a:r>
          </a:p>
          <a:p>
            <a:pPr>
              <a:lnSpc>
                <a:spcPts val="1800"/>
              </a:lnSpc>
            </a:pP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ㆍ구매조건부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R&amp;D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사업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공공부문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)</a:t>
            </a:r>
          </a:p>
          <a:p>
            <a:pPr>
              <a:lnSpc>
                <a:spcPts val="1800"/>
              </a:lnSpc>
            </a:pP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ㆍ민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∙관 공동투자 기술개발사업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공공부문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을 통해 기술개발에 성공한 제품</a:t>
            </a:r>
          </a:p>
          <a:p>
            <a:pPr>
              <a:lnSpc>
                <a:spcPts val="1800"/>
              </a:lnSpc>
            </a:pP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ㆍ우수조달공동상표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지정물품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특허권자에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한함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)    </a:t>
            </a:r>
          </a:p>
          <a:p>
            <a:pPr>
              <a:lnSpc>
                <a:spcPts val="1800"/>
              </a:lnSpc>
            </a:pP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ㆍ녹색인증제품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       	                                  </a:t>
            </a:r>
          </a:p>
          <a:p>
            <a:pPr>
              <a:lnSpc>
                <a:spcPts val="1800"/>
              </a:lnSpc>
            </a:pP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ㆍ중소기업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융∙복합 기술개발사업 성공제품     	            </a:t>
            </a:r>
          </a:p>
          <a:p>
            <a:pPr>
              <a:lnSpc>
                <a:spcPts val="1800"/>
              </a:lnSpc>
            </a:pP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ㆍ산업융합품목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지정제품 	                                  </a:t>
            </a:r>
          </a:p>
          <a:p>
            <a:pPr>
              <a:lnSpc>
                <a:spcPts val="1800"/>
              </a:lnSpc>
            </a:pP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ㆍ공공기관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중소기업간 공동연구개발 성공제품 중 </a:t>
            </a: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개발선정품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지정 제품             </a:t>
            </a:r>
          </a:p>
          <a:p>
            <a:pPr>
              <a:lnSpc>
                <a:spcPts val="1800"/>
              </a:lnSpc>
            </a:pP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ㆍ성과공유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기술개발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공공부문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)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성공제품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수탁기관과의 구매계약에 한정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)</a:t>
            </a:r>
          </a:p>
          <a:p>
            <a:pPr>
              <a:lnSpc>
                <a:spcPts val="1800"/>
              </a:lnSpc>
            </a:pP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ㆍ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ICT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융합 품질인증제품</a:t>
            </a:r>
          </a:p>
          <a:p>
            <a:pPr>
              <a:lnSpc>
                <a:spcPts val="1800"/>
              </a:lnSpc>
            </a:pP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ㆍ산업융합촉진법에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따른 적합성인증제품</a:t>
            </a:r>
          </a:p>
          <a:p>
            <a:pPr>
              <a:lnSpc>
                <a:spcPts val="1800"/>
              </a:lnSpc>
            </a:pP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ㆍ우수산업디자인상품</a:t>
            </a:r>
            <a:endParaRPr lang="ko-KR" altLang="en-US" sz="1200" b="1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1800"/>
              </a:lnSpc>
            </a:pP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ㆍ국가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R&amp;D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혁신제품</a:t>
            </a:r>
          </a:p>
          <a:p>
            <a:pPr>
              <a:lnSpc>
                <a:spcPts val="1800"/>
              </a:lnSpc>
            </a:pP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ㆍ물산업우수기자재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지정제품</a:t>
            </a:r>
            <a:endParaRPr lang="en-US" altLang="ko-KR" sz="12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1800"/>
              </a:lnSpc>
            </a:pP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ㆍ혁신시제품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시범구매제품</a:t>
            </a:r>
            <a:endParaRPr lang="ko-KR" altLang="en-US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728661" y="1771311"/>
            <a:ext cx="2947989" cy="381000"/>
          </a:xfrm>
          <a:prstGeom prst="roundRect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150" dirty="0">
                <a:solidFill>
                  <a:schemeClr val="bg1"/>
                </a:solidFill>
                <a:latin typeface="+mn-ea"/>
              </a:rPr>
              <a:t>기술개발제품 유형</a:t>
            </a:r>
            <a:r>
              <a:rPr lang="en-US" altLang="ko-KR" sz="1600" b="1" spc="-150" dirty="0">
                <a:solidFill>
                  <a:schemeClr val="bg1"/>
                </a:solidFill>
                <a:latin typeface="+mn-ea"/>
              </a:rPr>
              <a:t>(</a:t>
            </a:r>
            <a:r>
              <a:rPr lang="en-US" altLang="ko-KR" sz="1600" b="1" spc="-150" dirty="0" smtClean="0">
                <a:solidFill>
                  <a:schemeClr val="bg1"/>
                </a:solidFill>
                <a:latin typeface="+mn-ea"/>
              </a:rPr>
              <a:t>19</a:t>
            </a:r>
            <a:r>
              <a:rPr lang="ko-KR" altLang="en-US" sz="1600" b="1" spc="-150" dirty="0" smtClean="0">
                <a:solidFill>
                  <a:schemeClr val="bg1"/>
                </a:solidFill>
                <a:latin typeface="+mn-ea"/>
              </a:rPr>
              <a:t>종</a:t>
            </a:r>
            <a:r>
              <a:rPr lang="en-US" altLang="ko-KR" sz="1600" b="1" spc="-150" dirty="0">
                <a:solidFill>
                  <a:schemeClr val="bg1"/>
                </a:solidFill>
                <a:latin typeface="+mn-ea"/>
              </a:rPr>
              <a:t>)</a:t>
            </a:r>
            <a:endParaRPr lang="ko-KR" altLang="en-US" sz="1600" b="1" spc="-1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09801" y="439127"/>
            <a:ext cx="458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26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39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 smtClean="0"/>
              <a:t>5 </a:t>
            </a:r>
            <a:r>
              <a:rPr lang="en-US" altLang="ko-KR" dirty="0"/>
              <a:t>(①) </a:t>
            </a:r>
            <a:r>
              <a:rPr lang="en-US" altLang="ko-KR" dirty="0" smtClean="0"/>
              <a:t> </a:t>
            </a:r>
            <a:r>
              <a:rPr lang="ko-KR" altLang="en-US" dirty="0" smtClean="0"/>
              <a:t>기술개발제품 </a:t>
            </a:r>
            <a:r>
              <a:rPr lang="ko-KR" altLang="en-US" dirty="0"/>
              <a:t>시범구매 </a:t>
            </a:r>
            <a:r>
              <a:rPr lang="en-US" altLang="ko-KR" sz="2200" dirty="0"/>
              <a:t>(</a:t>
            </a:r>
            <a:r>
              <a:rPr lang="ko-KR" altLang="en-US" sz="2200" dirty="0" err="1"/>
              <a:t>중기부</a:t>
            </a:r>
            <a:r>
              <a:rPr lang="ko-KR" altLang="en-US" sz="2200" dirty="0"/>
              <a:t> 시책</a:t>
            </a:r>
            <a:r>
              <a:rPr lang="en-US" altLang="ko-KR" sz="2200" dirty="0"/>
              <a:t>)</a:t>
            </a:r>
            <a:endParaRPr lang="ko-KR" altLang="en-US" sz="2200" dirty="0"/>
          </a:p>
        </p:txBody>
      </p:sp>
      <p:sp>
        <p:nvSpPr>
          <p:cNvPr id="23" name="TextBox 22"/>
          <p:cNvSpPr txBox="1"/>
          <p:nvPr/>
        </p:nvSpPr>
        <p:spPr>
          <a:xfrm>
            <a:off x="866774" y="1706046"/>
            <a:ext cx="858202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기술개발제품 구매 확대를 위해 중기부가 전문가로 구성된 심의위원회를 통해 공공기관의 구매의사 결정을 대행하는 제도로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공공기관 평가 등으로 자발적인 중소기업 기술개발제품 시범구매를 유도하는 방식 </a:t>
            </a:r>
          </a:p>
        </p:txBody>
      </p:sp>
      <p:sp>
        <p:nvSpPr>
          <p:cNvPr id="24" name="타원 23"/>
          <p:cNvSpPr/>
          <p:nvPr/>
        </p:nvSpPr>
        <p:spPr>
          <a:xfrm>
            <a:off x="742950" y="1809750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419101" y="1162686"/>
            <a:ext cx="1866900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제도개요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419100" y="4058286"/>
            <a:ext cx="1866901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지원효과</a:t>
            </a:r>
            <a:endParaRPr lang="en-US" altLang="ko-KR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6775" y="3277671"/>
            <a:ext cx="8458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창업 및 첫걸음기업 기술개발제품 또는 성장성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혁신성이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높으나 판로에 어려움을 겪는 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ts val="1800"/>
              </a:lnSpc>
            </a:pP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중소기업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기술개발제품</a:t>
            </a:r>
          </a:p>
        </p:txBody>
      </p:sp>
      <p:sp>
        <p:nvSpPr>
          <p:cNvPr id="20" name="타원 19"/>
          <p:cNvSpPr/>
          <p:nvPr/>
        </p:nvSpPr>
        <p:spPr>
          <a:xfrm>
            <a:off x="742950" y="3381375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419101" y="2734311"/>
            <a:ext cx="1866900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지원대상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742950" y="4695824"/>
            <a:ext cx="2838450" cy="1971675"/>
          </a:xfrm>
          <a:prstGeom prst="roundRect">
            <a:avLst>
              <a:gd name="adj" fmla="val 8144"/>
            </a:avLst>
          </a:prstGeom>
          <a:solidFill>
            <a:schemeClr val="bg1">
              <a:lumMod val="95000"/>
            </a:schemeClr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8000" rtlCol="0" anchor="t" anchorCtr="0"/>
          <a:lstStyle/>
          <a:p>
            <a:pPr algn="ctr"/>
            <a:r>
              <a:rPr lang="ko-KR" altLang="en-US" sz="1700" b="1" spc="-150" dirty="0" smtClean="0">
                <a:solidFill>
                  <a:srgbClr val="4747A3"/>
                </a:solidFill>
                <a:latin typeface="+mn-ea"/>
              </a:rPr>
              <a:t>시범구매 신청만으로</a:t>
            </a:r>
            <a:endParaRPr lang="en-US" altLang="ko-KR" sz="1700" b="1" spc="-150" dirty="0" smtClean="0">
              <a:solidFill>
                <a:srgbClr val="4747A3"/>
              </a:solidFill>
              <a:latin typeface="+mn-ea"/>
            </a:endParaRPr>
          </a:p>
          <a:p>
            <a:pPr algn="ctr"/>
            <a:r>
              <a:rPr lang="ko-KR" altLang="en-US" sz="1700" b="1" spc="-150" dirty="0" smtClean="0">
                <a:solidFill>
                  <a:srgbClr val="4747A3"/>
                </a:solidFill>
                <a:latin typeface="+mn-ea"/>
              </a:rPr>
              <a:t>기술개발제품 납품 가능</a:t>
            </a:r>
            <a:endParaRPr lang="en-US" altLang="ko-KR" sz="1700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67" name="모서리가 둥근 직사각형 66"/>
          <p:cNvSpPr/>
          <p:nvPr/>
        </p:nvSpPr>
        <p:spPr>
          <a:xfrm>
            <a:off x="3676650" y="4695824"/>
            <a:ext cx="2838450" cy="1971675"/>
          </a:xfrm>
          <a:prstGeom prst="roundRect">
            <a:avLst>
              <a:gd name="adj" fmla="val 8144"/>
            </a:avLst>
          </a:prstGeom>
          <a:solidFill>
            <a:schemeClr val="bg1">
              <a:lumMod val="95000"/>
            </a:schemeClr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8000" rtlCol="0" anchor="t" anchorCtr="0"/>
          <a:lstStyle/>
          <a:p>
            <a:pPr algn="ctr"/>
            <a:r>
              <a:rPr lang="ko-KR" altLang="en-US" sz="1700" b="1" spc="-150" dirty="0" smtClean="0">
                <a:solidFill>
                  <a:srgbClr val="0070C0"/>
                </a:solidFill>
                <a:latin typeface="+mn-ea"/>
              </a:rPr>
              <a:t>감사 </a:t>
            </a:r>
            <a:r>
              <a:rPr lang="ko-KR" altLang="en-US" sz="1700" b="1" spc="-150" dirty="0" err="1" smtClean="0">
                <a:solidFill>
                  <a:srgbClr val="0070C0"/>
                </a:solidFill>
                <a:latin typeface="+mn-ea"/>
              </a:rPr>
              <a:t>부담없이</a:t>
            </a:r>
            <a:r>
              <a:rPr lang="ko-KR" altLang="en-US" sz="1700" b="1" spc="-150" dirty="0" smtClean="0">
                <a:solidFill>
                  <a:srgbClr val="0070C0"/>
                </a:solidFill>
                <a:latin typeface="+mn-ea"/>
              </a:rPr>
              <a:t> 평가를</a:t>
            </a:r>
            <a:endParaRPr lang="en-US" altLang="ko-KR" sz="1700" b="1" spc="-150" dirty="0" smtClean="0">
              <a:solidFill>
                <a:srgbClr val="0070C0"/>
              </a:solidFill>
              <a:latin typeface="+mn-ea"/>
            </a:endParaRPr>
          </a:p>
          <a:p>
            <a:pPr algn="ctr"/>
            <a:r>
              <a:rPr lang="ko-KR" altLang="en-US" sz="1700" b="1" spc="-150" dirty="0" smtClean="0">
                <a:solidFill>
                  <a:srgbClr val="0070C0"/>
                </a:solidFill>
                <a:latin typeface="+mn-ea"/>
              </a:rPr>
              <a:t>통해 기술개발제품 구매</a:t>
            </a:r>
            <a:endParaRPr lang="en-US" altLang="ko-KR" sz="1700" b="1" spc="-150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68" name="모서리가 둥근 직사각형 67"/>
          <p:cNvSpPr/>
          <p:nvPr/>
        </p:nvSpPr>
        <p:spPr>
          <a:xfrm>
            <a:off x="6610350" y="4695824"/>
            <a:ext cx="2838450" cy="1971675"/>
          </a:xfrm>
          <a:prstGeom prst="roundRect">
            <a:avLst>
              <a:gd name="adj" fmla="val 8144"/>
            </a:avLst>
          </a:prstGeom>
          <a:solidFill>
            <a:schemeClr val="bg1">
              <a:lumMod val="95000"/>
            </a:schemeClr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8000" rtlCol="0" anchor="t" anchorCtr="0"/>
          <a:lstStyle/>
          <a:p>
            <a:pPr algn="ctr"/>
            <a:r>
              <a:rPr lang="ko-KR" altLang="en-US" sz="1700" b="1" spc="-15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기술개발제품 구매 활성화</a:t>
            </a:r>
            <a:endParaRPr lang="en-US" altLang="ko-KR" sz="1700" b="1" spc="-150" dirty="0" smtClean="0">
              <a:solidFill>
                <a:schemeClr val="accent6">
                  <a:lumMod val="75000"/>
                </a:schemeClr>
              </a:solidFill>
              <a:latin typeface="+mn-ea"/>
            </a:endParaRPr>
          </a:p>
          <a:p>
            <a:pPr algn="ctr"/>
            <a:r>
              <a:rPr lang="ko-KR" altLang="en-US" sz="1700" b="1" spc="-15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공공기관 구매 </a:t>
            </a:r>
            <a:r>
              <a:rPr lang="ko-KR" altLang="en-US" sz="1700" b="1" spc="-150" dirty="0" err="1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이행력</a:t>
            </a:r>
            <a:r>
              <a:rPr lang="ko-KR" altLang="en-US" sz="1700" b="1" spc="-15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 제고</a:t>
            </a:r>
            <a:endParaRPr lang="en-US" altLang="ko-KR" sz="1700" b="1" spc="-150" dirty="0" smtClean="0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" name="양쪽 모서리가 둥근 사각형 3"/>
          <p:cNvSpPr/>
          <p:nvPr/>
        </p:nvSpPr>
        <p:spPr>
          <a:xfrm>
            <a:off x="742950" y="4701311"/>
            <a:ext cx="2838450" cy="594589"/>
          </a:xfrm>
          <a:prstGeom prst="round2SameRect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900" spc="-15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 </a:t>
            </a:r>
            <a:r>
              <a:rPr lang="ko-KR" altLang="en-US" sz="1900" spc="-15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중소기업</a:t>
            </a:r>
            <a:endParaRPr lang="ko-KR" altLang="en-US" sz="1900" spc="-15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0" name="양쪽 모서리가 둥근 사각형 69"/>
          <p:cNvSpPr/>
          <p:nvPr/>
        </p:nvSpPr>
        <p:spPr>
          <a:xfrm>
            <a:off x="3676650" y="4695824"/>
            <a:ext cx="2838450" cy="594589"/>
          </a:xfrm>
          <a:prstGeom prst="round2SameRect">
            <a:avLst/>
          </a:prstGeom>
          <a:solidFill>
            <a:srgbClr val="0070C0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9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900" spc="-15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900" spc="-15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공공기관</a:t>
            </a:r>
            <a:endParaRPr lang="ko-KR" altLang="en-US" sz="1900" spc="-150" dirty="0">
              <a:solidFill>
                <a:srgbClr val="99CC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1" name="양쪽 모서리가 둥근 사각형 70"/>
          <p:cNvSpPr/>
          <p:nvPr/>
        </p:nvSpPr>
        <p:spPr>
          <a:xfrm>
            <a:off x="6610350" y="4695824"/>
            <a:ext cx="2838450" cy="594589"/>
          </a:xfrm>
          <a:prstGeom prst="round2SameRect">
            <a:avLst/>
          </a:prstGeom>
          <a:solidFill>
            <a:schemeClr val="accent6">
              <a:lumMod val="75000"/>
            </a:schemeClr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9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900" spc="-15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900" spc="-15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정부기관</a:t>
            </a:r>
            <a:endParaRPr lang="ko-KR" altLang="en-US" sz="1900" spc="-150" dirty="0">
              <a:solidFill>
                <a:srgbClr val="99CC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9625" y="6004242"/>
            <a:ext cx="270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공공기관을 개별적으로 접촉하는</a:t>
            </a:r>
            <a:endParaRPr lang="en-US" altLang="ko-KR" sz="1400" b="1" spc="-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ctr"/>
            <a:r>
              <a:rPr lang="ko-KR" altLang="en-US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영업이 </a:t>
            </a:r>
            <a:r>
              <a:rPr lang="ko-KR" altLang="en-US" sz="1400" b="1" spc="-1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필요없이</a:t>
            </a:r>
            <a:r>
              <a:rPr lang="ko-KR" altLang="en-US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판로개척 </a:t>
            </a:r>
            <a:r>
              <a:rPr lang="ko-KR" altLang="en-US" sz="14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가능</a:t>
            </a:r>
            <a:endParaRPr lang="en-US" altLang="ko-KR" sz="1400" b="1" spc="-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743325" y="6004241"/>
            <a:ext cx="270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성능이 검증된 다양한 제품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ctr"/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구매로 업무 혁신 가능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677025" y="6004240"/>
            <a:ext cx="270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창업기업 및 판로개척 단계의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ctr"/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기술개발제품 구매 지원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716" y="4788114"/>
            <a:ext cx="414338" cy="40881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100" y="4797638"/>
            <a:ext cx="377190" cy="39814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228" y="4788113"/>
            <a:ext cx="430911" cy="41605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409801" y="439127"/>
            <a:ext cx="458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27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96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 smtClean="0"/>
              <a:t>5 </a:t>
            </a:r>
            <a:r>
              <a:rPr lang="en-US" altLang="ko-KR" dirty="0"/>
              <a:t>(②) </a:t>
            </a:r>
            <a:r>
              <a:rPr lang="en-US" altLang="ko-KR" dirty="0" smtClean="0"/>
              <a:t> </a:t>
            </a:r>
            <a:r>
              <a:rPr lang="ko-KR" altLang="en-US" dirty="0" smtClean="0"/>
              <a:t>기술개발제품 </a:t>
            </a:r>
            <a:r>
              <a:rPr lang="ko-KR" altLang="en-US" dirty="0"/>
              <a:t>시범구매</a:t>
            </a:r>
          </a:p>
        </p:txBody>
      </p:sp>
      <p:sp>
        <p:nvSpPr>
          <p:cNvPr id="24" name="타원 23"/>
          <p:cNvSpPr/>
          <p:nvPr/>
        </p:nvSpPr>
        <p:spPr>
          <a:xfrm>
            <a:off x="630234" y="1852076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419100" y="1162686"/>
            <a:ext cx="3467099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</a:rPr>
              <a:t>지원내용 </a:t>
            </a:r>
            <a:r>
              <a:rPr lang="ko-KR" altLang="en-US" b="1" spc="-150" dirty="0">
                <a:solidFill>
                  <a:srgbClr val="4747A3"/>
                </a:solidFill>
              </a:rPr>
              <a:t>및 </a:t>
            </a:r>
            <a:r>
              <a:rPr lang="ko-KR" altLang="en-US" b="1" spc="-150" dirty="0" smtClean="0">
                <a:solidFill>
                  <a:srgbClr val="4747A3"/>
                </a:solidFill>
              </a:rPr>
              <a:t>절차</a:t>
            </a:r>
            <a:endParaRPr lang="ko-KR" altLang="en-US" b="1" spc="-150" dirty="0">
              <a:solidFill>
                <a:srgbClr val="4747A3"/>
              </a:solidFill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419101" y="4691829"/>
            <a:ext cx="3467098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</a:rPr>
              <a:t>참여 </a:t>
            </a:r>
            <a:r>
              <a:rPr lang="ko-KR" altLang="en-US" b="1" spc="-150" dirty="0">
                <a:solidFill>
                  <a:srgbClr val="4747A3"/>
                </a:solidFill>
              </a:rPr>
              <a:t>공공기관 </a:t>
            </a:r>
            <a:r>
              <a:rPr lang="en-US" altLang="ko-KR" sz="1500" b="1" spc="-150" dirty="0" smtClean="0">
                <a:solidFill>
                  <a:srgbClr val="4747A3"/>
                </a:solidFill>
              </a:rPr>
              <a:t>(‘20. 12</a:t>
            </a:r>
            <a:r>
              <a:rPr lang="ko-KR" altLang="en-US" sz="1500" b="1" spc="-150" dirty="0" smtClean="0">
                <a:solidFill>
                  <a:srgbClr val="4747A3"/>
                </a:solidFill>
              </a:rPr>
              <a:t>월말</a:t>
            </a:r>
            <a:r>
              <a:rPr lang="en-US" altLang="ko-KR" sz="1500" b="1" spc="-150" dirty="0" smtClean="0">
                <a:solidFill>
                  <a:srgbClr val="4747A3"/>
                </a:solidFill>
              </a:rPr>
              <a:t>)</a:t>
            </a:r>
            <a:endParaRPr lang="en-US" altLang="ko-KR" sz="1500" b="1" spc="-150" dirty="0">
              <a:solidFill>
                <a:srgbClr val="4747A3"/>
              </a:solidFill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630234" y="2239541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679449" y="3185969"/>
            <a:ext cx="1123951" cy="1066800"/>
            <a:chOff x="679449" y="3185969"/>
            <a:chExt cx="1123951" cy="1066800"/>
          </a:xfrm>
        </p:grpSpPr>
        <p:grpSp>
          <p:nvGrpSpPr>
            <p:cNvPr id="28" name="그룹 27"/>
            <p:cNvGrpSpPr/>
            <p:nvPr/>
          </p:nvGrpSpPr>
          <p:grpSpPr>
            <a:xfrm>
              <a:off x="679449" y="3185969"/>
              <a:ext cx="1123951" cy="1066800"/>
              <a:chOff x="933449" y="2981325"/>
              <a:chExt cx="1123951" cy="1066800"/>
            </a:xfrm>
          </p:grpSpPr>
          <p:sp>
            <p:nvSpPr>
              <p:cNvPr id="29" name="대각선 방향의 모서리가 둥근 사각형 28"/>
              <p:cNvSpPr/>
              <p:nvPr/>
            </p:nvSpPr>
            <p:spPr>
              <a:xfrm rot="16200000">
                <a:off x="962025" y="2952750"/>
                <a:ext cx="1066800" cy="1123950"/>
              </a:xfrm>
              <a:prstGeom prst="round2DiagRect">
                <a:avLst/>
              </a:prstGeom>
              <a:solidFill>
                <a:srgbClr val="D0E8F0"/>
              </a:solidFill>
              <a:ln w="1524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08000" algn="ctr"/>
                <a:endParaRPr lang="ko-KR" altLang="en-US" sz="1900" spc="-150" dirty="0">
                  <a:solidFill>
                    <a:srgbClr val="99CC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30" name="한쪽 모서리가 둥근 사각형 29"/>
              <p:cNvSpPr/>
              <p:nvPr/>
            </p:nvSpPr>
            <p:spPr>
              <a:xfrm rot="10800000">
                <a:off x="933449" y="3656689"/>
                <a:ext cx="1123951" cy="381000"/>
              </a:xfrm>
              <a:prstGeom prst="round1Rect">
                <a:avLst>
                  <a:gd name="adj" fmla="val 31667"/>
                </a:avLst>
              </a:prstGeom>
              <a:solidFill>
                <a:srgbClr val="4747A3"/>
              </a:solidFill>
              <a:ln w="1524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08000" algn="ctr"/>
                <a:endParaRPr lang="ko-KR" altLang="en-US" sz="1900" spc="-150" dirty="0">
                  <a:solidFill>
                    <a:srgbClr val="99CC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755641" y="3910504"/>
              <a:ext cx="97156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ko-KR" altLang="en-US" sz="1600" b="1" spc="-150" dirty="0" err="1" smtClean="0">
                  <a:solidFill>
                    <a:srgbClr val="4BACC6">
                      <a:lumMod val="40000"/>
                      <a:lumOff val="60000"/>
                    </a:srgbClr>
                  </a:solidFill>
                </a:rPr>
                <a:t>중기부</a:t>
              </a:r>
              <a:endParaRPr lang="ko-KR" altLang="en-US" sz="1600" b="1" spc="-150" dirty="0">
                <a:solidFill>
                  <a:srgbClr val="4BACC6">
                    <a:lumMod val="40000"/>
                    <a:lumOff val="60000"/>
                  </a:srgbClr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55641" y="3310409"/>
              <a:ext cx="971560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ko-KR" altLang="en-US" sz="1400" b="1" dirty="0" smtClean="0">
                  <a:solidFill>
                    <a:srgbClr val="002060"/>
                  </a:solidFill>
                </a:rPr>
                <a:t>시범구매</a:t>
              </a:r>
              <a:endParaRPr lang="en-US" altLang="ko-KR" sz="1400" b="1" dirty="0" smtClean="0">
                <a:solidFill>
                  <a:srgbClr val="002060"/>
                </a:solidFill>
              </a:endParaRPr>
            </a:p>
            <a:p>
              <a:pPr algn="ctr"/>
              <a:r>
                <a:rPr lang="ko-KR" altLang="en-US" sz="1400" b="1" dirty="0" smtClean="0">
                  <a:solidFill>
                    <a:srgbClr val="002060"/>
                  </a:solidFill>
                </a:rPr>
                <a:t>공고</a:t>
              </a:r>
              <a:endParaRPr lang="ko-KR" altLang="en-US" sz="14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1939434" y="3182972"/>
            <a:ext cx="1123951" cy="1066800"/>
            <a:chOff x="2003545" y="3185969"/>
            <a:chExt cx="1123951" cy="1066800"/>
          </a:xfrm>
        </p:grpSpPr>
        <p:grpSp>
          <p:nvGrpSpPr>
            <p:cNvPr id="31" name="그룹 30"/>
            <p:cNvGrpSpPr/>
            <p:nvPr/>
          </p:nvGrpSpPr>
          <p:grpSpPr>
            <a:xfrm>
              <a:off x="2003545" y="3185969"/>
              <a:ext cx="1123951" cy="1066800"/>
              <a:chOff x="933449" y="2981325"/>
              <a:chExt cx="1123951" cy="1066800"/>
            </a:xfrm>
          </p:grpSpPr>
          <p:sp>
            <p:nvSpPr>
              <p:cNvPr id="32" name="대각선 방향의 모서리가 둥근 사각형 31"/>
              <p:cNvSpPr/>
              <p:nvPr/>
            </p:nvSpPr>
            <p:spPr>
              <a:xfrm rot="16200000">
                <a:off x="962025" y="2952750"/>
                <a:ext cx="1066800" cy="1123950"/>
              </a:xfrm>
              <a:prstGeom prst="round2DiagRect">
                <a:avLst/>
              </a:prstGeom>
              <a:solidFill>
                <a:srgbClr val="D0E8F0"/>
              </a:solidFill>
              <a:ln w="1524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08000" algn="ctr"/>
                <a:endParaRPr lang="ko-KR" altLang="en-US" sz="1900" spc="-150" dirty="0">
                  <a:solidFill>
                    <a:srgbClr val="99CC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33" name="한쪽 모서리가 둥근 사각형 32"/>
              <p:cNvSpPr/>
              <p:nvPr/>
            </p:nvSpPr>
            <p:spPr>
              <a:xfrm rot="10800000">
                <a:off x="933449" y="3656689"/>
                <a:ext cx="1123951" cy="381000"/>
              </a:xfrm>
              <a:prstGeom prst="round1Rect">
                <a:avLst>
                  <a:gd name="adj" fmla="val 31667"/>
                </a:avLst>
              </a:prstGeom>
              <a:solidFill>
                <a:srgbClr val="4747A3"/>
              </a:solidFill>
              <a:ln w="1524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08000" algn="ctr"/>
                <a:endParaRPr lang="ko-KR" altLang="en-US" sz="1900" spc="-150" dirty="0">
                  <a:solidFill>
                    <a:srgbClr val="99CC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2079740" y="3910503"/>
              <a:ext cx="97156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ko-KR" altLang="en-US" sz="1600" b="1" spc="-150" dirty="0" smtClean="0">
                  <a:solidFill>
                    <a:srgbClr val="4BACC6">
                      <a:lumMod val="40000"/>
                      <a:lumOff val="60000"/>
                    </a:srgbClr>
                  </a:solidFill>
                </a:rPr>
                <a:t>중소기업</a:t>
              </a:r>
              <a:endParaRPr lang="ko-KR" altLang="en-US" sz="1600" b="1" spc="-150" dirty="0">
                <a:solidFill>
                  <a:srgbClr val="4BACC6">
                    <a:lumMod val="40000"/>
                    <a:lumOff val="60000"/>
                  </a:srgbClr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079714" y="3418130"/>
              <a:ext cx="97156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ko-KR" altLang="en-US" sz="1400" b="1" dirty="0" err="1" smtClean="0">
                  <a:solidFill>
                    <a:srgbClr val="002060"/>
                  </a:solidFill>
                </a:rPr>
                <a:t>신청ㆍ접수</a:t>
              </a:r>
              <a:endParaRPr lang="ko-KR" altLang="en-US" sz="14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6993558" y="3193594"/>
            <a:ext cx="1123951" cy="1066800"/>
            <a:chOff x="7316042" y="3192678"/>
            <a:chExt cx="1123951" cy="1066800"/>
          </a:xfrm>
        </p:grpSpPr>
        <p:grpSp>
          <p:nvGrpSpPr>
            <p:cNvPr id="37" name="그룹 36"/>
            <p:cNvGrpSpPr/>
            <p:nvPr/>
          </p:nvGrpSpPr>
          <p:grpSpPr>
            <a:xfrm>
              <a:off x="7316042" y="3192678"/>
              <a:ext cx="1123951" cy="1066800"/>
              <a:chOff x="933449" y="2981325"/>
              <a:chExt cx="1123951" cy="1066800"/>
            </a:xfrm>
          </p:grpSpPr>
          <p:sp>
            <p:nvSpPr>
              <p:cNvPr id="38" name="대각선 방향의 모서리가 둥근 사각형 37"/>
              <p:cNvSpPr/>
              <p:nvPr/>
            </p:nvSpPr>
            <p:spPr>
              <a:xfrm rot="16200000">
                <a:off x="962025" y="2952750"/>
                <a:ext cx="1066800" cy="1123950"/>
              </a:xfrm>
              <a:prstGeom prst="round2DiagRect">
                <a:avLst/>
              </a:prstGeom>
              <a:solidFill>
                <a:srgbClr val="D0E8F0"/>
              </a:solidFill>
              <a:ln w="1524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08000" algn="ctr"/>
                <a:endParaRPr lang="ko-KR" altLang="en-US" sz="1900" spc="-150" dirty="0">
                  <a:solidFill>
                    <a:srgbClr val="99CC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39" name="한쪽 모서리가 둥근 사각형 38"/>
              <p:cNvSpPr/>
              <p:nvPr/>
            </p:nvSpPr>
            <p:spPr>
              <a:xfrm rot="10800000">
                <a:off x="933449" y="3656689"/>
                <a:ext cx="1123951" cy="381000"/>
              </a:xfrm>
              <a:prstGeom prst="round1Rect">
                <a:avLst>
                  <a:gd name="adj" fmla="val 31667"/>
                </a:avLst>
              </a:prstGeom>
              <a:solidFill>
                <a:srgbClr val="4747A3"/>
              </a:solidFill>
              <a:ln w="1524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08000" algn="ctr"/>
                <a:endParaRPr lang="ko-KR" altLang="en-US" sz="1900" spc="-150" dirty="0">
                  <a:solidFill>
                    <a:srgbClr val="99CC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7354125" y="3917210"/>
              <a:ext cx="97156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ko-KR" altLang="en-US" sz="1600" b="1" spc="-150" dirty="0" smtClean="0">
                  <a:solidFill>
                    <a:srgbClr val="4BACC6">
                      <a:lumMod val="40000"/>
                      <a:lumOff val="60000"/>
                    </a:srgbClr>
                  </a:solidFill>
                </a:rPr>
                <a:t>심의위원회</a:t>
              </a:r>
              <a:endParaRPr lang="ko-KR" altLang="en-US" sz="1600" b="1" spc="-150" dirty="0">
                <a:solidFill>
                  <a:srgbClr val="4BACC6">
                    <a:lumMod val="40000"/>
                    <a:lumOff val="60000"/>
                  </a:srgbClr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392237" y="3424839"/>
              <a:ext cx="97156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ko-KR" altLang="en-US" sz="1400" b="1" dirty="0" smtClean="0">
                  <a:solidFill>
                    <a:srgbClr val="002060"/>
                  </a:solidFill>
                </a:rPr>
                <a:t>구매심의</a:t>
              </a:r>
              <a:endParaRPr lang="ko-KR" altLang="en-US" sz="14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8256695" y="3189488"/>
            <a:ext cx="1123951" cy="1066800"/>
            <a:chOff x="8634054" y="3182242"/>
            <a:chExt cx="1123951" cy="1066800"/>
          </a:xfrm>
        </p:grpSpPr>
        <p:grpSp>
          <p:nvGrpSpPr>
            <p:cNvPr id="40" name="그룹 39"/>
            <p:cNvGrpSpPr/>
            <p:nvPr/>
          </p:nvGrpSpPr>
          <p:grpSpPr>
            <a:xfrm>
              <a:off x="8634054" y="3182242"/>
              <a:ext cx="1123951" cy="1066800"/>
              <a:chOff x="933449" y="2981325"/>
              <a:chExt cx="1123951" cy="1066800"/>
            </a:xfrm>
          </p:grpSpPr>
          <p:sp>
            <p:nvSpPr>
              <p:cNvPr id="41" name="대각선 방향의 모서리가 둥근 사각형 40"/>
              <p:cNvSpPr/>
              <p:nvPr/>
            </p:nvSpPr>
            <p:spPr>
              <a:xfrm rot="16200000">
                <a:off x="962025" y="2952750"/>
                <a:ext cx="1066800" cy="1123950"/>
              </a:xfrm>
              <a:prstGeom prst="round2DiagRect">
                <a:avLst/>
              </a:prstGeom>
              <a:solidFill>
                <a:srgbClr val="D0E8F0"/>
              </a:solidFill>
              <a:ln w="1524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08000" algn="ctr"/>
                <a:endParaRPr lang="ko-KR" altLang="en-US" sz="1900" spc="-150" dirty="0">
                  <a:solidFill>
                    <a:srgbClr val="99CC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42" name="한쪽 모서리가 둥근 사각형 41"/>
              <p:cNvSpPr/>
              <p:nvPr/>
            </p:nvSpPr>
            <p:spPr>
              <a:xfrm rot="10800000">
                <a:off x="933449" y="3656689"/>
                <a:ext cx="1123951" cy="381000"/>
              </a:xfrm>
              <a:prstGeom prst="round1Rect">
                <a:avLst>
                  <a:gd name="adj" fmla="val 31667"/>
                </a:avLst>
              </a:prstGeom>
              <a:solidFill>
                <a:srgbClr val="4747A3"/>
              </a:solidFill>
              <a:ln w="1524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08000" algn="ctr"/>
                <a:endParaRPr lang="ko-KR" altLang="en-US" sz="1900" spc="-150" dirty="0">
                  <a:solidFill>
                    <a:srgbClr val="99CC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sp>
          <p:nvSpPr>
            <p:cNvPr id="48" name="TextBox 47"/>
            <p:cNvSpPr txBox="1"/>
            <p:nvPr/>
          </p:nvSpPr>
          <p:spPr>
            <a:xfrm>
              <a:off x="8710249" y="3906774"/>
              <a:ext cx="97156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ko-KR" altLang="en-US" sz="1600" b="1" spc="-150" dirty="0" err="1" smtClean="0">
                  <a:solidFill>
                    <a:srgbClr val="4BACC6">
                      <a:lumMod val="40000"/>
                      <a:lumOff val="60000"/>
                    </a:srgbClr>
                  </a:solidFill>
                </a:rPr>
                <a:t>기업ㆍ기관</a:t>
              </a:r>
              <a:endParaRPr lang="ko-KR" altLang="en-US" sz="1600" b="1" spc="-150" dirty="0">
                <a:solidFill>
                  <a:srgbClr val="4BACC6">
                    <a:lumMod val="40000"/>
                    <a:lumOff val="60000"/>
                  </a:srgbClr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8710249" y="3306682"/>
              <a:ext cx="971560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ko-KR" altLang="en-US" sz="1400" b="1" dirty="0" smtClean="0">
                  <a:solidFill>
                    <a:srgbClr val="002060"/>
                  </a:solidFill>
                </a:rPr>
                <a:t>구매계약</a:t>
              </a:r>
              <a:endParaRPr lang="en-US" altLang="ko-KR" sz="1400" b="1" dirty="0" smtClean="0">
                <a:solidFill>
                  <a:srgbClr val="002060"/>
                </a:solidFill>
              </a:endParaRPr>
            </a:p>
            <a:p>
              <a:pPr algn="ctr"/>
              <a:r>
                <a:rPr lang="ko-KR" altLang="en-US" sz="1400" b="1" dirty="0" smtClean="0">
                  <a:solidFill>
                    <a:srgbClr val="002060"/>
                  </a:solidFill>
                </a:rPr>
                <a:t>납품</a:t>
              </a:r>
              <a:endParaRPr lang="ko-KR" altLang="en-US" sz="1400" b="1" dirty="0">
                <a:solidFill>
                  <a:srgbClr val="002060"/>
                </a:solidFill>
              </a:endParaRPr>
            </a:p>
          </p:txBody>
        </p:sp>
      </p:grpSp>
      <p:graphicFrame>
        <p:nvGraphicFramePr>
          <p:cNvPr id="14" name="표 13"/>
          <p:cNvGraphicFramePr>
            <a:graphicFrameLocks noGrp="1"/>
          </p:cNvGraphicFramePr>
          <p:nvPr>
            <p:extLst/>
          </p:nvPr>
        </p:nvGraphicFramePr>
        <p:xfrm>
          <a:off x="679449" y="5374181"/>
          <a:ext cx="8826490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26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8264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826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8264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8264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8264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8264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82649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8264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882649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spc="-15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행정기관</a:t>
                      </a:r>
                      <a:endParaRPr lang="ko-KR" altLang="en-US" sz="1500" b="1" spc="-15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747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3DB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spc="-15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공공기관</a:t>
                      </a:r>
                      <a:endParaRPr lang="ko-KR" altLang="en-US" sz="1500" b="1" spc="-15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747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3DB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strike="noStrike" spc="-15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합계</a:t>
                      </a:r>
                      <a:endParaRPr lang="ko-KR" altLang="en-US" sz="1500" b="1" strike="noStrike" spc="-15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747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3DB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국가기관</a:t>
                      </a:r>
                      <a:endParaRPr lang="ko-KR" altLang="en-US" sz="1100" b="1" spc="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spc="0" dirty="0" err="1" smtClean="0">
                          <a:latin typeface="+mn-ea"/>
                          <a:ea typeface="+mn-ea"/>
                        </a:rPr>
                        <a:t>지자체</a:t>
                      </a:r>
                      <a:endParaRPr lang="ko-KR" altLang="en-US" sz="1100" b="1" spc="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국가의료원</a:t>
                      </a:r>
                      <a:endParaRPr lang="ko-KR" altLang="en-US" sz="1100" b="1" spc="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시도교육청</a:t>
                      </a:r>
                      <a:endParaRPr lang="ko-KR" altLang="en-US" sz="1100" b="1" spc="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공기업</a:t>
                      </a:r>
                      <a:endParaRPr lang="ko-KR" altLang="en-US" sz="1100" b="1" spc="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spc="0" dirty="0" err="1" smtClean="0">
                          <a:latin typeface="+mn-ea"/>
                          <a:ea typeface="+mn-ea"/>
                        </a:rPr>
                        <a:t>준정부기관</a:t>
                      </a:r>
                      <a:endParaRPr lang="ko-KR" altLang="en-US" sz="1100" b="1" spc="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기타공공기관</a:t>
                      </a:r>
                      <a:endParaRPr lang="ko-KR" altLang="en-US" sz="1100" b="1" spc="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지방공기업</a:t>
                      </a:r>
                      <a:endParaRPr lang="ko-KR" altLang="en-US" sz="1100" b="1" spc="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spc="0" dirty="0" smtClean="0">
                          <a:latin typeface="+mn-ea"/>
                          <a:ea typeface="+mn-ea"/>
                        </a:rPr>
                        <a:t>지방의료원</a:t>
                      </a:r>
                      <a:endParaRPr lang="ko-KR" altLang="en-US" sz="1100" b="1" spc="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3D3DB9"/>
                          </a:solidFill>
                          <a:latin typeface="+mn-ea"/>
                          <a:ea typeface="+mn-ea"/>
                        </a:rPr>
                        <a:t>17</a:t>
                      </a:r>
                      <a:endParaRPr lang="ko-KR" altLang="en-US" sz="1200" b="1" dirty="0">
                        <a:solidFill>
                          <a:srgbClr val="3D3DB9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747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3D3DB9"/>
                          </a:solidFill>
                          <a:latin typeface="+mn-ea"/>
                          <a:ea typeface="+mn-ea"/>
                        </a:rPr>
                        <a:t>245</a:t>
                      </a:r>
                      <a:endParaRPr lang="ko-KR" altLang="en-US" sz="1200" b="1" dirty="0">
                        <a:solidFill>
                          <a:srgbClr val="3D3DB9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747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3D3DB9"/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ko-KR" altLang="en-US" sz="1200" b="1" dirty="0">
                        <a:solidFill>
                          <a:srgbClr val="3D3DB9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747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3D3DB9"/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ko-KR" altLang="en-US" sz="1200" b="1" dirty="0">
                        <a:solidFill>
                          <a:srgbClr val="3D3DB9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747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3D3DB9"/>
                          </a:solidFill>
                          <a:latin typeface="+mn-ea"/>
                          <a:ea typeface="+mn-ea"/>
                        </a:rPr>
                        <a:t>35</a:t>
                      </a:r>
                      <a:endParaRPr lang="ko-KR" altLang="en-US" sz="1200" b="1" dirty="0">
                        <a:solidFill>
                          <a:srgbClr val="3D3DB9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747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3D3DB9"/>
                          </a:solidFill>
                          <a:latin typeface="+mn-ea"/>
                          <a:ea typeface="+mn-ea"/>
                        </a:rPr>
                        <a:t>72</a:t>
                      </a:r>
                      <a:endParaRPr lang="ko-KR" altLang="en-US" sz="1200" b="1" dirty="0">
                        <a:solidFill>
                          <a:srgbClr val="3D3DB9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747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3D3DB9"/>
                          </a:solidFill>
                          <a:latin typeface="+mn-ea"/>
                          <a:ea typeface="+mn-ea"/>
                        </a:rPr>
                        <a:t>14</a:t>
                      </a:r>
                      <a:endParaRPr lang="ko-KR" altLang="en-US" sz="1200" b="1" dirty="0">
                        <a:solidFill>
                          <a:srgbClr val="3D3DB9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747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3D3DB9"/>
                          </a:solidFill>
                          <a:latin typeface="+mn-ea"/>
                          <a:ea typeface="+mn-ea"/>
                        </a:rPr>
                        <a:t>52</a:t>
                      </a:r>
                      <a:endParaRPr lang="ko-KR" altLang="en-US" sz="1200" b="1" dirty="0">
                        <a:solidFill>
                          <a:srgbClr val="3D3DB9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747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3D3DB9"/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ko-KR" altLang="en-US" sz="1200" b="1" dirty="0">
                        <a:solidFill>
                          <a:srgbClr val="3D3DB9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747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3D3DB9"/>
                          </a:solidFill>
                          <a:latin typeface="+mn-ea"/>
                          <a:ea typeface="+mn-ea"/>
                        </a:rPr>
                        <a:t>438</a:t>
                      </a:r>
                      <a:endParaRPr lang="ko-KR" altLang="en-US" sz="1200" b="1" dirty="0">
                        <a:solidFill>
                          <a:srgbClr val="3D3DB9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747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9409801" y="439127"/>
            <a:ext cx="458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prstClr val="white"/>
                </a:solidFill>
              </a:rPr>
              <a:t>28</a:t>
            </a:r>
            <a:endParaRPr lang="ko-KR" altLang="en-US" sz="1400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9658" y="1736232"/>
            <a:ext cx="7124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err="1" smtClean="0">
                <a:solidFill>
                  <a:prstClr val="black"/>
                </a:solidFill>
              </a:rPr>
              <a:t>창업과제</a:t>
            </a:r>
            <a:r>
              <a:rPr lang="ko-KR" altLang="en-US" sz="1600" b="1" dirty="0" smtClean="0">
                <a:solidFill>
                  <a:prstClr val="black"/>
                </a:solidFill>
              </a:rPr>
              <a:t> </a:t>
            </a:r>
            <a:r>
              <a:rPr lang="en-US" altLang="ko-KR" sz="1600" b="1" dirty="0" smtClean="0">
                <a:solidFill>
                  <a:prstClr val="black"/>
                </a:solidFill>
              </a:rPr>
              <a:t>: </a:t>
            </a:r>
            <a:r>
              <a:rPr lang="ko-KR" altLang="en-US" sz="1600" b="1" dirty="0" err="1" smtClean="0">
                <a:solidFill>
                  <a:prstClr val="black"/>
                </a:solidFill>
              </a:rPr>
              <a:t>창업기업을</a:t>
            </a:r>
            <a:r>
              <a:rPr lang="ko-KR" altLang="en-US" sz="1600" b="1" dirty="0" smtClean="0">
                <a:solidFill>
                  <a:prstClr val="black"/>
                </a:solidFill>
              </a:rPr>
              <a:t> 대상으로 공공조달시장 진입 기회 확대 지원</a:t>
            </a:r>
            <a:endParaRPr lang="ko-KR" altLang="en-US" sz="1600" b="1" dirty="0">
              <a:solidFill>
                <a:prstClr val="black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59658" y="2131052"/>
            <a:ext cx="9395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err="1" smtClean="0">
                <a:solidFill>
                  <a:prstClr val="black"/>
                </a:solidFill>
              </a:rPr>
              <a:t>일반과제</a:t>
            </a:r>
            <a:r>
              <a:rPr lang="ko-KR" altLang="en-US" sz="1600" b="1" dirty="0" smtClean="0">
                <a:solidFill>
                  <a:prstClr val="black"/>
                </a:solidFill>
              </a:rPr>
              <a:t> </a:t>
            </a:r>
            <a:r>
              <a:rPr lang="en-US" altLang="ko-KR" sz="1600" b="1" dirty="0" smtClean="0">
                <a:solidFill>
                  <a:prstClr val="black"/>
                </a:solidFill>
              </a:rPr>
              <a:t>: </a:t>
            </a:r>
            <a:r>
              <a:rPr lang="ko-KR" altLang="en-US" sz="1600" b="1" dirty="0" smtClean="0">
                <a:solidFill>
                  <a:prstClr val="black"/>
                </a:solidFill>
              </a:rPr>
              <a:t>공공기관 </a:t>
            </a:r>
            <a:r>
              <a:rPr lang="ko-KR" altLang="en-US" sz="1600" b="1" dirty="0" err="1" smtClean="0">
                <a:solidFill>
                  <a:prstClr val="black"/>
                </a:solidFill>
              </a:rPr>
              <a:t>계약실적</a:t>
            </a:r>
            <a:r>
              <a:rPr lang="ko-KR" altLang="en-US" sz="1600" b="1" dirty="0" smtClean="0">
                <a:solidFill>
                  <a:prstClr val="black"/>
                </a:solidFill>
              </a:rPr>
              <a:t> 일정 수준 이하 중소기업 대상 공공조달시장 진입 기회 확대 지원</a:t>
            </a:r>
            <a:endParaRPr lang="ko-KR" altLang="en-US" sz="1600" b="1" dirty="0">
              <a:solidFill>
                <a:prstClr val="black"/>
              </a:solidFill>
            </a:endParaRPr>
          </a:p>
        </p:txBody>
      </p:sp>
      <p:sp>
        <p:nvSpPr>
          <p:cNvPr id="51" name="타원 50"/>
          <p:cNvSpPr/>
          <p:nvPr/>
        </p:nvSpPr>
        <p:spPr>
          <a:xfrm>
            <a:off x="630234" y="2633520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850896" y="2524470"/>
            <a:ext cx="81744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err="1" smtClean="0">
                <a:solidFill>
                  <a:prstClr val="black"/>
                </a:solidFill>
              </a:rPr>
              <a:t>소액과제</a:t>
            </a:r>
            <a:r>
              <a:rPr lang="ko-KR" altLang="en-US" sz="1600" b="1" dirty="0" smtClean="0">
                <a:solidFill>
                  <a:prstClr val="black"/>
                </a:solidFill>
              </a:rPr>
              <a:t> </a:t>
            </a:r>
            <a:r>
              <a:rPr lang="en-US" altLang="ko-KR" sz="1600" b="1" dirty="0" smtClean="0">
                <a:solidFill>
                  <a:prstClr val="black"/>
                </a:solidFill>
              </a:rPr>
              <a:t>: </a:t>
            </a:r>
            <a:r>
              <a:rPr lang="ko-KR" altLang="en-US" sz="1600" b="1" dirty="0" smtClean="0">
                <a:solidFill>
                  <a:prstClr val="black"/>
                </a:solidFill>
              </a:rPr>
              <a:t>창업기업 또는 공공조달첫걸음 기업에게 공공조달시장 초기 판로 개척 지원</a:t>
            </a:r>
            <a:r>
              <a:rPr lang="en-US" altLang="ko-KR" sz="1600" b="1" dirty="0" smtClean="0">
                <a:solidFill>
                  <a:prstClr val="black"/>
                </a:solidFill>
              </a:rPr>
              <a:t> </a:t>
            </a:r>
            <a:endParaRPr lang="ko-KR" altLang="en-US" sz="1600" b="1" dirty="0">
              <a:solidFill>
                <a:prstClr val="black"/>
              </a:solidFill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3196486" y="3196798"/>
            <a:ext cx="1123951" cy="1066800"/>
            <a:chOff x="3330114" y="3190260"/>
            <a:chExt cx="1123951" cy="1066800"/>
          </a:xfrm>
        </p:grpSpPr>
        <p:grpSp>
          <p:nvGrpSpPr>
            <p:cNvPr id="64" name="그룹 63"/>
            <p:cNvGrpSpPr/>
            <p:nvPr/>
          </p:nvGrpSpPr>
          <p:grpSpPr>
            <a:xfrm>
              <a:off x="3330114" y="3190260"/>
              <a:ext cx="1123951" cy="1066800"/>
              <a:chOff x="933449" y="2981325"/>
              <a:chExt cx="1123951" cy="1066800"/>
            </a:xfrm>
          </p:grpSpPr>
          <p:sp>
            <p:nvSpPr>
              <p:cNvPr id="65" name="대각선 방향의 모서리가 둥근 사각형 64"/>
              <p:cNvSpPr/>
              <p:nvPr/>
            </p:nvSpPr>
            <p:spPr>
              <a:xfrm rot="16200000">
                <a:off x="962025" y="2952750"/>
                <a:ext cx="1066800" cy="1123950"/>
              </a:xfrm>
              <a:prstGeom prst="round2DiagRect">
                <a:avLst/>
              </a:prstGeom>
              <a:solidFill>
                <a:srgbClr val="D0E8F0"/>
              </a:solidFill>
              <a:ln w="1524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08000" algn="ctr"/>
                <a:endParaRPr lang="ko-KR" altLang="en-US" sz="1900" spc="-150" dirty="0">
                  <a:solidFill>
                    <a:srgbClr val="99CC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66" name="한쪽 모서리가 둥근 사각형 65"/>
              <p:cNvSpPr/>
              <p:nvPr/>
            </p:nvSpPr>
            <p:spPr>
              <a:xfrm rot="10800000">
                <a:off x="933449" y="3656689"/>
                <a:ext cx="1123951" cy="381000"/>
              </a:xfrm>
              <a:prstGeom prst="round1Rect">
                <a:avLst>
                  <a:gd name="adj" fmla="val 31667"/>
                </a:avLst>
              </a:prstGeom>
              <a:solidFill>
                <a:srgbClr val="4747A3"/>
              </a:solidFill>
              <a:ln w="1524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08000" algn="ctr"/>
                <a:endParaRPr lang="ko-KR" altLang="en-US" sz="1900" spc="-150" dirty="0">
                  <a:solidFill>
                    <a:srgbClr val="99CC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sp>
          <p:nvSpPr>
            <p:cNvPr id="67" name="TextBox 66"/>
            <p:cNvSpPr txBox="1"/>
            <p:nvPr/>
          </p:nvSpPr>
          <p:spPr>
            <a:xfrm>
              <a:off x="3368197" y="3914792"/>
              <a:ext cx="97156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ko-KR" altLang="en-US" sz="1600" b="1" spc="-150" dirty="0" smtClean="0">
                  <a:solidFill>
                    <a:srgbClr val="4BACC6">
                      <a:lumMod val="40000"/>
                      <a:lumOff val="60000"/>
                    </a:srgbClr>
                  </a:solidFill>
                </a:rPr>
                <a:t>전담기관</a:t>
              </a:r>
              <a:endParaRPr lang="ko-KR" altLang="en-US" sz="1600" b="1" spc="-150" dirty="0">
                <a:solidFill>
                  <a:srgbClr val="4BACC6">
                    <a:lumMod val="40000"/>
                    <a:lumOff val="60000"/>
                  </a:srgbClr>
                </a:solidFill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3406309" y="3422421"/>
              <a:ext cx="97156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ko-KR" altLang="en-US" sz="1400" b="1" dirty="0" err="1" smtClean="0">
                  <a:solidFill>
                    <a:srgbClr val="002060"/>
                  </a:solidFill>
                </a:rPr>
                <a:t>자격검토</a:t>
              </a:r>
              <a:endParaRPr lang="ko-KR" altLang="en-US" sz="14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4460149" y="3189489"/>
            <a:ext cx="1130035" cy="1066800"/>
            <a:chOff x="4648127" y="3190260"/>
            <a:chExt cx="1130035" cy="1066800"/>
          </a:xfrm>
        </p:grpSpPr>
        <p:grpSp>
          <p:nvGrpSpPr>
            <p:cNvPr id="69" name="그룹 68"/>
            <p:cNvGrpSpPr/>
            <p:nvPr/>
          </p:nvGrpSpPr>
          <p:grpSpPr>
            <a:xfrm>
              <a:off x="4654211" y="3190260"/>
              <a:ext cx="1123951" cy="1066800"/>
              <a:chOff x="933449" y="2981325"/>
              <a:chExt cx="1123951" cy="1066800"/>
            </a:xfrm>
          </p:grpSpPr>
          <p:sp>
            <p:nvSpPr>
              <p:cNvPr id="70" name="대각선 방향의 모서리가 둥근 사각형 69"/>
              <p:cNvSpPr/>
              <p:nvPr/>
            </p:nvSpPr>
            <p:spPr>
              <a:xfrm rot="16200000">
                <a:off x="962025" y="2952750"/>
                <a:ext cx="1066800" cy="1123950"/>
              </a:xfrm>
              <a:prstGeom prst="round2DiagRect">
                <a:avLst/>
              </a:prstGeom>
              <a:solidFill>
                <a:srgbClr val="D0E8F0"/>
              </a:solidFill>
              <a:ln w="1524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08000" algn="ctr"/>
                <a:endParaRPr lang="ko-KR" altLang="en-US" sz="1900" spc="-150" dirty="0">
                  <a:solidFill>
                    <a:srgbClr val="99CC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71" name="한쪽 모서리가 둥근 사각형 70"/>
              <p:cNvSpPr/>
              <p:nvPr/>
            </p:nvSpPr>
            <p:spPr>
              <a:xfrm rot="10800000">
                <a:off x="933449" y="3656689"/>
                <a:ext cx="1123951" cy="381000"/>
              </a:xfrm>
              <a:prstGeom prst="round1Rect">
                <a:avLst>
                  <a:gd name="adj" fmla="val 31667"/>
                </a:avLst>
              </a:prstGeom>
              <a:solidFill>
                <a:srgbClr val="4747A3"/>
              </a:solidFill>
              <a:ln w="1524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08000" algn="ctr"/>
                <a:endParaRPr lang="ko-KR" altLang="en-US" sz="1900" spc="-150" dirty="0">
                  <a:solidFill>
                    <a:srgbClr val="99CC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sp>
          <p:nvSpPr>
            <p:cNvPr id="72" name="TextBox 71"/>
            <p:cNvSpPr txBox="1"/>
            <p:nvPr/>
          </p:nvSpPr>
          <p:spPr>
            <a:xfrm>
              <a:off x="4692294" y="3914792"/>
              <a:ext cx="97156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ko-KR" altLang="en-US" sz="1600" b="1" spc="-150" dirty="0" smtClean="0">
                  <a:solidFill>
                    <a:srgbClr val="4BACC6">
                      <a:lumMod val="40000"/>
                      <a:lumOff val="60000"/>
                    </a:srgbClr>
                  </a:solidFill>
                </a:rPr>
                <a:t>공공기관</a:t>
              </a:r>
              <a:endParaRPr lang="ko-KR" altLang="en-US" sz="1600" b="1" spc="-150" dirty="0">
                <a:solidFill>
                  <a:srgbClr val="4BACC6">
                    <a:lumMod val="40000"/>
                    <a:lumOff val="60000"/>
                  </a:srgbClr>
                </a:solidFill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648127" y="3330088"/>
              <a:ext cx="1130035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ko-KR" altLang="en-US" sz="1400" b="1" dirty="0" err="1" smtClean="0">
                  <a:solidFill>
                    <a:srgbClr val="002060"/>
                  </a:solidFill>
                </a:rPr>
                <a:t>규격검토</a:t>
              </a:r>
              <a:endParaRPr lang="en-US" altLang="ko-KR" sz="1400" b="1" dirty="0" smtClean="0">
                <a:solidFill>
                  <a:srgbClr val="002060"/>
                </a:solidFill>
              </a:endParaRPr>
            </a:p>
            <a:p>
              <a:pPr algn="ctr"/>
              <a:r>
                <a:rPr lang="en-US" altLang="ko-KR" sz="1200" b="1" dirty="0" smtClean="0">
                  <a:solidFill>
                    <a:srgbClr val="002060"/>
                  </a:solidFill>
                </a:rPr>
                <a:t>(</a:t>
              </a:r>
              <a:r>
                <a:rPr lang="ko-KR" altLang="en-US" sz="1200" b="1" dirty="0" smtClean="0">
                  <a:solidFill>
                    <a:srgbClr val="002060"/>
                  </a:solidFill>
                </a:rPr>
                <a:t>창업</a:t>
              </a:r>
              <a:r>
                <a:rPr lang="en-US" altLang="ko-KR" sz="1200" b="1" dirty="0" smtClean="0">
                  <a:solidFill>
                    <a:srgbClr val="002060"/>
                  </a:solidFill>
                </a:rPr>
                <a:t>·</a:t>
              </a:r>
              <a:r>
                <a:rPr lang="ko-KR" altLang="en-US" sz="1200" b="1" dirty="0" err="1" smtClean="0">
                  <a:solidFill>
                    <a:srgbClr val="002060"/>
                  </a:solidFill>
                </a:rPr>
                <a:t>일반과제</a:t>
              </a:r>
              <a:r>
                <a:rPr lang="en-US" altLang="ko-KR" sz="1200" b="1" dirty="0" smtClean="0">
                  <a:solidFill>
                    <a:srgbClr val="002060"/>
                  </a:solidFill>
                </a:rPr>
                <a:t>)</a:t>
              </a:r>
              <a:endParaRPr lang="ko-KR" altLang="en-US" sz="12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5729896" y="3185969"/>
            <a:ext cx="1123951" cy="1066800"/>
            <a:chOff x="5985127" y="3185665"/>
            <a:chExt cx="1123951" cy="1066800"/>
          </a:xfrm>
        </p:grpSpPr>
        <p:grpSp>
          <p:nvGrpSpPr>
            <p:cNvPr id="74" name="그룹 73"/>
            <p:cNvGrpSpPr/>
            <p:nvPr/>
          </p:nvGrpSpPr>
          <p:grpSpPr>
            <a:xfrm>
              <a:off x="5985127" y="3185665"/>
              <a:ext cx="1123951" cy="1066800"/>
              <a:chOff x="933449" y="2981325"/>
              <a:chExt cx="1123951" cy="1066800"/>
            </a:xfrm>
          </p:grpSpPr>
          <p:sp>
            <p:nvSpPr>
              <p:cNvPr id="75" name="대각선 방향의 모서리가 둥근 사각형 74"/>
              <p:cNvSpPr/>
              <p:nvPr/>
            </p:nvSpPr>
            <p:spPr>
              <a:xfrm rot="16200000">
                <a:off x="962025" y="2952750"/>
                <a:ext cx="1066800" cy="1123950"/>
              </a:xfrm>
              <a:prstGeom prst="round2DiagRect">
                <a:avLst/>
              </a:prstGeom>
              <a:solidFill>
                <a:srgbClr val="D0E8F0"/>
              </a:solidFill>
              <a:ln w="1524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08000" algn="ctr"/>
                <a:endParaRPr lang="ko-KR" altLang="en-US" sz="1900" spc="-150" dirty="0">
                  <a:solidFill>
                    <a:srgbClr val="99CC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76" name="한쪽 모서리가 둥근 사각형 75"/>
              <p:cNvSpPr/>
              <p:nvPr/>
            </p:nvSpPr>
            <p:spPr>
              <a:xfrm rot="10800000">
                <a:off x="933449" y="3656689"/>
                <a:ext cx="1123951" cy="381000"/>
              </a:xfrm>
              <a:prstGeom prst="round1Rect">
                <a:avLst>
                  <a:gd name="adj" fmla="val 31667"/>
                </a:avLst>
              </a:prstGeom>
              <a:solidFill>
                <a:srgbClr val="4747A3"/>
              </a:solidFill>
              <a:ln w="1524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08000" algn="ctr"/>
                <a:endParaRPr lang="ko-KR" altLang="en-US" sz="1900" spc="-150" dirty="0">
                  <a:solidFill>
                    <a:srgbClr val="99CC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sp>
          <p:nvSpPr>
            <p:cNvPr id="77" name="TextBox 76"/>
            <p:cNvSpPr txBox="1"/>
            <p:nvPr/>
          </p:nvSpPr>
          <p:spPr>
            <a:xfrm>
              <a:off x="6023210" y="3910197"/>
              <a:ext cx="97156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ko-KR" altLang="en-US" sz="1600" b="1" spc="-150" dirty="0" smtClean="0">
                  <a:solidFill>
                    <a:srgbClr val="4BACC6">
                      <a:lumMod val="40000"/>
                      <a:lumOff val="60000"/>
                    </a:srgbClr>
                  </a:solidFill>
                </a:rPr>
                <a:t>평가위원회</a:t>
              </a:r>
              <a:endParaRPr lang="ko-KR" altLang="en-US" sz="1600" b="1" spc="-150" dirty="0">
                <a:solidFill>
                  <a:srgbClr val="4BACC6">
                    <a:lumMod val="40000"/>
                    <a:lumOff val="60000"/>
                  </a:srgbClr>
                </a:solidFill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6061322" y="3417826"/>
              <a:ext cx="97156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ko-KR" altLang="en-US" sz="1400" b="1" dirty="0" err="1" smtClean="0">
                  <a:solidFill>
                    <a:srgbClr val="002060"/>
                  </a:solidFill>
                </a:rPr>
                <a:t>구매평가</a:t>
              </a:r>
              <a:endParaRPr lang="ko-KR" altLang="en-US" sz="14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79" name="오른쪽 화살표 78"/>
          <p:cNvSpPr/>
          <p:nvPr/>
        </p:nvSpPr>
        <p:spPr>
          <a:xfrm>
            <a:off x="1799735" y="3708772"/>
            <a:ext cx="139690" cy="163390"/>
          </a:xfrm>
          <a:prstGeom prst="rightArrow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0" name="오른쪽 화살표 79"/>
          <p:cNvSpPr/>
          <p:nvPr/>
        </p:nvSpPr>
        <p:spPr>
          <a:xfrm>
            <a:off x="3063145" y="3714785"/>
            <a:ext cx="139690" cy="163390"/>
          </a:xfrm>
          <a:prstGeom prst="rightArrow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1" name="오른쪽 화살표 80"/>
          <p:cNvSpPr/>
          <p:nvPr/>
        </p:nvSpPr>
        <p:spPr>
          <a:xfrm>
            <a:off x="4320457" y="3713367"/>
            <a:ext cx="139690" cy="163390"/>
          </a:xfrm>
          <a:prstGeom prst="rightArrow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2" name="오른쪽 화살표 81"/>
          <p:cNvSpPr/>
          <p:nvPr/>
        </p:nvSpPr>
        <p:spPr>
          <a:xfrm>
            <a:off x="5587151" y="3715445"/>
            <a:ext cx="139690" cy="163390"/>
          </a:xfrm>
          <a:prstGeom prst="rightArrow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3" name="오른쪽 화살표 82"/>
          <p:cNvSpPr/>
          <p:nvPr/>
        </p:nvSpPr>
        <p:spPr>
          <a:xfrm>
            <a:off x="6853866" y="3713367"/>
            <a:ext cx="139690" cy="163390"/>
          </a:xfrm>
          <a:prstGeom prst="rightArrow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4" name="오른쪽 화살표 83"/>
          <p:cNvSpPr/>
          <p:nvPr/>
        </p:nvSpPr>
        <p:spPr>
          <a:xfrm>
            <a:off x="8113596" y="3705034"/>
            <a:ext cx="139690" cy="163390"/>
          </a:xfrm>
          <a:prstGeom prst="rightArrow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233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직사각형 79"/>
          <p:cNvSpPr/>
          <p:nvPr/>
        </p:nvSpPr>
        <p:spPr>
          <a:xfrm>
            <a:off x="6665243" y="3668747"/>
            <a:ext cx="7155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sz="800" b="1" spc="-150" dirty="0" smtClean="0">
                <a:solidFill>
                  <a:prstClr val="black"/>
                </a:solidFill>
              </a:rPr>
              <a:t>조달계약</a:t>
            </a:r>
            <a:endParaRPr lang="en-US" altLang="ko-KR" sz="800" b="1" spc="-150" dirty="0" smtClean="0">
              <a:solidFill>
                <a:prstClr val="black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ko-KR" altLang="en-US" sz="800" b="1" spc="-150" dirty="0" smtClean="0">
                <a:solidFill>
                  <a:prstClr val="black"/>
                </a:solidFill>
              </a:rPr>
              <a:t>계약</a:t>
            </a:r>
            <a:endParaRPr lang="ko-KR" altLang="en-US" sz="800" spc="-150" dirty="0">
              <a:solidFill>
                <a:prstClr val="black"/>
              </a:solidFill>
            </a:endParaRPr>
          </a:p>
        </p:txBody>
      </p:sp>
      <p:grpSp>
        <p:nvGrpSpPr>
          <p:cNvPr id="75" name="그룹 74"/>
          <p:cNvGrpSpPr/>
          <p:nvPr/>
        </p:nvGrpSpPr>
        <p:grpSpPr>
          <a:xfrm>
            <a:off x="4143859" y="4912438"/>
            <a:ext cx="1823798" cy="1728995"/>
            <a:chOff x="6610350" y="4912438"/>
            <a:chExt cx="2930692" cy="1728995"/>
          </a:xfrm>
        </p:grpSpPr>
        <p:sp>
          <p:nvSpPr>
            <p:cNvPr id="61" name="모서리가 둥근 직사각형 60"/>
            <p:cNvSpPr/>
            <p:nvPr/>
          </p:nvSpPr>
          <p:spPr>
            <a:xfrm>
              <a:off x="6610350" y="4912439"/>
              <a:ext cx="2930692" cy="1728994"/>
            </a:xfrm>
            <a:prstGeom prst="roundRect">
              <a:avLst>
                <a:gd name="adj" fmla="val 8144"/>
              </a:avLst>
            </a:prstGeom>
            <a:solidFill>
              <a:schemeClr val="bg1">
                <a:lumMod val="95000"/>
              </a:schemeClr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648000" rtlCol="0" anchor="ctr" anchorCtr="0"/>
            <a:lstStyle/>
            <a:p>
              <a:pPr algn="ctr" fontAlgn="base">
                <a:lnSpc>
                  <a:spcPct val="150000"/>
                </a:lnSpc>
              </a:pPr>
              <a:r>
                <a:rPr lang="ko-KR" altLang="en-US" sz="1400" dirty="0">
                  <a:solidFill>
                    <a:prstClr val="black"/>
                  </a:solidFill>
                </a:rPr>
                <a:t>대</a:t>
              </a:r>
              <a:r>
                <a:rPr lang="en-US" altLang="ko-KR" sz="1400" dirty="0">
                  <a:solidFill>
                    <a:prstClr val="black"/>
                  </a:solidFill>
                </a:rPr>
                <a:t>·</a:t>
              </a:r>
              <a:r>
                <a:rPr lang="ko-KR" altLang="en-US" sz="1400" dirty="0" smtClean="0">
                  <a:solidFill>
                    <a:prstClr val="black"/>
                  </a:solidFill>
                </a:rPr>
                <a:t>중소기업 </a:t>
              </a:r>
              <a:r>
                <a:rPr lang="ko-KR" altLang="en-US" sz="1400" b="1" dirty="0" smtClean="0">
                  <a:solidFill>
                    <a:prstClr val="black"/>
                  </a:solidFill>
                </a:rPr>
                <a:t>기술 간 혹은 서비스 간 </a:t>
              </a:r>
              <a:endParaRPr lang="en-US" altLang="ko-KR" sz="1400" b="1" dirty="0" smtClean="0">
                <a:solidFill>
                  <a:prstClr val="black"/>
                </a:solidFill>
              </a:endParaRPr>
            </a:p>
            <a:p>
              <a:pPr algn="ctr" fontAlgn="base">
                <a:lnSpc>
                  <a:spcPct val="150000"/>
                </a:lnSpc>
              </a:pPr>
              <a:r>
                <a:rPr lang="ko-KR" altLang="en-US" sz="1400" b="1" dirty="0" smtClean="0">
                  <a:solidFill>
                    <a:prstClr val="black"/>
                  </a:solidFill>
                </a:rPr>
                <a:t>융합신제품 </a:t>
              </a:r>
              <a:r>
                <a:rPr lang="ko-KR" altLang="en-US" sz="1400" b="1" dirty="0">
                  <a:solidFill>
                    <a:prstClr val="black"/>
                  </a:solidFill>
                </a:rPr>
                <a:t>지원</a:t>
              </a:r>
            </a:p>
          </p:txBody>
        </p:sp>
        <p:sp>
          <p:nvSpPr>
            <p:cNvPr id="62" name="양쪽 모서리가 둥근 사각형 61"/>
            <p:cNvSpPr/>
            <p:nvPr/>
          </p:nvSpPr>
          <p:spPr>
            <a:xfrm>
              <a:off x="6610350" y="4912438"/>
              <a:ext cx="2930692" cy="590731"/>
            </a:xfrm>
            <a:prstGeom prst="round2SameRect">
              <a:avLst/>
            </a:prstGeom>
            <a:solidFill>
              <a:schemeClr val="accent6">
                <a:lumMod val="75000"/>
              </a:schemeClr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900" b="1" spc="-15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  </a:t>
              </a:r>
              <a:r>
                <a:rPr lang="ko-KR" altLang="en-US" sz="1900" b="1" spc="-150" dirty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</a:t>
              </a:r>
              <a:r>
                <a:rPr lang="ko-KR" altLang="en-US" sz="1900" b="1" spc="-15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       </a:t>
              </a:r>
              <a:r>
                <a:rPr lang="ko-KR" altLang="en-US" sz="1900" b="1" spc="-150" dirty="0" err="1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기술융합형</a:t>
              </a:r>
              <a:endParaRPr lang="ko-KR" altLang="en-US" sz="1900" b="1" spc="-150" dirty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altLang="ko-KR" dirty="0" smtClean="0"/>
              <a:t>6 </a:t>
            </a:r>
            <a:r>
              <a:rPr lang="en-US" altLang="ko-KR" dirty="0"/>
              <a:t>(①)  </a:t>
            </a:r>
            <a:r>
              <a:rPr lang="ko-KR" altLang="en-US" dirty="0" smtClean="0"/>
              <a:t>공공조달 상생협력 지원제도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409801" y="439127"/>
            <a:ext cx="458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prstClr val="white"/>
                </a:solidFill>
              </a:rPr>
              <a:t>29</a:t>
            </a:r>
            <a:endParaRPr lang="ko-KR" altLang="en-US" sz="1400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6774" y="1706046"/>
            <a:ext cx="8674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600" b="1" dirty="0">
                <a:solidFill>
                  <a:prstClr val="black"/>
                </a:solidFill>
              </a:rPr>
              <a:t>중소기업의 </a:t>
            </a:r>
            <a:r>
              <a:rPr lang="ko-KR" altLang="en-US" sz="1600" b="1" dirty="0" smtClean="0">
                <a:solidFill>
                  <a:prstClr val="black"/>
                </a:solidFill>
              </a:rPr>
              <a:t>역량 강화</a:t>
            </a:r>
            <a:r>
              <a:rPr lang="en-US" altLang="ko-KR" sz="1600" b="1" dirty="0" smtClean="0">
                <a:solidFill>
                  <a:prstClr val="black"/>
                </a:solidFill>
              </a:rPr>
              <a:t>, </a:t>
            </a:r>
            <a:r>
              <a:rPr lang="ko-KR" altLang="en-US" sz="1600" b="1" dirty="0" smtClean="0">
                <a:solidFill>
                  <a:prstClr val="black"/>
                </a:solidFill>
              </a:rPr>
              <a:t>소재</a:t>
            </a:r>
            <a:r>
              <a:rPr lang="en-US" altLang="ko-KR" sz="1600" b="1" dirty="0">
                <a:solidFill>
                  <a:prstClr val="black"/>
                </a:solidFill>
              </a:rPr>
              <a:t>·</a:t>
            </a:r>
            <a:r>
              <a:rPr lang="ko-KR" altLang="en-US" sz="1600" b="1" dirty="0">
                <a:solidFill>
                  <a:prstClr val="black"/>
                </a:solidFill>
              </a:rPr>
              <a:t>부품 산업 육성</a:t>
            </a:r>
            <a:r>
              <a:rPr lang="en-US" altLang="ko-KR" sz="1600" b="1" dirty="0">
                <a:solidFill>
                  <a:prstClr val="black"/>
                </a:solidFill>
              </a:rPr>
              <a:t>, </a:t>
            </a:r>
            <a:r>
              <a:rPr lang="ko-KR" altLang="en-US" sz="1600" b="1" dirty="0" smtClean="0">
                <a:solidFill>
                  <a:prstClr val="black"/>
                </a:solidFill>
              </a:rPr>
              <a:t>기술융합</a:t>
            </a:r>
            <a:r>
              <a:rPr lang="en-US" altLang="ko-KR" sz="1600" b="1" dirty="0" smtClean="0">
                <a:solidFill>
                  <a:prstClr val="black"/>
                </a:solidFill>
              </a:rPr>
              <a:t>, </a:t>
            </a:r>
            <a:r>
              <a:rPr lang="ko-KR" altLang="en-US" sz="1600" b="1" dirty="0" smtClean="0">
                <a:solidFill>
                  <a:prstClr val="black"/>
                </a:solidFill>
              </a:rPr>
              <a:t>가치창출</a:t>
            </a:r>
            <a:r>
              <a:rPr lang="en-US" altLang="ko-KR" sz="1600" b="1" dirty="0" smtClean="0">
                <a:solidFill>
                  <a:prstClr val="black"/>
                </a:solidFill>
              </a:rPr>
              <a:t>, </a:t>
            </a:r>
            <a:r>
              <a:rPr lang="ko-KR" altLang="en-US" sz="1600" b="1" dirty="0" smtClean="0">
                <a:solidFill>
                  <a:prstClr val="black"/>
                </a:solidFill>
              </a:rPr>
              <a:t>역량강화 제품에 </a:t>
            </a:r>
            <a:r>
              <a:rPr lang="ko-KR" altLang="en-US" sz="1600" b="1" dirty="0">
                <a:solidFill>
                  <a:prstClr val="black"/>
                </a:solidFill>
              </a:rPr>
              <a:t>대한 </a:t>
            </a:r>
            <a:endParaRPr lang="en-US" altLang="ko-KR" sz="1600" b="1" dirty="0" smtClean="0">
              <a:solidFill>
                <a:prstClr val="black"/>
              </a:solidFill>
            </a:endParaRPr>
          </a:p>
          <a:p>
            <a:pPr fontAlgn="base"/>
            <a:r>
              <a:rPr lang="ko-KR" altLang="en-US" sz="1600" b="1" dirty="0" smtClean="0">
                <a:solidFill>
                  <a:prstClr val="black"/>
                </a:solidFill>
              </a:rPr>
              <a:t>공공구매 </a:t>
            </a:r>
            <a:r>
              <a:rPr lang="ko-KR" altLang="en-US" sz="1600" b="1" dirty="0">
                <a:solidFill>
                  <a:prstClr val="black"/>
                </a:solidFill>
              </a:rPr>
              <a:t>확대를 위하여 대기업 등이 중소기업의 조달시장 납품을 지원하는 제도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419101" y="1162686"/>
            <a:ext cx="1866900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</a:rPr>
              <a:t>제도개요</a:t>
            </a:r>
            <a:endParaRPr lang="ko-KR" altLang="en-US" b="1" spc="-150" dirty="0">
              <a:solidFill>
                <a:srgbClr val="4747A3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6774" y="2949867"/>
            <a:ext cx="8914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600" b="1" dirty="0">
                <a:solidFill>
                  <a:prstClr val="black"/>
                </a:solidFill>
              </a:rPr>
              <a:t>혁신성과 성장성을 보유</a:t>
            </a:r>
            <a:r>
              <a:rPr lang="ko-KR" altLang="en-US" sz="1600" dirty="0">
                <a:solidFill>
                  <a:prstClr val="black"/>
                </a:solidFill>
              </a:rPr>
              <a:t>하고 있으며</a:t>
            </a:r>
            <a:r>
              <a:rPr lang="en-US" altLang="ko-KR" sz="1600" dirty="0">
                <a:solidFill>
                  <a:prstClr val="black"/>
                </a:solidFill>
              </a:rPr>
              <a:t>, </a:t>
            </a:r>
            <a:r>
              <a:rPr lang="ko-KR" altLang="en-US" sz="1600" b="1" dirty="0">
                <a:solidFill>
                  <a:prstClr val="black"/>
                </a:solidFill>
              </a:rPr>
              <a:t>핵심 소재</a:t>
            </a:r>
            <a:r>
              <a:rPr lang="en-US" altLang="ko-KR" sz="1600" b="1" dirty="0">
                <a:solidFill>
                  <a:prstClr val="black"/>
                </a:solidFill>
              </a:rPr>
              <a:t>·</a:t>
            </a:r>
            <a:r>
              <a:rPr lang="ko-KR" altLang="en-US" sz="1600" b="1" dirty="0">
                <a:solidFill>
                  <a:prstClr val="black"/>
                </a:solidFill>
              </a:rPr>
              <a:t>부품의 국산화 </a:t>
            </a:r>
            <a:r>
              <a:rPr lang="ko-KR" altLang="en-US" sz="1600" dirty="0">
                <a:solidFill>
                  <a:prstClr val="black"/>
                </a:solidFill>
              </a:rPr>
              <a:t>및 </a:t>
            </a:r>
            <a:r>
              <a:rPr lang="ko-KR" altLang="en-US" sz="1600" b="1" dirty="0">
                <a:solidFill>
                  <a:prstClr val="black"/>
                </a:solidFill>
              </a:rPr>
              <a:t>고용 확대 </a:t>
            </a:r>
            <a:r>
              <a:rPr lang="ko-KR" altLang="en-US" sz="1600" dirty="0">
                <a:solidFill>
                  <a:prstClr val="black"/>
                </a:solidFill>
              </a:rPr>
              <a:t>등 </a:t>
            </a:r>
            <a:endParaRPr lang="en-US" altLang="ko-KR" sz="1600" dirty="0" smtClean="0">
              <a:solidFill>
                <a:prstClr val="black"/>
              </a:solidFill>
            </a:endParaRPr>
          </a:p>
          <a:p>
            <a:pPr fontAlgn="base"/>
            <a:r>
              <a:rPr lang="ko-KR" altLang="en-US" sz="1600" b="1" dirty="0" smtClean="0">
                <a:solidFill>
                  <a:prstClr val="black"/>
                </a:solidFill>
              </a:rPr>
              <a:t>높은</a:t>
            </a:r>
            <a:r>
              <a:rPr lang="ko-KR" altLang="en-US" sz="1600" dirty="0" smtClean="0">
                <a:solidFill>
                  <a:prstClr val="black"/>
                </a:solidFill>
              </a:rPr>
              <a:t> </a:t>
            </a:r>
            <a:r>
              <a:rPr lang="ko-KR" altLang="en-US" sz="1600" b="1" dirty="0">
                <a:solidFill>
                  <a:prstClr val="black"/>
                </a:solidFill>
              </a:rPr>
              <a:t>정책적 성과가 </a:t>
            </a:r>
            <a:r>
              <a:rPr lang="ko-KR" altLang="en-US" sz="1600" b="1" dirty="0" smtClean="0">
                <a:solidFill>
                  <a:prstClr val="black"/>
                </a:solidFill>
              </a:rPr>
              <a:t>예상</a:t>
            </a:r>
            <a:r>
              <a:rPr lang="ko-KR" altLang="en-US" sz="1600" dirty="0" smtClean="0">
                <a:solidFill>
                  <a:prstClr val="black"/>
                </a:solidFill>
              </a:rPr>
              <a:t>되고 </a:t>
            </a:r>
            <a:r>
              <a:rPr lang="ko-KR" altLang="en-US" sz="1600" dirty="0">
                <a:solidFill>
                  <a:prstClr val="black"/>
                </a:solidFill>
              </a:rPr>
              <a:t>시행계획 </a:t>
            </a:r>
            <a:r>
              <a:rPr lang="ko-KR" altLang="en-US" sz="1600" dirty="0" err="1" smtClean="0">
                <a:solidFill>
                  <a:prstClr val="black"/>
                </a:solidFill>
              </a:rPr>
              <a:t>공고상</a:t>
            </a:r>
            <a:r>
              <a:rPr lang="ko-KR" altLang="en-US" sz="1600" dirty="0" smtClean="0">
                <a:solidFill>
                  <a:prstClr val="black"/>
                </a:solidFill>
              </a:rPr>
              <a:t> </a:t>
            </a:r>
            <a:r>
              <a:rPr lang="ko-KR" altLang="en-US" sz="1600" dirty="0" err="1" smtClean="0">
                <a:solidFill>
                  <a:prstClr val="black"/>
                </a:solidFill>
              </a:rPr>
              <a:t>신청자격에</a:t>
            </a:r>
            <a:r>
              <a:rPr lang="ko-KR" altLang="en-US" sz="1600" dirty="0" smtClean="0">
                <a:solidFill>
                  <a:prstClr val="black"/>
                </a:solidFill>
              </a:rPr>
              <a:t> </a:t>
            </a:r>
            <a:r>
              <a:rPr lang="ko-KR" altLang="en-US" sz="1600" dirty="0">
                <a:solidFill>
                  <a:prstClr val="black"/>
                </a:solidFill>
              </a:rPr>
              <a:t>적합한 </a:t>
            </a:r>
            <a:r>
              <a:rPr lang="ko-KR" altLang="en-US" sz="1600" b="1" dirty="0">
                <a:solidFill>
                  <a:prstClr val="black"/>
                </a:solidFill>
              </a:rPr>
              <a:t>중소기업</a:t>
            </a:r>
            <a:r>
              <a:rPr lang="en-US" altLang="ko-KR" sz="1600" b="1" dirty="0">
                <a:solidFill>
                  <a:prstClr val="black"/>
                </a:solidFill>
              </a:rPr>
              <a:t>, </a:t>
            </a:r>
            <a:r>
              <a:rPr lang="ko-KR" altLang="en-US" sz="1600" b="1" dirty="0">
                <a:solidFill>
                  <a:prstClr val="black"/>
                </a:solidFill>
              </a:rPr>
              <a:t>관련 단체</a:t>
            </a:r>
            <a:r>
              <a:rPr lang="en-US" altLang="ko-KR" sz="1600" b="1" dirty="0">
                <a:solidFill>
                  <a:prstClr val="black"/>
                </a:solidFill>
              </a:rPr>
              <a:t>, </a:t>
            </a:r>
            <a:r>
              <a:rPr lang="ko-KR" altLang="en-US" sz="1600" b="1" dirty="0" smtClean="0">
                <a:solidFill>
                  <a:prstClr val="black"/>
                </a:solidFill>
              </a:rPr>
              <a:t>대기업</a:t>
            </a:r>
            <a:endParaRPr lang="ko-KR" altLang="en-US" sz="1600" b="1" dirty="0">
              <a:solidFill>
                <a:prstClr val="black"/>
              </a:solidFill>
            </a:endParaRPr>
          </a:p>
        </p:txBody>
      </p:sp>
      <p:sp>
        <p:nvSpPr>
          <p:cNvPr id="8" name="타원 7"/>
          <p:cNvSpPr/>
          <p:nvPr/>
        </p:nvSpPr>
        <p:spPr>
          <a:xfrm>
            <a:off x="742950" y="3053571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19101" y="2406507"/>
            <a:ext cx="1866900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</a:rPr>
              <a:t>지원대상</a:t>
            </a:r>
            <a:endParaRPr lang="ko-KR" altLang="en-US" b="1" spc="-150" dirty="0">
              <a:solidFill>
                <a:srgbClr val="4747A3"/>
              </a:solidFill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42950" y="1809750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19100" y="3661429"/>
            <a:ext cx="2372226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</a:rPr>
              <a:t>지원방식 및 유형</a:t>
            </a:r>
            <a:endParaRPr lang="en-US" altLang="ko-KR" b="1" spc="-150" dirty="0">
              <a:solidFill>
                <a:srgbClr val="4747A3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6775" y="4222828"/>
            <a:ext cx="5453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600" b="1" dirty="0" smtClean="0">
                <a:solidFill>
                  <a:prstClr val="black"/>
                </a:solidFill>
              </a:rPr>
              <a:t>중소기업이 공공기관과 직접 조달계약 체결</a:t>
            </a:r>
            <a:r>
              <a:rPr lang="en-US" altLang="ko-KR" sz="1600" b="1" dirty="0" smtClean="0">
                <a:solidFill>
                  <a:prstClr val="black"/>
                </a:solidFill>
              </a:rPr>
              <a:t> </a:t>
            </a:r>
          </a:p>
          <a:p>
            <a:pPr algn="dist" fontAlgn="base"/>
            <a:r>
              <a:rPr lang="ko-KR" altLang="en-US" sz="1600" b="1" spc="-150" dirty="0" smtClean="0">
                <a:solidFill>
                  <a:prstClr val="black"/>
                </a:solidFill>
              </a:rPr>
              <a:t>멘토기업은 중소기업으로부터 계약 일부를 하청 받는 방식</a:t>
            </a:r>
            <a:endParaRPr lang="ko-KR" altLang="en-US" sz="1600" b="1" spc="-150" dirty="0">
              <a:solidFill>
                <a:prstClr val="black"/>
              </a:solidFill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742950" y="4326532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7447292" y="4125323"/>
            <a:ext cx="75768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100" b="1" dirty="0" smtClean="0">
                <a:solidFill>
                  <a:prstClr val="white"/>
                </a:solidFill>
              </a:rPr>
              <a:t>중소기업</a:t>
            </a:r>
            <a:endParaRPr lang="ko-KR" altLang="en-US" sz="1100" dirty="0">
              <a:solidFill>
                <a:prstClr val="white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8162833" y="4445673"/>
            <a:ext cx="1412698" cy="238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prstClr val="black"/>
                </a:solidFill>
              </a:rPr>
              <a:t>기술 및 제조 지원</a:t>
            </a:r>
            <a:endParaRPr lang="ko-KR" altLang="en-US" sz="900" dirty="0">
              <a:solidFill>
                <a:prstClr val="black"/>
              </a:solidFill>
            </a:endParaRPr>
          </a:p>
        </p:txBody>
      </p:sp>
      <p:grpSp>
        <p:nvGrpSpPr>
          <p:cNvPr id="73" name="그룹 72"/>
          <p:cNvGrpSpPr/>
          <p:nvPr/>
        </p:nvGrpSpPr>
        <p:grpSpPr>
          <a:xfrm>
            <a:off x="99222" y="4912439"/>
            <a:ext cx="1958174" cy="1728994"/>
            <a:chOff x="419100" y="4912439"/>
            <a:chExt cx="2979821" cy="1728994"/>
          </a:xfrm>
        </p:grpSpPr>
        <p:sp>
          <p:nvSpPr>
            <p:cNvPr id="55" name="모서리가 둥근 직사각형 54"/>
            <p:cNvSpPr/>
            <p:nvPr/>
          </p:nvSpPr>
          <p:spPr>
            <a:xfrm>
              <a:off x="419100" y="4912439"/>
              <a:ext cx="2961403" cy="1728994"/>
            </a:xfrm>
            <a:prstGeom prst="roundRect">
              <a:avLst>
                <a:gd name="adj" fmla="val 8144"/>
              </a:avLst>
            </a:prstGeom>
            <a:solidFill>
              <a:schemeClr val="bg1">
                <a:lumMod val="95000"/>
              </a:schemeClr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648000" rtlCol="0" anchor="ctr" anchorCtr="0"/>
            <a:lstStyle/>
            <a:p>
              <a:pPr algn="ctr" fontAlgn="base">
                <a:lnSpc>
                  <a:spcPct val="150000"/>
                </a:lnSpc>
              </a:pPr>
              <a:r>
                <a:rPr lang="ko-KR" altLang="en-US" sz="1400" dirty="0" smtClean="0">
                  <a:solidFill>
                    <a:prstClr val="black"/>
                  </a:solidFill>
                </a:rPr>
                <a:t>기술력이 있음에도 </a:t>
              </a:r>
              <a:r>
                <a:rPr lang="ko-KR" altLang="en-US" sz="1400" b="1" dirty="0" smtClean="0">
                  <a:solidFill>
                    <a:prstClr val="black"/>
                  </a:solidFill>
                </a:rPr>
                <a:t>시설 등 역량 부족</a:t>
              </a:r>
              <a:endParaRPr lang="en-US" altLang="ko-KR" sz="1400" b="1" dirty="0" smtClean="0">
                <a:solidFill>
                  <a:prstClr val="black"/>
                </a:solidFill>
              </a:endParaRPr>
            </a:p>
            <a:p>
              <a:pPr algn="ctr" fontAlgn="base">
                <a:lnSpc>
                  <a:spcPct val="150000"/>
                </a:lnSpc>
              </a:pPr>
              <a:r>
                <a:rPr lang="ko-KR" altLang="en-US" sz="1400" b="1" dirty="0" smtClean="0">
                  <a:solidFill>
                    <a:prstClr val="black"/>
                  </a:solidFill>
                </a:rPr>
                <a:t>중소기업 조달 지원</a:t>
              </a:r>
              <a:endParaRPr lang="ko-KR" altLang="en-US" sz="1400" b="1" dirty="0">
                <a:solidFill>
                  <a:prstClr val="black"/>
                </a:solidFill>
              </a:endParaRPr>
            </a:p>
          </p:txBody>
        </p:sp>
        <p:sp>
          <p:nvSpPr>
            <p:cNvPr id="56" name="양쪽 모서리가 둥근 사각형 55"/>
            <p:cNvSpPr/>
            <p:nvPr/>
          </p:nvSpPr>
          <p:spPr>
            <a:xfrm>
              <a:off x="419100" y="4917889"/>
              <a:ext cx="2979821" cy="590731"/>
            </a:xfrm>
            <a:prstGeom prst="round2SameRect">
              <a:avLst/>
            </a:prstGeom>
            <a:solidFill>
              <a:srgbClr val="4747A3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900" spc="-150" dirty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 </a:t>
              </a:r>
              <a:r>
                <a:rPr lang="ko-KR" altLang="en-US" sz="1900" spc="-15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    </a:t>
              </a:r>
              <a:r>
                <a:rPr lang="ko-KR" altLang="en-US" sz="1900" b="1" spc="-150" dirty="0" err="1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혁신성장형</a:t>
              </a:r>
              <a:endParaRPr lang="ko-KR" altLang="en-US" sz="1900" b="1" spc="-150" dirty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2162831" y="4912438"/>
            <a:ext cx="1867743" cy="1728995"/>
            <a:chOff x="3539289" y="4912438"/>
            <a:chExt cx="1951961" cy="1728995"/>
          </a:xfrm>
        </p:grpSpPr>
        <p:sp>
          <p:nvSpPr>
            <p:cNvPr id="58" name="모서리가 둥근 직사각형 57"/>
            <p:cNvSpPr/>
            <p:nvPr/>
          </p:nvSpPr>
          <p:spPr>
            <a:xfrm>
              <a:off x="3539289" y="4912439"/>
              <a:ext cx="1951961" cy="1728994"/>
            </a:xfrm>
            <a:prstGeom prst="roundRect">
              <a:avLst>
                <a:gd name="adj" fmla="val 8144"/>
              </a:avLst>
            </a:prstGeom>
            <a:solidFill>
              <a:schemeClr val="bg1">
                <a:lumMod val="95000"/>
              </a:schemeClr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648000" rtlCol="0" anchor="ctr" anchorCtr="0"/>
            <a:lstStyle/>
            <a:p>
              <a:pPr algn="ctr" fontAlgn="base">
                <a:lnSpc>
                  <a:spcPct val="150000"/>
                </a:lnSpc>
              </a:pPr>
              <a:r>
                <a:rPr lang="ko-KR" altLang="en-US" sz="1400" b="1" dirty="0">
                  <a:solidFill>
                    <a:prstClr val="black"/>
                  </a:solidFill>
                </a:rPr>
                <a:t>소재</a:t>
              </a:r>
              <a:r>
                <a:rPr lang="en-US" altLang="ko-KR" sz="1400" b="1" dirty="0">
                  <a:solidFill>
                    <a:prstClr val="black"/>
                  </a:solidFill>
                </a:rPr>
                <a:t>·</a:t>
              </a:r>
              <a:r>
                <a:rPr lang="ko-KR" altLang="en-US" sz="1400" b="1" dirty="0">
                  <a:solidFill>
                    <a:prstClr val="black"/>
                  </a:solidFill>
                </a:rPr>
                <a:t>부품 </a:t>
              </a:r>
              <a:r>
                <a:rPr lang="ko-KR" altLang="en-US" sz="1400" b="1" dirty="0" smtClean="0">
                  <a:solidFill>
                    <a:prstClr val="black"/>
                  </a:solidFill>
                </a:rPr>
                <a:t>기업과</a:t>
              </a:r>
              <a:endParaRPr lang="en-US" altLang="ko-KR" sz="1400" b="1" dirty="0" smtClean="0">
                <a:solidFill>
                  <a:prstClr val="black"/>
                </a:solidFill>
              </a:endParaRPr>
            </a:p>
            <a:p>
              <a:pPr algn="ctr" fontAlgn="base">
                <a:lnSpc>
                  <a:spcPct val="150000"/>
                </a:lnSpc>
              </a:pPr>
              <a:r>
                <a:rPr lang="ko-KR" altLang="en-US" sz="1400" b="1" dirty="0" smtClean="0">
                  <a:solidFill>
                    <a:prstClr val="black"/>
                  </a:solidFill>
                </a:rPr>
                <a:t>상생</a:t>
              </a:r>
              <a:r>
                <a:rPr lang="ko-KR" altLang="en-US" sz="1400" dirty="0" smtClean="0">
                  <a:solidFill>
                    <a:prstClr val="black"/>
                  </a:solidFill>
                </a:rPr>
                <a:t>으로 중소기업</a:t>
              </a:r>
              <a:endParaRPr lang="en-US" altLang="ko-KR" sz="1400" dirty="0" smtClean="0">
                <a:solidFill>
                  <a:prstClr val="black"/>
                </a:solidFill>
              </a:endParaRPr>
            </a:p>
            <a:p>
              <a:pPr algn="ctr" fontAlgn="base">
                <a:lnSpc>
                  <a:spcPct val="150000"/>
                </a:lnSpc>
              </a:pPr>
              <a:r>
                <a:rPr lang="ko-KR" altLang="en-US" sz="1400" b="1" dirty="0" smtClean="0">
                  <a:solidFill>
                    <a:prstClr val="black"/>
                  </a:solidFill>
                </a:rPr>
                <a:t>판로 개척을 지원</a:t>
              </a:r>
              <a:endParaRPr lang="ko-KR" altLang="en-US" sz="1400" b="1" dirty="0">
                <a:solidFill>
                  <a:prstClr val="black"/>
                </a:solidFill>
              </a:endParaRPr>
            </a:p>
          </p:txBody>
        </p:sp>
        <p:sp>
          <p:nvSpPr>
            <p:cNvPr id="59" name="양쪽 모서리가 둥근 사각형 58"/>
            <p:cNvSpPr/>
            <p:nvPr/>
          </p:nvSpPr>
          <p:spPr>
            <a:xfrm>
              <a:off x="3539289" y="4912438"/>
              <a:ext cx="1951961" cy="590731"/>
            </a:xfrm>
            <a:prstGeom prst="round2SameRect">
              <a:avLst/>
            </a:prstGeom>
            <a:solidFill>
              <a:srgbClr val="0070C0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900" spc="-150" dirty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</a:t>
              </a:r>
              <a:r>
                <a:rPr lang="ko-KR" altLang="en-US" sz="1900" spc="-15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    </a:t>
              </a:r>
              <a:r>
                <a:rPr lang="ko-KR" altLang="en-US" sz="1900" b="1" spc="-150" dirty="0" err="1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소재부품형</a:t>
              </a:r>
              <a:endParaRPr lang="ko-KR" altLang="en-US" sz="1900" b="1" spc="-150" dirty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66" name="그림 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165" y="3700574"/>
            <a:ext cx="771636" cy="710717"/>
          </a:xfrm>
          <a:prstGeom prst="rect">
            <a:avLst/>
          </a:prstGeom>
        </p:spPr>
      </p:pic>
      <p:pic>
        <p:nvPicPr>
          <p:cNvPr id="67" name="그림 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4254" y="3700574"/>
            <a:ext cx="771636" cy="710717"/>
          </a:xfrm>
          <a:prstGeom prst="rect">
            <a:avLst/>
          </a:prstGeom>
        </p:spPr>
      </p:pic>
      <p:pic>
        <p:nvPicPr>
          <p:cNvPr id="68" name="그림 6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4315" y="3700574"/>
            <a:ext cx="771636" cy="710717"/>
          </a:xfrm>
          <a:prstGeom prst="rect">
            <a:avLst/>
          </a:prstGeom>
        </p:spPr>
      </p:pic>
      <p:sp>
        <p:nvSpPr>
          <p:cNvPr id="69" name="Закругленный прямоугольник">
            <a:extLst>
              <a:ext uri="{FF2B5EF4-FFF2-40B4-BE49-F238E27FC236}">
                <a16:creationId xmlns:a16="http://schemas.microsoft.com/office/drawing/2014/main" xmlns="" id="{CFE018A3-D485-6E47-8A1E-7B8D0440E944}"/>
              </a:ext>
            </a:extLst>
          </p:cNvPr>
          <p:cNvSpPr/>
          <p:nvPr/>
        </p:nvSpPr>
        <p:spPr bwMode="auto">
          <a:xfrm>
            <a:off x="6032164" y="4241665"/>
            <a:ext cx="771637" cy="216903"/>
          </a:xfrm>
          <a:prstGeom prst="roundRect">
            <a:avLst>
              <a:gd name="adj" fmla="val 15000"/>
            </a:avLst>
          </a:prstGeom>
          <a:solidFill>
            <a:schemeClr val="tx1">
              <a:lumMod val="50000"/>
              <a:lumOff val="50000"/>
            </a:schemeClr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000" b="1" spc="-150" dirty="0" smtClean="0">
                <a:solidFill>
                  <a:srgbClr val="FFFFFF"/>
                </a:solidFill>
                <a:sym typeface="Helvetica Neue Medium"/>
              </a:rPr>
              <a:t>정부</a:t>
            </a:r>
            <a:r>
              <a:rPr lang="en-US" altLang="ko-KR" sz="1000" b="1" spc="-150" dirty="0" smtClean="0">
                <a:solidFill>
                  <a:srgbClr val="FFFFFF"/>
                </a:solidFill>
                <a:sym typeface="Helvetica Neue Medium"/>
              </a:rPr>
              <a:t>·</a:t>
            </a:r>
            <a:r>
              <a:rPr lang="ko-KR" altLang="en-US" sz="1000" b="1" spc="-150" dirty="0" smtClean="0">
                <a:solidFill>
                  <a:srgbClr val="FFFFFF"/>
                </a:solidFill>
                <a:sym typeface="Helvetica Neue Medium"/>
              </a:rPr>
              <a:t>공공기관</a:t>
            </a:r>
            <a:endParaRPr lang="ko-KR" altLang="en-US" sz="1000" b="1" spc="-15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70" name="Закругленный прямоугольник">
            <a:extLst>
              <a:ext uri="{FF2B5EF4-FFF2-40B4-BE49-F238E27FC236}">
                <a16:creationId xmlns:a16="http://schemas.microsoft.com/office/drawing/2014/main" xmlns="" id="{CFE018A3-D485-6E47-8A1E-7B8D0440E944}"/>
              </a:ext>
            </a:extLst>
          </p:cNvPr>
          <p:cNvSpPr/>
          <p:nvPr/>
        </p:nvSpPr>
        <p:spPr bwMode="auto">
          <a:xfrm>
            <a:off x="7254254" y="4241665"/>
            <a:ext cx="771636" cy="216903"/>
          </a:xfrm>
          <a:prstGeom prst="roundRect">
            <a:avLst>
              <a:gd name="adj" fmla="val 15000"/>
            </a:avLst>
          </a:prstGeom>
          <a:solidFill>
            <a:schemeClr val="tx1">
              <a:lumMod val="50000"/>
              <a:lumOff val="50000"/>
            </a:schemeClr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050" b="1" dirty="0" smtClean="0">
                <a:solidFill>
                  <a:srgbClr val="FFFFFF"/>
                </a:solidFill>
                <a:sym typeface="Helvetica Neue Medium"/>
              </a:rPr>
              <a:t>중소기업</a:t>
            </a:r>
            <a:endParaRPr lang="ko-KR" altLang="en-US" sz="1050" b="1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71" name="Закругленный прямоугольник">
            <a:extLst>
              <a:ext uri="{FF2B5EF4-FFF2-40B4-BE49-F238E27FC236}">
                <a16:creationId xmlns:a16="http://schemas.microsoft.com/office/drawing/2014/main" xmlns="" id="{CFE018A3-D485-6E47-8A1E-7B8D0440E944}"/>
              </a:ext>
            </a:extLst>
          </p:cNvPr>
          <p:cNvSpPr/>
          <p:nvPr/>
        </p:nvSpPr>
        <p:spPr bwMode="auto">
          <a:xfrm>
            <a:off x="8292504" y="4241665"/>
            <a:ext cx="1115258" cy="216903"/>
          </a:xfrm>
          <a:prstGeom prst="roundRect">
            <a:avLst>
              <a:gd name="adj" fmla="val 15000"/>
            </a:avLst>
          </a:prstGeom>
          <a:solidFill>
            <a:schemeClr val="tx1">
              <a:lumMod val="50000"/>
              <a:lumOff val="50000"/>
            </a:schemeClr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/>
            <a:r>
              <a:rPr lang="ko-KR" altLang="en-US" sz="1030" b="1" spc="-150" dirty="0">
                <a:solidFill>
                  <a:prstClr val="white"/>
                </a:solidFill>
              </a:rPr>
              <a:t>대기업</a:t>
            </a:r>
            <a:r>
              <a:rPr lang="en-US" altLang="ko-KR" sz="1030" b="1" spc="-150" dirty="0">
                <a:solidFill>
                  <a:prstClr val="white"/>
                </a:solidFill>
              </a:rPr>
              <a:t>, </a:t>
            </a:r>
            <a:r>
              <a:rPr lang="ko-KR" altLang="en-US" sz="1030" b="1" spc="-150" dirty="0">
                <a:solidFill>
                  <a:prstClr val="white"/>
                </a:solidFill>
              </a:rPr>
              <a:t>중견기업 등</a:t>
            </a:r>
            <a:endParaRPr lang="ko-KR" altLang="en-US" sz="1030" spc="-150" dirty="0">
              <a:solidFill>
                <a:prstClr val="white"/>
              </a:solidFill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7116810" y="4453201"/>
            <a:ext cx="103078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prstClr val="black"/>
                </a:solidFill>
              </a:rPr>
              <a:t>조달계약 책임</a:t>
            </a:r>
            <a:endParaRPr lang="ko-KR" altLang="en-US" sz="900" dirty="0">
              <a:solidFill>
                <a:prstClr val="black"/>
              </a:solidFill>
            </a:endParaRPr>
          </a:p>
        </p:txBody>
      </p:sp>
      <p:cxnSp>
        <p:nvCxnSpPr>
          <p:cNvPr id="79" name="직선 화살표 연결선 78"/>
          <p:cNvCxnSpPr/>
          <p:nvPr/>
        </p:nvCxnSpPr>
        <p:spPr>
          <a:xfrm>
            <a:off x="6811421" y="3968754"/>
            <a:ext cx="423185" cy="0"/>
          </a:xfrm>
          <a:prstGeom prst="straightConnector1">
            <a:avLst/>
          </a:prstGeom>
          <a:ln w="19050">
            <a:solidFill>
              <a:schemeClr val="accent1">
                <a:shade val="95000"/>
                <a:satMod val="105000"/>
              </a:schemeClr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직사각형 81"/>
          <p:cNvSpPr/>
          <p:nvPr/>
        </p:nvSpPr>
        <p:spPr>
          <a:xfrm>
            <a:off x="7887755" y="3668747"/>
            <a:ext cx="7155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sz="800" b="1" spc="-150" dirty="0" smtClean="0">
                <a:solidFill>
                  <a:prstClr val="black"/>
                </a:solidFill>
              </a:rPr>
              <a:t>멘토</a:t>
            </a:r>
            <a:endParaRPr lang="en-US" altLang="ko-KR" sz="800" b="1" spc="-150" dirty="0" smtClean="0">
              <a:solidFill>
                <a:prstClr val="black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ko-KR" altLang="en-US" sz="800" b="1" spc="-150" dirty="0" smtClean="0">
                <a:solidFill>
                  <a:prstClr val="black"/>
                </a:solidFill>
              </a:rPr>
              <a:t>프로그램</a:t>
            </a:r>
            <a:endParaRPr lang="ko-KR" altLang="en-US" sz="800" spc="-150" dirty="0">
              <a:solidFill>
                <a:prstClr val="black"/>
              </a:solidFill>
            </a:endParaRPr>
          </a:p>
        </p:txBody>
      </p:sp>
      <p:cxnSp>
        <p:nvCxnSpPr>
          <p:cNvPr id="83" name="직선 화살표 연결선 82"/>
          <p:cNvCxnSpPr/>
          <p:nvPr/>
        </p:nvCxnSpPr>
        <p:spPr>
          <a:xfrm>
            <a:off x="8033933" y="3968754"/>
            <a:ext cx="423185" cy="0"/>
          </a:xfrm>
          <a:prstGeom prst="straightConnector1">
            <a:avLst/>
          </a:prstGeom>
          <a:ln w="19050">
            <a:solidFill>
              <a:schemeClr val="accent1">
                <a:shade val="95000"/>
                <a:satMod val="105000"/>
              </a:schemeClr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그림 8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451" y="4947524"/>
            <a:ext cx="542926" cy="542926"/>
          </a:xfrm>
          <a:prstGeom prst="rect">
            <a:avLst/>
          </a:prstGeom>
        </p:spPr>
      </p:pic>
      <p:pic>
        <p:nvPicPr>
          <p:cNvPr id="85" name="그림 8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1471" y="4983790"/>
            <a:ext cx="484132" cy="484132"/>
          </a:xfrm>
          <a:prstGeom prst="rect">
            <a:avLst/>
          </a:prstGeom>
        </p:spPr>
      </p:pic>
      <p:pic>
        <p:nvPicPr>
          <p:cNvPr id="86" name="그림 8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2717" y="4983790"/>
            <a:ext cx="472825" cy="472825"/>
          </a:xfrm>
          <a:prstGeom prst="rect">
            <a:avLst/>
          </a:prstGeom>
        </p:spPr>
      </p:pic>
      <p:grpSp>
        <p:nvGrpSpPr>
          <p:cNvPr id="38" name="그룹 37"/>
          <p:cNvGrpSpPr/>
          <p:nvPr/>
        </p:nvGrpSpPr>
        <p:grpSpPr>
          <a:xfrm>
            <a:off x="6064906" y="4908426"/>
            <a:ext cx="1823798" cy="1728995"/>
            <a:chOff x="6610350" y="4912438"/>
            <a:chExt cx="2930692" cy="1728995"/>
          </a:xfrm>
        </p:grpSpPr>
        <p:sp>
          <p:nvSpPr>
            <p:cNvPr id="39" name="모서리가 둥근 직사각형 38"/>
            <p:cNvSpPr/>
            <p:nvPr/>
          </p:nvSpPr>
          <p:spPr>
            <a:xfrm>
              <a:off x="6610350" y="4912439"/>
              <a:ext cx="2930692" cy="1728994"/>
            </a:xfrm>
            <a:prstGeom prst="roundRect">
              <a:avLst>
                <a:gd name="adj" fmla="val 8144"/>
              </a:avLst>
            </a:prstGeom>
            <a:solidFill>
              <a:schemeClr val="bg1">
                <a:lumMod val="95000"/>
              </a:schemeClr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648000" rtlCol="0" anchor="ctr" anchorCtr="0"/>
            <a:lstStyle/>
            <a:p>
              <a:pPr algn="ctr" fontAlgn="base">
                <a:lnSpc>
                  <a:spcPct val="150000"/>
                </a:lnSpc>
              </a:pPr>
              <a:r>
                <a:rPr lang="ko-KR" altLang="en-US" sz="1400" dirty="0" smtClean="0">
                  <a:solidFill>
                    <a:prstClr val="black"/>
                  </a:solidFill>
                </a:rPr>
                <a:t>사회적</a:t>
              </a:r>
              <a:r>
                <a:rPr lang="en-US" altLang="ko-KR" sz="1400" dirty="0" smtClean="0">
                  <a:solidFill>
                    <a:prstClr val="black"/>
                  </a:solidFill>
                </a:rPr>
                <a:t>·</a:t>
              </a:r>
              <a:r>
                <a:rPr lang="ko-KR" altLang="en-US" sz="1400" dirty="0" smtClean="0">
                  <a:solidFill>
                    <a:prstClr val="black"/>
                  </a:solidFill>
                </a:rPr>
                <a:t>경제적 </a:t>
              </a:r>
              <a:r>
                <a:rPr lang="ko-KR" altLang="en-US" sz="1400" b="1" dirty="0" smtClean="0">
                  <a:solidFill>
                    <a:prstClr val="black"/>
                  </a:solidFill>
                </a:rPr>
                <a:t>가치창출과 정책에 부합하는 제품 </a:t>
              </a:r>
              <a:r>
                <a:rPr lang="ko-KR" altLang="en-US" sz="1400" b="1" dirty="0">
                  <a:solidFill>
                    <a:prstClr val="black"/>
                  </a:solidFill>
                </a:rPr>
                <a:t>지원</a:t>
              </a:r>
            </a:p>
          </p:txBody>
        </p:sp>
        <p:sp>
          <p:nvSpPr>
            <p:cNvPr id="40" name="양쪽 모서리가 둥근 사각형 39"/>
            <p:cNvSpPr/>
            <p:nvPr/>
          </p:nvSpPr>
          <p:spPr>
            <a:xfrm>
              <a:off x="6610350" y="4912438"/>
              <a:ext cx="2930692" cy="590731"/>
            </a:xfrm>
            <a:prstGeom prst="round2SameRect">
              <a:avLst/>
            </a:prstGeom>
            <a:solidFill>
              <a:schemeClr val="accent6">
                <a:lumMod val="75000"/>
              </a:schemeClr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900" b="1" spc="-15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  </a:t>
              </a:r>
              <a:r>
                <a:rPr lang="ko-KR" altLang="en-US" sz="1900" b="1" spc="-150" dirty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</a:t>
              </a:r>
              <a:r>
                <a:rPr lang="ko-KR" altLang="en-US" sz="1900" b="1" spc="-15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       </a:t>
              </a:r>
              <a:r>
                <a:rPr lang="ko-KR" altLang="en-US" sz="1900" b="1" spc="-150" dirty="0" err="1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가치창출형</a:t>
              </a:r>
              <a:endParaRPr lang="ko-KR" altLang="en-US" sz="1900" b="1" spc="-150" dirty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7985957" y="4904414"/>
            <a:ext cx="1823798" cy="1728995"/>
            <a:chOff x="6610350" y="4912438"/>
            <a:chExt cx="2930692" cy="1728995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6610350" y="4912439"/>
              <a:ext cx="2930692" cy="1728994"/>
            </a:xfrm>
            <a:prstGeom prst="roundRect">
              <a:avLst>
                <a:gd name="adj" fmla="val 8144"/>
              </a:avLst>
            </a:prstGeom>
            <a:solidFill>
              <a:schemeClr val="bg1">
                <a:lumMod val="95000"/>
              </a:schemeClr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648000" rtlCol="0" anchor="ctr" anchorCtr="0"/>
            <a:lstStyle/>
            <a:p>
              <a:pPr algn="ctr" fontAlgn="base">
                <a:lnSpc>
                  <a:spcPct val="150000"/>
                </a:lnSpc>
              </a:pPr>
              <a:r>
                <a:rPr lang="ko-KR" altLang="en-US" sz="1400" dirty="0" smtClean="0">
                  <a:solidFill>
                    <a:prstClr val="black"/>
                  </a:solidFill>
                </a:rPr>
                <a:t>대기업의 </a:t>
              </a:r>
              <a:r>
                <a:rPr lang="ko-KR" altLang="en-US" sz="1400" b="1" dirty="0" smtClean="0">
                  <a:solidFill>
                    <a:prstClr val="black"/>
                  </a:solidFill>
                </a:rPr>
                <a:t>시공 등 기술 이전을 통한 중소기업 혁신 지원</a:t>
              </a:r>
              <a:endParaRPr lang="en-US" altLang="ko-KR" sz="1400" b="1" dirty="0" smtClean="0">
                <a:solidFill>
                  <a:prstClr val="black"/>
                </a:solidFill>
              </a:endParaRPr>
            </a:p>
          </p:txBody>
        </p:sp>
        <p:sp>
          <p:nvSpPr>
            <p:cNvPr id="43" name="양쪽 모서리가 둥근 사각형 42"/>
            <p:cNvSpPr/>
            <p:nvPr/>
          </p:nvSpPr>
          <p:spPr>
            <a:xfrm>
              <a:off x="6610350" y="4912438"/>
              <a:ext cx="2930692" cy="590731"/>
            </a:xfrm>
            <a:prstGeom prst="round2SameRect">
              <a:avLst/>
            </a:prstGeom>
            <a:solidFill>
              <a:schemeClr val="accent6">
                <a:lumMod val="75000"/>
              </a:schemeClr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900" b="1" spc="-15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  </a:t>
              </a:r>
              <a:r>
                <a:rPr lang="ko-KR" altLang="en-US" sz="1900" b="1" spc="-150" dirty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</a:t>
              </a:r>
              <a:r>
                <a:rPr lang="ko-KR" altLang="en-US" sz="1900" b="1" spc="-15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       </a:t>
              </a:r>
              <a:r>
                <a:rPr lang="ko-KR" altLang="en-US" sz="1900" b="1" spc="-150" dirty="0" err="1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역량강화형</a:t>
              </a:r>
              <a:endParaRPr lang="ko-KR" altLang="en-US" sz="1900" b="1" spc="-150" dirty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1025" name="_x451907480" descr="EMB00002decc1c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166"/>
          <a:stretch>
            <a:fillRect/>
          </a:stretch>
        </p:blipFill>
        <p:spPr bwMode="auto">
          <a:xfrm>
            <a:off x="6087978" y="5041238"/>
            <a:ext cx="324854" cy="38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1027" name="_x463343288" descr="EMB00002decc1c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46"/>
          <a:stretch>
            <a:fillRect/>
          </a:stretch>
        </p:blipFill>
        <p:spPr bwMode="auto">
          <a:xfrm>
            <a:off x="8013047" y="5057860"/>
            <a:ext cx="353810" cy="33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316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altLang="ko-KR" dirty="0"/>
              <a:t>6 (②)  </a:t>
            </a:r>
            <a:r>
              <a:rPr lang="ko-KR" altLang="en-US" dirty="0" smtClean="0"/>
              <a:t>공공조달 상생협력 지원제도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409801" y="439127"/>
            <a:ext cx="458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30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11" name="모서리가 둥근 직사각형 110"/>
          <p:cNvSpPr/>
          <p:nvPr/>
        </p:nvSpPr>
        <p:spPr>
          <a:xfrm>
            <a:off x="419100" y="4023383"/>
            <a:ext cx="1866901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예상 성과</a:t>
            </a:r>
            <a:endParaRPr lang="en-US" altLang="ko-KR" b="1" spc="-150" dirty="0">
              <a:solidFill>
                <a:srgbClr val="4747A3"/>
              </a:solidFill>
              <a:latin typeface="+mn-ea"/>
            </a:endParaRPr>
          </a:p>
        </p:txBody>
      </p:sp>
      <p:grpSp>
        <p:nvGrpSpPr>
          <p:cNvPr id="130" name="그룹 129"/>
          <p:cNvGrpSpPr/>
          <p:nvPr/>
        </p:nvGrpSpPr>
        <p:grpSpPr>
          <a:xfrm rot="10800000">
            <a:off x="2911593" y="2788520"/>
            <a:ext cx="1845816" cy="938725"/>
            <a:chOff x="933449" y="3106703"/>
            <a:chExt cx="1123951" cy="941421"/>
          </a:xfrm>
        </p:grpSpPr>
        <p:sp>
          <p:nvSpPr>
            <p:cNvPr id="131" name="대각선 방향의 모서리가 둥근 사각형 130"/>
            <p:cNvSpPr/>
            <p:nvPr/>
          </p:nvSpPr>
          <p:spPr>
            <a:xfrm rot="16200000">
              <a:off x="1024714" y="3015439"/>
              <a:ext cx="941421" cy="1123950"/>
            </a:xfrm>
            <a:prstGeom prst="round2DiagRect">
              <a:avLst/>
            </a:prstGeom>
            <a:solidFill>
              <a:srgbClr val="D0E8F0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32" name="한쪽 모서리가 둥근 사각형 131"/>
            <p:cNvSpPr/>
            <p:nvPr/>
          </p:nvSpPr>
          <p:spPr>
            <a:xfrm rot="10800000">
              <a:off x="933449" y="3656689"/>
              <a:ext cx="1123951" cy="381000"/>
            </a:xfrm>
            <a:prstGeom prst="round1Rect">
              <a:avLst>
                <a:gd name="adj" fmla="val 31667"/>
              </a:avLst>
            </a:prstGeom>
            <a:solidFill>
              <a:srgbClr val="4747A3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33" name="그룹 132"/>
          <p:cNvGrpSpPr/>
          <p:nvPr/>
        </p:nvGrpSpPr>
        <p:grpSpPr>
          <a:xfrm rot="10800000">
            <a:off x="5160105" y="2788520"/>
            <a:ext cx="1845816" cy="938725"/>
            <a:chOff x="933449" y="3106703"/>
            <a:chExt cx="1123951" cy="941421"/>
          </a:xfrm>
        </p:grpSpPr>
        <p:sp>
          <p:nvSpPr>
            <p:cNvPr id="134" name="대각선 방향의 모서리가 둥근 사각형 133"/>
            <p:cNvSpPr/>
            <p:nvPr/>
          </p:nvSpPr>
          <p:spPr>
            <a:xfrm rot="16200000">
              <a:off x="1024714" y="3015439"/>
              <a:ext cx="941421" cy="1123950"/>
            </a:xfrm>
            <a:prstGeom prst="round2DiagRect">
              <a:avLst/>
            </a:prstGeom>
            <a:solidFill>
              <a:srgbClr val="D0E8F0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35" name="한쪽 모서리가 둥근 사각형 134"/>
            <p:cNvSpPr/>
            <p:nvPr/>
          </p:nvSpPr>
          <p:spPr>
            <a:xfrm rot="10800000">
              <a:off x="933449" y="3656689"/>
              <a:ext cx="1123951" cy="381000"/>
            </a:xfrm>
            <a:prstGeom prst="round1Rect">
              <a:avLst>
                <a:gd name="adj" fmla="val 31667"/>
              </a:avLst>
            </a:prstGeom>
            <a:solidFill>
              <a:srgbClr val="4747A3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36" name="그룹 135"/>
          <p:cNvGrpSpPr/>
          <p:nvPr/>
        </p:nvGrpSpPr>
        <p:grpSpPr>
          <a:xfrm rot="10800000">
            <a:off x="7417245" y="2788520"/>
            <a:ext cx="1845816" cy="938725"/>
            <a:chOff x="933449" y="3106703"/>
            <a:chExt cx="1123951" cy="941421"/>
          </a:xfrm>
        </p:grpSpPr>
        <p:sp>
          <p:nvSpPr>
            <p:cNvPr id="137" name="대각선 방향의 모서리가 둥근 사각형 136"/>
            <p:cNvSpPr/>
            <p:nvPr/>
          </p:nvSpPr>
          <p:spPr>
            <a:xfrm rot="16200000">
              <a:off x="1024714" y="3015439"/>
              <a:ext cx="941421" cy="1123950"/>
            </a:xfrm>
            <a:prstGeom prst="round2DiagRect">
              <a:avLst/>
            </a:prstGeom>
            <a:solidFill>
              <a:srgbClr val="D0E8F0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38" name="한쪽 모서리가 둥근 사각형 137"/>
            <p:cNvSpPr/>
            <p:nvPr/>
          </p:nvSpPr>
          <p:spPr>
            <a:xfrm rot="10800000">
              <a:off x="933449" y="3656689"/>
              <a:ext cx="1123951" cy="381000"/>
            </a:xfrm>
            <a:prstGeom prst="round1Rect">
              <a:avLst>
                <a:gd name="adj" fmla="val 31667"/>
              </a:avLst>
            </a:prstGeom>
            <a:solidFill>
              <a:srgbClr val="4747A3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39" name="그룹 138"/>
          <p:cNvGrpSpPr/>
          <p:nvPr/>
        </p:nvGrpSpPr>
        <p:grpSpPr>
          <a:xfrm rot="10800000">
            <a:off x="680744" y="2788520"/>
            <a:ext cx="1845816" cy="938725"/>
            <a:chOff x="933449" y="3106703"/>
            <a:chExt cx="1123951" cy="941421"/>
          </a:xfrm>
        </p:grpSpPr>
        <p:sp>
          <p:nvSpPr>
            <p:cNvPr id="140" name="대각선 방향의 모서리가 둥근 사각형 139"/>
            <p:cNvSpPr/>
            <p:nvPr/>
          </p:nvSpPr>
          <p:spPr>
            <a:xfrm rot="16200000">
              <a:off x="1024714" y="3015439"/>
              <a:ext cx="941421" cy="1123950"/>
            </a:xfrm>
            <a:prstGeom prst="round2DiagRect">
              <a:avLst/>
            </a:prstGeom>
            <a:solidFill>
              <a:srgbClr val="D0E8F0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41" name="한쪽 모서리가 둥근 사각형 140"/>
            <p:cNvSpPr/>
            <p:nvPr/>
          </p:nvSpPr>
          <p:spPr>
            <a:xfrm rot="10800000">
              <a:off x="933449" y="3656689"/>
              <a:ext cx="1123951" cy="381000"/>
            </a:xfrm>
            <a:prstGeom prst="round1Rect">
              <a:avLst>
                <a:gd name="adj" fmla="val 31667"/>
              </a:avLst>
            </a:prstGeom>
            <a:solidFill>
              <a:srgbClr val="4747A3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21" name="그룹 120"/>
          <p:cNvGrpSpPr/>
          <p:nvPr/>
        </p:nvGrpSpPr>
        <p:grpSpPr>
          <a:xfrm rot="10800000">
            <a:off x="2911593" y="1755812"/>
            <a:ext cx="1845816" cy="938725"/>
            <a:chOff x="933449" y="3106703"/>
            <a:chExt cx="1123951" cy="941421"/>
          </a:xfrm>
        </p:grpSpPr>
        <p:sp>
          <p:nvSpPr>
            <p:cNvPr id="122" name="대각선 방향의 모서리가 둥근 사각형 121"/>
            <p:cNvSpPr/>
            <p:nvPr/>
          </p:nvSpPr>
          <p:spPr>
            <a:xfrm rot="16200000">
              <a:off x="1024714" y="3015439"/>
              <a:ext cx="941421" cy="1123950"/>
            </a:xfrm>
            <a:prstGeom prst="round2DiagRect">
              <a:avLst/>
            </a:prstGeom>
            <a:solidFill>
              <a:srgbClr val="D0E8F0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23" name="한쪽 모서리가 둥근 사각형 122"/>
            <p:cNvSpPr/>
            <p:nvPr/>
          </p:nvSpPr>
          <p:spPr>
            <a:xfrm rot="10800000">
              <a:off x="933449" y="3656689"/>
              <a:ext cx="1123951" cy="381000"/>
            </a:xfrm>
            <a:prstGeom prst="round1Rect">
              <a:avLst>
                <a:gd name="adj" fmla="val 31667"/>
              </a:avLst>
            </a:prstGeom>
            <a:solidFill>
              <a:srgbClr val="4747A3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24" name="그룹 123"/>
          <p:cNvGrpSpPr/>
          <p:nvPr/>
        </p:nvGrpSpPr>
        <p:grpSpPr>
          <a:xfrm rot="10800000">
            <a:off x="5160105" y="1755812"/>
            <a:ext cx="1845816" cy="938725"/>
            <a:chOff x="933449" y="3106703"/>
            <a:chExt cx="1123951" cy="941421"/>
          </a:xfrm>
        </p:grpSpPr>
        <p:sp>
          <p:nvSpPr>
            <p:cNvPr id="125" name="대각선 방향의 모서리가 둥근 사각형 124"/>
            <p:cNvSpPr/>
            <p:nvPr/>
          </p:nvSpPr>
          <p:spPr>
            <a:xfrm rot="16200000">
              <a:off x="1024714" y="3015439"/>
              <a:ext cx="941421" cy="1123950"/>
            </a:xfrm>
            <a:prstGeom prst="round2DiagRect">
              <a:avLst/>
            </a:prstGeom>
            <a:solidFill>
              <a:srgbClr val="D0E8F0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26" name="한쪽 모서리가 둥근 사각형 125"/>
            <p:cNvSpPr/>
            <p:nvPr/>
          </p:nvSpPr>
          <p:spPr>
            <a:xfrm rot="10800000">
              <a:off x="933449" y="3656689"/>
              <a:ext cx="1123951" cy="381000"/>
            </a:xfrm>
            <a:prstGeom prst="round1Rect">
              <a:avLst>
                <a:gd name="adj" fmla="val 31667"/>
              </a:avLst>
            </a:prstGeom>
            <a:solidFill>
              <a:srgbClr val="4747A3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27" name="그룹 126"/>
          <p:cNvGrpSpPr/>
          <p:nvPr/>
        </p:nvGrpSpPr>
        <p:grpSpPr>
          <a:xfrm rot="10800000">
            <a:off x="7417245" y="1755812"/>
            <a:ext cx="1845816" cy="938725"/>
            <a:chOff x="933449" y="3106703"/>
            <a:chExt cx="1123951" cy="941421"/>
          </a:xfrm>
        </p:grpSpPr>
        <p:sp>
          <p:nvSpPr>
            <p:cNvPr id="128" name="대각선 방향의 모서리가 둥근 사각형 127"/>
            <p:cNvSpPr/>
            <p:nvPr/>
          </p:nvSpPr>
          <p:spPr>
            <a:xfrm rot="16200000">
              <a:off x="1024714" y="3015439"/>
              <a:ext cx="941421" cy="1123950"/>
            </a:xfrm>
            <a:prstGeom prst="round2DiagRect">
              <a:avLst/>
            </a:prstGeom>
            <a:solidFill>
              <a:srgbClr val="D0E8F0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29" name="한쪽 모서리가 둥근 사각형 128"/>
            <p:cNvSpPr/>
            <p:nvPr/>
          </p:nvSpPr>
          <p:spPr>
            <a:xfrm rot="10800000">
              <a:off x="933449" y="3656689"/>
              <a:ext cx="1123951" cy="381000"/>
            </a:xfrm>
            <a:prstGeom prst="round1Rect">
              <a:avLst>
                <a:gd name="adj" fmla="val 31667"/>
              </a:avLst>
            </a:prstGeom>
            <a:solidFill>
              <a:srgbClr val="4747A3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7" name="모서리가 둥근 직사각형 6"/>
          <p:cNvSpPr/>
          <p:nvPr/>
        </p:nvSpPr>
        <p:spPr>
          <a:xfrm>
            <a:off x="419100" y="1162686"/>
            <a:ext cx="1866901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지원 절차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76258" y="2862715"/>
            <a:ext cx="1850300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ko-KR" altLang="en-US" sz="1600" b="1" dirty="0">
                <a:solidFill>
                  <a:srgbClr val="B7DEE8"/>
                </a:solidFill>
                <a:latin typeface="+mn-ea"/>
              </a:rPr>
              <a:t>지원대상 확정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2926162" y="2862715"/>
            <a:ext cx="1850300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ko-KR" altLang="en-US" sz="1600" b="1" dirty="0">
                <a:solidFill>
                  <a:srgbClr val="B7DEE8"/>
                </a:solidFill>
                <a:latin typeface="+mn-ea"/>
              </a:rPr>
              <a:t>공공조달 참여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164316" y="2862715"/>
            <a:ext cx="1850300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ko-KR" altLang="en-US" sz="1600" b="1" dirty="0">
                <a:solidFill>
                  <a:srgbClr val="B7DEE8"/>
                </a:solidFill>
                <a:latin typeface="+mn-ea"/>
              </a:rPr>
              <a:t>중간</a:t>
            </a:r>
            <a:r>
              <a:rPr lang="en-US" altLang="ko-KR" sz="1600" b="1" dirty="0">
                <a:solidFill>
                  <a:srgbClr val="B7DEE8"/>
                </a:solidFill>
                <a:latin typeface="+mn-ea"/>
              </a:rPr>
              <a:t>·</a:t>
            </a:r>
            <a:r>
              <a:rPr lang="ko-KR" altLang="en-US" sz="1600" b="1" dirty="0" err="1">
                <a:solidFill>
                  <a:srgbClr val="B7DEE8"/>
                </a:solidFill>
                <a:latin typeface="+mn-ea"/>
              </a:rPr>
              <a:t>완료평가</a:t>
            </a:r>
            <a:endParaRPr lang="ko-KR" altLang="en-US" sz="1600" b="1" dirty="0">
              <a:solidFill>
                <a:srgbClr val="B7DEE8"/>
              </a:solidFill>
              <a:latin typeface="+mn-ea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412828" y="2862715"/>
            <a:ext cx="1850300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ko-KR" altLang="en-US" sz="1600" b="1" dirty="0">
                <a:solidFill>
                  <a:srgbClr val="B7DEE8"/>
                </a:solidFill>
                <a:latin typeface="+mn-ea"/>
              </a:rPr>
              <a:t>점검 및 관리</a:t>
            </a:r>
          </a:p>
        </p:txBody>
      </p:sp>
      <p:sp>
        <p:nvSpPr>
          <p:cNvPr id="77" name="오른쪽 화살표 76"/>
          <p:cNvSpPr/>
          <p:nvPr/>
        </p:nvSpPr>
        <p:spPr>
          <a:xfrm>
            <a:off x="2585247" y="3188006"/>
            <a:ext cx="280835" cy="255608"/>
          </a:xfrm>
          <a:prstGeom prst="rightArrow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8" name="오른쪽 화살표 77"/>
          <p:cNvSpPr/>
          <p:nvPr/>
        </p:nvSpPr>
        <p:spPr>
          <a:xfrm>
            <a:off x="4832094" y="3188006"/>
            <a:ext cx="280835" cy="255608"/>
          </a:xfrm>
          <a:prstGeom prst="rightArrow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9" name="오른쪽 화살표 78"/>
          <p:cNvSpPr/>
          <p:nvPr/>
        </p:nvSpPr>
        <p:spPr>
          <a:xfrm>
            <a:off x="7070489" y="3188006"/>
            <a:ext cx="280835" cy="255608"/>
          </a:xfrm>
          <a:prstGeom prst="rightArrow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76258" y="3258266"/>
            <a:ext cx="1847481" cy="3847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ko-KR" altLang="en-US" sz="1400" b="1" dirty="0">
                <a:solidFill>
                  <a:srgbClr val="002060"/>
                </a:solidFill>
                <a:latin typeface="+mn-ea"/>
              </a:rPr>
              <a:t>지원대상 심의</a:t>
            </a:r>
            <a:endParaRPr lang="en-US" altLang="ko-KR" sz="1400" b="1" dirty="0">
              <a:solidFill>
                <a:srgbClr val="002060"/>
              </a:solidFill>
              <a:latin typeface="+mn-ea"/>
            </a:endParaRPr>
          </a:p>
          <a:p>
            <a:pPr algn="ctr"/>
            <a:r>
              <a:rPr lang="en-US" altLang="ko-KR" sz="1100" b="1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1100" b="1" dirty="0" err="1">
                <a:solidFill>
                  <a:srgbClr val="002060"/>
                </a:solidFill>
                <a:latin typeface="+mn-ea"/>
              </a:rPr>
              <a:t>신청기업</a:t>
            </a:r>
            <a:r>
              <a:rPr lang="en-US" altLang="ko-KR" sz="1100" b="1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sz="1100" b="1" dirty="0">
                <a:solidFill>
                  <a:srgbClr val="002060"/>
                </a:solidFill>
                <a:latin typeface="+mn-ea"/>
              </a:rPr>
              <a:t>평가위원회</a:t>
            </a:r>
            <a:r>
              <a:rPr lang="en-US" altLang="ko-KR" sz="1100" b="1" dirty="0">
                <a:solidFill>
                  <a:srgbClr val="002060"/>
                </a:solidFill>
                <a:latin typeface="+mn-ea"/>
              </a:rPr>
              <a:t>)</a:t>
            </a:r>
            <a:endParaRPr lang="ko-KR" altLang="en-US" sz="1100" b="1" dirty="0">
              <a:solidFill>
                <a:srgbClr val="002060"/>
              </a:solidFill>
              <a:latin typeface="+mn-ea"/>
            </a:endParaRPr>
          </a:p>
        </p:txBody>
      </p:sp>
      <p:grpSp>
        <p:nvGrpSpPr>
          <p:cNvPr id="84" name="그룹 83"/>
          <p:cNvGrpSpPr/>
          <p:nvPr/>
        </p:nvGrpSpPr>
        <p:grpSpPr>
          <a:xfrm rot="10800000">
            <a:off x="680744" y="1755812"/>
            <a:ext cx="1845816" cy="938725"/>
            <a:chOff x="933449" y="3106703"/>
            <a:chExt cx="1123951" cy="941421"/>
          </a:xfrm>
        </p:grpSpPr>
        <p:sp>
          <p:nvSpPr>
            <p:cNvPr id="85" name="대각선 방향의 모서리가 둥근 사각형 84"/>
            <p:cNvSpPr/>
            <p:nvPr/>
          </p:nvSpPr>
          <p:spPr>
            <a:xfrm rot="16200000">
              <a:off x="1024714" y="3015439"/>
              <a:ext cx="941421" cy="1123950"/>
            </a:xfrm>
            <a:prstGeom prst="round2DiagRect">
              <a:avLst/>
            </a:prstGeom>
            <a:solidFill>
              <a:srgbClr val="D0E8F0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6" name="한쪽 모서리가 둥근 사각형 85"/>
            <p:cNvSpPr/>
            <p:nvPr/>
          </p:nvSpPr>
          <p:spPr>
            <a:xfrm rot="10800000">
              <a:off x="933449" y="3656689"/>
              <a:ext cx="1123951" cy="381000"/>
            </a:xfrm>
            <a:prstGeom prst="round1Rect">
              <a:avLst>
                <a:gd name="adj" fmla="val 31667"/>
              </a:avLst>
            </a:prstGeom>
            <a:solidFill>
              <a:srgbClr val="4747A3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676258" y="1836116"/>
            <a:ext cx="1850300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B7DEE8"/>
                </a:solidFill>
                <a:latin typeface="+mn-ea"/>
              </a:rPr>
              <a:t>신청</a:t>
            </a:r>
            <a:r>
              <a:rPr lang="en-US" altLang="ko-KR" sz="1600" b="1" dirty="0" smtClean="0">
                <a:solidFill>
                  <a:srgbClr val="B7DEE8"/>
                </a:solidFill>
                <a:latin typeface="+mn-ea"/>
              </a:rPr>
              <a:t>·</a:t>
            </a:r>
            <a:r>
              <a:rPr lang="ko-KR" altLang="en-US" sz="1600" b="1" dirty="0" smtClean="0">
                <a:solidFill>
                  <a:srgbClr val="B7DEE8"/>
                </a:solidFill>
                <a:latin typeface="+mn-ea"/>
              </a:rPr>
              <a:t>접수</a:t>
            </a:r>
            <a:endParaRPr lang="ko-KR" altLang="en-US" sz="1600" b="1" dirty="0">
              <a:solidFill>
                <a:srgbClr val="B7DEE8"/>
              </a:solidFill>
              <a:latin typeface="+mn-ea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2926162" y="1836116"/>
            <a:ext cx="1850300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ko-KR" altLang="en-US" sz="1600" b="1" dirty="0" err="1" smtClean="0">
                <a:solidFill>
                  <a:srgbClr val="B7DEE8"/>
                </a:solidFill>
                <a:latin typeface="+mn-ea"/>
              </a:rPr>
              <a:t>자격검토</a:t>
            </a:r>
            <a:endParaRPr lang="ko-KR" altLang="en-US" sz="1600" b="1" dirty="0">
              <a:solidFill>
                <a:srgbClr val="B7DEE8"/>
              </a:solidFill>
              <a:latin typeface="+mn-ea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5164316" y="1836116"/>
            <a:ext cx="1850300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ko-KR" altLang="en-US" sz="1600" b="1" dirty="0" err="1" smtClean="0">
                <a:solidFill>
                  <a:srgbClr val="B7DEE8"/>
                </a:solidFill>
                <a:latin typeface="+mn-ea"/>
              </a:rPr>
              <a:t>대면평가</a:t>
            </a:r>
            <a:endParaRPr lang="ko-KR" altLang="en-US" sz="1600" b="1" dirty="0">
              <a:solidFill>
                <a:srgbClr val="B7DEE8"/>
              </a:solidFill>
              <a:latin typeface="+mn-ea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7412828" y="1836116"/>
            <a:ext cx="1850300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B7DEE8"/>
                </a:solidFill>
                <a:latin typeface="+mn-ea"/>
              </a:rPr>
              <a:t>현장평가</a:t>
            </a:r>
            <a:endParaRPr lang="ko-KR" altLang="en-US" sz="1600" b="1" dirty="0">
              <a:solidFill>
                <a:srgbClr val="B7DEE8"/>
              </a:solidFill>
              <a:latin typeface="+mn-ea"/>
            </a:endParaRPr>
          </a:p>
        </p:txBody>
      </p:sp>
      <p:sp>
        <p:nvSpPr>
          <p:cNvPr id="100" name="오른쪽 화살표 99"/>
          <p:cNvSpPr/>
          <p:nvPr/>
        </p:nvSpPr>
        <p:spPr>
          <a:xfrm>
            <a:off x="2585247" y="2161407"/>
            <a:ext cx="280835" cy="255608"/>
          </a:xfrm>
          <a:prstGeom prst="rightArrow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1" name="오른쪽 화살표 100"/>
          <p:cNvSpPr/>
          <p:nvPr/>
        </p:nvSpPr>
        <p:spPr>
          <a:xfrm>
            <a:off x="4832094" y="2161407"/>
            <a:ext cx="280835" cy="255608"/>
          </a:xfrm>
          <a:prstGeom prst="rightArrow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2" name="오른쪽 화살표 101"/>
          <p:cNvSpPr/>
          <p:nvPr/>
        </p:nvSpPr>
        <p:spPr>
          <a:xfrm>
            <a:off x="7070489" y="2161407"/>
            <a:ext cx="280835" cy="255608"/>
          </a:xfrm>
          <a:prstGeom prst="rightArrow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676258" y="2222145"/>
            <a:ext cx="1847481" cy="3847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rgbClr val="002060"/>
                </a:solidFill>
                <a:latin typeface="+mn-ea"/>
              </a:rPr>
              <a:t>온라인 제출</a:t>
            </a:r>
            <a:endParaRPr lang="en-US" altLang="ko-KR" sz="1400" b="1" dirty="0" smtClean="0">
              <a:solidFill>
                <a:srgbClr val="002060"/>
              </a:solidFill>
              <a:latin typeface="+mn-ea"/>
            </a:endParaRPr>
          </a:p>
          <a:p>
            <a:pPr algn="ctr"/>
            <a:r>
              <a:rPr lang="en-US" altLang="ko-KR" sz="1100" b="1" dirty="0" smtClean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1100" b="1" dirty="0" smtClean="0">
                <a:solidFill>
                  <a:srgbClr val="002060"/>
                </a:solidFill>
                <a:latin typeface="+mn-ea"/>
              </a:rPr>
              <a:t>중소</a:t>
            </a:r>
            <a:r>
              <a:rPr lang="en-US" altLang="ko-KR" sz="1100" b="1" dirty="0" smtClean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sz="1100" b="1" dirty="0" err="1" smtClean="0">
                <a:solidFill>
                  <a:srgbClr val="002060"/>
                </a:solidFill>
                <a:latin typeface="+mn-ea"/>
              </a:rPr>
              <a:t>멘토기업</a:t>
            </a:r>
            <a:r>
              <a:rPr lang="en-US" altLang="ko-KR" sz="1100" b="1" dirty="0" smtClean="0">
                <a:solidFill>
                  <a:srgbClr val="002060"/>
                </a:solidFill>
                <a:latin typeface="+mn-ea"/>
              </a:rPr>
              <a:t>)</a:t>
            </a:r>
            <a:endParaRPr lang="ko-KR" altLang="en-US" sz="1100" b="1" dirty="0">
              <a:solidFill>
                <a:srgbClr val="002060"/>
              </a:solidFill>
              <a:latin typeface="+mn-ea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2924770" y="2222145"/>
            <a:ext cx="1847481" cy="3847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rgbClr val="002060"/>
                </a:solidFill>
                <a:latin typeface="+mn-ea"/>
              </a:rPr>
              <a:t>신청자격 검토</a:t>
            </a:r>
            <a:endParaRPr lang="en-US" altLang="ko-KR" sz="1400" b="1" dirty="0" smtClean="0">
              <a:solidFill>
                <a:srgbClr val="002060"/>
              </a:solidFill>
              <a:latin typeface="+mn-ea"/>
            </a:endParaRPr>
          </a:p>
          <a:p>
            <a:pPr algn="ctr"/>
            <a:r>
              <a:rPr lang="en-US" altLang="ko-KR" sz="1100" b="1" dirty="0" smtClean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1100" b="1" dirty="0" smtClean="0">
                <a:solidFill>
                  <a:srgbClr val="002060"/>
                </a:solidFill>
                <a:latin typeface="+mn-ea"/>
              </a:rPr>
              <a:t>전담기관</a:t>
            </a:r>
            <a:r>
              <a:rPr lang="en-US" altLang="ko-KR" sz="1100" b="1" dirty="0" smtClean="0">
                <a:solidFill>
                  <a:srgbClr val="002060"/>
                </a:solidFill>
                <a:latin typeface="+mn-ea"/>
              </a:rPr>
              <a:t>)</a:t>
            </a:r>
            <a:endParaRPr lang="ko-KR" altLang="en-US" sz="1100" b="1" dirty="0">
              <a:solidFill>
                <a:srgbClr val="002060"/>
              </a:solidFill>
              <a:latin typeface="+mn-ea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162927" y="2222145"/>
            <a:ext cx="1847481" cy="3847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ko-KR" altLang="en-US" sz="1400" b="1" dirty="0" err="1" smtClean="0">
                <a:solidFill>
                  <a:srgbClr val="002060"/>
                </a:solidFill>
                <a:latin typeface="+mn-ea"/>
              </a:rPr>
              <a:t>대면평가</a:t>
            </a:r>
            <a:r>
              <a:rPr lang="ko-KR" altLang="en-US" sz="1400" b="1" dirty="0" smtClean="0">
                <a:solidFill>
                  <a:srgbClr val="002060"/>
                </a:solidFill>
                <a:latin typeface="+mn-ea"/>
              </a:rPr>
              <a:t> 실시</a:t>
            </a:r>
            <a:endParaRPr lang="en-US" altLang="ko-KR" sz="1400" b="1" dirty="0" smtClean="0">
              <a:solidFill>
                <a:srgbClr val="002060"/>
              </a:solidFill>
              <a:latin typeface="+mn-ea"/>
            </a:endParaRPr>
          </a:p>
          <a:p>
            <a:pPr algn="ctr"/>
            <a:r>
              <a:rPr lang="en-US" altLang="ko-KR" sz="1100" b="1" dirty="0" smtClean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1100" b="1" dirty="0" err="1" smtClean="0">
                <a:solidFill>
                  <a:srgbClr val="002060"/>
                </a:solidFill>
                <a:latin typeface="+mn-ea"/>
              </a:rPr>
              <a:t>신청기업</a:t>
            </a:r>
            <a:r>
              <a:rPr lang="en-US" altLang="ko-KR" sz="1100" b="1" dirty="0" smtClean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sz="1100" b="1" dirty="0" smtClean="0">
                <a:solidFill>
                  <a:srgbClr val="002060"/>
                </a:solidFill>
                <a:latin typeface="+mn-ea"/>
              </a:rPr>
              <a:t>평가위원회</a:t>
            </a:r>
            <a:r>
              <a:rPr lang="en-US" altLang="ko-KR" sz="1100" b="1" dirty="0" smtClean="0">
                <a:solidFill>
                  <a:srgbClr val="002060"/>
                </a:solidFill>
                <a:latin typeface="+mn-ea"/>
              </a:rPr>
              <a:t>)</a:t>
            </a:r>
            <a:endParaRPr lang="ko-KR" altLang="en-US" sz="1100" b="1" dirty="0">
              <a:solidFill>
                <a:srgbClr val="002060"/>
              </a:solidFill>
              <a:latin typeface="+mn-ea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7413037" y="2222145"/>
            <a:ext cx="1847481" cy="3847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rgbClr val="002060"/>
                </a:solidFill>
                <a:latin typeface="+mn-ea"/>
              </a:rPr>
              <a:t>현장평가 실시</a:t>
            </a:r>
            <a:endParaRPr lang="en-US" altLang="ko-KR" sz="1400" b="1" dirty="0" smtClean="0">
              <a:solidFill>
                <a:srgbClr val="002060"/>
              </a:solidFill>
              <a:latin typeface="+mn-ea"/>
            </a:endParaRPr>
          </a:p>
          <a:p>
            <a:pPr algn="ctr"/>
            <a:r>
              <a:rPr lang="en-US" altLang="ko-KR" sz="1100" b="1" dirty="0" smtClean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1100" b="1" dirty="0" err="1" smtClean="0">
                <a:solidFill>
                  <a:srgbClr val="002060"/>
                </a:solidFill>
                <a:latin typeface="+mn-ea"/>
              </a:rPr>
              <a:t>신청기업</a:t>
            </a:r>
            <a:r>
              <a:rPr lang="en-US" altLang="ko-KR" sz="1100" b="1" dirty="0" smtClean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sz="1100" b="1" dirty="0" smtClean="0">
                <a:solidFill>
                  <a:srgbClr val="002060"/>
                </a:solidFill>
                <a:latin typeface="+mn-ea"/>
              </a:rPr>
              <a:t>평가위원회</a:t>
            </a:r>
            <a:r>
              <a:rPr lang="en-US" altLang="ko-KR" sz="1100" b="1" dirty="0" smtClean="0">
                <a:solidFill>
                  <a:srgbClr val="002060"/>
                </a:solidFill>
                <a:latin typeface="+mn-ea"/>
              </a:rPr>
              <a:t>)</a:t>
            </a:r>
            <a:endParaRPr lang="ko-KR" altLang="en-US" sz="1100" b="1" dirty="0">
              <a:solidFill>
                <a:srgbClr val="002060"/>
              </a:solidFill>
              <a:latin typeface="+mn-ea"/>
            </a:endParaRPr>
          </a:p>
        </p:txBody>
      </p:sp>
      <p:sp>
        <p:nvSpPr>
          <p:cNvPr id="142" name="오른쪽 화살표 141"/>
          <p:cNvSpPr/>
          <p:nvPr/>
        </p:nvSpPr>
        <p:spPr>
          <a:xfrm>
            <a:off x="348246" y="3178834"/>
            <a:ext cx="280835" cy="255608"/>
          </a:xfrm>
          <a:prstGeom prst="rightArrow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3" name="오른쪽 화살표 142"/>
          <p:cNvSpPr/>
          <p:nvPr/>
        </p:nvSpPr>
        <p:spPr>
          <a:xfrm>
            <a:off x="9322231" y="2161407"/>
            <a:ext cx="280835" cy="255608"/>
          </a:xfrm>
          <a:prstGeom prst="rightArrow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7415672" y="3245238"/>
            <a:ext cx="1847481" cy="3847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ko-KR" altLang="en-US" sz="1400" b="1" dirty="0" err="1" smtClean="0">
                <a:solidFill>
                  <a:srgbClr val="002060"/>
                </a:solidFill>
                <a:latin typeface="+mn-ea"/>
              </a:rPr>
              <a:t>실적점검</a:t>
            </a:r>
            <a:r>
              <a:rPr lang="en-US" altLang="ko-KR" sz="1400" b="1" dirty="0" smtClean="0">
                <a:solidFill>
                  <a:srgbClr val="002060"/>
                </a:solidFill>
                <a:latin typeface="+mn-ea"/>
              </a:rPr>
              <a:t>·</a:t>
            </a:r>
            <a:r>
              <a:rPr lang="ko-KR" altLang="en-US" sz="1400" b="1" dirty="0" smtClean="0">
                <a:solidFill>
                  <a:srgbClr val="002060"/>
                </a:solidFill>
                <a:latin typeface="+mn-ea"/>
              </a:rPr>
              <a:t>목표관리</a:t>
            </a:r>
            <a:endParaRPr lang="en-US" altLang="ko-KR" sz="1400" b="1" dirty="0" smtClean="0">
              <a:solidFill>
                <a:srgbClr val="002060"/>
              </a:solidFill>
              <a:latin typeface="+mn-ea"/>
            </a:endParaRPr>
          </a:p>
          <a:p>
            <a:pPr algn="ctr"/>
            <a:r>
              <a:rPr lang="en-US" altLang="ko-KR" sz="1100" b="1" dirty="0" smtClean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1100" b="1" dirty="0" smtClean="0">
                <a:solidFill>
                  <a:srgbClr val="002060"/>
                </a:solidFill>
                <a:latin typeface="+mn-ea"/>
              </a:rPr>
              <a:t>중소벤처기업부</a:t>
            </a:r>
            <a:r>
              <a:rPr lang="en-US" altLang="ko-KR" sz="1100" b="1" dirty="0" smtClean="0">
                <a:solidFill>
                  <a:srgbClr val="002060"/>
                </a:solidFill>
                <a:latin typeface="+mn-ea"/>
              </a:rPr>
              <a:t>)</a:t>
            </a:r>
            <a:endParaRPr lang="ko-KR" altLang="en-US" sz="1100" b="1" dirty="0">
              <a:solidFill>
                <a:srgbClr val="002060"/>
              </a:solidFill>
              <a:latin typeface="+mn-ea"/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5160014" y="3250017"/>
            <a:ext cx="1847481" cy="3847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rgbClr val="002060"/>
                </a:solidFill>
                <a:latin typeface="+mn-ea"/>
              </a:rPr>
              <a:t>중간</a:t>
            </a:r>
            <a:r>
              <a:rPr lang="en-US" altLang="ko-KR" sz="1400" b="1" dirty="0" smtClean="0">
                <a:solidFill>
                  <a:srgbClr val="002060"/>
                </a:solidFill>
                <a:latin typeface="+mn-ea"/>
              </a:rPr>
              <a:t>·</a:t>
            </a:r>
            <a:r>
              <a:rPr lang="ko-KR" altLang="en-US" sz="1400" b="1" dirty="0" err="1" smtClean="0">
                <a:solidFill>
                  <a:srgbClr val="002060"/>
                </a:solidFill>
                <a:latin typeface="+mn-ea"/>
              </a:rPr>
              <a:t>완료평가</a:t>
            </a:r>
            <a:endParaRPr lang="en-US" altLang="ko-KR" sz="1400" b="1" dirty="0" smtClean="0">
              <a:solidFill>
                <a:srgbClr val="002060"/>
              </a:solidFill>
              <a:latin typeface="+mn-ea"/>
            </a:endParaRPr>
          </a:p>
          <a:p>
            <a:pPr algn="ctr"/>
            <a:r>
              <a:rPr lang="en-US" altLang="ko-KR" sz="1100" b="1" dirty="0" smtClean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1100" b="1" dirty="0" err="1" smtClean="0">
                <a:solidFill>
                  <a:srgbClr val="002060"/>
                </a:solidFill>
                <a:latin typeface="+mn-ea"/>
              </a:rPr>
              <a:t>신청기업</a:t>
            </a:r>
            <a:r>
              <a:rPr lang="en-US" altLang="ko-KR" sz="1100" b="1" dirty="0" smtClean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sz="1100" b="1" dirty="0" smtClean="0">
                <a:solidFill>
                  <a:srgbClr val="002060"/>
                </a:solidFill>
                <a:latin typeface="+mn-ea"/>
              </a:rPr>
              <a:t>평가위원회</a:t>
            </a:r>
            <a:r>
              <a:rPr lang="en-US" altLang="ko-KR" sz="1100" b="1" dirty="0" smtClean="0">
                <a:solidFill>
                  <a:srgbClr val="002060"/>
                </a:solidFill>
                <a:latin typeface="+mn-ea"/>
              </a:rPr>
              <a:t>)</a:t>
            </a:r>
            <a:endParaRPr lang="ko-KR" altLang="en-US" sz="1100" b="1" dirty="0">
              <a:solidFill>
                <a:srgbClr val="002060"/>
              </a:solidFill>
              <a:latin typeface="+mn-ea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2902899" y="3258266"/>
            <a:ext cx="1847481" cy="3847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rgbClr val="002060"/>
                </a:solidFill>
                <a:latin typeface="+mn-ea"/>
              </a:rPr>
              <a:t>입찰참여</a:t>
            </a:r>
            <a:r>
              <a:rPr lang="en-US" altLang="ko-KR" sz="1400" b="1" dirty="0" smtClean="0">
                <a:solidFill>
                  <a:srgbClr val="002060"/>
                </a:solidFill>
                <a:latin typeface="+mn-ea"/>
              </a:rPr>
              <a:t>·</a:t>
            </a:r>
            <a:r>
              <a:rPr lang="ko-KR" altLang="en-US" sz="1400" b="1" dirty="0" err="1" smtClean="0">
                <a:solidFill>
                  <a:srgbClr val="002060"/>
                </a:solidFill>
                <a:latin typeface="+mn-ea"/>
              </a:rPr>
              <a:t>계약수행</a:t>
            </a:r>
            <a:endParaRPr lang="en-US" altLang="ko-KR" sz="1400" b="1" dirty="0" smtClean="0">
              <a:solidFill>
                <a:srgbClr val="002060"/>
              </a:solidFill>
              <a:latin typeface="+mn-ea"/>
            </a:endParaRPr>
          </a:p>
          <a:p>
            <a:pPr algn="ctr"/>
            <a:r>
              <a:rPr lang="en-US" altLang="ko-KR" sz="1100" b="1" dirty="0" smtClean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1100" b="1" dirty="0" smtClean="0">
                <a:solidFill>
                  <a:srgbClr val="002060"/>
                </a:solidFill>
                <a:latin typeface="+mn-ea"/>
              </a:rPr>
              <a:t>참여기업</a:t>
            </a:r>
            <a:r>
              <a:rPr lang="en-US" altLang="ko-KR" sz="1100" b="1" dirty="0" smtClean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sz="1100" b="1" dirty="0" smtClean="0">
                <a:solidFill>
                  <a:srgbClr val="002060"/>
                </a:solidFill>
                <a:latin typeface="+mn-ea"/>
              </a:rPr>
              <a:t>평가위원회</a:t>
            </a:r>
            <a:r>
              <a:rPr lang="en-US" altLang="ko-KR" sz="1100" b="1" dirty="0" smtClean="0">
                <a:solidFill>
                  <a:srgbClr val="002060"/>
                </a:solidFill>
                <a:latin typeface="+mn-ea"/>
              </a:rPr>
              <a:t>)</a:t>
            </a:r>
            <a:endParaRPr lang="ko-KR" altLang="en-US" sz="1100" b="1" dirty="0">
              <a:solidFill>
                <a:srgbClr val="002060"/>
              </a:solidFill>
              <a:latin typeface="+mn-ea"/>
            </a:endParaRPr>
          </a:p>
        </p:txBody>
      </p:sp>
      <p:grpSp>
        <p:nvGrpSpPr>
          <p:cNvPr id="189" name="그룹 188"/>
          <p:cNvGrpSpPr/>
          <p:nvPr/>
        </p:nvGrpSpPr>
        <p:grpSpPr>
          <a:xfrm>
            <a:off x="1168797" y="4621442"/>
            <a:ext cx="2609056" cy="895714"/>
            <a:chOff x="649286" y="4848478"/>
            <a:chExt cx="2710516" cy="895714"/>
          </a:xfrm>
        </p:grpSpPr>
        <p:sp>
          <p:nvSpPr>
            <p:cNvPr id="188" name="직사각형 187"/>
            <p:cNvSpPr/>
            <p:nvPr/>
          </p:nvSpPr>
          <p:spPr>
            <a:xfrm>
              <a:off x="653414" y="5062873"/>
              <a:ext cx="2697058" cy="681319"/>
            </a:xfrm>
            <a:prstGeom prst="rect">
              <a:avLst/>
            </a:prstGeom>
            <a:solidFill>
              <a:schemeClr val="bg1"/>
            </a:solidFill>
            <a:ln w="1524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rPr lang="ko-KR" altLang="en-US" sz="13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sym typeface="Helvetica Neue Medium"/>
                </a:rPr>
                <a:t>창업기업 등이 초기단계 </a:t>
              </a:r>
              <a:r>
                <a:rPr lang="ko-KR" altLang="en-US" sz="1300" b="1" spc="-15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sym typeface="Helvetica Neue Medium"/>
                </a:rPr>
                <a:t>혁신제품에</a:t>
              </a:r>
              <a:r>
                <a:rPr lang="ko-KR" altLang="en-US" sz="1300" b="1" spc="-1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sym typeface="Helvetica Neue Medium"/>
                </a:rPr>
                <a:t> </a:t>
              </a:r>
              <a:endParaRPr lang="en-US" altLang="ko-KR" sz="13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endParaRPr>
            </a:p>
            <a:p>
              <a:pPr algn="ctr"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rPr lang="ko-KR" altLang="en-US" sz="13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sym typeface="Helvetica Neue Medium"/>
                </a:rPr>
                <a:t>대한 </a:t>
              </a:r>
              <a:r>
                <a:rPr lang="ko-KR" altLang="en-US" sz="13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sym typeface="Helvetica Neue Medium"/>
                </a:rPr>
                <a:t>공공구매 확대 예상</a:t>
              </a:r>
              <a:endParaRPr lang="ko-KR" altLang="en-US" sz="1300" b="1" dirty="0">
                <a:solidFill>
                  <a:srgbClr val="99CCFF"/>
                </a:solidFill>
                <a:latin typeface="+mn-ea"/>
              </a:endParaRPr>
            </a:p>
          </p:txBody>
        </p:sp>
        <p:sp>
          <p:nvSpPr>
            <p:cNvPr id="175" name="Закругленный прямоугольник">
              <a:extLst>
                <a:ext uri="{FF2B5EF4-FFF2-40B4-BE49-F238E27FC236}">
                  <a16:creationId xmlns="" xmlns:a16="http://schemas.microsoft.com/office/drawing/2014/main" id="{CFE018A3-D485-6E47-8A1E-7B8D0440E944}"/>
                </a:ext>
              </a:extLst>
            </p:cNvPr>
            <p:cNvSpPr/>
            <p:nvPr/>
          </p:nvSpPr>
          <p:spPr bwMode="auto">
            <a:xfrm>
              <a:off x="649286" y="4848478"/>
              <a:ext cx="2710516" cy="401834"/>
            </a:xfrm>
            <a:prstGeom prst="roundRect">
              <a:avLst>
                <a:gd name="adj" fmla="val 15000"/>
              </a:avLst>
            </a:prstGeom>
            <a:solidFill>
              <a:srgbClr val="0070C0"/>
            </a:solidFill>
            <a:ln w="12700">
              <a:noFill/>
              <a:miter lim="400000"/>
            </a:ln>
          </p:spPr>
          <p:txBody>
            <a:bodyPr lIns="0" tIns="0" rIns="0" bIns="0" anchor="ctr"/>
            <a:lstStyle/>
            <a:p>
              <a:pPr algn="ctr"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rPr lang="ko-KR" altLang="en-US" sz="1700" dirty="0" smtClean="0">
                  <a:solidFill>
                    <a:srgbClr val="FFFFFF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Helvetica Neue Medium"/>
                </a:rPr>
                <a:t>창업기업 혁신 성장</a:t>
              </a:r>
              <a:endParaRPr lang="ko-KR" altLang="en-US" sz="1700" dirty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endParaRPr>
            </a:p>
          </p:txBody>
        </p:sp>
      </p:grpSp>
      <p:sp>
        <p:nvSpPr>
          <p:cNvPr id="187" name="직사각형 186"/>
          <p:cNvSpPr/>
          <p:nvPr/>
        </p:nvSpPr>
        <p:spPr>
          <a:xfrm>
            <a:off x="3862832" y="4835837"/>
            <a:ext cx="2596102" cy="681319"/>
          </a:xfrm>
          <a:prstGeom prst="rect">
            <a:avLst/>
          </a:prstGeom>
          <a:solidFill>
            <a:schemeClr val="bg1"/>
          </a:solidFill>
          <a:ln w="1524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창업기업</a:t>
            </a:r>
            <a:r>
              <a:rPr lang="en-US" altLang="ko-KR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, </a:t>
            </a:r>
            <a:r>
              <a:rPr lang="ko-KR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소기업 등 조달시장</a:t>
            </a:r>
            <a:endParaRPr lang="en-US" altLang="ko-KR" sz="13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Helvetica Neue Medium"/>
            </a:endParaRPr>
          </a:p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3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수혜기업 확대</a:t>
            </a:r>
            <a:r>
              <a:rPr lang="en-US" altLang="ko-KR" sz="13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, </a:t>
            </a:r>
            <a:r>
              <a:rPr lang="ko-KR" altLang="en-US" sz="13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독과점 문제점 해소</a:t>
            </a:r>
            <a:endParaRPr lang="ko-KR" altLang="en-US" sz="1300" b="1" spc="-150" dirty="0">
              <a:solidFill>
                <a:srgbClr val="99CCFF"/>
              </a:solidFill>
              <a:latin typeface="+mn-ea"/>
            </a:endParaRPr>
          </a:p>
        </p:txBody>
      </p:sp>
      <p:sp>
        <p:nvSpPr>
          <p:cNvPr id="178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3859131" y="4621442"/>
            <a:ext cx="2609056" cy="401834"/>
          </a:xfrm>
          <a:prstGeom prst="roundRect">
            <a:avLst>
              <a:gd name="adj" fmla="val 15000"/>
            </a:avLst>
          </a:prstGeom>
          <a:solidFill>
            <a:srgbClr val="0070C0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700" dirty="0" smtClean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조달 환경 개선</a:t>
            </a:r>
            <a:endParaRPr lang="ko-KR" altLang="en-US" sz="1700" dirty="0">
              <a:solidFill>
                <a:srgbClr val="FFFFFF"/>
              </a:solidFill>
              <a:latin typeface="HY헤드라인M" panose="02030600000101010101" pitchFamily="18" charset="-127"/>
              <a:ea typeface="HY헤드라인M" panose="02030600000101010101" pitchFamily="18" charset="-127"/>
              <a:sym typeface="Helvetica Neue Medium"/>
            </a:endParaRPr>
          </a:p>
        </p:txBody>
      </p:sp>
      <p:sp>
        <p:nvSpPr>
          <p:cNvPr id="186" name="직사각형 185"/>
          <p:cNvSpPr/>
          <p:nvPr/>
        </p:nvSpPr>
        <p:spPr>
          <a:xfrm>
            <a:off x="6554130" y="4835837"/>
            <a:ext cx="2697058" cy="681319"/>
          </a:xfrm>
          <a:prstGeom prst="rect">
            <a:avLst/>
          </a:prstGeom>
          <a:solidFill>
            <a:schemeClr val="bg1"/>
          </a:solidFill>
          <a:ln w="1524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3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멘토기업을</a:t>
            </a:r>
            <a:r>
              <a:rPr lang="ko-KR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 통해 기술 및 시공</a:t>
            </a:r>
            <a:r>
              <a:rPr lang="en-US" altLang="ko-KR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,</a:t>
            </a:r>
          </a:p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3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설계 등 역량 제고</a:t>
            </a:r>
            <a:endParaRPr lang="ko-KR" altLang="en-US" sz="1300" b="1" spc="-150" dirty="0">
              <a:solidFill>
                <a:srgbClr val="99CCFF"/>
              </a:solidFill>
              <a:latin typeface="+mn-ea"/>
            </a:endParaRPr>
          </a:p>
        </p:txBody>
      </p:sp>
      <p:sp>
        <p:nvSpPr>
          <p:cNvPr id="182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6550002" y="4621442"/>
            <a:ext cx="2710516" cy="401834"/>
          </a:xfrm>
          <a:prstGeom prst="roundRect">
            <a:avLst>
              <a:gd name="adj" fmla="val 15000"/>
            </a:avLst>
          </a:prstGeom>
          <a:solidFill>
            <a:srgbClr val="0070C0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700" dirty="0" smtClean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중소기업 역량 강화</a:t>
            </a:r>
            <a:endParaRPr lang="ko-KR" altLang="en-US" sz="1700" dirty="0">
              <a:solidFill>
                <a:srgbClr val="FFFFFF"/>
              </a:solidFill>
              <a:latin typeface="HY헤드라인M" panose="02030600000101010101" pitchFamily="18" charset="-127"/>
              <a:ea typeface="HY헤드라인M" panose="02030600000101010101" pitchFamily="18" charset="-127"/>
              <a:sym typeface="Helvetica Neue Medium"/>
            </a:endParaRPr>
          </a:p>
        </p:txBody>
      </p:sp>
      <p:sp>
        <p:nvSpPr>
          <p:cNvPr id="194" name="직사각형 193"/>
          <p:cNvSpPr/>
          <p:nvPr/>
        </p:nvSpPr>
        <p:spPr>
          <a:xfrm>
            <a:off x="1172421" y="5842392"/>
            <a:ext cx="2596102" cy="681319"/>
          </a:xfrm>
          <a:prstGeom prst="rect">
            <a:avLst/>
          </a:prstGeom>
          <a:solidFill>
            <a:schemeClr val="bg1"/>
          </a:solidFill>
          <a:ln w="1524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3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국산 소재</a:t>
            </a:r>
            <a:r>
              <a:rPr lang="en-US" altLang="ko-KR" sz="13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·</a:t>
            </a:r>
            <a:r>
              <a:rPr lang="ko-KR" altLang="en-US" sz="13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부품 활용을 통해 중소기업</a:t>
            </a:r>
            <a:endParaRPr lang="en-US" altLang="ko-KR" sz="1300" b="1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Helvetica Neue Medium"/>
            </a:endParaRPr>
          </a:p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3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역량 강화와 국가경쟁력 확대에 기여</a:t>
            </a:r>
            <a:endParaRPr lang="ko-KR" altLang="en-US" sz="1300" b="1" dirty="0">
              <a:solidFill>
                <a:srgbClr val="99CCFF"/>
              </a:solidFill>
              <a:latin typeface="+mn-ea"/>
            </a:endParaRPr>
          </a:p>
        </p:txBody>
      </p:sp>
      <p:sp>
        <p:nvSpPr>
          <p:cNvPr id="195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1168797" y="5627997"/>
            <a:ext cx="2609056" cy="401834"/>
          </a:xfrm>
          <a:prstGeom prst="roundRect">
            <a:avLst>
              <a:gd name="adj" fmla="val 15000"/>
            </a:avLst>
          </a:prstGeom>
          <a:solidFill>
            <a:srgbClr val="276399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700" dirty="0" smtClean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수입 대체</a:t>
            </a:r>
            <a:endParaRPr lang="ko-KR" altLang="en-US" sz="1700" dirty="0">
              <a:solidFill>
                <a:srgbClr val="FFFFFF"/>
              </a:solidFill>
              <a:latin typeface="HY헤드라인M" panose="02030600000101010101" pitchFamily="18" charset="-127"/>
              <a:ea typeface="HY헤드라인M" panose="02030600000101010101" pitchFamily="18" charset="-127"/>
              <a:sym typeface="Helvetica Neue Medium"/>
            </a:endParaRPr>
          </a:p>
        </p:txBody>
      </p:sp>
      <p:sp>
        <p:nvSpPr>
          <p:cNvPr id="197" name="직사각형 196"/>
          <p:cNvSpPr/>
          <p:nvPr/>
        </p:nvSpPr>
        <p:spPr>
          <a:xfrm>
            <a:off x="3862657" y="5842392"/>
            <a:ext cx="2596102" cy="681319"/>
          </a:xfrm>
          <a:prstGeom prst="rect">
            <a:avLst/>
          </a:prstGeom>
          <a:solidFill>
            <a:schemeClr val="bg1"/>
          </a:solidFill>
          <a:ln w="1524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3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소재</a:t>
            </a:r>
            <a:r>
              <a:rPr lang="en-US" altLang="ko-KR" sz="13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·</a:t>
            </a:r>
            <a:r>
              <a:rPr lang="ko-KR" altLang="en-US" sz="13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부품 기업의</a:t>
            </a:r>
            <a:endParaRPr lang="en-US" altLang="ko-KR" sz="13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Helvetica Neue Medium"/>
            </a:endParaRPr>
          </a:p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3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조달시장 진출 환경 개선</a:t>
            </a:r>
            <a:endParaRPr lang="ko-KR" altLang="en-US" sz="1300" b="1" spc="-150" dirty="0">
              <a:solidFill>
                <a:srgbClr val="99CCFF"/>
              </a:solidFill>
              <a:latin typeface="+mn-ea"/>
            </a:endParaRPr>
          </a:p>
        </p:txBody>
      </p:sp>
      <p:sp>
        <p:nvSpPr>
          <p:cNvPr id="198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3859131" y="5627997"/>
            <a:ext cx="2609056" cy="401834"/>
          </a:xfrm>
          <a:prstGeom prst="roundRect">
            <a:avLst>
              <a:gd name="adj" fmla="val 15000"/>
            </a:avLst>
          </a:prstGeom>
          <a:solidFill>
            <a:srgbClr val="276399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600" spc="-150" dirty="0" smtClean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소재</a:t>
            </a:r>
            <a:r>
              <a:rPr lang="en-US" altLang="ko-KR" sz="1600" spc="-150" dirty="0" smtClean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·</a:t>
            </a:r>
            <a:r>
              <a:rPr lang="ko-KR" altLang="en-US" sz="1600" spc="-150" dirty="0" smtClean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부품 기업 </a:t>
            </a:r>
            <a:r>
              <a:rPr lang="ko-KR" altLang="en-US" sz="1600" spc="-150" dirty="0" err="1" smtClean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조달환경</a:t>
            </a:r>
            <a:r>
              <a:rPr lang="ko-KR" altLang="en-US" sz="1600" spc="-150" dirty="0" smtClean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 개선</a:t>
            </a:r>
            <a:endParaRPr lang="ko-KR" altLang="en-US" sz="1600" spc="-150" dirty="0">
              <a:solidFill>
                <a:srgbClr val="FFFFFF"/>
              </a:solidFill>
              <a:latin typeface="HY헤드라인M" panose="02030600000101010101" pitchFamily="18" charset="-127"/>
              <a:ea typeface="HY헤드라인M" panose="02030600000101010101" pitchFamily="18" charset="-127"/>
              <a:sym typeface="Helvetica Neue Medium"/>
            </a:endParaRPr>
          </a:p>
        </p:txBody>
      </p:sp>
      <p:sp>
        <p:nvSpPr>
          <p:cNvPr id="200" name="직사각형 199"/>
          <p:cNvSpPr/>
          <p:nvPr/>
        </p:nvSpPr>
        <p:spPr>
          <a:xfrm>
            <a:off x="6554130" y="5842392"/>
            <a:ext cx="2697058" cy="681319"/>
          </a:xfrm>
          <a:prstGeom prst="rect">
            <a:avLst/>
          </a:prstGeom>
          <a:solidFill>
            <a:schemeClr val="bg1"/>
          </a:solidFill>
          <a:ln w="1524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3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수입산 물품 및 용역 제품을 </a:t>
            </a:r>
            <a:endParaRPr lang="en-US" altLang="ko-KR" sz="1300" b="1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Helvetica Neue Medium"/>
            </a:endParaRPr>
          </a:p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3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국내 중소기업이 생산한 제품으로 대체</a:t>
            </a:r>
            <a:endParaRPr lang="ko-KR" altLang="en-US" sz="1300" b="1" spc="-150" dirty="0">
              <a:solidFill>
                <a:srgbClr val="99CCFF"/>
              </a:solidFill>
              <a:latin typeface="+mn-ea"/>
            </a:endParaRPr>
          </a:p>
        </p:txBody>
      </p:sp>
      <p:sp>
        <p:nvSpPr>
          <p:cNvPr id="201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6550002" y="5627997"/>
            <a:ext cx="2710516" cy="401834"/>
          </a:xfrm>
          <a:prstGeom prst="roundRect">
            <a:avLst>
              <a:gd name="adj" fmla="val 15000"/>
            </a:avLst>
          </a:prstGeom>
          <a:solidFill>
            <a:srgbClr val="276399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600" spc="-150" dirty="0" smtClean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국내 생산 제품 공공구매 확대</a:t>
            </a:r>
            <a:endParaRPr lang="ko-KR" altLang="en-US" sz="1600" spc="-150" dirty="0">
              <a:solidFill>
                <a:srgbClr val="FFFFFF"/>
              </a:solidFill>
              <a:latin typeface="HY헤드라인M" panose="02030600000101010101" pitchFamily="18" charset="-127"/>
              <a:ea typeface="HY헤드라인M" panose="02030600000101010101" pitchFamily="18" charset="-127"/>
              <a:sym typeface="Helvetica Neue Medium"/>
            </a:endParaRPr>
          </a:p>
        </p:txBody>
      </p:sp>
      <p:sp>
        <p:nvSpPr>
          <p:cNvPr id="202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676258" y="4621441"/>
            <a:ext cx="414697" cy="891627"/>
          </a:xfrm>
          <a:prstGeom prst="roundRect">
            <a:avLst>
              <a:gd name="adj" fmla="val 15000"/>
            </a:avLst>
          </a:prstGeom>
          <a:solidFill>
            <a:srgbClr val="0070C0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altLang="ko-KR" sz="1600" dirty="0" smtClean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1</a:t>
            </a:r>
          </a:p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400" dirty="0" smtClean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단</a:t>
            </a:r>
            <a:endParaRPr lang="en-US" altLang="ko-KR" sz="1400" dirty="0" smtClean="0">
              <a:solidFill>
                <a:srgbClr val="FFFFFF"/>
              </a:solidFill>
              <a:latin typeface="HY헤드라인M" panose="02030600000101010101" pitchFamily="18" charset="-127"/>
              <a:ea typeface="HY헤드라인M" panose="02030600000101010101" pitchFamily="18" charset="-127"/>
              <a:sym typeface="Helvetica Neue Medium"/>
            </a:endParaRPr>
          </a:p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400" dirty="0" smtClean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계</a:t>
            </a:r>
            <a:endParaRPr lang="ko-KR" altLang="en-US" sz="1400" dirty="0">
              <a:solidFill>
                <a:srgbClr val="FFFFFF"/>
              </a:solidFill>
              <a:latin typeface="HY헤드라인M" panose="02030600000101010101" pitchFamily="18" charset="-127"/>
              <a:ea typeface="HY헤드라인M" panose="02030600000101010101" pitchFamily="18" charset="-127"/>
              <a:sym typeface="Helvetica Neue Medium"/>
            </a:endParaRPr>
          </a:p>
        </p:txBody>
      </p:sp>
      <p:sp>
        <p:nvSpPr>
          <p:cNvPr id="204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676258" y="5626245"/>
            <a:ext cx="414697" cy="891627"/>
          </a:xfrm>
          <a:prstGeom prst="roundRect">
            <a:avLst>
              <a:gd name="adj" fmla="val 15000"/>
            </a:avLst>
          </a:prstGeom>
          <a:solidFill>
            <a:srgbClr val="276399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altLang="ko-KR" sz="1600" dirty="0" smtClean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2</a:t>
            </a:r>
          </a:p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400" dirty="0" smtClean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단</a:t>
            </a:r>
            <a:endParaRPr lang="en-US" altLang="ko-KR" sz="1400" dirty="0" smtClean="0">
              <a:solidFill>
                <a:srgbClr val="FFFFFF"/>
              </a:solidFill>
              <a:latin typeface="HY헤드라인M" panose="02030600000101010101" pitchFamily="18" charset="-127"/>
              <a:ea typeface="HY헤드라인M" panose="02030600000101010101" pitchFamily="18" charset="-127"/>
              <a:sym typeface="Helvetica Neue Medium"/>
            </a:endParaRPr>
          </a:p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400" dirty="0" smtClean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계</a:t>
            </a:r>
            <a:endParaRPr lang="ko-KR" altLang="en-US" sz="1400" dirty="0">
              <a:solidFill>
                <a:srgbClr val="FFFFFF"/>
              </a:solidFill>
              <a:latin typeface="HY헤드라인M" panose="02030600000101010101" pitchFamily="18" charset="-127"/>
              <a:ea typeface="HY헤드라인M" panose="02030600000101010101" pitchFamily="18" charset="-127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87340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/>
              <a:t>7</a:t>
            </a:r>
            <a:r>
              <a:rPr lang="en-US" altLang="ko-KR" dirty="0" smtClean="0"/>
              <a:t> (</a:t>
            </a:r>
            <a:r>
              <a:rPr lang="en-US" altLang="ko-KR" dirty="0"/>
              <a:t>①) </a:t>
            </a:r>
            <a:r>
              <a:rPr lang="en-US" altLang="ko-KR" dirty="0" smtClean="0"/>
              <a:t> </a:t>
            </a:r>
            <a:r>
              <a:rPr lang="ko-KR" altLang="en-US" dirty="0" smtClean="0"/>
              <a:t>기타제도 </a:t>
            </a:r>
            <a:r>
              <a:rPr lang="en-US" altLang="ko-KR" dirty="0"/>
              <a:t>- </a:t>
            </a:r>
            <a:r>
              <a:rPr lang="ko-KR" altLang="en-US" dirty="0" smtClean="0"/>
              <a:t>간주중소기업</a:t>
            </a:r>
            <a:endParaRPr lang="ko-KR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866775" y="1472409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7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중소기업은 아니지만 일부 비영리법인에 한해 「</a:t>
            </a:r>
            <a:r>
              <a:rPr lang="ko-KR" altLang="en-US" sz="1700" b="1" spc="-1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판로지원법</a:t>
            </a:r>
            <a:r>
              <a:rPr lang="ko-KR" altLang="en-US" sz="17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」에 </a:t>
            </a:r>
            <a:r>
              <a:rPr lang="ko-KR" altLang="en-US" sz="17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따라 중소기업으로 </a:t>
            </a:r>
            <a:r>
              <a:rPr lang="ko-KR" altLang="en-US" sz="17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인정되어</a:t>
            </a:r>
            <a:r>
              <a:rPr lang="en-US" altLang="ko-KR" sz="17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</a:p>
          <a:p>
            <a:pPr>
              <a:lnSpc>
                <a:spcPts val="2400"/>
              </a:lnSpc>
            </a:pPr>
            <a:r>
              <a:rPr lang="ko-KR" altLang="en-US" sz="17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중소기업자간 </a:t>
            </a:r>
            <a:r>
              <a:rPr lang="ko-KR" altLang="en-US" sz="17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제한경쟁입찰에 참여 가능</a:t>
            </a:r>
          </a:p>
        </p:txBody>
      </p:sp>
      <p:sp>
        <p:nvSpPr>
          <p:cNvPr id="24" name="타원 23"/>
          <p:cNvSpPr/>
          <p:nvPr/>
        </p:nvSpPr>
        <p:spPr>
          <a:xfrm>
            <a:off x="742950" y="1595163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419102" y="2242785"/>
            <a:ext cx="1690842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요건</a:t>
            </a:r>
            <a:endParaRPr lang="en-US" altLang="ko-KR" sz="1500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66775" y="2776620"/>
            <a:ext cx="868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7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다음 </a:t>
            </a:r>
            <a:r>
              <a:rPr lang="ko-KR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두 가지 조건을 모두 충족해야 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함</a:t>
            </a:r>
            <a:endParaRPr lang="ko-KR" altLang="en-US" sz="17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0" name="타원 49"/>
          <p:cNvSpPr/>
          <p:nvPr/>
        </p:nvSpPr>
        <p:spPr>
          <a:xfrm>
            <a:off x="742950" y="2899374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모서리가 둥근 직사각형 50"/>
          <p:cNvSpPr/>
          <p:nvPr/>
        </p:nvSpPr>
        <p:spPr>
          <a:xfrm>
            <a:off x="742950" y="3236762"/>
            <a:ext cx="8763001" cy="396038"/>
          </a:xfrm>
          <a:prstGeom prst="roundRect">
            <a:avLst>
              <a:gd name="adj" fmla="val 17010"/>
            </a:avLst>
          </a:prstGeom>
          <a:noFill/>
          <a:ln w="12700">
            <a:solidFill>
              <a:srgbClr val="4747A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108000" bIns="118800" rtlCol="0" anchor="t" anchorCtr="0"/>
          <a:lstStyle/>
          <a:p>
            <a:pPr marL="108000">
              <a:lnSpc>
                <a:spcPts val="2200"/>
              </a:lnSpc>
            </a:pPr>
            <a:r>
              <a:rPr lang="ko-KR" altLang="en-US" sz="1500" dirty="0">
                <a:solidFill>
                  <a:srgbClr val="4747A3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① 「국가계약법」 또는 다른 법령상 국가와 수의계약이 가능할 것</a:t>
            </a:r>
            <a:endParaRPr lang="en-US" altLang="ko-KR" sz="1500" b="1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63" name="모서리가 둥근 직사각형 62"/>
          <p:cNvSpPr/>
          <p:nvPr/>
        </p:nvSpPr>
        <p:spPr>
          <a:xfrm>
            <a:off x="742950" y="3703487"/>
            <a:ext cx="8763001" cy="396038"/>
          </a:xfrm>
          <a:prstGeom prst="roundRect">
            <a:avLst>
              <a:gd name="adj" fmla="val 15103"/>
            </a:avLst>
          </a:prstGeom>
          <a:noFill/>
          <a:ln w="12700">
            <a:solidFill>
              <a:srgbClr val="4747A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108000" bIns="118800" rtlCol="0" anchor="t" anchorCtr="0"/>
          <a:lstStyle/>
          <a:p>
            <a:pPr marL="108000">
              <a:lnSpc>
                <a:spcPts val="2200"/>
              </a:lnSpc>
            </a:pPr>
            <a:r>
              <a:rPr lang="ko-KR" altLang="en-US" sz="1500" dirty="0">
                <a:solidFill>
                  <a:srgbClr val="4747A3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② 「</a:t>
            </a:r>
            <a:r>
              <a:rPr lang="ko-KR" altLang="en-US" sz="1500" b="1" dirty="0" err="1">
                <a:solidFill>
                  <a:srgbClr val="4747A3"/>
                </a:solidFill>
                <a:latin typeface="+mn-ea"/>
              </a:rPr>
              <a:t>판로지원법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」 제</a:t>
            </a: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33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조 제</a:t>
            </a:r>
            <a:r>
              <a:rPr lang="en-US" altLang="ko-KR" sz="1500" b="1" dirty="0">
                <a:solidFill>
                  <a:srgbClr val="4747A3"/>
                </a:solidFill>
                <a:latin typeface="+mn-ea"/>
              </a:rPr>
              <a:t>1</a:t>
            </a:r>
            <a:r>
              <a:rPr lang="ko-KR" altLang="en-US" sz="1500" b="1" dirty="0">
                <a:solidFill>
                  <a:srgbClr val="4747A3"/>
                </a:solidFill>
                <a:latin typeface="+mn-ea"/>
              </a:rPr>
              <a:t>항 각 호의 하나에 해당할 것</a:t>
            </a:r>
            <a:endParaRPr lang="en-US" altLang="ko-KR" sz="1500" b="1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64" name="모서리가 둥근 직사각형 63"/>
          <p:cNvSpPr/>
          <p:nvPr/>
        </p:nvSpPr>
        <p:spPr>
          <a:xfrm>
            <a:off x="742950" y="4179736"/>
            <a:ext cx="8763001" cy="1815263"/>
          </a:xfrm>
          <a:prstGeom prst="roundRect">
            <a:avLst>
              <a:gd name="adj" fmla="val 6205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396000" rIns="0" bIns="72000" rtlCol="0" anchor="t" anchorCtr="0"/>
          <a:lstStyle/>
          <a:p>
            <a:pPr>
              <a:lnSpc>
                <a:spcPts val="1700"/>
              </a:lnSpc>
            </a:pP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1. 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농협 등 특별법에 따라 설립된 법인</a:t>
            </a:r>
          </a:p>
          <a:p>
            <a:pPr>
              <a:lnSpc>
                <a:spcPts val="1700"/>
              </a:lnSpc>
            </a:pP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2. 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상이국가유공자단체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대한상이군경회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4.19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민주혁명회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</a:p>
          <a:p>
            <a:pPr>
              <a:lnSpc>
                <a:spcPts val="1700"/>
              </a:lnSpc>
            </a:pP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3. 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고엽제전우회 </a:t>
            </a:r>
          </a:p>
          <a:p>
            <a:pPr>
              <a:lnSpc>
                <a:spcPts val="1700"/>
              </a:lnSpc>
            </a:pP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4. 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장애인복지법 제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63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조에 따른 장애인복지단체 등</a:t>
            </a:r>
          </a:p>
          <a:p>
            <a:pPr>
              <a:lnSpc>
                <a:spcPts val="1700"/>
              </a:lnSpc>
            </a:pP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 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대통령령으로 정하는 법인이나 단체 </a:t>
            </a:r>
            <a:endParaRPr lang="en-US" altLang="ko-KR" sz="11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ts val="1700"/>
              </a:lnSpc>
            </a:pPr>
            <a:r>
              <a:rPr lang="en-US" altLang="ko-KR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(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국가계약법 시행령 제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26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조제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항제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4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호 </a:t>
            </a:r>
            <a:r>
              <a:rPr lang="ko-KR" altLang="en-US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가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다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라목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국가유공자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자활용사촌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중증장애인생산시설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사회복지법인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</a:p>
        </p:txBody>
      </p:sp>
      <p:sp>
        <p:nvSpPr>
          <p:cNvPr id="3" name="양쪽 모서리가 둥근 사각형 2"/>
          <p:cNvSpPr/>
          <p:nvPr/>
        </p:nvSpPr>
        <p:spPr>
          <a:xfrm>
            <a:off x="742949" y="4179736"/>
            <a:ext cx="8776800" cy="357939"/>
          </a:xfrm>
          <a:prstGeom prst="round2SameRect">
            <a:avLst/>
          </a:prstGeom>
          <a:solidFill>
            <a:schemeClr val="tx1">
              <a:lumMod val="65000"/>
              <a:lumOff val="35000"/>
            </a:schemeClr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bg1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</a:t>
            </a:r>
            <a:r>
              <a:rPr lang="ko-KR" altLang="en-US" sz="1400" b="1" dirty="0">
                <a:solidFill>
                  <a:schemeClr val="bg1"/>
                </a:solidFill>
                <a:latin typeface="+mn-ea"/>
              </a:rPr>
              <a:t>* </a:t>
            </a:r>
            <a:r>
              <a:rPr lang="ko-KR" altLang="en-US" sz="1400" b="1" dirty="0" err="1">
                <a:solidFill>
                  <a:schemeClr val="bg1"/>
                </a:solidFill>
                <a:latin typeface="+mn-ea"/>
              </a:rPr>
              <a:t>판로지원법</a:t>
            </a:r>
            <a:r>
              <a:rPr lang="ko-KR" altLang="en-US" sz="1400" b="1" dirty="0">
                <a:solidFill>
                  <a:schemeClr val="bg1"/>
                </a:solidFill>
                <a:latin typeface="+mn-ea"/>
              </a:rPr>
              <a:t> 제</a:t>
            </a:r>
            <a:r>
              <a:rPr lang="en-US" altLang="ko-KR" sz="1400" b="1" dirty="0">
                <a:solidFill>
                  <a:schemeClr val="bg1"/>
                </a:solidFill>
                <a:latin typeface="+mn-ea"/>
              </a:rPr>
              <a:t>33</a:t>
            </a:r>
            <a:r>
              <a:rPr lang="ko-KR" altLang="en-US" sz="1400" b="1" dirty="0">
                <a:solidFill>
                  <a:schemeClr val="bg1"/>
                </a:solidFill>
                <a:latin typeface="+mn-ea"/>
              </a:rPr>
              <a:t>조제</a:t>
            </a:r>
            <a:r>
              <a:rPr lang="en-US" altLang="ko-KR" sz="1400" b="1" dirty="0">
                <a:solidFill>
                  <a:schemeClr val="bg1"/>
                </a:solidFill>
                <a:latin typeface="+mn-ea"/>
              </a:rPr>
              <a:t>1</a:t>
            </a:r>
            <a:r>
              <a:rPr lang="ko-KR" altLang="en-US" sz="1400" b="1" dirty="0">
                <a:solidFill>
                  <a:schemeClr val="bg1"/>
                </a:solidFill>
                <a:latin typeface="+mn-ea"/>
              </a:rPr>
              <a:t>항 </a:t>
            </a:r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각호</a:t>
            </a:r>
            <a:endParaRPr lang="ko-KR" altLang="en-US" sz="1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409801" y="439127"/>
            <a:ext cx="458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31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419100" y="1011684"/>
            <a:ext cx="1866901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개념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6747" y="6046023"/>
            <a:ext cx="8763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è"/>
            </a:pPr>
            <a:r>
              <a:rPr lang="ko-KR" altLang="en-US" b="1" kern="0" dirty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Wingdings" pitchFamily="2" charset="2"/>
              </a:rPr>
              <a:t>요건 </a:t>
            </a:r>
            <a:r>
              <a:rPr lang="ko-KR" altLang="en-US" b="1" kern="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Wingdings" pitchFamily="2" charset="2"/>
              </a:rPr>
              <a:t>충족 시</a:t>
            </a:r>
            <a:r>
              <a:rPr lang="en-US" altLang="ko-KR" b="1" kern="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Wingdings" pitchFamily="2" charset="2"/>
              </a:rPr>
              <a:t>, </a:t>
            </a:r>
            <a:r>
              <a:rPr lang="ko-KR" altLang="en-US" b="1" kern="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Wingdings" pitchFamily="2" charset="2"/>
              </a:rPr>
              <a:t>별도의 </a:t>
            </a:r>
            <a:r>
              <a:rPr lang="ko-KR" altLang="en-US" b="1" kern="0" dirty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Wingdings" pitchFamily="2" charset="2"/>
              </a:rPr>
              <a:t>확인서 </a:t>
            </a:r>
            <a:r>
              <a:rPr lang="ko-KR" altLang="en-US" b="1" kern="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Wingdings" pitchFamily="2" charset="2"/>
              </a:rPr>
              <a:t>없이 수요기관에서 입찰참여 </a:t>
            </a:r>
            <a:r>
              <a:rPr lang="ko-KR" altLang="en-US" b="1" kern="0" dirty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Wingdings" pitchFamily="2" charset="2"/>
              </a:rPr>
              <a:t>허용 가능</a:t>
            </a:r>
            <a:endParaRPr lang="en-US" altLang="ko-KR" b="1" kern="0" dirty="0" smtClean="0">
              <a:solidFill>
                <a:srgbClr val="C00000"/>
              </a:solidFill>
              <a:latin typeface="HY견고딕" panose="02030600000101010101" pitchFamily="18" charset="-127"/>
              <a:ea typeface="HY견고딕" panose="02030600000101010101" pitchFamily="18" charset="-127"/>
              <a:sym typeface="Wingdings" pitchFamily="2" charset="2"/>
            </a:endParaRPr>
          </a:p>
          <a:p>
            <a:r>
              <a:rPr lang="en-US" altLang="ko-KR" b="1" kern="0" dirty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Wingdings" pitchFamily="2" charset="2"/>
              </a:rPr>
              <a:t>  </a:t>
            </a:r>
            <a:r>
              <a:rPr lang="en-US" altLang="ko-KR" sz="1400" kern="0" dirty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Wingdings" pitchFamily="2" charset="2"/>
              </a:rPr>
              <a:t>(</a:t>
            </a:r>
            <a:r>
              <a:rPr lang="ko-KR" altLang="en-US" sz="1400" kern="0" dirty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Wingdings" pitchFamily="2" charset="2"/>
              </a:rPr>
              <a:t>단</a:t>
            </a:r>
            <a:r>
              <a:rPr lang="en-US" altLang="ko-KR" sz="1400" kern="0" dirty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Wingdings" pitchFamily="2" charset="2"/>
              </a:rPr>
              <a:t>, ‘</a:t>
            </a:r>
            <a:r>
              <a:rPr lang="ko-KR" altLang="en-US" sz="1400" kern="0" dirty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Wingdings" pitchFamily="2" charset="2"/>
              </a:rPr>
              <a:t>소기업</a:t>
            </a:r>
            <a:r>
              <a:rPr lang="en-US" altLang="ko-KR" sz="1400" kern="0" dirty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Wingdings" pitchFamily="2" charset="2"/>
              </a:rPr>
              <a:t>’</a:t>
            </a:r>
            <a:r>
              <a:rPr lang="ko-KR" altLang="en-US" sz="1400" kern="0" dirty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Wingdings" pitchFamily="2" charset="2"/>
              </a:rPr>
              <a:t>간주 여부 확인  </a:t>
            </a:r>
            <a:r>
              <a:rPr lang="ko-KR" altLang="en-US" sz="1400" kern="0" dirty="0" err="1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Wingdings" pitchFamily="2" charset="2"/>
              </a:rPr>
              <a:t>필요시</a:t>
            </a:r>
            <a:r>
              <a:rPr lang="ko-KR" altLang="en-US" sz="1400" kern="0" dirty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Wingdings" pitchFamily="2" charset="2"/>
              </a:rPr>
              <a:t> </a:t>
            </a:r>
            <a:r>
              <a:rPr lang="ko-KR" altLang="en-US" sz="1400" kern="0" err="1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Wingdings" pitchFamily="2" charset="2"/>
              </a:rPr>
              <a:t>지방중기청이</a:t>
            </a:r>
            <a:r>
              <a:rPr lang="ko-KR" altLang="en-US" sz="1400" kern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Wingdings" pitchFamily="2" charset="2"/>
              </a:rPr>
              <a:t> 발급한</a:t>
            </a:r>
            <a:r>
              <a:rPr lang="en-US" altLang="ko-KR" sz="1400" kern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Wingdings" pitchFamily="2" charset="2"/>
              </a:rPr>
              <a:t>‘</a:t>
            </a:r>
            <a:r>
              <a:rPr lang="ko-KR" altLang="en-US" sz="1400" kern="0" dirty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Wingdings" pitchFamily="2" charset="2"/>
              </a:rPr>
              <a:t>중소기업 간주 확인서</a:t>
            </a:r>
            <a:r>
              <a:rPr lang="en-US" altLang="ko-KR" sz="1400" kern="0" dirty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Wingdings" pitchFamily="2" charset="2"/>
              </a:rPr>
              <a:t>’</a:t>
            </a:r>
            <a:r>
              <a:rPr lang="ko-KR" altLang="en-US" sz="1400" kern="0" dirty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Wingdings" pitchFamily="2" charset="2"/>
              </a:rPr>
              <a:t>필요</a:t>
            </a:r>
            <a:r>
              <a:rPr lang="en-US" altLang="ko-KR" sz="1400" kern="0" dirty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Wingdings" pitchFamily="2" charset="2"/>
              </a:rPr>
              <a:t>)</a:t>
            </a:r>
            <a:endParaRPr lang="ko-KR" altLang="en-US" sz="1400" dirty="0">
              <a:solidFill>
                <a:srgbClr val="C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464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 smtClean="0"/>
              <a:t>7 (</a:t>
            </a:r>
            <a:r>
              <a:rPr lang="en-US" altLang="ko-KR" dirty="0"/>
              <a:t>②) </a:t>
            </a:r>
            <a:r>
              <a:rPr lang="en-US" altLang="ko-KR" dirty="0" smtClean="0"/>
              <a:t> </a:t>
            </a:r>
            <a:r>
              <a:rPr lang="ko-KR" altLang="en-US" dirty="0" smtClean="0"/>
              <a:t>기타제도 </a:t>
            </a:r>
            <a:r>
              <a:rPr lang="en-US" altLang="ko-KR" dirty="0"/>
              <a:t>- </a:t>
            </a:r>
            <a:r>
              <a:rPr lang="ko-KR" altLang="en-US" dirty="0"/>
              <a:t>공공구매종합정보망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6775" y="1706046"/>
            <a:ext cx="8686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기업정보 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기업 일반현황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생산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인력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기술인증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),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신용평가정보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742950" y="1809750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419101" y="1162686"/>
            <a:ext cx="1838325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제공정보</a:t>
            </a:r>
            <a:endParaRPr lang="ko-KR" altLang="en-US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419102" y="3534411"/>
            <a:ext cx="183832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b="1" spc="-150" dirty="0" smtClean="0">
                <a:solidFill>
                  <a:srgbClr val="4747A3"/>
                </a:solidFill>
                <a:latin typeface="+mn-ea"/>
              </a:rPr>
              <a:t>이용절차</a:t>
            </a:r>
            <a:endParaRPr lang="en-US" altLang="ko-KR" sz="1500" b="1" spc="-150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66775" y="2020371"/>
            <a:ext cx="8686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확인서발급 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직접생산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·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소기업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소상공인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여성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·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장애인기업 확인서</a:t>
            </a:r>
          </a:p>
        </p:txBody>
      </p:sp>
      <p:sp>
        <p:nvSpPr>
          <p:cNvPr id="50" name="타원 49"/>
          <p:cNvSpPr/>
          <p:nvPr/>
        </p:nvSpPr>
        <p:spPr>
          <a:xfrm>
            <a:off x="742950" y="2124075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866775" y="2344221"/>
            <a:ext cx="8686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제품정보 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기술개발제품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중기간 경쟁제품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제품별 생산기업</a:t>
            </a:r>
          </a:p>
        </p:txBody>
      </p:sp>
      <p:sp>
        <p:nvSpPr>
          <p:cNvPr id="63" name="타원 62"/>
          <p:cNvSpPr/>
          <p:nvPr/>
        </p:nvSpPr>
        <p:spPr>
          <a:xfrm>
            <a:off x="742950" y="2447925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TextBox 63"/>
          <p:cNvSpPr txBox="1"/>
          <p:nvPr/>
        </p:nvSpPr>
        <p:spPr>
          <a:xfrm>
            <a:off x="866775" y="2639496"/>
            <a:ext cx="8686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입찰정보 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공공기관 입찰정보</a:t>
            </a:r>
          </a:p>
        </p:txBody>
      </p:sp>
      <p:sp>
        <p:nvSpPr>
          <p:cNvPr id="65" name="타원 64"/>
          <p:cNvSpPr/>
          <p:nvPr/>
        </p:nvSpPr>
        <p:spPr>
          <a:xfrm>
            <a:off x="742950" y="2743200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TextBox 65"/>
          <p:cNvSpPr txBox="1"/>
          <p:nvPr/>
        </p:nvSpPr>
        <p:spPr>
          <a:xfrm>
            <a:off x="866775" y="2953821"/>
            <a:ext cx="8686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공공기관 구매실적 및 구매계획</a:t>
            </a:r>
          </a:p>
        </p:txBody>
      </p:sp>
      <p:sp>
        <p:nvSpPr>
          <p:cNvPr id="67" name="타원 66"/>
          <p:cNvSpPr/>
          <p:nvPr/>
        </p:nvSpPr>
        <p:spPr>
          <a:xfrm>
            <a:off x="742950" y="3057525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모서리가 둥근 직사각형 67"/>
          <p:cNvSpPr/>
          <p:nvPr/>
        </p:nvSpPr>
        <p:spPr>
          <a:xfrm>
            <a:off x="590551" y="4201162"/>
            <a:ext cx="3495674" cy="710964"/>
          </a:xfrm>
          <a:prstGeom prst="roundRect">
            <a:avLst>
              <a:gd name="adj" fmla="val 9616"/>
            </a:avLst>
          </a:prstGeom>
          <a:solidFill>
            <a:schemeClr val="bg1"/>
          </a:solidFill>
          <a:ln w="6350">
            <a:solidFill>
              <a:srgbClr val="4747A3"/>
            </a:solidFill>
          </a:ln>
          <a:effectLst>
            <a:outerShdw dist="381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0"/>
              </a:lnSpc>
            </a:pPr>
            <a:r>
              <a:rPr lang="ko-KR" altLang="en-US" sz="1400" b="1" dirty="0">
                <a:solidFill>
                  <a:srgbClr val="4747A3"/>
                </a:solidFill>
                <a:latin typeface="+mn-ea"/>
              </a:rPr>
              <a:t>회원가입 </a:t>
            </a:r>
            <a:r>
              <a:rPr lang="ko-KR" altLang="en-US" sz="1400" b="1" dirty="0" smtClean="0">
                <a:solidFill>
                  <a:srgbClr val="4747A3"/>
                </a:solidFill>
                <a:latin typeface="+mn-ea"/>
              </a:rPr>
              <a:t>신청 </a:t>
            </a:r>
            <a:r>
              <a:rPr lang="en-US" altLang="ko-KR" sz="1400" b="1" dirty="0" smtClean="0">
                <a:solidFill>
                  <a:srgbClr val="4747A3"/>
                </a:solidFill>
                <a:latin typeface="+mn-ea"/>
              </a:rPr>
              <a:t>(</a:t>
            </a:r>
            <a:r>
              <a:rPr lang="ko-KR" altLang="en-US" sz="1400" b="1" dirty="0">
                <a:solidFill>
                  <a:srgbClr val="4747A3"/>
                </a:solidFill>
                <a:latin typeface="+mn-ea"/>
              </a:rPr>
              <a:t>기본정보 등록</a:t>
            </a:r>
            <a:r>
              <a:rPr lang="en-US" altLang="ko-KR" sz="1400" b="1" dirty="0">
                <a:solidFill>
                  <a:srgbClr val="4747A3"/>
                </a:solidFill>
                <a:latin typeface="+mn-ea"/>
              </a:rPr>
              <a:t>)</a:t>
            </a:r>
          </a:p>
          <a:p>
            <a:pPr algn="ctr">
              <a:lnSpc>
                <a:spcPts val="2000"/>
              </a:lnSpc>
            </a:pPr>
            <a:r>
              <a:rPr lang="ko-KR" altLang="en-US" sz="1400" b="1" dirty="0">
                <a:solidFill>
                  <a:srgbClr val="4747A3"/>
                </a:solidFill>
                <a:latin typeface="+mn-ea"/>
              </a:rPr>
              <a:t>중소기업 </a:t>
            </a:r>
            <a:r>
              <a:rPr lang="en-US" altLang="ko-KR" sz="1400" b="1" dirty="0">
                <a:solidFill>
                  <a:srgbClr val="4747A3"/>
                </a:solidFill>
                <a:latin typeface="+mn-ea"/>
              </a:rPr>
              <a:t>/ </a:t>
            </a:r>
            <a:r>
              <a:rPr lang="ko-KR" altLang="en-US" sz="1400" b="1" dirty="0">
                <a:solidFill>
                  <a:srgbClr val="4747A3"/>
                </a:solidFill>
                <a:latin typeface="+mn-ea"/>
              </a:rPr>
              <a:t>공공기관</a:t>
            </a:r>
          </a:p>
        </p:txBody>
      </p:sp>
      <p:sp>
        <p:nvSpPr>
          <p:cNvPr id="69" name="모서리가 둥근 직사각형 68"/>
          <p:cNvSpPr/>
          <p:nvPr/>
        </p:nvSpPr>
        <p:spPr>
          <a:xfrm>
            <a:off x="590551" y="5179211"/>
            <a:ext cx="3495674" cy="717650"/>
          </a:xfrm>
          <a:prstGeom prst="roundRect">
            <a:avLst>
              <a:gd name="adj" fmla="val 9616"/>
            </a:avLst>
          </a:prstGeom>
          <a:solidFill>
            <a:schemeClr val="bg1"/>
          </a:solidFill>
          <a:ln w="6350">
            <a:solidFill>
              <a:srgbClr val="4747A3"/>
            </a:solidFill>
          </a:ln>
          <a:effectLst>
            <a:outerShdw dist="381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0"/>
              </a:lnSpc>
            </a:pPr>
            <a:r>
              <a:rPr lang="ko-KR" altLang="en-US" sz="1400" b="1" dirty="0">
                <a:solidFill>
                  <a:srgbClr val="4747A3"/>
                </a:solidFill>
                <a:latin typeface="+mn-ea"/>
              </a:rPr>
              <a:t>회원가입 승인</a:t>
            </a:r>
          </a:p>
          <a:p>
            <a:pPr algn="ctr">
              <a:lnSpc>
                <a:spcPts val="2000"/>
              </a:lnSpc>
            </a:pPr>
            <a:r>
              <a:rPr lang="en-US" altLang="ko-KR" sz="1400" b="1" smtClean="0">
                <a:solidFill>
                  <a:srgbClr val="4747A3"/>
                </a:solidFill>
                <a:latin typeface="+mn-ea"/>
              </a:rPr>
              <a:t>(</a:t>
            </a:r>
            <a:r>
              <a:rPr lang="ko-KR" altLang="en-US" sz="1400" b="1" smtClean="0">
                <a:solidFill>
                  <a:srgbClr val="4747A3"/>
                </a:solidFill>
                <a:latin typeface="+mn-ea"/>
              </a:rPr>
              <a:t>중소기업유통센터에서 </a:t>
            </a:r>
            <a:r>
              <a:rPr lang="ko-KR" altLang="en-US" sz="1400" b="1" dirty="0" smtClean="0">
                <a:solidFill>
                  <a:srgbClr val="4747A3"/>
                </a:solidFill>
                <a:latin typeface="+mn-ea"/>
              </a:rPr>
              <a:t>기본자료 </a:t>
            </a:r>
            <a:r>
              <a:rPr lang="ko-KR" altLang="en-US" sz="1400" b="1" dirty="0">
                <a:solidFill>
                  <a:srgbClr val="4747A3"/>
                </a:solidFill>
                <a:latin typeface="+mn-ea"/>
              </a:rPr>
              <a:t>확인</a:t>
            </a:r>
            <a:r>
              <a:rPr lang="en-US" altLang="ko-KR" sz="1400" b="1" dirty="0">
                <a:solidFill>
                  <a:srgbClr val="4747A3"/>
                </a:solidFill>
                <a:latin typeface="+mn-ea"/>
              </a:rPr>
              <a:t>)</a:t>
            </a:r>
          </a:p>
        </p:txBody>
      </p:sp>
      <p:sp>
        <p:nvSpPr>
          <p:cNvPr id="70" name="모서리가 둥근 직사각형 69"/>
          <p:cNvSpPr/>
          <p:nvPr/>
        </p:nvSpPr>
        <p:spPr>
          <a:xfrm>
            <a:off x="590551" y="6150762"/>
            <a:ext cx="3495674" cy="469113"/>
          </a:xfrm>
          <a:prstGeom prst="roundRect">
            <a:avLst>
              <a:gd name="adj" fmla="val 9616"/>
            </a:avLst>
          </a:prstGeom>
          <a:solidFill>
            <a:schemeClr val="bg1"/>
          </a:solidFill>
          <a:ln w="6350">
            <a:solidFill>
              <a:srgbClr val="4747A3"/>
            </a:solidFill>
          </a:ln>
          <a:effectLst>
            <a:outerShdw dist="381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0"/>
              </a:lnSpc>
            </a:pPr>
            <a:r>
              <a:rPr lang="ko-KR" altLang="en-US" sz="1400" b="1" dirty="0" smtClean="0">
                <a:solidFill>
                  <a:srgbClr val="4747A3"/>
                </a:solidFill>
                <a:latin typeface="+mn-ea"/>
              </a:rPr>
              <a:t>제공정보 활용</a:t>
            </a:r>
            <a:endParaRPr lang="ko-KR" altLang="en-US" sz="1400" b="1" dirty="0">
              <a:solidFill>
                <a:srgbClr val="4747A3"/>
              </a:solidFill>
              <a:latin typeface="+mn-ea"/>
            </a:endParaRPr>
          </a:p>
        </p:txBody>
      </p:sp>
      <p:sp>
        <p:nvSpPr>
          <p:cNvPr id="4" name="아래쪽 화살표 3"/>
          <p:cNvSpPr/>
          <p:nvPr/>
        </p:nvSpPr>
        <p:spPr>
          <a:xfrm>
            <a:off x="2257426" y="4924424"/>
            <a:ext cx="323849" cy="253129"/>
          </a:xfrm>
          <a:prstGeom prst="downArrow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3" name="아래쪽 화살표 72"/>
          <p:cNvSpPr/>
          <p:nvPr/>
        </p:nvSpPr>
        <p:spPr>
          <a:xfrm>
            <a:off x="2257426" y="5897633"/>
            <a:ext cx="323849" cy="253129"/>
          </a:xfrm>
          <a:prstGeom prst="downArrow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409801" y="439127"/>
            <a:ext cx="458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32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pic>
        <p:nvPicPr>
          <p:cNvPr id="25" name="그림 2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555002" y="3600327"/>
            <a:ext cx="4892400" cy="3024000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6182052" y="3449063"/>
            <a:ext cx="1638300" cy="285750"/>
          </a:xfrm>
          <a:prstGeom prst="rect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+mn-ea"/>
              </a:rPr>
              <a:t>www.smpp.go.kr</a:t>
            </a:r>
            <a:endParaRPr lang="ko-KR" altLang="en-US" sz="1200" b="1" spc="-15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9844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642551" y="3970658"/>
            <a:ext cx="5074508" cy="486033"/>
          </a:xfrm>
          <a:prstGeom prst="rect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9906001" cy="864973"/>
          </a:xfrm>
          <a:prstGeom prst="rect">
            <a:avLst/>
          </a:prstGeom>
          <a:solidFill>
            <a:schemeClr val="bg1"/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endParaRPr lang="ko-KR" altLang="en-US" sz="2800" spc="-150" dirty="0">
              <a:solidFill>
                <a:srgbClr val="4747A3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2" name="Rectangle 4"/>
          <p:cNvSpPr txBox="1">
            <a:spLocks noChangeArrowheads="1"/>
          </p:cNvSpPr>
          <p:nvPr/>
        </p:nvSpPr>
        <p:spPr bwMode="auto">
          <a:xfrm>
            <a:off x="827584" y="1709623"/>
            <a:ext cx="7272808" cy="401648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indent="-360363">
              <a:lnSpc>
                <a:spcPct val="90000"/>
              </a:lnSpc>
              <a:spcBef>
                <a:spcPts val="600"/>
              </a:spcBef>
              <a:buClr>
                <a:schemeClr val="bg1"/>
              </a:buClr>
              <a:defRPr/>
            </a:pPr>
            <a:r>
              <a:rPr lang="en-US" altLang="ko-KR" sz="2300" spc="-150" dirty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I.  </a:t>
            </a:r>
            <a:r>
              <a:rPr lang="ko-KR" altLang="en-US" sz="2300" spc="-150" dirty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중소기업 지원의 필요성</a:t>
            </a:r>
            <a:endParaRPr lang="en-US" altLang="ko-KR" sz="2300" spc="-150" dirty="0">
              <a:solidFill>
                <a:srgbClr val="333399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indent="-360363">
              <a:lnSpc>
                <a:spcPct val="90000"/>
              </a:lnSpc>
              <a:spcBef>
                <a:spcPts val="600"/>
              </a:spcBef>
              <a:buClr>
                <a:schemeClr val="bg1"/>
              </a:buClr>
              <a:defRPr/>
            </a:pPr>
            <a:endParaRPr lang="ko-KR" altLang="en-US" sz="2300" spc="-150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indent="-360363">
              <a:lnSpc>
                <a:spcPct val="90000"/>
              </a:lnSpc>
              <a:spcBef>
                <a:spcPts val="600"/>
              </a:spcBef>
              <a:buClr>
                <a:schemeClr val="bg1"/>
              </a:buClr>
              <a:defRPr/>
            </a:pPr>
            <a:r>
              <a:rPr lang="en-US" altLang="ko-KR" sz="2300" spc="-150" dirty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II. </a:t>
            </a:r>
            <a:r>
              <a:rPr lang="ko-KR" altLang="en-US" sz="2300" spc="-150" dirty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중소기업제품 공공구매제도란</a:t>
            </a:r>
            <a:r>
              <a:rPr lang="en-US" altLang="ko-KR" sz="2300" spc="-150" dirty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?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endParaRPr lang="en-US" altLang="ko-KR" sz="2300" spc="-150" dirty="0">
              <a:solidFill>
                <a:srgbClr val="333399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indent="-360363">
              <a:lnSpc>
                <a:spcPct val="90000"/>
              </a:lnSpc>
              <a:spcBef>
                <a:spcPts val="600"/>
              </a:spcBef>
              <a:buClr>
                <a:schemeClr val="bg1"/>
              </a:buClr>
              <a:defRPr/>
            </a:pPr>
            <a:r>
              <a:rPr lang="en-US" altLang="ko-KR" sz="2300" spc="-150" dirty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III. </a:t>
            </a:r>
            <a:r>
              <a:rPr lang="ko-KR" altLang="en-US" sz="2300" spc="-150" dirty="0" err="1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판로지원법에</a:t>
            </a:r>
            <a:r>
              <a:rPr lang="ko-KR" altLang="en-US" sz="2300" spc="-150" dirty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의한 공공구매제도</a:t>
            </a:r>
            <a:endParaRPr lang="en-US" altLang="ko-KR" sz="2300" spc="-150" dirty="0">
              <a:solidFill>
                <a:srgbClr val="333399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endParaRPr lang="en-US" altLang="ko-KR" sz="2300" spc="-150" dirty="0">
              <a:solidFill>
                <a:srgbClr val="333399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r>
              <a:rPr lang="en-US" altLang="ko-KR" sz="2300" spc="-15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IV. </a:t>
            </a:r>
            <a:r>
              <a:rPr lang="ko-KR" altLang="en-US" sz="2300" spc="-15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최근의 </a:t>
            </a:r>
            <a:r>
              <a:rPr lang="ko-KR" altLang="en-US" sz="2300" spc="-150" dirty="0" err="1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판로지원법</a:t>
            </a:r>
            <a:r>
              <a:rPr lang="ko-KR" altLang="en-US" sz="2300" spc="-15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개정 내용</a:t>
            </a:r>
            <a:endParaRPr lang="en-US" altLang="ko-KR" sz="2300" spc="-15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latinLnBrk="1"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endParaRPr lang="en-US" altLang="ko-KR" sz="24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endParaRPr lang="en-US" altLang="ko-KR" sz="24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90000"/>
              </a:lnSpc>
              <a:spcBef>
                <a:spcPts val="600"/>
              </a:spcBef>
              <a:buClr>
                <a:srgbClr val="9B1717"/>
              </a:buClr>
              <a:defRPr/>
            </a:pPr>
            <a:endParaRPr lang="en-US" altLang="ko-KR" sz="24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ko-KR" altLang="en-US" dirty="0">
                <a:solidFill>
                  <a:srgbClr val="33339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목차</a:t>
            </a:r>
          </a:p>
        </p:txBody>
      </p:sp>
    </p:spTree>
    <p:extLst>
      <p:ext uri="{BB962C8B-B14F-4D97-AF65-F5344CB8AC3E}">
        <p14:creationId xmlns:p14="http://schemas.microsoft.com/office/powerpoint/2010/main" val="75427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1574" y="116566"/>
            <a:ext cx="8915241" cy="607335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최근 </a:t>
            </a:r>
            <a:r>
              <a:rPr lang="ko-KR" altLang="en-US" dirty="0"/>
              <a:t>판로지원법령 개정 내용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6775" y="1555274"/>
            <a:ext cx="8686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ko-KR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혁신성장과제 </a:t>
            </a:r>
            <a:r>
              <a:rPr lang="en-US" altLang="ko-KR" sz="1600" b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: </a:t>
            </a:r>
            <a:r>
              <a:rPr lang="ko-KR" alt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직적생산확인</a:t>
            </a:r>
            <a:r>
              <a:rPr lang="ko-KR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 증명서 없는 소기업 및 창업기업 </a:t>
            </a:r>
            <a:r>
              <a:rPr lang="en-US" altLang="ko-KR" sz="1600" b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‘</a:t>
            </a:r>
            <a:r>
              <a:rPr lang="ko-KR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중기간 경쟁시장</a:t>
            </a:r>
            <a:r>
              <a:rPr lang="en-US" altLang="ko-KR" sz="1600" b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‘ </a:t>
            </a:r>
            <a:r>
              <a:rPr lang="ko-KR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참여허용</a:t>
            </a:r>
            <a:endParaRPr lang="en-US" altLang="ko-KR" sz="1600" b="1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742950" y="1649453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419102" y="1002389"/>
            <a:ext cx="637222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en-US" altLang="ko-KR" b="1" spc="-150" dirty="0">
                <a:solidFill>
                  <a:srgbClr val="4747A3"/>
                </a:solidFill>
              </a:rPr>
              <a:t>(‘20.3) </a:t>
            </a:r>
            <a:r>
              <a:rPr lang="ko-KR" altLang="en-US" b="1" spc="-150" dirty="0">
                <a:solidFill>
                  <a:srgbClr val="4747A3"/>
                </a:solidFill>
              </a:rPr>
              <a:t>공공조달 상생협력 지원 입찰 우대 가점 허용 </a:t>
            </a:r>
            <a:r>
              <a:rPr lang="en-US" altLang="ko-KR" sz="1600" b="1" spc="-150" dirty="0">
                <a:solidFill>
                  <a:srgbClr val="4747A3"/>
                </a:solidFill>
              </a:rPr>
              <a:t>(</a:t>
            </a:r>
            <a:r>
              <a:rPr lang="ko-KR" altLang="en-US" sz="1600" b="1" spc="-150" dirty="0">
                <a:solidFill>
                  <a:srgbClr val="4747A3"/>
                </a:solidFill>
              </a:rPr>
              <a:t>고시</a:t>
            </a:r>
            <a:r>
              <a:rPr lang="en-US" altLang="ko-KR" sz="1600" b="1" spc="-150" dirty="0">
                <a:solidFill>
                  <a:srgbClr val="4747A3"/>
                </a:solidFill>
              </a:rPr>
              <a:t>) </a:t>
            </a:r>
            <a:endParaRPr lang="ko-KR" altLang="en-US" sz="1600" b="1" spc="-150" dirty="0">
              <a:solidFill>
                <a:srgbClr val="4747A3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00851" y="1065055"/>
            <a:ext cx="155683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>
                <a:solidFill>
                  <a:srgbClr val="4747A3"/>
                </a:solidFill>
              </a:rPr>
              <a:t>* ’</a:t>
            </a:r>
            <a:r>
              <a:rPr lang="en-US" altLang="ko-KR" sz="1500" b="1" dirty="0">
                <a:solidFill>
                  <a:srgbClr val="4747A3"/>
                </a:solidFill>
              </a:rPr>
              <a:t>20.3.16. </a:t>
            </a:r>
            <a:r>
              <a:rPr lang="ko-KR" altLang="en-US" sz="1500" b="1" dirty="0">
                <a:solidFill>
                  <a:srgbClr val="4747A3"/>
                </a:solidFill>
              </a:rPr>
              <a:t>시행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66775" y="2813495"/>
            <a:ext cx="8686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ko-KR" altLang="en-US" sz="16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공공조달 상생협력제도 법률 개정</a:t>
            </a:r>
            <a:endParaRPr lang="en-US" altLang="ko-KR" sz="1600" b="1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742950" y="2907674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419102" y="2260610"/>
            <a:ext cx="637222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en-US" altLang="ko-KR" b="1" spc="-150" dirty="0">
                <a:solidFill>
                  <a:srgbClr val="4747A3"/>
                </a:solidFill>
              </a:rPr>
              <a:t>(</a:t>
            </a:r>
            <a:r>
              <a:rPr lang="en-US" altLang="ko-KR" b="1" spc="-150" dirty="0" smtClean="0">
                <a:solidFill>
                  <a:srgbClr val="4747A3"/>
                </a:solidFill>
              </a:rPr>
              <a:t>’20.4) </a:t>
            </a:r>
            <a:r>
              <a:rPr lang="ko-KR" altLang="en-US" b="1" spc="-150" dirty="0" smtClean="0">
                <a:solidFill>
                  <a:srgbClr val="4747A3"/>
                </a:solidFill>
              </a:rPr>
              <a:t>공공조달 </a:t>
            </a:r>
            <a:r>
              <a:rPr lang="ko-KR" altLang="en-US" b="1" spc="-150" dirty="0">
                <a:solidFill>
                  <a:srgbClr val="4747A3"/>
                </a:solidFill>
              </a:rPr>
              <a:t>상생협력 </a:t>
            </a:r>
            <a:r>
              <a:rPr lang="en-US" altLang="ko-KR" b="1" spc="-150" dirty="0" smtClean="0">
                <a:solidFill>
                  <a:srgbClr val="4747A3"/>
                </a:solidFill>
              </a:rPr>
              <a:t> </a:t>
            </a:r>
            <a:r>
              <a:rPr lang="ko-KR" altLang="en-US" b="1" spc="-150" dirty="0" smtClean="0">
                <a:solidFill>
                  <a:srgbClr val="4747A3"/>
                </a:solidFill>
              </a:rPr>
              <a:t>및 </a:t>
            </a:r>
            <a:r>
              <a:rPr lang="ko-KR" altLang="en-US" b="1" spc="-150" dirty="0">
                <a:solidFill>
                  <a:srgbClr val="4747A3"/>
                </a:solidFill>
              </a:rPr>
              <a:t>시범구매 </a:t>
            </a:r>
            <a:r>
              <a:rPr lang="ko-KR" altLang="en-US" b="1" spc="-150" dirty="0" smtClean="0">
                <a:solidFill>
                  <a:srgbClr val="4747A3"/>
                </a:solidFill>
              </a:rPr>
              <a:t>지원 </a:t>
            </a:r>
            <a:r>
              <a:rPr lang="en-US" altLang="ko-KR" sz="1600" b="1" spc="-150" dirty="0" smtClean="0">
                <a:solidFill>
                  <a:srgbClr val="4747A3"/>
                </a:solidFill>
              </a:rPr>
              <a:t>(</a:t>
            </a:r>
            <a:r>
              <a:rPr lang="ko-KR" altLang="en-US" sz="1600" b="1" spc="-150" dirty="0" err="1">
                <a:solidFill>
                  <a:srgbClr val="4747A3"/>
                </a:solidFill>
              </a:rPr>
              <a:t>판로법</a:t>
            </a:r>
            <a:r>
              <a:rPr lang="ko-KR" altLang="en-US" sz="1600" b="1" spc="-150" dirty="0">
                <a:solidFill>
                  <a:srgbClr val="4747A3"/>
                </a:solidFill>
              </a:rPr>
              <a:t> </a:t>
            </a:r>
            <a:r>
              <a:rPr lang="en-US" altLang="ko-KR" sz="1600" b="1" spc="-150" dirty="0">
                <a:solidFill>
                  <a:srgbClr val="4747A3"/>
                </a:solidFill>
              </a:rPr>
              <a:t>)</a:t>
            </a:r>
            <a:endParaRPr lang="ko-KR" altLang="en-US" sz="1600" b="1" spc="-150" dirty="0">
              <a:solidFill>
                <a:srgbClr val="4747A3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800851" y="2323276"/>
            <a:ext cx="144462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>
                <a:solidFill>
                  <a:srgbClr val="4747A3"/>
                </a:solidFill>
              </a:rPr>
              <a:t>* ’</a:t>
            </a:r>
            <a:r>
              <a:rPr lang="en-US" altLang="ko-KR" sz="1500" b="1" dirty="0">
                <a:solidFill>
                  <a:srgbClr val="4747A3"/>
                </a:solidFill>
              </a:rPr>
              <a:t>20.4.7. </a:t>
            </a:r>
            <a:r>
              <a:rPr lang="ko-KR" altLang="en-US" sz="1500" b="1" dirty="0">
                <a:solidFill>
                  <a:srgbClr val="4747A3"/>
                </a:solidFill>
              </a:rPr>
              <a:t>시행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66775" y="3156395"/>
            <a:ext cx="8686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ko-KR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기술개발제품 시범구매 </a:t>
            </a:r>
            <a:r>
              <a:rPr lang="ko-KR" altLang="en-US" sz="16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법률 개정</a:t>
            </a:r>
            <a:endParaRPr lang="en-US" altLang="ko-KR" sz="1400" b="1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742950" y="3250574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66775" y="5062615"/>
            <a:ext cx="67336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ko-KR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공공조달 상생협력제도 </a:t>
            </a:r>
            <a:r>
              <a:rPr lang="ko-KR" altLang="en-US" sz="16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확대 </a:t>
            </a:r>
            <a:r>
              <a:rPr lang="en-US" altLang="ko-KR" sz="16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(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기존</a:t>
            </a:r>
            <a:r>
              <a:rPr lang="ko-KR" altLang="en-US" sz="16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6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3</a:t>
            </a:r>
            <a:r>
              <a:rPr lang="ko-KR" altLang="en-US" sz="16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가지 유형        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개정</a:t>
            </a:r>
            <a:r>
              <a:rPr lang="ko-KR" altLang="en-US" sz="16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6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5</a:t>
            </a:r>
            <a:r>
              <a:rPr lang="ko-KR" altLang="en-US" sz="16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가지 유형</a:t>
            </a:r>
            <a:r>
              <a:rPr lang="en-US" altLang="ko-KR" sz="16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)</a:t>
            </a:r>
            <a:endParaRPr lang="en-US" altLang="ko-KR" sz="1600" b="1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742950" y="5156794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800851" y="4678726"/>
            <a:ext cx="155683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>
                <a:solidFill>
                  <a:srgbClr val="4747A3"/>
                </a:solidFill>
              </a:rPr>
              <a:t>* </a:t>
            </a:r>
            <a:r>
              <a:rPr lang="ko-KR" altLang="en-US" sz="1500" b="1" dirty="0" smtClean="0">
                <a:solidFill>
                  <a:srgbClr val="4747A3"/>
                </a:solidFill>
              </a:rPr>
              <a:t>’</a:t>
            </a:r>
            <a:r>
              <a:rPr lang="en-US" altLang="ko-KR" sz="1500" b="1" dirty="0" smtClean="0">
                <a:solidFill>
                  <a:srgbClr val="4747A3"/>
                </a:solidFill>
              </a:rPr>
              <a:t>20.10.8. </a:t>
            </a:r>
            <a:r>
              <a:rPr lang="ko-KR" altLang="en-US" sz="1500" b="1" dirty="0">
                <a:solidFill>
                  <a:srgbClr val="4747A3"/>
                </a:solidFill>
              </a:rPr>
              <a:t>시행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66775" y="5405515"/>
            <a:ext cx="37477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ko-KR" altLang="en-US" sz="1600" b="1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현장검증형</a:t>
            </a:r>
            <a:r>
              <a:rPr lang="ko-KR" altLang="en-US" sz="16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기술개발제품 구매지원</a:t>
            </a:r>
            <a:endParaRPr lang="en-US" altLang="ko-KR" sz="1600" b="1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9" name="타원 38"/>
          <p:cNvSpPr/>
          <p:nvPr/>
        </p:nvSpPr>
        <p:spPr>
          <a:xfrm>
            <a:off x="742950" y="5499694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66775" y="6402741"/>
            <a:ext cx="60550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ko-KR" altLang="en-US" sz="16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공공조달 상생협력제도 사업공고 및 공공기관 평가에 반영</a:t>
            </a:r>
            <a:endParaRPr lang="en-US" altLang="ko-KR" sz="1600" b="1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1" name="타원 40"/>
          <p:cNvSpPr/>
          <p:nvPr/>
        </p:nvSpPr>
        <p:spPr>
          <a:xfrm>
            <a:off x="742950" y="6465021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419102" y="5817957"/>
            <a:ext cx="637222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en-US" altLang="ko-KR" b="1" spc="-150" dirty="0" smtClean="0">
                <a:solidFill>
                  <a:srgbClr val="4747A3"/>
                </a:solidFill>
              </a:rPr>
              <a:t>(’20.11) </a:t>
            </a:r>
            <a:r>
              <a:rPr lang="ko-KR" altLang="en-US" b="1" spc="-150" dirty="0" smtClean="0">
                <a:solidFill>
                  <a:srgbClr val="4747A3"/>
                </a:solidFill>
              </a:rPr>
              <a:t>공공조달 상생협력 지원제도 운영요령 개정</a:t>
            </a:r>
            <a:r>
              <a:rPr lang="en-US" altLang="ko-KR" b="1" spc="-150" dirty="0" smtClean="0">
                <a:solidFill>
                  <a:srgbClr val="4747A3"/>
                </a:solidFill>
              </a:rPr>
              <a:t> </a:t>
            </a:r>
            <a:endParaRPr lang="ko-KR" altLang="en-US" sz="1600" b="1" spc="-150" dirty="0">
              <a:solidFill>
                <a:srgbClr val="4747A3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800851" y="5880623"/>
            <a:ext cx="16690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>
                <a:solidFill>
                  <a:srgbClr val="4747A3"/>
                </a:solidFill>
              </a:rPr>
              <a:t>* </a:t>
            </a:r>
            <a:r>
              <a:rPr lang="ko-KR" altLang="en-US" sz="1500" b="1" dirty="0" smtClean="0">
                <a:solidFill>
                  <a:srgbClr val="4747A3"/>
                </a:solidFill>
              </a:rPr>
              <a:t>’</a:t>
            </a:r>
            <a:r>
              <a:rPr lang="en-US" altLang="ko-KR" sz="1500" b="1" dirty="0" smtClean="0">
                <a:solidFill>
                  <a:srgbClr val="4747A3"/>
                </a:solidFill>
              </a:rPr>
              <a:t>20.11.20. </a:t>
            </a:r>
            <a:r>
              <a:rPr lang="ko-KR" altLang="en-US" sz="1500" b="1" dirty="0" smtClean="0">
                <a:solidFill>
                  <a:srgbClr val="4747A3"/>
                </a:solidFill>
              </a:rPr>
              <a:t>시행</a:t>
            </a:r>
            <a:endParaRPr lang="ko-KR" altLang="en-US" sz="1500" b="1" dirty="0">
              <a:solidFill>
                <a:srgbClr val="4747A3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409801" y="439127"/>
            <a:ext cx="458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prstClr val="white"/>
                </a:solidFill>
              </a:rPr>
              <a:t>34</a:t>
            </a:r>
            <a:endParaRPr lang="ko-KR" altLang="en-US" sz="1400" dirty="0">
              <a:solidFill>
                <a:prstClr val="white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04967" y="2805191"/>
            <a:ext cx="272863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>
                <a:solidFill>
                  <a:srgbClr val="FF0000"/>
                </a:solidFill>
              </a:rPr>
              <a:t>*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현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)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중소기업 유통센터 수행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54415" y="1891222"/>
            <a:ext cx="8686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ko-KR" altLang="en-US" sz="16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공공조달 상생협력 지원제도 참여 주관기업에 </a:t>
            </a:r>
            <a:r>
              <a:rPr lang="en-US" altLang="ko-KR" sz="16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‘</a:t>
            </a:r>
            <a:r>
              <a:rPr lang="ko-KR" altLang="en-US" sz="16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계약이행능력심사</a:t>
            </a:r>
            <a:r>
              <a:rPr lang="en-US" altLang="ko-KR" sz="16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‘ </a:t>
            </a:r>
            <a:r>
              <a:rPr lang="ko-KR" altLang="en-US" sz="16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가점 </a:t>
            </a:r>
            <a:r>
              <a:rPr lang="en-US" altLang="ko-KR" sz="16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3</a:t>
            </a:r>
            <a:r>
              <a:rPr lang="ko-KR" altLang="en-US" sz="16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점 부여</a:t>
            </a:r>
            <a:endParaRPr lang="en-US" altLang="ko-KR" sz="1600" b="1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5" name="타원 44"/>
          <p:cNvSpPr/>
          <p:nvPr/>
        </p:nvSpPr>
        <p:spPr>
          <a:xfrm>
            <a:off x="755304" y="1988496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439694" y="4538567"/>
            <a:ext cx="637222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en-US" altLang="ko-KR" b="1" spc="-150" dirty="0" smtClean="0">
                <a:solidFill>
                  <a:srgbClr val="4747A3"/>
                </a:solidFill>
              </a:rPr>
              <a:t>(’20.10) </a:t>
            </a:r>
            <a:r>
              <a:rPr lang="ko-KR" altLang="en-US" b="1" spc="-150" dirty="0" smtClean="0">
                <a:solidFill>
                  <a:srgbClr val="4747A3"/>
                </a:solidFill>
              </a:rPr>
              <a:t>공공조달 상생협력 및 시범구매 지원</a:t>
            </a:r>
            <a:r>
              <a:rPr lang="en-US" altLang="ko-KR" b="1" spc="-150" dirty="0" smtClean="0">
                <a:solidFill>
                  <a:srgbClr val="4747A3"/>
                </a:solidFill>
              </a:rPr>
              <a:t> </a:t>
            </a:r>
            <a:r>
              <a:rPr lang="en-US" altLang="ko-KR" sz="1600" b="1" spc="-150" dirty="0" smtClean="0">
                <a:solidFill>
                  <a:srgbClr val="4747A3"/>
                </a:solidFill>
              </a:rPr>
              <a:t>(</a:t>
            </a:r>
            <a:r>
              <a:rPr lang="ko-KR" altLang="en-US" sz="1600" b="1" spc="-150" dirty="0" err="1" smtClean="0">
                <a:solidFill>
                  <a:srgbClr val="4747A3"/>
                </a:solidFill>
              </a:rPr>
              <a:t>판로법</a:t>
            </a:r>
            <a:r>
              <a:rPr lang="ko-KR" altLang="en-US" sz="1600" b="1" spc="-150" dirty="0" smtClean="0">
                <a:solidFill>
                  <a:srgbClr val="4747A3"/>
                </a:solidFill>
              </a:rPr>
              <a:t> 시행령 </a:t>
            </a:r>
            <a:r>
              <a:rPr lang="en-US" altLang="ko-KR" sz="1600" b="1" spc="-150" dirty="0" smtClean="0">
                <a:solidFill>
                  <a:srgbClr val="4747A3"/>
                </a:solidFill>
              </a:rPr>
              <a:t>)</a:t>
            </a:r>
            <a:endParaRPr lang="ko-KR" altLang="en-US" sz="1600" b="1" spc="-150" dirty="0">
              <a:solidFill>
                <a:srgbClr val="4747A3"/>
              </a:solidFill>
            </a:endParaRPr>
          </a:p>
        </p:txBody>
      </p:sp>
      <p:sp>
        <p:nvSpPr>
          <p:cNvPr id="4" name="오른쪽 화살표 3"/>
          <p:cNvSpPr/>
          <p:nvPr/>
        </p:nvSpPr>
        <p:spPr>
          <a:xfrm>
            <a:off x="5321643" y="5156794"/>
            <a:ext cx="378941" cy="133157"/>
          </a:xfrm>
          <a:prstGeom prst="rightArrow">
            <a:avLst/>
          </a:prstGeom>
          <a:solidFill>
            <a:srgbClr val="4747A3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66774" y="4138574"/>
            <a:ext cx="84367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ko-KR" altLang="en-US" sz="16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기획재정부장관 또는 행정안전부장관 고시하여 정한 기간 동안 한도상향</a:t>
            </a:r>
            <a:r>
              <a:rPr lang="en-US" altLang="ko-KR" sz="16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(5</a:t>
            </a:r>
            <a:r>
              <a:rPr lang="ko-KR" altLang="en-US" sz="16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천만→</a:t>
            </a:r>
            <a:r>
              <a:rPr lang="en-US" altLang="ko-KR" sz="16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1</a:t>
            </a:r>
            <a:r>
              <a:rPr lang="ko-KR" altLang="en-US" sz="1600" b="1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억원</a:t>
            </a:r>
            <a:r>
              <a:rPr lang="en-US" altLang="ko-KR" sz="16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)</a:t>
            </a:r>
            <a:endParaRPr lang="en-US" altLang="ko-KR" sz="1600" b="1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1" name="타원 50"/>
          <p:cNvSpPr/>
          <p:nvPr/>
        </p:nvSpPr>
        <p:spPr>
          <a:xfrm>
            <a:off x="742950" y="4209243"/>
            <a:ext cx="123825" cy="123825"/>
          </a:xfrm>
          <a:prstGeom prst="ellipse">
            <a:avLst/>
          </a:prstGeom>
          <a:solidFill>
            <a:srgbClr val="4747A3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419102" y="3562179"/>
            <a:ext cx="6372224" cy="456564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4747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en-US" altLang="ko-KR" b="1" spc="-150" dirty="0" smtClean="0">
                <a:solidFill>
                  <a:srgbClr val="4747A3"/>
                </a:solidFill>
              </a:rPr>
              <a:t>(’20.8) </a:t>
            </a:r>
            <a:r>
              <a:rPr lang="ko-KR" altLang="en-US" b="1" spc="-150" dirty="0" smtClean="0">
                <a:solidFill>
                  <a:srgbClr val="4747A3"/>
                </a:solidFill>
              </a:rPr>
              <a:t>조합추천 수의계약 한도 상향</a:t>
            </a:r>
            <a:r>
              <a:rPr lang="en-US" altLang="ko-KR" sz="1600" b="1" spc="-150" dirty="0" smtClean="0">
                <a:solidFill>
                  <a:srgbClr val="4747A3"/>
                </a:solidFill>
              </a:rPr>
              <a:t>(</a:t>
            </a:r>
            <a:r>
              <a:rPr lang="ko-KR" altLang="en-US" sz="1600" b="1" spc="-150" dirty="0" err="1" smtClean="0">
                <a:solidFill>
                  <a:srgbClr val="4747A3"/>
                </a:solidFill>
              </a:rPr>
              <a:t>판로법</a:t>
            </a:r>
            <a:r>
              <a:rPr lang="ko-KR" altLang="en-US" sz="1600" b="1" spc="-150" dirty="0" smtClean="0">
                <a:solidFill>
                  <a:srgbClr val="4747A3"/>
                </a:solidFill>
              </a:rPr>
              <a:t> 시행령</a:t>
            </a:r>
            <a:r>
              <a:rPr lang="en-US" altLang="ko-KR" sz="1600" b="1" spc="-150" dirty="0" smtClean="0">
                <a:solidFill>
                  <a:srgbClr val="4747A3"/>
                </a:solidFill>
              </a:rPr>
              <a:t>) </a:t>
            </a:r>
            <a:endParaRPr lang="ko-KR" altLang="en-US" sz="1600" b="1" spc="-150" dirty="0">
              <a:solidFill>
                <a:srgbClr val="4747A3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800851" y="3624845"/>
            <a:ext cx="155683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>
                <a:solidFill>
                  <a:srgbClr val="4747A3"/>
                </a:solidFill>
              </a:rPr>
              <a:t>* </a:t>
            </a:r>
            <a:r>
              <a:rPr lang="ko-KR" altLang="en-US" sz="1500" b="1" dirty="0" smtClean="0">
                <a:solidFill>
                  <a:srgbClr val="4747A3"/>
                </a:solidFill>
              </a:rPr>
              <a:t>’</a:t>
            </a:r>
            <a:r>
              <a:rPr lang="en-US" altLang="ko-KR" sz="1500" b="1" dirty="0" smtClean="0">
                <a:solidFill>
                  <a:srgbClr val="4747A3"/>
                </a:solidFill>
              </a:rPr>
              <a:t>20.8.25. </a:t>
            </a:r>
            <a:r>
              <a:rPr lang="ko-KR" altLang="en-US" sz="1500" b="1" dirty="0" smtClean="0">
                <a:solidFill>
                  <a:srgbClr val="4747A3"/>
                </a:solidFill>
              </a:rPr>
              <a:t>시행</a:t>
            </a:r>
            <a:endParaRPr lang="ko-KR" altLang="en-US" sz="1500" b="1" dirty="0">
              <a:solidFill>
                <a:srgbClr val="4747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36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각 삼각형 3"/>
          <p:cNvSpPr/>
          <p:nvPr/>
        </p:nvSpPr>
        <p:spPr>
          <a:xfrm rot="10800000">
            <a:off x="0" y="0"/>
            <a:ext cx="9906000" cy="2371725"/>
          </a:xfrm>
          <a:prstGeom prst="rtTriangle">
            <a:avLst/>
          </a:prstGeom>
          <a:solidFill>
            <a:srgbClr val="4747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41206" y="4175978"/>
            <a:ext cx="4505549" cy="1862048"/>
          </a:xfrm>
          <a:prstGeom prst="rect">
            <a:avLst/>
          </a:prstGeom>
          <a:noFill/>
        </p:spPr>
        <p:txBody>
          <a:bodyPr wrap="none" lIns="0" rIns="90000">
            <a:spAutoFit/>
          </a:bodyPr>
          <a:lstStyle/>
          <a:p>
            <a:pPr marL="0" lvl="1" indent="-107950">
              <a:buClr>
                <a:srgbClr val="668CE9"/>
              </a:buClr>
              <a:buSzPct val="90000"/>
              <a:defRPr/>
            </a:pPr>
            <a:r>
              <a:rPr lang="en-US" altLang="ko-KR" sz="11500" spc="-200" dirty="0" smtClean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Monotype Sorts"/>
              </a:rPr>
              <a:t>Q &amp; A</a:t>
            </a:r>
            <a:endParaRPr lang="ko-KR" altLang="en-US" sz="11500" spc="-200" dirty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  <a:sym typeface="Monotype Sorts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278690" y="533638"/>
            <a:ext cx="324631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3000"/>
              </a:lnSpc>
              <a:defRPr/>
            </a:pPr>
            <a:r>
              <a:rPr lang="ko-KR" altLang="en-US" spc="-150" dirty="0">
                <a:ln w="11430"/>
                <a:solidFill>
                  <a:schemeClr val="bg1"/>
                </a:solidFill>
                <a:latin typeface="+mj-lt"/>
                <a:ea typeface="나눔고딕 Bold" panose="020D0804000000000000" pitchFamily="50" charset="-127"/>
              </a:rPr>
              <a:t>중소기업제품</a:t>
            </a:r>
            <a:endParaRPr lang="en-US" altLang="ko-KR" spc="-150" dirty="0">
              <a:ln w="11430"/>
              <a:solidFill>
                <a:schemeClr val="bg1"/>
              </a:solidFill>
              <a:latin typeface="+mj-lt"/>
              <a:ea typeface="나눔고딕 Bold" panose="020D0804000000000000" pitchFamily="50" charset="-127"/>
            </a:endParaRPr>
          </a:p>
          <a:p>
            <a:pPr algn="r">
              <a:lnSpc>
                <a:spcPts val="3000"/>
              </a:lnSpc>
              <a:defRPr/>
            </a:pPr>
            <a:r>
              <a:rPr lang="ko-KR" altLang="en-US" sz="2400" b="1" spc="-150" dirty="0">
                <a:ln w="11430"/>
                <a:solidFill>
                  <a:schemeClr val="bg1"/>
                </a:solidFill>
                <a:latin typeface="+mj-lt"/>
                <a:ea typeface="나눔고딕 Bold" panose="020D0804000000000000" pitchFamily="50" charset="-127"/>
              </a:rPr>
              <a:t>공공구매제도의 이해</a:t>
            </a:r>
          </a:p>
        </p:txBody>
      </p:sp>
    </p:spTree>
    <p:extLst>
      <p:ext uri="{BB962C8B-B14F-4D97-AF65-F5344CB8AC3E}">
        <p14:creationId xmlns:p14="http://schemas.microsoft.com/office/powerpoint/2010/main" val="232919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빈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목차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kumimoji="0" sz="3000" spc="-150" dirty="0" smtClean="0">
            <a:solidFill>
              <a:srgbClr val="333399"/>
            </a:solidFill>
            <a:latin typeface="HY견고딕" panose="02030600000101010101" pitchFamily="18" charset="-127"/>
            <a:ea typeface="HY견고딕" panose="02030600000101010101" pitchFamily="18" charset="-127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본문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4747A3"/>
        </a:solidFill>
        <a:ln w="15240">
          <a:noFill/>
        </a:ln>
      </a:spPr>
      <a:bodyPr anchor="ctr"/>
      <a:lstStyle>
        <a:defPPr marL="108000">
          <a:defRPr sz="1900" spc="-150" dirty="0">
            <a:solidFill>
              <a:srgbClr val="99CCFF"/>
            </a:solidFill>
            <a:latin typeface="나눔고딕" panose="020D0604000000000000" pitchFamily="50" charset="-127"/>
            <a:ea typeface="나눔고딕" panose="020D0604000000000000" pitchFamily="50" charset="-12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2718</TotalTime>
  <Words>3369</Words>
  <Application>Microsoft Office PowerPoint</Application>
  <PresentationFormat>A4 용지(210x297mm)</PresentationFormat>
  <Paragraphs>704</Paragraphs>
  <Slides>36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36</vt:i4>
      </vt:variant>
    </vt:vector>
  </HeadingPairs>
  <TitlesOfParts>
    <vt:vector size="52" baseType="lpstr">
      <vt:lpstr>Helvetica Neue Medium</vt:lpstr>
      <vt:lpstr>HY견고딕</vt:lpstr>
      <vt:lpstr>HY견명조</vt:lpstr>
      <vt:lpstr>HY헤드라인M</vt:lpstr>
      <vt:lpstr>Monotype Sorts</vt:lpstr>
      <vt:lpstr>나눔고딕</vt:lpstr>
      <vt:lpstr>나눔고딕 Bold</vt:lpstr>
      <vt:lpstr>나눔고딕 ExtraBold</vt:lpstr>
      <vt:lpstr>맑은 고딕</vt:lpstr>
      <vt:lpstr>Arial</vt:lpstr>
      <vt:lpstr>Calibri</vt:lpstr>
      <vt:lpstr>Calibri Light</vt:lpstr>
      <vt:lpstr>Wingdings</vt:lpstr>
      <vt:lpstr>빈테마</vt:lpstr>
      <vt:lpstr>목차</vt:lpstr>
      <vt:lpstr>본문</vt:lpstr>
      <vt:lpstr>PowerPoint 프레젠테이션</vt:lpstr>
      <vt:lpstr>목차</vt:lpstr>
      <vt:lpstr>중소기업 위상과 가치</vt:lpstr>
      <vt:lpstr>목차</vt:lpstr>
      <vt:lpstr>중소기업제품 공공구매제도란?</vt:lpstr>
      <vt:lpstr>중소기업제품 공공구매제도란?</vt:lpstr>
      <vt:lpstr>중소기업제품 공공구매제도란?</vt:lpstr>
      <vt:lpstr>목차</vt:lpstr>
      <vt:lpstr>1.  중소기업제품 공공구매제도 개관</vt:lpstr>
      <vt:lpstr>1 (①)  중소기업자간 경쟁제품의 지정</vt:lpstr>
      <vt:lpstr>1 (①)  중소기업자간 경쟁제품의 지정</vt:lpstr>
      <vt:lpstr>1 (②)  중기간 경쟁제품 직접생산 확인제도</vt:lpstr>
      <vt:lpstr>1 (③)  물품에 대한 계약이행능력심사</vt:lpstr>
      <vt:lpstr>1 (③)  물품에 대한 계약이행능력심사 (주의사항)</vt:lpstr>
      <vt:lpstr>1 (③)  물품에 대한 계약이행능력심사 (수출우수기업)</vt:lpstr>
      <vt:lpstr>1 (④)  중소기업자간 경쟁제품 입찰공고 예시</vt:lpstr>
      <vt:lpstr>1 (④)  조합을 통한 중기간 경쟁입찰 참여 (적격조합)</vt:lpstr>
      <vt:lpstr>1 (⑤)  조합 추천 수의계약</vt:lpstr>
      <vt:lpstr>1 (⑥)  공사용자재 직접구매 제도</vt:lpstr>
      <vt:lpstr>1 (⑥)  공사용자재 직접구매 제도 (예외사유)</vt:lpstr>
      <vt:lpstr>1 (⑥)  공사용자재 직접구매 제도 (예외처리절차)</vt:lpstr>
      <vt:lpstr>2 (①)  중소기업 우선조달제도</vt:lpstr>
      <vt:lpstr>2 (②)  중소기업 우선조달제도 예외</vt:lpstr>
      <vt:lpstr>3 (①)  중소기업제품 구매목표비율제도</vt:lpstr>
      <vt:lpstr>3 (②)  판로지원법상 공공기관의 범위</vt:lpstr>
      <vt:lpstr>4  기술개발제품 우선구매</vt:lpstr>
      <vt:lpstr>4  기술개발제품 우선구매</vt:lpstr>
      <vt:lpstr>5 (①)  기술개발제품 시범구매 (중기부 시책)</vt:lpstr>
      <vt:lpstr>5 (②)  기술개발제품 시범구매</vt:lpstr>
      <vt:lpstr>6 (①)  공공조달 상생협력 지원제도</vt:lpstr>
      <vt:lpstr>6 (②)  공공조달 상생협력 지원제도</vt:lpstr>
      <vt:lpstr>7 (①)  기타제도 - 간주중소기업</vt:lpstr>
      <vt:lpstr>7 (②)  기타제도 - 공공구매종합정보망</vt:lpstr>
      <vt:lpstr>목차</vt:lpstr>
      <vt:lpstr>최근 판로지원법령 개정 내용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seungwon</dc:creator>
  <cp:lastModifiedBy>MSS</cp:lastModifiedBy>
  <cp:revision>263</cp:revision>
  <cp:lastPrinted>2020-11-10T01:29:04Z</cp:lastPrinted>
  <dcterms:created xsi:type="dcterms:W3CDTF">2019-09-16T13:06:25Z</dcterms:created>
  <dcterms:modified xsi:type="dcterms:W3CDTF">2020-12-16T09:20:35Z</dcterms:modified>
</cp:coreProperties>
</file>