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32" r:id="rId1"/>
  </p:sldMasterIdLst>
  <p:notesMasterIdLst>
    <p:notesMasterId r:id="rId34"/>
  </p:notesMasterIdLst>
  <p:handoutMasterIdLst>
    <p:handoutMasterId r:id="rId35"/>
  </p:handoutMasterIdLst>
  <p:sldIdLst>
    <p:sldId id="322" r:id="rId2"/>
    <p:sldId id="449" r:id="rId3"/>
    <p:sldId id="463" r:id="rId4"/>
    <p:sldId id="508" r:id="rId5"/>
    <p:sldId id="518" r:id="rId6"/>
    <p:sldId id="519" r:id="rId7"/>
    <p:sldId id="520" r:id="rId8"/>
    <p:sldId id="474" r:id="rId9"/>
    <p:sldId id="475" r:id="rId10"/>
    <p:sldId id="486" r:id="rId11"/>
    <p:sldId id="506" r:id="rId12"/>
    <p:sldId id="515" r:id="rId13"/>
    <p:sldId id="477" r:id="rId14"/>
    <p:sldId id="481" r:id="rId15"/>
    <p:sldId id="479" r:id="rId16"/>
    <p:sldId id="480" r:id="rId17"/>
    <p:sldId id="450" r:id="rId18"/>
    <p:sldId id="483" r:id="rId19"/>
    <p:sldId id="484" r:id="rId20"/>
    <p:sldId id="485" r:id="rId21"/>
    <p:sldId id="521" r:id="rId22"/>
    <p:sldId id="488" r:id="rId23"/>
    <p:sldId id="516" r:id="rId24"/>
    <p:sldId id="517" r:id="rId25"/>
    <p:sldId id="489" r:id="rId26"/>
    <p:sldId id="490" r:id="rId27"/>
    <p:sldId id="512" r:id="rId28"/>
    <p:sldId id="513" r:id="rId29"/>
    <p:sldId id="514" r:id="rId30"/>
    <p:sldId id="497" r:id="rId31"/>
    <p:sldId id="501" r:id="rId32"/>
    <p:sldId id="502" r:id="rId33"/>
  </p:sldIdLst>
  <p:sldSz cx="10691813" cy="7559675"/>
  <p:notesSz cx="6797675" cy="9926638"/>
  <p:embeddedFontLst>
    <p:embeddedFont>
      <p:font typeface="HY강B" panose="02030600000101010101" pitchFamily="18" charset="-127"/>
      <p:regular r:id="rId36"/>
    </p:embeddedFont>
    <p:embeddedFont>
      <p:font typeface="HY강M" panose="02030600000101010101" pitchFamily="18" charset="-127"/>
      <p:regular r:id="rId37"/>
    </p:embeddedFont>
    <p:embeddedFont>
      <p:font typeface="나눔명조 ExtraBold" panose="02020603020101020101" pitchFamily="18" charset="-127"/>
      <p:bold r:id="rId38"/>
    </p:embeddedFont>
    <p:embeddedFont>
      <p:font typeface="HY헤드라인M" panose="02030600000101010101" pitchFamily="18" charset="-127"/>
      <p:regular r:id="rId39"/>
    </p:embeddedFont>
    <p:embeddedFont>
      <p:font typeface="한컴 윤고딕 230" panose="02020603020101020101" pitchFamily="18" charset="-127"/>
      <p:regular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맑은 고딕" panose="020B0503020000020004" pitchFamily="50" charset="-127"/>
      <p:regular r:id="rId45"/>
      <p:bold r:id="rId46"/>
    </p:embeddedFont>
    <p:embeddedFont>
      <p:font typeface="나눔바른고딕" panose="020B0603020101020101" pitchFamily="50" charset="-127"/>
      <p:regular r:id="rId47"/>
      <p:bold r:id="rId48"/>
    </p:embeddedFont>
    <p:embeddedFont>
      <p:font typeface="Calibri Light" panose="020F0302020204030204" pitchFamily="34" charset="0"/>
      <p:regular r:id="rId49"/>
      <p:italic r:id="rId50"/>
    </p:embeddedFont>
  </p:embeddedFontLst>
  <p:defaultTextStyle>
    <a:defPPr>
      <a:defRPr lang="ko-KR"/>
    </a:defPPr>
    <a:lvl1pPr marL="0" algn="l" defTabSz="995384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97693" algn="l" defTabSz="995384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95384" algn="l" defTabSz="995384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93076" algn="l" defTabSz="995384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90769" algn="l" defTabSz="995384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88460" algn="l" defTabSz="995384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986153" algn="l" defTabSz="995384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483844" algn="l" defTabSz="995384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981537" algn="l" defTabSz="995384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DDEA382B-35A2-4C3F-9A00-B16CC4EFCC32}">
          <p14:sldIdLst>
            <p14:sldId id="322"/>
            <p14:sldId id="449"/>
            <p14:sldId id="463"/>
            <p14:sldId id="508"/>
            <p14:sldId id="518"/>
            <p14:sldId id="519"/>
            <p14:sldId id="520"/>
            <p14:sldId id="474"/>
            <p14:sldId id="475"/>
            <p14:sldId id="486"/>
            <p14:sldId id="506"/>
            <p14:sldId id="515"/>
            <p14:sldId id="477"/>
            <p14:sldId id="481"/>
            <p14:sldId id="479"/>
            <p14:sldId id="480"/>
            <p14:sldId id="450"/>
            <p14:sldId id="483"/>
            <p14:sldId id="484"/>
            <p14:sldId id="485"/>
            <p14:sldId id="521"/>
            <p14:sldId id="488"/>
            <p14:sldId id="516"/>
            <p14:sldId id="517"/>
            <p14:sldId id="489"/>
            <p14:sldId id="490"/>
            <p14:sldId id="512"/>
            <p14:sldId id="513"/>
            <p14:sldId id="514"/>
            <p14:sldId id="497"/>
            <p14:sldId id="501"/>
            <p14:sldId id="502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589" userDrawn="1">
          <p15:clr>
            <a:srgbClr val="A4A3A4"/>
          </p15:clr>
        </p15:guide>
        <p15:guide id="2" orient="horz" pos="4468" userDrawn="1">
          <p15:clr>
            <a:srgbClr val="A4A3A4"/>
          </p15:clr>
        </p15:guide>
        <p15:guide id="3" pos="6475" userDrawn="1">
          <p15:clr>
            <a:srgbClr val="A4A3A4"/>
          </p15:clr>
        </p15:guide>
        <p15:guide id="4" pos="2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AAD2"/>
    <a:srgbClr val="F43845"/>
    <a:srgbClr val="73B80F"/>
    <a:srgbClr val="649F0D"/>
    <a:srgbClr val="07598B"/>
    <a:srgbClr val="53C18D"/>
    <a:srgbClr val="39A1D1"/>
    <a:srgbClr val="054267"/>
    <a:srgbClr val="0973B6"/>
    <a:srgbClr val="79BB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16" autoAdjust="0"/>
    <p:restoredTop sz="99882" autoAdjust="0"/>
  </p:normalViewPr>
  <p:slideViewPr>
    <p:cSldViewPr snapToGrid="0">
      <p:cViewPr>
        <p:scale>
          <a:sx n="100" d="100"/>
          <a:sy n="100" d="100"/>
        </p:scale>
        <p:origin x="-1836" y="-222"/>
      </p:cViewPr>
      <p:guideLst>
        <p:guide orient="horz" pos="589"/>
        <p:guide orient="horz" pos="4468"/>
        <p:guide pos="6475"/>
        <p:guide pos="2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-3972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font" Target="fonts/font1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9" y="2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0442A3-5123-4884-A1FF-C456514A0361}" type="datetimeFigureOut">
              <a:rPr lang="ko-KR" altLang="en-US" smtClean="0"/>
              <a:t>2016-12-28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165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9" y="9428165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69D3A4-2E17-4927-977C-539B91B3371E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149337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5659" cy="498055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6" y="0"/>
            <a:ext cx="2945659" cy="498055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DAAE39AA-83B4-4B52-AF20-880E40A11272}" type="datetimeFigureOut">
              <a:rPr lang="ko-KR" altLang="en-US" smtClean="0"/>
              <a:t>2016-12-28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33463" y="1243013"/>
            <a:ext cx="4730750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28584"/>
            <a:ext cx="2945659" cy="498055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6" y="9428584"/>
            <a:ext cx="2945659" cy="498055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95117DB7-9971-4BD3-88BA-181C257B3C14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7187467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286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7143" algn="l" defTabSz="914286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1431" algn="l" defTabSz="914286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8574" algn="l" defTabSz="914286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717" algn="l" defTabSz="914286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860" algn="l" defTabSz="914286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200005" algn="l" defTabSz="914286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7148" algn="l" defTabSz="914286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5355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7535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4329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양쪽 모서리가 둥근 사각형 1"/>
          <p:cNvSpPr/>
          <p:nvPr userDrawn="1"/>
        </p:nvSpPr>
        <p:spPr>
          <a:xfrm rot="5400000">
            <a:off x="-89633" y="356332"/>
            <a:ext cx="509985" cy="330718"/>
          </a:xfrm>
          <a:prstGeom prst="round2SameRect">
            <a:avLst>
              <a:gd name="adj1" fmla="val 0"/>
              <a:gd name="adj2" fmla="val 0"/>
            </a:avLst>
          </a:prstGeom>
          <a:pattFill prst="dkUpDiag">
            <a:fgClr>
              <a:srgbClr val="ABD3E7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직사각형 13"/>
          <p:cNvSpPr/>
          <p:nvPr userDrawn="1"/>
        </p:nvSpPr>
        <p:spPr>
          <a:xfrm rot="10800000">
            <a:off x="330718" y="-3"/>
            <a:ext cx="212706" cy="266702"/>
          </a:xfrm>
          <a:prstGeom prst="rect">
            <a:avLst/>
          </a:prstGeom>
          <a:solidFill>
            <a:srgbClr val="0973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343423" y="55837"/>
            <a:ext cx="212696" cy="226581"/>
          </a:xfrm>
          <a:prstGeom prst="rect">
            <a:avLst/>
          </a:prstGeom>
          <a:noFill/>
        </p:spPr>
        <p:txBody>
          <a:bodyPr wrap="none" lIns="35995" tIns="35995" rIns="53994" bIns="35995" rtlCol="0">
            <a:spAutoFit/>
          </a:bodyPr>
          <a:lstStyle/>
          <a:p>
            <a:pPr algn="ctr"/>
            <a:r>
              <a:rPr lang="en-US" altLang="ko-KR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Ⅰ</a:t>
            </a:r>
            <a:endParaRPr lang="ko-KR" altLang="en-US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/>
              </a:soli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568823" y="55837"/>
            <a:ext cx="1507922" cy="226581"/>
          </a:xfrm>
          <a:prstGeom prst="rect">
            <a:avLst/>
          </a:prstGeom>
          <a:noFill/>
        </p:spPr>
        <p:txBody>
          <a:bodyPr wrap="none" lIns="35995" tIns="35995" rIns="53994" bIns="35995" rtlCol="0">
            <a:spAutoFit/>
          </a:bodyPr>
          <a:lstStyle/>
          <a:p>
            <a:pPr algn="l"/>
            <a:r>
              <a:rPr lang="ko-KR" altLang="en-US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중소기업 정책자금의 개요</a:t>
            </a:r>
            <a:endParaRPr lang="ko-KR" altLang="en-US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sp>
        <p:nvSpPr>
          <p:cNvPr id="12" name="양쪽 모서리가 둥근 사각형 11"/>
          <p:cNvSpPr/>
          <p:nvPr userDrawn="1"/>
        </p:nvSpPr>
        <p:spPr>
          <a:xfrm rot="5400000">
            <a:off x="328611" y="778228"/>
            <a:ext cx="114258" cy="11117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97CC1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7352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 userDrawn="1"/>
        </p:nvSpPr>
        <p:spPr>
          <a:xfrm rot="10800000">
            <a:off x="330718" y="-3"/>
            <a:ext cx="212706" cy="266702"/>
          </a:xfrm>
          <a:prstGeom prst="rect">
            <a:avLst/>
          </a:prstGeom>
          <a:solidFill>
            <a:srgbClr val="0973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343423" y="55837"/>
            <a:ext cx="212696" cy="226581"/>
          </a:xfrm>
          <a:prstGeom prst="rect">
            <a:avLst/>
          </a:prstGeom>
          <a:noFill/>
        </p:spPr>
        <p:txBody>
          <a:bodyPr wrap="none" lIns="35995" tIns="35995" rIns="53994" bIns="35995" rtlCol="0">
            <a:spAutoFit/>
          </a:bodyPr>
          <a:lstStyle/>
          <a:p>
            <a:pPr algn="ctr"/>
            <a:r>
              <a:rPr lang="en-US" altLang="ko-KR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Ⅰ</a:t>
            </a:r>
            <a:endParaRPr lang="ko-KR" altLang="en-US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/>
              </a:soli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568823" y="55837"/>
            <a:ext cx="1507922" cy="226581"/>
          </a:xfrm>
          <a:prstGeom prst="rect">
            <a:avLst/>
          </a:prstGeom>
          <a:noFill/>
        </p:spPr>
        <p:txBody>
          <a:bodyPr wrap="none" lIns="35995" tIns="35995" rIns="53994" bIns="35995" rtlCol="0">
            <a:spAutoFit/>
          </a:bodyPr>
          <a:lstStyle/>
          <a:p>
            <a:pPr algn="l"/>
            <a:r>
              <a:rPr lang="ko-KR" altLang="en-US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중소기업 정책자금의 개요</a:t>
            </a:r>
            <a:endParaRPr lang="ko-KR" altLang="en-US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10680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 userDrawn="1"/>
        </p:nvSpPr>
        <p:spPr>
          <a:xfrm rot="10800000">
            <a:off x="330718" y="-3"/>
            <a:ext cx="212706" cy="266702"/>
          </a:xfrm>
          <a:prstGeom prst="rect">
            <a:avLst/>
          </a:prstGeom>
          <a:solidFill>
            <a:srgbClr val="0973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343423" y="55837"/>
            <a:ext cx="212696" cy="226581"/>
          </a:xfrm>
          <a:prstGeom prst="rect">
            <a:avLst/>
          </a:prstGeom>
          <a:noFill/>
        </p:spPr>
        <p:txBody>
          <a:bodyPr wrap="none" lIns="35995" tIns="35995" rIns="53994" bIns="35995" rtlCol="0">
            <a:spAutoFit/>
          </a:bodyPr>
          <a:lstStyle/>
          <a:p>
            <a:pPr algn="ctr"/>
            <a:r>
              <a:rPr lang="en-US" altLang="ko-KR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Ⅱ</a:t>
            </a:r>
            <a:endParaRPr lang="ko-KR" altLang="en-US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/>
              </a:soli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568823" y="55837"/>
            <a:ext cx="1738755" cy="226581"/>
          </a:xfrm>
          <a:prstGeom prst="rect">
            <a:avLst/>
          </a:prstGeom>
          <a:noFill/>
        </p:spPr>
        <p:txBody>
          <a:bodyPr wrap="none" lIns="35995" tIns="35995" rIns="53994" bIns="35995" rtlCol="0">
            <a:spAutoFit/>
          </a:bodyPr>
          <a:lstStyle/>
          <a:p>
            <a:pPr algn="l"/>
            <a:r>
              <a:rPr lang="en-US" altLang="ko-KR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2017</a:t>
            </a:r>
            <a:r>
              <a:rPr lang="ko-KR" altLang="en-US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년 세부 자금 별 지원계획</a:t>
            </a:r>
            <a:endParaRPr lang="ko-KR" altLang="en-US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sp>
        <p:nvSpPr>
          <p:cNvPr id="5" name="양쪽 모서리가 둥근 사각형 4"/>
          <p:cNvSpPr/>
          <p:nvPr userDrawn="1"/>
        </p:nvSpPr>
        <p:spPr>
          <a:xfrm rot="5400000">
            <a:off x="-89633" y="356332"/>
            <a:ext cx="509985" cy="330718"/>
          </a:xfrm>
          <a:prstGeom prst="round2SameRect">
            <a:avLst>
              <a:gd name="adj1" fmla="val 0"/>
              <a:gd name="adj2" fmla="val 0"/>
            </a:avLst>
          </a:prstGeom>
          <a:pattFill prst="dkUpDiag">
            <a:fgClr>
              <a:srgbClr val="ABD3E7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양쪽 모서리가 둥근 사각형 5"/>
          <p:cNvSpPr/>
          <p:nvPr userDrawn="1"/>
        </p:nvSpPr>
        <p:spPr>
          <a:xfrm rot="5400000">
            <a:off x="328611" y="778228"/>
            <a:ext cx="114258" cy="11117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97CC1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73189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 userDrawn="1"/>
        </p:nvSpPr>
        <p:spPr>
          <a:xfrm rot="10800000">
            <a:off x="330718" y="-3"/>
            <a:ext cx="212706" cy="266702"/>
          </a:xfrm>
          <a:prstGeom prst="rect">
            <a:avLst/>
          </a:prstGeom>
          <a:solidFill>
            <a:srgbClr val="0973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343423" y="55837"/>
            <a:ext cx="212696" cy="226581"/>
          </a:xfrm>
          <a:prstGeom prst="rect">
            <a:avLst/>
          </a:prstGeom>
          <a:noFill/>
        </p:spPr>
        <p:txBody>
          <a:bodyPr wrap="none" lIns="35995" tIns="35995" rIns="53994" bIns="35995" rtlCol="0">
            <a:spAutoFit/>
          </a:bodyPr>
          <a:lstStyle/>
          <a:p>
            <a:pPr algn="ctr"/>
            <a:r>
              <a:rPr lang="en-US" altLang="ko-KR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Ⅱ</a:t>
            </a:r>
            <a:endParaRPr lang="ko-KR" altLang="en-US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/>
              </a:soli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568823" y="55837"/>
            <a:ext cx="1738755" cy="226581"/>
          </a:xfrm>
          <a:prstGeom prst="rect">
            <a:avLst/>
          </a:prstGeom>
          <a:noFill/>
        </p:spPr>
        <p:txBody>
          <a:bodyPr wrap="none" lIns="35995" tIns="35995" rIns="53994" bIns="35995" rtlCol="0">
            <a:spAutoFit/>
          </a:bodyPr>
          <a:lstStyle/>
          <a:p>
            <a:pPr algn="l"/>
            <a:r>
              <a:rPr lang="en-US" altLang="ko-KR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2017</a:t>
            </a:r>
            <a:r>
              <a:rPr lang="ko-KR" altLang="en-US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년 세부 자금 별 지원계획</a:t>
            </a:r>
            <a:endParaRPr lang="ko-KR" altLang="en-US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5347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 userDrawn="1"/>
        </p:nvSpPr>
        <p:spPr>
          <a:xfrm rot="10800000">
            <a:off x="330718" y="-3"/>
            <a:ext cx="212706" cy="266702"/>
          </a:xfrm>
          <a:prstGeom prst="rect">
            <a:avLst/>
          </a:prstGeom>
          <a:solidFill>
            <a:srgbClr val="0973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343423" y="55837"/>
            <a:ext cx="212696" cy="226581"/>
          </a:xfrm>
          <a:prstGeom prst="rect">
            <a:avLst/>
          </a:prstGeom>
          <a:noFill/>
        </p:spPr>
        <p:txBody>
          <a:bodyPr wrap="none" lIns="35995" tIns="35995" rIns="53994" bIns="35995" rtlCol="0">
            <a:spAutoFit/>
          </a:bodyPr>
          <a:lstStyle/>
          <a:p>
            <a:pPr algn="ctr"/>
            <a:r>
              <a:rPr lang="en-US" altLang="ko-KR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Ⅱ</a:t>
            </a:r>
            <a:endParaRPr lang="ko-KR" altLang="en-US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/>
              </a:soli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568823" y="55837"/>
            <a:ext cx="1738755" cy="226581"/>
          </a:xfrm>
          <a:prstGeom prst="rect">
            <a:avLst/>
          </a:prstGeom>
          <a:noFill/>
        </p:spPr>
        <p:txBody>
          <a:bodyPr wrap="none" lIns="35995" tIns="35995" rIns="53994" bIns="35995" rtlCol="0">
            <a:spAutoFit/>
          </a:bodyPr>
          <a:lstStyle/>
          <a:p>
            <a:pPr algn="l"/>
            <a:r>
              <a:rPr lang="en-US" altLang="ko-KR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2017</a:t>
            </a:r>
            <a:r>
              <a:rPr lang="ko-KR" altLang="en-US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년 세부 자금 별 지원계획</a:t>
            </a:r>
            <a:endParaRPr lang="ko-KR" altLang="en-US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66044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18FE-46AA-4BE0-88C7-F5AF093AC2C4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36685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6"/>
            <a:ext cx="9221689" cy="1653678"/>
          </a:xfrm>
        </p:spPr>
        <p:txBody>
          <a:bodyPr/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503909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781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51172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01563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51954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02345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52736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03127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18FE-46AA-4BE0-88C7-F5AF093AC2C4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66768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3" y="2012414"/>
            <a:ext cx="4544021" cy="479654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18FE-46AA-4BE0-88C7-F5AF093AC2C4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80410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402484"/>
            <a:ext cx="9221689" cy="146118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909" indent="0">
              <a:buNone/>
              <a:defRPr sz="2200" b="1"/>
            </a:lvl2pPr>
            <a:lvl3pPr marL="1007819" indent="0">
              <a:buNone/>
              <a:defRPr sz="1900" b="1"/>
            </a:lvl3pPr>
            <a:lvl4pPr marL="1511728" indent="0">
              <a:buNone/>
              <a:defRPr sz="1700" b="1"/>
            </a:lvl4pPr>
            <a:lvl5pPr marL="2015636" indent="0">
              <a:buNone/>
              <a:defRPr sz="1700" b="1"/>
            </a:lvl5pPr>
            <a:lvl6pPr marL="2519547" indent="0">
              <a:buNone/>
              <a:defRPr sz="1700" b="1"/>
            </a:lvl6pPr>
            <a:lvl7pPr marL="3023455" indent="0">
              <a:buNone/>
              <a:defRPr sz="1700" b="1"/>
            </a:lvl7pPr>
            <a:lvl8pPr marL="3527365" indent="0">
              <a:buNone/>
              <a:defRPr sz="1700" b="1"/>
            </a:lvl8pPr>
            <a:lvl9pPr marL="4031274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2" y="1853171"/>
            <a:ext cx="4545413" cy="908210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909" indent="0">
              <a:buNone/>
              <a:defRPr sz="2200" b="1"/>
            </a:lvl2pPr>
            <a:lvl3pPr marL="1007819" indent="0">
              <a:buNone/>
              <a:defRPr sz="1900" b="1"/>
            </a:lvl3pPr>
            <a:lvl4pPr marL="1511728" indent="0">
              <a:buNone/>
              <a:defRPr sz="1700" b="1"/>
            </a:lvl4pPr>
            <a:lvl5pPr marL="2015636" indent="0">
              <a:buNone/>
              <a:defRPr sz="1700" b="1"/>
            </a:lvl5pPr>
            <a:lvl6pPr marL="2519547" indent="0">
              <a:buNone/>
              <a:defRPr sz="1700" b="1"/>
            </a:lvl6pPr>
            <a:lvl7pPr marL="3023455" indent="0">
              <a:buNone/>
              <a:defRPr sz="1700" b="1"/>
            </a:lvl7pPr>
            <a:lvl8pPr marL="3527365" indent="0">
              <a:buNone/>
              <a:defRPr sz="1700" b="1"/>
            </a:lvl8pPr>
            <a:lvl9pPr marL="4031274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2" y="2761381"/>
            <a:ext cx="4545413" cy="406157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18FE-46AA-4BE0-88C7-F5AF093AC2C4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57821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18FE-46AA-4BE0-88C7-F5AF093AC2C4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0521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18FE-46AA-4BE0-88C7-F5AF093AC2C4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91995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6"/>
            <a:ext cx="5412730" cy="5372269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00"/>
            </a:lvl1pPr>
            <a:lvl2pPr marL="503909" indent="0">
              <a:buNone/>
              <a:defRPr sz="1600"/>
            </a:lvl2pPr>
            <a:lvl3pPr marL="1007819" indent="0">
              <a:buNone/>
              <a:defRPr sz="1400"/>
            </a:lvl3pPr>
            <a:lvl4pPr marL="1511728" indent="0">
              <a:buNone/>
              <a:defRPr sz="1100"/>
            </a:lvl4pPr>
            <a:lvl5pPr marL="2015636" indent="0">
              <a:buNone/>
              <a:defRPr sz="1100"/>
            </a:lvl5pPr>
            <a:lvl6pPr marL="2519547" indent="0">
              <a:buNone/>
              <a:defRPr sz="1100"/>
            </a:lvl6pPr>
            <a:lvl7pPr marL="3023455" indent="0">
              <a:buNone/>
              <a:defRPr sz="1100"/>
            </a:lvl7pPr>
            <a:lvl8pPr marL="3527365" indent="0">
              <a:buNone/>
              <a:defRPr sz="1100"/>
            </a:lvl8pPr>
            <a:lvl9pPr marL="4031274" indent="0">
              <a:buNone/>
              <a:defRPr sz="1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18FE-46AA-4BE0-88C7-F5AF093AC2C4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19711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6"/>
            <a:ext cx="5412730" cy="5372269"/>
          </a:xfrm>
        </p:spPr>
        <p:txBody>
          <a:bodyPr anchor="t"/>
          <a:lstStyle>
            <a:lvl1pPr marL="0" indent="0">
              <a:buNone/>
              <a:defRPr sz="3500"/>
            </a:lvl1pPr>
            <a:lvl2pPr marL="503909" indent="0">
              <a:buNone/>
              <a:defRPr sz="3100"/>
            </a:lvl2pPr>
            <a:lvl3pPr marL="1007819" indent="0">
              <a:buNone/>
              <a:defRPr sz="2600"/>
            </a:lvl3pPr>
            <a:lvl4pPr marL="1511728" indent="0">
              <a:buNone/>
              <a:defRPr sz="2200"/>
            </a:lvl4pPr>
            <a:lvl5pPr marL="2015636" indent="0">
              <a:buNone/>
              <a:defRPr sz="2200"/>
            </a:lvl5pPr>
            <a:lvl6pPr marL="2519547" indent="0">
              <a:buNone/>
              <a:defRPr sz="2200"/>
            </a:lvl6pPr>
            <a:lvl7pPr marL="3023455" indent="0">
              <a:buNone/>
              <a:defRPr sz="2200"/>
            </a:lvl7pPr>
            <a:lvl8pPr marL="3527365" indent="0">
              <a:buNone/>
              <a:defRPr sz="2200"/>
            </a:lvl8pPr>
            <a:lvl9pPr marL="4031274" indent="0">
              <a:buNone/>
              <a:defRPr sz="2200"/>
            </a:lvl9pPr>
          </a:lstStyle>
          <a:p>
            <a:r>
              <a:rPr lang="ko-KR" altLang="en-US" dirty="0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00"/>
            </a:lvl1pPr>
            <a:lvl2pPr marL="503909" indent="0">
              <a:buNone/>
              <a:defRPr sz="1600"/>
            </a:lvl2pPr>
            <a:lvl3pPr marL="1007819" indent="0">
              <a:buNone/>
              <a:defRPr sz="1400"/>
            </a:lvl3pPr>
            <a:lvl4pPr marL="1511728" indent="0">
              <a:buNone/>
              <a:defRPr sz="1100"/>
            </a:lvl4pPr>
            <a:lvl5pPr marL="2015636" indent="0">
              <a:buNone/>
              <a:defRPr sz="1100"/>
            </a:lvl5pPr>
            <a:lvl6pPr marL="2519547" indent="0">
              <a:buNone/>
              <a:defRPr sz="1100"/>
            </a:lvl6pPr>
            <a:lvl7pPr marL="3023455" indent="0">
              <a:buNone/>
              <a:defRPr sz="1100"/>
            </a:lvl7pPr>
            <a:lvl8pPr marL="3527365" indent="0">
              <a:buNone/>
              <a:defRPr sz="1100"/>
            </a:lvl8pPr>
            <a:lvl9pPr marL="4031274" indent="0">
              <a:buNone/>
              <a:defRPr sz="1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18FE-46AA-4BE0-88C7-F5AF093AC2C4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336906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18FE-46AA-4BE0-88C7-F5AF093AC2C4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540602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4"/>
            <a:ext cx="2305422" cy="64064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4" y="402484"/>
            <a:ext cx="6782619" cy="64064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18FE-46AA-4BE0-88C7-F5AF093AC2C4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33520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 userDrawn="1"/>
        </p:nvGrpSpPr>
        <p:grpSpPr>
          <a:xfrm>
            <a:off x="0" y="-1"/>
            <a:ext cx="2873240" cy="922323"/>
            <a:chOff x="0" y="-3"/>
            <a:chExt cx="2457292" cy="836715"/>
          </a:xfrm>
        </p:grpSpPr>
        <p:sp>
          <p:nvSpPr>
            <p:cNvPr id="16" name="직사각형 15"/>
            <p:cNvSpPr/>
            <p:nvPr userDrawn="1"/>
          </p:nvSpPr>
          <p:spPr>
            <a:xfrm rot="10800000">
              <a:off x="309115" y="-3"/>
              <a:ext cx="263748" cy="370112"/>
            </a:xfrm>
            <a:prstGeom prst="rect">
              <a:avLst/>
            </a:prstGeom>
            <a:solidFill>
              <a:srgbClr val="0973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양쪽 모서리가 둥근 사각형 9"/>
            <p:cNvSpPr/>
            <p:nvPr userDrawn="1"/>
          </p:nvSpPr>
          <p:spPr>
            <a:xfrm rot="5400000">
              <a:off x="-24354" y="394467"/>
              <a:ext cx="359296" cy="310588"/>
            </a:xfrm>
            <a:prstGeom prst="round2SameRect">
              <a:avLst>
                <a:gd name="adj1" fmla="val 0"/>
                <a:gd name="adj2" fmla="val 0"/>
              </a:avLst>
            </a:prstGeom>
            <a:pattFill prst="dkUpDiag">
              <a:fgClr>
                <a:srgbClr val="ABD3E7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양쪽 모서리가 둥근 사각형 10"/>
            <p:cNvSpPr/>
            <p:nvPr userDrawn="1"/>
          </p:nvSpPr>
          <p:spPr>
            <a:xfrm rot="5400000">
              <a:off x="308609" y="730859"/>
              <a:ext cx="107303" cy="104403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97CC1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양쪽 모서리가 둥근 사각형 11"/>
            <p:cNvSpPr/>
            <p:nvPr userDrawn="1"/>
          </p:nvSpPr>
          <p:spPr>
            <a:xfrm rot="5400000">
              <a:off x="-24619" y="394731"/>
              <a:ext cx="359298" cy="310058"/>
            </a:xfrm>
            <a:prstGeom prst="round2SameRect">
              <a:avLst>
                <a:gd name="adj1" fmla="val 0"/>
                <a:gd name="adj2" fmla="val 0"/>
              </a:avLst>
            </a:prstGeom>
            <a:pattFill prst="dkUpDiag">
              <a:fgClr>
                <a:srgbClr val="ABD3E7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양쪽 모서리가 둥근 사각형 12"/>
            <p:cNvSpPr/>
            <p:nvPr userDrawn="1"/>
          </p:nvSpPr>
          <p:spPr>
            <a:xfrm rot="5400000">
              <a:off x="308609" y="730859"/>
              <a:ext cx="107303" cy="104403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97CC1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TextBox 16"/>
            <p:cNvSpPr txBox="1"/>
            <p:nvPr userDrawn="1"/>
          </p:nvSpPr>
          <p:spPr>
            <a:xfrm>
              <a:off x="282077" y="2096"/>
              <a:ext cx="340151" cy="359125"/>
            </a:xfrm>
            <a:prstGeom prst="rect">
              <a:avLst/>
            </a:prstGeom>
            <a:noFill/>
          </p:spPr>
          <p:txBody>
            <a:bodyPr wrap="square" lIns="36000" tIns="36000" rIns="54000" bIns="36000" rtlCol="0" anchor="ctr">
              <a:spAutoFit/>
            </a:bodyPr>
            <a:lstStyle/>
            <a:p>
              <a:pPr algn="ctr"/>
              <a:r>
                <a:rPr lang="en-US" altLang="ko-KR" sz="21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Ⅰ</a:t>
              </a:r>
              <a:endParaRPr lang="ko-KR" altLang="en-US" sz="21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</p:txBody>
        </p:sp>
        <p:sp>
          <p:nvSpPr>
            <p:cNvPr id="15" name="TextBox 14"/>
            <p:cNvSpPr txBox="1"/>
            <p:nvPr userDrawn="1"/>
          </p:nvSpPr>
          <p:spPr>
            <a:xfrm>
              <a:off x="630247" y="23036"/>
              <a:ext cx="1827045" cy="317243"/>
            </a:xfrm>
            <a:prstGeom prst="rect">
              <a:avLst/>
            </a:prstGeom>
            <a:noFill/>
          </p:spPr>
          <p:txBody>
            <a:bodyPr wrap="none" lIns="36000" tIns="36000" rIns="54000" bIns="36000" rtlCol="0" anchor="ctr">
              <a:spAutoFit/>
            </a:bodyPr>
            <a:lstStyle/>
            <a:p>
              <a:pPr algn="l"/>
              <a:r>
                <a:rPr lang="ko-KR" altLang="en-US" sz="18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973B6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중소기업과 정책금융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5523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1" y="-3"/>
            <a:ext cx="2653630" cy="922323"/>
            <a:chOff x="0" y="-3"/>
            <a:chExt cx="2269474" cy="836715"/>
          </a:xfrm>
        </p:grpSpPr>
        <p:sp>
          <p:nvSpPr>
            <p:cNvPr id="9" name="직사각형 8"/>
            <p:cNvSpPr/>
            <p:nvPr userDrawn="1"/>
          </p:nvSpPr>
          <p:spPr>
            <a:xfrm rot="10800000">
              <a:off x="309115" y="-3"/>
              <a:ext cx="263748" cy="370112"/>
            </a:xfrm>
            <a:prstGeom prst="rect">
              <a:avLst/>
            </a:prstGeom>
            <a:solidFill>
              <a:srgbClr val="0973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양쪽 모서리가 둥근 사각형 11"/>
            <p:cNvSpPr/>
            <p:nvPr userDrawn="1"/>
          </p:nvSpPr>
          <p:spPr>
            <a:xfrm rot="5400000">
              <a:off x="-24354" y="394467"/>
              <a:ext cx="359296" cy="310588"/>
            </a:xfrm>
            <a:prstGeom prst="round2SameRect">
              <a:avLst>
                <a:gd name="adj1" fmla="val 0"/>
                <a:gd name="adj2" fmla="val 0"/>
              </a:avLst>
            </a:prstGeom>
            <a:pattFill prst="dkUpDiag">
              <a:fgClr>
                <a:srgbClr val="ABD3E7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양쪽 모서리가 둥근 사각형 12"/>
            <p:cNvSpPr/>
            <p:nvPr userDrawn="1"/>
          </p:nvSpPr>
          <p:spPr>
            <a:xfrm rot="5400000">
              <a:off x="308609" y="730859"/>
              <a:ext cx="107303" cy="104403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97CC1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" name="양쪽 모서리가 둥근 사각형 13"/>
            <p:cNvSpPr/>
            <p:nvPr userDrawn="1"/>
          </p:nvSpPr>
          <p:spPr>
            <a:xfrm rot="5400000">
              <a:off x="-24619" y="394731"/>
              <a:ext cx="359298" cy="310058"/>
            </a:xfrm>
            <a:prstGeom prst="round2SameRect">
              <a:avLst>
                <a:gd name="adj1" fmla="val 0"/>
                <a:gd name="adj2" fmla="val 0"/>
              </a:avLst>
            </a:prstGeom>
            <a:pattFill prst="dkUpDiag">
              <a:fgClr>
                <a:srgbClr val="ABD3E7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양쪽 모서리가 둥근 사각형 14"/>
            <p:cNvSpPr/>
            <p:nvPr userDrawn="1"/>
          </p:nvSpPr>
          <p:spPr>
            <a:xfrm rot="5400000">
              <a:off x="308609" y="730859"/>
              <a:ext cx="107303" cy="104403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97CC1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282077" y="2096"/>
              <a:ext cx="340151" cy="359125"/>
            </a:xfrm>
            <a:prstGeom prst="rect">
              <a:avLst/>
            </a:prstGeom>
            <a:noFill/>
          </p:spPr>
          <p:txBody>
            <a:bodyPr wrap="square" lIns="36000" tIns="36000" rIns="54000" bIns="36000" rtlCol="0" anchor="ctr">
              <a:spAutoFit/>
            </a:bodyPr>
            <a:lstStyle/>
            <a:p>
              <a:pPr algn="ctr"/>
              <a:r>
                <a:rPr lang="en-US" altLang="ko-KR" sz="21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Ⅱ</a:t>
              </a:r>
              <a:endParaRPr lang="ko-KR" altLang="en-US" sz="21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</p:txBody>
        </p:sp>
        <p:sp>
          <p:nvSpPr>
            <p:cNvPr id="17" name="TextBox 16"/>
            <p:cNvSpPr txBox="1"/>
            <p:nvPr userDrawn="1"/>
          </p:nvSpPr>
          <p:spPr>
            <a:xfrm>
              <a:off x="630247" y="23036"/>
              <a:ext cx="1639227" cy="317243"/>
            </a:xfrm>
            <a:prstGeom prst="rect">
              <a:avLst/>
            </a:prstGeom>
            <a:noFill/>
          </p:spPr>
          <p:txBody>
            <a:bodyPr wrap="none" lIns="36000" tIns="36000" rIns="54000" bIns="36000" rtlCol="0" anchor="ctr">
              <a:spAutoFit/>
            </a:bodyPr>
            <a:lstStyle/>
            <a:p>
              <a:pPr algn="l"/>
              <a:r>
                <a:rPr lang="ko-KR" altLang="en-US" sz="18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973B6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중소기업 정책자금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3276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28" tIns="45715" rIns="91428" bIns="45715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1"/>
            <a:ext cx="2405658" cy="402483"/>
          </a:xfrm>
          <a:prstGeom prst="rect">
            <a:avLst/>
          </a:prstGeom>
        </p:spPr>
        <p:txBody>
          <a:bodyPr vert="horz" lIns="91428" tIns="45715" rIns="91428" bIns="4571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1"/>
            <a:ext cx="3608487" cy="402483"/>
          </a:xfrm>
          <a:prstGeom prst="rect">
            <a:avLst/>
          </a:prstGeom>
        </p:spPr>
        <p:txBody>
          <a:bodyPr vert="horz" lIns="91428" tIns="45715" rIns="91428" bIns="4571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1"/>
            <a:ext cx="2405658" cy="402483"/>
          </a:xfrm>
          <a:prstGeom prst="rect">
            <a:avLst/>
          </a:prstGeom>
        </p:spPr>
        <p:txBody>
          <a:bodyPr vert="horz" lIns="91428" tIns="45715" rIns="91428" bIns="4571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B18FE-46AA-4BE0-88C7-F5AF093AC2C4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27120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46" r:id="rId2"/>
    <p:sldLayoutId id="2147483744" r:id="rId3"/>
    <p:sldLayoutId id="2147483747" r:id="rId4"/>
    <p:sldLayoutId id="2147483745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8" r:id="rId16"/>
    <p:sldLayoutId id="2147483749" r:id="rId1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1007819" rtl="0" eaLnBrk="1" latinLnBrk="1" hangingPunct="1">
        <a:lnSpc>
          <a:spcPct val="90000"/>
        </a:lnSpc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55" indent="-251955" algn="l" defTabSz="1007819" rtl="0" eaLnBrk="1" latinLnBrk="1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55864" indent="-251955" algn="l" defTabSz="1007819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59773" indent="-251955" algn="l" defTabSz="1007819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3682" indent="-251955" algn="l" defTabSz="1007819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267591" indent="-251955" algn="l" defTabSz="1007819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771502" indent="-251955" algn="l" defTabSz="1007819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275410" indent="-251955" algn="l" defTabSz="1007819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779319" indent="-251955" algn="l" defTabSz="1007819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283229" indent="-251955" algn="l" defTabSz="1007819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819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503909" algn="l" defTabSz="1007819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1007819" algn="l" defTabSz="1007819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728" algn="l" defTabSz="1007819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15636" algn="l" defTabSz="1007819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9547" algn="l" defTabSz="1007819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23455" algn="l" defTabSz="1007819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7365" algn="l" defTabSz="1007819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31274" algn="l" defTabSz="1007819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emf"/><Relationship Id="rId7" Type="http://schemas.openxmlformats.org/officeDocument/2006/relationships/image" Target="../media/image19.emf"/><Relationship Id="rId12" Type="http://schemas.openxmlformats.org/officeDocument/2006/relationships/image" Target="../media/image23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emf"/><Relationship Id="rId11" Type="http://schemas.openxmlformats.org/officeDocument/2006/relationships/image" Target="../media/image12.png"/><Relationship Id="rId5" Type="http://schemas.openxmlformats.org/officeDocument/2006/relationships/image" Target="../media/image17.emf"/><Relationship Id="rId10" Type="http://schemas.openxmlformats.org/officeDocument/2006/relationships/image" Target="../media/image22.png"/><Relationship Id="rId4" Type="http://schemas.openxmlformats.org/officeDocument/2006/relationships/image" Target="../media/image16.emf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png"/><Relationship Id="rId4" Type="http://schemas.openxmlformats.org/officeDocument/2006/relationships/image" Target="../media/image3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emf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/>
          <a:srcRect b="28811"/>
          <a:stretch/>
        </p:blipFill>
        <p:spPr>
          <a:xfrm>
            <a:off x="-1497" y="-47624"/>
            <a:ext cx="10693311" cy="5381635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/>
          <a:srcRect t="97984"/>
          <a:stretch/>
        </p:blipFill>
        <p:spPr>
          <a:xfrm>
            <a:off x="-748" y="7416810"/>
            <a:ext cx="10693311" cy="1524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70503" y="5276505"/>
            <a:ext cx="7750817" cy="1708150"/>
          </a:xfrm>
          <a:prstGeom prst="rect">
            <a:avLst/>
          </a:prstGeom>
          <a:noFill/>
        </p:spPr>
        <p:txBody>
          <a:bodyPr wrap="none" lIns="91428" tIns="45715" rIns="91428" bIns="45715" rtlCol="0" anchor="ctr">
            <a:spAutoFit/>
          </a:bodyPr>
          <a:lstStyle/>
          <a:p>
            <a:pPr algn="ctr"/>
            <a:r>
              <a:rPr lang="en-US" altLang="ko-KR" sz="4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 flip="none" rotWithShape="1">
                  <a:gsLst>
                    <a:gs pos="0">
                      <a:srgbClr val="0070C0"/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2017 </a:t>
            </a:r>
            <a:r>
              <a:rPr lang="ko-KR" altLang="en-US" sz="4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 flip="none" rotWithShape="1">
                  <a:gsLst>
                    <a:gs pos="0">
                      <a:srgbClr val="0070C0"/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중소기업 정책자금 </a:t>
            </a:r>
            <a:r>
              <a:rPr lang="ko-KR" altLang="en-US" sz="4000" dirty="0">
                <a:ln>
                  <a:solidFill>
                    <a:schemeClr val="tx1">
                      <a:alpha val="0"/>
                    </a:schemeClr>
                  </a:solidFill>
                </a:ln>
                <a:gradFill flip="none" rotWithShape="1">
                  <a:gsLst>
                    <a:gs pos="0">
                      <a:srgbClr val="0070C0"/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지원 </a:t>
            </a:r>
            <a:r>
              <a:rPr lang="ko-KR" altLang="en-US" sz="4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 flip="none" rotWithShape="1">
                  <a:gsLst>
                    <a:gs pos="0">
                      <a:srgbClr val="0070C0"/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안내</a:t>
            </a:r>
            <a:endParaRPr lang="ko-KR" altLang="en-US" sz="4000" dirty="0">
              <a:ln>
                <a:solidFill>
                  <a:schemeClr val="tx1">
                    <a:alpha val="0"/>
                  </a:schemeClr>
                </a:solidFill>
              </a:ln>
              <a:gradFill flip="none" rotWithShape="1">
                <a:gsLst>
                  <a:gs pos="0">
                    <a:srgbClr val="0070C0"/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  <a:p>
            <a:pPr algn="ctr"/>
            <a:r>
              <a:rPr lang="en-US" altLang="ko-KR" sz="3600" dirty="0">
                <a:ln>
                  <a:solidFill>
                    <a:schemeClr val="tx1">
                      <a:alpha val="0"/>
                    </a:schemeClr>
                  </a:solidFill>
                </a:ln>
                <a:gradFill flip="none" rotWithShape="1">
                  <a:gsLst>
                    <a:gs pos="0">
                      <a:srgbClr val="0070C0"/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0" scaled="1"/>
                  <a:tileRect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	</a:t>
            </a:r>
          </a:p>
          <a:p>
            <a:pPr algn="ctr"/>
            <a:r>
              <a:rPr lang="en-US" altLang="ko-KR" sz="29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 flip="none" rotWithShape="1">
                  <a:gsLst>
                    <a:gs pos="0">
                      <a:srgbClr val="0070C0"/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2017. 1</a:t>
            </a:r>
            <a:endParaRPr lang="ko-KR" altLang="en-US" sz="2900" dirty="0">
              <a:ln>
                <a:solidFill>
                  <a:schemeClr val="tx1">
                    <a:alpha val="0"/>
                  </a:schemeClr>
                </a:solidFill>
              </a:ln>
              <a:gradFill flip="none" rotWithShape="1">
                <a:gsLst>
                  <a:gs pos="0">
                    <a:srgbClr val="0070C0"/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583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75"/>
          <a:stretch/>
        </p:blipFill>
        <p:spPr>
          <a:xfrm>
            <a:off x="658" y="2190541"/>
            <a:ext cx="10691154" cy="5369598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1698430" y="632939"/>
            <a:ext cx="7294954" cy="3798277"/>
            <a:chOff x="1698429" y="632939"/>
            <a:chExt cx="7294954" cy="3798277"/>
          </a:xfrm>
        </p:grpSpPr>
        <p:sp>
          <p:nvSpPr>
            <p:cNvPr id="20" name="도넛 19"/>
            <p:cNvSpPr/>
            <p:nvPr/>
          </p:nvSpPr>
          <p:spPr>
            <a:xfrm>
              <a:off x="5195106" y="632939"/>
              <a:ext cx="3798277" cy="3798277"/>
            </a:xfrm>
            <a:prstGeom prst="donut">
              <a:avLst>
                <a:gd name="adj" fmla="val 8069"/>
              </a:avLst>
            </a:prstGeom>
            <a:solidFill>
              <a:srgbClr val="39A1D1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3938" tIns="36969" rIns="73938" bIns="3696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500" dirty="0"/>
            </a:p>
          </p:txBody>
        </p:sp>
        <p:sp>
          <p:nvSpPr>
            <p:cNvPr id="13" name="도넛 12"/>
            <p:cNvSpPr/>
            <p:nvPr/>
          </p:nvSpPr>
          <p:spPr>
            <a:xfrm>
              <a:off x="1698429" y="632939"/>
              <a:ext cx="3798277" cy="3798277"/>
            </a:xfrm>
            <a:prstGeom prst="donut">
              <a:avLst>
                <a:gd name="adj" fmla="val 8069"/>
              </a:avLst>
            </a:prstGeom>
            <a:gradFill>
              <a:gsLst>
                <a:gs pos="100000">
                  <a:srgbClr val="0874B5">
                    <a:alpha val="80000"/>
                  </a:srgbClr>
                </a:gs>
                <a:gs pos="0">
                  <a:srgbClr val="0874B5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3938" tIns="36969" rIns="73938" bIns="3696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500" dirty="0"/>
            </a:p>
          </p:txBody>
        </p:sp>
        <p:sp>
          <p:nvSpPr>
            <p:cNvPr id="27" name="자유형 26"/>
            <p:cNvSpPr/>
            <p:nvPr/>
          </p:nvSpPr>
          <p:spPr>
            <a:xfrm>
              <a:off x="5195106" y="1789616"/>
              <a:ext cx="301601" cy="1484925"/>
            </a:xfrm>
            <a:custGeom>
              <a:avLst/>
              <a:gdLst>
                <a:gd name="connsiteX0" fmla="*/ 150801 w 301601"/>
                <a:gd name="connsiteY0" fmla="*/ 0 h 1484925"/>
                <a:gd name="connsiteX1" fmla="*/ 152358 w 301601"/>
                <a:gd name="connsiteY1" fmla="*/ 3231 h 1484925"/>
                <a:gd name="connsiteX2" fmla="*/ 301601 w 301601"/>
                <a:gd name="connsiteY2" fmla="*/ 742462 h 1484925"/>
                <a:gd name="connsiteX3" fmla="*/ 152358 w 301601"/>
                <a:gd name="connsiteY3" fmla="*/ 1481693 h 1484925"/>
                <a:gd name="connsiteX4" fmla="*/ 150801 w 301601"/>
                <a:gd name="connsiteY4" fmla="*/ 1484925 h 1484925"/>
                <a:gd name="connsiteX5" fmla="*/ 149244 w 301601"/>
                <a:gd name="connsiteY5" fmla="*/ 1481693 h 1484925"/>
                <a:gd name="connsiteX6" fmla="*/ 0 w 301601"/>
                <a:gd name="connsiteY6" fmla="*/ 742462 h 1484925"/>
                <a:gd name="connsiteX7" fmla="*/ 149244 w 301601"/>
                <a:gd name="connsiteY7" fmla="*/ 3231 h 148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1601" h="1484925">
                  <a:moveTo>
                    <a:pt x="150801" y="0"/>
                  </a:moveTo>
                  <a:lnTo>
                    <a:pt x="152358" y="3231"/>
                  </a:lnTo>
                  <a:cubicBezTo>
                    <a:pt x="248459" y="230441"/>
                    <a:pt x="301601" y="480246"/>
                    <a:pt x="301601" y="742462"/>
                  </a:cubicBezTo>
                  <a:cubicBezTo>
                    <a:pt x="301601" y="1004679"/>
                    <a:pt x="248459" y="1254483"/>
                    <a:pt x="152358" y="1481693"/>
                  </a:cubicBezTo>
                  <a:lnTo>
                    <a:pt x="150801" y="1484925"/>
                  </a:lnTo>
                  <a:lnTo>
                    <a:pt x="149244" y="1481693"/>
                  </a:lnTo>
                  <a:cubicBezTo>
                    <a:pt x="53142" y="1254483"/>
                    <a:pt x="0" y="1004679"/>
                    <a:pt x="0" y="742462"/>
                  </a:cubicBezTo>
                  <a:cubicBezTo>
                    <a:pt x="0" y="480246"/>
                    <a:pt x="53142" y="230441"/>
                    <a:pt x="149244" y="323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3938" tIns="36969" rIns="73938" bIns="3696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500" dirty="0"/>
            </a:p>
          </p:txBody>
        </p:sp>
      </p:grpSp>
      <p:pic>
        <p:nvPicPr>
          <p:cNvPr id="6" name="그림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006" y="4584818"/>
            <a:ext cx="3797471" cy="783228"/>
          </a:xfrm>
          <a:prstGeom prst="rect">
            <a:avLst/>
          </a:prstGeom>
        </p:spPr>
      </p:pic>
      <p:grpSp>
        <p:nvGrpSpPr>
          <p:cNvPr id="21" name="그룹 20"/>
          <p:cNvGrpSpPr/>
          <p:nvPr/>
        </p:nvGrpSpPr>
        <p:grpSpPr>
          <a:xfrm>
            <a:off x="2531414" y="1184218"/>
            <a:ext cx="2132314" cy="2695717"/>
            <a:chOff x="2531414" y="3282137"/>
            <a:chExt cx="2132314" cy="2695717"/>
          </a:xfrm>
        </p:grpSpPr>
        <p:sp>
          <p:nvSpPr>
            <p:cNvPr id="25" name="TextBox 24"/>
            <p:cNvSpPr txBox="1"/>
            <p:nvPr/>
          </p:nvSpPr>
          <p:spPr>
            <a:xfrm>
              <a:off x="2531414" y="4408194"/>
              <a:ext cx="2132314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3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874B5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중소기업</a:t>
              </a:r>
              <a:endParaRPr lang="en-US" altLang="ko-KR" sz="3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874B5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  <a:p>
              <a:pPr algn="ctr"/>
              <a:r>
                <a:rPr lang="ko-KR" altLang="en-US" sz="3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874B5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정책자금의</a:t>
              </a:r>
              <a:endParaRPr lang="en-US" altLang="ko-KR" sz="3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874B5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  <a:p>
              <a:pPr algn="ctr"/>
              <a:r>
                <a:rPr lang="ko-KR" altLang="en-US" sz="3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874B5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개요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176620" y="3282137"/>
              <a:ext cx="84189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5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874B5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Ⅰ</a:t>
              </a:r>
              <a:endParaRPr lang="ko-KR" altLang="en-US" sz="5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874B5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</p:txBody>
        </p:sp>
        <p:cxnSp>
          <p:nvCxnSpPr>
            <p:cNvPr id="28" name="직선 연결선 27"/>
            <p:cNvCxnSpPr/>
            <p:nvPr/>
          </p:nvCxnSpPr>
          <p:spPr>
            <a:xfrm>
              <a:off x="3527229" y="4250175"/>
              <a:ext cx="140677" cy="0"/>
            </a:xfrm>
            <a:prstGeom prst="line">
              <a:avLst/>
            </a:prstGeom>
            <a:ln>
              <a:solidFill>
                <a:srgbClr val="0874B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그룹 29"/>
          <p:cNvGrpSpPr/>
          <p:nvPr/>
        </p:nvGrpSpPr>
        <p:grpSpPr>
          <a:xfrm>
            <a:off x="5904656" y="1184218"/>
            <a:ext cx="2379177" cy="2695717"/>
            <a:chOff x="2407980" y="3282137"/>
            <a:chExt cx="2379178" cy="2695717"/>
          </a:xfrm>
        </p:grpSpPr>
        <p:sp>
          <p:nvSpPr>
            <p:cNvPr id="35" name="TextBox 34"/>
            <p:cNvSpPr txBox="1"/>
            <p:nvPr/>
          </p:nvSpPr>
          <p:spPr>
            <a:xfrm>
              <a:off x="2407980" y="4408194"/>
              <a:ext cx="2379178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3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39A1D1">
                      <a:alpha val="20000"/>
                    </a:srgb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2017</a:t>
              </a:r>
              <a:r>
                <a:rPr lang="ko-KR" altLang="en-US" sz="3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39A1D1">
                      <a:alpha val="20000"/>
                    </a:srgb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년</a:t>
              </a:r>
              <a:endParaRPr lang="ko-KR" altLang="en-US" sz="3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39A1D1">
                    <a:alpha val="20000"/>
                  </a:srgbClr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  <a:p>
              <a:pPr algn="ctr"/>
              <a:r>
                <a:rPr lang="ko-KR" altLang="en-US" sz="3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39A1D1">
                      <a:alpha val="20000"/>
                    </a:srgb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세부 </a:t>
              </a:r>
              <a:r>
                <a:rPr lang="ko-KR" altLang="en-US" sz="3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39A1D1">
                      <a:alpha val="20000"/>
                    </a:srgb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자금 별</a:t>
              </a:r>
              <a:endParaRPr lang="ko-KR" altLang="en-US" sz="3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39A1D1">
                    <a:alpha val="20000"/>
                  </a:srgbClr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  <a:p>
              <a:pPr algn="ctr"/>
              <a:r>
                <a:rPr lang="ko-KR" altLang="en-US" sz="3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39A1D1">
                      <a:alpha val="20000"/>
                    </a:srgb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지원계획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76619" y="3282137"/>
              <a:ext cx="84189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5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39A1D1">
                      <a:alpha val="20000"/>
                    </a:srgb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Ⅱ</a:t>
              </a:r>
              <a:endParaRPr lang="ko-KR" altLang="en-US" sz="5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39A1D1">
                    <a:alpha val="20000"/>
                  </a:srgbClr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</p:txBody>
        </p:sp>
        <p:cxnSp>
          <p:nvCxnSpPr>
            <p:cNvPr id="37" name="직선 연결선 36"/>
            <p:cNvCxnSpPr/>
            <p:nvPr/>
          </p:nvCxnSpPr>
          <p:spPr>
            <a:xfrm>
              <a:off x="3527229" y="4250175"/>
              <a:ext cx="140677" cy="0"/>
            </a:xfrm>
            <a:prstGeom prst="line">
              <a:avLst/>
            </a:prstGeom>
            <a:ln>
              <a:solidFill>
                <a:srgbClr val="39A1D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354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그림 10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72"/>
          <a:stretch/>
        </p:blipFill>
        <p:spPr>
          <a:xfrm flipH="1">
            <a:off x="-9054" y="3616432"/>
            <a:ext cx="4573181" cy="3847436"/>
          </a:xfrm>
          <a:prstGeom prst="rect">
            <a:avLst/>
          </a:prstGeom>
        </p:spPr>
      </p:pic>
      <p:sp>
        <p:nvSpPr>
          <p:cNvPr id="133" name="자유형 132"/>
          <p:cNvSpPr/>
          <p:nvPr/>
        </p:nvSpPr>
        <p:spPr>
          <a:xfrm>
            <a:off x="1404680" y="1993795"/>
            <a:ext cx="8739549" cy="1419960"/>
          </a:xfrm>
          <a:custGeom>
            <a:avLst/>
            <a:gdLst>
              <a:gd name="connsiteX0" fmla="*/ 0 w 9235946"/>
              <a:gd name="connsiteY0" fmla="*/ 0 h 971006"/>
              <a:gd name="connsiteX1" fmla="*/ 9235946 w 9235946"/>
              <a:gd name="connsiteY1" fmla="*/ 0 h 971006"/>
              <a:gd name="connsiteX2" fmla="*/ 9235946 w 9235946"/>
              <a:gd name="connsiteY2" fmla="*/ 312815 h 971006"/>
              <a:gd name="connsiteX3" fmla="*/ 9235946 w 9235946"/>
              <a:gd name="connsiteY3" fmla="*/ 664116 h 971006"/>
              <a:gd name="connsiteX4" fmla="*/ 9235946 w 9235946"/>
              <a:gd name="connsiteY4" fmla="*/ 971006 h 971006"/>
              <a:gd name="connsiteX5" fmla="*/ 0 w 9235946"/>
              <a:gd name="connsiteY5" fmla="*/ 971006 h 971006"/>
              <a:gd name="connsiteX6" fmla="*/ 0 w 9235946"/>
              <a:gd name="connsiteY6" fmla="*/ 664116 h 971006"/>
              <a:gd name="connsiteX7" fmla="*/ 0 w 9235946"/>
              <a:gd name="connsiteY7" fmla="*/ 312815 h 971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235946" h="971006">
                <a:moveTo>
                  <a:pt x="0" y="0"/>
                </a:moveTo>
                <a:lnTo>
                  <a:pt x="9235946" y="0"/>
                </a:lnTo>
                <a:lnTo>
                  <a:pt x="9235946" y="312815"/>
                </a:lnTo>
                <a:lnTo>
                  <a:pt x="9235946" y="664116"/>
                </a:lnTo>
                <a:lnTo>
                  <a:pt x="9235946" y="971006"/>
                </a:lnTo>
                <a:lnTo>
                  <a:pt x="0" y="971006"/>
                </a:lnTo>
                <a:lnTo>
                  <a:pt x="0" y="664116"/>
                </a:lnTo>
                <a:lnTo>
                  <a:pt x="0" y="31281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4274" tIns="52138" rIns="104274" bIns="52138" rtlCol="0" anchor="ctr">
            <a:noAutofit/>
          </a:bodyPr>
          <a:lstStyle/>
          <a:p>
            <a:pPr algn="ctr"/>
            <a:endParaRPr lang="ko-KR" altLang="en-US" sz="21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96" name="타원 190"/>
          <p:cNvSpPr/>
          <p:nvPr/>
        </p:nvSpPr>
        <p:spPr>
          <a:xfrm>
            <a:off x="8219944" y="2151286"/>
            <a:ext cx="1738626" cy="563465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4" tIns="52138" rIns="104274" bIns="52138" rtlCol="0" anchor="ctr"/>
          <a:lstStyle/>
          <a:p>
            <a:pPr algn="ctr" defTabSz="1135235"/>
            <a:endParaRPr lang="ko-KR" altLang="en-US" sz="17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41" name="자유형 140"/>
          <p:cNvSpPr/>
          <p:nvPr/>
        </p:nvSpPr>
        <p:spPr>
          <a:xfrm>
            <a:off x="1404680" y="3592128"/>
            <a:ext cx="3549193" cy="1776574"/>
          </a:xfrm>
          <a:custGeom>
            <a:avLst/>
            <a:gdLst>
              <a:gd name="connsiteX0" fmla="*/ 0 w 9235946"/>
              <a:gd name="connsiteY0" fmla="*/ 0 h 971006"/>
              <a:gd name="connsiteX1" fmla="*/ 9235946 w 9235946"/>
              <a:gd name="connsiteY1" fmla="*/ 0 h 971006"/>
              <a:gd name="connsiteX2" fmla="*/ 9235946 w 9235946"/>
              <a:gd name="connsiteY2" fmla="*/ 312815 h 971006"/>
              <a:gd name="connsiteX3" fmla="*/ 9235946 w 9235946"/>
              <a:gd name="connsiteY3" fmla="*/ 664116 h 971006"/>
              <a:gd name="connsiteX4" fmla="*/ 9235946 w 9235946"/>
              <a:gd name="connsiteY4" fmla="*/ 971006 h 971006"/>
              <a:gd name="connsiteX5" fmla="*/ 0 w 9235946"/>
              <a:gd name="connsiteY5" fmla="*/ 971006 h 971006"/>
              <a:gd name="connsiteX6" fmla="*/ 0 w 9235946"/>
              <a:gd name="connsiteY6" fmla="*/ 664116 h 971006"/>
              <a:gd name="connsiteX7" fmla="*/ 0 w 9235946"/>
              <a:gd name="connsiteY7" fmla="*/ 312815 h 971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235946" h="971006">
                <a:moveTo>
                  <a:pt x="0" y="0"/>
                </a:moveTo>
                <a:lnTo>
                  <a:pt x="9235946" y="0"/>
                </a:lnTo>
                <a:lnTo>
                  <a:pt x="9235946" y="312815"/>
                </a:lnTo>
                <a:lnTo>
                  <a:pt x="9235946" y="664116"/>
                </a:lnTo>
                <a:lnTo>
                  <a:pt x="9235946" y="971006"/>
                </a:lnTo>
                <a:lnTo>
                  <a:pt x="0" y="971006"/>
                </a:lnTo>
                <a:lnTo>
                  <a:pt x="0" y="664116"/>
                </a:lnTo>
                <a:lnTo>
                  <a:pt x="0" y="31281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4274" tIns="52138" rIns="104274" bIns="52138" rtlCol="0" anchor="ctr">
            <a:noAutofit/>
          </a:bodyPr>
          <a:lstStyle/>
          <a:p>
            <a:pPr algn="ctr"/>
            <a:endParaRPr lang="ko-KR" altLang="en-US" sz="21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91" name="자유형 90"/>
          <p:cNvSpPr/>
          <p:nvPr/>
        </p:nvSpPr>
        <p:spPr>
          <a:xfrm>
            <a:off x="5105341" y="3592128"/>
            <a:ext cx="5038888" cy="1776574"/>
          </a:xfrm>
          <a:custGeom>
            <a:avLst/>
            <a:gdLst>
              <a:gd name="connsiteX0" fmla="*/ 0 w 9235946"/>
              <a:gd name="connsiteY0" fmla="*/ 0 h 971006"/>
              <a:gd name="connsiteX1" fmla="*/ 9235946 w 9235946"/>
              <a:gd name="connsiteY1" fmla="*/ 0 h 971006"/>
              <a:gd name="connsiteX2" fmla="*/ 9235946 w 9235946"/>
              <a:gd name="connsiteY2" fmla="*/ 312815 h 971006"/>
              <a:gd name="connsiteX3" fmla="*/ 9235946 w 9235946"/>
              <a:gd name="connsiteY3" fmla="*/ 664116 h 971006"/>
              <a:gd name="connsiteX4" fmla="*/ 9235946 w 9235946"/>
              <a:gd name="connsiteY4" fmla="*/ 971006 h 971006"/>
              <a:gd name="connsiteX5" fmla="*/ 0 w 9235946"/>
              <a:gd name="connsiteY5" fmla="*/ 971006 h 971006"/>
              <a:gd name="connsiteX6" fmla="*/ 0 w 9235946"/>
              <a:gd name="connsiteY6" fmla="*/ 664116 h 971006"/>
              <a:gd name="connsiteX7" fmla="*/ 0 w 9235946"/>
              <a:gd name="connsiteY7" fmla="*/ 312815 h 971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235946" h="971006">
                <a:moveTo>
                  <a:pt x="0" y="0"/>
                </a:moveTo>
                <a:lnTo>
                  <a:pt x="9235946" y="0"/>
                </a:lnTo>
                <a:lnTo>
                  <a:pt x="9235946" y="312815"/>
                </a:lnTo>
                <a:lnTo>
                  <a:pt x="9235946" y="664116"/>
                </a:lnTo>
                <a:lnTo>
                  <a:pt x="9235946" y="971006"/>
                </a:lnTo>
                <a:lnTo>
                  <a:pt x="0" y="971006"/>
                </a:lnTo>
                <a:lnTo>
                  <a:pt x="0" y="664116"/>
                </a:lnTo>
                <a:lnTo>
                  <a:pt x="0" y="31281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4274" tIns="52138" rIns="104274" bIns="52138" rtlCol="0" anchor="ctr">
            <a:noAutofit/>
          </a:bodyPr>
          <a:lstStyle/>
          <a:p>
            <a:pPr algn="ctr"/>
            <a:endParaRPr lang="ko-KR" altLang="en-US" sz="21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52" name="양쪽 모서리가 둥근 사각형 151"/>
          <p:cNvSpPr/>
          <p:nvPr/>
        </p:nvSpPr>
        <p:spPr>
          <a:xfrm>
            <a:off x="1910503" y="1693546"/>
            <a:ext cx="3599081" cy="294082"/>
          </a:xfrm>
          <a:prstGeom prst="round2SameRect">
            <a:avLst>
              <a:gd name="adj1" fmla="val 38391"/>
              <a:gd name="adj2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177800" dist="50800" dir="5400000">
              <a:prstClr val="black">
                <a:alpha val="2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4" tIns="52138" rIns="104274" bIns="52138" rtlCol="0" anchor="ctr"/>
          <a:lstStyle/>
          <a:p>
            <a:pPr algn="ctr"/>
            <a:endParaRPr lang="ko-KR" altLang="en-US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58" name="양쪽 모서리가 둥근 사각형 157"/>
          <p:cNvSpPr/>
          <p:nvPr/>
        </p:nvSpPr>
        <p:spPr>
          <a:xfrm>
            <a:off x="6213405" y="1693546"/>
            <a:ext cx="3599081" cy="294082"/>
          </a:xfrm>
          <a:prstGeom prst="round2SameRect">
            <a:avLst>
              <a:gd name="adj1" fmla="val 38391"/>
              <a:gd name="adj2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177800" dist="50800" dir="5400000">
              <a:prstClr val="black">
                <a:alpha val="2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4" tIns="52138" rIns="104274" bIns="52138" rtlCol="0" anchor="ctr"/>
          <a:lstStyle/>
          <a:p>
            <a:pPr algn="ctr"/>
            <a:endParaRPr lang="ko-KR" altLang="en-US" sz="20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35" name="양쪽 모서리가 둥근 사각형 134"/>
          <p:cNvSpPr/>
          <p:nvPr/>
        </p:nvSpPr>
        <p:spPr>
          <a:xfrm rot="16200000">
            <a:off x="201255" y="2432262"/>
            <a:ext cx="1419665" cy="726997"/>
          </a:xfrm>
          <a:prstGeom prst="round2SameRect">
            <a:avLst>
              <a:gd name="adj1" fmla="val 8752"/>
              <a:gd name="adj2" fmla="val 0"/>
            </a:avLst>
          </a:prstGeom>
          <a:pattFill prst="trellis">
            <a:fgClr>
              <a:srgbClr val="79BB0B"/>
            </a:fgClr>
            <a:bgClr>
              <a:srgbClr val="91D341"/>
            </a:bgClr>
          </a:patt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4" tIns="52138" rIns="104274" bIns="52138" rtlCol="0" anchor="ctr"/>
          <a:lstStyle/>
          <a:p>
            <a:pPr algn="ctr" defTabSz="1135235"/>
            <a:endParaRPr lang="ko-KR" altLang="en-US" sz="22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37" name="평행 사변형 136"/>
          <p:cNvSpPr/>
          <p:nvPr/>
        </p:nvSpPr>
        <p:spPr>
          <a:xfrm rot="5400000" flipV="1">
            <a:off x="576406" y="2691971"/>
            <a:ext cx="1522644" cy="126289"/>
          </a:xfrm>
          <a:prstGeom prst="parallelogram">
            <a:avLst>
              <a:gd name="adj" fmla="val 80111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4" tIns="52138" rIns="104274" bIns="52138" rtlCol="0" anchor="ctr"/>
          <a:lstStyle/>
          <a:p>
            <a:pPr algn="ctr"/>
            <a:endParaRPr lang="ko-KR" altLang="en-US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558329" y="2375987"/>
            <a:ext cx="688280" cy="690070"/>
          </a:xfrm>
          <a:prstGeom prst="rect">
            <a:avLst/>
          </a:prstGeom>
          <a:noFill/>
        </p:spPr>
        <p:txBody>
          <a:bodyPr wrap="none" lIns="104274" tIns="52138" rIns="104274" bIns="52138" rtlCol="0" anchor="ctr">
            <a:spAutoFit/>
          </a:bodyPr>
          <a:lstStyle/>
          <a:p>
            <a:pPr algn="ctr"/>
            <a:r>
              <a:rPr lang="ko-KR" altLang="en-US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정책</a:t>
            </a:r>
            <a:endParaRPr lang="en-US" altLang="ko-KR" b="1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ctr"/>
            <a:r>
              <a:rPr lang="ko-KR" altLang="en-US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자금</a:t>
            </a:r>
            <a:endParaRPr lang="ko-KR" altLang="en-US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44" name="양쪽 모서리가 둥근 사각형 143"/>
          <p:cNvSpPr/>
          <p:nvPr/>
        </p:nvSpPr>
        <p:spPr>
          <a:xfrm rot="16200000">
            <a:off x="34178" y="4209791"/>
            <a:ext cx="1753818" cy="726998"/>
          </a:xfrm>
          <a:prstGeom prst="round2SameRect">
            <a:avLst>
              <a:gd name="adj1" fmla="val 8752"/>
              <a:gd name="adj2" fmla="val 0"/>
            </a:avLst>
          </a:prstGeom>
          <a:pattFill prst="trellis">
            <a:fgClr>
              <a:srgbClr val="0B72B5"/>
            </a:fgClr>
            <a:bgClr>
              <a:srgbClr val="078FD3"/>
            </a:bgClr>
          </a:patt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4" tIns="52138" rIns="104274" bIns="52138" rtlCol="0" anchor="ctr"/>
          <a:lstStyle/>
          <a:p>
            <a:pPr algn="ctr" defTabSz="1135235"/>
            <a:endParaRPr lang="ko-KR" altLang="en-US" sz="22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48" name="평행 사변형 147"/>
          <p:cNvSpPr/>
          <p:nvPr/>
        </p:nvSpPr>
        <p:spPr>
          <a:xfrm rot="5400000" flipV="1">
            <a:off x="407928" y="4463843"/>
            <a:ext cx="1859601" cy="126289"/>
          </a:xfrm>
          <a:prstGeom prst="parallelogram">
            <a:avLst>
              <a:gd name="adj" fmla="val 80111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4" tIns="52138" rIns="104274" bIns="52138" rtlCol="0" anchor="ctr"/>
          <a:lstStyle/>
          <a:p>
            <a:pPr algn="ctr"/>
            <a:endParaRPr lang="ko-KR" altLang="en-US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558329" y="4231030"/>
            <a:ext cx="688280" cy="690070"/>
          </a:xfrm>
          <a:prstGeom prst="rect">
            <a:avLst/>
          </a:prstGeom>
          <a:noFill/>
        </p:spPr>
        <p:txBody>
          <a:bodyPr wrap="none" lIns="104274" tIns="52138" rIns="104274" bIns="52138" rtlCol="0" anchor="ctr">
            <a:spAutoFit/>
          </a:bodyPr>
          <a:lstStyle/>
          <a:p>
            <a:pPr algn="ctr"/>
            <a:r>
              <a:rPr lang="ko-KR" altLang="en-US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시장</a:t>
            </a:r>
            <a:endParaRPr lang="en-US" altLang="ko-KR" b="1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ctr"/>
            <a:r>
              <a:rPr lang="ko-KR" altLang="en-US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자금</a:t>
            </a:r>
            <a:endParaRPr lang="ko-KR" altLang="en-US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1288316" y="3373329"/>
            <a:ext cx="1169180" cy="243794"/>
          </a:xfrm>
          <a:prstGeom prst="rect">
            <a:avLst/>
          </a:prstGeom>
          <a:noFill/>
        </p:spPr>
        <p:txBody>
          <a:bodyPr wrap="none" lIns="104274" tIns="52138" rIns="104274" bIns="52138" rtlCol="0">
            <a:spAutoFit/>
          </a:bodyPr>
          <a:lstStyle/>
          <a:p>
            <a:pPr algn="r"/>
            <a:r>
              <a:rPr lang="en-US" altLang="ko-KR" sz="9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</a:t>
            </a:r>
            <a:r>
              <a:rPr lang="ko-KR" altLang="en-US" sz="9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출처</a:t>
            </a:r>
            <a:r>
              <a:rPr lang="en-US" altLang="ko-KR" sz="9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: </a:t>
            </a:r>
            <a:r>
              <a:rPr lang="ko-KR" altLang="en-US" sz="9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중소기업청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998818" y="1662792"/>
            <a:ext cx="1422455" cy="351516"/>
          </a:xfrm>
          <a:prstGeom prst="rect">
            <a:avLst/>
          </a:prstGeom>
          <a:noFill/>
        </p:spPr>
        <p:txBody>
          <a:bodyPr wrap="none" lIns="104274" tIns="52138" rIns="104274" bIns="52138" rtlCol="0" anchor="ctr">
            <a:spAutoFit/>
          </a:bodyPr>
          <a:lstStyle/>
          <a:p>
            <a:pPr algn="ctr"/>
            <a:r>
              <a:rPr lang="ko-KR" altLang="en-US" sz="16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간접금융시장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7301721" y="1662792"/>
            <a:ext cx="1422455" cy="351516"/>
          </a:xfrm>
          <a:prstGeom prst="rect">
            <a:avLst/>
          </a:prstGeom>
          <a:noFill/>
        </p:spPr>
        <p:txBody>
          <a:bodyPr wrap="none" lIns="104274" tIns="52138" rIns="104274" bIns="52138" rtlCol="0" anchor="ctr">
            <a:spAutoFit/>
          </a:bodyPr>
          <a:lstStyle/>
          <a:p>
            <a:pPr algn="ctr"/>
            <a:r>
              <a:rPr lang="ko-KR" altLang="en-US" sz="16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직접금융시장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2166357" y="2192155"/>
            <a:ext cx="915907" cy="320738"/>
          </a:xfrm>
          <a:prstGeom prst="rect">
            <a:avLst/>
          </a:prstGeom>
          <a:noFill/>
        </p:spPr>
        <p:txBody>
          <a:bodyPr wrap="none" lIns="104274" tIns="52138" rIns="104274" bIns="52138" rtlCol="0">
            <a:spAutoFit/>
          </a:bodyPr>
          <a:lstStyle/>
          <a:p>
            <a:pPr algn="ctr"/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한국은행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2525584" y="2668456"/>
            <a:ext cx="1313451" cy="274571"/>
          </a:xfrm>
          <a:prstGeom prst="rect">
            <a:avLst/>
          </a:prstGeom>
          <a:noFill/>
        </p:spPr>
        <p:txBody>
          <a:bodyPr wrap="none" lIns="104274" tIns="52138" rIns="104274" bIns="52138" rtlCol="0">
            <a:spAutoFit/>
          </a:bodyPr>
          <a:lstStyle/>
          <a:p>
            <a:r>
              <a:rPr lang="ko-KR" altLang="en-US" sz="11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금융중개지원대출</a:t>
            </a:r>
          </a:p>
        </p:txBody>
      </p:sp>
      <p:sp>
        <p:nvSpPr>
          <p:cNvPr id="17" name="타원 16"/>
          <p:cNvSpPr/>
          <p:nvPr/>
        </p:nvSpPr>
        <p:spPr>
          <a:xfrm>
            <a:off x="1808667" y="3898968"/>
            <a:ext cx="1096928" cy="1034115"/>
          </a:xfrm>
          <a:prstGeom prst="ellipse">
            <a:avLst/>
          </a:prstGeom>
          <a:solidFill>
            <a:schemeClr val="bg1"/>
          </a:solidFill>
          <a:ln w="38100">
            <a:solidFill>
              <a:srgbClr val="0B68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16" tIns="42157" rIns="84316" bIns="421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135235"/>
            <a:endParaRPr lang="ko-KR" altLang="en-US" sz="18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01" name="타원 200"/>
          <p:cNvSpPr/>
          <p:nvPr/>
        </p:nvSpPr>
        <p:spPr>
          <a:xfrm>
            <a:off x="3559558" y="3898968"/>
            <a:ext cx="1096928" cy="1034115"/>
          </a:xfrm>
          <a:prstGeom prst="ellipse">
            <a:avLst/>
          </a:prstGeom>
          <a:solidFill>
            <a:schemeClr val="bg1"/>
          </a:solidFill>
          <a:ln w="38100">
            <a:solidFill>
              <a:srgbClr val="0B68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16" tIns="42157" rIns="84316" bIns="421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135235"/>
            <a:endParaRPr lang="ko-KR" altLang="en-US" sz="20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02" name="타원 201"/>
          <p:cNvSpPr/>
          <p:nvPr/>
        </p:nvSpPr>
        <p:spPr>
          <a:xfrm>
            <a:off x="5310448" y="3898968"/>
            <a:ext cx="1096928" cy="1034115"/>
          </a:xfrm>
          <a:prstGeom prst="ellipse">
            <a:avLst/>
          </a:prstGeom>
          <a:solidFill>
            <a:schemeClr val="bg1"/>
          </a:solidFill>
          <a:ln w="38100">
            <a:solidFill>
              <a:srgbClr val="45B0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16" tIns="42157" rIns="84316" bIns="421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135235"/>
            <a:endParaRPr lang="ko-KR" altLang="en-US" sz="20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03" name="타원 202"/>
          <p:cNvSpPr/>
          <p:nvPr/>
        </p:nvSpPr>
        <p:spPr>
          <a:xfrm>
            <a:off x="7061339" y="3898968"/>
            <a:ext cx="1096928" cy="1034115"/>
          </a:xfrm>
          <a:prstGeom prst="ellipse">
            <a:avLst/>
          </a:prstGeom>
          <a:solidFill>
            <a:schemeClr val="bg1"/>
          </a:solidFill>
          <a:ln w="38100">
            <a:solidFill>
              <a:srgbClr val="45B0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16" tIns="42157" rIns="84316" bIns="421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135235"/>
            <a:endParaRPr lang="ko-KR" altLang="en-US" sz="20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04" name="타원 203"/>
          <p:cNvSpPr/>
          <p:nvPr/>
        </p:nvSpPr>
        <p:spPr>
          <a:xfrm>
            <a:off x="8812230" y="3898968"/>
            <a:ext cx="1096928" cy="1034115"/>
          </a:xfrm>
          <a:prstGeom prst="ellipse">
            <a:avLst/>
          </a:prstGeom>
          <a:solidFill>
            <a:schemeClr val="bg1"/>
          </a:solidFill>
          <a:ln w="38100">
            <a:solidFill>
              <a:srgbClr val="45B0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16" tIns="42157" rIns="84316" bIns="421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135235"/>
            <a:endParaRPr lang="ko-KR" altLang="en-US" sz="20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1847884" y="4254302"/>
            <a:ext cx="1018499" cy="351516"/>
          </a:xfrm>
          <a:prstGeom prst="rect">
            <a:avLst/>
          </a:prstGeom>
          <a:noFill/>
        </p:spPr>
        <p:txBody>
          <a:bodyPr wrap="none" lIns="104274" tIns="52138" rIns="104274" bIns="52138" rtlCol="0">
            <a:spAutoFit/>
          </a:bodyPr>
          <a:lstStyle/>
          <a:p>
            <a:pPr algn="ctr"/>
            <a:r>
              <a:rPr lang="ko-KR" altLang="en-US" sz="16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시중은행</a:t>
            </a:r>
          </a:p>
        </p:txBody>
      </p:sp>
      <p:sp>
        <p:nvSpPr>
          <p:cNvPr id="206" name="TextBox 205"/>
          <p:cNvSpPr txBox="1"/>
          <p:nvPr/>
        </p:nvSpPr>
        <p:spPr>
          <a:xfrm>
            <a:off x="3542672" y="4101632"/>
            <a:ext cx="1130708" cy="674681"/>
          </a:xfrm>
          <a:prstGeom prst="rect">
            <a:avLst/>
          </a:prstGeom>
          <a:noFill/>
        </p:spPr>
        <p:txBody>
          <a:bodyPr wrap="none" lIns="104274" tIns="52138" rIns="104274" bIns="52138" rtlCol="0">
            <a:spAutoFit/>
          </a:bodyPr>
          <a:lstStyle/>
          <a:p>
            <a:pPr algn="ctr"/>
            <a:r>
              <a:rPr lang="ko-KR" altLang="en-US" sz="16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제</a:t>
            </a:r>
            <a:r>
              <a:rPr lang="en-US" altLang="ko-KR" sz="16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2</a:t>
            </a:r>
            <a:r>
              <a:rPr lang="ko-KR" altLang="en-US" sz="16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금융권</a:t>
            </a:r>
            <a:r>
              <a:rPr lang="en-US" altLang="ko-KR" sz="16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/>
            </a:r>
            <a:br>
              <a:rPr lang="en-US" altLang="ko-KR" sz="16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</a:b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저축은행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</a:t>
            </a:r>
            <a:r>
              <a:rPr lang="ko-KR" altLang="en-US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상호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/>
            </a:r>
            <a:b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</a:br>
            <a:r>
              <a:rPr lang="ko-KR" altLang="en-US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금융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</a:t>
            </a:r>
            <a:r>
              <a:rPr lang="ko-KR" altLang="en-US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여전사 등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en-US" sz="10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5246772" y="4152523"/>
            <a:ext cx="1220476" cy="597737"/>
          </a:xfrm>
          <a:prstGeom prst="rect">
            <a:avLst/>
          </a:prstGeom>
          <a:noFill/>
        </p:spPr>
        <p:txBody>
          <a:bodyPr wrap="none" lIns="104274" tIns="52138" rIns="104274" bIns="52138" rtlCol="0">
            <a:spAutoFit/>
          </a:bodyPr>
          <a:lstStyle/>
          <a:p>
            <a:pPr algn="ctr"/>
            <a:r>
              <a:rPr lang="ko-KR" altLang="en-US" sz="16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유가증권</a:t>
            </a:r>
            <a:endParaRPr lang="en-US" altLang="ko-KR" sz="16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ctr"/>
            <a:r>
              <a:rPr lang="ko-KR" altLang="en-US" sz="16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코스닥시장</a:t>
            </a:r>
          </a:p>
        </p:txBody>
      </p:sp>
      <p:sp>
        <p:nvSpPr>
          <p:cNvPr id="208" name="TextBox 207"/>
          <p:cNvSpPr txBox="1"/>
          <p:nvPr/>
        </p:nvSpPr>
        <p:spPr>
          <a:xfrm>
            <a:off x="7157462" y="4152523"/>
            <a:ext cx="904685" cy="597737"/>
          </a:xfrm>
          <a:prstGeom prst="rect">
            <a:avLst/>
          </a:prstGeom>
          <a:noFill/>
        </p:spPr>
        <p:txBody>
          <a:bodyPr wrap="none" lIns="104274" tIns="52138" rIns="104274" bIns="52138" rtlCol="0">
            <a:spAutoFit/>
          </a:bodyPr>
          <a:lstStyle/>
          <a:p>
            <a:pPr algn="ctr"/>
            <a:r>
              <a:rPr lang="ko-KR" altLang="en-US" sz="16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회사채</a:t>
            </a:r>
            <a:r>
              <a:rPr lang="en-US" altLang="ko-KR" sz="16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</a:t>
            </a:r>
            <a:br>
              <a:rPr lang="en-US" altLang="ko-KR" sz="16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</a:br>
            <a:r>
              <a:rPr lang="en-US" altLang="ko-KR" sz="16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CP </a:t>
            </a:r>
            <a:r>
              <a:rPr lang="ko-KR" altLang="en-US" sz="16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시장</a:t>
            </a:r>
          </a:p>
        </p:txBody>
      </p:sp>
      <p:sp>
        <p:nvSpPr>
          <p:cNvPr id="209" name="TextBox 208"/>
          <p:cNvSpPr txBox="1"/>
          <p:nvPr/>
        </p:nvSpPr>
        <p:spPr>
          <a:xfrm>
            <a:off x="8743919" y="4152523"/>
            <a:ext cx="1220477" cy="597737"/>
          </a:xfrm>
          <a:prstGeom prst="rect">
            <a:avLst/>
          </a:prstGeom>
          <a:noFill/>
        </p:spPr>
        <p:txBody>
          <a:bodyPr wrap="none" lIns="104274" tIns="52138" rIns="104274" bIns="52138" rtlCol="0">
            <a:spAutoFit/>
          </a:bodyPr>
          <a:lstStyle/>
          <a:p>
            <a:pPr algn="ctr"/>
            <a:r>
              <a:rPr lang="ko-KR" altLang="en-US" sz="16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벤처</a:t>
            </a:r>
            <a:r>
              <a:rPr lang="en-US" altLang="ko-KR" sz="16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·</a:t>
            </a:r>
            <a:r>
              <a:rPr lang="ko-KR" altLang="en-US" sz="16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엔젤</a:t>
            </a:r>
            <a:endParaRPr lang="en-US" altLang="ko-KR" sz="16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ctr"/>
            <a:r>
              <a:rPr lang="ko-KR" altLang="en-US" sz="16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투자</a:t>
            </a:r>
          </a:p>
        </p:txBody>
      </p:sp>
      <p:sp>
        <p:nvSpPr>
          <p:cNvPr id="27" name="이등변 삼각형 26"/>
          <p:cNvSpPr/>
          <p:nvPr/>
        </p:nvSpPr>
        <p:spPr>
          <a:xfrm rot="10800000">
            <a:off x="2239023" y="4910303"/>
            <a:ext cx="236214" cy="215307"/>
          </a:xfrm>
          <a:prstGeom prst="triangle">
            <a:avLst/>
          </a:prstGeom>
          <a:solidFill>
            <a:srgbClr val="0B68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4" tIns="52138" rIns="104274" bIns="52138" rtlCol="0" anchor="ctr"/>
          <a:lstStyle/>
          <a:p>
            <a:pPr algn="ctr"/>
            <a:endParaRPr lang="ko-KR" altLang="en-US" sz="20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12" name="이등변 삼각형 211"/>
          <p:cNvSpPr/>
          <p:nvPr/>
        </p:nvSpPr>
        <p:spPr>
          <a:xfrm rot="10800000">
            <a:off x="3989915" y="4910303"/>
            <a:ext cx="236214" cy="215307"/>
          </a:xfrm>
          <a:prstGeom prst="triangle">
            <a:avLst/>
          </a:prstGeom>
          <a:solidFill>
            <a:srgbClr val="0B68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4" tIns="52138" rIns="104274" bIns="52138" rtlCol="0" anchor="ctr"/>
          <a:lstStyle/>
          <a:p>
            <a:pPr algn="ctr"/>
            <a:endParaRPr lang="ko-KR" altLang="en-US" sz="20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13" name="이등변 삼각형 212"/>
          <p:cNvSpPr/>
          <p:nvPr/>
        </p:nvSpPr>
        <p:spPr>
          <a:xfrm rot="10800000">
            <a:off x="5740807" y="4910303"/>
            <a:ext cx="236214" cy="215307"/>
          </a:xfrm>
          <a:prstGeom prst="triangle">
            <a:avLst/>
          </a:prstGeom>
          <a:solidFill>
            <a:srgbClr val="45B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4" tIns="52138" rIns="104274" bIns="52138" rtlCol="0" anchor="ctr"/>
          <a:lstStyle/>
          <a:p>
            <a:pPr algn="ctr"/>
            <a:endParaRPr lang="ko-KR" altLang="en-US" sz="20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14" name="이등변 삼각형 213"/>
          <p:cNvSpPr/>
          <p:nvPr/>
        </p:nvSpPr>
        <p:spPr>
          <a:xfrm rot="10800000">
            <a:off x="7491697" y="4910303"/>
            <a:ext cx="236214" cy="215307"/>
          </a:xfrm>
          <a:prstGeom prst="triangle">
            <a:avLst/>
          </a:prstGeom>
          <a:solidFill>
            <a:srgbClr val="45B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4" tIns="52138" rIns="104274" bIns="52138" rtlCol="0" anchor="ctr"/>
          <a:lstStyle/>
          <a:p>
            <a:pPr algn="ctr"/>
            <a:endParaRPr lang="ko-KR" altLang="en-US" sz="20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15" name="이등변 삼각형 214"/>
          <p:cNvSpPr/>
          <p:nvPr/>
        </p:nvSpPr>
        <p:spPr>
          <a:xfrm rot="10800000">
            <a:off x="9242588" y="4910303"/>
            <a:ext cx="236214" cy="215307"/>
          </a:xfrm>
          <a:prstGeom prst="triangle">
            <a:avLst/>
          </a:prstGeom>
          <a:solidFill>
            <a:srgbClr val="45B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4" tIns="52138" rIns="104274" bIns="52138" rtlCol="0" anchor="ctr"/>
          <a:lstStyle/>
          <a:p>
            <a:pPr algn="ctr"/>
            <a:endParaRPr lang="ko-KR" altLang="en-US" sz="20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>
            <a:off x="4782131" y="2707194"/>
            <a:ext cx="0" cy="43538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직선 연결선 215"/>
          <p:cNvCxnSpPr/>
          <p:nvPr/>
        </p:nvCxnSpPr>
        <p:spPr>
          <a:xfrm flipH="1">
            <a:off x="6815876" y="2710463"/>
            <a:ext cx="0" cy="42513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자유형 50"/>
          <p:cNvSpPr/>
          <p:nvPr/>
        </p:nvSpPr>
        <p:spPr>
          <a:xfrm>
            <a:off x="4902963" y="2719697"/>
            <a:ext cx="4234265" cy="2721448"/>
          </a:xfrm>
          <a:custGeom>
            <a:avLst/>
            <a:gdLst>
              <a:gd name="connsiteX0" fmla="*/ 2136449 w 2136449"/>
              <a:gd name="connsiteY0" fmla="*/ 0 h 2059537"/>
              <a:gd name="connsiteX1" fmla="*/ 2136449 w 2136449"/>
              <a:gd name="connsiteY1" fmla="*/ 470019 h 2059537"/>
              <a:gd name="connsiteX2" fmla="*/ 0 w 2136449"/>
              <a:gd name="connsiteY2" fmla="*/ 470019 h 2059537"/>
              <a:gd name="connsiteX3" fmla="*/ 0 w 2136449"/>
              <a:gd name="connsiteY3" fmla="*/ 2059537 h 2059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6449" h="2059537">
                <a:moveTo>
                  <a:pt x="2136449" y="0"/>
                </a:moveTo>
                <a:lnTo>
                  <a:pt x="2136449" y="470019"/>
                </a:lnTo>
                <a:lnTo>
                  <a:pt x="0" y="470019"/>
                </a:lnTo>
                <a:lnTo>
                  <a:pt x="0" y="2059537"/>
                </a:lnTo>
              </a:path>
            </a:pathLst>
          </a:custGeom>
          <a:ln w="19050">
            <a:solidFill>
              <a:schemeClr val="bg1">
                <a:lumMod val="6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4274" tIns="52138" rIns="104274" bIns="52138" rtlCol="0" anchor="ctr"/>
          <a:lstStyle/>
          <a:p>
            <a:pPr algn="ctr"/>
            <a:endParaRPr lang="ko-KR" altLang="en-US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68" name="직선 화살표 연결선 67"/>
          <p:cNvCxnSpPr/>
          <p:nvPr/>
        </p:nvCxnSpPr>
        <p:spPr>
          <a:xfrm>
            <a:off x="2634250" y="3144651"/>
            <a:ext cx="0" cy="811714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8" name="TextBox 217"/>
          <p:cNvSpPr txBox="1"/>
          <p:nvPr/>
        </p:nvSpPr>
        <p:spPr>
          <a:xfrm>
            <a:off x="2338093" y="4947813"/>
            <a:ext cx="415769" cy="228405"/>
          </a:xfrm>
          <a:prstGeom prst="rect">
            <a:avLst/>
          </a:prstGeom>
          <a:noFill/>
        </p:spPr>
        <p:txBody>
          <a:bodyPr wrap="none" lIns="104274" tIns="52138" rIns="104274" bIns="52138" rtlCol="0">
            <a:spAutoFit/>
          </a:bodyPr>
          <a:lstStyle/>
          <a:p>
            <a:pPr algn="ctr"/>
            <a:r>
              <a:rPr lang="ko-KR" altLang="en-US" sz="8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대출</a:t>
            </a:r>
            <a:endParaRPr lang="ko-KR" altLang="en-US" sz="8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19" name="TextBox 218"/>
          <p:cNvSpPr txBox="1"/>
          <p:nvPr/>
        </p:nvSpPr>
        <p:spPr>
          <a:xfrm>
            <a:off x="5871602" y="4952433"/>
            <a:ext cx="353251" cy="228405"/>
          </a:xfrm>
          <a:prstGeom prst="rect">
            <a:avLst/>
          </a:prstGeom>
          <a:noFill/>
        </p:spPr>
        <p:txBody>
          <a:bodyPr wrap="none" lIns="104274" tIns="52138" rIns="104274" bIns="52138" rtlCol="0">
            <a:spAutoFit/>
          </a:bodyPr>
          <a:lstStyle/>
          <a:p>
            <a:pPr algn="ctr"/>
            <a:r>
              <a:rPr lang="en-US" altLang="ko-KR" sz="8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IPO</a:t>
            </a:r>
            <a:endParaRPr lang="ko-KR" altLang="en-US" sz="8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20" name="TextBox 219"/>
          <p:cNvSpPr txBox="1"/>
          <p:nvPr/>
        </p:nvSpPr>
        <p:spPr>
          <a:xfrm>
            <a:off x="7584313" y="4952620"/>
            <a:ext cx="518362" cy="228405"/>
          </a:xfrm>
          <a:prstGeom prst="rect">
            <a:avLst/>
          </a:prstGeom>
          <a:noFill/>
        </p:spPr>
        <p:txBody>
          <a:bodyPr wrap="none" lIns="104274" tIns="52138" rIns="104274" bIns="52138" rtlCol="0">
            <a:spAutoFit/>
          </a:bodyPr>
          <a:lstStyle/>
          <a:p>
            <a:pPr algn="ctr"/>
            <a:r>
              <a:rPr lang="ko-KR" altLang="en-US" sz="8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회사채</a:t>
            </a:r>
            <a:endParaRPr lang="ko-KR" altLang="en-US" sz="8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1461252" y="5450191"/>
            <a:ext cx="8682979" cy="369862"/>
            <a:chOff x="1249711" y="6165217"/>
            <a:chExt cx="7425977" cy="335532"/>
          </a:xfrm>
        </p:grpSpPr>
        <p:sp>
          <p:nvSpPr>
            <p:cNvPr id="86" name="모서리가 둥근 직사각형 85"/>
            <p:cNvSpPr/>
            <p:nvPr/>
          </p:nvSpPr>
          <p:spPr>
            <a:xfrm>
              <a:off x="1249711" y="6165217"/>
              <a:ext cx="7425977" cy="308739"/>
            </a:xfrm>
            <a:prstGeom prst="roundRect">
              <a:avLst/>
            </a:prstGeom>
            <a:pattFill prst="ltUpDiag">
              <a:fgClr>
                <a:srgbClr val="004E7A"/>
              </a:fgClr>
              <a:bgClr>
                <a:srgbClr val="002D46"/>
              </a:bgClr>
            </a:patt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35235"/>
              <a:endParaRPr lang="ko-KR" altLang="en-US" sz="2200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4162216" y="6165698"/>
              <a:ext cx="1639922" cy="3350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114"/>
                </a:spcBef>
                <a:buClr>
                  <a:srgbClr val="79BB0B"/>
                </a:buClr>
              </a:pPr>
              <a:r>
                <a:rPr lang="ko-KR" altLang="en-US" sz="1800" b="1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중소 </a:t>
              </a:r>
              <a:r>
                <a:rPr lang="en-US" altLang="ko-KR" sz="1800" b="1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· </a:t>
              </a:r>
              <a:r>
                <a:rPr lang="ko-KR" altLang="en-US" sz="1800" b="1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벤처기업</a:t>
              </a:r>
            </a:p>
          </p:txBody>
        </p:sp>
      </p:grpSp>
      <p:sp>
        <p:nvSpPr>
          <p:cNvPr id="194" name="TextBox 193"/>
          <p:cNvSpPr txBox="1"/>
          <p:nvPr/>
        </p:nvSpPr>
        <p:spPr>
          <a:xfrm>
            <a:off x="4792204" y="2668456"/>
            <a:ext cx="624159" cy="274571"/>
          </a:xfrm>
          <a:prstGeom prst="rect">
            <a:avLst/>
          </a:prstGeom>
          <a:noFill/>
        </p:spPr>
        <p:txBody>
          <a:bodyPr wrap="none" lIns="104274" tIns="52138" rIns="104274" bIns="52138" rtlCol="0">
            <a:spAutoFit/>
          </a:bodyPr>
          <a:lstStyle/>
          <a:p>
            <a:r>
              <a:rPr lang="ko-KR" altLang="en-US" sz="11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온렌딩</a:t>
            </a:r>
          </a:p>
        </p:txBody>
      </p:sp>
      <p:sp>
        <p:nvSpPr>
          <p:cNvPr id="195" name="TextBox 194"/>
          <p:cNvSpPr txBox="1"/>
          <p:nvPr/>
        </p:nvSpPr>
        <p:spPr>
          <a:xfrm>
            <a:off x="7037037" y="2668456"/>
            <a:ext cx="486301" cy="274571"/>
          </a:xfrm>
          <a:prstGeom prst="rect">
            <a:avLst/>
          </a:prstGeom>
          <a:noFill/>
        </p:spPr>
        <p:txBody>
          <a:bodyPr wrap="none" lIns="104274" tIns="52138" rIns="104274" bIns="52138" rtlCol="0">
            <a:spAutoFit/>
          </a:bodyPr>
          <a:lstStyle/>
          <a:p>
            <a:r>
              <a:rPr lang="ko-KR" altLang="en-US" sz="11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보증</a:t>
            </a:r>
          </a:p>
        </p:txBody>
      </p:sp>
      <p:pic>
        <p:nvPicPr>
          <p:cNvPr id="1030" name="Picture 6" descr="http://home.sbc.or.kr/sbc/bd/images/contents/sbc_logo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308" y="2277726"/>
            <a:ext cx="1445179" cy="30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꺾인 연결선 2"/>
          <p:cNvCxnSpPr/>
          <p:nvPr/>
        </p:nvCxnSpPr>
        <p:spPr>
          <a:xfrm rot="16200000" flipH="1">
            <a:off x="6790913" y="3025759"/>
            <a:ext cx="1164615" cy="563696"/>
          </a:xfrm>
          <a:prstGeom prst="bentConnector3">
            <a:avLst>
              <a:gd name="adj1" fmla="val 68657"/>
            </a:avLst>
          </a:prstGeom>
          <a:ln w="19050">
            <a:solidFill>
              <a:schemeClr val="bg1">
                <a:lumMod val="6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596570" y="3355753"/>
            <a:ext cx="915906" cy="320738"/>
          </a:xfrm>
          <a:prstGeom prst="rect">
            <a:avLst/>
          </a:prstGeom>
          <a:noFill/>
        </p:spPr>
        <p:txBody>
          <a:bodyPr wrap="none" lIns="104274" tIns="52138" rIns="104274" bIns="52138" rtlCol="0">
            <a:spAutoFit/>
          </a:bodyPr>
          <a:lstStyle/>
          <a:p>
            <a:pPr algn="r"/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F4384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간접대출</a:t>
            </a:r>
          </a:p>
        </p:txBody>
      </p:sp>
      <p:cxnSp>
        <p:nvCxnSpPr>
          <p:cNvPr id="21" name="꺾인 연결선 20"/>
          <p:cNvCxnSpPr/>
          <p:nvPr/>
        </p:nvCxnSpPr>
        <p:spPr>
          <a:xfrm rot="16200000" flipH="1">
            <a:off x="5475540" y="-363227"/>
            <a:ext cx="18420" cy="6153651"/>
          </a:xfrm>
          <a:prstGeom prst="bentConnector3">
            <a:avLst>
              <a:gd name="adj1" fmla="val 2338315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9627675" y="3283329"/>
            <a:ext cx="569658" cy="320738"/>
          </a:xfrm>
          <a:prstGeom prst="rect">
            <a:avLst/>
          </a:prstGeom>
          <a:noFill/>
        </p:spPr>
        <p:txBody>
          <a:bodyPr wrap="none" lIns="104274" tIns="52138" rIns="104274" bIns="52138" rtlCol="0">
            <a:spAutoFit/>
          </a:bodyPr>
          <a:lstStyle/>
          <a:p>
            <a:pPr algn="ctr"/>
            <a:r>
              <a:rPr lang="ko-KR" altLang="en-US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F4384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투자</a:t>
            </a:r>
            <a:endParaRPr lang="ko-KR" altLang="en-US" sz="14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F43845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988239" y="3355753"/>
            <a:ext cx="915906" cy="320738"/>
          </a:xfrm>
          <a:prstGeom prst="rect">
            <a:avLst/>
          </a:prstGeom>
          <a:noFill/>
        </p:spPr>
        <p:txBody>
          <a:bodyPr wrap="none" lIns="104274" tIns="52138" rIns="104274" bIns="52138" rtlCol="0">
            <a:spAutoFit/>
          </a:bodyPr>
          <a:lstStyle/>
          <a:p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F4384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직접대출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9359801" y="4957053"/>
            <a:ext cx="654617" cy="351516"/>
          </a:xfrm>
          <a:prstGeom prst="rect">
            <a:avLst/>
          </a:prstGeom>
          <a:noFill/>
        </p:spPr>
        <p:txBody>
          <a:bodyPr wrap="none" lIns="104274" tIns="52138" rIns="104274" bIns="52138" rtlCol="0">
            <a:spAutoFit/>
          </a:bodyPr>
          <a:lstStyle/>
          <a:p>
            <a:pPr algn="ctr"/>
            <a:r>
              <a:rPr lang="ko-KR" altLang="en-US" sz="8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벤처투자 </a:t>
            </a:r>
            <a:endParaRPr lang="en-US" altLang="ko-KR" sz="80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ctr"/>
            <a:r>
              <a:rPr lang="ko-KR" altLang="en-US" sz="8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엔젤펀드</a:t>
            </a:r>
            <a:endParaRPr lang="ko-KR" altLang="en-US" sz="8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10" name="꺾인 연결선 9"/>
          <p:cNvCxnSpPr/>
          <p:nvPr/>
        </p:nvCxnSpPr>
        <p:spPr>
          <a:xfrm rot="5400000">
            <a:off x="8940349" y="3134102"/>
            <a:ext cx="1167106" cy="326415"/>
          </a:xfrm>
          <a:prstGeom prst="bentConnector3">
            <a:avLst>
              <a:gd name="adj1" fmla="val 66290"/>
            </a:avLst>
          </a:prstGeom>
          <a:ln w="19050">
            <a:solidFill>
              <a:schemeClr val="bg1">
                <a:lumMod val="6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314890" y="315019"/>
            <a:ext cx="3119741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01. </a:t>
            </a:r>
            <a:r>
              <a:rPr lang="ko-KR" altLang="en-US" sz="2400" dirty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정책자금 지원체계</a:t>
            </a:r>
          </a:p>
        </p:txBody>
      </p:sp>
      <p:sp>
        <p:nvSpPr>
          <p:cNvPr id="93" name="타원 165"/>
          <p:cNvSpPr/>
          <p:nvPr/>
        </p:nvSpPr>
        <p:spPr>
          <a:xfrm>
            <a:off x="1759255" y="2151286"/>
            <a:ext cx="1738626" cy="563465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4" tIns="52138" rIns="104274" bIns="52138" rtlCol="0" anchor="ctr"/>
          <a:lstStyle/>
          <a:p>
            <a:pPr algn="ctr" defTabSz="1135235"/>
            <a:endParaRPr lang="ko-KR" altLang="en-US" sz="17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pic>
        <p:nvPicPr>
          <p:cNvPr id="1026" name="Picture 2" descr="http://contents.bokeducation.or.kr/day_learning/public_newcontent12/img/menu/logo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207" y="2282593"/>
            <a:ext cx="984726" cy="30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" name="타원 176"/>
          <p:cNvSpPr/>
          <p:nvPr/>
        </p:nvSpPr>
        <p:spPr>
          <a:xfrm>
            <a:off x="3912818" y="2151286"/>
            <a:ext cx="1738626" cy="563465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4" tIns="52138" rIns="104274" bIns="52138" rtlCol="0" anchor="ctr"/>
          <a:lstStyle/>
          <a:p>
            <a:pPr algn="ctr" defTabSz="1135235"/>
            <a:endParaRPr lang="ko-KR" altLang="en-US" sz="17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95" name="타원 183"/>
          <p:cNvSpPr/>
          <p:nvPr/>
        </p:nvSpPr>
        <p:spPr>
          <a:xfrm>
            <a:off x="6066381" y="2151286"/>
            <a:ext cx="1738626" cy="563465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4" tIns="52138" rIns="104274" bIns="52138" rtlCol="0" anchor="ctr"/>
          <a:lstStyle/>
          <a:p>
            <a:pPr algn="ctr" defTabSz="1135235"/>
            <a:endParaRPr lang="ko-KR" altLang="en-US" sz="17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pic>
        <p:nvPicPr>
          <p:cNvPr id="103" name="Picture 2" descr="http://www.cccc.or.kr/images/about/related_logo42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40" b="39340"/>
          <a:stretch/>
        </p:blipFill>
        <p:spPr bwMode="auto">
          <a:xfrm>
            <a:off x="4094188" y="2304478"/>
            <a:ext cx="1383446" cy="278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kibo.or.kr/img/go_main/logo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124" y="2462838"/>
            <a:ext cx="1393139" cy="230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5669" y="2181242"/>
            <a:ext cx="1020052" cy="31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66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직사각형 43"/>
          <p:cNvSpPr/>
          <p:nvPr/>
        </p:nvSpPr>
        <p:spPr>
          <a:xfrm>
            <a:off x="1647" y="4263925"/>
            <a:ext cx="10691813" cy="9056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7"/>
          <a:stretch/>
        </p:blipFill>
        <p:spPr>
          <a:xfrm>
            <a:off x="7603299" y="2809024"/>
            <a:ext cx="3088514" cy="446973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14890" y="315019"/>
            <a:ext cx="3119741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02. </a:t>
            </a:r>
            <a:r>
              <a:rPr lang="ko-KR" altLang="en-US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정책자금 지원대상</a:t>
            </a:r>
            <a:endParaRPr lang="ko-KR" altLang="en-US" sz="2400" dirty="0">
              <a:ln>
                <a:solidFill>
                  <a:schemeClr val="tx1">
                    <a:alpha val="0"/>
                  </a:schemeClr>
                </a:solidFill>
              </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0"/>
              </a:gra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grpSp>
        <p:nvGrpSpPr>
          <p:cNvPr id="48" name="그룹 47"/>
          <p:cNvGrpSpPr/>
          <p:nvPr/>
        </p:nvGrpSpPr>
        <p:grpSpPr>
          <a:xfrm>
            <a:off x="547584" y="1140908"/>
            <a:ext cx="3180223" cy="400110"/>
            <a:chOff x="4529799" y="1090358"/>
            <a:chExt cx="2719835" cy="362972"/>
          </a:xfrm>
        </p:grpSpPr>
        <p:sp>
          <p:nvSpPr>
            <p:cNvPr id="49" name="TextBox 48"/>
            <p:cNvSpPr txBox="1"/>
            <p:nvPr/>
          </p:nvSpPr>
          <p:spPr>
            <a:xfrm>
              <a:off x="4689810" y="1090358"/>
              <a:ext cx="2559824" cy="36297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spcBef>
                  <a:spcPts val="228"/>
                </a:spcBef>
              </a:pPr>
              <a:r>
                <a:rPr lang="ko-KR" altLang="en-US" sz="20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중소기업기본법상 중소기업</a:t>
              </a:r>
            </a:p>
          </p:txBody>
        </p:sp>
        <p:grpSp>
          <p:nvGrpSpPr>
            <p:cNvPr id="50" name="그룹 49"/>
            <p:cNvGrpSpPr/>
            <p:nvPr/>
          </p:nvGrpSpPr>
          <p:grpSpPr>
            <a:xfrm>
              <a:off x="4529799" y="1187444"/>
              <a:ext cx="126602" cy="140668"/>
              <a:chOff x="4529799" y="1187444"/>
              <a:chExt cx="126602" cy="140668"/>
            </a:xfrm>
          </p:grpSpPr>
          <p:sp>
            <p:nvSpPr>
              <p:cNvPr id="51" name="직사각형 50"/>
              <p:cNvSpPr/>
              <p:nvPr/>
            </p:nvSpPr>
            <p:spPr>
              <a:xfrm>
                <a:off x="4572000" y="1187444"/>
                <a:ext cx="84401" cy="84401"/>
              </a:xfrm>
              <a:prstGeom prst="rect">
                <a:avLst/>
              </a:prstGeom>
              <a:pattFill prst="dkUpDiag">
                <a:fgClr>
                  <a:srgbClr val="45B0D2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2" name="직사각형 51"/>
              <p:cNvSpPr/>
              <p:nvPr/>
            </p:nvSpPr>
            <p:spPr>
              <a:xfrm>
                <a:off x="4529799" y="1243711"/>
                <a:ext cx="84401" cy="84401"/>
              </a:xfrm>
              <a:prstGeom prst="rect">
                <a:avLst/>
              </a:prstGeom>
              <a:solidFill>
                <a:srgbClr val="45B0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cxnSp>
        <p:nvCxnSpPr>
          <p:cNvPr id="53" name="직선 연결선 52"/>
          <p:cNvCxnSpPr/>
          <p:nvPr/>
        </p:nvCxnSpPr>
        <p:spPr>
          <a:xfrm>
            <a:off x="3959099" y="1331269"/>
            <a:ext cx="6750820" cy="9694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1156952" y="4354431"/>
            <a:ext cx="8377911" cy="715730"/>
          </a:xfrm>
          <a:prstGeom prst="rect">
            <a:avLst/>
          </a:prstGeom>
          <a:noFill/>
        </p:spPr>
        <p:txBody>
          <a:bodyPr wrap="none" lIns="104287" tIns="52144" rIns="104287" bIns="52144" rtlCol="0" anchor="ctr">
            <a:spAutoFit/>
          </a:bodyPr>
          <a:lstStyle/>
          <a:p>
            <a:pPr algn="ctr">
              <a:spcBef>
                <a:spcPts val="228"/>
              </a:spcBef>
            </a:pPr>
            <a:r>
              <a:rPr lang="ko-KR" altLang="en-US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107AB9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전략산업 영위 기업</a:t>
            </a:r>
            <a:r>
              <a:rPr lang="ko-KR" altLang="en-US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을 </a:t>
            </a:r>
            <a:r>
              <a:rPr lang="ko-KR" altLang="en-US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우선 지원하고</a:t>
            </a:r>
            <a:r>
              <a:rPr lang="en-US" altLang="ko-KR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</a:p>
          <a:p>
            <a:pPr algn="ctr">
              <a:spcBef>
                <a:spcPts val="228"/>
              </a:spcBef>
            </a:pPr>
            <a:r>
              <a:rPr lang="ko-KR" altLang="en-US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사행성오락업종</a:t>
            </a:r>
            <a:r>
              <a:rPr lang="en-US" altLang="ko-KR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고소득 직종</a:t>
            </a:r>
            <a:r>
              <a:rPr lang="en-US" altLang="ko-KR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소상공인 적합업종의 소상공인 </a:t>
            </a:r>
            <a:r>
              <a:rPr lang="ko-KR" altLang="en-US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등은 지원제외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393668" y="5412138"/>
            <a:ext cx="5904477" cy="818322"/>
          </a:xfrm>
          <a:prstGeom prst="rect">
            <a:avLst/>
          </a:prstGeom>
          <a:noFill/>
        </p:spPr>
        <p:txBody>
          <a:bodyPr wrap="none" lIns="104287" tIns="52144" rIns="104287" bIns="52144" rtlCol="0" anchor="ctr">
            <a:spAutoFit/>
          </a:bodyPr>
          <a:lstStyle/>
          <a:p>
            <a:pPr>
              <a:spcBef>
                <a:spcPts val="228"/>
              </a:spcBef>
            </a:pPr>
            <a:r>
              <a:rPr lang="ko-KR" altLang="en-US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*전략산업</a:t>
            </a:r>
            <a:endParaRPr lang="en-US" altLang="ko-KR" sz="1400" b="1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spcBef>
                <a:spcPts val="228"/>
              </a:spcBef>
            </a:pPr>
            <a:r>
              <a:rPr lang="en-US" altLang="ko-KR" sz="3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/>
            </a:r>
            <a:br>
              <a:rPr lang="en-US" altLang="ko-KR" sz="3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</a:b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미래성장동력산업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뿌리산업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소재∙부품 산업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지역특화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주력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산업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지식서비스산업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</a:t>
            </a:r>
          </a:p>
          <a:p>
            <a:pPr>
              <a:spcBef>
                <a:spcPts val="228"/>
              </a:spcBef>
            </a:pP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문화콘텐츠산업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바이오산업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융복합 및 프랜차이즈산업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물류산업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유망소비재산업</a:t>
            </a:r>
            <a:endParaRPr lang="ko-KR" altLang="en-US" sz="12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grpSp>
        <p:nvGrpSpPr>
          <p:cNvPr id="56" name="그룹 55"/>
          <p:cNvGrpSpPr/>
          <p:nvPr/>
        </p:nvGrpSpPr>
        <p:grpSpPr>
          <a:xfrm>
            <a:off x="4139895" y="1631600"/>
            <a:ext cx="2412023" cy="2481905"/>
            <a:chOff x="874570" y="1439095"/>
            <a:chExt cx="1429224" cy="1491182"/>
          </a:xfrm>
        </p:grpSpPr>
        <p:grpSp>
          <p:nvGrpSpPr>
            <p:cNvPr id="57" name="그룹 56"/>
            <p:cNvGrpSpPr/>
            <p:nvPr/>
          </p:nvGrpSpPr>
          <p:grpSpPr>
            <a:xfrm>
              <a:off x="874570" y="1439095"/>
              <a:ext cx="1429224" cy="1491182"/>
              <a:chOff x="4025900" y="1727199"/>
              <a:chExt cx="2197100" cy="2292351"/>
            </a:xfrm>
          </p:grpSpPr>
          <p:sp>
            <p:nvSpPr>
              <p:cNvPr id="69" name="타원 68"/>
              <p:cNvSpPr/>
              <p:nvPr/>
            </p:nvSpPr>
            <p:spPr>
              <a:xfrm>
                <a:off x="4025900" y="1727199"/>
                <a:ext cx="2197100" cy="2292351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  <a:scene3d>
                <a:camera prst="perspectiveAbove" fov="0">
                  <a:rot lat="20400000" lon="0" rev="0"/>
                </a:camera>
                <a:lightRig rig="balanced" dir="t"/>
              </a:scene3d>
              <a:sp3d extrusionH="177800" prstMaterial="softEdge">
                <a:bevelT w="88900" h="6350"/>
                <a:bevelB w="1905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0" name="타원 69"/>
              <p:cNvSpPr/>
              <p:nvPr/>
            </p:nvSpPr>
            <p:spPr>
              <a:xfrm>
                <a:off x="4133850" y="1882774"/>
                <a:ext cx="1981200" cy="1981200"/>
              </a:xfrm>
              <a:prstGeom prst="ellipse">
                <a:avLst/>
              </a:prstGeom>
              <a:solidFill>
                <a:srgbClr val="45B0D2"/>
              </a:solidFill>
              <a:ln>
                <a:noFill/>
              </a:ln>
              <a:effectLst>
                <a:innerShdw blurRad="50800" dist="38100" dir="135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1129836" y="2146517"/>
              <a:ext cx="918691" cy="57324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ko-KR" altLang="en-US" sz="28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전략산업</a:t>
              </a:r>
              <a:endParaRPr lang="en-US" altLang="ko-KR" sz="28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  <a:p>
              <a:pPr algn="ctr"/>
              <a:r>
                <a:rPr lang="ko-KR" altLang="en-US" sz="28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우선지원</a:t>
              </a:r>
            </a:p>
          </p:txBody>
        </p:sp>
        <p:grpSp>
          <p:nvGrpSpPr>
            <p:cNvPr id="59" name="Group 4"/>
            <p:cNvGrpSpPr>
              <a:grpSpLocks noChangeAspect="1"/>
            </p:cNvGrpSpPr>
            <p:nvPr/>
          </p:nvGrpSpPr>
          <p:grpSpPr bwMode="auto">
            <a:xfrm>
              <a:off x="1402039" y="1648287"/>
              <a:ext cx="427038" cy="460375"/>
              <a:chOff x="-385" y="1525"/>
              <a:chExt cx="269" cy="290"/>
            </a:xfrm>
          </p:grpSpPr>
          <p:sp>
            <p:nvSpPr>
              <p:cNvPr id="60" name="Freeform 5"/>
              <p:cNvSpPr>
                <a:spLocks/>
              </p:cNvSpPr>
              <p:nvPr/>
            </p:nvSpPr>
            <p:spPr bwMode="auto">
              <a:xfrm>
                <a:off x="-385" y="1557"/>
                <a:ext cx="221" cy="138"/>
              </a:xfrm>
              <a:custGeom>
                <a:avLst/>
                <a:gdLst>
                  <a:gd name="T0" fmla="*/ 143 w 143"/>
                  <a:gd name="T1" fmla="*/ 89 h 89"/>
                  <a:gd name="T2" fmla="*/ 143 w 143"/>
                  <a:gd name="T3" fmla="*/ 0 h 89"/>
                  <a:gd name="T4" fmla="*/ 20 w 143"/>
                  <a:gd name="T5" fmla="*/ 0 h 89"/>
                  <a:gd name="T6" fmla="*/ 0 w 143"/>
                  <a:gd name="T7" fmla="*/ 20 h 89"/>
                  <a:gd name="T8" fmla="*/ 0 w 143"/>
                  <a:gd name="T9" fmla="*/ 2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89">
                    <a:moveTo>
                      <a:pt x="143" y="89"/>
                    </a:moveTo>
                    <a:cubicBezTo>
                      <a:pt x="143" y="0"/>
                      <a:pt x="143" y="0"/>
                      <a:pt x="143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</a:path>
                </a:pathLst>
              </a:custGeom>
              <a:noFill/>
              <a:ln w="952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1" name="Freeform 6"/>
              <p:cNvSpPr>
                <a:spLocks/>
              </p:cNvSpPr>
              <p:nvPr/>
            </p:nvSpPr>
            <p:spPr bwMode="auto">
              <a:xfrm>
                <a:off x="-385" y="1730"/>
                <a:ext cx="173" cy="65"/>
              </a:xfrm>
              <a:custGeom>
                <a:avLst/>
                <a:gdLst>
                  <a:gd name="T0" fmla="*/ 112 w 112"/>
                  <a:gd name="T1" fmla="*/ 42 h 42"/>
                  <a:gd name="T2" fmla="*/ 20 w 112"/>
                  <a:gd name="T3" fmla="*/ 42 h 42"/>
                  <a:gd name="T4" fmla="*/ 0 w 112"/>
                  <a:gd name="T5" fmla="*/ 21 h 42"/>
                  <a:gd name="T6" fmla="*/ 0 w 112"/>
                  <a:gd name="T7" fmla="*/ 21 h 42"/>
                  <a:gd name="T8" fmla="*/ 20 w 112"/>
                  <a:gd name="T9" fmla="*/ 0 h 42"/>
                  <a:gd name="T10" fmla="*/ 97 w 112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2" h="42">
                    <a:moveTo>
                      <a:pt x="112" y="42"/>
                    </a:moveTo>
                    <a:cubicBezTo>
                      <a:pt x="20" y="42"/>
                      <a:pt x="20" y="42"/>
                      <a:pt x="20" y="42"/>
                    </a:cubicBezTo>
                    <a:cubicBezTo>
                      <a:pt x="9" y="42"/>
                      <a:pt x="0" y="32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9" y="0"/>
                      <a:pt x="20" y="0"/>
                    </a:cubicBezTo>
                    <a:cubicBezTo>
                      <a:pt x="97" y="0"/>
                      <a:pt x="97" y="0"/>
                      <a:pt x="97" y="0"/>
                    </a:cubicBezTo>
                  </a:path>
                </a:pathLst>
              </a:custGeom>
              <a:noFill/>
              <a:ln w="952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2" name="Line 7"/>
              <p:cNvSpPr>
                <a:spLocks noChangeShapeType="1"/>
              </p:cNvSpPr>
              <p:nvPr/>
            </p:nvSpPr>
            <p:spPr bwMode="auto">
              <a:xfrm>
                <a:off x="-385" y="1588"/>
                <a:ext cx="0" cy="175"/>
              </a:xfrm>
              <a:prstGeom prst="line">
                <a:avLst/>
              </a:prstGeom>
              <a:noFill/>
              <a:ln w="952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3" name="Freeform 8"/>
              <p:cNvSpPr>
                <a:spLocks noEditPoints="1"/>
              </p:cNvSpPr>
              <p:nvPr/>
            </p:nvSpPr>
            <p:spPr bwMode="auto">
              <a:xfrm>
                <a:off x="-239" y="1693"/>
                <a:ext cx="123" cy="122"/>
              </a:xfrm>
              <a:custGeom>
                <a:avLst/>
                <a:gdLst>
                  <a:gd name="T0" fmla="*/ 40 w 80"/>
                  <a:gd name="T1" fmla="*/ 0 h 79"/>
                  <a:gd name="T2" fmla="*/ 0 w 80"/>
                  <a:gd name="T3" fmla="*/ 39 h 79"/>
                  <a:gd name="T4" fmla="*/ 40 w 80"/>
                  <a:gd name="T5" fmla="*/ 79 h 79"/>
                  <a:gd name="T6" fmla="*/ 80 w 80"/>
                  <a:gd name="T7" fmla="*/ 39 h 79"/>
                  <a:gd name="T8" fmla="*/ 40 w 80"/>
                  <a:gd name="T9" fmla="*/ 0 h 79"/>
                  <a:gd name="T10" fmla="*/ 51 w 80"/>
                  <a:gd name="T11" fmla="*/ 49 h 79"/>
                  <a:gd name="T12" fmla="*/ 48 w 80"/>
                  <a:gd name="T13" fmla="*/ 53 h 79"/>
                  <a:gd name="T14" fmla="*/ 45 w 80"/>
                  <a:gd name="T15" fmla="*/ 55 h 79"/>
                  <a:gd name="T16" fmla="*/ 43 w 80"/>
                  <a:gd name="T17" fmla="*/ 56 h 79"/>
                  <a:gd name="T18" fmla="*/ 43 w 80"/>
                  <a:gd name="T19" fmla="*/ 64 h 79"/>
                  <a:gd name="T20" fmla="*/ 39 w 80"/>
                  <a:gd name="T21" fmla="*/ 64 h 79"/>
                  <a:gd name="T22" fmla="*/ 39 w 80"/>
                  <a:gd name="T23" fmla="*/ 56 h 79"/>
                  <a:gd name="T24" fmla="*/ 38 w 80"/>
                  <a:gd name="T25" fmla="*/ 56 h 79"/>
                  <a:gd name="T26" fmla="*/ 35 w 80"/>
                  <a:gd name="T27" fmla="*/ 56 h 79"/>
                  <a:gd name="T28" fmla="*/ 32 w 80"/>
                  <a:gd name="T29" fmla="*/ 56 h 79"/>
                  <a:gd name="T30" fmla="*/ 31 w 80"/>
                  <a:gd name="T31" fmla="*/ 55 h 79"/>
                  <a:gd name="T32" fmla="*/ 30 w 80"/>
                  <a:gd name="T33" fmla="*/ 55 h 79"/>
                  <a:gd name="T34" fmla="*/ 30 w 80"/>
                  <a:gd name="T35" fmla="*/ 54 h 79"/>
                  <a:gd name="T36" fmla="*/ 30 w 80"/>
                  <a:gd name="T37" fmla="*/ 49 h 79"/>
                  <a:gd name="T38" fmla="*/ 31 w 80"/>
                  <a:gd name="T39" fmla="*/ 48 h 79"/>
                  <a:gd name="T40" fmla="*/ 31 w 80"/>
                  <a:gd name="T41" fmla="*/ 49 h 79"/>
                  <a:gd name="T42" fmla="*/ 34 w 80"/>
                  <a:gd name="T43" fmla="*/ 49 h 79"/>
                  <a:gd name="T44" fmla="*/ 36 w 80"/>
                  <a:gd name="T45" fmla="*/ 50 h 79"/>
                  <a:gd name="T46" fmla="*/ 38 w 80"/>
                  <a:gd name="T47" fmla="*/ 50 h 79"/>
                  <a:gd name="T48" fmla="*/ 41 w 80"/>
                  <a:gd name="T49" fmla="*/ 50 h 79"/>
                  <a:gd name="T50" fmla="*/ 44 w 80"/>
                  <a:gd name="T51" fmla="*/ 48 h 79"/>
                  <a:gd name="T52" fmla="*/ 45 w 80"/>
                  <a:gd name="T53" fmla="*/ 45 h 79"/>
                  <a:gd name="T54" fmla="*/ 44 w 80"/>
                  <a:gd name="T55" fmla="*/ 44 h 79"/>
                  <a:gd name="T56" fmla="*/ 44 w 80"/>
                  <a:gd name="T57" fmla="*/ 43 h 79"/>
                  <a:gd name="T58" fmla="*/ 42 w 80"/>
                  <a:gd name="T59" fmla="*/ 41 h 79"/>
                  <a:gd name="T60" fmla="*/ 40 w 80"/>
                  <a:gd name="T61" fmla="*/ 39 h 79"/>
                  <a:gd name="T62" fmla="*/ 35 w 80"/>
                  <a:gd name="T63" fmla="*/ 36 h 79"/>
                  <a:gd name="T64" fmla="*/ 32 w 80"/>
                  <a:gd name="T65" fmla="*/ 33 h 79"/>
                  <a:gd name="T66" fmla="*/ 30 w 80"/>
                  <a:gd name="T67" fmla="*/ 30 h 79"/>
                  <a:gd name="T68" fmla="*/ 30 w 80"/>
                  <a:gd name="T69" fmla="*/ 27 h 79"/>
                  <a:gd name="T70" fmla="*/ 31 w 80"/>
                  <a:gd name="T71" fmla="*/ 23 h 79"/>
                  <a:gd name="T72" fmla="*/ 33 w 80"/>
                  <a:gd name="T73" fmla="*/ 20 h 79"/>
                  <a:gd name="T74" fmla="*/ 37 w 80"/>
                  <a:gd name="T75" fmla="*/ 18 h 79"/>
                  <a:gd name="T76" fmla="*/ 39 w 80"/>
                  <a:gd name="T77" fmla="*/ 17 h 79"/>
                  <a:gd name="T78" fmla="*/ 39 w 80"/>
                  <a:gd name="T79" fmla="*/ 10 h 79"/>
                  <a:gd name="T80" fmla="*/ 43 w 80"/>
                  <a:gd name="T81" fmla="*/ 10 h 79"/>
                  <a:gd name="T82" fmla="*/ 43 w 80"/>
                  <a:gd name="T83" fmla="*/ 17 h 79"/>
                  <a:gd name="T84" fmla="*/ 46 w 80"/>
                  <a:gd name="T85" fmla="*/ 17 h 79"/>
                  <a:gd name="T86" fmla="*/ 49 w 80"/>
                  <a:gd name="T87" fmla="*/ 18 h 79"/>
                  <a:gd name="T88" fmla="*/ 50 w 80"/>
                  <a:gd name="T89" fmla="*/ 19 h 79"/>
                  <a:gd name="T90" fmla="*/ 50 w 80"/>
                  <a:gd name="T91" fmla="*/ 19 h 79"/>
                  <a:gd name="T92" fmla="*/ 49 w 80"/>
                  <a:gd name="T93" fmla="*/ 24 h 79"/>
                  <a:gd name="T94" fmla="*/ 48 w 80"/>
                  <a:gd name="T95" fmla="*/ 24 h 79"/>
                  <a:gd name="T96" fmla="*/ 47 w 80"/>
                  <a:gd name="T97" fmla="*/ 24 h 79"/>
                  <a:gd name="T98" fmla="*/ 43 w 80"/>
                  <a:gd name="T99" fmla="*/ 23 h 79"/>
                  <a:gd name="T100" fmla="*/ 40 w 80"/>
                  <a:gd name="T101" fmla="*/ 23 h 79"/>
                  <a:gd name="T102" fmla="*/ 37 w 80"/>
                  <a:gd name="T103" fmla="*/ 25 h 79"/>
                  <a:gd name="T104" fmla="*/ 37 w 80"/>
                  <a:gd name="T105" fmla="*/ 28 h 79"/>
                  <a:gd name="T106" fmla="*/ 38 w 80"/>
                  <a:gd name="T107" fmla="*/ 30 h 79"/>
                  <a:gd name="T108" fmla="*/ 41 w 80"/>
                  <a:gd name="T109" fmla="*/ 33 h 79"/>
                  <a:gd name="T110" fmla="*/ 46 w 80"/>
                  <a:gd name="T111" fmla="*/ 36 h 79"/>
                  <a:gd name="T112" fmla="*/ 49 w 80"/>
                  <a:gd name="T113" fmla="*/ 39 h 79"/>
                  <a:gd name="T114" fmla="*/ 51 w 80"/>
                  <a:gd name="T115" fmla="*/ 42 h 79"/>
                  <a:gd name="T116" fmla="*/ 51 w 80"/>
                  <a:gd name="T117" fmla="*/ 45 h 79"/>
                  <a:gd name="T118" fmla="*/ 51 w 80"/>
                  <a:gd name="T119" fmla="*/ 4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0" h="79">
                    <a:moveTo>
                      <a:pt x="40" y="0"/>
                    </a:moveTo>
                    <a:cubicBezTo>
                      <a:pt x="18" y="0"/>
                      <a:pt x="0" y="17"/>
                      <a:pt x="0" y="39"/>
                    </a:cubicBezTo>
                    <a:cubicBezTo>
                      <a:pt x="0" y="61"/>
                      <a:pt x="18" y="79"/>
                      <a:pt x="40" y="79"/>
                    </a:cubicBezTo>
                    <a:cubicBezTo>
                      <a:pt x="62" y="79"/>
                      <a:pt x="80" y="61"/>
                      <a:pt x="80" y="39"/>
                    </a:cubicBezTo>
                    <a:cubicBezTo>
                      <a:pt x="80" y="17"/>
                      <a:pt x="62" y="0"/>
                      <a:pt x="40" y="0"/>
                    </a:cubicBezTo>
                    <a:close/>
                    <a:moveTo>
                      <a:pt x="51" y="49"/>
                    </a:moveTo>
                    <a:cubicBezTo>
                      <a:pt x="50" y="51"/>
                      <a:pt x="49" y="52"/>
                      <a:pt x="48" y="53"/>
                    </a:cubicBezTo>
                    <a:cubicBezTo>
                      <a:pt x="48" y="54"/>
                      <a:pt x="46" y="55"/>
                      <a:pt x="45" y="55"/>
                    </a:cubicBezTo>
                    <a:cubicBezTo>
                      <a:pt x="44" y="56"/>
                      <a:pt x="43" y="56"/>
                      <a:pt x="43" y="56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8" y="56"/>
                      <a:pt x="38" y="56"/>
                      <a:pt x="38" y="56"/>
                    </a:cubicBezTo>
                    <a:cubicBezTo>
                      <a:pt x="37" y="56"/>
                      <a:pt x="36" y="56"/>
                      <a:pt x="35" y="56"/>
                    </a:cubicBezTo>
                    <a:cubicBezTo>
                      <a:pt x="34" y="56"/>
                      <a:pt x="33" y="56"/>
                      <a:pt x="32" y="56"/>
                    </a:cubicBezTo>
                    <a:cubicBezTo>
                      <a:pt x="32" y="55"/>
                      <a:pt x="31" y="55"/>
                      <a:pt x="31" y="55"/>
                    </a:cubicBezTo>
                    <a:cubicBezTo>
                      <a:pt x="30" y="55"/>
                      <a:pt x="30" y="55"/>
                      <a:pt x="30" y="55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30" y="49"/>
                      <a:pt x="30" y="48"/>
                      <a:pt x="31" y="48"/>
                    </a:cubicBezTo>
                    <a:cubicBezTo>
                      <a:pt x="31" y="48"/>
                      <a:pt x="31" y="48"/>
                      <a:pt x="31" y="49"/>
                    </a:cubicBezTo>
                    <a:cubicBezTo>
                      <a:pt x="32" y="49"/>
                      <a:pt x="33" y="49"/>
                      <a:pt x="34" y="49"/>
                    </a:cubicBezTo>
                    <a:cubicBezTo>
                      <a:pt x="34" y="49"/>
                      <a:pt x="35" y="50"/>
                      <a:pt x="36" y="50"/>
                    </a:cubicBezTo>
                    <a:cubicBezTo>
                      <a:pt x="37" y="50"/>
                      <a:pt x="38" y="50"/>
                      <a:pt x="38" y="50"/>
                    </a:cubicBezTo>
                    <a:cubicBezTo>
                      <a:pt x="39" y="50"/>
                      <a:pt x="40" y="50"/>
                      <a:pt x="41" y="50"/>
                    </a:cubicBezTo>
                    <a:cubicBezTo>
                      <a:pt x="42" y="49"/>
                      <a:pt x="43" y="49"/>
                      <a:pt x="44" y="48"/>
                    </a:cubicBezTo>
                    <a:cubicBezTo>
                      <a:pt x="44" y="47"/>
                      <a:pt x="45" y="46"/>
                      <a:pt x="45" y="45"/>
                    </a:cubicBezTo>
                    <a:cubicBezTo>
                      <a:pt x="45" y="45"/>
                      <a:pt x="44" y="44"/>
                      <a:pt x="44" y="44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3" y="42"/>
                      <a:pt x="43" y="42"/>
                      <a:pt x="42" y="41"/>
                    </a:cubicBezTo>
                    <a:cubicBezTo>
                      <a:pt x="41" y="41"/>
                      <a:pt x="41" y="40"/>
                      <a:pt x="40" y="39"/>
                    </a:cubicBezTo>
                    <a:cubicBezTo>
                      <a:pt x="38" y="38"/>
                      <a:pt x="36" y="37"/>
                      <a:pt x="35" y="36"/>
                    </a:cubicBezTo>
                    <a:cubicBezTo>
                      <a:pt x="34" y="35"/>
                      <a:pt x="33" y="34"/>
                      <a:pt x="32" y="33"/>
                    </a:cubicBezTo>
                    <a:cubicBezTo>
                      <a:pt x="31" y="32"/>
                      <a:pt x="31" y="31"/>
                      <a:pt x="30" y="30"/>
                    </a:cubicBezTo>
                    <a:cubicBezTo>
                      <a:pt x="30" y="29"/>
                      <a:pt x="30" y="28"/>
                      <a:pt x="30" y="27"/>
                    </a:cubicBezTo>
                    <a:cubicBezTo>
                      <a:pt x="30" y="26"/>
                      <a:pt x="30" y="24"/>
                      <a:pt x="31" y="23"/>
                    </a:cubicBezTo>
                    <a:cubicBezTo>
                      <a:pt x="31" y="22"/>
                      <a:pt x="32" y="21"/>
                      <a:pt x="33" y="20"/>
                    </a:cubicBezTo>
                    <a:cubicBezTo>
                      <a:pt x="34" y="19"/>
                      <a:pt x="35" y="18"/>
                      <a:pt x="37" y="18"/>
                    </a:cubicBezTo>
                    <a:cubicBezTo>
                      <a:pt x="37" y="17"/>
                      <a:pt x="38" y="17"/>
                      <a:pt x="39" y="17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7"/>
                      <a:pt x="43" y="17"/>
                      <a:pt x="43" y="17"/>
                    </a:cubicBezTo>
                    <a:cubicBezTo>
                      <a:pt x="44" y="17"/>
                      <a:pt x="45" y="17"/>
                      <a:pt x="46" y="17"/>
                    </a:cubicBezTo>
                    <a:cubicBezTo>
                      <a:pt x="47" y="17"/>
                      <a:pt x="48" y="18"/>
                      <a:pt x="49" y="18"/>
                    </a:cubicBezTo>
                    <a:cubicBezTo>
                      <a:pt x="49" y="18"/>
                      <a:pt x="50" y="18"/>
                      <a:pt x="50" y="19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9" y="24"/>
                      <a:pt x="48" y="24"/>
                      <a:pt x="48" y="24"/>
                    </a:cubicBezTo>
                    <a:cubicBezTo>
                      <a:pt x="48" y="24"/>
                      <a:pt x="48" y="24"/>
                      <a:pt x="47" y="24"/>
                    </a:cubicBezTo>
                    <a:cubicBezTo>
                      <a:pt x="46" y="23"/>
                      <a:pt x="44" y="23"/>
                      <a:pt x="43" y="23"/>
                    </a:cubicBezTo>
                    <a:cubicBezTo>
                      <a:pt x="42" y="23"/>
                      <a:pt x="41" y="23"/>
                      <a:pt x="40" y="23"/>
                    </a:cubicBezTo>
                    <a:cubicBezTo>
                      <a:pt x="39" y="24"/>
                      <a:pt x="38" y="24"/>
                      <a:pt x="37" y="25"/>
                    </a:cubicBezTo>
                    <a:cubicBezTo>
                      <a:pt x="37" y="26"/>
                      <a:pt x="37" y="27"/>
                      <a:pt x="37" y="28"/>
                    </a:cubicBezTo>
                    <a:cubicBezTo>
                      <a:pt x="37" y="28"/>
                      <a:pt x="37" y="29"/>
                      <a:pt x="38" y="30"/>
                    </a:cubicBezTo>
                    <a:cubicBezTo>
                      <a:pt x="38" y="31"/>
                      <a:pt x="40" y="32"/>
                      <a:pt x="41" y="33"/>
                    </a:cubicBezTo>
                    <a:cubicBezTo>
                      <a:pt x="43" y="34"/>
                      <a:pt x="45" y="35"/>
                      <a:pt x="46" y="36"/>
                    </a:cubicBezTo>
                    <a:cubicBezTo>
                      <a:pt x="47" y="37"/>
                      <a:pt x="49" y="38"/>
                      <a:pt x="49" y="39"/>
                    </a:cubicBezTo>
                    <a:cubicBezTo>
                      <a:pt x="50" y="40"/>
                      <a:pt x="51" y="41"/>
                      <a:pt x="51" y="42"/>
                    </a:cubicBezTo>
                    <a:cubicBezTo>
                      <a:pt x="51" y="43"/>
                      <a:pt x="51" y="44"/>
                      <a:pt x="51" y="45"/>
                    </a:cubicBezTo>
                    <a:cubicBezTo>
                      <a:pt x="51" y="47"/>
                      <a:pt x="51" y="48"/>
                      <a:pt x="51" y="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4" name="Freeform 9"/>
              <p:cNvSpPr>
                <a:spLocks/>
              </p:cNvSpPr>
              <p:nvPr/>
            </p:nvSpPr>
            <p:spPr bwMode="auto">
              <a:xfrm>
                <a:off x="-332" y="1580"/>
                <a:ext cx="20" cy="56"/>
              </a:xfrm>
              <a:custGeom>
                <a:avLst/>
                <a:gdLst>
                  <a:gd name="T0" fmla="*/ 18 w 20"/>
                  <a:gd name="T1" fmla="*/ 56 h 56"/>
                  <a:gd name="T2" fmla="*/ 0 w 20"/>
                  <a:gd name="T3" fmla="*/ 56 h 56"/>
                  <a:gd name="T4" fmla="*/ 1 w 20"/>
                  <a:gd name="T5" fmla="*/ 0 h 56"/>
                  <a:gd name="T6" fmla="*/ 20 w 20"/>
                  <a:gd name="T7" fmla="*/ 0 h 56"/>
                  <a:gd name="T8" fmla="*/ 18 w 20"/>
                  <a:gd name="T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56">
                    <a:moveTo>
                      <a:pt x="18" y="56"/>
                    </a:moveTo>
                    <a:lnTo>
                      <a:pt x="0" y="56"/>
                    </a:lnTo>
                    <a:lnTo>
                      <a:pt x="1" y="0"/>
                    </a:lnTo>
                    <a:lnTo>
                      <a:pt x="20" y="0"/>
                    </a:lnTo>
                    <a:lnTo>
                      <a:pt x="18" y="5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5" name="Rectangle 10"/>
              <p:cNvSpPr>
                <a:spLocks noChangeArrowheads="1"/>
              </p:cNvSpPr>
              <p:nvPr/>
            </p:nvSpPr>
            <p:spPr bwMode="auto">
              <a:xfrm>
                <a:off x="-295" y="1525"/>
                <a:ext cx="18" cy="1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6" name="Rectangle 11"/>
              <p:cNvSpPr>
                <a:spLocks noChangeArrowheads="1"/>
              </p:cNvSpPr>
              <p:nvPr/>
            </p:nvSpPr>
            <p:spPr bwMode="auto">
              <a:xfrm>
                <a:off x="-258" y="1542"/>
                <a:ext cx="19" cy="9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7" name="Rectangle 12"/>
              <p:cNvSpPr>
                <a:spLocks noChangeArrowheads="1"/>
              </p:cNvSpPr>
              <p:nvPr/>
            </p:nvSpPr>
            <p:spPr bwMode="auto">
              <a:xfrm>
                <a:off x="-221" y="1591"/>
                <a:ext cx="19" cy="4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8" name="Line 13"/>
              <p:cNvSpPr>
                <a:spLocks noChangeShapeType="1"/>
              </p:cNvSpPr>
              <p:nvPr/>
            </p:nvSpPr>
            <p:spPr bwMode="auto">
              <a:xfrm flipH="1">
                <a:off x="-345" y="1648"/>
                <a:ext cx="157" cy="0"/>
              </a:xfrm>
              <a:prstGeom prst="line">
                <a:avLst/>
              </a:prstGeom>
              <a:noFill/>
              <a:ln w="952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0379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890" y="315019"/>
            <a:ext cx="3119741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02. </a:t>
            </a:r>
            <a:r>
              <a:rPr lang="ko-KR" altLang="en-US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정책자금 지원대상</a:t>
            </a:r>
            <a:endParaRPr lang="ko-KR" altLang="en-US" sz="2400" dirty="0">
              <a:ln>
                <a:solidFill>
                  <a:schemeClr val="tx1">
                    <a:alpha val="0"/>
                  </a:schemeClr>
                </a:solidFill>
              </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0"/>
              </a:gra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547589" y="1250841"/>
            <a:ext cx="1468216" cy="338554"/>
            <a:chOff x="4529799" y="1118279"/>
            <a:chExt cx="1255667" cy="307130"/>
          </a:xfrm>
        </p:grpSpPr>
        <p:sp>
          <p:nvSpPr>
            <p:cNvPr id="43" name="TextBox 42"/>
            <p:cNvSpPr txBox="1"/>
            <p:nvPr/>
          </p:nvSpPr>
          <p:spPr>
            <a:xfrm>
              <a:off x="4689810" y="1118279"/>
              <a:ext cx="1095656" cy="3071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spcBef>
                  <a:spcPts val="228"/>
                </a:spcBef>
              </a:pPr>
              <a:r>
                <a:rPr lang="ko-KR" altLang="en-US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융자제한기</a:t>
              </a:r>
              <a:r>
                <a:rPr lang="ko-KR" altLang="en-US" sz="16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업</a:t>
              </a:r>
            </a:p>
          </p:txBody>
        </p:sp>
        <p:grpSp>
          <p:nvGrpSpPr>
            <p:cNvPr id="44" name="그룹 43"/>
            <p:cNvGrpSpPr/>
            <p:nvPr/>
          </p:nvGrpSpPr>
          <p:grpSpPr>
            <a:xfrm>
              <a:off x="4529799" y="1187444"/>
              <a:ext cx="126602" cy="140668"/>
              <a:chOff x="4529799" y="1187444"/>
              <a:chExt cx="126602" cy="140668"/>
            </a:xfrm>
          </p:grpSpPr>
          <p:sp>
            <p:nvSpPr>
              <p:cNvPr id="45" name="직사각형 44"/>
              <p:cNvSpPr/>
              <p:nvPr/>
            </p:nvSpPr>
            <p:spPr>
              <a:xfrm>
                <a:off x="4572000" y="1187444"/>
                <a:ext cx="84401" cy="84401"/>
              </a:xfrm>
              <a:prstGeom prst="rect">
                <a:avLst/>
              </a:prstGeom>
              <a:pattFill prst="dkUpDiag">
                <a:fgClr>
                  <a:srgbClr val="45B0D2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6" name="직사각형 45"/>
              <p:cNvSpPr/>
              <p:nvPr/>
            </p:nvSpPr>
            <p:spPr>
              <a:xfrm>
                <a:off x="4529799" y="1243711"/>
                <a:ext cx="84401" cy="84401"/>
              </a:xfrm>
              <a:prstGeom prst="rect">
                <a:avLst/>
              </a:prstGeom>
              <a:solidFill>
                <a:srgbClr val="45B0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cxnSp>
        <p:nvCxnSpPr>
          <p:cNvPr id="47" name="직선 연결선 46"/>
          <p:cNvCxnSpPr/>
          <p:nvPr/>
        </p:nvCxnSpPr>
        <p:spPr>
          <a:xfrm>
            <a:off x="3587926" y="1410425"/>
            <a:ext cx="7103888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그룹 70"/>
          <p:cNvGrpSpPr/>
          <p:nvPr/>
        </p:nvGrpSpPr>
        <p:grpSpPr>
          <a:xfrm>
            <a:off x="118392" y="1751810"/>
            <a:ext cx="11073601" cy="5853971"/>
            <a:chOff x="4683735" y="4064376"/>
            <a:chExt cx="4135057" cy="2530388"/>
          </a:xfrm>
        </p:grpSpPr>
        <p:pic>
          <p:nvPicPr>
            <p:cNvPr id="72" name="그림 7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104"/>
            <a:stretch/>
          </p:blipFill>
          <p:spPr>
            <a:xfrm>
              <a:off x="5163338" y="6480823"/>
              <a:ext cx="2928402" cy="113941"/>
            </a:xfrm>
            <a:prstGeom prst="rect">
              <a:avLst/>
            </a:prstGeom>
          </p:spPr>
        </p:pic>
        <p:grpSp>
          <p:nvGrpSpPr>
            <p:cNvPr id="73" name="그룹 72"/>
            <p:cNvGrpSpPr/>
            <p:nvPr/>
          </p:nvGrpSpPr>
          <p:grpSpPr>
            <a:xfrm rot="5400000">
              <a:off x="5474092" y="3383569"/>
              <a:ext cx="2306896" cy="3887610"/>
              <a:chOff x="4959495" y="2835239"/>
              <a:chExt cx="3844045" cy="735274"/>
            </a:xfrm>
          </p:grpSpPr>
          <p:sp>
            <p:nvSpPr>
              <p:cNvPr id="88" name="타원 87"/>
              <p:cNvSpPr/>
              <p:nvPr/>
            </p:nvSpPr>
            <p:spPr>
              <a:xfrm rot="16200000">
                <a:off x="6513881" y="1280853"/>
                <a:ext cx="735274" cy="3844045"/>
              </a:xfrm>
              <a:prstGeom prst="roundRect">
                <a:avLst>
                  <a:gd name="adj" fmla="val 3831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ln w="63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89" name="타원 88"/>
              <p:cNvSpPr/>
              <p:nvPr/>
            </p:nvSpPr>
            <p:spPr>
              <a:xfrm rot="16200000">
                <a:off x="6536530" y="1345272"/>
                <a:ext cx="713053" cy="3713493"/>
              </a:xfrm>
              <a:prstGeom prst="roundRect">
                <a:avLst>
                  <a:gd name="adj" fmla="val 2819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0"/>
              </a:gra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</p:grpSp>
        <p:sp>
          <p:nvSpPr>
            <p:cNvPr id="74" name="직사각형 73"/>
            <p:cNvSpPr/>
            <p:nvPr/>
          </p:nvSpPr>
          <p:spPr>
            <a:xfrm>
              <a:off x="4747018" y="4287119"/>
              <a:ext cx="3770121" cy="2128517"/>
            </a:xfrm>
            <a:prstGeom prst="rect">
              <a:avLst/>
            </a:prstGeom>
            <a:solidFill>
              <a:srgbClr val="0A73B5">
                <a:alpha val="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3" name="그룹 82"/>
            <p:cNvGrpSpPr/>
            <p:nvPr/>
          </p:nvGrpSpPr>
          <p:grpSpPr>
            <a:xfrm>
              <a:off x="5180922" y="4064376"/>
              <a:ext cx="2916522" cy="230300"/>
              <a:chOff x="709463" y="1673261"/>
              <a:chExt cx="2916522" cy="285750"/>
            </a:xfrm>
          </p:grpSpPr>
          <p:pic>
            <p:nvPicPr>
              <p:cNvPr id="84" name="그림 83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607410" y="1775314"/>
                <a:ext cx="285750" cy="81644"/>
              </a:xfrm>
              <a:prstGeom prst="rect">
                <a:avLst/>
              </a:prstGeom>
            </p:spPr>
          </p:pic>
          <p:pic>
            <p:nvPicPr>
              <p:cNvPr id="85" name="그림 8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3442288" y="1775313"/>
                <a:ext cx="285750" cy="81645"/>
              </a:xfrm>
              <a:prstGeom prst="rect">
                <a:avLst/>
              </a:prstGeom>
            </p:spPr>
          </p:pic>
        </p:grpSp>
        <p:sp>
          <p:nvSpPr>
            <p:cNvPr id="80" name="TextBox 79"/>
            <p:cNvSpPr txBox="1"/>
            <p:nvPr/>
          </p:nvSpPr>
          <p:spPr>
            <a:xfrm>
              <a:off x="4730521" y="4319031"/>
              <a:ext cx="4088271" cy="2113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spcBef>
                  <a:spcPts val="456"/>
                </a:spcBef>
              </a:pP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① 세금을 체납중인 기업</a:t>
              </a:r>
            </a:p>
            <a:p>
              <a:pPr>
                <a:spcBef>
                  <a:spcPts val="456"/>
                </a:spcBef>
              </a:pPr>
              <a:r>
                <a:rPr lang="ko-KR" altLang="en-US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② 전국은행연합회의 “신용정보관리규약”에 따라 연체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대위변제</a:t>
              </a:r>
              <a:r>
                <a:rPr lang="ko-KR" altLang="en-US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/>
                  <a:ea typeface="맑은 고딕"/>
                </a:rPr>
                <a:t>∙</a:t>
              </a:r>
              <a:r>
                <a:rPr lang="ko-KR" altLang="en-US" sz="1200" dirty="0" err="1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대지급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부도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관련인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금융질서문란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화의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․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법정관리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․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기업회생신청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․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청산절차 </a:t>
              </a:r>
              <a:endPara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>
                <a:spcBef>
                  <a:spcPts val="456"/>
                </a:spcBef>
              </a:pP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en-US" altLang="ko-KR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</a:t>
              </a:r>
              <a:r>
                <a:rPr lang="ko-KR" altLang="en-US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등의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정보가 </a:t>
              </a:r>
              <a:r>
                <a:rPr lang="ko-KR" altLang="en-US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등록되어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있는 기업</a:t>
              </a:r>
            </a:p>
            <a:p>
              <a:pPr>
                <a:spcBef>
                  <a:spcPts val="456"/>
                </a:spcBef>
              </a:pPr>
              <a:r>
                <a:rPr lang="ko-KR" altLang="en-US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③ 기타 허위 또는 부정한 방법으로 융자를 신청하거나 대출자금을 융자목적이 아닌 용도로 사용한 기업</a:t>
              </a:r>
            </a:p>
            <a:p>
              <a:pPr>
                <a:spcBef>
                  <a:spcPts val="456"/>
                </a:spcBef>
              </a:pPr>
              <a:r>
                <a:rPr lang="ko-KR" altLang="en-US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④ 임직원의 자금횡령 등 사회적 물의를 일으킨 기업</a:t>
              </a:r>
            </a:p>
            <a:p>
              <a:pPr>
                <a:spcBef>
                  <a:spcPts val="456"/>
                </a:spcBef>
              </a:pPr>
              <a:r>
                <a:rPr lang="ko-KR" altLang="en-US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⑤ </a:t>
              </a:r>
              <a:r>
                <a:rPr lang="ko-KR" altLang="en-US" sz="120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휴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․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폐업중인 기업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.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단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재해를 직접 원인으로 휴업중인 기업은 가동 중인 기업으로 간주하여 융자대상에 포함</a:t>
              </a:r>
            </a:p>
            <a:p>
              <a:pPr>
                <a:spcBef>
                  <a:spcPts val="456"/>
                </a:spcBef>
              </a:pPr>
              <a:r>
                <a:rPr lang="ko-KR" altLang="en-US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⑥ 다음에 해당하는 </a:t>
              </a:r>
              <a:r>
                <a:rPr lang="ko-KR" altLang="en-US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우량기업</a:t>
              </a:r>
              <a:endPara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>
                <a:spcBef>
                  <a:spcPts val="456"/>
                </a:spcBef>
              </a:pPr>
              <a:r>
                <a:rPr lang="en-US" altLang="ko-KR" sz="105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   • </a:t>
              </a:r>
              <a:r>
                <a:rPr lang="ko-KR" altLang="en-US" sz="105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중진공</a:t>
              </a:r>
              <a:r>
                <a:rPr lang="ko-KR" altLang="en-US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신용위험등급 최상위인 </a:t>
              </a:r>
              <a:r>
                <a:rPr lang="en-US" altLang="ko-KR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CR1</a:t>
              </a:r>
              <a:r>
                <a:rPr lang="ko-KR" altLang="en-US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등급</a:t>
              </a:r>
              <a:r>
                <a:rPr lang="en-US" altLang="ko-KR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단</a:t>
              </a:r>
              <a:r>
                <a:rPr lang="en-US" altLang="ko-KR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05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업력</a:t>
              </a:r>
              <a:r>
                <a:rPr lang="ko-KR" altLang="en-US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en-US" altLang="ko-KR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3</a:t>
              </a:r>
              <a:r>
                <a:rPr lang="ko-KR" altLang="en-US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년 미만 기업 및 최근 결산연도 자산총계 </a:t>
              </a:r>
              <a:r>
                <a:rPr lang="en-US" altLang="ko-KR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10</a:t>
              </a:r>
              <a:r>
                <a:rPr lang="ko-KR" altLang="en-US" sz="105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억원</a:t>
              </a:r>
              <a:r>
                <a:rPr lang="ko-KR" altLang="en-US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미만의 </a:t>
              </a:r>
              <a:r>
                <a:rPr lang="ko-KR" altLang="en-US" sz="105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소자산기업은</a:t>
              </a:r>
              <a:r>
                <a:rPr lang="ko-KR" altLang="en-US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예외</a:t>
              </a:r>
              <a:r>
                <a:rPr lang="en-US" altLang="ko-KR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</a:t>
              </a:r>
            </a:p>
            <a:p>
              <a:pPr>
                <a:spcBef>
                  <a:spcPts val="456"/>
                </a:spcBef>
              </a:pPr>
              <a:r>
                <a:rPr lang="en-US" altLang="ko-KR" sz="105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   • </a:t>
              </a:r>
              <a:r>
                <a:rPr lang="ko-KR" altLang="en-US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유가증권시장</a:t>
              </a:r>
              <a:r>
                <a:rPr lang="en-US" altLang="ko-KR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05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코넥스제외</a:t>
              </a:r>
              <a:r>
                <a:rPr lang="en-US" altLang="ko-KR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 </a:t>
              </a:r>
              <a:r>
                <a:rPr lang="ko-KR" altLang="en-US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또는 코스닥시장 상장기업</a:t>
              </a:r>
            </a:p>
            <a:p>
              <a:pPr>
                <a:spcBef>
                  <a:spcPts val="456"/>
                </a:spcBef>
              </a:pPr>
              <a:r>
                <a:rPr lang="en-US" altLang="ko-KR" sz="105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   • </a:t>
              </a:r>
              <a:r>
                <a:rPr lang="ko-KR" altLang="en-US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최근 재무제표 기준 자본총계 </a:t>
              </a:r>
              <a:r>
                <a:rPr lang="en-US" altLang="ko-KR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200</a:t>
              </a:r>
              <a:r>
                <a:rPr lang="ko-KR" altLang="en-US" sz="105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억원</a:t>
              </a:r>
              <a:r>
                <a:rPr lang="ko-KR" altLang="en-US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초과 기업</a:t>
              </a:r>
            </a:p>
            <a:p>
              <a:pPr>
                <a:spcBef>
                  <a:spcPts val="456"/>
                </a:spcBef>
              </a:pPr>
              <a:r>
                <a:rPr lang="en-US" altLang="ko-KR" sz="105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   • </a:t>
              </a:r>
              <a:r>
                <a:rPr lang="ko-KR" altLang="en-US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최근 재무제표 기준 자산총계 </a:t>
              </a:r>
              <a:r>
                <a:rPr lang="en-US" altLang="ko-KR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700</a:t>
              </a:r>
              <a:r>
                <a:rPr lang="ko-KR" altLang="en-US" sz="105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억원</a:t>
              </a:r>
              <a:r>
                <a:rPr lang="ko-KR" altLang="en-US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초과 기업</a:t>
              </a:r>
            </a:p>
            <a:p>
              <a:pPr>
                <a:spcBef>
                  <a:spcPts val="456"/>
                </a:spcBef>
              </a:pPr>
              <a:r>
                <a:rPr lang="ko-KR" altLang="en-US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ko-KR" altLang="en-US" sz="105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* 수출향상기업</a:t>
              </a:r>
              <a:r>
                <a:rPr lang="en-US" altLang="ko-KR" sz="105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최근 </a:t>
              </a:r>
              <a:r>
                <a:rPr lang="en-US" altLang="ko-KR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1</a:t>
              </a:r>
              <a:r>
                <a:rPr lang="ko-KR" altLang="en-US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년간 </a:t>
              </a:r>
              <a:r>
                <a:rPr lang="en-US" altLang="ko-KR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10</a:t>
              </a:r>
              <a:r>
                <a:rPr lang="ko-KR" altLang="en-US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인 이상 고용창출 기업은 자본총계 </a:t>
              </a:r>
              <a:r>
                <a:rPr lang="en-US" altLang="ko-KR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200</a:t>
              </a:r>
              <a:r>
                <a:rPr lang="ko-KR" altLang="en-US" sz="105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억원</a:t>
              </a:r>
              <a:r>
                <a:rPr lang="ko-KR" altLang="en-US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초과 또는 자산총계 </a:t>
              </a:r>
              <a:r>
                <a:rPr lang="en-US" altLang="ko-KR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700</a:t>
              </a:r>
              <a:r>
                <a:rPr lang="ko-KR" altLang="en-US" sz="105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억원</a:t>
              </a:r>
              <a:r>
                <a:rPr lang="ko-KR" altLang="en-US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초과기업 지원 </a:t>
              </a:r>
              <a:r>
                <a:rPr lang="ko-KR" altLang="en-US" sz="105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가능</a:t>
              </a:r>
              <a:endParaRPr lang="en-US" altLang="ko-KR" sz="105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>
                <a:spcBef>
                  <a:spcPts val="456"/>
                </a:spcBef>
              </a:pP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⑦ 업종별 융자제한 부채비율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별표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2)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을 초과하는 기업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협동화 및 협업사업은 승인 신청 시 기준</a:t>
              </a:r>
              <a:r>
                <a:rPr lang="en-US" altLang="ko-KR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</a:t>
              </a:r>
            </a:p>
            <a:p>
              <a:pPr lvl="0" defTabSz="1007819">
                <a:spcBef>
                  <a:spcPts val="456"/>
                </a:spcBef>
              </a:pP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ko-KR" altLang="en-US" sz="105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</a:t>
              </a:r>
              <a:r>
                <a:rPr lang="en-US" altLang="ko-KR" sz="105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&lt; </a:t>
              </a: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업종별 융자제한 부채비율 기준 적용예외 </a:t>
              </a: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&gt;</a:t>
              </a:r>
            </a:p>
            <a:p>
              <a:pPr lvl="0" defTabSz="1007819">
                <a:spcBef>
                  <a:spcPts val="456"/>
                </a:spcBef>
              </a:pP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</a:t>
              </a:r>
              <a:r>
                <a:rPr lang="en-US" altLang="ko-KR" sz="105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</a:t>
              </a: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• </a:t>
              </a:r>
              <a:r>
                <a:rPr lang="ko-KR" altLang="en-US" sz="1050" dirty="0" err="1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업력</a:t>
              </a: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5</a:t>
              </a: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년 미만 기업</a:t>
              </a: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사업전환자금 신청기업 중 무역조정지원기업</a:t>
              </a:r>
            </a:p>
            <a:p>
              <a:pPr lvl="0" defTabSz="1007819">
                <a:spcBef>
                  <a:spcPts val="456"/>
                </a:spcBef>
              </a:pP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en-US" altLang="ko-KR" sz="105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  </a:t>
              </a: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•『</a:t>
              </a: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소득세법</a:t>
              </a: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』</a:t>
              </a: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및 동법시행령에 의한 일정규모 미만의 간편장부 대상사업자</a:t>
              </a:r>
            </a:p>
            <a:p>
              <a:pPr lvl="0" defTabSz="1007819">
                <a:spcBef>
                  <a:spcPts val="456"/>
                </a:spcBef>
              </a:pP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</a:t>
              </a:r>
              <a:r>
                <a:rPr lang="en-US" altLang="ko-KR" sz="105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</a:t>
              </a: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•『</a:t>
              </a: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중소기업협동조합법</a:t>
              </a: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』</a:t>
              </a: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상의 협동조합</a:t>
              </a:r>
            </a:p>
            <a:p>
              <a:pPr lvl="0" defTabSz="1007819">
                <a:spcBef>
                  <a:spcPts val="456"/>
                </a:spcBef>
              </a:pPr>
              <a:r>
                <a:rPr lang="en-US" altLang="ko-KR" sz="105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   </a:t>
              </a: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• </a:t>
              </a: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긴급경영안정자금 신청기업 중 </a:t>
              </a:r>
              <a:r>
                <a:rPr lang="ko-KR" altLang="en-US" sz="1050" dirty="0" err="1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일시적경영애로기업</a:t>
              </a: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재해중소기업</a:t>
              </a:r>
            </a:p>
            <a:p>
              <a:pPr lvl="0" defTabSz="1007819">
                <a:spcBef>
                  <a:spcPts val="456"/>
                </a:spcBef>
              </a:pP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</a:t>
              </a:r>
              <a:r>
                <a:rPr lang="en-US" altLang="ko-KR" sz="105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</a:t>
              </a: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• </a:t>
              </a: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재도약지원자금 중 구조개선전용자금</a:t>
              </a:r>
            </a:p>
            <a:p>
              <a:pPr lvl="0" defTabSz="1007819">
                <a:spcBef>
                  <a:spcPts val="456"/>
                </a:spcBef>
              </a:pP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</a:t>
              </a:r>
              <a:r>
                <a:rPr lang="en-US" altLang="ko-KR" sz="105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</a:t>
              </a: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• </a:t>
              </a: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최근 결산연도 유형자산 증가율이 </a:t>
              </a:r>
              <a:r>
                <a:rPr lang="ko-KR" altLang="en-US" sz="1050" dirty="0" err="1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동업종</a:t>
              </a: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평균의 </a:t>
              </a: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2</a:t>
              </a: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배를 초과하는 중소기업의 시설투자금액</a:t>
              </a: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05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매출액 대비 </a:t>
              </a: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R&amp;D</a:t>
              </a: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투자비율이 </a:t>
              </a: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1.5%</a:t>
              </a: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이상인 기업의 </a:t>
              </a: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R&amp;D</a:t>
              </a: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금액 </a:t>
              </a:r>
              <a:r>
                <a:rPr lang="ko-KR" altLang="en-US" sz="105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등은</a:t>
              </a:r>
              <a:r>
                <a:rPr lang="en-US" altLang="ko-KR" sz="105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/>
              </a:r>
              <a:br>
                <a:rPr lang="en-US" altLang="ko-KR" sz="105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</a:br>
              <a:r>
                <a:rPr lang="en-US" altLang="ko-KR" sz="105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    </a:t>
              </a:r>
              <a:r>
                <a:rPr lang="ko-KR" altLang="en-US" sz="105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융자제한 부채비율 산정 시 </a:t>
              </a:r>
              <a:r>
                <a:rPr lang="ko-KR" altLang="en-US" sz="105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제외</a:t>
              </a:r>
              <a:endParaRPr lang="ko-KR" altLang="en-US" sz="105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759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890" y="315019"/>
            <a:ext cx="3119741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02. </a:t>
            </a:r>
            <a:r>
              <a:rPr lang="ko-KR" altLang="en-US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정책자금 지원대상</a:t>
            </a:r>
            <a:endParaRPr lang="ko-KR" altLang="en-US" sz="2400" dirty="0">
              <a:ln>
                <a:solidFill>
                  <a:schemeClr val="tx1">
                    <a:alpha val="0"/>
                  </a:schemeClr>
                </a:solidFill>
              </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0"/>
              </a:gra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547589" y="1250841"/>
            <a:ext cx="1468216" cy="338554"/>
            <a:chOff x="4529799" y="1118279"/>
            <a:chExt cx="1255667" cy="307130"/>
          </a:xfrm>
        </p:grpSpPr>
        <p:sp>
          <p:nvSpPr>
            <p:cNvPr id="43" name="TextBox 42"/>
            <p:cNvSpPr txBox="1"/>
            <p:nvPr/>
          </p:nvSpPr>
          <p:spPr>
            <a:xfrm>
              <a:off x="4689810" y="1118279"/>
              <a:ext cx="1095656" cy="3071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spcBef>
                  <a:spcPts val="228"/>
                </a:spcBef>
              </a:pPr>
              <a:r>
                <a:rPr lang="ko-KR" altLang="en-US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융자제한기</a:t>
              </a:r>
              <a:r>
                <a:rPr lang="ko-KR" altLang="en-US" sz="16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업</a:t>
              </a:r>
            </a:p>
          </p:txBody>
        </p:sp>
        <p:grpSp>
          <p:nvGrpSpPr>
            <p:cNvPr id="44" name="그룹 43"/>
            <p:cNvGrpSpPr/>
            <p:nvPr/>
          </p:nvGrpSpPr>
          <p:grpSpPr>
            <a:xfrm>
              <a:off x="4529799" y="1187444"/>
              <a:ext cx="126602" cy="140668"/>
              <a:chOff x="4529799" y="1187444"/>
              <a:chExt cx="126602" cy="140668"/>
            </a:xfrm>
          </p:grpSpPr>
          <p:sp>
            <p:nvSpPr>
              <p:cNvPr id="45" name="직사각형 44"/>
              <p:cNvSpPr/>
              <p:nvPr/>
            </p:nvSpPr>
            <p:spPr>
              <a:xfrm>
                <a:off x="4572000" y="1187444"/>
                <a:ext cx="84401" cy="84401"/>
              </a:xfrm>
              <a:prstGeom prst="rect">
                <a:avLst/>
              </a:prstGeom>
              <a:pattFill prst="dkUpDiag">
                <a:fgClr>
                  <a:srgbClr val="45B0D2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6" name="직사각형 45"/>
              <p:cNvSpPr/>
              <p:nvPr/>
            </p:nvSpPr>
            <p:spPr>
              <a:xfrm>
                <a:off x="4529799" y="1243711"/>
                <a:ext cx="84401" cy="84401"/>
              </a:xfrm>
              <a:prstGeom prst="rect">
                <a:avLst/>
              </a:prstGeom>
              <a:solidFill>
                <a:srgbClr val="45B0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cxnSp>
        <p:nvCxnSpPr>
          <p:cNvPr id="47" name="직선 연결선 46"/>
          <p:cNvCxnSpPr/>
          <p:nvPr/>
        </p:nvCxnSpPr>
        <p:spPr>
          <a:xfrm>
            <a:off x="3587926" y="1410425"/>
            <a:ext cx="7103888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그룹 70"/>
          <p:cNvGrpSpPr/>
          <p:nvPr/>
        </p:nvGrpSpPr>
        <p:grpSpPr>
          <a:xfrm>
            <a:off x="76007" y="1751800"/>
            <a:ext cx="10948310" cy="5753529"/>
            <a:chOff x="4667908" y="4064376"/>
            <a:chExt cx="4088271" cy="2486974"/>
          </a:xfrm>
        </p:grpSpPr>
        <p:pic>
          <p:nvPicPr>
            <p:cNvPr id="72" name="그림 7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104"/>
            <a:stretch/>
          </p:blipFill>
          <p:spPr>
            <a:xfrm>
              <a:off x="5163338" y="6437409"/>
              <a:ext cx="2928402" cy="113941"/>
            </a:xfrm>
            <a:prstGeom prst="rect">
              <a:avLst/>
            </a:prstGeom>
          </p:spPr>
        </p:pic>
        <p:grpSp>
          <p:nvGrpSpPr>
            <p:cNvPr id="73" name="그룹 72"/>
            <p:cNvGrpSpPr/>
            <p:nvPr/>
          </p:nvGrpSpPr>
          <p:grpSpPr>
            <a:xfrm rot="5400000">
              <a:off x="5495798" y="3361862"/>
              <a:ext cx="2263482" cy="3887610"/>
              <a:chOff x="4959495" y="2835239"/>
              <a:chExt cx="3771703" cy="735274"/>
            </a:xfrm>
          </p:grpSpPr>
          <p:sp>
            <p:nvSpPr>
              <p:cNvPr id="88" name="타원 87"/>
              <p:cNvSpPr/>
              <p:nvPr/>
            </p:nvSpPr>
            <p:spPr>
              <a:xfrm rot="16200000">
                <a:off x="6477710" y="1317024"/>
                <a:ext cx="735274" cy="3771703"/>
              </a:xfrm>
              <a:prstGeom prst="roundRect">
                <a:avLst>
                  <a:gd name="adj" fmla="val 3831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ln w="63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89" name="타원 88"/>
              <p:cNvSpPr/>
              <p:nvPr/>
            </p:nvSpPr>
            <p:spPr>
              <a:xfrm rot="16200000">
                <a:off x="6501520" y="1380281"/>
                <a:ext cx="713053" cy="3643472"/>
              </a:xfrm>
              <a:prstGeom prst="roundRect">
                <a:avLst>
                  <a:gd name="adj" fmla="val 2819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0"/>
              </a:gra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</p:grpSp>
        <p:sp>
          <p:nvSpPr>
            <p:cNvPr id="74" name="직사각형 73"/>
            <p:cNvSpPr/>
            <p:nvPr/>
          </p:nvSpPr>
          <p:spPr>
            <a:xfrm>
              <a:off x="4747018" y="4302771"/>
              <a:ext cx="3770121" cy="2076473"/>
            </a:xfrm>
            <a:prstGeom prst="rect">
              <a:avLst/>
            </a:prstGeom>
            <a:solidFill>
              <a:srgbClr val="0A73B5">
                <a:alpha val="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3" name="그룹 82"/>
            <p:cNvGrpSpPr/>
            <p:nvPr/>
          </p:nvGrpSpPr>
          <p:grpSpPr>
            <a:xfrm>
              <a:off x="5180922" y="4064376"/>
              <a:ext cx="2916522" cy="230300"/>
              <a:chOff x="709463" y="1673261"/>
              <a:chExt cx="2916522" cy="285750"/>
            </a:xfrm>
          </p:grpSpPr>
          <p:pic>
            <p:nvPicPr>
              <p:cNvPr id="84" name="그림 83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607410" y="1775314"/>
                <a:ext cx="285750" cy="81644"/>
              </a:xfrm>
              <a:prstGeom prst="rect">
                <a:avLst/>
              </a:prstGeom>
            </p:spPr>
          </p:pic>
          <p:pic>
            <p:nvPicPr>
              <p:cNvPr id="85" name="그림 8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3442288" y="1775313"/>
                <a:ext cx="285750" cy="81645"/>
              </a:xfrm>
              <a:prstGeom prst="rect">
                <a:avLst/>
              </a:prstGeom>
            </p:spPr>
          </p:pic>
        </p:grpSp>
        <p:sp>
          <p:nvSpPr>
            <p:cNvPr id="80" name="TextBox 79"/>
            <p:cNvSpPr txBox="1"/>
            <p:nvPr/>
          </p:nvSpPr>
          <p:spPr>
            <a:xfrm>
              <a:off x="4667908" y="4402763"/>
              <a:ext cx="4088271" cy="18764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ko-KR" altLang="en-US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⑧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정책자금 융자제외 대상 업종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별표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1)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을 영위하는 </a:t>
              </a:r>
              <a:r>
                <a:rPr lang="ko-KR" altLang="en-US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기업</a:t>
              </a:r>
              <a:endPara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en-US" altLang="ko-KR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  &lt;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융자제외 업종 운용기준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&gt;</a:t>
              </a: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ko-KR" altLang="en-US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      자금조달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여건이 열악한 우수기술 보유 유망 중소기업의 장기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․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시설자금 중심 지원 → 한정된 재원의 효율적 배분을 위해 제외업종 운용</a:t>
              </a: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en-US" altLang="ko-KR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        •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사행산업 등 국민 정서상 지원이 부적절한 </a:t>
              </a:r>
              <a:r>
                <a:rPr lang="ko-KR" altLang="en-US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업종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도박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‧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사치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‧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향락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건강유해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부동산 투기 등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</a:t>
              </a: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en-US" altLang="ko-KR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       •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정부 등 공공부문에서 직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‧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간접적으로 운영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‧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지원하는 </a:t>
              </a:r>
              <a:r>
                <a:rPr lang="ko-KR" altLang="en-US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업종 </a:t>
              </a:r>
              <a:r>
                <a:rPr lang="en-US" altLang="ko-KR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철도 등 운송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도로 및 관련시설 </a:t>
              </a:r>
              <a:r>
                <a:rPr lang="ko-KR" altLang="en-US" sz="110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운영업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등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</a:t>
              </a: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en-US" altLang="ko-KR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        •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고소득 및 자금조달이 상대적으로 용이한 </a:t>
              </a:r>
              <a:r>
                <a:rPr lang="ko-KR" altLang="en-US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업종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법무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‧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세무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‧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보건 등 전문서비스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금융 및 보험업 등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</a:t>
              </a: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en-US" altLang="ko-KR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        •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자영업 등 소상공인 자금 지원이 적합한 </a:t>
              </a:r>
              <a:r>
                <a:rPr lang="ko-KR" altLang="en-US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업종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「소상공인 보호 및 지원에 관한 법률」에 따른 소상공인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</a:t>
              </a: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</a:t>
              </a:r>
              <a:r>
                <a:rPr lang="en-US" altLang="ko-KR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        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*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소상공인 기준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: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광업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·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제조업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·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건설업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·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운수업은 </a:t>
              </a:r>
              <a:r>
                <a:rPr lang="ko-KR" altLang="en-US" sz="110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상시근로자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수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10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명 미만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그 밖의 업종은 </a:t>
              </a:r>
              <a:r>
                <a:rPr lang="ko-KR" altLang="en-US" sz="110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상시근로자수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5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명 미만</a:t>
              </a: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</a:t>
              </a:r>
              <a:r>
                <a:rPr lang="ko-KR" altLang="en-US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        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* 단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전략산업 및 제조업 영위 기업은 소상공인 지원 </a:t>
              </a:r>
              <a:r>
                <a:rPr lang="ko-KR" altLang="en-US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가능</a:t>
              </a:r>
              <a:endParaRPr lang="en-US" altLang="ko-KR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ko-KR" altLang="en-US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⑨ </a:t>
              </a:r>
              <a:r>
                <a:rPr lang="ko-KR" altLang="en-US" sz="120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중진공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지정부실기업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20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업력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5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년 초과 기업 중 다음에 해당하는 </a:t>
              </a:r>
              <a:r>
                <a:rPr lang="ko-KR" altLang="en-US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한계기업</a:t>
              </a:r>
              <a:endPara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en-US" altLang="ko-KR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    •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2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년 연속 매출액이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50%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이상 감소한 기업</a:t>
              </a: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en-US" altLang="ko-KR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    •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2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년 연속 적자기업 중 자기자본 전액 잠식 기업</a:t>
              </a: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en-US" altLang="ko-KR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    •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3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년 연속 ‘이자보상배율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1.0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미만’이고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3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년 연속 ‘영업활동 현금흐름이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 - )’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인 </a:t>
              </a:r>
              <a:r>
                <a:rPr lang="ko-KR" altLang="en-US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기업</a:t>
              </a:r>
              <a:endParaRPr lang="en-US" altLang="ko-KR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en-US" altLang="ko-KR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     (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단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최근 결산연도 유형자산과 연구개발비 증가율이 모두 전년대비 </a:t>
              </a:r>
              <a:r>
                <a:rPr lang="en-US" altLang="ko-KR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2.5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%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이상인 기업은 예외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</a:t>
              </a: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en-US" altLang="ko-KR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    •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최근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3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개월 내 연체일수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45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일 이상 또는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10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일 이상이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4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회 이상인 기업</a:t>
              </a: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en-US" altLang="ko-KR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    • </a:t>
              </a:r>
              <a:r>
                <a:rPr lang="ko-KR" altLang="en-US" sz="110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중진공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신용위험등급 최하위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(CR6) </a:t>
              </a:r>
              <a:r>
                <a:rPr lang="ko-KR" altLang="en-US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등급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재도약지원자금 중 </a:t>
              </a:r>
              <a:r>
                <a:rPr lang="ko-KR" altLang="en-US" sz="110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재창업자금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및 구조개선전용자금 적용 제외</a:t>
              </a:r>
              <a:r>
                <a:rPr lang="en-US" altLang="ko-KR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422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890" y="315019"/>
            <a:ext cx="3119741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02. </a:t>
            </a:r>
            <a:r>
              <a:rPr lang="ko-KR" altLang="en-US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정책자금 지원대상</a:t>
            </a:r>
            <a:endParaRPr lang="ko-KR" altLang="en-US" sz="2400" dirty="0">
              <a:ln>
                <a:solidFill>
                  <a:schemeClr val="tx1">
                    <a:alpha val="0"/>
                  </a:schemeClr>
                </a:solidFill>
              </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0"/>
              </a:gra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547589" y="1250841"/>
            <a:ext cx="1468216" cy="338554"/>
            <a:chOff x="4529799" y="1118279"/>
            <a:chExt cx="1255667" cy="307130"/>
          </a:xfrm>
        </p:grpSpPr>
        <p:sp>
          <p:nvSpPr>
            <p:cNvPr id="43" name="TextBox 42"/>
            <p:cNvSpPr txBox="1"/>
            <p:nvPr/>
          </p:nvSpPr>
          <p:spPr>
            <a:xfrm>
              <a:off x="4689810" y="1118279"/>
              <a:ext cx="1095656" cy="3071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spcBef>
                  <a:spcPts val="228"/>
                </a:spcBef>
              </a:pPr>
              <a:r>
                <a:rPr lang="ko-KR" altLang="en-US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융자제한기</a:t>
              </a:r>
              <a:r>
                <a:rPr lang="ko-KR" altLang="en-US" sz="16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업</a:t>
              </a:r>
            </a:p>
          </p:txBody>
        </p:sp>
        <p:grpSp>
          <p:nvGrpSpPr>
            <p:cNvPr id="44" name="그룹 43"/>
            <p:cNvGrpSpPr/>
            <p:nvPr/>
          </p:nvGrpSpPr>
          <p:grpSpPr>
            <a:xfrm>
              <a:off x="4529799" y="1187444"/>
              <a:ext cx="126602" cy="140668"/>
              <a:chOff x="4529799" y="1187444"/>
              <a:chExt cx="126602" cy="140668"/>
            </a:xfrm>
          </p:grpSpPr>
          <p:sp>
            <p:nvSpPr>
              <p:cNvPr id="45" name="직사각형 44"/>
              <p:cNvSpPr/>
              <p:nvPr/>
            </p:nvSpPr>
            <p:spPr>
              <a:xfrm>
                <a:off x="4572000" y="1187444"/>
                <a:ext cx="84401" cy="84401"/>
              </a:xfrm>
              <a:prstGeom prst="rect">
                <a:avLst/>
              </a:prstGeom>
              <a:pattFill prst="dkUpDiag">
                <a:fgClr>
                  <a:srgbClr val="45B0D2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6" name="직사각형 45"/>
              <p:cNvSpPr/>
              <p:nvPr/>
            </p:nvSpPr>
            <p:spPr>
              <a:xfrm>
                <a:off x="4529799" y="1243711"/>
                <a:ext cx="84401" cy="84401"/>
              </a:xfrm>
              <a:prstGeom prst="rect">
                <a:avLst/>
              </a:prstGeom>
              <a:solidFill>
                <a:srgbClr val="45B0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cxnSp>
        <p:nvCxnSpPr>
          <p:cNvPr id="47" name="직선 연결선 46"/>
          <p:cNvCxnSpPr/>
          <p:nvPr/>
        </p:nvCxnSpPr>
        <p:spPr>
          <a:xfrm>
            <a:off x="3587926" y="1410425"/>
            <a:ext cx="7103888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그룹 70"/>
          <p:cNvGrpSpPr/>
          <p:nvPr/>
        </p:nvGrpSpPr>
        <p:grpSpPr>
          <a:xfrm>
            <a:off x="118390" y="1751800"/>
            <a:ext cx="11117784" cy="5753529"/>
            <a:chOff x="4683734" y="4064376"/>
            <a:chExt cx="4151555" cy="2486974"/>
          </a:xfrm>
        </p:grpSpPr>
        <p:pic>
          <p:nvPicPr>
            <p:cNvPr id="72" name="그림 7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104"/>
            <a:stretch/>
          </p:blipFill>
          <p:spPr>
            <a:xfrm>
              <a:off x="5163338" y="6437409"/>
              <a:ext cx="2928402" cy="113941"/>
            </a:xfrm>
            <a:prstGeom prst="rect">
              <a:avLst/>
            </a:prstGeom>
          </p:spPr>
        </p:pic>
        <p:grpSp>
          <p:nvGrpSpPr>
            <p:cNvPr id="73" name="그룹 72"/>
            <p:cNvGrpSpPr/>
            <p:nvPr/>
          </p:nvGrpSpPr>
          <p:grpSpPr>
            <a:xfrm rot="5400000">
              <a:off x="5495798" y="3361862"/>
              <a:ext cx="2263482" cy="3887610"/>
              <a:chOff x="4959495" y="2835239"/>
              <a:chExt cx="3771703" cy="735274"/>
            </a:xfrm>
          </p:grpSpPr>
          <p:sp>
            <p:nvSpPr>
              <p:cNvPr id="88" name="타원 87"/>
              <p:cNvSpPr/>
              <p:nvPr/>
            </p:nvSpPr>
            <p:spPr>
              <a:xfrm rot="16200000">
                <a:off x="6477710" y="1317024"/>
                <a:ext cx="735274" cy="3771703"/>
              </a:xfrm>
              <a:prstGeom prst="roundRect">
                <a:avLst>
                  <a:gd name="adj" fmla="val 3831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ln w="63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89" name="타원 88"/>
              <p:cNvSpPr/>
              <p:nvPr/>
            </p:nvSpPr>
            <p:spPr>
              <a:xfrm rot="16200000">
                <a:off x="6501520" y="1380281"/>
                <a:ext cx="713053" cy="3643472"/>
              </a:xfrm>
              <a:prstGeom prst="roundRect">
                <a:avLst>
                  <a:gd name="adj" fmla="val 2819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0"/>
              </a:gra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</p:grpSp>
        <p:sp>
          <p:nvSpPr>
            <p:cNvPr id="74" name="직사각형 73"/>
            <p:cNvSpPr/>
            <p:nvPr/>
          </p:nvSpPr>
          <p:spPr>
            <a:xfrm>
              <a:off x="4747018" y="4302771"/>
              <a:ext cx="3770121" cy="2076473"/>
            </a:xfrm>
            <a:prstGeom prst="rect">
              <a:avLst/>
            </a:prstGeom>
            <a:solidFill>
              <a:srgbClr val="0A73B5">
                <a:alpha val="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83" name="그룹 82"/>
            <p:cNvGrpSpPr/>
            <p:nvPr/>
          </p:nvGrpSpPr>
          <p:grpSpPr>
            <a:xfrm>
              <a:off x="5180922" y="4064376"/>
              <a:ext cx="2916522" cy="230300"/>
              <a:chOff x="709463" y="1673261"/>
              <a:chExt cx="2916522" cy="285750"/>
            </a:xfrm>
          </p:grpSpPr>
          <p:pic>
            <p:nvPicPr>
              <p:cNvPr id="84" name="그림 83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607410" y="1775314"/>
                <a:ext cx="285750" cy="81644"/>
              </a:xfrm>
              <a:prstGeom prst="rect">
                <a:avLst/>
              </a:prstGeom>
            </p:spPr>
          </p:pic>
          <p:pic>
            <p:nvPicPr>
              <p:cNvPr id="85" name="그림 8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3442288" y="1775313"/>
                <a:ext cx="285750" cy="81645"/>
              </a:xfrm>
              <a:prstGeom prst="rect">
                <a:avLst/>
              </a:prstGeom>
            </p:spPr>
          </p:pic>
        </p:grpSp>
        <p:sp>
          <p:nvSpPr>
            <p:cNvPr id="80" name="TextBox 79"/>
            <p:cNvSpPr txBox="1"/>
            <p:nvPr/>
          </p:nvSpPr>
          <p:spPr>
            <a:xfrm>
              <a:off x="4747018" y="4430919"/>
              <a:ext cx="4088271" cy="18084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>
                <a:lnSpc>
                  <a:spcPct val="120000"/>
                </a:lnSpc>
                <a:spcBef>
                  <a:spcPts val="456"/>
                </a:spcBef>
              </a:pPr>
              <a:r>
                <a:rPr lang="ko-KR" altLang="en-US" sz="120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⑩ </a:t>
              </a:r>
              <a:r>
                <a:rPr lang="ko-KR" altLang="en-US" sz="120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융자심사에서 탈락한 기업으로 </a:t>
              </a:r>
              <a:r>
                <a:rPr lang="en-US" altLang="ko-KR" sz="120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6</a:t>
              </a:r>
              <a:r>
                <a:rPr lang="ko-KR" altLang="en-US" sz="120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개월이 경과되지 아니한 기업</a:t>
              </a:r>
            </a:p>
            <a:p>
              <a:pPr lvl="0">
                <a:lnSpc>
                  <a:spcPct val="120000"/>
                </a:lnSpc>
                <a:spcBef>
                  <a:spcPts val="456"/>
                </a:spcBef>
              </a:pP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</a:t>
              </a:r>
              <a:r>
                <a:rPr lang="ko-KR" altLang="en-US" sz="105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en-US" altLang="ko-KR" sz="105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[</a:t>
              </a:r>
              <a:r>
                <a:rPr lang="ko-KR" altLang="en-US" sz="105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단</a:t>
              </a: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신청 연도가 다르거나</a:t>
              </a: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다른 자금의 융자심사에서 탈락하더라도 재도약지원자금</a:t>
              </a:r>
              <a:r>
                <a:rPr lang="en-US" altLang="ko-KR" sz="100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00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사업전환</a:t>
              </a:r>
              <a:r>
                <a:rPr lang="en-US" altLang="ko-KR" sz="100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00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무역조정</a:t>
              </a:r>
              <a:r>
                <a:rPr lang="en-US" altLang="ko-KR" sz="100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00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구조개선전용</a:t>
              </a:r>
              <a:r>
                <a:rPr lang="en-US" altLang="ko-KR" sz="100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</a:t>
              </a: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긴급경영안정자금</a:t>
              </a:r>
              <a:r>
                <a:rPr lang="en-US" altLang="ko-KR" sz="100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000" dirty="0" err="1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일시적경영애로</a:t>
              </a:r>
              <a:r>
                <a:rPr lang="en-US" altLang="ko-KR" sz="100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00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재해자금</a:t>
              </a:r>
              <a:r>
                <a:rPr lang="en-US" altLang="ko-KR" sz="100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</a:t>
              </a: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은</a:t>
              </a:r>
              <a:endParaRPr lang="en-US" altLang="ko-KR" sz="105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 lvl="0">
                <a:lnSpc>
                  <a:spcPct val="120000"/>
                </a:lnSpc>
                <a:spcBef>
                  <a:spcPts val="456"/>
                </a:spcBef>
              </a:pP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</a:t>
              </a:r>
              <a:r>
                <a:rPr lang="ko-KR" altLang="en-US" sz="50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ko-KR" altLang="en-US" sz="105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신청 </a:t>
              </a: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가능하며</a:t>
              </a: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실질기업주 변경 등 기업경영상 중대한 변동이 있는 경우에는 동일 자금도 추가 </a:t>
              </a: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1</a:t>
              </a: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회에 한해 </a:t>
              </a:r>
              <a:r>
                <a:rPr lang="ko-KR" altLang="en-US" sz="1050" dirty="0" err="1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재신청</a:t>
              </a:r>
              <a:r>
                <a:rPr lang="ko-KR" altLang="en-US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가능</a:t>
              </a:r>
              <a:r>
                <a:rPr lang="en-US" altLang="ko-KR" sz="105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]</a:t>
              </a:r>
              <a:endPara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endParaRPr lang="en-US" altLang="ko-KR" sz="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en-US" altLang="ko-KR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⑪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정부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20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지자체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등의 정책자금 융자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보증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R&amp;D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보조금 등 지원실적이 최근 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5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년간 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100</a:t>
              </a:r>
              <a:r>
                <a:rPr lang="ko-KR" altLang="en-US" sz="120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억원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누적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을 초과하는 </a:t>
              </a:r>
              <a:r>
                <a:rPr lang="ko-KR" altLang="en-US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기업</a:t>
              </a:r>
              <a:endPara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en-US" altLang="ko-KR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</a:t>
              </a:r>
              <a:r>
                <a:rPr lang="en-US" altLang="ko-KR" sz="105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중소기업지원사업 통합관리시스템</a:t>
              </a:r>
              <a:r>
                <a:rPr lang="en-US" altLang="ko-KR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(http://sims.go.kr)</a:t>
              </a:r>
              <a:r>
                <a:rPr lang="ko-KR" altLang="en-US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을 통해 지원실적 확인</a:t>
              </a:r>
              <a:r>
                <a:rPr lang="en-US" altLang="ko-KR" sz="10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</a:t>
              </a: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en-US" altLang="ko-KR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* </a:t>
              </a:r>
              <a:r>
                <a:rPr lang="ko-KR" altLang="en-US" sz="120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신시장진출지원자금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글로벌진출지원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), </a:t>
              </a:r>
              <a:r>
                <a:rPr lang="ko-KR" altLang="en-US" sz="120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신성장기반자금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고성장기업육성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),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재도약지원자금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긴급경영안정자금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매출채권보험은 제외</a:t>
              </a: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* 보증서부 정책자금 융자지원 실적은 보증실적을 제외하고 지원실적 </a:t>
              </a:r>
              <a:r>
                <a:rPr lang="ko-KR" altLang="en-US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산정</a:t>
              </a:r>
              <a:endPara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endParaRPr lang="en-US" altLang="ko-KR" sz="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ko-KR" altLang="en-US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⑫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다음에 해당하는 대출금 조기상환 기업</a:t>
              </a: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en-US" altLang="ko-KR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 •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당해 연도 대출자금을 당해 연도에 전액 상환한 기업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단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신청 연도가 다른 경우 및 수출금융지원은 예외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</a:t>
              </a: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en-US" altLang="ko-KR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 •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대출만기가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1</a:t>
              </a:r>
              <a:r>
                <a:rPr lang="ko-KR" altLang="en-US" sz="110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년이상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남은 대출 건의 대출잔액 전부를 일시 상환하고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상환일로부터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6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개월이 경과하지 않은 기업</a:t>
              </a: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ko-KR" altLang="en-US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       *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단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시설자금 조기상환 중 지원시설 매각 등 불가피한 경우는 예외</a:t>
              </a: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endParaRPr lang="ko-KR" altLang="en-US" sz="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ko-KR" altLang="en-US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*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정부의 산업 구조조정 대상업종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조선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해운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철강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석유화학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건설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관련 피해 중소기업이 신청하는 긴급경영안정자금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20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일시적경영애로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에 </a:t>
              </a:r>
              <a:r>
                <a:rPr lang="ko-KR" altLang="en-US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대해서는</a:t>
              </a:r>
              <a:endPara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en-US" altLang="ko-KR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 </a:t>
              </a:r>
              <a:r>
                <a:rPr lang="ko-KR" altLang="en-US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융자제한기업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①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⑥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항 예외 적용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다만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①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항 예외는 세금 체납 처분 유예에 한함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</a:t>
              </a:r>
            </a:p>
            <a:p>
              <a:pPr>
                <a:lnSpc>
                  <a:spcPct val="120000"/>
                </a:lnSpc>
                <a:spcBef>
                  <a:spcPts val="456"/>
                </a:spcBef>
              </a:pPr>
              <a:r>
                <a:rPr lang="en-US" altLang="ko-KR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*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사업재편 승인기업은 융자제한기업 ①항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⑥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항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⑦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항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⑪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항 예외 적용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다만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①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항 예외는 세금 체납 처분 유예에 한함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600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4254"/>
              </p:ext>
            </p:extLst>
          </p:nvPr>
        </p:nvGraphicFramePr>
        <p:xfrm>
          <a:off x="486850" y="1379228"/>
          <a:ext cx="2452149" cy="5430912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452149"/>
              </a:tblGrid>
              <a:tr h="39091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lang="ko-KR" altLang="en-US" sz="1300" b="1" kern="120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명조 ExtraBold" panose="02020603020101020101" pitchFamily="18" charset="-127"/>
                        <a:ea typeface="나눔명조 ExtraBold" panose="02020603020101020101" pitchFamily="18" charset="-127"/>
                        <a:cs typeface="+mn-cs"/>
                      </a:endParaRPr>
                    </a:p>
                  </a:txBody>
                  <a:tcPr marL="0" marR="0" marT="79367" marB="39683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B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719138" marR="0" lvl="2" indent="-90488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1200" b="1" kern="120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창업기업지원자금</a:t>
                      </a:r>
                    </a:p>
                  </a:txBody>
                  <a:tcPr marL="0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B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  <a:tr h="72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719138" marR="0" lvl="2" indent="-90488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1200" b="1" kern="120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투융자복합금융자금</a:t>
                      </a:r>
                    </a:p>
                  </a:txBody>
                  <a:tcPr marL="0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719138" marR="0" lvl="2" indent="-90488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1200" b="1" kern="120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</a:t>
                      </a:r>
                      <a:r>
                        <a:rPr lang="ko-KR" altLang="en-US" sz="1200" b="1" kern="1200" dirty="0" err="1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신시장진출지원자금</a:t>
                      </a:r>
                      <a:endParaRPr lang="ko-KR" altLang="en-US" sz="1200" b="1" kern="120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  <a:tr h="108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719138" marR="0" lvl="2" indent="-90488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1200" b="1" kern="120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신성장기반자금</a:t>
                      </a:r>
                    </a:p>
                  </a:txBody>
                  <a:tcPr marL="0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719138" marR="0" lvl="2" indent="-90488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1200" b="1" kern="120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재도약지원자금</a:t>
                      </a:r>
                    </a:p>
                  </a:txBody>
                  <a:tcPr marL="0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719138" marR="0" lvl="2" indent="-90488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1200" b="1" kern="120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긴급경영안정자금</a:t>
                      </a:r>
                      <a:endParaRPr lang="en-US" altLang="ko-KR" sz="1200" b="1" kern="120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BC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79" name="그림 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058" y="1974939"/>
            <a:ext cx="352686" cy="300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그림 7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978" y="3623373"/>
            <a:ext cx="262847" cy="247796"/>
          </a:xfrm>
          <a:prstGeom prst="rect">
            <a:avLst/>
          </a:prstGeom>
        </p:spPr>
      </p:pic>
      <p:pic>
        <p:nvPicPr>
          <p:cNvPr id="81" name="그림 8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126" y="4673088"/>
            <a:ext cx="280550" cy="265769"/>
          </a:xfrm>
          <a:prstGeom prst="rect">
            <a:avLst/>
          </a:prstGeom>
        </p:spPr>
      </p:pic>
      <p:pic>
        <p:nvPicPr>
          <p:cNvPr id="82" name="그림 8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644" y="2731266"/>
            <a:ext cx="281514" cy="246704"/>
          </a:xfrm>
          <a:prstGeom prst="rect">
            <a:avLst/>
          </a:prstGeom>
        </p:spPr>
      </p:pic>
      <p:pic>
        <p:nvPicPr>
          <p:cNvPr id="83" name="그림 8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063" y="5816786"/>
            <a:ext cx="314677" cy="219745"/>
          </a:xfrm>
          <a:prstGeom prst="rect">
            <a:avLst/>
          </a:prstGeom>
        </p:spPr>
      </p:pic>
      <p:pic>
        <p:nvPicPr>
          <p:cNvPr id="84" name="그림 8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430" y="6458642"/>
            <a:ext cx="229463" cy="360000"/>
          </a:xfrm>
          <a:prstGeom prst="rect">
            <a:avLst/>
          </a:prstGeom>
        </p:spPr>
      </p:pic>
      <p:grpSp>
        <p:nvGrpSpPr>
          <p:cNvPr id="8" name="그룹 7"/>
          <p:cNvGrpSpPr/>
          <p:nvPr/>
        </p:nvGrpSpPr>
        <p:grpSpPr>
          <a:xfrm>
            <a:off x="9090182" y="780854"/>
            <a:ext cx="1668455" cy="279895"/>
            <a:chOff x="9321421" y="861670"/>
            <a:chExt cx="1426919" cy="253916"/>
          </a:xfrm>
        </p:grpSpPr>
        <p:sp>
          <p:nvSpPr>
            <p:cNvPr id="85" name="자유형 84"/>
            <p:cNvSpPr/>
            <p:nvPr/>
          </p:nvSpPr>
          <p:spPr>
            <a:xfrm>
              <a:off x="9342577" y="862628"/>
              <a:ext cx="1349236" cy="252000"/>
            </a:xfrm>
            <a:custGeom>
              <a:avLst/>
              <a:gdLst>
                <a:gd name="connsiteX0" fmla="*/ 126958 w 1240299"/>
                <a:gd name="connsiteY0" fmla="*/ 0 h 253916"/>
                <a:gd name="connsiteX1" fmla="*/ 1240299 w 1240299"/>
                <a:gd name="connsiteY1" fmla="*/ 0 h 253916"/>
                <a:gd name="connsiteX2" fmla="*/ 1240299 w 1240299"/>
                <a:gd name="connsiteY2" fmla="*/ 253916 h 253916"/>
                <a:gd name="connsiteX3" fmla="*/ 126958 w 1240299"/>
                <a:gd name="connsiteY3" fmla="*/ 253916 h 253916"/>
                <a:gd name="connsiteX4" fmla="*/ 0 w 1240299"/>
                <a:gd name="connsiteY4" fmla="*/ 126958 h 253916"/>
                <a:gd name="connsiteX5" fmla="*/ 126958 w 1240299"/>
                <a:gd name="connsiteY5" fmla="*/ 0 h 2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0299" h="253916">
                  <a:moveTo>
                    <a:pt x="126958" y="0"/>
                  </a:moveTo>
                  <a:lnTo>
                    <a:pt x="1240299" y="0"/>
                  </a:lnTo>
                  <a:lnTo>
                    <a:pt x="1240299" y="253916"/>
                  </a:lnTo>
                  <a:lnTo>
                    <a:pt x="126958" y="253916"/>
                  </a:lnTo>
                  <a:cubicBezTo>
                    <a:pt x="56841" y="253916"/>
                    <a:pt x="0" y="197075"/>
                    <a:pt x="0" y="126958"/>
                  </a:cubicBezTo>
                  <a:cubicBezTo>
                    <a:pt x="0" y="56841"/>
                    <a:pt x="56841" y="0"/>
                    <a:pt x="126958" y="0"/>
                  </a:cubicBezTo>
                  <a:close/>
                </a:path>
              </a:pathLst>
            </a:custGeom>
            <a:solidFill>
              <a:srgbClr val="E7E6E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135376" latinLnBrk="0">
                <a:defRPr/>
              </a:pPr>
              <a:endParaRPr lang="ko-KR" altLang="en-US" sz="2200" kern="0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9321421" y="861670"/>
              <a:ext cx="1426919" cy="2539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135376">
                <a:spcBef>
                  <a:spcPts val="342"/>
                </a:spcBef>
              </a:pPr>
              <a:r>
                <a:rPr lang="en-US" altLang="ko-KR" sz="120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(</a:t>
              </a:r>
              <a:r>
                <a:rPr lang="ko-KR" altLang="en-US" sz="120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기준</a:t>
              </a:r>
              <a:r>
                <a:rPr lang="en-US" altLang="ko-KR" sz="120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: </a:t>
              </a:r>
              <a:r>
                <a:rPr lang="en-US" altLang="ko-KR" sz="120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2017</a:t>
              </a:r>
              <a:r>
                <a:rPr lang="ko-KR" altLang="en-US" sz="120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년</a:t>
              </a:r>
              <a:r>
                <a:rPr lang="en-US" altLang="ko-KR" sz="120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억원</a:t>
              </a:r>
              <a:r>
                <a:rPr lang="en-US" altLang="ko-KR" sz="120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)</a:t>
              </a:r>
              <a:endParaRPr lang="ko-KR" altLang="en-US" sz="12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aphicFrame>
        <p:nvGraphicFramePr>
          <p:cNvPr id="94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57014"/>
              </p:ext>
            </p:extLst>
          </p:nvPr>
        </p:nvGraphicFramePr>
        <p:xfrm>
          <a:off x="3105420" y="1375116"/>
          <a:ext cx="1277199" cy="5431517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277199"/>
              </a:tblGrid>
              <a:tr h="39151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ctr" latinLnBrk="1"/>
                      <a:endParaRPr lang="ko-KR" altLang="en-US" sz="1300" b="1" kern="1200" dirty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명조 ExtraBold" panose="02020603020101020101" pitchFamily="18" charset="-127"/>
                        <a:ea typeface="나눔명조 ExtraBold" panose="02020603020101020101" pitchFamily="18" charset="-127"/>
                        <a:cs typeface="+mn-cs"/>
                      </a:endParaRPr>
                    </a:p>
                  </a:txBody>
                  <a:tcPr marL="0" marR="0" marT="79367" marB="39683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r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1200" b="1" kern="120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16,500</a:t>
                      </a:r>
                      <a:endParaRPr lang="ko-KR" altLang="en-US" sz="1100" b="1" kern="120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126281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  <a:tr h="72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r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1,500</a:t>
                      </a:r>
                      <a:endParaRPr lang="ko-KR" altLang="en-US" sz="1100" b="1" kern="120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126281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r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1200" b="1" kern="120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5,750</a:t>
                      </a:r>
                      <a:endParaRPr lang="ko-KR" altLang="en-US" sz="1100" b="1" kern="120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126281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  <a:tr h="108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r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1200" b="1" kern="120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8,800</a:t>
                      </a:r>
                      <a:endParaRPr lang="ko-KR" altLang="en-US" sz="1100" b="1" kern="120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126281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r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1200" b="1" kern="120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2,550</a:t>
                      </a:r>
                      <a:endParaRPr lang="ko-KR" altLang="en-US" sz="1100" b="1" kern="120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126281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r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750</a:t>
                      </a:r>
                    </a:p>
                  </a:txBody>
                  <a:tcPr marL="0" marR="126281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7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014333"/>
              </p:ext>
            </p:extLst>
          </p:nvPr>
        </p:nvGraphicFramePr>
        <p:xfrm>
          <a:off x="7030469" y="1374511"/>
          <a:ext cx="3177970" cy="5430912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177970"/>
              </a:tblGrid>
              <a:tr h="39091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lang="ko-KR" altLang="en-US" sz="1300" b="1" kern="1200" spc="-15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latin typeface="HY강M" panose="02030600000101010101" pitchFamily="18" charset="-127"/>
                        <a:ea typeface="HY강M" panose="02030600000101010101" pitchFamily="18" charset="-127"/>
                        <a:cs typeface="+mn-cs"/>
                      </a:endParaRPr>
                    </a:p>
                  </a:txBody>
                  <a:tcPr marL="0" marR="0" marT="79367" marB="39683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71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창업기업의 생산기반 마련지원</a:t>
                      </a:r>
                      <a:endParaRPr lang="en-US" altLang="ko-KR" sz="1200" kern="1200" spc="-15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latin typeface="HY강M" panose="02030600000101010101" pitchFamily="18" charset="-127"/>
                        <a:ea typeface="HY강M" panose="02030600000101010101" pitchFamily="18" charset="-127"/>
                        <a:cs typeface="+mn-cs"/>
                      </a:endParaRPr>
                    </a:p>
                  </a:txBody>
                  <a:tcPr marL="210469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71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만 </a:t>
                      </a:r>
                      <a:r>
                        <a:rPr lang="en-US" altLang="ko-KR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39</a:t>
                      </a:r>
                      <a:r>
                        <a:rPr lang="ko-KR" altLang="en-US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세 이하 청년창업자 지원</a:t>
                      </a:r>
                      <a:endParaRPr lang="en-US" altLang="ko-KR" sz="1200" kern="1200" spc="-15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latin typeface="HY강M" panose="02030600000101010101" pitchFamily="18" charset="-127"/>
                        <a:ea typeface="HY강M" panose="02030600000101010101" pitchFamily="18" charset="-127"/>
                        <a:cs typeface="+mn-cs"/>
                      </a:endParaRPr>
                    </a:p>
                  </a:txBody>
                  <a:tcPr marL="210469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저금리 대출</a:t>
                      </a:r>
                      <a:r>
                        <a:rPr lang="en-US" altLang="ko-KR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후 영업이익 공유</a:t>
                      </a:r>
                    </a:p>
                  </a:txBody>
                  <a:tcPr marL="210469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전환사채 인수방식</a:t>
                      </a:r>
                    </a:p>
                  </a:txBody>
                  <a:tcPr marL="210469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우수기술의 사업화를 촉진</a:t>
                      </a:r>
                    </a:p>
                  </a:txBody>
                  <a:tcPr marL="210469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수출계약 또는 수출실적에 근거한 수출기업 지원</a:t>
                      </a:r>
                    </a:p>
                  </a:txBody>
                  <a:tcPr marL="210469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200" kern="1200" spc="-30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정부 수출지원사업 선정기업</a:t>
                      </a:r>
                      <a:r>
                        <a:rPr lang="en-US" altLang="ko-KR" sz="1200" kern="1200" spc="-30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,</a:t>
                      </a:r>
                      <a:r>
                        <a:rPr lang="en-US" altLang="ko-KR" sz="1200" kern="1200" spc="-300" baseline="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spc="-300" baseline="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수출인큐베이터 입주기업 등</a:t>
                      </a:r>
                      <a:endParaRPr lang="ko-KR" altLang="en-US" sz="1200" kern="1200" spc="-30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latin typeface="HY강M" panose="02030600000101010101" pitchFamily="18" charset="-127"/>
                        <a:ea typeface="HY강M" panose="02030600000101010101" pitchFamily="18" charset="-127"/>
                        <a:cs typeface="+mn-cs"/>
                      </a:endParaRPr>
                    </a:p>
                  </a:txBody>
                  <a:tcPr marL="210469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1200" kern="1200" spc="-150" dirty="0" err="1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업력</a:t>
                      </a:r>
                      <a:r>
                        <a:rPr lang="ko-KR" altLang="en-US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7</a:t>
                      </a:r>
                      <a:r>
                        <a:rPr lang="ko-KR" altLang="en-US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년 이상 중소기업 등</a:t>
                      </a:r>
                      <a:endParaRPr lang="en-US" altLang="ko-KR" sz="1200" kern="1200" spc="-15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latin typeface="HY강M" panose="02030600000101010101" pitchFamily="18" charset="-127"/>
                        <a:ea typeface="HY강M" panose="02030600000101010101" pitchFamily="18" charset="-127"/>
                        <a:cs typeface="+mn-cs"/>
                      </a:endParaRPr>
                    </a:p>
                  </a:txBody>
                  <a:tcPr marL="210469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기술사업성 우수기업 장기자금 지원</a:t>
                      </a:r>
                      <a:endParaRPr lang="en-US" altLang="ko-KR" sz="1200" kern="1200" spc="-15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latin typeface="HY강M" panose="02030600000101010101" pitchFamily="18" charset="-127"/>
                        <a:ea typeface="HY강M" panose="02030600000101010101" pitchFamily="18" charset="-127"/>
                        <a:cs typeface="+mn-cs"/>
                      </a:endParaRPr>
                    </a:p>
                  </a:txBody>
                  <a:tcPr marL="210469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고성장기업 지원</a:t>
                      </a:r>
                      <a:endParaRPr lang="en-US" altLang="ko-KR" sz="1200" kern="1200" spc="-15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latin typeface="HY강M" panose="02030600000101010101" pitchFamily="18" charset="-127"/>
                        <a:ea typeface="HY강M" panose="02030600000101010101" pitchFamily="18" charset="-127"/>
                        <a:cs typeface="+mn-cs"/>
                      </a:endParaRPr>
                    </a:p>
                  </a:txBody>
                  <a:tcPr marL="210469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경쟁력이 약화된 중소기업 구조조정 지원</a:t>
                      </a:r>
                    </a:p>
                  </a:txBody>
                  <a:tcPr marL="210469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부실징후 기업의 선제적 지원</a:t>
                      </a:r>
                    </a:p>
                  </a:txBody>
                  <a:tcPr marL="210469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실패기업인에 대한 재기지원</a:t>
                      </a:r>
                    </a:p>
                  </a:txBody>
                  <a:tcPr marL="210469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경영애로기업의 안정적 경영기반조성</a:t>
                      </a:r>
                      <a:endParaRPr lang="en-US" altLang="ko-KR" sz="1200" kern="1200" spc="-15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latin typeface="HY강M" panose="02030600000101010101" pitchFamily="18" charset="-127"/>
                        <a:ea typeface="HY강M" panose="02030600000101010101" pitchFamily="18" charset="-127"/>
                        <a:cs typeface="+mn-cs"/>
                      </a:endParaRPr>
                    </a:p>
                  </a:txBody>
                  <a:tcPr marL="210469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74" name="그룹 73"/>
          <p:cNvGrpSpPr/>
          <p:nvPr/>
        </p:nvGrpSpPr>
        <p:grpSpPr>
          <a:xfrm>
            <a:off x="271527" y="7012011"/>
            <a:ext cx="10072560" cy="370132"/>
            <a:chOff x="2224222" y="6225234"/>
            <a:chExt cx="7671407" cy="901474"/>
          </a:xfrm>
        </p:grpSpPr>
        <p:sp>
          <p:nvSpPr>
            <p:cNvPr id="75" name="타원 87"/>
            <p:cNvSpPr/>
            <p:nvPr/>
          </p:nvSpPr>
          <p:spPr>
            <a:xfrm>
              <a:off x="2224222" y="6225234"/>
              <a:ext cx="7671407" cy="901474"/>
            </a:xfrm>
            <a:prstGeom prst="roundRect">
              <a:avLst>
                <a:gd name="adj" fmla="val 10708"/>
              </a:avLst>
            </a:prstGeom>
            <a:gradFill>
              <a:gsLst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</a:gsLst>
              <a:lin ang="5400000" scaled="1"/>
            </a:gradFill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135376" latinLnBrk="0">
                <a:defRPr/>
              </a:pPr>
              <a:endParaRPr lang="ko-KR" altLang="en-US" sz="2200" kern="0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76" name="타원 88"/>
            <p:cNvSpPr/>
            <p:nvPr/>
          </p:nvSpPr>
          <p:spPr>
            <a:xfrm>
              <a:off x="2256573" y="6269405"/>
              <a:ext cx="7602368" cy="815121"/>
            </a:xfrm>
            <a:prstGeom prst="roundRect">
              <a:avLst>
                <a:gd name="adj" fmla="val 10217"/>
              </a:avLst>
            </a:prstGeom>
            <a:gradFill>
              <a:gsLst>
                <a:gs pos="0">
                  <a:sysClr val="window" lastClr="FFFFFF"/>
                </a:gs>
                <a:gs pos="100000">
                  <a:sysClr val="window" lastClr="FFFFFF">
                    <a:lumMod val="95000"/>
                  </a:sysClr>
                </a:gs>
              </a:gsLst>
              <a:lin ang="10800000" scaled="0"/>
            </a:gra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135376" latinLnBrk="0">
                <a:defRPr/>
              </a:pPr>
              <a:endParaRPr lang="ko-KR" altLang="en-US" sz="2200" kern="0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</p:grpSp>
      <p:sp>
        <p:nvSpPr>
          <p:cNvPr id="77" name="사다리꼴 76"/>
          <p:cNvSpPr/>
          <p:nvPr/>
        </p:nvSpPr>
        <p:spPr>
          <a:xfrm>
            <a:off x="303032" y="6862518"/>
            <a:ext cx="10041055" cy="149307"/>
          </a:xfrm>
          <a:prstGeom prst="trapezoid">
            <a:avLst>
              <a:gd name="adj" fmla="val 109601"/>
            </a:avLst>
          </a:prstGeom>
          <a:gradFill>
            <a:gsLst>
              <a:gs pos="0">
                <a:sysClr val="window" lastClr="FFFFFF">
                  <a:lumMod val="95000"/>
                </a:sysClr>
              </a:gs>
              <a:gs pos="98658">
                <a:sysClr val="window" lastClr="FFFFFF">
                  <a:lumMod val="75000"/>
                </a:sysClr>
              </a:gs>
            </a:gsLst>
            <a:lin ang="5400000" scaled="0"/>
          </a:gra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  <a:tailEnd type="none" w="lg" len="lg"/>
          </a:ln>
          <a:effectLst/>
        </p:spPr>
        <p:txBody>
          <a:bodyPr rtlCol="0" anchor="ctr"/>
          <a:lstStyle/>
          <a:p>
            <a:pPr algn="ctr" defTabSz="1135376" latinLnBrk="0">
              <a:defRPr/>
            </a:pPr>
            <a:endParaRPr lang="ko-KR" altLang="en-US" sz="2200" kern="0" dirty="0">
              <a:solidFill>
                <a:prstClr val="black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118" name="직사각형 117"/>
          <p:cNvSpPr/>
          <p:nvPr/>
        </p:nvSpPr>
        <p:spPr>
          <a:xfrm>
            <a:off x="2920644" y="7017949"/>
            <a:ext cx="1640148" cy="343811"/>
          </a:xfrm>
          <a:prstGeom prst="rect">
            <a:avLst/>
          </a:prstGeom>
          <a:solidFill>
            <a:srgbClr val="E7E6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135376" latinLnBrk="0">
              <a:defRPr/>
            </a:pPr>
            <a:endParaRPr lang="ko-KR" altLang="en-US" sz="2200" kern="0" dirty="0">
              <a:solidFill>
                <a:prstClr val="white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2944454" y="7050658"/>
            <a:ext cx="16033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135376">
              <a:spcBef>
                <a:spcPts val="342"/>
              </a:spcBef>
            </a:pPr>
            <a:r>
              <a:rPr lang="ko-KR" altLang="en-US" sz="13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예산 총계 </a:t>
            </a:r>
            <a:r>
              <a:rPr lang="en-US" altLang="ko-KR" sz="13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en-US" altLang="ko-KR" sz="1600" b="1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35,850</a:t>
            </a:r>
            <a:endParaRPr lang="en-US" altLang="ko-KR" sz="1600" b="1" dirty="0">
              <a:ln>
                <a:solidFill>
                  <a:prstClr val="black">
                    <a:alpha val="0"/>
                  </a:prst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20" name="사다리꼴 119"/>
          <p:cNvSpPr/>
          <p:nvPr/>
        </p:nvSpPr>
        <p:spPr>
          <a:xfrm>
            <a:off x="2917442" y="6865579"/>
            <a:ext cx="1643350" cy="149307"/>
          </a:xfrm>
          <a:prstGeom prst="trapezoid">
            <a:avLst>
              <a:gd name="adj" fmla="val 71118"/>
            </a:avLst>
          </a:prstGeom>
          <a:gradFill>
            <a:gsLst>
              <a:gs pos="0">
                <a:sysClr val="window" lastClr="FFFFFF">
                  <a:lumMod val="95000"/>
                </a:sysClr>
              </a:gs>
              <a:gs pos="98658">
                <a:sysClr val="window" lastClr="FFFFFF">
                  <a:lumMod val="50000"/>
                </a:sysClr>
              </a:gs>
            </a:gsLst>
            <a:lin ang="5400000" scaled="0"/>
          </a:gradFill>
          <a:ln w="6350" cap="flat" cmpd="sng" algn="ctr">
            <a:noFill/>
            <a:prstDash val="solid"/>
            <a:miter lim="800000"/>
            <a:tailEnd type="none" w="lg" len="lg"/>
          </a:ln>
          <a:effectLst/>
        </p:spPr>
        <p:txBody>
          <a:bodyPr rtlCol="0" anchor="ctr"/>
          <a:lstStyle/>
          <a:p>
            <a:pPr algn="ctr" defTabSz="1135376" latinLnBrk="0">
              <a:defRPr/>
            </a:pPr>
            <a:endParaRPr lang="ko-KR" altLang="en-US" sz="2200" kern="0" dirty="0">
              <a:solidFill>
                <a:prstClr val="black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460258" y="1150099"/>
            <a:ext cx="2505329" cy="669956"/>
            <a:chOff x="3452535" y="764016"/>
            <a:chExt cx="2460468" cy="694125"/>
          </a:xfrm>
        </p:grpSpPr>
        <p:grpSp>
          <p:nvGrpSpPr>
            <p:cNvPr id="88" name="그룹 87"/>
            <p:cNvGrpSpPr/>
            <p:nvPr/>
          </p:nvGrpSpPr>
          <p:grpSpPr>
            <a:xfrm>
              <a:off x="3452535" y="764016"/>
              <a:ext cx="2460468" cy="694125"/>
              <a:chOff x="5519716" y="4923792"/>
              <a:chExt cx="1814129" cy="890327"/>
            </a:xfrm>
          </p:grpSpPr>
          <p:pic>
            <p:nvPicPr>
              <p:cNvPr id="90" name="그림 89"/>
              <p:cNvPicPr>
                <a:picLocks noChangeAspect="1"/>
              </p:cNvPicPr>
              <p:nvPr/>
            </p:nvPicPr>
            <p:blipFill rotWithShape="1">
              <a:blip r:embed="rId8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104"/>
              <a:stretch/>
            </p:blipFill>
            <p:spPr>
              <a:xfrm>
                <a:off x="5650763" y="5622682"/>
                <a:ext cx="1546706" cy="191437"/>
              </a:xfrm>
              <a:prstGeom prst="rect">
                <a:avLst/>
              </a:prstGeom>
            </p:spPr>
          </p:pic>
          <p:grpSp>
            <p:nvGrpSpPr>
              <p:cNvPr id="91" name="그룹 90"/>
              <p:cNvGrpSpPr/>
              <p:nvPr/>
            </p:nvGrpSpPr>
            <p:grpSpPr>
              <a:xfrm>
                <a:off x="5519716" y="4923792"/>
                <a:ext cx="1814129" cy="654385"/>
                <a:chOff x="1219200" y="1714498"/>
                <a:chExt cx="2197100" cy="1790700"/>
              </a:xfrm>
            </p:grpSpPr>
            <p:sp>
              <p:nvSpPr>
                <p:cNvPr id="92" name="모서리가 둥근 직사각형 91"/>
                <p:cNvSpPr/>
                <p:nvPr/>
              </p:nvSpPr>
              <p:spPr>
                <a:xfrm>
                  <a:off x="1219200" y="1714498"/>
                  <a:ext cx="2197100" cy="1790700"/>
                </a:xfrm>
                <a:prstGeom prst="roundRect">
                  <a:avLst>
                    <a:gd name="adj" fmla="val 12203"/>
                  </a:avLst>
                </a:prstGeom>
                <a:gradFill>
                  <a:gsLst>
                    <a:gs pos="0">
                      <a:sysClr val="window" lastClr="FFFFFF">
                        <a:lumMod val="95000"/>
                      </a:sysClr>
                    </a:gs>
                    <a:gs pos="100000">
                      <a:sysClr val="window" lastClr="FFFFFF"/>
                    </a:gs>
                  </a:gsLst>
                  <a:lin ang="5400000" scaled="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  <a:scene3d>
                  <a:camera prst="perspectiveAbove" fov="0">
                    <a:rot lat="21000000" lon="0" rev="0"/>
                  </a:camera>
                  <a:lightRig rig="balanced" dir="t"/>
                </a:scene3d>
                <a:sp3d extrusionH="273050" prstMaterial="softEdge">
                  <a:bevelT w="88900" h="6350"/>
                  <a:bevelB w="19050" h="0"/>
                </a:sp3d>
              </p:spPr>
              <p:txBody>
                <a:bodyPr rtlCol="0" anchor="ctr"/>
                <a:lstStyle/>
                <a:p>
                  <a:pPr algn="ctr" defTabSz="1135376" latinLnBrk="0">
                    <a:defRPr/>
                  </a:pPr>
                  <a:endParaRPr lang="ko-KR" altLang="en-US" sz="2200" kern="0" dirty="0">
                    <a:solidFill>
                      <a:prstClr val="white"/>
                    </a:solidFill>
                    <a:latin typeface="HY강M" panose="02030600000101010101" pitchFamily="18" charset="-127"/>
                    <a:ea typeface="HY강M" panose="02030600000101010101" pitchFamily="18" charset="-127"/>
                  </a:endParaRPr>
                </a:p>
              </p:txBody>
            </p:sp>
            <p:sp>
              <p:nvSpPr>
                <p:cNvPr id="93" name="모서리가 둥근 직사각형 92"/>
                <p:cNvSpPr/>
                <p:nvPr/>
              </p:nvSpPr>
              <p:spPr>
                <a:xfrm>
                  <a:off x="1278071" y="1852687"/>
                  <a:ext cx="2083138" cy="1571622"/>
                </a:xfrm>
                <a:prstGeom prst="roundRect">
                  <a:avLst>
                    <a:gd name="adj" fmla="val 12203"/>
                  </a:avLst>
                </a:prstGeom>
                <a:gradFill>
                  <a:gsLst>
                    <a:gs pos="0">
                      <a:srgbClr val="7BBC0A"/>
                    </a:gs>
                    <a:gs pos="100000">
                      <a:srgbClr val="49A51B"/>
                    </a:gs>
                  </a:gsLst>
                  <a:lin ang="5400000" scaled="1"/>
                </a:gradFill>
                <a:ln w="12700" cap="flat" cmpd="sng" algn="ctr">
                  <a:noFill/>
                  <a:prstDash val="solid"/>
                  <a:miter lim="800000"/>
                </a:ln>
                <a:effectLst>
                  <a:innerShdw blurRad="38100" dist="127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algn="ctr" defTabSz="1135376" latinLnBrk="0">
                    <a:defRPr/>
                  </a:pPr>
                  <a:endParaRPr lang="ko-KR" altLang="en-US" sz="2200" kern="0" dirty="0">
                    <a:solidFill>
                      <a:prstClr val="white"/>
                    </a:solidFill>
                    <a:latin typeface="HY강M" panose="02030600000101010101" pitchFamily="18" charset="-127"/>
                    <a:ea typeface="HY강M" panose="02030600000101010101" pitchFamily="18" charset="-127"/>
                  </a:endParaRPr>
                </a:p>
              </p:txBody>
            </p:sp>
          </p:grpSp>
        </p:grpSp>
        <p:sp>
          <p:nvSpPr>
            <p:cNvPr id="89" name="TextBox 88"/>
            <p:cNvSpPr txBox="1"/>
            <p:nvPr/>
          </p:nvSpPr>
          <p:spPr>
            <a:xfrm>
              <a:off x="4148137" y="857991"/>
              <a:ext cx="1069265" cy="3826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135376" latinLnBrk="0">
                <a:spcBef>
                  <a:spcPct val="20000"/>
                </a:spcBef>
                <a:buClr>
                  <a:srgbClr val="0563C1"/>
                </a:buClr>
                <a:defRPr/>
              </a:pPr>
              <a:r>
                <a:rPr lang="ko-KR" altLang="en-US" sz="1800" b="1" kern="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세부사업</a:t>
              </a:r>
              <a:endParaRPr lang="ko-KR" altLang="en-US" sz="1800" b="1" kern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grpSp>
        <p:nvGrpSpPr>
          <p:cNvPr id="95" name="그룹 94"/>
          <p:cNvGrpSpPr/>
          <p:nvPr/>
        </p:nvGrpSpPr>
        <p:grpSpPr>
          <a:xfrm>
            <a:off x="3027389" y="1150099"/>
            <a:ext cx="1370290" cy="669956"/>
            <a:chOff x="3452535" y="764016"/>
            <a:chExt cx="2460468" cy="694125"/>
          </a:xfrm>
        </p:grpSpPr>
        <p:grpSp>
          <p:nvGrpSpPr>
            <p:cNvPr id="96" name="그룹 95"/>
            <p:cNvGrpSpPr/>
            <p:nvPr/>
          </p:nvGrpSpPr>
          <p:grpSpPr>
            <a:xfrm>
              <a:off x="3452535" y="764016"/>
              <a:ext cx="2460468" cy="694125"/>
              <a:chOff x="5519716" y="4923792"/>
              <a:chExt cx="1814129" cy="890327"/>
            </a:xfrm>
          </p:grpSpPr>
          <p:pic>
            <p:nvPicPr>
              <p:cNvPr id="98" name="그림 97"/>
              <p:cNvPicPr>
                <a:picLocks noChangeAspect="1"/>
              </p:cNvPicPr>
              <p:nvPr/>
            </p:nvPicPr>
            <p:blipFill rotWithShape="1">
              <a:blip r:embed="rId9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104"/>
              <a:stretch/>
            </p:blipFill>
            <p:spPr>
              <a:xfrm>
                <a:off x="5650763" y="5622682"/>
                <a:ext cx="1546706" cy="191437"/>
              </a:xfrm>
              <a:prstGeom prst="rect">
                <a:avLst/>
              </a:prstGeom>
            </p:spPr>
          </p:pic>
          <p:grpSp>
            <p:nvGrpSpPr>
              <p:cNvPr id="99" name="그룹 98"/>
              <p:cNvGrpSpPr/>
              <p:nvPr/>
            </p:nvGrpSpPr>
            <p:grpSpPr>
              <a:xfrm>
                <a:off x="5519716" y="4923792"/>
                <a:ext cx="1814129" cy="654385"/>
                <a:chOff x="1219200" y="1714498"/>
                <a:chExt cx="2197100" cy="1790700"/>
              </a:xfrm>
            </p:grpSpPr>
            <p:sp>
              <p:nvSpPr>
                <p:cNvPr id="100" name="모서리가 둥근 직사각형 99"/>
                <p:cNvSpPr/>
                <p:nvPr/>
              </p:nvSpPr>
              <p:spPr>
                <a:xfrm>
                  <a:off x="1219200" y="1714498"/>
                  <a:ext cx="2197100" cy="1790700"/>
                </a:xfrm>
                <a:prstGeom prst="roundRect">
                  <a:avLst>
                    <a:gd name="adj" fmla="val 12203"/>
                  </a:avLst>
                </a:prstGeom>
                <a:gradFill>
                  <a:gsLst>
                    <a:gs pos="0">
                      <a:sysClr val="window" lastClr="FFFFFF">
                        <a:lumMod val="95000"/>
                      </a:sysClr>
                    </a:gs>
                    <a:gs pos="100000">
                      <a:sysClr val="window" lastClr="FFFFFF"/>
                    </a:gs>
                  </a:gsLst>
                  <a:lin ang="5400000" scaled="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  <a:scene3d>
                  <a:camera prst="perspectiveAbove" fov="0">
                    <a:rot lat="21000000" lon="0" rev="0"/>
                  </a:camera>
                  <a:lightRig rig="balanced" dir="t"/>
                </a:scene3d>
                <a:sp3d extrusionH="273050" prstMaterial="softEdge">
                  <a:bevelT w="88900" h="6350"/>
                  <a:bevelB w="19050" h="0"/>
                </a:sp3d>
              </p:spPr>
              <p:txBody>
                <a:bodyPr rtlCol="0" anchor="ctr"/>
                <a:lstStyle/>
                <a:p>
                  <a:pPr algn="ctr" defTabSz="1135376" latinLnBrk="0">
                    <a:defRPr/>
                  </a:pPr>
                  <a:endParaRPr lang="ko-KR" altLang="en-US" sz="2200" kern="0" dirty="0">
                    <a:solidFill>
                      <a:prstClr val="white"/>
                    </a:solidFill>
                    <a:latin typeface="HY강M" panose="02030600000101010101" pitchFamily="18" charset="-127"/>
                    <a:ea typeface="HY강M" panose="02030600000101010101" pitchFamily="18" charset="-127"/>
                  </a:endParaRPr>
                </a:p>
              </p:txBody>
            </p:sp>
            <p:sp>
              <p:nvSpPr>
                <p:cNvPr id="101" name="모서리가 둥근 직사각형 100"/>
                <p:cNvSpPr/>
                <p:nvPr/>
              </p:nvSpPr>
              <p:spPr>
                <a:xfrm>
                  <a:off x="1278071" y="1852687"/>
                  <a:ext cx="2083138" cy="1571622"/>
                </a:xfrm>
                <a:prstGeom prst="roundRect">
                  <a:avLst>
                    <a:gd name="adj" fmla="val 12203"/>
                  </a:avLst>
                </a:prstGeom>
                <a:gradFill>
                  <a:gsLst>
                    <a:gs pos="0">
                      <a:sysClr val="windowText" lastClr="000000">
                        <a:lumMod val="50000"/>
                        <a:lumOff val="50000"/>
                      </a:sysClr>
                    </a:gs>
                    <a:gs pos="100000">
                      <a:sysClr val="windowText" lastClr="000000">
                        <a:lumMod val="75000"/>
                        <a:lumOff val="25000"/>
                      </a:sysClr>
                    </a:gs>
                  </a:gsLst>
                  <a:lin ang="5400000" scaled="1"/>
                </a:gradFill>
                <a:ln w="12700" cap="flat" cmpd="sng" algn="ctr">
                  <a:noFill/>
                  <a:prstDash val="solid"/>
                  <a:miter lim="800000"/>
                </a:ln>
                <a:effectLst>
                  <a:innerShdw blurRad="38100" dist="127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algn="ctr" defTabSz="1135376" latinLnBrk="0">
                    <a:defRPr/>
                  </a:pPr>
                  <a:endParaRPr lang="ko-KR" altLang="en-US" sz="2200" kern="0" dirty="0">
                    <a:solidFill>
                      <a:prstClr val="white"/>
                    </a:solidFill>
                    <a:latin typeface="HY강M" panose="02030600000101010101" pitchFamily="18" charset="-127"/>
                    <a:ea typeface="HY강M" panose="02030600000101010101" pitchFamily="18" charset="-127"/>
                  </a:endParaRPr>
                </a:p>
              </p:txBody>
            </p:sp>
          </p:grpSp>
        </p:grpSp>
        <p:sp>
          <p:nvSpPr>
            <p:cNvPr id="97" name="TextBox 96"/>
            <p:cNvSpPr txBox="1"/>
            <p:nvPr/>
          </p:nvSpPr>
          <p:spPr>
            <a:xfrm>
              <a:off x="4146527" y="857991"/>
              <a:ext cx="1072491" cy="3826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135376" latinLnBrk="0">
                <a:defRPr/>
              </a:pPr>
              <a:r>
                <a:rPr lang="ko-KR" altLang="en-US" sz="1800" b="1" kern="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예산</a:t>
              </a: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4445304" y="1150099"/>
            <a:ext cx="2487669" cy="669956"/>
            <a:chOff x="3452535" y="764016"/>
            <a:chExt cx="2460468" cy="694125"/>
          </a:xfrm>
        </p:grpSpPr>
        <p:grpSp>
          <p:nvGrpSpPr>
            <p:cNvPr id="104" name="그룹 103"/>
            <p:cNvGrpSpPr/>
            <p:nvPr/>
          </p:nvGrpSpPr>
          <p:grpSpPr>
            <a:xfrm>
              <a:off x="3452535" y="764016"/>
              <a:ext cx="2460468" cy="694125"/>
              <a:chOff x="5519716" y="4923792"/>
              <a:chExt cx="1814129" cy="890327"/>
            </a:xfrm>
          </p:grpSpPr>
          <p:pic>
            <p:nvPicPr>
              <p:cNvPr id="106" name="그림 105"/>
              <p:cNvPicPr>
                <a:picLocks noChangeAspect="1"/>
              </p:cNvPicPr>
              <p:nvPr/>
            </p:nvPicPr>
            <p:blipFill rotWithShape="1">
              <a:blip r:embed="rId10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104"/>
              <a:stretch/>
            </p:blipFill>
            <p:spPr>
              <a:xfrm>
                <a:off x="5650763" y="5622682"/>
                <a:ext cx="1546706" cy="191437"/>
              </a:xfrm>
              <a:prstGeom prst="rect">
                <a:avLst/>
              </a:prstGeom>
            </p:spPr>
          </p:pic>
          <p:grpSp>
            <p:nvGrpSpPr>
              <p:cNvPr id="107" name="그룹 106"/>
              <p:cNvGrpSpPr/>
              <p:nvPr/>
            </p:nvGrpSpPr>
            <p:grpSpPr>
              <a:xfrm>
                <a:off x="5519716" y="4923792"/>
                <a:ext cx="1814129" cy="654385"/>
                <a:chOff x="1219200" y="1714498"/>
                <a:chExt cx="2197100" cy="1790700"/>
              </a:xfrm>
            </p:grpSpPr>
            <p:sp>
              <p:nvSpPr>
                <p:cNvPr id="108" name="모서리가 둥근 직사각형 107"/>
                <p:cNvSpPr/>
                <p:nvPr/>
              </p:nvSpPr>
              <p:spPr>
                <a:xfrm>
                  <a:off x="1219200" y="1714498"/>
                  <a:ext cx="2197100" cy="1790700"/>
                </a:xfrm>
                <a:prstGeom prst="roundRect">
                  <a:avLst>
                    <a:gd name="adj" fmla="val 12203"/>
                  </a:avLst>
                </a:prstGeom>
                <a:gradFill>
                  <a:gsLst>
                    <a:gs pos="0">
                      <a:sysClr val="window" lastClr="FFFFFF">
                        <a:lumMod val="95000"/>
                      </a:sysClr>
                    </a:gs>
                    <a:gs pos="100000">
                      <a:sysClr val="window" lastClr="FFFFFF"/>
                    </a:gs>
                  </a:gsLst>
                  <a:lin ang="5400000" scaled="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  <a:scene3d>
                  <a:camera prst="perspectiveAbove" fov="0">
                    <a:rot lat="21000000" lon="0" rev="0"/>
                  </a:camera>
                  <a:lightRig rig="balanced" dir="t"/>
                </a:scene3d>
                <a:sp3d extrusionH="273050" prstMaterial="softEdge">
                  <a:bevelT w="88900" h="6350"/>
                  <a:bevelB w="19050" h="0"/>
                </a:sp3d>
              </p:spPr>
              <p:txBody>
                <a:bodyPr rtlCol="0" anchor="ctr"/>
                <a:lstStyle/>
                <a:p>
                  <a:pPr algn="ctr" defTabSz="1135376" latinLnBrk="0">
                    <a:defRPr/>
                  </a:pPr>
                  <a:endParaRPr lang="ko-KR" altLang="en-US" sz="2200" kern="0" dirty="0">
                    <a:solidFill>
                      <a:prstClr val="white"/>
                    </a:solidFill>
                    <a:latin typeface="HY강M" panose="02030600000101010101" pitchFamily="18" charset="-127"/>
                    <a:ea typeface="HY강M" panose="02030600000101010101" pitchFamily="18" charset="-127"/>
                  </a:endParaRPr>
                </a:p>
              </p:txBody>
            </p:sp>
            <p:sp>
              <p:nvSpPr>
                <p:cNvPr id="109" name="모서리가 둥근 직사각형 108"/>
                <p:cNvSpPr/>
                <p:nvPr/>
              </p:nvSpPr>
              <p:spPr>
                <a:xfrm>
                  <a:off x="1278071" y="1852687"/>
                  <a:ext cx="2083138" cy="1571622"/>
                </a:xfrm>
                <a:prstGeom prst="roundRect">
                  <a:avLst>
                    <a:gd name="adj" fmla="val 12203"/>
                  </a:avLst>
                </a:prstGeom>
                <a:gradFill>
                  <a:gsLst>
                    <a:gs pos="0">
                      <a:srgbClr val="46B1D2"/>
                    </a:gs>
                    <a:gs pos="100000">
                      <a:srgbClr val="39A1D1"/>
                    </a:gs>
                  </a:gsLst>
                  <a:lin ang="5400000" scaled="1"/>
                </a:gradFill>
                <a:ln w="12700" cap="flat" cmpd="sng" algn="ctr">
                  <a:noFill/>
                  <a:prstDash val="solid"/>
                  <a:miter lim="800000"/>
                </a:ln>
                <a:effectLst>
                  <a:innerShdw blurRad="38100" dist="127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algn="ctr" defTabSz="1135376" latinLnBrk="0">
                    <a:defRPr/>
                  </a:pPr>
                  <a:endParaRPr lang="ko-KR" altLang="en-US" sz="2200" kern="0" dirty="0">
                    <a:solidFill>
                      <a:prstClr val="white"/>
                    </a:solidFill>
                    <a:latin typeface="HY강M" panose="02030600000101010101" pitchFamily="18" charset="-127"/>
                    <a:ea typeface="HY강M" panose="02030600000101010101" pitchFamily="18" charset="-127"/>
                  </a:endParaRPr>
                </a:p>
              </p:txBody>
            </p:sp>
          </p:grpSp>
        </p:grpSp>
        <p:sp>
          <p:nvSpPr>
            <p:cNvPr id="105" name="TextBox 104"/>
            <p:cNvSpPr txBox="1"/>
            <p:nvPr/>
          </p:nvSpPr>
          <p:spPr>
            <a:xfrm>
              <a:off x="4111573" y="857991"/>
              <a:ext cx="1142391" cy="3826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135376" latinLnBrk="0">
                <a:spcBef>
                  <a:spcPct val="20000"/>
                </a:spcBef>
                <a:buClr>
                  <a:srgbClr val="0563C1"/>
                </a:buClr>
                <a:defRPr/>
              </a:pPr>
              <a:r>
                <a:rPr lang="ko-KR" altLang="en-US" sz="1800" b="1" kern="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내역사업</a:t>
              </a:r>
              <a:endParaRPr lang="en-US" altLang="ko-KR" sz="1800" b="1" kern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grpSp>
        <p:nvGrpSpPr>
          <p:cNvPr id="110" name="그룹 109"/>
          <p:cNvGrpSpPr/>
          <p:nvPr/>
        </p:nvGrpSpPr>
        <p:grpSpPr>
          <a:xfrm>
            <a:off x="7013822" y="1150099"/>
            <a:ext cx="3211263" cy="669956"/>
            <a:chOff x="3452535" y="764016"/>
            <a:chExt cx="2460468" cy="694125"/>
          </a:xfrm>
        </p:grpSpPr>
        <p:grpSp>
          <p:nvGrpSpPr>
            <p:cNvPr id="111" name="그룹 110"/>
            <p:cNvGrpSpPr/>
            <p:nvPr/>
          </p:nvGrpSpPr>
          <p:grpSpPr>
            <a:xfrm>
              <a:off x="3452535" y="764016"/>
              <a:ext cx="2460468" cy="694125"/>
              <a:chOff x="5519716" y="4923792"/>
              <a:chExt cx="1814129" cy="890327"/>
            </a:xfrm>
          </p:grpSpPr>
          <p:pic>
            <p:nvPicPr>
              <p:cNvPr id="113" name="그림 112"/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104"/>
              <a:stretch/>
            </p:blipFill>
            <p:spPr>
              <a:xfrm>
                <a:off x="5650763" y="5622682"/>
                <a:ext cx="1546706" cy="191437"/>
              </a:xfrm>
              <a:prstGeom prst="rect">
                <a:avLst/>
              </a:prstGeom>
            </p:spPr>
          </p:pic>
          <p:grpSp>
            <p:nvGrpSpPr>
              <p:cNvPr id="114" name="그룹 113"/>
              <p:cNvGrpSpPr/>
              <p:nvPr/>
            </p:nvGrpSpPr>
            <p:grpSpPr>
              <a:xfrm>
                <a:off x="5519716" y="4923792"/>
                <a:ext cx="1814129" cy="654385"/>
                <a:chOff x="1219200" y="1714498"/>
                <a:chExt cx="2197100" cy="1790700"/>
              </a:xfrm>
            </p:grpSpPr>
            <p:sp>
              <p:nvSpPr>
                <p:cNvPr id="115" name="모서리가 둥근 직사각형 114"/>
                <p:cNvSpPr/>
                <p:nvPr/>
              </p:nvSpPr>
              <p:spPr>
                <a:xfrm>
                  <a:off x="1219200" y="1714498"/>
                  <a:ext cx="2197100" cy="1790700"/>
                </a:xfrm>
                <a:prstGeom prst="roundRect">
                  <a:avLst>
                    <a:gd name="adj" fmla="val 12203"/>
                  </a:avLst>
                </a:prstGeom>
                <a:gradFill>
                  <a:gsLst>
                    <a:gs pos="0">
                      <a:sysClr val="window" lastClr="FFFFFF">
                        <a:lumMod val="95000"/>
                      </a:sysClr>
                    </a:gs>
                    <a:gs pos="100000">
                      <a:sysClr val="window" lastClr="FFFFFF"/>
                    </a:gs>
                  </a:gsLst>
                  <a:lin ang="5400000" scaled="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  <a:scene3d>
                  <a:camera prst="perspectiveAbove" fov="0">
                    <a:rot lat="21000000" lon="0" rev="0"/>
                  </a:camera>
                  <a:lightRig rig="balanced" dir="t"/>
                </a:scene3d>
                <a:sp3d extrusionH="273050" prstMaterial="softEdge">
                  <a:bevelT w="88900" h="6350"/>
                  <a:bevelB w="19050" h="0"/>
                </a:sp3d>
              </p:spPr>
              <p:txBody>
                <a:bodyPr rtlCol="0" anchor="ctr"/>
                <a:lstStyle/>
                <a:p>
                  <a:pPr algn="ctr" defTabSz="1135376" latinLnBrk="0">
                    <a:defRPr/>
                  </a:pPr>
                  <a:endParaRPr lang="ko-KR" altLang="en-US" sz="2200" kern="0" dirty="0">
                    <a:solidFill>
                      <a:prstClr val="white"/>
                    </a:solidFill>
                    <a:latin typeface="Calibri" panose="020F0502020204030204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16" name="모서리가 둥근 직사각형 115"/>
                <p:cNvSpPr/>
                <p:nvPr/>
              </p:nvSpPr>
              <p:spPr>
                <a:xfrm>
                  <a:off x="1278071" y="1852687"/>
                  <a:ext cx="2083138" cy="1571622"/>
                </a:xfrm>
                <a:prstGeom prst="roundRect">
                  <a:avLst>
                    <a:gd name="adj" fmla="val 12203"/>
                  </a:avLst>
                </a:prstGeom>
                <a:gradFill>
                  <a:gsLst>
                    <a:gs pos="0">
                      <a:srgbClr val="0973B6"/>
                    </a:gs>
                    <a:gs pos="100000">
                      <a:srgbClr val="075687"/>
                    </a:gs>
                  </a:gsLst>
                  <a:lin ang="5400000" scaled="1"/>
                </a:gradFill>
                <a:ln w="12700" cap="flat" cmpd="sng" algn="ctr">
                  <a:noFill/>
                  <a:prstDash val="solid"/>
                  <a:miter lim="800000"/>
                </a:ln>
                <a:effectLst>
                  <a:innerShdw blurRad="38100" dist="127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algn="ctr" defTabSz="1135376" latinLnBrk="0">
                    <a:defRPr/>
                  </a:pPr>
                  <a:endParaRPr lang="ko-KR" altLang="en-US" sz="2200" kern="0" dirty="0">
                    <a:solidFill>
                      <a:prstClr val="white"/>
                    </a:solidFill>
                    <a:latin typeface="Calibri" panose="020F0502020204030204"/>
                    <a:ea typeface="맑은 고딕" panose="020B0503020000020004" pitchFamily="50" charset="-127"/>
                  </a:endParaRPr>
                </a:p>
              </p:txBody>
            </p:sp>
          </p:grpSp>
        </p:grpSp>
        <p:sp>
          <p:nvSpPr>
            <p:cNvPr id="112" name="TextBox 111"/>
            <p:cNvSpPr txBox="1"/>
            <p:nvPr/>
          </p:nvSpPr>
          <p:spPr>
            <a:xfrm>
              <a:off x="4265671" y="857991"/>
              <a:ext cx="834207" cy="3826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135376" latinLnBrk="0">
                <a:spcBef>
                  <a:spcPct val="20000"/>
                </a:spcBef>
                <a:buClr>
                  <a:srgbClr val="0563C1"/>
                </a:buClr>
                <a:defRPr/>
              </a:pPr>
              <a:r>
                <a:rPr lang="ko-KR" altLang="en-US" sz="1800" b="1" kern="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사업분야</a:t>
              </a:r>
              <a:endParaRPr lang="ko-KR" altLang="en-US" sz="1800" b="1" kern="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white"/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pic>
        <p:nvPicPr>
          <p:cNvPr id="122" name="그림 121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10753" y="1682962"/>
            <a:ext cx="193205" cy="99850"/>
          </a:xfrm>
          <a:prstGeom prst="rect">
            <a:avLst/>
          </a:prstGeom>
        </p:spPr>
      </p:pic>
      <p:pic>
        <p:nvPicPr>
          <p:cNvPr id="123" name="그림 122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542" y="1682962"/>
            <a:ext cx="193205" cy="99850"/>
          </a:xfrm>
          <a:prstGeom prst="rect">
            <a:avLst/>
          </a:prstGeom>
        </p:spPr>
      </p:pic>
      <p:pic>
        <p:nvPicPr>
          <p:cNvPr id="124" name="그림 123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08501" y="1682962"/>
            <a:ext cx="193205" cy="99850"/>
          </a:xfrm>
          <a:prstGeom prst="rect">
            <a:avLst/>
          </a:prstGeom>
        </p:spPr>
      </p:pic>
      <p:pic>
        <p:nvPicPr>
          <p:cNvPr id="125" name="그림 124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74950" y="1682962"/>
            <a:ext cx="193205" cy="99850"/>
          </a:xfrm>
          <a:prstGeom prst="rect">
            <a:avLst/>
          </a:prstGeom>
        </p:spPr>
      </p:pic>
      <p:pic>
        <p:nvPicPr>
          <p:cNvPr id="128" name="그림 127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143310" y="1679924"/>
            <a:ext cx="193205" cy="105925"/>
          </a:xfrm>
          <a:prstGeom prst="rect">
            <a:avLst/>
          </a:prstGeom>
        </p:spPr>
      </p:pic>
      <p:pic>
        <p:nvPicPr>
          <p:cNvPr id="129" name="그림 128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914496" y="1682962"/>
            <a:ext cx="193205" cy="99850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314890" y="315019"/>
            <a:ext cx="2536248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03. </a:t>
            </a:r>
            <a:r>
              <a:rPr lang="ko-KR" altLang="en-US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정책자금 규모</a:t>
            </a:r>
            <a:endParaRPr lang="ko-KR" altLang="en-US" sz="2400" dirty="0">
              <a:ln>
                <a:solidFill>
                  <a:schemeClr val="tx1">
                    <a:alpha val="0"/>
                  </a:schemeClr>
                </a:solidFill>
              </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0"/>
              </a:gra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graphicFrame>
        <p:nvGraphicFramePr>
          <p:cNvPr id="102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9339096"/>
              </p:ext>
            </p:extLst>
          </p:nvPr>
        </p:nvGraphicFramePr>
        <p:xfrm>
          <a:off x="4536208" y="1375116"/>
          <a:ext cx="2357143" cy="5430912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94971"/>
                <a:gridCol w="562172"/>
              </a:tblGrid>
              <a:tr h="39091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lang="en-US" altLang="ko-KR" sz="1300" b="1" kern="1200" spc="-15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명조 ExtraBold" panose="02020603020101020101" pitchFamily="18" charset="-127"/>
                        <a:ea typeface="나눔명조 ExtraBold" panose="02020603020101020101" pitchFamily="18" charset="-127"/>
                        <a:cs typeface="+mn-cs"/>
                      </a:endParaRPr>
                    </a:p>
                  </a:txBody>
                  <a:tcPr marL="0" marR="0" marT="79367" marB="39683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AA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lang="en-US" altLang="ko-KR" sz="1300" b="1" kern="1200" spc="-15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나눔명조 ExtraBold" panose="02020603020101020101" pitchFamily="18" charset="-127"/>
                        <a:ea typeface="나눔명조 ExtraBold" panose="02020603020101020101" pitchFamily="18" charset="-127"/>
                        <a:cs typeface="+mn-cs"/>
                      </a:endParaRPr>
                    </a:p>
                  </a:txBody>
                  <a:tcPr marL="0" marR="0" marT="79367" marB="39683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AA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324000" marR="0" lvl="1" indent="-9525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 typeface="Arial" panose="020B0604020202020204" pitchFamily="34" charset="0"/>
                        <a:buChar char="•"/>
                        <a:tabLst>
                          <a:tab pos="542925" algn="l"/>
                        </a:tabLst>
                      </a:pPr>
                      <a:r>
                        <a:rPr lang="ko-KR" altLang="en-US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일반창업기업지원</a:t>
                      </a:r>
                      <a:endParaRPr lang="en-US" altLang="ko-KR" sz="1200" kern="1200" spc="-15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latin typeface="HY강M" panose="02030600000101010101" pitchFamily="18" charset="-127"/>
                        <a:ea typeface="HY강M" panose="02030600000101010101" pitchFamily="18" charset="-127"/>
                        <a:cs typeface="+mn-cs"/>
                      </a:endParaRPr>
                    </a:p>
                  </a:txBody>
                  <a:tcPr marL="0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AA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marL="228750" marR="0" lvl="1" indent="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Tx/>
                        <a:buNone/>
                        <a:tabLst>
                          <a:tab pos="542925" algn="l"/>
                        </a:tabLst>
                      </a:pPr>
                      <a:r>
                        <a:rPr lang="en-US" altLang="ko-KR" sz="11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15,300</a:t>
                      </a:r>
                    </a:p>
                  </a:txBody>
                  <a:tcPr marL="0" marR="2520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AA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324000" marR="0" lvl="1" indent="-9525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ko-KR" altLang="en-US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청년전용창업</a:t>
                      </a:r>
                      <a:endParaRPr lang="en-US" altLang="ko-KR" sz="1200" kern="1200" spc="-15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latin typeface="HY강M" panose="02030600000101010101" pitchFamily="18" charset="-127"/>
                        <a:ea typeface="HY강M" panose="02030600000101010101" pitchFamily="18" charset="-127"/>
                        <a:cs typeface="+mn-cs"/>
                      </a:endParaRPr>
                    </a:p>
                  </a:txBody>
                  <a:tcPr marL="0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marL="228750" marR="0" lvl="1" indent="0" algn="r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en-US" altLang="ko-KR" sz="11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1,200</a:t>
                      </a:r>
                    </a:p>
                  </a:txBody>
                  <a:tcPr marL="0" marR="5400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324000" marR="0" lvl="1" indent="-8890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 typeface="Arial" panose="020B0604020202020204" pitchFamily="34" charset="0"/>
                        <a:buChar char="•"/>
                        <a:tabLst>
                          <a:tab pos="542925" algn="l"/>
                        </a:tabLst>
                      </a:pPr>
                      <a:r>
                        <a:rPr lang="ko-KR" altLang="en-US" sz="1200" kern="1200" spc="-150" dirty="0" err="1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이익공유형</a:t>
                      </a:r>
                      <a:endParaRPr lang="ko-KR" altLang="en-US" sz="1200" kern="1200" spc="-15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latin typeface="HY강M" panose="02030600000101010101" pitchFamily="18" charset="-127"/>
                        <a:ea typeface="HY강M" panose="02030600000101010101" pitchFamily="18" charset="-127"/>
                        <a:cs typeface="+mn-cs"/>
                      </a:endParaRPr>
                    </a:p>
                  </a:txBody>
                  <a:tcPr marL="0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5100" marR="0" lvl="1" indent="0" algn="r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Tx/>
                        <a:buNone/>
                        <a:tabLst>
                          <a:tab pos="542925" algn="l"/>
                        </a:tabLst>
                      </a:pPr>
                      <a:r>
                        <a:rPr lang="en-US" altLang="ko-KR" sz="11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1,100</a:t>
                      </a:r>
                      <a:endParaRPr lang="ko-KR" altLang="en-US" sz="1100" kern="1200" spc="-15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latin typeface="HY강M" panose="02030600000101010101" pitchFamily="18" charset="-127"/>
                        <a:ea typeface="HY강M" panose="02030600000101010101" pitchFamily="18" charset="-127"/>
                        <a:cs typeface="+mn-cs"/>
                      </a:endParaRPr>
                    </a:p>
                  </a:txBody>
                  <a:tcPr marL="0" marR="5400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324000" marR="0" lvl="1" indent="-9525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ko-KR" altLang="en-US" sz="1200" kern="1200" spc="-150" dirty="0" err="1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성장공유형</a:t>
                      </a:r>
                      <a:endParaRPr lang="ko-KR" altLang="en-US" sz="1200" kern="1200" spc="-15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latin typeface="HY강M" panose="02030600000101010101" pitchFamily="18" charset="-127"/>
                        <a:ea typeface="HY강M" panose="02030600000101010101" pitchFamily="18" charset="-127"/>
                        <a:cs typeface="+mn-cs"/>
                      </a:endParaRPr>
                    </a:p>
                  </a:txBody>
                  <a:tcPr marL="0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750" marR="0" lvl="1" indent="0" algn="r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en-US" altLang="ko-KR" sz="11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400</a:t>
                      </a:r>
                      <a:endParaRPr lang="ko-KR" altLang="en-US" sz="1100" kern="1200" spc="-15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latin typeface="HY강M" panose="02030600000101010101" pitchFamily="18" charset="-127"/>
                        <a:ea typeface="HY강M" panose="02030600000101010101" pitchFamily="18" charset="-127"/>
                        <a:cs typeface="+mn-cs"/>
                      </a:endParaRPr>
                    </a:p>
                  </a:txBody>
                  <a:tcPr marL="0" marR="5400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324000" marR="0" lvl="1" indent="-9525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ko-KR" altLang="en-US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개발기술사업화</a:t>
                      </a:r>
                      <a:endParaRPr lang="en-US" altLang="ko-KR" sz="1200" kern="1200" spc="-15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강M" panose="02030600000101010101" pitchFamily="18" charset="-127"/>
                        <a:ea typeface="HY강M" panose="02030600000101010101" pitchFamily="18" charset="-127"/>
                        <a:cs typeface="+mn-cs"/>
                      </a:endParaRPr>
                    </a:p>
                  </a:txBody>
                  <a:tcPr marL="0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marL="228750" marR="0" lvl="1" indent="0" algn="r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en-US" altLang="ko-KR" sz="11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3,500</a:t>
                      </a:r>
                    </a:p>
                  </a:txBody>
                  <a:tcPr marL="0" marR="5400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324000" marR="0" lvl="1" indent="-9525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ko-KR" altLang="en-US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수출금융지원</a:t>
                      </a:r>
                      <a:endParaRPr lang="en-US" altLang="ko-KR" sz="1200" kern="1200" spc="-15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강M" panose="02030600000101010101" pitchFamily="18" charset="-127"/>
                        <a:ea typeface="HY강M" panose="02030600000101010101" pitchFamily="18" charset="-127"/>
                        <a:cs typeface="+mn-cs"/>
                      </a:endParaRPr>
                    </a:p>
                  </a:txBody>
                  <a:tcPr marL="0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marL="228750" marR="0" lvl="1" indent="0" algn="r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en-US" altLang="ko-KR" sz="11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1,750</a:t>
                      </a:r>
                    </a:p>
                  </a:txBody>
                  <a:tcPr marL="0" marR="5400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324000" marR="0" lvl="1" indent="-9525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ko-KR" altLang="en-US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수출사업화</a:t>
                      </a:r>
                      <a:endParaRPr lang="en-US" altLang="ko-KR" sz="1200" kern="1200" spc="-15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강M" panose="02030600000101010101" pitchFamily="18" charset="-127"/>
                        <a:ea typeface="HY강M" panose="02030600000101010101" pitchFamily="18" charset="-127"/>
                        <a:cs typeface="+mn-cs"/>
                      </a:endParaRPr>
                    </a:p>
                  </a:txBody>
                  <a:tcPr marL="0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marL="228750" marR="0" lvl="1" indent="0" algn="r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en-US" altLang="ko-KR" sz="11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500</a:t>
                      </a:r>
                    </a:p>
                  </a:txBody>
                  <a:tcPr marL="0" marR="5400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324000" marR="0" lvl="1" indent="-9525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ko-KR" altLang="en-US" sz="1200" kern="1200" spc="-150" dirty="0" err="1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신성장유망</a:t>
                      </a:r>
                      <a:endParaRPr lang="en-US" altLang="ko-KR" sz="1200" kern="1200" spc="-15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강M" panose="02030600000101010101" pitchFamily="18" charset="-127"/>
                        <a:ea typeface="HY강M" panose="02030600000101010101" pitchFamily="18" charset="-127"/>
                        <a:cs typeface="+mn-cs"/>
                      </a:endParaRPr>
                    </a:p>
                  </a:txBody>
                  <a:tcPr marL="0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750" marR="0" lvl="1" indent="0" algn="r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en-US" altLang="ko-KR" sz="11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5,000</a:t>
                      </a:r>
                    </a:p>
                  </a:txBody>
                  <a:tcPr marL="0" marR="5400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324000" marR="0" lvl="1" indent="-9525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ko-KR" altLang="en-US" sz="1200" kern="1200" spc="-150" baseline="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기술사업성우수기업전용</a:t>
                      </a:r>
                      <a:endParaRPr lang="en-US" altLang="ko-KR" sz="1200" kern="1200" spc="-150" baseline="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강M" panose="02030600000101010101" pitchFamily="18" charset="-127"/>
                        <a:ea typeface="HY강M" panose="02030600000101010101" pitchFamily="18" charset="-127"/>
                        <a:cs typeface="+mn-cs"/>
                      </a:endParaRPr>
                    </a:p>
                  </a:txBody>
                  <a:tcPr marL="0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750" marR="0" lvl="1" indent="0" algn="r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en-US" altLang="ko-KR" sz="11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500</a:t>
                      </a:r>
                    </a:p>
                  </a:txBody>
                  <a:tcPr marL="0" marR="5400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324000" marR="0" lvl="1" indent="-9525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ko-KR" altLang="en-US" sz="1200" kern="1200" spc="-150" baseline="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고성장</a:t>
                      </a:r>
                      <a:r>
                        <a:rPr lang="en-US" altLang="ko-KR" sz="1200" kern="1200" spc="-150" baseline="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200" kern="1200" spc="-150" baseline="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가젤형</a:t>
                      </a:r>
                      <a:r>
                        <a:rPr lang="en-US" altLang="ko-KR" sz="1200" kern="1200" spc="-150" baseline="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200" kern="1200" spc="-150" baseline="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기업육성</a:t>
                      </a:r>
                      <a:endParaRPr lang="en-US" altLang="ko-KR" sz="1200" kern="1200" spc="-150" baseline="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강M" panose="02030600000101010101" pitchFamily="18" charset="-127"/>
                        <a:ea typeface="HY강M" panose="02030600000101010101" pitchFamily="18" charset="-127"/>
                        <a:cs typeface="+mn-cs"/>
                      </a:endParaRPr>
                    </a:p>
                  </a:txBody>
                  <a:tcPr marL="0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750" marR="0" lvl="1" indent="0" algn="r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en-US" altLang="ko-KR" sz="11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3,300</a:t>
                      </a:r>
                    </a:p>
                  </a:txBody>
                  <a:tcPr marL="0" marR="5400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324000" marR="0" lvl="1" indent="-9525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ko-KR" altLang="en-US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사업전환</a:t>
                      </a:r>
                      <a:endParaRPr lang="en-US" altLang="ko-KR" sz="1200" kern="1200" spc="-15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강M" panose="02030600000101010101" pitchFamily="18" charset="-127"/>
                        <a:ea typeface="HY강M" panose="02030600000101010101" pitchFamily="18" charset="-127"/>
                        <a:cs typeface="+mn-cs"/>
                      </a:endParaRPr>
                    </a:p>
                  </a:txBody>
                  <a:tcPr marL="0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marL="228750" marR="0" lvl="1" indent="0" algn="r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en-US" altLang="ko-KR" sz="11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1,250</a:t>
                      </a:r>
                    </a:p>
                  </a:txBody>
                  <a:tcPr marL="0" marR="5400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324000" marR="0" lvl="1" indent="-9525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ko-KR" altLang="en-US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구조개선전용</a:t>
                      </a:r>
                      <a:endParaRPr lang="en-US" altLang="ko-KR" sz="1200" kern="1200" spc="-15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강M" panose="02030600000101010101" pitchFamily="18" charset="-127"/>
                        <a:ea typeface="HY강M" panose="02030600000101010101" pitchFamily="18" charset="-127"/>
                        <a:cs typeface="+mn-cs"/>
                      </a:endParaRPr>
                    </a:p>
                  </a:txBody>
                  <a:tcPr marL="0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marL="228750" marR="0" lvl="1" indent="0" algn="r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en-US" altLang="ko-KR" sz="11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300</a:t>
                      </a:r>
                      <a:endParaRPr lang="en-US" altLang="ko-KR" sz="1100" kern="1200" spc="-15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latin typeface="HY강M" panose="02030600000101010101" pitchFamily="18" charset="-127"/>
                        <a:ea typeface="HY강M" panose="02030600000101010101" pitchFamily="18" charset="-127"/>
                        <a:cs typeface="+mn-cs"/>
                      </a:endParaRPr>
                    </a:p>
                  </a:txBody>
                  <a:tcPr marL="0" marR="5400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324000" marR="0" lvl="1" indent="-9525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ko-KR" altLang="en-US" sz="1200" kern="1200" spc="-150" dirty="0" err="1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재창업</a:t>
                      </a:r>
                      <a:endParaRPr lang="en-US" altLang="ko-KR" sz="1200" kern="1200" spc="-15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강M" panose="02030600000101010101" pitchFamily="18" charset="-127"/>
                        <a:ea typeface="HY강M" panose="02030600000101010101" pitchFamily="18" charset="-127"/>
                        <a:cs typeface="+mn-cs"/>
                      </a:endParaRPr>
                    </a:p>
                  </a:txBody>
                  <a:tcPr marL="0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marL="228750" marR="0" lvl="1" indent="0" algn="r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en-US" altLang="ko-KR" sz="1100" kern="1200" spc="-15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1,000</a:t>
                      </a:r>
                      <a:endParaRPr lang="en-US" altLang="ko-KR" sz="1100" kern="1200" spc="-15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latin typeface="HY강M" panose="02030600000101010101" pitchFamily="18" charset="-127"/>
                        <a:ea typeface="HY강M" panose="02030600000101010101" pitchFamily="18" charset="-127"/>
                        <a:cs typeface="+mn-cs"/>
                      </a:endParaRPr>
                    </a:p>
                  </a:txBody>
                  <a:tcPr marL="0" marR="5400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marL="324000" marR="0" lvl="1" indent="-95250" algn="l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ko-KR" altLang="en-US" sz="1200" kern="1200" spc="-150" dirty="0" err="1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일시적경영애로</a:t>
                      </a:r>
                      <a:r>
                        <a:rPr lang="ko-KR" altLang="en-US" sz="12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 ∙ 재해</a:t>
                      </a:r>
                      <a:endParaRPr lang="en-US" altLang="ko-KR" sz="1200" kern="1200" spc="-150" dirty="0" smtClean="0">
                        <a:ln>
                          <a:solidFill>
                            <a:schemeClr val="tx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강M" panose="02030600000101010101" pitchFamily="18" charset="-127"/>
                        <a:ea typeface="HY강M" panose="02030600000101010101" pitchFamily="18" charset="-127"/>
                        <a:cs typeface="+mn-cs"/>
                      </a:endParaRPr>
                    </a:p>
                  </a:txBody>
                  <a:tcPr marL="0" marR="0" marT="39683" marB="39683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750" marR="0" lvl="1" indent="0" algn="r" defTabSz="995507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A1D1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en-US" altLang="ko-KR" sz="1100" kern="1200" spc="-150" dirty="0" smtClean="0">
                          <a:ln>
                            <a:solidFill>
                              <a:schemeClr val="tx1"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HY강M" panose="02030600000101010101" pitchFamily="18" charset="-127"/>
                          <a:ea typeface="HY강M" panose="02030600000101010101" pitchFamily="18" charset="-127"/>
                          <a:cs typeface="+mn-cs"/>
                        </a:rPr>
                        <a:t>750</a:t>
                      </a:r>
                    </a:p>
                  </a:txBody>
                  <a:tcPr marL="0" marR="5400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27" name="그림 126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655274" y="1679924"/>
            <a:ext cx="193205" cy="105925"/>
          </a:xfrm>
          <a:prstGeom prst="rect">
            <a:avLst/>
          </a:prstGeom>
        </p:spPr>
      </p:pic>
      <p:pic>
        <p:nvPicPr>
          <p:cNvPr id="126" name="그림 125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636986" y="1679924"/>
            <a:ext cx="193205" cy="105925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4511961" y="7074949"/>
            <a:ext cx="2103758" cy="289972"/>
          </a:xfrm>
          <a:prstGeom prst="rect">
            <a:avLst/>
          </a:prstGeom>
          <a:noFill/>
        </p:spPr>
        <p:txBody>
          <a:bodyPr wrap="none" lIns="104287" tIns="52144" rIns="104287" bIns="52144" rtlCol="0" anchor="b">
            <a:spAutoFit/>
          </a:bodyPr>
          <a:lstStyle/>
          <a:p>
            <a:pPr>
              <a:spcBef>
                <a:spcPts val="342"/>
              </a:spcBef>
            </a:pPr>
            <a:r>
              <a:rPr lang="en-US" altLang="ko-KR" sz="12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bg2">
                    <a:lumMod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* </a:t>
            </a:r>
            <a:r>
              <a:rPr lang="ko-KR" altLang="en-US" sz="12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bg2">
                    <a:lumMod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전년</a:t>
            </a:r>
            <a:r>
              <a:rPr lang="en-US" altLang="ko-KR" sz="12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bg2">
                    <a:lumMod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bg2">
                    <a:lumMod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당초 대비 </a:t>
            </a:r>
            <a:r>
              <a:rPr lang="en-US" altLang="ko-KR" sz="12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bg2">
                    <a:lumMod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750</a:t>
            </a:r>
            <a:r>
              <a:rPr lang="ko-KR" altLang="en-US" sz="1200" dirty="0" err="1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bg2">
                    <a:lumMod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억원</a:t>
            </a:r>
            <a:r>
              <a:rPr lang="ko-KR" altLang="en-US" sz="12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bg2">
                    <a:lumMod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증액</a:t>
            </a:r>
            <a:endParaRPr lang="ko-KR" altLang="en-US" sz="1200" dirty="0">
              <a:ln>
                <a:solidFill>
                  <a:prstClr val="black">
                    <a:alpha val="0"/>
                  </a:prstClr>
                </a:solidFill>
              </a:ln>
              <a:solidFill>
                <a:schemeClr val="bg2">
                  <a:lumMod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3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그룹 94"/>
          <p:cNvGrpSpPr/>
          <p:nvPr/>
        </p:nvGrpSpPr>
        <p:grpSpPr>
          <a:xfrm>
            <a:off x="560274" y="2244641"/>
            <a:ext cx="9583956" cy="1257204"/>
            <a:chOff x="1153886" y="1034143"/>
            <a:chExt cx="1621971" cy="1621971"/>
          </a:xfrm>
        </p:grpSpPr>
        <p:sp>
          <p:nvSpPr>
            <p:cNvPr id="96" name="타원 87"/>
            <p:cNvSpPr/>
            <p:nvPr/>
          </p:nvSpPr>
          <p:spPr>
            <a:xfrm>
              <a:off x="1153886" y="1034143"/>
              <a:ext cx="1621971" cy="1621971"/>
            </a:xfrm>
            <a:prstGeom prst="roundRect">
              <a:avLst>
                <a:gd name="adj" fmla="val 9784"/>
              </a:avLst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00" dirty="0"/>
            </a:p>
          </p:txBody>
        </p:sp>
        <p:sp>
          <p:nvSpPr>
            <p:cNvPr id="97" name="타원 88"/>
            <p:cNvSpPr/>
            <p:nvPr/>
          </p:nvSpPr>
          <p:spPr>
            <a:xfrm>
              <a:off x="1166998" y="1127730"/>
              <a:ext cx="1595747" cy="1434796"/>
            </a:xfrm>
            <a:prstGeom prst="roundRect">
              <a:avLst>
                <a:gd name="adj" fmla="val 7717"/>
              </a:avLst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10800000" scaled="0"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00" dirty="0"/>
            </a:p>
          </p:txBody>
        </p:sp>
      </p:grpSp>
      <p:grpSp>
        <p:nvGrpSpPr>
          <p:cNvPr id="85" name="그룹 84"/>
          <p:cNvGrpSpPr/>
          <p:nvPr/>
        </p:nvGrpSpPr>
        <p:grpSpPr>
          <a:xfrm>
            <a:off x="560273" y="3810190"/>
            <a:ext cx="9583956" cy="3505010"/>
            <a:chOff x="1153886" y="1034143"/>
            <a:chExt cx="1621971" cy="1621971"/>
          </a:xfrm>
        </p:grpSpPr>
        <p:sp>
          <p:nvSpPr>
            <p:cNvPr id="86" name="타원 87"/>
            <p:cNvSpPr/>
            <p:nvPr/>
          </p:nvSpPr>
          <p:spPr>
            <a:xfrm>
              <a:off x="1153886" y="1034143"/>
              <a:ext cx="1621971" cy="1621971"/>
            </a:xfrm>
            <a:prstGeom prst="roundRect">
              <a:avLst>
                <a:gd name="adj" fmla="val 4791"/>
              </a:avLst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00" dirty="0"/>
            </a:p>
          </p:txBody>
        </p:sp>
        <p:sp>
          <p:nvSpPr>
            <p:cNvPr id="87" name="타원 88"/>
            <p:cNvSpPr/>
            <p:nvPr/>
          </p:nvSpPr>
          <p:spPr>
            <a:xfrm>
              <a:off x="1166998" y="1067761"/>
              <a:ext cx="1595747" cy="1554735"/>
            </a:xfrm>
            <a:prstGeom prst="roundRect">
              <a:avLst>
                <a:gd name="adj" fmla="val 4189"/>
              </a:avLst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10800000" scaled="0"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00" dirty="0"/>
            </a:p>
          </p:txBody>
        </p:sp>
      </p:grpSp>
      <p:grpSp>
        <p:nvGrpSpPr>
          <p:cNvPr id="88" name="그룹 87"/>
          <p:cNvGrpSpPr/>
          <p:nvPr/>
        </p:nvGrpSpPr>
        <p:grpSpPr>
          <a:xfrm>
            <a:off x="829417" y="3627232"/>
            <a:ext cx="2767021" cy="375167"/>
            <a:chOff x="1195029" y="5174163"/>
            <a:chExt cx="3214774" cy="390732"/>
          </a:xfrm>
        </p:grpSpPr>
        <p:sp>
          <p:nvSpPr>
            <p:cNvPr id="89" name="모서리가 둥근 직사각형 88"/>
            <p:cNvSpPr/>
            <p:nvPr/>
          </p:nvSpPr>
          <p:spPr>
            <a:xfrm>
              <a:off x="1195029" y="5183057"/>
              <a:ext cx="3214774" cy="38183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973B6"/>
                </a:gs>
                <a:gs pos="100000">
                  <a:srgbClr val="075687"/>
                </a:gs>
              </a:gsLst>
              <a:lin ang="5400000" scaled="1"/>
            </a:gradFill>
            <a:ln>
              <a:noFill/>
            </a:ln>
            <a:effectLst>
              <a:innerShdw blurRad="381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90" name="모서리가 둥근 직사각형 89"/>
            <p:cNvSpPr/>
            <p:nvPr/>
          </p:nvSpPr>
          <p:spPr>
            <a:xfrm rot="10800000">
              <a:off x="1229682" y="5174163"/>
              <a:ext cx="3145468" cy="360566"/>
            </a:xfrm>
            <a:prstGeom prst="roundRect">
              <a:avLst>
                <a:gd name="adj" fmla="val 50000"/>
              </a:avLst>
            </a:prstGeom>
            <a:noFill/>
            <a:ln w="9525">
              <a:gradFill>
                <a:gsLst>
                  <a:gs pos="0">
                    <a:schemeClr val="accent1">
                      <a:lumMod val="5000"/>
                      <a:lumOff val="95000"/>
                      <a:alpha val="65000"/>
                    </a:schemeClr>
                  </a:gs>
                  <a:gs pos="12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00" dirty="0"/>
            </a:p>
          </p:txBody>
        </p:sp>
      </p:grpSp>
      <p:sp>
        <p:nvSpPr>
          <p:cNvPr id="39" name="직사각형 38"/>
          <p:cNvSpPr/>
          <p:nvPr/>
        </p:nvSpPr>
        <p:spPr>
          <a:xfrm>
            <a:off x="0" y="1136838"/>
            <a:ext cx="10691813" cy="7689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ko-KR" alt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2698242" y="1305080"/>
            <a:ext cx="5295336" cy="413083"/>
          </a:xfrm>
          <a:prstGeom prst="rect">
            <a:avLst/>
          </a:prstGeom>
          <a:noFill/>
        </p:spPr>
        <p:txBody>
          <a:bodyPr wrap="none" lIns="104287" tIns="52144" rIns="104287" bIns="52144" rtlCol="0" anchor="ctr">
            <a:spAutoFit/>
          </a:bodyPr>
          <a:lstStyle/>
          <a:p>
            <a:pPr algn="ctr">
              <a:spcBef>
                <a:spcPts val="342"/>
              </a:spcBef>
            </a:pPr>
            <a:r>
              <a:rPr lang="ko-KR" altLang="en-US" sz="2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정책자금 </a:t>
            </a:r>
            <a:r>
              <a:rPr lang="ko-KR" altLang="en-US" sz="2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금리 </a:t>
            </a:r>
            <a:r>
              <a:rPr lang="en-US" altLang="ko-KR" sz="2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= ① </a:t>
            </a:r>
            <a:r>
              <a:rPr lang="ko-KR" altLang="en-US" sz="2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기준금리 </a:t>
            </a:r>
            <a:r>
              <a:rPr lang="en-US" altLang="ko-KR" sz="2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+ ② </a:t>
            </a:r>
            <a:r>
              <a:rPr lang="ko-KR" altLang="en-US" sz="2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사업별 가감금리</a:t>
            </a:r>
          </a:p>
        </p:txBody>
      </p:sp>
      <p:cxnSp>
        <p:nvCxnSpPr>
          <p:cNvPr id="42" name="직선 연결선 41"/>
          <p:cNvCxnSpPr/>
          <p:nvPr/>
        </p:nvCxnSpPr>
        <p:spPr>
          <a:xfrm>
            <a:off x="0" y="1521312"/>
            <a:ext cx="2076955" cy="0"/>
          </a:xfrm>
          <a:prstGeom prst="line">
            <a:avLst/>
          </a:prstGeom>
          <a:ln>
            <a:solidFill>
              <a:schemeClr val="bg1">
                <a:lumMod val="8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>
            <a:off x="8501719" y="1521313"/>
            <a:ext cx="2144150" cy="1"/>
          </a:xfrm>
          <a:prstGeom prst="line">
            <a:avLst/>
          </a:prstGeom>
          <a:ln>
            <a:solidFill>
              <a:schemeClr val="bg1">
                <a:lumMod val="8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자유형 40"/>
          <p:cNvSpPr/>
          <p:nvPr/>
        </p:nvSpPr>
        <p:spPr>
          <a:xfrm flipH="1">
            <a:off x="8407652" y="1265420"/>
            <a:ext cx="188133" cy="511788"/>
          </a:xfrm>
          <a:custGeom>
            <a:avLst/>
            <a:gdLst>
              <a:gd name="connsiteX0" fmla="*/ 0 w 160898"/>
              <a:gd name="connsiteY0" fmla="*/ 0 h 464285"/>
              <a:gd name="connsiteX1" fmla="*/ 160898 w 160898"/>
              <a:gd name="connsiteY1" fmla="*/ 0 h 464285"/>
              <a:gd name="connsiteX2" fmla="*/ 160898 w 160898"/>
              <a:gd name="connsiteY2" fmla="*/ 64170 h 464285"/>
              <a:gd name="connsiteX3" fmla="*/ 71437 w 160898"/>
              <a:gd name="connsiteY3" fmla="*/ 64170 h 464285"/>
              <a:gd name="connsiteX4" fmla="*/ 71437 w 160898"/>
              <a:gd name="connsiteY4" fmla="*/ 394435 h 464285"/>
              <a:gd name="connsiteX5" fmla="*/ 160898 w 160898"/>
              <a:gd name="connsiteY5" fmla="*/ 394435 h 464285"/>
              <a:gd name="connsiteX6" fmla="*/ 160898 w 160898"/>
              <a:gd name="connsiteY6" fmla="*/ 464285 h 464285"/>
              <a:gd name="connsiteX7" fmla="*/ 0 w 160898"/>
              <a:gd name="connsiteY7" fmla="*/ 464285 h 464285"/>
              <a:gd name="connsiteX8" fmla="*/ 0 w 160898"/>
              <a:gd name="connsiteY8" fmla="*/ 0 h 464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898" h="464285">
                <a:moveTo>
                  <a:pt x="0" y="0"/>
                </a:moveTo>
                <a:lnTo>
                  <a:pt x="160898" y="0"/>
                </a:lnTo>
                <a:lnTo>
                  <a:pt x="160898" y="64170"/>
                </a:lnTo>
                <a:lnTo>
                  <a:pt x="71437" y="64170"/>
                </a:lnTo>
                <a:lnTo>
                  <a:pt x="71437" y="394435"/>
                </a:lnTo>
                <a:lnTo>
                  <a:pt x="160898" y="394435"/>
                </a:lnTo>
                <a:lnTo>
                  <a:pt x="160898" y="464285"/>
                </a:lnTo>
                <a:lnTo>
                  <a:pt x="0" y="46428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ko-KR" altLang="en-US" sz="1800" dirty="0"/>
          </a:p>
        </p:txBody>
      </p:sp>
      <p:sp>
        <p:nvSpPr>
          <p:cNvPr id="44" name="자유형 43"/>
          <p:cNvSpPr/>
          <p:nvPr/>
        </p:nvSpPr>
        <p:spPr>
          <a:xfrm>
            <a:off x="2096028" y="1261790"/>
            <a:ext cx="188133" cy="511788"/>
          </a:xfrm>
          <a:custGeom>
            <a:avLst/>
            <a:gdLst>
              <a:gd name="connsiteX0" fmla="*/ 0 w 160898"/>
              <a:gd name="connsiteY0" fmla="*/ 0 h 464285"/>
              <a:gd name="connsiteX1" fmla="*/ 160898 w 160898"/>
              <a:gd name="connsiteY1" fmla="*/ 0 h 464285"/>
              <a:gd name="connsiteX2" fmla="*/ 160898 w 160898"/>
              <a:gd name="connsiteY2" fmla="*/ 64170 h 464285"/>
              <a:gd name="connsiteX3" fmla="*/ 71437 w 160898"/>
              <a:gd name="connsiteY3" fmla="*/ 64170 h 464285"/>
              <a:gd name="connsiteX4" fmla="*/ 71437 w 160898"/>
              <a:gd name="connsiteY4" fmla="*/ 394435 h 464285"/>
              <a:gd name="connsiteX5" fmla="*/ 160898 w 160898"/>
              <a:gd name="connsiteY5" fmla="*/ 394435 h 464285"/>
              <a:gd name="connsiteX6" fmla="*/ 160898 w 160898"/>
              <a:gd name="connsiteY6" fmla="*/ 464285 h 464285"/>
              <a:gd name="connsiteX7" fmla="*/ 0 w 160898"/>
              <a:gd name="connsiteY7" fmla="*/ 464285 h 464285"/>
              <a:gd name="connsiteX8" fmla="*/ 0 w 160898"/>
              <a:gd name="connsiteY8" fmla="*/ 0 h 464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898" h="464285">
                <a:moveTo>
                  <a:pt x="0" y="0"/>
                </a:moveTo>
                <a:lnTo>
                  <a:pt x="160898" y="0"/>
                </a:lnTo>
                <a:lnTo>
                  <a:pt x="160898" y="64170"/>
                </a:lnTo>
                <a:lnTo>
                  <a:pt x="71437" y="64170"/>
                </a:lnTo>
                <a:lnTo>
                  <a:pt x="71437" y="394435"/>
                </a:lnTo>
                <a:lnTo>
                  <a:pt x="160898" y="394435"/>
                </a:lnTo>
                <a:lnTo>
                  <a:pt x="160898" y="464285"/>
                </a:lnTo>
                <a:lnTo>
                  <a:pt x="0" y="46428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ko-KR" altLang="en-US" sz="1800" dirty="0"/>
          </a:p>
        </p:txBody>
      </p:sp>
      <p:sp>
        <p:nvSpPr>
          <p:cNvPr id="15" name="TextBox 14"/>
          <p:cNvSpPr txBox="1"/>
          <p:nvPr/>
        </p:nvSpPr>
        <p:spPr>
          <a:xfrm>
            <a:off x="987245" y="3646604"/>
            <a:ext cx="2270470" cy="351528"/>
          </a:xfrm>
          <a:prstGeom prst="rect">
            <a:avLst/>
          </a:prstGeom>
          <a:noFill/>
        </p:spPr>
        <p:txBody>
          <a:bodyPr wrap="none" lIns="104287" tIns="52144" rIns="104287" bIns="52144" rtlCol="0" anchor="ctr">
            <a:spAutoFit/>
          </a:bodyPr>
          <a:lstStyle/>
          <a:p>
            <a:r>
              <a:rPr lang="ko-KR" altLang="en-US" sz="16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② 사업별 </a:t>
            </a:r>
            <a:r>
              <a:rPr lang="ko-KR" altLang="en-US" sz="16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기준금리 그룹</a:t>
            </a:r>
            <a:endParaRPr lang="ko-KR" altLang="en-US" sz="16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71" name="양쪽 모서리가 둥근 사각형 70"/>
          <p:cNvSpPr/>
          <p:nvPr/>
        </p:nvSpPr>
        <p:spPr>
          <a:xfrm flipH="1">
            <a:off x="7245328" y="4095648"/>
            <a:ext cx="2547350" cy="340646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BBC0A"/>
              </a:gs>
              <a:gs pos="100000">
                <a:srgbClr val="49A51B"/>
              </a:gs>
            </a:gsLst>
            <a:lin ang="5400000" scaled="1"/>
          </a:gradFill>
          <a:ln>
            <a:noFill/>
          </a:ln>
          <a:effectLst>
            <a:innerShdw blurRad="381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35376"/>
            <a:endParaRPr lang="ko-KR" altLang="en-US" sz="2200" dirty="0"/>
          </a:p>
        </p:txBody>
      </p:sp>
      <p:grpSp>
        <p:nvGrpSpPr>
          <p:cNvPr id="7" name="그룹 6"/>
          <p:cNvGrpSpPr/>
          <p:nvPr/>
        </p:nvGrpSpPr>
        <p:grpSpPr>
          <a:xfrm>
            <a:off x="2076955" y="4095648"/>
            <a:ext cx="5168373" cy="340646"/>
            <a:chOff x="1552025" y="4113659"/>
            <a:chExt cx="4425920" cy="333610"/>
          </a:xfrm>
        </p:grpSpPr>
        <p:sp>
          <p:nvSpPr>
            <p:cNvPr id="72" name="양쪽 모서리가 둥근 사각형 71"/>
            <p:cNvSpPr/>
            <p:nvPr/>
          </p:nvSpPr>
          <p:spPr>
            <a:xfrm flipH="1">
              <a:off x="1552025" y="4113659"/>
              <a:ext cx="4425920" cy="333610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rgbClr val="46B1D2"/>
                </a:gs>
                <a:gs pos="100000">
                  <a:srgbClr val="39A1D1"/>
                </a:gs>
              </a:gsLst>
              <a:lin ang="5400000" scaled="1"/>
            </a:gradFill>
            <a:ln>
              <a:noFill/>
            </a:ln>
            <a:effectLst>
              <a:innerShdw blurRad="381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408898" y="4114684"/>
              <a:ext cx="712175" cy="33156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 defTabSz="1135376">
                <a:spcBef>
                  <a:spcPct val="20000"/>
                </a:spcBef>
                <a:buClr>
                  <a:schemeClr val="hlink"/>
                </a:buClr>
              </a:pPr>
              <a:r>
                <a:rPr lang="ko-KR" altLang="en-US" sz="16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자금명</a:t>
              </a: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7651931" y="4096337"/>
            <a:ext cx="1734144" cy="33926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 defTabSz="1135376">
              <a:spcBef>
                <a:spcPct val="20000"/>
              </a:spcBef>
              <a:buClr>
                <a:schemeClr val="hlink"/>
              </a:buClr>
            </a:pPr>
            <a:r>
              <a:rPr lang="ko-KR" altLang="en-US" sz="16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사업별 기준 금리</a:t>
            </a:r>
          </a:p>
        </p:txBody>
      </p:sp>
      <p:sp>
        <p:nvSpPr>
          <p:cNvPr id="46" name="양쪽 모서리가 둥근 사각형 45"/>
          <p:cNvSpPr/>
          <p:nvPr/>
        </p:nvSpPr>
        <p:spPr>
          <a:xfrm rot="5400000">
            <a:off x="5673465" y="846869"/>
            <a:ext cx="527705" cy="7710724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chemeClr val="bg1">
                  <a:lumMod val="85000"/>
                  <a:alpha val="80000"/>
                </a:schemeClr>
              </a:gs>
              <a:gs pos="51900">
                <a:schemeClr val="bg1">
                  <a:alpha val="0"/>
                </a:schemeClr>
              </a:gs>
              <a:gs pos="100000">
                <a:schemeClr val="bg1">
                  <a:lumMod val="85000"/>
                  <a:alpha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100" dirty="0"/>
          </a:p>
        </p:txBody>
      </p:sp>
      <p:grpSp>
        <p:nvGrpSpPr>
          <p:cNvPr id="47" name="그룹 46"/>
          <p:cNvGrpSpPr/>
          <p:nvPr/>
        </p:nvGrpSpPr>
        <p:grpSpPr>
          <a:xfrm>
            <a:off x="911820" y="4386846"/>
            <a:ext cx="1165135" cy="579233"/>
            <a:chOff x="564883" y="2146986"/>
            <a:chExt cx="1403063" cy="1052771"/>
          </a:xfrm>
        </p:grpSpPr>
        <p:sp>
          <p:nvSpPr>
            <p:cNvPr id="50" name="양쪽 모서리가 둥근 사각형 49"/>
            <p:cNvSpPr/>
            <p:nvPr/>
          </p:nvSpPr>
          <p:spPr>
            <a:xfrm rot="16200000">
              <a:off x="727377" y="1984493"/>
              <a:ext cx="970068" cy="1295055"/>
            </a:xfrm>
            <a:prstGeom prst="round2SameRect">
              <a:avLst>
                <a:gd name="adj1" fmla="val 8752"/>
                <a:gd name="adj2" fmla="val 0"/>
              </a:avLst>
            </a:prstGeom>
            <a:pattFill prst="trellis">
              <a:fgClr>
                <a:schemeClr val="bg1">
                  <a:lumMod val="65000"/>
                </a:schemeClr>
              </a:fgClr>
              <a:bgClr>
                <a:schemeClr val="bg1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35376"/>
              <a:endParaRPr lang="ko-KR" altLang="en-US" sz="17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99123" y="2324353"/>
              <a:ext cx="826574" cy="615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0</a:t>
              </a:r>
              <a:r>
                <a:rPr lang="ko-KR" altLang="en-US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그룹</a:t>
              </a:r>
              <a:endParaRPr lang="ko-KR" altLang="en-US" sz="16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</p:txBody>
        </p:sp>
        <p:sp>
          <p:nvSpPr>
            <p:cNvPr id="52" name="평행 사변형 51"/>
            <p:cNvSpPr/>
            <p:nvPr/>
          </p:nvSpPr>
          <p:spPr>
            <a:xfrm rot="16200000">
              <a:off x="1387557" y="2619368"/>
              <a:ext cx="1052771" cy="108007"/>
            </a:xfrm>
            <a:prstGeom prst="parallelogram">
              <a:avLst>
                <a:gd name="adj" fmla="val 55617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2256144" y="4558597"/>
            <a:ext cx="5094664" cy="29238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3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창업기업지원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일반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일반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민간투자연계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)]</a:t>
            </a:r>
            <a:r>
              <a:rPr lang="en-US" altLang="ko-KR" sz="13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300" b="1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신시장진출지원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글로벌진출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수출금융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)]</a:t>
            </a:r>
            <a:endParaRPr lang="ko-KR" altLang="en-US" sz="10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426304" y="4556036"/>
            <a:ext cx="2175596" cy="29238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3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정책자금 기준금리 </a:t>
            </a:r>
            <a:r>
              <a:rPr lang="en-US" altLang="ko-KR" sz="13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</a:t>
            </a:r>
            <a:r>
              <a:rPr lang="en-US" altLang="ko-KR" sz="13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0.30%p</a:t>
            </a:r>
            <a:endParaRPr lang="en-US" altLang="ko-KR" sz="13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38" name="직선 연결선 37"/>
          <p:cNvCxnSpPr/>
          <p:nvPr/>
        </p:nvCxnSpPr>
        <p:spPr>
          <a:xfrm>
            <a:off x="7247081" y="4611998"/>
            <a:ext cx="0" cy="147037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그룹 97"/>
          <p:cNvGrpSpPr/>
          <p:nvPr/>
        </p:nvGrpSpPr>
        <p:grpSpPr>
          <a:xfrm>
            <a:off x="800172" y="2061684"/>
            <a:ext cx="2767021" cy="375167"/>
            <a:chOff x="1195029" y="5174163"/>
            <a:chExt cx="3214774" cy="390732"/>
          </a:xfrm>
        </p:grpSpPr>
        <p:sp>
          <p:nvSpPr>
            <p:cNvPr id="99" name="모서리가 둥근 직사각형 98"/>
            <p:cNvSpPr/>
            <p:nvPr/>
          </p:nvSpPr>
          <p:spPr>
            <a:xfrm>
              <a:off x="1195029" y="5183057"/>
              <a:ext cx="3214774" cy="38183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7BBC0A"/>
                </a:gs>
                <a:gs pos="100000">
                  <a:srgbClr val="49A51B"/>
                </a:gs>
              </a:gsLst>
              <a:lin ang="5400000" scaled="1"/>
            </a:gradFill>
            <a:ln>
              <a:noFill/>
            </a:ln>
            <a:effectLst>
              <a:innerShdw blurRad="381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35376"/>
              <a:endParaRPr lang="ko-KR" altLang="en-US" sz="2200" dirty="0">
                <a:solidFill>
                  <a:schemeClr val="bg1"/>
                </a:solidFill>
              </a:endParaRPr>
            </a:p>
          </p:txBody>
        </p:sp>
        <p:sp>
          <p:nvSpPr>
            <p:cNvPr id="100" name="모서리가 둥근 직사각형 99"/>
            <p:cNvSpPr/>
            <p:nvPr/>
          </p:nvSpPr>
          <p:spPr>
            <a:xfrm rot="10800000">
              <a:off x="1229682" y="5174163"/>
              <a:ext cx="3145468" cy="360566"/>
            </a:xfrm>
            <a:prstGeom prst="roundRect">
              <a:avLst>
                <a:gd name="adj" fmla="val 50000"/>
              </a:avLst>
            </a:prstGeom>
            <a:noFill/>
            <a:ln w="9525">
              <a:gradFill>
                <a:gsLst>
                  <a:gs pos="0">
                    <a:schemeClr val="accent1">
                      <a:lumMod val="5000"/>
                      <a:lumOff val="95000"/>
                      <a:alpha val="65000"/>
                    </a:schemeClr>
                  </a:gs>
                  <a:gs pos="12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00" dirty="0"/>
            </a:p>
          </p:txBody>
        </p:sp>
      </p:grpSp>
      <p:sp>
        <p:nvSpPr>
          <p:cNvPr id="101" name="TextBox 100"/>
          <p:cNvSpPr txBox="1"/>
          <p:nvPr/>
        </p:nvSpPr>
        <p:spPr>
          <a:xfrm>
            <a:off x="964970" y="2069996"/>
            <a:ext cx="2536569" cy="351528"/>
          </a:xfrm>
          <a:prstGeom prst="rect">
            <a:avLst/>
          </a:prstGeom>
          <a:noFill/>
        </p:spPr>
        <p:txBody>
          <a:bodyPr wrap="none" lIns="104287" tIns="52144" rIns="104287" bIns="52144" rtlCol="0" anchor="ctr">
            <a:spAutoFit/>
          </a:bodyPr>
          <a:lstStyle/>
          <a:p>
            <a:r>
              <a:rPr lang="ko-KR" altLang="en-US" sz="16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① 기준금리 </a:t>
            </a:r>
            <a:r>
              <a:rPr lang="en-US" altLang="ko-KR" sz="12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en-US" altLang="ko-KR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’16.4</a:t>
            </a:r>
            <a:r>
              <a:rPr lang="ko-KR" altLang="en-US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분기 </a:t>
            </a:r>
            <a:r>
              <a:rPr lang="en-US" altLang="ko-KR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2.47%) </a:t>
            </a:r>
            <a:endParaRPr lang="ko-KR" altLang="en-US" sz="1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842457" y="3059024"/>
            <a:ext cx="3474325" cy="259195"/>
          </a:xfrm>
          <a:prstGeom prst="rect">
            <a:avLst/>
          </a:prstGeom>
          <a:noFill/>
        </p:spPr>
        <p:txBody>
          <a:bodyPr wrap="none" lIns="104287" tIns="52144" rIns="104287" bIns="52144" rtlCol="0" anchor="ctr">
            <a:spAutoFit/>
          </a:bodyPr>
          <a:lstStyle/>
          <a:p>
            <a:r>
              <a:rPr lang="ko-KR" altLang="en-US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 </a:t>
            </a:r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‘ </a:t>
            </a:r>
            <a:r>
              <a:rPr lang="ko-KR" altLang="en-US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전전분기 종료월 </a:t>
            </a:r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21</a:t>
            </a:r>
            <a:r>
              <a:rPr lang="ko-KR" altLang="en-US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일</a:t>
            </a:r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 ~ </a:t>
            </a:r>
            <a:r>
              <a:rPr lang="ko-KR" altLang="en-US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전분기 종료월 </a:t>
            </a:r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20</a:t>
            </a:r>
            <a:r>
              <a:rPr lang="ko-KR" altLang="en-US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일 </a:t>
            </a:r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’ </a:t>
            </a:r>
            <a:r>
              <a:rPr lang="ko-KR" altLang="en-US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누적 </a:t>
            </a:r>
            <a:r>
              <a:rPr lang="ko-KR" altLang="en-US" sz="1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평균  </a:t>
            </a:r>
            <a:endParaRPr lang="ko-KR" altLang="en-US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780721" y="3054933"/>
            <a:ext cx="2244822" cy="274584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pPr algn="ctr"/>
            <a:r>
              <a:rPr lang="en-US" altLang="ko-KR" sz="11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73B80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* </a:t>
            </a:r>
            <a:r>
              <a:rPr lang="ko-KR" altLang="en-US" sz="11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73B80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분기별 </a:t>
            </a:r>
            <a:r>
              <a:rPr lang="ko-KR" altLang="en-US" sz="11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73B80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중소기업진흥채권 조달금리</a:t>
            </a:r>
            <a:endParaRPr lang="en-US" altLang="ko-KR" sz="11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73B80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21" name="그룹 120"/>
          <p:cNvGrpSpPr/>
          <p:nvPr/>
        </p:nvGrpSpPr>
        <p:grpSpPr>
          <a:xfrm>
            <a:off x="853647" y="2542110"/>
            <a:ext cx="4819166" cy="423310"/>
            <a:chOff x="1235010" y="1661753"/>
            <a:chExt cx="2197100" cy="1790696"/>
          </a:xfrm>
        </p:grpSpPr>
        <p:sp>
          <p:nvSpPr>
            <p:cNvPr id="123" name="모서리가 둥근 직사각형 122"/>
            <p:cNvSpPr/>
            <p:nvPr/>
          </p:nvSpPr>
          <p:spPr>
            <a:xfrm>
              <a:off x="1235010" y="1661753"/>
              <a:ext cx="2197100" cy="1790696"/>
            </a:xfrm>
            <a:prstGeom prst="roundRect">
              <a:avLst>
                <a:gd name="adj" fmla="val 19866"/>
              </a:avLst>
            </a:prstGeom>
            <a:gradFill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  <a:scene3d>
              <a:camera prst="perspectiveAbove">
                <a:rot lat="20400000" lon="0" rev="0"/>
              </a:camera>
              <a:lightRig rig="balanced" dir="t"/>
            </a:scene3d>
            <a:sp3d extrusionH="165100" prstMaterial="softEdge">
              <a:bevelT w="88900" h="6350"/>
              <a:bevelB w="1905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/>
            </a:p>
          </p:txBody>
        </p:sp>
        <p:sp>
          <p:nvSpPr>
            <p:cNvPr id="124" name="모서리가 둥근 직사각형 123"/>
            <p:cNvSpPr/>
            <p:nvPr/>
          </p:nvSpPr>
          <p:spPr>
            <a:xfrm>
              <a:off x="1253658" y="1874924"/>
              <a:ext cx="2159805" cy="1345138"/>
            </a:xfrm>
            <a:prstGeom prst="roundRect">
              <a:avLst>
                <a:gd name="adj" fmla="val 25319"/>
              </a:avLst>
            </a:prstGeom>
            <a:gradFill>
              <a:gsLst>
                <a:gs pos="36000">
                  <a:schemeClr val="bg1"/>
                </a:gs>
                <a:gs pos="73000">
                  <a:schemeClr val="bg1">
                    <a:alpha val="48000"/>
                  </a:schemeClr>
                </a:gs>
              </a:gsLst>
              <a:lin ang="5400000" scaled="0"/>
            </a:gradFill>
            <a:ln>
              <a:noFill/>
            </a:ln>
            <a:scene3d>
              <a:camera prst="orthographicFront"/>
              <a:lightRig rig="balanced" dir="t"/>
            </a:scene3d>
            <a:sp3d extrusionH="228600" prstMaterial="softEdge">
              <a:bevelT w="88900" h="6350"/>
              <a:bevelB w="1905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/>
            </a:p>
          </p:txBody>
        </p:sp>
      </p:grpSp>
      <p:sp>
        <p:nvSpPr>
          <p:cNvPr id="122" name="TextBox 121"/>
          <p:cNvSpPr txBox="1"/>
          <p:nvPr/>
        </p:nvSpPr>
        <p:spPr>
          <a:xfrm>
            <a:off x="921220" y="2621836"/>
            <a:ext cx="3790117" cy="320750"/>
          </a:xfrm>
          <a:prstGeom prst="rect">
            <a:avLst/>
          </a:prstGeom>
          <a:noFill/>
        </p:spPr>
        <p:txBody>
          <a:bodyPr wrap="none" lIns="104287" tIns="52144" rIns="104287" bIns="52144" rtlCol="0" anchor="ctr">
            <a:spAutoFit/>
          </a:bodyPr>
          <a:lstStyle/>
          <a:p>
            <a:pPr algn="ctr"/>
            <a:r>
              <a:rPr lang="ko-KR" altLang="en-US" sz="1400" b="1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중소기업진흥채권 </a:t>
            </a:r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조달금리</a:t>
            </a:r>
            <a:r>
              <a:rPr lang="ko-KR" altLang="en-US" sz="1400" b="1" baseline="30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*</a:t>
            </a:r>
            <a:r>
              <a:rPr lang="en-US" altLang="ko-KR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연동</a:t>
            </a:r>
            <a:r>
              <a:rPr lang="en-US" altLang="ko-KR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조정계수 차감</a:t>
            </a:r>
            <a:r>
              <a:rPr lang="en-US" altLang="ko-KR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endParaRPr lang="en-US" altLang="ko-KR" sz="14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471057" y="6712660"/>
            <a:ext cx="5497315" cy="482333"/>
          </a:xfrm>
          <a:prstGeom prst="rect">
            <a:avLst/>
          </a:prstGeom>
          <a:noFill/>
        </p:spPr>
        <p:txBody>
          <a:bodyPr wrap="none" lIns="104287" tIns="52144" rIns="104287" bIns="52144" rtlCol="0" anchor="b">
            <a:spAutoFit/>
          </a:bodyPr>
          <a:lstStyle/>
          <a:p>
            <a:pPr>
              <a:spcBef>
                <a:spcPts val="342"/>
              </a:spcBef>
            </a:pPr>
            <a:r>
              <a:rPr lang="en-US" altLang="ko-KR" sz="11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bg2">
                    <a:lumMod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* </a:t>
            </a:r>
            <a:r>
              <a:rPr lang="ko-KR" altLang="en-US" sz="11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bg2">
                    <a:lumMod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시설자금은</a:t>
            </a:r>
            <a:r>
              <a:rPr lang="en-US" altLang="ko-KR" sz="11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bg2">
                    <a:lumMod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0.3%p </a:t>
            </a:r>
            <a:r>
              <a:rPr lang="ko-KR" altLang="en-US" sz="11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bg2">
                    <a:lumMod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금리 우대</a:t>
            </a:r>
            <a:endParaRPr lang="en-US" altLang="ko-KR" sz="1100" dirty="0" smtClean="0">
              <a:ln>
                <a:solidFill>
                  <a:prstClr val="black">
                    <a:alpha val="0"/>
                  </a:prstClr>
                </a:solidFill>
              </a:ln>
              <a:solidFill>
                <a:schemeClr val="bg2">
                  <a:lumMod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spcBef>
                <a:spcPts val="342"/>
              </a:spcBef>
            </a:pPr>
            <a:r>
              <a:rPr lang="ko-KR" altLang="en-US" sz="11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bg2">
                    <a:lumMod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* 시설자금 직접대출의 경우 기업의 선택에 따라 사업별 고정금리 적용 가능</a:t>
            </a:r>
            <a:r>
              <a:rPr lang="en-US" altLang="ko-KR" sz="11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bg2">
                    <a:lumMod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1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bg2">
                    <a:lumMod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협동화 </a:t>
            </a:r>
            <a:r>
              <a:rPr lang="ko-KR" altLang="en-US" sz="11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bg2">
                    <a:lumMod val="25000"/>
                  </a:schemeClr>
                </a:solidFill>
                <a:latin typeface="돋움"/>
                <a:ea typeface="돋움"/>
              </a:rPr>
              <a:t>∙ </a:t>
            </a:r>
            <a:r>
              <a:rPr lang="ko-KR" altLang="en-US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bg2">
                    <a:lumMod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협업 제외</a:t>
            </a:r>
            <a:r>
              <a:rPr lang="en-US" altLang="ko-KR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bg2">
                    <a:lumMod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1100" dirty="0">
              <a:ln>
                <a:solidFill>
                  <a:prstClr val="black">
                    <a:alpha val="0"/>
                  </a:prstClr>
                </a:solidFill>
              </a:ln>
              <a:solidFill>
                <a:schemeClr val="bg2">
                  <a:lumMod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14890" y="315019"/>
            <a:ext cx="3119741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04. </a:t>
            </a:r>
            <a:r>
              <a:rPr lang="ko-KR" altLang="en-US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정책자금 기준금리</a:t>
            </a:r>
            <a:endParaRPr lang="ko-KR" altLang="en-US" sz="2400" dirty="0">
              <a:ln>
                <a:solidFill>
                  <a:schemeClr val="tx1">
                    <a:alpha val="0"/>
                  </a:schemeClr>
                </a:solidFill>
              </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0"/>
              </a:gra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sp>
        <p:nvSpPr>
          <p:cNvPr id="54" name="양쪽 모서리가 둥근 사각형 53"/>
          <p:cNvSpPr/>
          <p:nvPr/>
        </p:nvSpPr>
        <p:spPr>
          <a:xfrm rot="5400000">
            <a:off x="5673465" y="1423700"/>
            <a:ext cx="527705" cy="7710724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chemeClr val="bg1">
                  <a:lumMod val="85000"/>
                  <a:alpha val="80000"/>
                </a:schemeClr>
              </a:gs>
              <a:gs pos="51900">
                <a:schemeClr val="bg1">
                  <a:alpha val="0"/>
                </a:schemeClr>
              </a:gs>
              <a:gs pos="100000">
                <a:schemeClr val="bg1">
                  <a:lumMod val="85000"/>
                  <a:alpha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100" dirty="0"/>
          </a:p>
        </p:txBody>
      </p:sp>
      <p:grpSp>
        <p:nvGrpSpPr>
          <p:cNvPr id="55" name="그룹 54"/>
          <p:cNvGrpSpPr/>
          <p:nvPr/>
        </p:nvGrpSpPr>
        <p:grpSpPr>
          <a:xfrm>
            <a:off x="911820" y="4963677"/>
            <a:ext cx="1165135" cy="579233"/>
            <a:chOff x="564883" y="2146986"/>
            <a:chExt cx="1403063" cy="1052771"/>
          </a:xfrm>
        </p:grpSpPr>
        <p:sp>
          <p:nvSpPr>
            <p:cNvPr id="59" name="양쪽 모서리가 둥근 사각형 58"/>
            <p:cNvSpPr/>
            <p:nvPr/>
          </p:nvSpPr>
          <p:spPr>
            <a:xfrm rot="16200000">
              <a:off x="727377" y="1984493"/>
              <a:ext cx="970068" cy="1295055"/>
            </a:xfrm>
            <a:prstGeom prst="round2SameRect">
              <a:avLst>
                <a:gd name="adj1" fmla="val 8752"/>
                <a:gd name="adj2" fmla="val 0"/>
              </a:avLst>
            </a:prstGeom>
            <a:pattFill prst="trellis">
              <a:fgClr>
                <a:schemeClr val="bg1">
                  <a:lumMod val="65000"/>
                </a:schemeClr>
              </a:fgClr>
              <a:bgClr>
                <a:schemeClr val="bg1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35376"/>
              <a:endParaRPr lang="ko-KR" altLang="en-US" sz="17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799123" y="2324353"/>
              <a:ext cx="826573" cy="615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1</a:t>
              </a:r>
              <a:r>
                <a:rPr lang="ko-KR" altLang="en-US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그룹</a:t>
              </a:r>
              <a:endParaRPr lang="ko-KR" altLang="en-US" sz="16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</p:txBody>
        </p:sp>
        <p:sp>
          <p:nvSpPr>
            <p:cNvPr id="61" name="평행 사변형 60"/>
            <p:cNvSpPr/>
            <p:nvPr/>
          </p:nvSpPr>
          <p:spPr>
            <a:xfrm rot="16200000">
              <a:off x="1387557" y="2619368"/>
              <a:ext cx="1052771" cy="108007"/>
            </a:xfrm>
            <a:prstGeom prst="parallelogram">
              <a:avLst>
                <a:gd name="adj" fmla="val 55617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2256144" y="5035401"/>
            <a:ext cx="4305987" cy="49244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3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재도약지원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무역조정 제외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r>
              <a:rPr lang="en-US" altLang="ko-KR" sz="13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 </a:t>
            </a:r>
            <a:r>
              <a:rPr lang="ko-KR" altLang="en-US" sz="1300" b="1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신성장기반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[(</a:t>
            </a:r>
            <a:r>
              <a:rPr lang="ko-KR" altLang="en-US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유망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05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인재육성형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협동화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)]</a:t>
            </a:r>
          </a:p>
          <a:p>
            <a:r>
              <a:rPr lang="ko-KR" altLang="en-US" sz="1300" b="1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신시장진출지원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개발기술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글로벌진출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수출사업화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)]</a:t>
            </a:r>
            <a:endParaRPr lang="ko-KR" altLang="en-US" sz="10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426304" y="5132867"/>
            <a:ext cx="1414170" cy="29238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3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정책자금 </a:t>
            </a:r>
            <a:r>
              <a:rPr lang="ko-KR" altLang="en-US" sz="13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기준금리</a:t>
            </a:r>
            <a:endParaRPr lang="en-US" altLang="ko-KR" sz="13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58" name="직선 연결선 57"/>
          <p:cNvCxnSpPr/>
          <p:nvPr/>
        </p:nvCxnSpPr>
        <p:spPr>
          <a:xfrm>
            <a:off x="7247081" y="5188829"/>
            <a:ext cx="0" cy="147037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양쪽 모서리가 둥근 사각형 62"/>
          <p:cNvSpPr/>
          <p:nvPr/>
        </p:nvSpPr>
        <p:spPr>
          <a:xfrm rot="5400000">
            <a:off x="5673465" y="2000531"/>
            <a:ext cx="527705" cy="7710724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chemeClr val="bg1">
                  <a:lumMod val="85000"/>
                  <a:alpha val="80000"/>
                </a:schemeClr>
              </a:gs>
              <a:gs pos="51900">
                <a:schemeClr val="bg1">
                  <a:alpha val="0"/>
                </a:schemeClr>
              </a:gs>
              <a:gs pos="100000">
                <a:schemeClr val="bg1">
                  <a:lumMod val="85000"/>
                  <a:alpha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100" dirty="0"/>
          </a:p>
        </p:txBody>
      </p:sp>
      <p:grpSp>
        <p:nvGrpSpPr>
          <p:cNvPr id="64" name="그룹 63"/>
          <p:cNvGrpSpPr/>
          <p:nvPr/>
        </p:nvGrpSpPr>
        <p:grpSpPr>
          <a:xfrm>
            <a:off x="911820" y="5540508"/>
            <a:ext cx="1165135" cy="579233"/>
            <a:chOff x="564883" y="2146986"/>
            <a:chExt cx="1403063" cy="1052771"/>
          </a:xfrm>
        </p:grpSpPr>
        <p:sp>
          <p:nvSpPr>
            <p:cNvPr id="73" name="양쪽 모서리가 둥근 사각형 72"/>
            <p:cNvSpPr/>
            <p:nvPr/>
          </p:nvSpPr>
          <p:spPr>
            <a:xfrm rot="16200000">
              <a:off x="727377" y="1984493"/>
              <a:ext cx="970068" cy="1295055"/>
            </a:xfrm>
            <a:prstGeom prst="round2SameRect">
              <a:avLst>
                <a:gd name="adj1" fmla="val 8752"/>
                <a:gd name="adj2" fmla="val 0"/>
              </a:avLst>
            </a:prstGeom>
            <a:pattFill prst="trellis">
              <a:fgClr>
                <a:schemeClr val="bg1">
                  <a:lumMod val="65000"/>
                </a:schemeClr>
              </a:fgClr>
              <a:bgClr>
                <a:schemeClr val="bg1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35376"/>
              <a:endParaRPr lang="ko-KR" altLang="en-US" sz="17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799123" y="2324353"/>
              <a:ext cx="826573" cy="615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2</a:t>
              </a:r>
              <a:r>
                <a:rPr lang="ko-KR" altLang="en-US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그룹</a:t>
              </a:r>
              <a:endParaRPr lang="ko-KR" altLang="en-US" sz="16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</p:txBody>
        </p:sp>
        <p:sp>
          <p:nvSpPr>
            <p:cNvPr id="75" name="평행 사변형 74"/>
            <p:cNvSpPr/>
            <p:nvPr/>
          </p:nvSpPr>
          <p:spPr>
            <a:xfrm rot="16200000">
              <a:off x="1387557" y="2619368"/>
              <a:ext cx="1052771" cy="108007"/>
            </a:xfrm>
            <a:prstGeom prst="parallelogram">
              <a:avLst>
                <a:gd name="adj" fmla="val 55617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256144" y="5712259"/>
            <a:ext cx="4777270" cy="29238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300" b="1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신성장기반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유망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일반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산업경쟁력강화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), </a:t>
            </a:r>
            <a:r>
              <a:rPr lang="ko-KR" altLang="en-US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기술사업성우수기업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고성장기업육성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</a:t>
            </a:r>
            <a:endParaRPr lang="ko-KR" altLang="en-US" sz="10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426304" y="5709698"/>
            <a:ext cx="2175596" cy="29238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3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정책자금 기준금리 </a:t>
            </a:r>
            <a:r>
              <a:rPr lang="en-US" altLang="ko-KR" sz="13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+ </a:t>
            </a:r>
            <a:r>
              <a:rPr lang="en-US" altLang="ko-KR" sz="13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0.50%p</a:t>
            </a:r>
            <a:endParaRPr lang="en-US" altLang="ko-KR" sz="13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67" name="직선 연결선 66"/>
          <p:cNvCxnSpPr/>
          <p:nvPr/>
        </p:nvCxnSpPr>
        <p:spPr>
          <a:xfrm>
            <a:off x="7247081" y="5765660"/>
            <a:ext cx="0" cy="147037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양쪽 모서리가 둥근 사각형 76"/>
          <p:cNvSpPr/>
          <p:nvPr/>
        </p:nvSpPr>
        <p:spPr>
          <a:xfrm rot="5400000">
            <a:off x="5673465" y="2577361"/>
            <a:ext cx="527705" cy="7710724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chemeClr val="bg1">
                  <a:lumMod val="85000"/>
                  <a:alpha val="80000"/>
                </a:schemeClr>
              </a:gs>
              <a:gs pos="51900">
                <a:schemeClr val="bg1">
                  <a:alpha val="0"/>
                </a:schemeClr>
              </a:gs>
              <a:gs pos="100000">
                <a:schemeClr val="bg1">
                  <a:lumMod val="85000"/>
                  <a:alpha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100" dirty="0"/>
          </a:p>
        </p:txBody>
      </p:sp>
      <p:grpSp>
        <p:nvGrpSpPr>
          <p:cNvPr id="78" name="그룹 77"/>
          <p:cNvGrpSpPr/>
          <p:nvPr/>
        </p:nvGrpSpPr>
        <p:grpSpPr>
          <a:xfrm>
            <a:off x="911820" y="6117338"/>
            <a:ext cx="1165135" cy="579233"/>
            <a:chOff x="564883" y="2146986"/>
            <a:chExt cx="1403063" cy="1052771"/>
          </a:xfrm>
        </p:grpSpPr>
        <p:sp>
          <p:nvSpPr>
            <p:cNvPr id="82" name="양쪽 모서리가 둥근 사각형 81"/>
            <p:cNvSpPr/>
            <p:nvPr/>
          </p:nvSpPr>
          <p:spPr>
            <a:xfrm rot="16200000">
              <a:off x="727377" y="1984493"/>
              <a:ext cx="970068" cy="1295055"/>
            </a:xfrm>
            <a:prstGeom prst="round2SameRect">
              <a:avLst>
                <a:gd name="adj1" fmla="val 8752"/>
                <a:gd name="adj2" fmla="val 0"/>
              </a:avLst>
            </a:prstGeom>
            <a:pattFill prst="trellis">
              <a:fgClr>
                <a:schemeClr val="bg1">
                  <a:lumMod val="65000"/>
                </a:schemeClr>
              </a:fgClr>
              <a:bgClr>
                <a:schemeClr val="bg1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35376"/>
              <a:endParaRPr lang="ko-KR" altLang="en-US" sz="17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799123" y="2324353"/>
              <a:ext cx="826573" cy="615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3</a:t>
              </a:r>
              <a:r>
                <a:rPr lang="ko-KR" altLang="en-US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그룹</a:t>
              </a:r>
              <a:endParaRPr lang="ko-KR" altLang="en-US" sz="16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</p:txBody>
        </p:sp>
        <p:sp>
          <p:nvSpPr>
            <p:cNvPr id="84" name="평행 사변형 83"/>
            <p:cNvSpPr/>
            <p:nvPr/>
          </p:nvSpPr>
          <p:spPr>
            <a:xfrm rot="16200000">
              <a:off x="1387557" y="2619368"/>
              <a:ext cx="1052771" cy="108007"/>
            </a:xfrm>
            <a:prstGeom prst="parallelogram">
              <a:avLst>
                <a:gd name="adj" fmla="val 55617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2256144" y="6289089"/>
            <a:ext cx="1829347" cy="29238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3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긴급경영안정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05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일시적애로</a:t>
            </a:r>
            <a:r>
              <a:rPr lang="en-US" altLang="ko-KR" sz="10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10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426304" y="6286528"/>
            <a:ext cx="2175596" cy="29238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3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정책자금 기준금리 </a:t>
            </a:r>
            <a:r>
              <a:rPr lang="en-US" altLang="ko-KR" sz="13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+ </a:t>
            </a:r>
            <a:r>
              <a:rPr lang="en-US" altLang="ko-KR" sz="13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1.05%p</a:t>
            </a:r>
            <a:endParaRPr lang="en-US" altLang="ko-KR" sz="13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81" name="직선 연결선 80"/>
          <p:cNvCxnSpPr/>
          <p:nvPr/>
        </p:nvCxnSpPr>
        <p:spPr>
          <a:xfrm>
            <a:off x="7247081" y="6342490"/>
            <a:ext cx="0" cy="147037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041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그룹 115"/>
          <p:cNvGrpSpPr/>
          <p:nvPr/>
        </p:nvGrpSpPr>
        <p:grpSpPr>
          <a:xfrm>
            <a:off x="70064" y="5854236"/>
            <a:ext cx="10574596" cy="1620107"/>
            <a:chOff x="0" y="5734950"/>
            <a:chExt cx="10695764" cy="1369433"/>
          </a:xfrm>
        </p:grpSpPr>
        <p:pic>
          <p:nvPicPr>
            <p:cNvPr id="117" name="그림 116"/>
            <p:cNvPicPr>
              <a:picLocks noChangeAspect="1"/>
            </p:cNvPicPr>
            <p:nvPr/>
          </p:nvPicPr>
          <p:blipFill>
            <a:blip r:embed="rId2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674567" y="5734950"/>
              <a:ext cx="4021197" cy="1369433"/>
            </a:xfrm>
            <a:prstGeom prst="rect">
              <a:avLst/>
            </a:prstGeom>
          </p:spPr>
        </p:pic>
        <p:pic>
          <p:nvPicPr>
            <p:cNvPr id="118" name="그림 117"/>
            <p:cNvPicPr>
              <a:picLocks noChangeAspect="1"/>
            </p:cNvPicPr>
            <p:nvPr/>
          </p:nvPicPr>
          <p:blipFill>
            <a:blip r:embed="rId2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734950"/>
              <a:ext cx="4021197" cy="1369433"/>
            </a:xfrm>
            <a:prstGeom prst="rect">
              <a:avLst/>
            </a:prstGeom>
          </p:spPr>
        </p:pic>
      </p:grpSp>
      <p:sp>
        <p:nvSpPr>
          <p:cNvPr id="68" name="TextBox 67"/>
          <p:cNvSpPr txBox="1"/>
          <p:nvPr/>
        </p:nvSpPr>
        <p:spPr>
          <a:xfrm>
            <a:off x="314890" y="315019"/>
            <a:ext cx="3119741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05. </a:t>
            </a:r>
            <a:r>
              <a:rPr lang="ko-KR" altLang="en-US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정책자금 지원절</a:t>
            </a:r>
            <a:r>
              <a:rPr lang="ko-KR" altLang="en-US" sz="2400" dirty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차</a:t>
            </a:r>
          </a:p>
        </p:txBody>
      </p:sp>
      <p:cxnSp>
        <p:nvCxnSpPr>
          <p:cNvPr id="350" name="직선 연결선 349"/>
          <p:cNvCxnSpPr/>
          <p:nvPr/>
        </p:nvCxnSpPr>
        <p:spPr>
          <a:xfrm flipV="1">
            <a:off x="2670640" y="2663039"/>
            <a:ext cx="0" cy="75393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1" name="그림 35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04"/>
          <a:stretch/>
        </p:blipFill>
        <p:spPr>
          <a:xfrm>
            <a:off x="7769230" y="4526160"/>
            <a:ext cx="991290" cy="155373"/>
          </a:xfrm>
          <a:prstGeom prst="rect">
            <a:avLst/>
          </a:prstGeom>
        </p:spPr>
      </p:pic>
      <p:pic>
        <p:nvPicPr>
          <p:cNvPr id="352" name="그림 35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04"/>
          <a:stretch/>
        </p:blipFill>
        <p:spPr>
          <a:xfrm>
            <a:off x="6388648" y="3329903"/>
            <a:ext cx="1029846" cy="155373"/>
          </a:xfrm>
          <a:prstGeom prst="rect">
            <a:avLst/>
          </a:prstGeom>
        </p:spPr>
      </p:pic>
      <p:pic>
        <p:nvPicPr>
          <p:cNvPr id="353" name="그림 35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04"/>
          <a:stretch/>
        </p:blipFill>
        <p:spPr>
          <a:xfrm>
            <a:off x="8990685" y="3329903"/>
            <a:ext cx="1029846" cy="155373"/>
          </a:xfrm>
          <a:prstGeom prst="rect">
            <a:avLst/>
          </a:prstGeom>
        </p:spPr>
      </p:pic>
      <p:pic>
        <p:nvPicPr>
          <p:cNvPr id="354" name="그림 35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04"/>
          <a:stretch/>
        </p:blipFill>
        <p:spPr>
          <a:xfrm>
            <a:off x="6388648" y="5713050"/>
            <a:ext cx="1029846" cy="155373"/>
          </a:xfrm>
          <a:prstGeom prst="rect">
            <a:avLst/>
          </a:prstGeom>
        </p:spPr>
      </p:pic>
      <p:pic>
        <p:nvPicPr>
          <p:cNvPr id="355" name="그림 35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04"/>
          <a:stretch/>
        </p:blipFill>
        <p:spPr>
          <a:xfrm>
            <a:off x="8990685" y="5713050"/>
            <a:ext cx="1029846" cy="155373"/>
          </a:xfrm>
          <a:prstGeom prst="rect">
            <a:avLst/>
          </a:prstGeom>
        </p:spPr>
      </p:pic>
      <p:pic>
        <p:nvPicPr>
          <p:cNvPr id="356" name="그림 35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04"/>
          <a:stretch/>
        </p:blipFill>
        <p:spPr>
          <a:xfrm>
            <a:off x="2213371" y="4526161"/>
            <a:ext cx="991290" cy="155373"/>
          </a:xfrm>
          <a:prstGeom prst="rect">
            <a:avLst/>
          </a:prstGeom>
        </p:spPr>
      </p:pic>
      <p:pic>
        <p:nvPicPr>
          <p:cNvPr id="357" name="그림 35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04"/>
          <a:stretch/>
        </p:blipFill>
        <p:spPr>
          <a:xfrm>
            <a:off x="3635573" y="4526161"/>
            <a:ext cx="991290" cy="155373"/>
          </a:xfrm>
          <a:prstGeom prst="rect">
            <a:avLst/>
          </a:prstGeom>
        </p:spPr>
      </p:pic>
      <p:pic>
        <p:nvPicPr>
          <p:cNvPr id="358" name="그림 35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04"/>
          <a:stretch/>
        </p:blipFill>
        <p:spPr>
          <a:xfrm>
            <a:off x="5057775" y="4526161"/>
            <a:ext cx="991290" cy="155373"/>
          </a:xfrm>
          <a:prstGeom prst="rect">
            <a:avLst/>
          </a:prstGeom>
        </p:spPr>
      </p:pic>
      <p:cxnSp>
        <p:nvCxnSpPr>
          <p:cNvPr id="360" name="직선 연결선 359"/>
          <p:cNvCxnSpPr/>
          <p:nvPr/>
        </p:nvCxnSpPr>
        <p:spPr>
          <a:xfrm flipV="1">
            <a:off x="1278824" y="2663039"/>
            <a:ext cx="0" cy="75393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1" name="TextBox 360"/>
          <p:cNvSpPr txBox="1"/>
          <p:nvPr/>
        </p:nvSpPr>
        <p:spPr>
          <a:xfrm>
            <a:off x="581040" y="2276238"/>
            <a:ext cx="136447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300"/>
              </a:spcBef>
            </a:pPr>
            <a:r>
              <a:rPr lang="en-US" altLang="ko-KR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[</a:t>
            </a:r>
            <a:r>
              <a:rPr lang="ko-KR" altLang="en-US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중진공 홈페이지</a:t>
            </a:r>
            <a:r>
              <a:rPr lang="en-US" altLang="ko-KR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</a:p>
        </p:txBody>
      </p:sp>
      <p:cxnSp>
        <p:nvCxnSpPr>
          <p:cNvPr id="362" name="직선 연결선 361"/>
          <p:cNvCxnSpPr/>
          <p:nvPr/>
        </p:nvCxnSpPr>
        <p:spPr>
          <a:xfrm flipV="1">
            <a:off x="4109490" y="2663039"/>
            <a:ext cx="0" cy="75393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3" name="모서리가 둥근 직사각형 362"/>
          <p:cNvSpPr/>
          <p:nvPr/>
        </p:nvSpPr>
        <p:spPr>
          <a:xfrm>
            <a:off x="6304819" y="1714500"/>
            <a:ext cx="1189538" cy="4171950"/>
          </a:xfrm>
          <a:prstGeom prst="roundRect">
            <a:avLst>
              <a:gd name="adj" fmla="val 11062"/>
            </a:avLst>
          </a:prstGeom>
          <a:solidFill>
            <a:srgbClr val="73B80F">
              <a:alpha val="11000"/>
            </a:srgbClr>
          </a:solidFill>
          <a:ln w="19050">
            <a:solidFill>
              <a:srgbClr val="73B80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64" name="꺾인 연결선 363"/>
          <p:cNvCxnSpPr/>
          <p:nvPr/>
        </p:nvCxnSpPr>
        <p:spPr>
          <a:xfrm>
            <a:off x="7203345" y="2564701"/>
            <a:ext cx="771268" cy="356414"/>
          </a:xfrm>
          <a:prstGeom prst="bentConnector3">
            <a:avLst>
              <a:gd name="adj1" fmla="val 99919"/>
            </a:avLst>
          </a:prstGeom>
          <a:ln w="41275">
            <a:solidFill>
              <a:srgbClr val="41AAD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꺾인 연결선 364"/>
          <p:cNvCxnSpPr/>
          <p:nvPr/>
        </p:nvCxnSpPr>
        <p:spPr>
          <a:xfrm flipV="1">
            <a:off x="7207865" y="4603513"/>
            <a:ext cx="771268" cy="356414"/>
          </a:xfrm>
          <a:prstGeom prst="bentConnector3">
            <a:avLst>
              <a:gd name="adj1" fmla="val 99919"/>
            </a:avLst>
          </a:prstGeom>
          <a:ln w="41275">
            <a:solidFill>
              <a:srgbClr val="41AAD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6" name="모서리가 둥근 직사각형 365"/>
          <p:cNvSpPr/>
          <p:nvPr/>
        </p:nvSpPr>
        <p:spPr>
          <a:xfrm>
            <a:off x="8912326" y="1714500"/>
            <a:ext cx="1189538" cy="4171950"/>
          </a:xfrm>
          <a:prstGeom prst="roundRect">
            <a:avLst>
              <a:gd name="adj" fmla="val 11062"/>
            </a:avLst>
          </a:prstGeom>
          <a:solidFill>
            <a:srgbClr val="73B80F">
              <a:alpha val="11000"/>
            </a:srgbClr>
          </a:solidFill>
          <a:ln w="19050">
            <a:solidFill>
              <a:srgbClr val="73B80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67" name="꺾인 연결선 366"/>
          <p:cNvCxnSpPr/>
          <p:nvPr/>
        </p:nvCxnSpPr>
        <p:spPr>
          <a:xfrm rot="10800000" flipV="1">
            <a:off x="9055735" y="2564701"/>
            <a:ext cx="12700" cy="2388690"/>
          </a:xfrm>
          <a:prstGeom prst="bentConnector3">
            <a:avLst>
              <a:gd name="adj1" fmla="val 4095787"/>
            </a:avLst>
          </a:prstGeom>
          <a:ln w="41275">
            <a:solidFill>
              <a:srgbClr val="41AAD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꺾인 연결선 367"/>
          <p:cNvCxnSpPr>
            <a:stCxn id="422" idx="1"/>
            <a:endCxn id="430" idx="1"/>
          </p:cNvCxnSpPr>
          <p:nvPr/>
        </p:nvCxnSpPr>
        <p:spPr>
          <a:xfrm rot="10800000" flipV="1">
            <a:off x="6478249" y="2564702"/>
            <a:ext cx="12700" cy="2388690"/>
          </a:xfrm>
          <a:prstGeom prst="bentConnector3">
            <a:avLst>
              <a:gd name="adj1" fmla="val 7408417"/>
            </a:avLst>
          </a:prstGeom>
          <a:ln w="41275">
            <a:solidFill>
              <a:srgbClr val="41AAD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9" name="그룹 368"/>
          <p:cNvGrpSpPr/>
          <p:nvPr/>
        </p:nvGrpSpPr>
        <p:grpSpPr>
          <a:xfrm>
            <a:off x="5501972" y="2217455"/>
            <a:ext cx="723568" cy="246221"/>
            <a:chOff x="5710447" y="2528006"/>
            <a:chExt cx="679984" cy="231389"/>
          </a:xfrm>
        </p:grpSpPr>
        <p:sp>
          <p:nvSpPr>
            <p:cNvPr id="370" name="모서리가 둥근 직사각형 369"/>
            <p:cNvSpPr/>
            <p:nvPr/>
          </p:nvSpPr>
          <p:spPr>
            <a:xfrm>
              <a:off x="5710447" y="2558514"/>
              <a:ext cx="679984" cy="164164"/>
            </a:xfrm>
            <a:prstGeom prst="roundRect">
              <a:avLst>
                <a:gd name="adj" fmla="val 2655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371" name="TextBox 370"/>
            <p:cNvSpPr txBox="1"/>
            <p:nvPr/>
          </p:nvSpPr>
          <p:spPr>
            <a:xfrm>
              <a:off x="5736419" y="2528006"/>
              <a:ext cx="601374" cy="23138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ko-KR" altLang="en-US" sz="10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일반방식</a:t>
              </a:r>
              <a:endParaRPr lang="ko-KR" altLang="en-US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372" name="그룹 371"/>
          <p:cNvGrpSpPr/>
          <p:nvPr/>
        </p:nvGrpSpPr>
        <p:grpSpPr>
          <a:xfrm>
            <a:off x="5501972" y="5080376"/>
            <a:ext cx="723568" cy="246221"/>
            <a:chOff x="7805174" y="2535981"/>
            <a:chExt cx="679984" cy="231389"/>
          </a:xfrm>
        </p:grpSpPr>
        <p:sp>
          <p:nvSpPr>
            <p:cNvPr id="373" name="모서리가 둥근 직사각형 372"/>
            <p:cNvSpPr/>
            <p:nvPr/>
          </p:nvSpPr>
          <p:spPr>
            <a:xfrm>
              <a:off x="7805174" y="2558514"/>
              <a:ext cx="679984" cy="164164"/>
            </a:xfrm>
            <a:prstGeom prst="roundRect">
              <a:avLst>
                <a:gd name="adj" fmla="val 23231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374" name="TextBox 373"/>
            <p:cNvSpPr txBox="1"/>
            <p:nvPr/>
          </p:nvSpPr>
          <p:spPr>
            <a:xfrm>
              <a:off x="7837592" y="2535981"/>
              <a:ext cx="601374" cy="23138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ko-KR" altLang="en-US" sz="10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진단방식</a:t>
              </a:r>
              <a:endParaRPr lang="ko-KR" altLang="en-US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375" name="오른쪽 화살표 374"/>
          <p:cNvSpPr/>
          <p:nvPr/>
        </p:nvSpPr>
        <p:spPr>
          <a:xfrm>
            <a:off x="1823073" y="3652816"/>
            <a:ext cx="251191" cy="270721"/>
          </a:xfrm>
          <a:prstGeom prst="rightArrow">
            <a:avLst/>
          </a:prstGeom>
          <a:solidFill>
            <a:srgbClr val="41AA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6" name="오른쪽 화살표 375"/>
          <p:cNvSpPr/>
          <p:nvPr/>
        </p:nvSpPr>
        <p:spPr>
          <a:xfrm>
            <a:off x="3229899" y="3652816"/>
            <a:ext cx="251191" cy="270721"/>
          </a:xfrm>
          <a:prstGeom prst="rightArrow">
            <a:avLst/>
          </a:prstGeom>
          <a:solidFill>
            <a:srgbClr val="41AA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7" name="오른쪽 화살표 376"/>
          <p:cNvSpPr/>
          <p:nvPr/>
        </p:nvSpPr>
        <p:spPr>
          <a:xfrm>
            <a:off x="4653815" y="3652816"/>
            <a:ext cx="251191" cy="270721"/>
          </a:xfrm>
          <a:prstGeom prst="rightArrow">
            <a:avLst/>
          </a:prstGeom>
          <a:solidFill>
            <a:srgbClr val="41AA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378" name="그룹 377"/>
          <p:cNvGrpSpPr/>
          <p:nvPr/>
        </p:nvGrpSpPr>
        <p:grpSpPr>
          <a:xfrm>
            <a:off x="710229" y="3025099"/>
            <a:ext cx="1124320" cy="1656435"/>
            <a:chOff x="710229" y="3025099"/>
            <a:chExt cx="1124320" cy="1656435"/>
          </a:xfrm>
        </p:grpSpPr>
        <p:pic>
          <p:nvPicPr>
            <p:cNvPr id="379" name="그림 378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104"/>
            <a:stretch/>
          </p:blipFill>
          <p:spPr>
            <a:xfrm>
              <a:off x="791169" y="4526161"/>
              <a:ext cx="991290" cy="155373"/>
            </a:xfrm>
            <a:prstGeom prst="rect">
              <a:avLst/>
            </a:prstGeom>
          </p:spPr>
        </p:pic>
        <p:grpSp>
          <p:nvGrpSpPr>
            <p:cNvPr id="380" name="그룹 379"/>
            <p:cNvGrpSpPr/>
            <p:nvPr/>
          </p:nvGrpSpPr>
          <p:grpSpPr>
            <a:xfrm>
              <a:off x="710229" y="3025099"/>
              <a:ext cx="1124320" cy="1464243"/>
              <a:chOff x="441140" y="2953049"/>
              <a:chExt cx="1199230" cy="1561801"/>
            </a:xfrm>
          </p:grpSpPr>
          <p:grpSp>
            <p:nvGrpSpPr>
              <p:cNvPr id="381" name="그룹 380"/>
              <p:cNvGrpSpPr/>
              <p:nvPr/>
            </p:nvGrpSpPr>
            <p:grpSpPr>
              <a:xfrm>
                <a:off x="441140" y="2953049"/>
                <a:ext cx="1199230" cy="1561801"/>
                <a:chOff x="441140" y="2953049"/>
                <a:chExt cx="1199230" cy="1561801"/>
              </a:xfrm>
            </p:grpSpPr>
            <p:sp>
              <p:nvSpPr>
                <p:cNvPr id="383" name="사다리꼴 382"/>
                <p:cNvSpPr/>
                <p:nvPr/>
              </p:nvSpPr>
              <p:spPr>
                <a:xfrm>
                  <a:off x="820218" y="2956946"/>
                  <a:ext cx="448988" cy="68829"/>
                </a:xfrm>
                <a:prstGeom prst="trapezoid">
                  <a:avLst>
                    <a:gd name="adj" fmla="val 75599"/>
                  </a:avLst>
                </a:prstGeom>
                <a:solidFill>
                  <a:srgbClr val="06466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384" name="그룹 383"/>
                <p:cNvGrpSpPr/>
                <p:nvPr/>
              </p:nvGrpSpPr>
              <p:grpSpPr>
                <a:xfrm>
                  <a:off x="441140" y="2956946"/>
                  <a:ext cx="1199230" cy="1557904"/>
                  <a:chOff x="1219200" y="1714500"/>
                  <a:chExt cx="2197100" cy="1790700"/>
                </a:xfrm>
              </p:grpSpPr>
              <p:sp>
                <p:nvSpPr>
                  <p:cNvPr id="387" name="모서리가 둥근 직사각형 386"/>
                  <p:cNvSpPr/>
                  <p:nvPr/>
                </p:nvSpPr>
                <p:spPr>
                  <a:xfrm>
                    <a:off x="1219200" y="1714500"/>
                    <a:ext cx="2197100" cy="1790700"/>
                  </a:xfrm>
                  <a:prstGeom prst="roundRect">
                    <a:avLst>
                      <a:gd name="adj" fmla="val 12203"/>
                    </a:avLst>
                  </a:prstGeom>
                  <a:gradFill>
                    <a:gsLst>
                      <a:gs pos="0">
                        <a:schemeClr val="bg1">
                          <a:lumMod val="95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  <a:scene3d>
                    <a:camera prst="perspectiveAbove">
                      <a:rot lat="20400000" lon="0" rev="0"/>
                    </a:camera>
                    <a:lightRig rig="balanced" dir="t"/>
                  </a:scene3d>
                  <a:sp3d extrusionH="273050" prstMaterial="softEdge">
                    <a:bevelT w="88900" h="6350"/>
                    <a:bevelB w="1905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88" name="모서리가 둥근 직사각형 387"/>
                  <p:cNvSpPr/>
                  <p:nvPr/>
                </p:nvSpPr>
                <p:spPr>
                  <a:xfrm>
                    <a:off x="1317602" y="1825952"/>
                    <a:ext cx="1990202" cy="1571625"/>
                  </a:xfrm>
                  <a:prstGeom prst="roundRect">
                    <a:avLst>
                      <a:gd name="adj" fmla="val 12203"/>
                    </a:avLst>
                  </a:prstGeom>
                  <a:gradFill>
                    <a:gsLst>
                      <a:gs pos="14000">
                        <a:schemeClr val="bg1"/>
                      </a:gs>
                      <a:gs pos="73000">
                        <a:schemeClr val="bg1">
                          <a:alpha val="60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scene3d>
                    <a:camera prst="orthographicFront"/>
                    <a:lightRig rig="balanced" dir="t"/>
                  </a:scene3d>
                  <a:sp3d extrusionH="228600" prstMaterial="softEdge">
                    <a:bevelT w="88900" h="6350"/>
                    <a:bevelB w="1905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385" name="양쪽 모서리가 둥근 사각형 384"/>
                <p:cNvSpPr/>
                <p:nvPr/>
              </p:nvSpPr>
              <p:spPr>
                <a:xfrm rot="10800000">
                  <a:off x="872767" y="2956946"/>
                  <a:ext cx="343888" cy="226300"/>
                </a:xfrm>
                <a:prstGeom prst="round2SameRect">
                  <a:avLst/>
                </a:prstGeom>
                <a:solidFill>
                  <a:srgbClr val="41AAD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86" name="TextBox 385"/>
                <p:cNvSpPr txBox="1"/>
                <p:nvPr/>
              </p:nvSpPr>
              <p:spPr>
                <a:xfrm>
                  <a:off x="874416" y="2953049"/>
                  <a:ext cx="340593" cy="2462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900" b="1" dirty="0" smtClean="0">
                      <a:ln>
                        <a:solidFill>
                          <a:schemeClr val="tx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01</a:t>
                  </a:r>
                  <a:endParaRPr lang="en-US" altLang="ko-KR" sz="900" b="1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  <p:sp>
            <p:nvSpPr>
              <p:cNvPr id="382" name="TextBox 381"/>
              <p:cNvSpPr txBox="1"/>
              <p:nvPr/>
            </p:nvSpPr>
            <p:spPr>
              <a:xfrm>
                <a:off x="582938" y="3492810"/>
                <a:ext cx="915635" cy="623248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>
                  <a:spcBef>
                    <a:spcPts val="300"/>
                  </a:spcBef>
                </a:pPr>
                <a:r>
                  <a:rPr lang="ko-KR" altLang="en-US" sz="16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온라인</a:t>
                </a:r>
                <a:endParaRPr lang="en-US" altLang="ko-KR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>
                  <a:spcBef>
                    <a:spcPts val="300"/>
                  </a:spcBef>
                </a:pPr>
                <a:r>
                  <a:rPr lang="ko-KR" altLang="en-US" sz="16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자가진단</a:t>
                </a:r>
                <a:endParaRPr lang="ko-KR" altLang="en-US" sz="16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389" name="그룹 388"/>
          <p:cNvGrpSpPr/>
          <p:nvPr/>
        </p:nvGrpSpPr>
        <p:grpSpPr>
          <a:xfrm>
            <a:off x="2099695" y="3025099"/>
            <a:ext cx="1184940" cy="1464243"/>
            <a:chOff x="408813" y="2953049"/>
            <a:chExt cx="1263890" cy="1561801"/>
          </a:xfrm>
        </p:grpSpPr>
        <p:grpSp>
          <p:nvGrpSpPr>
            <p:cNvPr id="390" name="그룹 389"/>
            <p:cNvGrpSpPr/>
            <p:nvPr/>
          </p:nvGrpSpPr>
          <p:grpSpPr>
            <a:xfrm>
              <a:off x="441140" y="2953049"/>
              <a:ext cx="1199230" cy="1561801"/>
              <a:chOff x="441140" y="2953049"/>
              <a:chExt cx="1199230" cy="1561801"/>
            </a:xfrm>
          </p:grpSpPr>
          <p:sp>
            <p:nvSpPr>
              <p:cNvPr id="392" name="사다리꼴 391"/>
              <p:cNvSpPr/>
              <p:nvPr/>
            </p:nvSpPr>
            <p:spPr>
              <a:xfrm>
                <a:off x="820218" y="2956946"/>
                <a:ext cx="448988" cy="68829"/>
              </a:xfrm>
              <a:prstGeom prst="trapezoid">
                <a:avLst>
                  <a:gd name="adj" fmla="val 75599"/>
                </a:avLst>
              </a:prstGeom>
              <a:solidFill>
                <a:srgbClr val="06466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393" name="그룹 392"/>
              <p:cNvGrpSpPr/>
              <p:nvPr/>
            </p:nvGrpSpPr>
            <p:grpSpPr>
              <a:xfrm>
                <a:off x="441140" y="2956946"/>
                <a:ext cx="1199230" cy="1557904"/>
                <a:chOff x="1219200" y="1714500"/>
                <a:chExt cx="2197100" cy="1790700"/>
              </a:xfrm>
            </p:grpSpPr>
            <p:sp>
              <p:nvSpPr>
                <p:cNvPr id="396" name="모서리가 둥근 직사각형 395"/>
                <p:cNvSpPr/>
                <p:nvPr/>
              </p:nvSpPr>
              <p:spPr>
                <a:xfrm>
                  <a:off x="1219200" y="1714500"/>
                  <a:ext cx="2197100" cy="1790700"/>
                </a:xfrm>
                <a:prstGeom prst="roundRect">
                  <a:avLst>
                    <a:gd name="adj" fmla="val 12203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/>
                    </a:gs>
                  </a:gsLst>
                  <a:lin ang="5400000" scaled="0"/>
                </a:gradFill>
                <a:ln>
                  <a:noFill/>
                </a:ln>
                <a:scene3d>
                  <a:camera prst="perspectiveAbove">
                    <a:rot lat="20400000" lon="0" rev="0"/>
                  </a:camera>
                  <a:lightRig rig="balanced" dir="t"/>
                </a:scene3d>
                <a:sp3d extrusionH="273050" prstMaterial="softEdge">
                  <a:bevelT w="88900" h="6350"/>
                  <a:bevelB w="1905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97" name="모서리가 둥근 직사각형 396"/>
                <p:cNvSpPr/>
                <p:nvPr/>
              </p:nvSpPr>
              <p:spPr>
                <a:xfrm>
                  <a:off x="1317602" y="1825952"/>
                  <a:ext cx="1990202" cy="1571625"/>
                </a:xfrm>
                <a:prstGeom prst="roundRect">
                  <a:avLst>
                    <a:gd name="adj" fmla="val 12203"/>
                  </a:avLst>
                </a:prstGeom>
                <a:gradFill>
                  <a:gsLst>
                    <a:gs pos="14000">
                      <a:schemeClr val="bg1"/>
                    </a:gs>
                    <a:gs pos="73000">
                      <a:schemeClr val="bg1">
                        <a:alpha val="60000"/>
                      </a:schemeClr>
                    </a:gs>
                  </a:gsLst>
                  <a:lin ang="5400000" scaled="0"/>
                </a:gradFill>
                <a:ln>
                  <a:noFill/>
                </a:ln>
                <a:scene3d>
                  <a:camera prst="orthographicFront"/>
                  <a:lightRig rig="balanced" dir="t"/>
                </a:scene3d>
                <a:sp3d extrusionH="228600" prstMaterial="softEdge">
                  <a:bevelT w="88900" h="6350"/>
                  <a:bevelB w="1905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394" name="양쪽 모서리가 둥근 사각형 393"/>
              <p:cNvSpPr/>
              <p:nvPr/>
            </p:nvSpPr>
            <p:spPr>
              <a:xfrm rot="10800000">
                <a:off x="872767" y="2956946"/>
                <a:ext cx="343888" cy="226300"/>
              </a:xfrm>
              <a:prstGeom prst="round2SameRect">
                <a:avLst/>
              </a:prstGeom>
              <a:solidFill>
                <a:srgbClr val="41AA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95" name="TextBox 394"/>
              <p:cNvSpPr txBox="1"/>
              <p:nvPr/>
            </p:nvSpPr>
            <p:spPr>
              <a:xfrm>
                <a:off x="874415" y="2953049"/>
                <a:ext cx="340593" cy="2462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9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02</a:t>
                </a:r>
                <a:endParaRPr lang="en-US" altLang="ko-KR" sz="9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391" name="TextBox 390"/>
            <p:cNvSpPr txBox="1"/>
            <p:nvPr/>
          </p:nvSpPr>
          <p:spPr>
            <a:xfrm>
              <a:off x="408813" y="3504876"/>
              <a:ext cx="1263890" cy="5991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ko-KR" altLang="en-US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사전 상담</a:t>
              </a:r>
              <a:endParaRPr lang="en-US" altLang="ko-KR" sz="16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>
                <a:spcBef>
                  <a:spcPts val="300"/>
                </a:spcBef>
              </a:pPr>
              <a:r>
                <a:rPr lang="en-US" altLang="ko-KR" sz="12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(</a:t>
              </a:r>
              <a:r>
                <a:rPr lang="ko-KR" altLang="en-US" sz="12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예약상담 가능</a:t>
              </a:r>
              <a:r>
                <a:rPr lang="en-US" altLang="ko-KR" sz="12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)</a:t>
              </a:r>
              <a:endParaRPr lang="ko-KR" altLang="en-US" sz="12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398" name="그룹 397"/>
          <p:cNvGrpSpPr/>
          <p:nvPr/>
        </p:nvGrpSpPr>
        <p:grpSpPr>
          <a:xfrm>
            <a:off x="3549777" y="3025099"/>
            <a:ext cx="1124320" cy="1464243"/>
            <a:chOff x="441140" y="2953049"/>
            <a:chExt cx="1199230" cy="1561801"/>
          </a:xfrm>
        </p:grpSpPr>
        <p:grpSp>
          <p:nvGrpSpPr>
            <p:cNvPr id="399" name="그룹 398"/>
            <p:cNvGrpSpPr/>
            <p:nvPr/>
          </p:nvGrpSpPr>
          <p:grpSpPr>
            <a:xfrm>
              <a:off x="441140" y="2953049"/>
              <a:ext cx="1199230" cy="1561801"/>
              <a:chOff x="441140" y="2953049"/>
              <a:chExt cx="1199230" cy="1561801"/>
            </a:xfrm>
          </p:grpSpPr>
          <p:sp>
            <p:nvSpPr>
              <p:cNvPr id="401" name="사다리꼴 400"/>
              <p:cNvSpPr/>
              <p:nvPr/>
            </p:nvSpPr>
            <p:spPr>
              <a:xfrm>
                <a:off x="820218" y="2956946"/>
                <a:ext cx="448988" cy="68829"/>
              </a:xfrm>
              <a:prstGeom prst="trapezoid">
                <a:avLst>
                  <a:gd name="adj" fmla="val 75599"/>
                </a:avLst>
              </a:prstGeom>
              <a:solidFill>
                <a:srgbClr val="06466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402" name="그룹 401"/>
              <p:cNvGrpSpPr/>
              <p:nvPr/>
            </p:nvGrpSpPr>
            <p:grpSpPr>
              <a:xfrm>
                <a:off x="441140" y="2956946"/>
                <a:ext cx="1199230" cy="1557904"/>
                <a:chOff x="1219200" y="1714500"/>
                <a:chExt cx="2197100" cy="1790700"/>
              </a:xfrm>
            </p:grpSpPr>
            <p:sp>
              <p:nvSpPr>
                <p:cNvPr id="405" name="모서리가 둥근 직사각형 404"/>
                <p:cNvSpPr/>
                <p:nvPr/>
              </p:nvSpPr>
              <p:spPr>
                <a:xfrm>
                  <a:off x="1219200" y="1714500"/>
                  <a:ext cx="2197100" cy="1790700"/>
                </a:xfrm>
                <a:prstGeom prst="roundRect">
                  <a:avLst>
                    <a:gd name="adj" fmla="val 12203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/>
                    </a:gs>
                  </a:gsLst>
                  <a:lin ang="5400000" scaled="0"/>
                </a:gradFill>
                <a:ln>
                  <a:noFill/>
                </a:ln>
                <a:scene3d>
                  <a:camera prst="perspectiveAbove">
                    <a:rot lat="20400000" lon="0" rev="0"/>
                  </a:camera>
                  <a:lightRig rig="balanced" dir="t"/>
                </a:scene3d>
                <a:sp3d extrusionH="273050" prstMaterial="softEdge">
                  <a:bevelT w="88900" h="6350"/>
                  <a:bevelB w="1905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06" name="모서리가 둥근 직사각형 405"/>
                <p:cNvSpPr/>
                <p:nvPr/>
              </p:nvSpPr>
              <p:spPr>
                <a:xfrm>
                  <a:off x="1317602" y="1825952"/>
                  <a:ext cx="1990202" cy="1571625"/>
                </a:xfrm>
                <a:prstGeom prst="roundRect">
                  <a:avLst>
                    <a:gd name="adj" fmla="val 12203"/>
                  </a:avLst>
                </a:prstGeom>
                <a:gradFill>
                  <a:gsLst>
                    <a:gs pos="14000">
                      <a:schemeClr val="bg1"/>
                    </a:gs>
                    <a:gs pos="73000">
                      <a:schemeClr val="bg1">
                        <a:alpha val="60000"/>
                      </a:schemeClr>
                    </a:gs>
                  </a:gsLst>
                  <a:lin ang="5400000" scaled="0"/>
                </a:gradFill>
                <a:ln>
                  <a:noFill/>
                </a:ln>
                <a:scene3d>
                  <a:camera prst="orthographicFront"/>
                  <a:lightRig rig="balanced" dir="t"/>
                </a:scene3d>
                <a:sp3d extrusionH="228600" prstMaterial="softEdge">
                  <a:bevelT w="88900" h="6350"/>
                  <a:bevelB w="1905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403" name="양쪽 모서리가 둥근 사각형 402"/>
              <p:cNvSpPr/>
              <p:nvPr/>
            </p:nvSpPr>
            <p:spPr>
              <a:xfrm rot="10800000">
                <a:off x="872767" y="2956946"/>
                <a:ext cx="343888" cy="226300"/>
              </a:xfrm>
              <a:prstGeom prst="round2SameRect">
                <a:avLst/>
              </a:prstGeom>
              <a:solidFill>
                <a:srgbClr val="41AA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04" name="TextBox 403"/>
              <p:cNvSpPr txBox="1"/>
              <p:nvPr/>
            </p:nvSpPr>
            <p:spPr>
              <a:xfrm>
                <a:off x="874415" y="2953049"/>
                <a:ext cx="340593" cy="2462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9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03</a:t>
                </a:r>
                <a:endParaRPr lang="en-US" altLang="ko-KR" sz="9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400" name="TextBox 399"/>
            <p:cNvSpPr txBox="1"/>
            <p:nvPr/>
          </p:nvSpPr>
          <p:spPr>
            <a:xfrm>
              <a:off x="494774" y="3388935"/>
              <a:ext cx="1091966" cy="830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ko-KR" altLang="en-US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온라인</a:t>
              </a:r>
              <a:endParaRPr lang="en-US" altLang="ko-KR" sz="16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>
                <a:spcBef>
                  <a:spcPts val="300"/>
                </a:spcBef>
              </a:pPr>
              <a:r>
                <a:rPr lang="ko-KR" altLang="en-US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융자신청</a:t>
              </a:r>
              <a:endParaRPr lang="en-US" altLang="ko-KR" sz="16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>
                <a:spcBef>
                  <a:spcPts val="300"/>
                </a:spcBef>
              </a:pPr>
              <a:r>
                <a:rPr lang="en-US" altLang="ko-KR" sz="11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(</a:t>
              </a:r>
              <a:r>
                <a:rPr lang="ko-KR" altLang="en-US" sz="11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기업진단 신청</a:t>
              </a:r>
              <a:r>
                <a:rPr lang="en-US" altLang="ko-KR" sz="11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)</a:t>
              </a:r>
              <a:endParaRPr lang="ko-KR" altLang="en-US" sz="11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407" name="그룹 406"/>
          <p:cNvGrpSpPr/>
          <p:nvPr/>
        </p:nvGrpSpPr>
        <p:grpSpPr>
          <a:xfrm>
            <a:off x="4969550" y="3025099"/>
            <a:ext cx="1124320" cy="1464243"/>
            <a:chOff x="441140" y="2953049"/>
            <a:chExt cx="1199230" cy="1561801"/>
          </a:xfrm>
        </p:grpSpPr>
        <p:grpSp>
          <p:nvGrpSpPr>
            <p:cNvPr id="408" name="그룹 407"/>
            <p:cNvGrpSpPr/>
            <p:nvPr/>
          </p:nvGrpSpPr>
          <p:grpSpPr>
            <a:xfrm>
              <a:off x="441140" y="2953049"/>
              <a:ext cx="1199230" cy="1561801"/>
              <a:chOff x="441140" y="2953049"/>
              <a:chExt cx="1199230" cy="1561801"/>
            </a:xfrm>
          </p:grpSpPr>
          <p:sp>
            <p:nvSpPr>
              <p:cNvPr id="410" name="사다리꼴 409"/>
              <p:cNvSpPr/>
              <p:nvPr/>
            </p:nvSpPr>
            <p:spPr>
              <a:xfrm>
                <a:off x="820218" y="2956946"/>
                <a:ext cx="448988" cy="68829"/>
              </a:xfrm>
              <a:prstGeom prst="trapezoid">
                <a:avLst>
                  <a:gd name="adj" fmla="val 75599"/>
                </a:avLst>
              </a:prstGeom>
              <a:solidFill>
                <a:srgbClr val="06466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411" name="그룹 410"/>
              <p:cNvGrpSpPr/>
              <p:nvPr/>
            </p:nvGrpSpPr>
            <p:grpSpPr>
              <a:xfrm>
                <a:off x="441140" y="2956946"/>
                <a:ext cx="1199230" cy="1557904"/>
                <a:chOff x="1219200" y="1714500"/>
                <a:chExt cx="2197100" cy="1790700"/>
              </a:xfrm>
            </p:grpSpPr>
            <p:sp>
              <p:nvSpPr>
                <p:cNvPr id="414" name="모서리가 둥근 직사각형 413"/>
                <p:cNvSpPr/>
                <p:nvPr/>
              </p:nvSpPr>
              <p:spPr>
                <a:xfrm>
                  <a:off x="1219200" y="1714500"/>
                  <a:ext cx="2197100" cy="1790700"/>
                </a:xfrm>
                <a:prstGeom prst="roundRect">
                  <a:avLst>
                    <a:gd name="adj" fmla="val 12203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/>
                    </a:gs>
                  </a:gsLst>
                  <a:lin ang="5400000" scaled="0"/>
                </a:gradFill>
                <a:ln>
                  <a:noFill/>
                </a:ln>
                <a:scene3d>
                  <a:camera prst="perspectiveAbove">
                    <a:rot lat="20400000" lon="0" rev="0"/>
                  </a:camera>
                  <a:lightRig rig="balanced" dir="t"/>
                </a:scene3d>
                <a:sp3d extrusionH="273050" prstMaterial="softEdge">
                  <a:bevelT w="88900" h="6350"/>
                  <a:bevelB w="1905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15" name="모서리가 둥근 직사각형 414"/>
                <p:cNvSpPr/>
                <p:nvPr/>
              </p:nvSpPr>
              <p:spPr>
                <a:xfrm>
                  <a:off x="1317602" y="1825952"/>
                  <a:ext cx="1990202" cy="1571625"/>
                </a:xfrm>
                <a:prstGeom prst="roundRect">
                  <a:avLst>
                    <a:gd name="adj" fmla="val 12203"/>
                  </a:avLst>
                </a:prstGeom>
                <a:gradFill>
                  <a:gsLst>
                    <a:gs pos="14000">
                      <a:schemeClr val="bg1"/>
                    </a:gs>
                    <a:gs pos="73000">
                      <a:schemeClr val="bg1">
                        <a:alpha val="60000"/>
                      </a:schemeClr>
                    </a:gs>
                  </a:gsLst>
                  <a:lin ang="5400000" scaled="0"/>
                </a:gradFill>
                <a:ln>
                  <a:noFill/>
                </a:ln>
                <a:scene3d>
                  <a:camera prst="orthographicFront"/>
                  <a:lightRig rig="balanced" dir="t"/>
                </a:scene3d>
                <a:sp3d extrusionH="228600" prstMaterial="softEdge">
                  <a:bevelT w="88900" h="6350"/>
                  <a:bevelB w="1905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412" name="양쪽 모서리가 둥근 사각형 411"/>
              <p:cNvSpPr/>
              <p:nvPr/>
            </p:nvSpPr>
            <p:spPr>
              <a:xfrm rot="10800000">
                <a:off x="872767" y="2956946"/>
                <a:ext cx="343888" cy="226300"/>
              </a:xfrm>
              <a:prstGeom prst="round2SameRect">
                <a:avLst/>
              </a:prstGeom>
              <a:solidFill>
                <a:srgbClr val="41AA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13" name="TextBox 412"/>
              <p:cNvSpPr txBox="1"/>
              <p:nvPr/>
            </p:nvSpPr>
            <p:spPr>
              <a:xfrm>
                <a:off x="874415" y="2953049"/>
                <a:ext cx="340593" cy="2462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9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04</a:t>
                </a:r>
                <a:endParaRPr lang="en-US" altLang="ko-KR" sz="9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409" name="TextBox 408"/>
            <p:cNvSpPr txBox="1"/>
            <p:nvPr/>
          </p:nvSpPr>
          <p:spPr>
            <a:xfrm>
              <a:off x="582940" y="3350464"/>
              <a:ext cx="915635" cy="9079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ko-KR" altLang="en-US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신청결과</a:t>
              </a:r>
              <a:endParaRPr lang="en-US" altLang="ko-KR" sz="16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>
                <a:spcBef>
                  <a:spcPts val="300"/>
                </a:spcBef>
              </a:pPr>
              <a:r>
                <a:rPr lang="ko-KR" altLang="en-US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통보 및</a:t>
              </a:r>
              <a:endParaRPr lang="en-US" altLang="ko-KR" sz="16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>
                <a:spcBef>
                  <a:spcPts val="300"/>
                </a:spcBef>
              </a:pPr>
              <a:r>
                <a:rPr lang="ko-KR" altLang="en-US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접수</a:t>
              </a:r>
              <a:endParaRPr lang="ko-KR" altLang="en-US" sz="11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416" name="그룹 415"/>
          <p:cNvGrpSpPr/>
          <p:nvPr/>
        </p:nvGrpSpPr>
        <p:grpSpPr>
          <a:xfrm>
            <a:off x="6478249" y="1830754"/>
            <a:ext cx="858446" cy="1464243"/>
            <a:chOff x="6704348" y="1969415"/>
            <a:chExt cx="915642" cy="1561801"/>
          </a:xfrm>
        </p:grpSpPr>
        <p:sp>
          <p:nvSpPr>
            <p:cNvPr id="417" name="사다리꼴 416"/>
            <p:cNvSpPr/>
            <p:nvPr/>
          </p:nvSpPr>
          <p:spPr>
            <a:xfrm>
              <a:off x="6941632" y="1973312"/>
              <a:ext cx="448988" cy="68829"/>
            </a:xfrm>
            <a:prstGeom prst="trapezoid">
              <a:avLst>
                <a:gd name="adj" fmla="val 75599"/>
              </a:avLst>
            </a:prstGeom>
            <a:solidFill>
              <a:srgbClr val="114B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418" name="그룹 417"/>
            <p:cNvGrpSpPr/>
            <p:nvPr/>
          </p:nvGrpSpPr>
          <p:grpSpPr>
            <a:xfrm>
              <a:off x="6704348" y="1973312"/>
              <a:ext cx="915642" cy="1557904"/>
              <a:chOff x="1219200" y="1714500"/>
              <a:chExt cx="2197100" cy="1790700"/>
            </a:xfrm>
          </p:grpSpPr>
          <p:sp>
            <p:nvSpPr>
              <p:cNvPr id="422" name="모서리가 둥근 직사각형 421"/>
              <p:cNvSpPr/>
              <p:nvPr/>
            </p:nvSpPr>
            <p:spPr>
              <a:xfrm>
                <a:off x="1219200" y="1714500"/>
                <a:ext cx="2197100" cy="1790700"/>
              </a:xfrm>
              <a:prstGeom prst="roundRect">
                <a:avLst>
                  <a:gd name="adj" fmla="val 12203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  <a:scene3d>
                <a:camera prst="perspectiveAbove">
                  <a:rot lat="20400000" lon="0" rev="0"/>
                </a:camera>
                <a:lightRig rig="balanced" dir="t"/>
              </a:scene3d>
              <a:sp3d extrusionH="273050" prstMaterial="softEdge">
                <a:bevelT w="88900" h="6350"/>
                <a:bevelB w="1905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23" name="모서리가 둥근 직사각형 422"/>
              <p:cNvSpPr/>
              <p:nvPr/>
            </p:nvSpPr>
            <p:spPr>
              <a:xfrm>
                <a:off x="1317602" y="1825952"/>
                <a:ext cx="1990202" cy="1571625"/>
              </a:xfrm>
              <a:prstGeom prst="roundRect">
                <a:avLst>
                  <a:gd name="adj" fmla="val 12203"/>
                </a:avLst>
              </a:prstGeom>
              <a:gradFill>
                <a:gsLst>
                  <a:gs pos="14000">
                    <a:schemeClr val="bg1"/>
                  </a:gs>
                  <a:gs pos="73000">
                    <a:schemeClr val="bg1"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balanced" dir="t"/>
              </a:scene3d>
              <a:sp3d extrusionH="228600" prstMaterial="softEdge">
                <a:bevelT w="88900" h="6350"/>
                <a:bevelB w="1905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419" name="양쪽 모서리가 둥근 사각형 418"/>
            <p:cNvSpPr/>
            <p:nvPr/>
          </p:nvSpPr>
          <p:spPr>
            <a:xfrm rot="10800000">
              <a:off x="6994181" y="1973312"/>
              <a:ext cx="343888" cy="226300"/>
            </a:xfrm>
            <a:prstGeom prst="round2SameRect">
              <a:avLst/>
            </a:prstGeom>
            <a:solidFill>
              <a:srgbClr val="73B8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0" name="TextBox 419"/>
            <p:cNvSpPr txBox="1"/>
            <p:nvPr/>
          </p:nvSpPr>
          <p:spPr>
            <a:xfrm>
              <a:off x="6995828" y="1969415"/>
              <a:ext cx="340593" cy="2462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9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05</a:t>
              </a:r>
              <a:endParaRPr lang="en-US" altLang="ko-KR" sz="9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21" name="TextBox 420"/>
            <p:cNvSpPr txBox="1"/>
            <p:nvPr/>
          </p:nvSpPr>
          <p:spPr>
            <a:xfrm>
              <a:off x="6887096" y="2509176"/>
              <a:ext cx="550151" cy="62324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ko-KR" altLang="en-US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기업</a:t>
              </a:r>
              <a:endParaRPr lang="en-US" altLang="ko-KR" sz="16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>
                <a:spcBef>
                  <a:spcPts val="300"/>
                </a:spcBef>
              </a:pPr>
              <a:r>
                <a:rPr lang="ko-KR" altLang="en-US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평가</a:t>
              </a:r>
              <a:endParaRPr lang="ko-KR" altLang="en-US" sz="11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424" name="그룹 423"/>
          <p:cNvGrpSpPr/>
          <p:nvPr/>
        </p:nvGrpSpPr>
        <p:grpSpPr>
          <a:xfrm>
            <a:off x="6478249" y="4219444"/>
            <a:ext cx="858446" cy="1464243"/>
            <a:chOff x="6704348" y="1969415"/>
            <a:chExt cx="915642" cy="1561801"/>
          </a:xfrm>
        </p:grpSpPr>
        <p:sp>
          <p:nvSpPr>
            <p:cNvPr id="425" name="사다리꼴 424"/>
            <p:cNvSpPr/>
            <p:nvPr/>
          </p:nvSpPr>
          <p:spPr>
            <a:xfrm>
              <a:off x="6941632" y="1973312"/>
              <a:ext cx="448988" cy="68829"/>
            </a:xfrm>
            <a:prstGeom prst="trapezoid">
              <a:avLst>
                <a:gd name="adj" fmla="val 75599"/>
              </a:avLst>
            </a:prstGeom>
            <a:solidFill>
              <a:srgbClr val="114B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426" name="그룹 425"/>
            <p:cNvGrpSpPr/>
            <p:nvPr/>
          </p:nvGrpSpPr>
          <p:grpSpPr>
            <a:xfrm>
              <a:off x="6704348" y="1973312"/>
              <a:ext cx="915642" cy="1557904"/>
              <a:chOff x="1219200" y="1714500"/>
              <a:chExt cx="2197100" cy="1790700"/>
            </a:xfrm>
          </p:grpSpPr>
          <p:sp>
            <p:nvSpPr>
              <p:cNvPr id="430" name="모서리가 둥근 직사각형 429"/>
              <p:cNvSpPr/>
              <p:nvPr/>
            </p:nvSpPr>
            <p:spPr>
              <a:xfrm>
                <a:off x="1219200" y="1714500"/>
                <a:ext cx="2197100" cy="1790700"/>
              </a:xfrm>
              <a:prstGeom prst="roundRect">
                <a:avLst>
                  <a:gd name="adj" fmla="val 12203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  <a:scene3d>
                <a:camera prst="perspectiveAbove">
                  <a:rot lat="20400000" lon="0" rev="0"/>
                </a:camera>
                <a:lightRig rig="balanced" dir="t"/>
              </a:scene3d>
              <a:sp3d extrusionH="273050" prstMaterial="softEdge">
                <a:bevelT w="88900" h="6350"/>
                <a:bevelB w="1905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31" name="모서리가 둥근 직사각형 430"/>
              <p:cNvSpPr/>
              <p:nvPr/>
            </p:nvSpPr>
            <p:spPr>
              <a:xfrm>
                <a:off x="1317602" y="1825952"/>
                <a:ext cx="1990202" cy="1571625"/>
              </a:xfrm>
              <a:prstGeom prst="roundRect">
                <a:avLst>
                  <a:gd name="adj" fmla="val 12203"/>
                </a:avLst>
              </a:prstGeom>
              <a:gradFill>
                <a:gsLst>
                  <a:gs pos="14000">
                    <a:schemeClr val="bg1"/>
                  </a:gs>
                  <a:gs pos="73000">
                    <a:schemeClr val="bg1">
                      <a:alpha val="60000"/>
                    </a:scheme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balanced" dir="t"/>
              </a:scene3d>
              <a:sp3d extrusionH="228600" prstMaterial="softEdge">
                <a:bevelT w="88900" h="6350"/>
                <a:bevelB w="1905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427" name="양쪽 모서리가 둥근 사각형 426"/>
            <p:cNvSpPr/>
            <p:nvPr/>
          </p:nvSpPr>
          <p:spPr>
            <a:xfrm rot="10800000">
              <a:off x="6994181" y="1973312"/>
              <a:ext cx="343888" cy="226300"/>
            </a:xfrm>
            <a:prstGeom prst="round2SameRect">
              <a:avLst/>
            </a:prstGeom>
            <a:solidFill>
              <a:srgbClr val="73B8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8" name="TextBox 427"/>
            <p:cNvSpPr txBox="1"/>
            <p:nvPr/>
          </p:nvSpPr>
          <p:spPr>
            <a:xfrm>
              <a:off x="6995828" y="1969415"/>
              <a:ext cx="340593" cy="2462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9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05</a:t>
              </a:r>
              <a:endParaRPr lang="en-US" altLang="ko-KR" sz="9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429" name="TextBox 428"/>
            <p:cNvSpPr txBox="1"/>
            <p:nvPr/>
          </p:nvSpPr>
          <p:spPr>
            <a:xfrm>
              <a:off x="6772482" y="2366831"/>
              <a:ext cx="779381" cy="9079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ko-KR" altLang="en-US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기업</a:t>
              </a:r>
              <a:endParaRPr lang="en-US" altLang="ko-KR" sz="16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>
                <a:spcBef>
                  <a:spcPts val="300"/>
                </a:spcBef>
              </a:pPr>
              <a:r>
                <a:rPr lang="ko-KR" altLang="en-US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진단 및</a:t>
              </a:r>
              <a:endParaRPr lang="en-US" altLang="ko-KR" sz="16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>
                <a:spcBef>
                  <a:spcPts val="300"/>
                </a:spcBef>
              </a:pPr>
              <a:r>
                <a:rPr lang="ko-KR" altLang="en-US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평가</a:t>
              </a:r>
              <a:endParaRPr lang="ko-KR" altLang="en-US" sz="11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432" name="그룹 431"/>
          <p:cNvGrpSpPr/>
          <p:nvPr/>
        </p:nvGrpSpPr>
        <p:grpSpPr>
          <a:xfrm>
            <a:off x="7696288" y="3025099"/>
            <a:ext cx="1124320" cy="1464243"/>
            <a:chOff x="441140" y="2953049"/>
            <a:chExt cx="1199230" cy="1561801"/>
          </a:xfrm>
        </p:grpSpPr>
        <p:grpSp>
          <p:nvGrpSpPr>
            <p:cNvPr id="433" name="그룹 432"/>
            <p:cNvGrpSpPr/>
            <p:nvPr/>
          </p:nvGrpSpPr>
          <p:grpSpPr>
            <a:xfrm>
              <a:off x="441140" y="2953049"/>
              <a:ext cx="1199230" cy="1561801"/>
              <a:chOff x="441140" y="2953049"/>
              <a:chExt cx="1199230" cy="1561801"/>
            </a:xfrm>
          </p:grpSpPr>
          <p:sp>
            <p:nvSpPr>
              <p:cNvPr id="435" name="사다리꼴 434"/>
              <p:cNvSpPr/>
              <p:nvPr/>
            </p:nvSpPr>
            <p:spPr>
              <a:xfrm>
                <a:off x="820218" y="2956946"/>
                <a:ext cx="448988" cy="68829"/>
              </a:xfrm>
              <a:prstGeom prst="trapezoid">
                <a:avLst>
                  <a:gd name="adj" fmla="val 75599"/>
                </a:avLst>
              </a:prstGeom>
              <a:solidFill>
                <a:srgbClr val="06466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436" name="그룹 435"/>
              <p:cNvGrpSpPr/>
              <p:nvPr/>
            </p:nvGrpSpPr>
            <p:grpSpPr>
              <a:xfrm>
                <a:off x="441140" y="2956946"/>
                <a:ext cx="1199230" cy="1557904"/>
                <a:chOff x="1219200" y="1714500"/>
                <a:chExt cx="2197100" cy="1790700"/>
              </a:xfrm>
            </p:grpSpPr>
            <p:sp>
              <p:nvSpPr>
                <p:cNvPr id="439" name="모서리가 둥근 직사각형 438"/>
                <p:cNvSpPr/>
                <p:nvPr/>
              </p:nvSpPr>
              <p:spPr>
                <a:xfrm>
                  <a:off x="1219200" y="1714500"/>
                  <a:ext cx="2197100" cy="1790700"/>
                </a:xfrm>
                <a:prstGeom prst="roundRect">
                  <a:avLst>
                    <a:gd name="adj" fmla="val 12203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/>
                    </a:gs>
                  </a:gsLst>
                  <a:lin ang="5400000" scaled="0"/>
                </a:gradFill>
                <a:ln>
                  <a:noFill/>
                </a:ln>
                <a:scene3d>
                  <a:camera prst="perspectiveAbove">
                    <a:rot lat="20400000" lon="0" rev="0"/>
                  </a:camera>
                  <a:lightRig rig="balanced" dir="t"/>
                </a:scene3d>
                <a:sp3d extrusionH="273050" prstMaterial="softEdge">
                  <a:bevelT w="88900" h="6350"/>
                  <a:bevelB w="1905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40" name="모서리가 둥근 직사각형 439"/>
                <p:cNvSpPr/>
                <p:nvPr/>
              </p:nvSpPr>
              <p:spPr>
                <a:xfrm>
                  <a:off x="1317602" y="1825952"/>
                  <a:ext cx="1990202" cy="1571625"/>
                </a:xfrm>
                <a:prstGeom prst="roundRect">
                  <a:avLst>
                    <a:gd name="adj" fmla="val 12203"/>
                  </a:avLst>
                </a:prstGeom>
                <a:gradFill>
                  <a:gsLst>
                    <a:gs pos="14000">
                      <a:schemeClr val="bg1"/>
                    </a:gs>
                    <a:gs pos="73000">
                      <a:schemeClr val="bg1">
                        <a:alpha val="60000"/>
                      </a:schemeClr>
                    </a:gs>
                  </a:gsLst>
                  <a:lin ang="5400000" scaled="0"/>
                </a:gradFill>
                <a:ln>
                  <a:noFill/>
                </a:ln>
                <a:scene3d>
                  <a:camera prst="orthographicFront"/>
                  <a:lightRig rig="balanced" dir="t"/>
                </a:scene3d>
                <a:sp3d extrusionH="228600" prstMaterial="softEdge">
                  <a:bevelT w="88900" h="6350"/>
                  <a:bevelB w="1905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437" name="양쪽 모서리가 둥근 사각형 436"/>
              <p:cNvSpPr/>
              <p:nvPr/>
            </p:nvSpPr>
            <p:spPr>
              <a:xfrm rot="10800000">
                <a:off x="872767" y="2956946"/>
                <a:ext cx="343888" cy="226300"/>
              </a:xfrm>
              <a:prstGeom prst="round2SameRect">
                <a:avLst/>
              </a:prstGeom>
              <a:solidFill>
                <a:srgbClr val="41AA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38" name="TextBox 437"/>
              <p:cNvSpPr txBox="1"/>
              <p:nvPr/>
            </p:nvSpPr>
            <p:spPr>
              <a:xfrm>
                <a:off x="874415" y="2953049"/>
                <a:ext cx="340593" cy="2462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9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06</a:t>
                </a:r>
                <a:endParaRPr lang="en-US" altLang="ko-KR" sz="9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434" name="TextBox 433"/>
            <p:cNvSpPr txBox="1"/>
            <p:nvPr/>
          </p:nvSpPr>
          <p:spPr>
            <a:xfrm>
              <a:off x="559697" y="3635157"/>
              <a:ext cx="962123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ko-KR" altLang="en-US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융자 결정</a:t>
              </a:r>
              <a:endParaRPr lang="ko-KR" altLang="en-US" sz="11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441" name="그룹 440"/>
          <p:cNvGrpSpPr/>
          <p:nvPr/>
        </p:nvGrpSpPr>
        <p:grpSpPr>
          <a:xfrm>
            <a:off x="9072956" y="1830754"/>
            <a:ext cx="858446" cy="3852933"/>
            <a:chOff x="9361047" y="1969415"/>
            <a:chExt cx="915642" cy="4109643"/>
          </a:xfrm>
        </p:grpSpPr>
        <p:grpSp>
          <p:nvGrpSpPr>
            <p:cNvPr id="442" name="그룹 441"/>
            <p:cNvGrpSpPr/>
            <p:nvPr/>
          </p:nvGrpSpPr>
          <p:grpSpPr>
            <a:xfrm>
              <a:off x="9361047" y="1969415"/>
              <a:ext cx="915642" cy="1561801"/>
              <a:chOff x="6704348" y="1969415"/>
              <a:chExt cx="915642" cy="1561801"/>
            </a:xfrm>
          </p:grpSpPr>
          <p:sp>
            <p:nvSpPr>
              <p:cNvPr id="451" name="사다리꼴 450"/>
              <p:cNvSpPr/>
              <p:nvPr/>
            </p:nvSpPr>
            <p:spPr>
              <a:xfrm>
                <a:off x="6941632" y="1973312"/>
                <a:ext cx="448988" cy="68829"/>
              </a:xfrm>
              <a:prstGeom prst="trapezoid">
                <a:avLst>
                  <a:gd name="adj" fmla="val 75599"/>
                </a:avLst>
              </a:prstGeom>
              <a:solidFill>
                <a:srgbClr val="114B1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452" name="그룹 451"/>
              <p:cNvGrpSpPr/>
              <p:nvPr/>
            </p:nvGrpSpPr>
            <p:grpSpPr>
              <a:xfrm>
                <a:off x="6704348" y="1973312"/>
                <a:ext cx="915642" cy="1557904"/>
                <a:chOff x="1219200" y="1714500"/>
                <a:chExt cx="2197100" cy="1790700"/>
              </a:xfrm>
            </p:grpSpPr>
            <p:sp>
              <p:nvSpPr>
                <p:cNvPr id="456" name="모서리가 둥근 직사각형 455"/>
                <p:cNvSpPr/>
                <p:nvPr/>
              </p:nvSpPr>
              <p:spPr>
                <a:xfrm>
                  <a:off x="1219200" y="1714500"/>
                  <a:ext cx="2197100" cy="1790700"/>
                </a:xfrm>
                <a:prstGeom prst="roundRect">
                  <a:avLst>
                    <a:gd name="adj" fmla="val 12203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/>
                    </a:gs>
                  </a:gsLst>
                  <a:lin ang="5400000" scaled="0"/>
                </a:gradFill>
                <a:ln>
                  <a:noFill/>
                </a:ln>
                <a:scene3d>
                  <a:camera prst="perspectiveAbove">
                    <a:rot lat="20400000" lon="0" rev="0"/>
                  </a:camera>
                  <a:lightRig rig="balanced" dir="t"/>
                </a:scene3d>
                <a:sp3d extrusionH="273050" prstMaterial="softEdge">
                  <a:bevelT w="88900" h="6350"/>
                  <a:bevelB w="1905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57" name="모서리가 둥근 직사각형 456"/>
                <p:cNvSpPr/>
                <p:nvPr/>
              </p:nvSpPr>
              <p:spPr>
                <a:xfrm>
                  <a:off x="1317602" y="1825952"/>
                  <a:ext cx="1990202" cy="1571625"/>
                </a:xfrm>
                <a:prstGeom prst="roundRect">
                  <a:avLst>
                    <a:gd name="adj" fmla="val 12203"/>
                  </a:avLst>
                </a:prstGeom>
                <a:gradFill>
                  <a:gsLst>
                    <a:gs pos="14000">
                      <a:schemeClr val="bg1"/>
                    </a:gs>
                    <a:gs pos="73000">
                      <a:schemeClr val="bg1">
                        <a:alpha val="60000"/>
                      </a:schemeClr>
                    </a:gs>
                  </a:gsLst>
                  <a:lin ang="5400000" scaled="0"/>
                </a:gradFill>
                <a:ln>
                  <a:noFill/>
                </a:ln>
                <a:scene3d>
                  <a:camera prst="orthographicFront"/>
                  <a:lightRig rig="balanced" dir="t"/>
                </a:scene3d>
                <a:sp3d extrusionH="228600" prstMaterial="softEdge">
                  <a:bevelT w="88900" h="6350"/>
                  <a:bevelB w="1905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453" name="양쪽 모서리가 둥근 사각형 452"/>
              <p:cNvSpPr/>
              <p:nvPr/>
            </p:nvSpPr>
            <p:spPr>
              <a:xfrm rot="10800000">
                <a:off x="6994181" y="1973312"/>
                <a:ext cx="343888" cy="226300"/>
              </a:xfrm>
              <a:prstGeom prst="round2SameRect">
                <a:avLst/>
              </a:prstGeom>
              <a:solidFill>
                <a:srgbClr val="73B8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54" name="TextBox 453"/>
              <p:cNvSpPr txBox="1"/>
              <p:nvPr/>
            </p:nvSpPr>
            <p:spPr>
              <a:xfrm>
                <a:off x="6995828" y="1969415"/>
                <a:ext cx="340593" cy="2462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9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07</a:t>
                </a:r>
                <a:endParaRPr lang="en-US" altLang="ko-KR" sz="9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55" name="TextBox 454"/>
              <p:cNvSpPr txBox="1"/>
              <p:nvPr/>
            </p:nvSpPr>
            <p:spPr>
              <a:xfrm>
                <a:off x="6721725" y="2438523"/>
                <a:ext cx="880892" cy="328283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>
                  <a:spcBef>
                    <a:spcPts val="300"/>
                  </a:spcBef>
                </a:pPr>
                <a:r>
                  <a:rPr lang="ko-KR" altLang="en-US" sz="14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직접대출</a:t>
                </a:r>
                <a:endParaRPr lang="en-US" altLang="ko-KR" sz="14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grpSp>
          <p:nvGrpSpPr>
            <p:cNvPr id="443" name="그룹 442"/>
            <p:cNvGrpSpPr/>
            <p:nvPr/>
          </p:nvGrpSpPr>
          <p:grpSpPr>
            <a:xfrm>
              <a:off x="9361047" y="4517257"/>
              <a:ext cx="915642" cy="1561801"/>
              <a:chOff x="6704348" y="1969415"/>
              <a:chExt cx="915642" cy="1561801"/>
            </a:xfrm>
          </p:grpSpPr>
          <p:sp>
            <p:nvSpPr>
              <p:cNvPr id="444" name="사다리꼴 443"/>
              <p:cNvSpPr/>
              <p:nvPr/>
            </p:nvSpPr>
            <p:spPr>
              <a:xfrm>
                <a:off x="6941632" y="1973312"/>
                <a:ext cx="448988" cy="68829"/>
              </a:xfrm>
              <a:prstGeom prst="trapezoid">
                <a:avLst>
                  <a:gd name="adj" fmla="val 75599"/>
                </a:avLst>
              </a:prstGeom>
              <a:solidFill>
                <a:srgbClr val="114B1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445" name="그룹 444"/>
              <p:cNvGrpSpPr/>
              <p:nvPr/>
            </p:nvGrpSpPr>
            <p:grpSpPr>
              <a:xfrm>
                <a:off x="6704348" y="1973312"/>
                <a:ext cx="915642" cy="1557904"/>
                <a:chOff x="1219200" y="1714500"/>
                <a:chExt cx="2197100" cy="1790700"/>
              </a:xfrm>
            </p:grpSpPr>
            <p:sp>
              <p:nvSpPr>
                <p:cNvPr id="449" name="모서리가 둥근 직사각형 448"/>
                <p:cNvSpPr/>
                <p:nvPr/>
              </p:nvSpPr>
              <p:spPr>
                <a:xfrm>
                  <a:off x="1219200" y="1714500"/>
                  <a:ext cx="2197100" cy="1790700"/>
                </a:xfrm>
                <a:prstGeom prst="roundRect">
                  <a:avLst>
                    <a:gd name="adj" fmla="val 12203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/>
                    </a:gs>
                  </a:gsLst>
                  <a:lin ang="5400000" scaled="0"/>
                </a:gradFill>
                <a:ln>
                  <a:noFill/>
                </a:ln>
                <a:scene3d>
                  <a:camera prst="perspectiveAbove">
                    <a:rot lat="20400000" lon="0" rev="0"/>
                  </a:camera>
                  <a:lightRig rig="balanced" dir="t"/>
                </a:scene3d>
                <a:sp3d extrusionH="273050" prstMaterial="softEdge">
                  <a:bevelT w="88900" h="6350"/>
                  <a:bevelB w="1905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50" name="모서리가 둥근 직사각형 449"/>
                <p:cNvSpPr/>
                <p:nvPr/>
              </p:nvSpPr>
              <p:spPr>
                <a:xfrm>
                  <a:off x="1317602" y="1825952"/>
                  <a:ext cx="1990202" cy="1571625"/>
                </a:xfrm>
                <a:prstGeom prst="roundRect">
                  <a:avLst>
                    <a:gd name="adj" fmla="val 12203"/>
                  </a:avLst>
                </a:prstGeom>
                <a:gradFill>
                  <a:gsLst>
                    <a:gs pos="14000">
                      <a:schemeClr val="bg1"/>
                    </a:gs>
                    <a:gs pos="73000">
                      <a:schemeClr val="bg1">
                        <a:alpha val="60000"/>
                      </a:schemeClr>
                    </a:gs>
                  </a:gsLst>
                  <a:lin ang="5400000" scaled="0"/>
                </a:gradFill>
                <a:ln>
                  <a:noFill/>
                </a:ln>
                <a:scene3d>
                  <a:camera prst="orthographicFront"/>
                  <a:lightRig rig="balanced" dir="t"/>
                </a:scene3d>
                <a:sp3d extrusionH="228600" prstMaterial="softEdge">
                  <a:bevelT w="88900" h="6350"/>
                  <a:bevelB w="1905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446" name="양쪽 모서리가 둥근 사각형 445"/>
              <p:cNvSpPr/>
              <p:nvPr/>
            </p:nvSpPr>
            <p:spPr>
              <a:xfrm rot="10800000">
                <a:off x="6994181" y="1973312"/>
                <a:ext cx="343888" cy="226300"/>
              </a:xfrm>
              <a:prstGeom prst="round2SameRect">
                <a:avLst/>
              </a:prstGeom>
              <a:solidFill>
                <a:srgbClr val="73B8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47" name="TextBox 446"/>
              <p:cNvSpPr txBox="1"/>
              <p:nvPr/>
            </p:nvSpPr>
            <p:spPr>
              <a:xfrm>
                <a:off x="6995828" y="1969415"/>
                <a:ext cx="340593" cy="2462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9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07</a:t>
                </a:r>
                <a:endParaRPr lang="en-US" altLang="ko-KR" sz="9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48" name="TextBox 447"/>
              <p:cNvSpPr txBox="1"/>
              <p:nvPr/>
            </p:nvSpPr>
            <p:spPr>
              <a:xfrm>
                <a:off x="6721725" y="2445500"/>
                <a:ext cx="880892" cy="328283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>
                  <a:spcBef>
                    <a:spcPts val="300"/>
                  </a:spcBef>
                </a:pPr>
                <a:r>
                  <a:rPr lang="ko-KR" altLang="en-US" sz="14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대리대출</a:t>
                </a:r>
                <a:endParaRPr lang="ko-KR" altLang="en-US" sz="105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sp>
        <p:nvSpPr>
          <p:cNvPr id="458" name="TextBox 457"/>
          <p:cNvSpPr txBox="1"/>
          <p:nvPr/>
        </p:nvSpPr>
        <p:spPr>
          <a:xfrm>
            <a:off x="9183645" y="2614315"/>
            <a:ext cx="63991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중진공</a:t>
            </a:r>
            <a:endParaRPr lang="en-US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/>
            <a:r>
              <a:rPr lang="ko-KR" altLang="en-US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73B80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▼</a:t>
            </a:r>
            <a:endParaRPr lang="en-US" altLang="ko-KR" sz="1000" b="1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73B80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/>
            <a:r>
              <a:rPr lang="ko-KR" altLang="en-US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중소기업</a:t>
            </a:r>
            <a:endParaRPr lang="ko-KR" altLang="en-US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59" name="TextBox 458"/>
          <p:cNvSpPr txBox="1"/>
          <p:nvPr/>
        </p:nvSpPr>
        <p:spPr>
          <a:xfrm>
            <a:off x="9183645" y="5005260"/>
            <a:ext cx="63991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은행</a:t>
            </a:r>
            <a:endParaRPr lang="en-US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/>
            <a:r>
              <a:rPr lang="ko-KR" altLang="en-US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73B80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▼</a:t>
            </a:r>
            <a:endParaRPr lang="en-US" altLang="ko-KR" sz="1000" b="1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73B80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/>
            <a:r>
              <a:rPr lang="ko-KR" altLang="en-US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중소기업</a:t>
            </a:r>
            <a:endParaRPr lang="ko-KR" altLang="en-US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60" name="TextBox 459"/>
          <p:cNvSpPr txBox="1"/>
          <p:nvPr/>
        </p:nvSpPr>
        <p:spPr>
          <a:xfrm>
            <a:off x="3443058" y="2276238"/>
            <a:ext cx="136447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300"/>
              </a:spcBef>
            </a:pPr>
            <a:r>
              <a:rPr lang="en-US" altLang="ko-KR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[</a:t>
            </a:r>
            <a:r>
              <a:rPr lang="ko-KR" altLang="en-US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중진공 홈페이지</a:t>
            </a:r>
            <a:r>
              <a:rPr lang="en-US" altLang="ko-KR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</a:p>
        </p:txBody>
      </p:sp>
      <p:sp>
        <p:nvSpPr>
          <p:cNvPr id="461" name="TextBox 460"/>
          <p:cNvSpPr txBox="1"/>
          <p:nvPr/>
        </p:nvSpPr>
        <p:spPr>
          <a:xfrm>
            <a:off x="1946981" y="2276238"/>
            <a:ext cx="141096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300"/>
              </a:spcBef>
            </a:pPr>
            <a:r>
              <a:rPr lang="en-US" altLang="ko-KR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92D050"/>
                </a:solidFill>
                <a:effectLst>
                  <a:glow rad="190500">
                    <a:schemeClr val="bg1">
                      <a:alpha val="37000"/>
                    </a:schemeClr>
                  </a:glow>
                </a:effectLst>
                <a:latin typeface="HY강B" panose="02030600000101010101" pitchFamily="18" charset="-127"/>
                <a:ea typeface="HY강B" panose="02030600000101010101" pitchFamily="18" charset="-127"/>
              </a:rPr>
              <a:t>[</a:t>
            </a:r>
            <a:r>
              <a:rPr lang="ko-KR" altLang="en-US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92D050"/>
                </a:solidFill>
                <a:effectLst>
                  <a:glow rad="190500">
                    <a:schemeClr val="bg1">
                      <a:alpha val="37000"/>
                    </a:schemeClr>
                  </a:glow>
                </a:effectLst>
                <a:latin typeface="HY강B" panose="02030600000101010101" pitchFamily="18" charset="-127"/>
                <a:ea typeface="HY강B" panose="02030600000101010101" pitchFamily="18" charset="-127"/>
              </a:rPr>
              <a:t>중진공 방문 상담</a:t>
            </a:r>
            <a:r>
              <a:rPr lang="en-US" altLang="ko-KR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92D050"/>
                </a:solidFill>
                <a:effectLst>
                  <a:glow rad="190500">
                    <a:schemeClr val="bg1">
                      <a:alpha val="37000"/>
                    </a:schemeClr>
                  </a:glow>
                </a:effectLst>
                <a:latin typeface="HY강B" panose="02030600000101010101" pitchFamily="18" charset="-127"/>
                <a:ea typeface="HY강B" panose="02030600000101010101" pitchFamily="18" charset="-127"/>
              </a:rPr>
              <a:t>]</a:t>
            </a:r>
            <a:endParaRPr lang="ko-KR" altLang="en-US" sz="9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92D050"/>
              </a:solidFill>
              <a:effectLst>
                <a:glow rad="190500">
                  <a:schemeClr val="bg1">
                    <a:alpha val="37000"/>
                  </a:schemeClr>
                </a:glow>
              </a:effectLst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2357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4890" y="315019"/>
            <a:ext cx="3013942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06. </a:t>
            </a:r>
            <a:r>
              <a:rPr lang="ko-KR" altLang="en-US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융자</a:t>
            </a:r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 </a:t>
            </a:r>
            <a:r>
              <a:rPr lang="ko-KR" altLang="en-US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신청 및 접수</a:t>
            </a:r>
            <a:endParaRPr lang="ko-KR" altLang="en-US" sz="2400" dirty="0">
              <a:ln>
                <a:solidFill>
                  <a:schemeClr val="tx1">
                    <a:alpha val="0"/>
                  </a:schemeClr>
                </a:solidFill>
              </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0"/>
              </a:gra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grpSp>
        <p:nvGrpSpPr>
          <p:cNvPr id="94" name="그룹 93"/>
          <p:cNvGrpSpPr/>
          <p:nvPr/>
        </p:nvGrpSpPr>
        <p:grpSpPr>
          <a:xfrm>
            <a:off x="7262490" y="3323223"/>
            <a:ext cx="3076566" cy="2834074"/>
            <a:chOff x="5943842" y="2864083"/>
            <a:chExt cx="3076566" cy="2834074"/>
          </a:xfrm>
        </p:grpSpPr>
        <p:grpSp>
          <p:nvGrpSpPr>
            <p:cNvPr id="91" name="그룹 90"/>
            <p:cNvGrpSpPr/>
            <p:nvPr/>
          </p:nvGrpSpPr>
          <p:grpSpPr>
            <a:xfrm>
              <a:off x="6009020" y="2864083"/>
              <a:ext cx="3011388" cy="2834074"/>
              <a:chOff x="6009020" y="2864083"/>
              <a:chExt cx="3011388" cy="2834074"/>
            </a:xfrm>
          </p:grpSpPr>
          <p:grpSp>
            <p:nvGrpSpPr>
              <p:cNvPr id="86" name="그룹 85"/>
              <p:cNvGrpSpPr/>
              <p:nvPr/>
            </p:nvGrpSpPr>
            <p:grpSpPr>
              <a:xfrm>
                <a:off x="6009020" y="2864083"/>
                <a:ext cx="2821267" cy="2834074"/>
                <a:chOff x="710228" y="3028752"/>
                <a:chExt cx="1333196" cy="1637094"/>
              </a:xfrm>
            </p:grpSpPr>
            <p:pic>
              <p:nvPicPr>
                <p:cNvPr id="87" name="그림 86"/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50104"/>
                <a:stretch/>
              </p:blipFill>
              <p:spPr>
                <a:xfrm>
                  <a:off x="816083" y="4510473"/>
                  <a:ext cx="1095470" cy="155373"/>
                </a:xfrm>
                <a:prstGeom prst="rect">
                  <a:avLst/>
                </a:prstGeom>
              </p:spPr>
            </p:pic>
            <p:grpSp>
              <p:nvGrpSpPr>
                <p:cNvPr id="88" name="그룹 87"/>
                <p:cNvGrpSpPr/>
                <p:nvPr/>
              </p:nvGrpSpPr>
              <p:grpSpPr>
                <a:xfrm>
                  <a:off x="710228" y="3028752"/>
                  <a:ext cx="1333196" cy="1460589"/>
                  <a:chOff x="1219199" y="1714500"/>
                  <a:chExt cx="2605278" cy="1790700"/>
                </a:xfrm>
              </p:grpSpPr>
              <p:sp>
                <p:nvSpPr>
                  <p:cNvPr id="89" name="모서리가 둥근 직사각형 88"/>
                  <p:cNvSpPr/>
                  <p:nvPr/>
                </p:nvSpPr>
                <p:spPr>
                  <a:xfrm>
                    <a:off x="1219199" y="1714500"/>
                    <a:ext cx="2605278" cy="1790700"/>
                  </a:xfrm>
                  <a:prstGeom prst="roundRect">
                    <a:avLst>
                      <a:gd name="adj" fmla="val 12203"/>
                    </a:avLst>
                  </a:prstGeom>
                  <a:gradFill>
                    <a:gsLst>
                      <a:gs pos="0">
                        <a:schemeClr val="bg1">
                          <a:lumMod val="95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  <a:scene3d>
                    <a:camera prst="perspectiveAbove">
                      <a:rot lat="20400000" lon="0" rev="0"/>
                    </a:camera>
                    <a:lightRig rig="balanced" dir="t"/>
                  </a:scene3d>
                  <a:sp3d extrusionH="273050" prstMaterial="softEdge">
                    <a:bevelT w="88900" h="6350"/>
                    <a:bevelB w="1905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90" name="모서리가 둥근 직사각형 89"/>
                  <p:cNvSpPr/>
                  <p:nvPr/>
                </p:nvSpPr>
                <p:spPr>
                  <a:xfrm>
                    <a:off x="1279936" y="1830760"/>
                    <a:ext cx="2460937" cy="1599047"/>
                  </a:xfrm>
                  <a:prstGeom prst="roundRect">
                    <a:avLst>
                      <a:gd name="adj" fmla="val 9066"/>
                    </a:avLst>
                  </a:prstGeom>
                  <a:gradFill>
                    <a:gsLst>
                      <a:gs pos="14000">
                        <a:schemeClr val="bg1"/>
                      </a:gs>
                      <a:gs pos="73000">
                        <a:schemeClr val="bg1">
                          <a:alpha val="60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scene3d>
                    <a:camera prst="orthographicFront"/>
                    <a:lightRig rig="balanced" dir="t"/>
                  </a:scene3d>
                  <a:sp3d extrusionH="228600" prstMaterial="softEdge">
                    <a:bevelT w="88900" h="6350"/>
                    <a:bevelB w="1905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</p:grpSp>
          <p:sp>
            <p:nvSpPr>
              <p:cNvPr id="40" name="TextBox 39"/>
              <p:cNvSpPr txBox="1"/>
              <p:nvPr/>
            </p:nvSpPr>
            <p:spPr>
              <a:xfrm>
                <a:off x="6038579" y="3455992"/>
                <a:ext cx="2981829" cy="14542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ts val="500"/>
                  </a:spcBef>
                </a:pPr>
                <a:r>
                  <a:rPr lang="ko-KR" altLang="en-US" sz="16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신청기회를 부여 받은 기업은 기한 내에 </a:t>
                </a:r>
                <a:r>
                  <a:rPr lang="ko-KR" altLang="en-US" sz="1600" dirty="0" err="1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중진공</a:t>
                </a:r>
                <a:r>
                  <a:rPr lang="ko-KR" altLang="en-US" sz="16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 홈페이지를 통해 온라인으로 융자신청</a:t>
                </a:r>
                <a:endParaRPr lang="en-US" altLang="ko-KR" sz="160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  <a:p>
                <a:pPr lvl="0">
                  <a:spcBef>
                    <a:spcPts val="500"/>
                  </a:spcBef>
                </a:pPr>
                <a:r>
                  <a:rPr lang="ko-KR" altLang="en-US" sz="60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 </a:t>
                </a:r>
                <a:endParaRPr lang="ko-KR" altLang="en-US" sz="140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  <a:p>
                <a:pPr lvl="0">
                  <a:spcBef>
                    <a:spcPts val="500"/>
                  </a:spcBef>
                </a:pPr>
                <a:r>
                  <a:rPr lang="ko-KR" altLang="en-US" sz="11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* 온라인으로 </a:t>
                </a:r>
                <a:r>
                  <a:rPr lang="ko-KR" altLang="en-US" sz="110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융자신청 내용 입력 및 </a:t>
                </a:r>
                <a:endParaRPr lang="en-US" altLang="ko-KR" sz="110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  <a:p>
                <a:pPr lvl="0">
                  <a:spcBef>
                    <a:spcPts val="500"/>
                  </a:spcBef>
                </a:pPr>
                <a:r>
                  <a:rPr lang="ko-KR" altLang="en-US" sz="11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  신청서식을 </a:t>
                </a:r>
                <a:r>
                  <a:rPr lang="ko-KR" altLang="en-US" sz="110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전송</a:t>
                </a:r>
              </a:p>
            </p:txBody>
          </p:sp>
        </p:grpSp>
        <p:grpSp>
          <p:nvGrpSpPr>
            <p:cNvPr id="44" name="그룹 43"/>
            <p:cNvGrpSpPr/>
            <p:nvPr/>
          </p:nvGrpSpPr>
          <p:grpSpPr>
            <a:xfrm>
              <a:off x="5943842" y="2870930"/>
              <a:ext cx="1443594" cy="428336"/>
              <a:chOff x="553480" y="2077280"/>
              <a:chExt cx="1443594" cy="428336"/>
            </a:xfrm>
          </p:grpSpPr>
          <p:sp>
            <p:nvSpPr>
              <p:cNvPr id="45" name="자유형 44"/>
              <p:cNvSpPr/>
              <p:nvPr/>
            </p:nvSpPr>
            <p:spPr>
              <a:xfrm rot="21449275">
                <a:off x="626009" y="2280848"/>
                <a:ext cx="1190130" cy="224768"/>
              </a:xfrm>
              <a:custGeom>
                <a:avLst/>
                <a:gdLst>
                  <a:gd name="connsiteX0" fmla="*/ 26193 w 1078706"/>
                  <a:gd name="connsiteY0" fmla="*/ 76200 h 173831"/>
                  <a:gd name="connsiteX1" fmla="*/ 1078706 w 1078706"/>
                  <a:gd name="connsiteY1" fmla="*/ 173831 h 173831"/>
                  <a:gd name="connsiteX2" fmla="*/ 1078706 w 1078706"/>
                  <a:gd name="connsiteY2" fmla="*/ 0 h 173831"/>
                  <a:gd name="connsiteX3" fmla="*/ 0 w 1078706"/>
                  <a:gd name="connsiteY3" fmla="*/ 33337 h 173831"/>
                  <a:gd name="connsiteX4" fmla="*/ 26193 w 1078706"/>
                  <a:gd name="connsiteY4" fmla="*/ 76200 h 173831"/>
                  <a:gd name="connsiteX0" fmla="*/ 26193 w 1078706"/>
                  <a:gd name="connsiteY0" fmla="*/ 76200 h 176212"/>
                  <a:gd name="connsiteX1" fmla="*/ 1071562 w 1078706"/>
                  <a:gd name="connsiteY1" fmla="*/ 176212 h 176212"/>
                  <a:gd name="connsiteX2" fmla="*/ 1078706 w 1078706"/>
                  <a:gd name="connsiteY2" fmla="*/ 0 h 176212"/>
                  <a:gd name="connsiteX3" fmla="*/ 0 w 1078706"/>
                  <a:gd name="connsiteY3" fmla="*/ 33337 h 176212"/>
                  <a:gd name="connsiteX4" fmla="*/ 26193 w 1078706"/>
                  <a:gd name="connsiteY4" fmla="*/ 76200 h 176212"/>
                  <a:gd name="connsiteX0" fmla="*/ 26193 w 1078706"/>
                  <a:gd name="connsiteY0" fmla="*/ 76200 h 176212"/>
                  <a:gd name="connsiteX1" fmla="*/ 1071562 w 1078706"/>
                  <a:gd name="connsiteY1" fmla="*/ 176212 h 176212"/>
                  <a:gd name="connsiteX2" fmla="*/ 1078706 w 1078706"/>
                  <a:gd name="connsiteY2" fmla="*/ 0 h 176212"/>
                  <a:gd name="connsiteX3" fmla="*/ 0 w 1078706"/>
                  <a:gd name="connsiteY3" fmla="*/ 33337 h 176212"/>
                  <a:gd name="connsiteX4" fmla="*/ 26193 w 1078706"/>
                  <a:gd name="connsiteY4" fmla="*/ 76200 h 176212"/>
                  <a:gd name="connsiteX0" fmla="*/ 26193 w 1083468"/>
                  <a:gd name="connsiteY0" fmla="*/ 76200 h 221455"/>
                  <a:gd name="connsiteX1" fmla="*/ 1083468 w 1083468"/>
                  <a:gd name="connsiteY1" fmla="*/ 221455 h 221455"/>
                  <a:gd name="connsiteX2" fmla="*/ 1078706 w 1083468"/>
                  <a:gd name="connsiteY2" fmla="*/ 0 h 221455"/>
                  <a:gd name="connsiteX3" fmla="*/ 0 w 1083468"/>
                  <a:gd name="connsiteY3" fmla="*/ 33337 h 221455"/>
                  <a:gd name="connsiteX4" fmla="*/ 26193 w 1083468"/>
                  <a:gd name="connsiteY4" fmla="*/ 76200 h 221455"/>
                  <a:gd name="connsiteX0" fmla="*/ 26193 w 1088356"/>
                  <a:gd name="connsiteY0" fmla="*/ 76200 h 221455"/>
                  <a:gd name="connsiteX1" fmla="*/ 1083468 w 1088356"/>
                  <a:gd name="connsiteY1" fmla="*/ 221455 h 221455"/>
                  <a:gd name="connsiteX2" fmla="*/ 1078706 w 1088356"/>
                  <a:gd name="connsiteY2" fmla="*/ 0 h 221455"/>
                  <a:gd name="connsiteX3" fmla="*/ 0 w 1088356"/>
                  <a:gd name="connsiteY3" fmla="*/ 33337 h 221455"/>
                  <a:gd name="connsiteX4" fmla="*/ 26193 w 1088356"/>
                  <a:gd name="connsiteY4" fmla="*/ 76200 h 221455"/>
                  <a:gd name="connsiteX0" fmla="*/ 26193 w 1130580"/>
                  <a:gd name="connsiteY0" fmla="*/ 76200 h 221455"/>
                  <a:gd name="connsiteX1" fmla="*/ 1083468 w 1130580"/>
                  <a:gd name="connsiteY1" fmla="*/ 221455 h 221455"/>
                  <a:gd name="connsiteX2" fmla="*/ 1078706 w 1130580"/>
                  <a:gd name="connsiteY2" fmla="*/ 0 h 221455"/>
                  <a:gd name="connsiteX3" fmla="*/ 0 w 1130580"/>
                  <a:gd name="connsiteY3" fmla="*/ 33337 h 221455"/>
                  <a:gd name="connsiteX4" fmla="*/ 26193 w 1130580"/>
                  <a:gd name="connsiteY4" fmla="*/ 76200 h 221455"/>
                  <a:gd name="connsiteX0" fmla="*/ 26193 w 1145439"/>
                  <a:gd name="connsiteY0" fmla="*/ 76200 h 221455"/>
                  <a:gd name="connsiteX1" fmla="*/ 1083468 w 1145439"/>
                  <a:gd name="connsiteY1" fmla="*/ 221455 h 221455"/>
                  <a:gd name="connsiteX2" fmla="*/ 1078706 w 1145439"/>
                  <a:gd name="connsiteY2" fmla="*/ 0 h 221455"/>
                  <a:gd name="connsiteX3" fmla="*/ 0 w 1145439"/>
                  <a:gd name="connsiteY3" fmla="*/ 33337 h 221455"/>
                  <a:gd name="connsiteX4" fmla="*/ 26193 w 1145439"/>
                  <a:gd name="connsiteY4" fmla="*/ 76200 h 221455"/>
                  <a:gd name="connsiteX0" fmla="*/ 26193 w 1160776"/>
                  <a:gd name="connsiteY0" fmla="*/ 76200 h 226876"/>
                  <a:gd name="connsiteX1" fmla="*/ 1083468 w 1160776"/>
                  <a:gd name="connsiteY1" fmla="*/ 221455 h 226876"/>
                  <a:gd name="connsiteX2" fmla="*/ 1078706 w 1160776"/>
                  <a:gd name="connsiteY2" fmla="*/ 0 h 226876"/>
                  <a:gd name="connsiteX3" fmla="*/ 0 w 1160776"/>
                  <a:gd name="connsiteY3" fmla="*/ 33337 h 226876"/>
                  <a:gd name="connsiteX4" fmla="*/ 26193 w 1160776"/>
                  <a:gd name="connsiteY4" fmla="*/ 76200 h 226876"/>
                  <a:gd name="connsiteX0" fmla="*/ 26193 w 1139370"/>
                  <a:gd name="connsiteY0" fmla="*/ 76200 h 194259"/>
                  <a:gd name="connsiteX1" fmla="*/ 1047749 w 1139370"/>
                  <a:gd name="connsiteY1" fmla="*/ 188117 h 194259"/>
                  <a:gd name="connsiteX2" fmla="*/ 1078706 w 1139370"/>
                  <a:gd name="connsiteY2" fmla="*/ 0 h 194259"/>
                  <a:gd name="connsiteX3" fmla="*/ 0 w 1139370"/>
                  <a:gd name="connsiteY3" fmla="*/ 33337 h 194259"/>
                  <a:gd name="connsiteX4" fmla="*/ 26193 w 1139370"/>
                  <a:gd name="connsiteY4" fmla="*/ 76200 h 194259"/>
                  <a:gd name="connsiteX0" fmla="*/ 26193 w 1149857"/>
                  <a:gd name="connsiteY0" fmla="*/ 76270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26193 w 1149857"/>
                  <a:gd name="connsiteY4" fmla="*/ 76270 h 193908"/>
                  <a:gd name="connsiteX0" fmla="*/ 33336 w 1149857"/>
                  <a:gd name="connsiteY0" fmla="*/ 40551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33336 w 1149857"/>
                  <a:gd name="connsiteY4" fmla="*/ 40551 h 193908"/>
                  <a:gd name="connsiteX0" fmla="*/ 33336 w 1149857"/>
                  <a:gd name="connsiteY0" fmla="*/ 40551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33336 w 1149857"/>
                  <a:gd name="connsiteY4" fmla="*/ 40551 h 193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9857" h="193908">
                    <a:moveTo>
                      <a:pt x="33336" y="40551"/>
                    </a:moveTo>
                    <a:cubicBezTo>
                      <a:pt x="403223" y="81031"/>
                      <a:pt x="775493" y="104844"/>
                      <a:pt x="1047749" y="188187"/>
                    </a:cubicBezTo>
                    <a:cubicBezTo>
                      <a:pt x="1191418" y="233433"/>
                      <a:pt x="1166018" y="-4693"/>
                      <a:pt x="1078706" y="70"/>
                    </a:cubicBezTo>
                    <a:lnTo>
                      <a:pt x="0" y="33407"/>
                    </a:lnTo>
                    <a:lnTo>
                      <a:pt x="33336" y="40551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alpha val="0"/>
                    </a:schemeClr>
                  </a:gs>
                  <a:gs pos="14000">
                    <a:schemeClr val="bg1">
                      <a:lumMod val="50000"/>
                    </a:schemeClr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46" name="그룹 45"/>
              <p:cNvGrpSpPr/>
              <p:nvPr/>
            </p:nvGrpSpPr>
            <p:grpSpPr>
              <a:xfrm>
                <a:off x="553480" y="2077280"/>
                <a:ext cx="1443594" cy="368263"/>
                <a:chOff x="553480" y="2077280"/>
                <a:chExt cx="1443594" cy="368263"/>
              </a:xfrm>
            </p:grpSpPr>
            <p:sp>
              <p:nvSpPr>
                <p:cNvPr id="47" name="양쪽 모서리가 둥근 사각형 46"/>
                <p:cNvSpPr/>
                <p:nvPr/>
              </p:nvSpPr>
              <p:spPr>
                <a:xfrm rot="5400000">
                  <a:off x="1144872" y="1511187"/>
                  <a:ext cx="260809" cy="1443594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39A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>
                  <a:off x="788021" y="2077280"/>
                  <a:ext cx="986167" cy="307777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ko-KR" altLang="en-US" sz="1400" b="1" dirty="0" smtClean="0">
                      <a:ln>
                        <a:solidFill>
                          <a:schemeClr val="tx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온라인신청</a:t>
                  </a:r>
                  <a:endParaRPr lang="ko-KR" altLang="en-US" sz="1400" b="1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49" name="직각 삼각형 48"/>
                <p:cNvSpPr/>
                <p:nvPr/>
              </p:nvSpPr>
              <p:spPr>
                <a:xfrm rot="10800000">
                  <a:off x="555183" y="2359756"/>
                  <a:ext cx="89693" cy="85787"/>
                </a:xfrm>
                <a:prstGeom prst="rtTriangle">
                  <a:avLst/>
                </a:prstGeom>
                <a:solidFill>
                  <a:srgbClr val="2068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</p:grpSp>
      <p:grpSp>
        <p:nvGrpSpPr>
          <p:cNvPr id="95" name="그룹 94"/>
          <p:cNvGrpSpPr/>
          <p:nvPr/>
        </p:nvGrpSpPr>
        <p:grpSpPr>
          <a:xfrm>
            <a:off x="4041330" y="3323223"/>
            <a:ext cx="2788643" cy="2852176"/>
            <a:chOff x="3498792" y="2864083"/>
            <a:chExt cx="2788643" cy="2852176"/>
          </a:xfrm>
        </p:grpSpPr>
        <p:grpSp>
          <p:nvGrpSpPr>
            <p:cNvPr id="92" name="그룹 91"/>
            <p:cNvGrpSpPr/>
            <p:nvPr/>
          </p:nvGrpSpPr>
          <p:grpSpPr>
            <a:xfrm>
              <a:off x="3553785" y="2864083"/>
              <a:ext cx="2733650" cy="2852176"/>
              <a:chOff x="3553785" y="2864083"/>
              <a:chExt cx="2733650" cy="2852176"/>
            </a:xfrm>
          </p:grpSpPr>
          <p:grpSp>
            <p:nvGrpSpPr>
              <p:cNvPr id="81" name="그룹 80"/>
              <p:cNvGrpSpPr/>
              <p:nvPr/>
            </p:nvGrpSpPr>
            <p:grpSpPr>
              <a:xfrm>
                <a:off x="3553785" y="2864083"/>
                <a:ext cx="2594585" cy="2852176"/>
                <a:chOff x="710229" y="3028752"/>
                <a:chExt cx="1226077" cy="1647551"/>
              </a:xfrm>
            </p:grpSpPr>
            <p:pic>
              <p:nvPicPr>
                <p:cNvPr id="82" name="그림 81"/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50104"/>
                <a:stretch/>
              </p:blipFill>
              <p:spPr>
                <a:xfrm>
                  <a:off x="773303" y="4520930"/>
                  <a:ext cx="1095470" cy="155373"/>
                </a:xfrm>
                <a:prstGeom prst="rect">
                  <a:avLst/>
                </a:prstGeom>
              </p:spPr>
            </p:pic>
            <p:grpSp>
              <p:nvGrpSpPr>
                <p:cNvPr id="83" name="그룹 82"/>
                <p:cNvGrpSpPr/>
                <p:nvPr/>
              </p:nvGrpSpPr>
              <p:grpSpPr>
                <a:xfrm>
                  <a:off x="710229" y="3028752"/>
                  <a:ext cx="1226077" cy="1462032"/>
                  <a:chOff x="1219200" y="1714500"/>
                  <a:chExt cx="2395949" cy="1792469"/>
                </a:xfrm>
              </p:grpSpPr>
              <p:sp>
                <p:nvSpPr>
                  <p:cNvPr id="84" name="모서리가 둥근 직사각형 83"/>
                  <p:cNvSpPr/>
                  <p:nvPr/>
                </p:nvSpPr>
                <p:spPr>
                  <a:xfrm>
                    <a:off x="1219200" y="1714500"/>
                    <a:ext cx="2395949" cy="1792469"/>
                  </a:xfrm>
                  <a:prstGeom prst="roundRect">
                    <a:avLst>
                      <a:gd name="adj" fmla="val 12203"/>
                    </a:avLst>
                  </a:prstGeom>
                  <a:gradFill>
                    <a:gsLst>
                      <a:gs pos="0">
                        <a:schemeClr val="bg1">
                          <a:lumMod val="95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  <a:scene3d>
                    <a:camera prst="perspectiveAbove">
                      <a:rot lat="20400000" lon="0" rev="0"/>
                    </a:camera>
                    <a:lightRig rig="balanced" dir="t"/>
                  </a:scene3d>
                  <a:sp3d extrusionH="273050" prstMaterial="softEdge">
                    <a:bevelT w="88900" h="6350"/>
                    <a:bevelB w="1905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85" name="모서리가 둥근 직사각형 84"/>
                  <p:cNvSpPr/>
                  <p:nvPr/>
                </p:nvSpPr>
                <p:spPr>
                  <a:xfrm>
                    <a:off x="1279936" y="1830760"/>
                    <a:ext cx="2234892" cy="1599047"/>
                  </a:xfrm>
                  <a:prstGeom prst="roundRect">
                    <a:avLst>
                      <a:gd name="adj" fmla="val 9066"/>
                    </a:avLst>
                  </a:prstGeom>
                  <a:gradFill>
                    <a:gsLst>
                      <a:gs pos="14000">
                        <a:schemeClr val="bg1"/>
                      </a:gs>
                      <a:gs pos="73000">
                        <a:schemeClr val="bg1">
                          <a:alpha val="60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scene3d>
                    <a:camera prst="orthographicFront"/>
                    <a:lightRig rig="balanced" dir="t"/>
                  </a:scene3d>
                  <a:sp3d extrusionH="228600" prstMaterial="softEdge">
                    <a:bevelT w="88900" h="6350"/>
                    <a:bevelB w="1905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</p:grpSp>
          <p:sp>
            <p:nvSpPr>
              <p:cNvPr id="29" name="TextBox 28"/>
              <p:cNvSpPr txBox="1"/>
              <p:nvPr/>
            </p:nvSpPr>
            <p:spPr>
              <a:xfrm>
                <a:off x="3631066" y="3195766"/>
                <a:ext cx="2656369" cy="1905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ts val="500"/>
                  </a:spcBef>
                </a:pPr>
                <a:r>
                  <a:rPr lang="ko-KR" altLang="en-US" sz="160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자가진단 </a:t>
                </a:r>
                <a:r>
                  <a:rPr lang="ko-KR" altLang="en-US" sz="16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결과 </a:t>
                </a:r>
                <a:r>
                  <a:rPr lang="en-US" altLang="ko-KR" sz="16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/>
                </a:r>
                <a:br>
                  <a:rPr lang="en-US" altLang="ko-KR" sz="16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</a:br>
                <a:r>
                  <a:rPr lang="ko-KR" altLang="en-US" sz="16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신청가능 대상인 경우</a:t>
                </a:r>
                <a:r>
                  <a:rPr lang="en-US" altLang="ko-KR" sz="16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, </a:t>
                </a:r>
                <a:br>
                  <a:rPr lang="en-US" altLang="ko-KR" sz="16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</a:br>
                <a:r>
                  <a:rPr lang="ko-KR" altLang="en-US" sz="16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해당 </a:t>
                </a:r>
                <a:r>
                  <a:rPr lang="ko-KR" altLang="en-US" sz="1600" dirty="0" err="1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지역본</a:t>
                </a:r>
                <a:r>
                  <a:rPr lang="en-US" altLang="ko-KR" sz="16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(</a:t>
                </a:r>
                <a:r>
                  <a:rPr lang="ko-KR" altLang="en-US" sz="16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지</a:t>
                </a:r>
                <a:r>
                  <a:rPr lang="en-US" altLang="ko-KR" sz="16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)</a:t>
                </a:r>
                <a:r>
                  <a:rPr lang="ko-KR" altLang="en-US" sz="16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부에 방문</a:t>
                </a:r>
                <a:r>
                  <a:rPr lang="en-US" altLang="ko-KR" sz="16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/>
                </a:r>
                <a:br>
                  <a:rPr lang="en-US" altLang="ko-KR" sz="16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</a:br>
                <a:r>
                  <a:rPr lang="ko-KR" altLang="en-US" sz="16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상담하여 정책자금 </a:t>
                </a:r>
                <a:r>
                  <a:rPr lang="en-US" altLang="ko-KR" sz="16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/>
                </a:r>
                <a:br>
                  <a:rPr lang="en-US" altLang="ko-KR" sz="16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</a:br>
                <a:r>
                  <a:rPr lang="ko-KR" altLang="en-US" sz="16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신청기회 부여여부를 결정</a:t>
                </a:r>
                <a:endParaRPr lang="en-US" altLang="ko-KR" sz="160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  <a:p>
                <a:pPr lvl="0">
                  <a:lnSpc>
                    <a:spcPct val="110000"/>
                  </a:lnSpc>
                  <a:spcBef>
                    <a:spcPts val="500"/>
                  </a:spcBef>
                </a:pPr>
                <a:endParaRPr lang="en-US" altLang="ko-KR" sz="10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  <a:p>
                <a:pPr lvl="0">
                  <a:lnSpc>
                    <a:spcPct val="110000"/>
                  </a:lnSpc>
                  <a:spcBef>
                    <a:spcPts val="500"/>
                  </a:spcBef>
                </a:pPr>
                <a:r>
                  <a:rPr lang="en-US" altLang="ko-KR" sz="11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* </a:t>
                </a:r>
                <a:r>
                  <a:rPr lang="ko-KR" altLang="en-US" sz="11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시설투자</a:t>
                </a:r>
                <a:r>
                  <a:rPr lang="en-US" altLang="ko-KR" sz="110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수출기업 등은 우선 </a:t>
                </a:r>
                <a:r>
                  <a:rPr lang="ko-KR" altLang="en-US" sz="11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지원</a:t>
                </a:r>
                <a:endParaRPr lang="en-US" altLang="ko-KR" sz="110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  <a:p>
                <a:pPr lvl="0">
                  <a:lnSpc>
                    <a:spcPct val="110000"/>
                  </a:lnSpc>
                  <a:spcBef>
                    <a:spcPts val="500"/>
                  </a:spcBef>
                </a:pPr>
                <a:r>
                  <a:rPr lang="en-US" altLang="ko-KR" sz="11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* </a:t>
                </a:r>
                <a:r>
                  <a:rPr lang="ko-KR" altLang="en-US" sz="11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사전상담 예약 시 </a:t>
                </a:r>
                <a:r>
                  <a:rPr lang="ko-KR" altLang="en-US" sz="110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우선상담</a:t>
                </a:r>
                <a:endParaRPr lang="en-US" altLang="ko-KR" sz="110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</p:grpSp>
        <p:grpSp>
          <p:nvGrpSpPr>
            <p:cNvPr id="50" name="그룹 49"/>
            <p:cNvGrpSpPr/>
            <p:nvPr/>
          </p:nvGrpSpPr>
          <p:grpSpPr>
            <a:xfrm>
              <a:off x="3498792" y="2870930"/>
              <a:ext cx="1443594" cy="428336"/>
              <a:chOff x="553480" y="2077280"/>
              <a:chExt cx="1443594" cy="428336"/>
            </a:xfrm>
          </p:grpSpPr>
          <p:sp>
            <p:nvSpPr>
              <p:cNvPr id="51" name="자유형 50"/>
              <p:cNvSpPr/>
              <p:nvPr/>
            </p:nvSpPr>
            <p:spPr>
              <a:xfrm rot="21449275">
                <a:off x="626009" y="2280848"/>
                <a:ext cx="1190130" cy="224768"/>
              </a:xfrm>
              <a:custGeom>
                <a:avLst/>
                <a:gdLst>
                  <a:gd name="connsiteX0" fmla="*/ 26193 w 1078706"/>
                  <a:gd name="connsiteY0" fmla="*/ 76200 h 173831"/>
                  <a:gd name="connsiteX1" fmla="*/ 1078706 w 1078706"/>
                  <a:gd name="connsiteY1" fmla="*/ 173831 h 173831"/>
                  <a:gd name="connsiteX2" fmla="*/ 1078706 w 1078706"/>
                  <a:gd name="connsiteY2" fmla="*/ 0 h 173831"/>
                  <a:gd name="connsiteX3" fmla="*/ 0 w 1078706"/>
                  <a:gd name="connsiteY3" fmla="*/ 33337 h 173831"/>
                  <a:gd name="connsiteX4" fmla="*/ 26193 w 1078706"/>
                  <a:gd name="connsiteY4" fmla="*/ 76200 h 173831"/>
                  <a:gd name="connsiteX0" fmla="*/ 26193 w 1078706"/>
                  <a:gd name="connsiteY0" fmla="*/ 76200 h 176212"/>
                  <a:gd name="connsiteX1" fmla="*/ 1071562 w 1078706"/>
                  <a:gd name="connsiteY1" fmla="*/ 176212 h 176212"/>
                  <a:gd name="connsiteX2" fmla="*/ 1078706 w 1078706"/>
                  <a:gd name="connsiteY2" fmla="*/ 0 h 176212"/>
                  <a:gd name="connsiteX3" fmla="*/ 0 w 1078706"/>
                  <a:gd name="connsiteY3" fmla="*/ 33337 h 176212"/>
                  <a:gd name="connsiteX4" fmla="*/ 26193 w 1078706"/>
                  <a:gd name="connsiteY4" fmla="*/ 76200 h 176212"/>
                  <a:gd name="connsiteX0" fmla="*/ 26193 w 1078706"/>
                  <a:gd name="connsiteY0" fmla="*/ 76200 h 176212"/>
                  <a:gd name="connsiteX1" fmla="*/ 1071562 w 1078706"/>
                  <a:gd name="connsiteY1" fmla="*/ 176212 h 176212"/>
                  <a:gd name="connsiteX2" fmla="*/ 1078706 w 1078706"/>
                  <a:gd name="connsiteY2" fmla="*/ 0 h 176212"/>
                  <a:gd name="connsiteX3" fmla="*/ 0 w 1078706"/>
                  <a:gd name="connsiteY3" fmla="*/ 33337 h 176212"/>
                  <a:gd name="connsiteX4" fmla="*/ 26193 w 1078706"/>
                  <a:gd name="connsiteY4" fmla="*/ 76200 h 176212"/>
                  <a:gd name="connsiteX0" fmla="*/ 26193 w 1083468"/>
                  <a:gd name="connsiteY0" fmla="*/ 76200 h 221455"/>
                  <a:gd name="connsiteX1" fmla="*/ 1083468 w 1083468"/>
                  <a:gd name="connsiteY1" fmla="*/ 221455 h 221455"/>
                  <a:gd name="connsiteX2" fmla="*/ 1078706 w 1083468"/>
                  <a:gd name="connsiteY2" fmla="*/ 0 h 221455"/>
                  <a:gd name="connsiteX3" fmla="*/ 0 w 1083468"/>
                  <a:gd name="connsiteY3" fmla="*/ 33337 h 221455"/>
                  <a:gd name="connsiteX4" fmla="*/ 26193 w 1083468"/>
                  <a:gd name="connsiteY4" fmla="*/ 76200 h 221455"/>
                  <a:gd name="connsiteX0" fmla="*/ 26193 w 1088356"/>
                  <a:gd name="connsiteY0" fmla="*/ 76200 h 221455"/>
                  <a:gd name="connsiteX1" fmla="*/ 1083468 w 1088356"/>
                  <a:gd name="connsiteY1" fmla="*/ 221455 h 221455"/>
                  <a:gd name="connsiteX2" fmla="*/ 1078706 w 1088356"/>
                  <a:gd name="connsiteY2" fmla="*/ 0 h 221455"/>
                  <a:gd name="connsiteX3" fmla="*/ 0 w 1088356"/>
                  <a:gd name="connsiteY3" fmla="*/ 33337 h 221455"/>
                  <a:gd name="connsiteX4" fmla="*/ 26193 w 1088356"/>
                  <a:gd name="connsiteY4" fmla="*/ 76200 h 221455"/>
                  <a:gd name="connsiteX0" fmla="*/ 26193 w 1130580"/>
                  <a:gd name="connsiteY0" fmla="*/ 76200 h 221455"/>
                  <a:gd name="connsiteX1" fmla="*/ 1083468 w 1130580"/>
                  <a:gd name="connsiteY1" fmla="*/ 221455 h 221455"/>
                  <a:gd name="connsiteX2" fmla="*/ 1078706 w 1130580"/>
                  <a:gd name="connsiteY2" fmla="*/ 0 h 221455"/>
                  <a:gd name="connsiteX3" fmla="*/ 0 w 1130580"/>
                  <a:gd name="connsiteY3" fmla="*/ 33337 h 221455"/>
                  <a:gd name="connsiteX4" fmla="*/ 26193 w 1130580"/>
                  <a:gd name="connsiteY4" fmla="*/ 76200 h 221455"/>
                  <a:gd name="connsiteX0" fmla="*/ 26193 w 1145439"/>
                  <a:gd name="connsiteY0" fmla="*/ 76200 h 221455"/>
                  <a:gd name="connsiteX1" fmla="*/ 1083468 w 1145439"/>
                  <a:gd name="connsiteY1" fmla="*/ 221455 h 221455"/>
                  <a:gd name="connsiteX2" fmla="*/ 1078706 w 1145439"/>
                  <a:gd name="connsiteY2" fmla="*/ 0 h 221455"/>
                  <a:gd name="connsiteX3" fmla="*/ 0 w 1145439"/>
                  <a:gd name="connsiteY3" fmla="*/ 33337 h 221455"/>
                  <a:gd name="connsiteX4" fmla="*/ 26193 w 1145439"/>
                  <a:gd name="connsiteY4" fmla="*/ 76200 h 221455"/>
                  <a:gd name="connsiteX0" fmla="*/ 26193 w 1160776"/>
                  <a:gd name="connsiteY0" fmla="*/ 76200 h 226876"/>
                  <a:gd name="connsiteX1" fmla="*/ 1083468 w 1160776"/>
                  <a:gd name="connsiteY1" fmla="*/ 221455 h 226876"/>
                  <a:gd name="connsiteX2" fmla="*/ 1078706 w 1160776"/>
                  <a:gd name="connsiteY2" fmla="*/ 0 h 226876"/>
                  <a:gd name="connsiteX3" fmla="*/ 0 w 1160776"/>
                  <a:gd name="connsiteY3" fmla="*/ 33337 h 226876"/>
                  <a:gd name="connsiteX4" fmla="*/ 26193 w 1160776"/>
                  <a:gd name="connsiteY4" fmla="*/ 76200 h 226876"/>
                  <a:gd name="connsiteX0" fmla="*/ 26193 w 1139370"/>
                  <a:gd name="connsiteY0" fmla="*/ 76200 h 194259"/>
                  <a:gd name="connsiteX1" fmla="*/ 1047749 w 1139370"/>
                  <a:gd name="connsiteY1" fmla="*/ 188117 h 194259"/>
                  <a:gd name="connsiteX2" fmla="*/ 1078706 w 1139370"/>
                  <a:gd name="connsiteY2" fmla="*/ 0 h 194259"/>
                  <a:gd name="connsiteX3" fmla="*/ 0 w 1139370"/>
                  <a:gd name="connsiteY3" fmla="*/ 33337 h 194259"/>
                  <a:gd name="connsiteX4" fmla="*/ 26193 w 1139370"/>
                  <a:gd name="connsiteY4" fmla="*/ 76200 h 194259"/>
                  <a:gd name="connsiteX0" fmla="*/ 26193 w 1149857"/>
                  <a:gd name="connsiteY0" fmla="*/ 76270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26193 w 1149857"/>
                  <a:gd name="connsiteY4" fmla="*/ 76270 h 193908"/>
                  <a:gd name="connsiteX0" fmla="*/ 33336 w 1149857"/>
                  <a:gd name="connsiteY0" fmla="*/ 40551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33336 w 1149857"/>
                  <a:gd name="connsiteY4" fmla="*/ 40551 h 193908"/>
                  <a:gd name="connsiteX0" fmla="*/ 33336 w 1149857"/>
                  <a:gd name="connsiteY0" fmla="*/ 40551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33336 w 1149857"/>
                  <a:gd name="connsiteY4" fmla="*/ 40551 h 193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9857" h="193908">
                    <a:moveTo>
                      <a:pt x="33336" y="40551"/>
                    </a:moveTo>
                    <a:cubicBezTo>
                      <a:pt x="403223" y="81031"/>
                      <a:pt x="775493" y="104844"/>
                      <a:pt x="1047749" y="188187"/>
                    </a:cubicBezTo>
                    <a:cubicBezTo>
                      <a:pt x="1191418" y="233433"/>
                      <a:pt x="1166018" y="-4693"/>
                      <a:pt x="1078706" y="70"/>
                    </a:cubicBezTo>
                    <a:lnTo>
                      <a:pt x="0" y="33407"/>
                    </a:lnTo>
                    <a:lnTo>
                      <a:pt x="33336" y="40551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alpha val="0"/>
                    </a:schemeClr>
                  </a:gs>
                  <a:gs pos="14000">
                    <a:schemeClr val="bg1">
                      <a:lumMod val="50000"/>
                    </a:schemeClr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52" name="그룹 51"/>
              <p:cNvGrpSpPr/>
              <p:nvPr/>
            </p:nvGrpSpPr>
            <p:grpSpPr>
              <a:xfrm>
                <a:off x="553480" y="2077280"/>
                <a:ext cx="1443594" cy="368263"/>
                <a:chOff x="553480" y="2077280"/>
                <a:chExt cx="1443594" cy="368263"/>
              </a:xfrm>
            </p:grpSpPr>
            <p:sp>
              <p:nvSpPr>
                <p:cNvPr id="53" name="양쪽 모서리가 둥근 사각형 52"/>
                <p:cNvSpPr/>
                <p:nvPr/>
              </p:nvSpPr>
              <p:spPr>
                <a:xfrm rot="5400000">
                  <a:off x="1144872" y="1511187"/>
                  <a:ext cx="260809" cy="1443594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389D0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868171" y="2077280"/>
                  <a:ext cx="825867" cy="307777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ko-KR" altLang="en-US" sz="1400" b="1" dirty="0" smtClean="0">
                      <a:ln>
                        <a:solidFill>
                          <a:schemeClr val="tx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사전상담</a:t>
                  </a:r>
                  <a:endParaRPr lang="ko-KR" altLang="en-US" sz="1400" b="1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5" name="직각 삼각형 54"/>
                <p:cNvSpPr/>
                <p:nvPr/>
              </p:nvSpPr>
              <p:spPr>
                <a:xfrm rot="10800000">
                  <a:off x="555183" y="2359756"/>
                  <a:ext cx="89693" cy="85787"/>
                </a:xfrm>
                <a:prstGeom prst="rtTriangle">
                  <a:avLst/>
                </a:prstGeom>
                <a:solidFill>
                  <a:srgbClr val="25592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</p:grpSp>
      <p:grpSp>
        <p:nvGrpSpPr>
          <p:cNvPr id="96" name="그룹 95"/>
          <p:cNvGrpSpPr/>
          <p:nvPr/>
        </p:nvGrpSpPr>
        <p:grpSpPr>
          <a:xfrm>
            <a:off x="637357" y="3323223"/>
            <a:ext cx="2766754" cy="2843124"/>
            <a:chOff x="1053742" y="2864083"/>
            <a:chExt cx="2766754" cy="2843124"/>
          </a:xfrm>
        </p:grpSpPr>
        <p:grpSp>
          <p:nvGrpSpPr>
            <p:cNvPr id="93" name="그룹 92"/>
            <p:cNvGrpSpPr/>
            <p:nvPr/>
          </p:nvGrpSpPr>
          <p:grpSpPr>
            <a:xfrm>
              <a:off x="1119541" y="2864083"/>
              <a:ext cx="2700955" cy="2843124"/>
              <a:chOff x="1119541" y="2864083"/>
              <a:chExt cx="2700955" cy="2843124"/>
            </a:xfrm>
          </p:grpSpPr>
          <p:grpSp>
            <p:nvGrpSpPr>
              <p:cNvPr id="11" name="그룹 10"/>
              <p:cNvGrpSpPr/>
              <p:nvPr/>
            </p:nvGrpSpPr>
            <p:grpSpPr>
              <a:xfrm>
                <a:off x="1119541" y="2864083"/>
                <a:ext cx="2597088" cy="2843124"/>
                <a:chOff x="710229" y="3028752"/>
                <a:chExt cx="1227260" cy="1642322"/>
              </a:xfrm>
            </p:grpSpPr>
            <p:pic>
              <p:nvPicPr>
                <p:cNvPr id="12" name="그림 11"/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50104"/>
                <a:stretch/>
              </p:blipFill>
              <p:spPr>
                <a:xfrm>
                  <a:off x="769025" y="4515701"/>
                  <a:ext cx="1095470" cy="155373"/>
                </a:xfrm>
                <a:prstGeom prst="rect">
                  <a:avLst/>
                </a:prstGeom>
              </p:spPr>
            </p:pic>
            <p:grpSp>
              <p:nvGrpSpPr>
                <p:cNvPr id="13" name="그룹 12"/>
                <p:cNvGrpSpPr/>
                <p:nvPr/>
              </p:nvGrpSpPr>
              <p:grpSpPr>
                <a:xfrm>
                  <a:off x="710229" y="3028752"/>
                  <a:ext cx="1227260" cy="1460589"/>
                  <a:chOff x="1219199" y="1714500"/>
                  <a:chExt cx="2398261" cy="1790700"/>
                </a:xfrm>
              </p:grpSpPr>
              <p:sp>
                <p:nvSpPr>
                  <p:cNvPr id="14" name="모서리가 둥근 직사각형 13"/>
                  <p:cNvSpPr/>
                  <p:nvPr/>
                </p:nvSpPr>
                <p:spPr>
                  <a:xfrm>
                    <a:off x="1219199" y="1714500"/>
                    <a:ext cx="2398261" cy="1790700"/>
                  </a:xfrm>
                  <a:prstGeom prst="roundRect">
                    <a:avLst>
                      <a:gd name="adj" fmla="val 12203"/>
                    </a:avLst>
                  </a:prstGeom>
                  <a:gradFill>
                    <a:gsLst>
                      <a:gs pos="0">
                        <a:schemeClr val="bg1">
                          <a:lumMod val="95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  <a:scene3d>
                    <a:camera prst="perspectiveAbove">
                      <a:rot lat="20400000" lon="0" rev="0"/>
                    </a:camera>
                    <a:lightRig rig="balanced" dir="t"/>
                  </a:scene3d>
                  <a:sp3d extrusionH="273050" prstMaterial="softEdge">
                    <a:bevelT w="88900" h="6350"/>
                    <a:bevelB w="1905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5" name="모서리가 둥근 직사각형 14"/>
                  <p:cNvSpPr/>
                  <p:nvPr/>
                </p:nvSpPr>
                <p:spPr>
                  <a:xfrm>
                    <a:off x="1279936" y="1830760"/>
                    <a:ext cx="2274608" cy="1599047"/>
                  </a:xfrm>
                  <a:prstGeom prst="roundRect">
                    <a:avLst>
                      <a:gd name="adj" fmla="val 9066"/>
                    </a:avLst>
                  </a:prstGeom>
                  <a:gradFill>
                    <a:gsLst>
                      <a:gs pos="14000">
                        <a:schemeClr val="bg1"/>
                      </a:gs>
                      <a:gs pos="73000">
                        <a:schemeClr val="bg1">
                          <a:alpha val="60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scene3d>
                    <a:camera prst="orthographicFront"/>
                    <a:lightRig rig="balanced" dir="t"/>
                  </a:scene3d>
                  <a:sp3d extrusionH="228600" prstMaterial="softEdge">
                    <a:bevelT w="88900" h="6350"/>
                    <a:bevelB w="1905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</p:grpSp>
          <p:sp>
            <p:nvSpPr>
              <p:cNvPr id="17" name="TextBox 16"/>
              <p:cNvSpPr txBox="1"/>
              <p:nvPr/>
            </p:nvSpPr>
            <p:spPr>
              <a:xfrm>
                <a:off x="1177647" y="3588398"/>
                <a:ext cx="2642849" cy="1192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ts val="300"/>
                  </a:spcBef>
                </a:pPr>
                <a:r>
                  <a:rPr lang="ko-KR" altLang="en-US" sz="160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융자신청 대상 여부 및 </a:t>
                </a:r>
                <a:endParaRPr lang="en-US" altLang="ko-KR" sz="160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  <a:p>
                <a:pPr lvl="0">
                  <a:spcBef>
                    <a:spcPts val="300"/>
                  </a:spcBef>
                </a:pPr>
                <a:r>
                  <a:rPr lang="ko-KR" altLang="en-US" sz="16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신청자금의 </a:t>
                </a:r>
                <a:r>
                  <a:rPr lang="ko-KR" altLang="en-US" sz="160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적정성에 대해 </a:t>
                </a:r>
                <a:endParaRPr lang="en-US" altLang="ko-KR" sz="160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  <a:p>
                <a:pPr lvl="0">
                  <a:spcBef>
                    <a:spcPts val="300"/>
                  </a:spcBef>
                </a:pPr>
                <a:r>
                  <a:rPr lang="ko-KR" altLang="en-US" sz="1600" dirty="0" err="1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중진공</a:t>
                </a:r>
                <a:r>
                  <a:rPr lang="ko-KR" altLang="en-US" sz="16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 홈페이지를 </a:t>
                </a:r>
                <a:r>
                  <a:rPr lang="ko-KR" altLang="en-US" sz="160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통해 </a:t>
                </a:r>
                <a:r>
                  <a:rPr lang="ko-KR" altLang="en-US" sz="16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 </a:t>
                </a:r>
                <a:endParaRPr lang="en-US" altLang="ko-KR" sz="1600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  <a:p>
                <a:pPr lvl="0">
                  <a:spcBef>
                    <a:spcPts val="300"/>
                  </a:spcBef>
                </a:pPr>
                <a:r>
                  <a:rPr lang="ko-KR" altLang="en-US" sz="16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온라인 </a:t>
                </a:r>
                <a:r>
                  <a:rPr lang="ko-KR" altLang="en-US" sz="1600" dirty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자가진단 </a:t>
                </a:r>
                <a:r>
                  <a:rPr lang="ko-KR" altLang="en-US" sz="1600" dirty="0" smtClean="0">
                    <a:ln>
                      <a:solidFill>
                        <a:prstClr val="black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실시</a:t>
                </a:r>
                <a:endParaRPr lang="ko-KR" altLang="en-US" sz="1600" dirty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</p:grpSp>
        <p:grpSp>
          <p:nvGrpSpPr>
            <p:cNvPr id="56" name="그룹 55"/>
            <p:cNvGrpSpPr/>
            <p:nvPr/>
          </p:nvGrpSpPr>
          <p:grpSpPr>
            <a:xfrm>
              <a:off x="1053742" y="2870930"/>
              <a:ext cx="1443594" cy="428336"/>
              <a:chOff x="553480" y="2077280"/>
              <a:chExt cx="1443594" cy="428336"/>
            </a:xfrm>
          </p:grpSpPr>
          <p:sp>
            <p:nvSpPr>
              <p:cNvPr id="57" name="자유형 56"/>
              <p:cNvSpPr/>
              <p:nvPr/>
            </p:nvSpPr>
            <p:spPr>
              <a:xfrm rot="21449275">
                <a:off x="626009" y="2280848"/>
                <a:ext cx="1190130" cy="224768"/>
              </a:xfrm>
              <a:custGeom>
                <a:avLst/>
                <a:gdLst>
                  <a:gd name="connsiteX0" fmla="*/ 26193 w 1078706"/>
                  <a:gd name="connsiteY0" fmla="*/ 76200 h 173831"/>
                  <a:gd name="connsiteX1" fmla="*/ 1078706 w 1078706"/>
                  <a:gd name="connsiteY1" fmla="*/ 173831 h 173831"/>
                  <a:gd name="connsiteX2" fmla="*/ 1078706 w 1078706"/>
                  <a:gd name="connsiteY2" fmla="*/ 0 h 173831"/>
                  <a:gd name="connsiteX3" fmla="*/ 0 w 1078706"/>
                  <a:gd name="connsiteY3" fmla="*/ 33337 h 173831"/>
                  <a:gd name="connsiteX4" fmla="*/ 26193 w 1078706"/>
                  <a:gd name="connsiteY4" fmla="*/ 76200 h 173831"/>
                  <a:gd name="connsiteX0" fmla="*/ 26193 w 1078706"/>
                  <a:gd name="connsiteY0" fmla="*/ 76200 h 176212"/>
                  <a:gd name="connsiteX1" fmla="*/ 1071562 w 1078706"/>
                  <a:gd name="connsiteY1" fmla="*/ 176212 h 176212"/>
                  <a:gd name="connsiteX2" fmla="*/ 1078706 w 1078706"/>
                  <a:gd name="connsiteY2" fmla="*/ 0 h 176212"/>
                  <a:gd name="connsiteX3" fmla="*/ 0 w 1078706"/>
                  <a:gd name="connsiteY3" fmla="*/ 33337 h 176212"/>
                  <a:gd name="connsiteX4" fmla="*/ 26193 w 1078706"/>
                  <a:gd name="connsiteY4" fmla="*/ 76200 h 176212"/>
                  <a:gd name="connsiteX0" fmla="*/ 26193 w 1078706"/>
                  <a:gd name="connsiteY0" fmla="*/ 76200 h 176212"/>
                  <a:gd name="connsiteX1" fmla="*/ 1071562 w 1078706"/>
                  <a:gd name="connsiteY1" fmla="*/ 176212 h 176212"/>
                  <a:gd name="connsiteX2" fmla="*/ 1078706 w 1078706"/>
                  <a:gd name="connsiteY2" fmla="*/ 0 h 176212"/>
                  <a:gd name="connsiteX3" fmla="*/ 0 w 1078706"/>
                  <a:gd name="connsiteY3" fmla="*/ 33337 h 176212"/>
                  <a:gd name="connsiteX4" fmla="*/ 26193 w 1078706"/>
                  <a:gd name="connsiteY4" fmla="*/ 76200 h 176212"/>
                  <a:gd name="connsiteX0" fmla="*/ 26193 w 1083468"/>
                  <a:gd name="connsiteY0" fmla="*/ 76200 h 221455"/>
                  <a:gd name="connsiteX1" fmla="*/ 1083468 w 1083468"/>
                  <a:gd name="connsiteY1" fmla="*/ 221455 h 221455"/>
                  <a:gd name="connsiteX2" fmla="*/ 1078706 w 1083468"/>
                  <a:gd name="connsiteY2" fmla="*/ 0 h 221455"/>
                  <a:gd name="connsiteX3" fmla="*/ 0 w 1083468"/>
                  <a:gd name="connsiteY3" fmla="*/ 33337 h 221455"/>
                  <a:gd name="connsiteX4" fmla="*/ 26193 w 1083468"/>
                  <a:gd name="connsiteY4" fmla="*/ 76200 h 221455"/>
                  <a:gd name="connsiteX0" fmla="*/ 26193 w 1088356"/>
                  <a:gd name="connsiteY0" fmla="*/ 76200 h 221455"/>
                  <a:gd name="connsiteX1" fmla="*/ 1083468 w 1088356"/>
                  <a:gd name="connsiteY1" fmla="*/ 221455 h 221455"/>
                  <a:gd name="connsiteX2" fmla="*/ 1078706 w 1088356"/>
                  <a:gd name="connsiteY2" fmla="*/ 0 h 221455"/>
                  <a:gd name="connsiteX3" fmla="*/ 0 w 1088356"/>
                  <a:gd name="connsiteY3" fmla="*/ 33337 h 221455"/>
                  <a:gd name="connsiteX4" fmla="*/ 26193 w 1088356"/>
                  <a:gd name="connsiteY4" fmla="*/ 76200 h 221455"/>
                  <a:gd name="connsiteX0" fmla="*/ 26193 w 1130580"/>
                  <a:gd name="connsiteY0" fmla="*/ 76200 h 221455"/>
                  <a:gd name="connsiteX1" fmla="*/ 1083468 w 1130580"/>
                  <a:gd name="connsiteY1" fmla="*/ 221455 h 221455"/>
                  <a:gd name="connsiteX2" fmla="*/ 1078706 w 1130580"/>
                  <a:gd name="connsiteY2" fmla="*/ 0 h 221455"/>
                  <a:gd name="connsiteX3" fmla="*/ 0 w 1130580"/>
                  <a:gd name="connsiteY3" fmla="*/ 33337 h 221455"/>
                  <a:gd name="connsiteX4" fmla="*/ 26193 w 1130580"/>
                  <a:gd name="connsiteY4" fmla="*/ 76200 h 221455"/>
                  <a:gd name="connsiteX0" fmla="*/ 26193 w 1145439"/>
                  <a:gd name="connsiteY0" fmla="*/ 76200 h 221455"/>
                  <a:gd name="connsiteX1" fmla="*/ 1083468 w 1145439"/>
                  <a:gd name="connsiteY1" fmla="*/ 221455 h 221455"/>
                  <a:gd name="connsiteX2" fmla="*/ 1078706 w 1145439"/>
                  <a:gd name="connsiteY2" fmla="*/ 0 h 221455"/>
                  <a:gd name="connsiteX3" fmla="*/ 0 w 1145439"/>
                  <a:gd name="connsiteY3" fmla="*/ 33337 h 221455"/>
                  <a:gd name="connsiteX4" fmla="*/ 26193 w 1145439"/>
                  <a:gd name="connsiteY4" fmla="*/ 76200 h 221455"/>
                  <a:gd name="connsiteX0" fmla="*/ 26193 w 1160776"/>
                  <a:gd name="connsiteY0" fmla="*/ 76200 h 226876"/>
                  <a:gd name="connsiteX1" fmla="*/ 1083468 w 1160776"/>
                  <a:gd name="connsiteY1" fmla="*/ 221455 h 226876"/>
                  <a:gd name="connsiteX2" fmla="*/ 1078706 w 1160776"/>
                  <a:gd name="connsiteY2" fmla="*/ 0 h 226876"/>
                  <a:gd name="connsiteX3" fmla="*/ 0 w 1160776"/>
                  <a:gd name="connsiteY3" fmla="*/ 33337 h 226876"/>
                  <a:gd name="connsiteX4" fmla="*/ 26193 w 1160776"/>
                  <a:gd name="connsiteY4" fmla="*/ 76200 h 226876"/>
                  <a:gd name="connsiteX0" fmla="*/ 26193 w 1139370"/>
                  <a:gd name="connsiteY0" fmla="*/ 76200 h 194259"/>
                  <a:gd name="connsiteX1" fmla="*/ 1047749 w 1139370"/>
                  <a:gd name="connsiteY1" fmla="*/ 188117 h 194259"/>
                  <a:gd name="connsiteX2" fmla="*/ 1078706 w 1139370"/>
                  <a:gd name="connsiteY2" fmla="*/ 0 h 194259"/>
                  <a:gd name="connsiteX3" fmla="*/ 0 w 1139370"/>
                  <a:gd name="connsiteY3" fmla="*/ 33337 h 194259"/>
                  <a:gd name="connsiteX4" fmla="*/ 26193 w 1139370"/>
                  <a:gd name="connsiteY4" fmla="*/ 76200 h 194259"/>
                  <a:gd name="connsiteX0" fmla="*/ 26193 w 1149857"/>
                  <a:gd name="connsiteY0" fmla="*/ 76270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26193 w 1149857"/>
                  <a:gd name="connsiteY4" fmla="*/ 76270 h 193908"/>
                  <a:gd name="connsiteX0" fmla="*/ 33336 w 1149857"/>
                  <a:gd name="connsiteY0" fmla="*/ 40551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33336 w 1149857"/>
                  <a:gd name="connsiteY4" fmla="*/ 40551 h 193908"/>
                  <a:gd name="connsiteX0" fmla="*/ 33336 w 1149857"/>
                  <a:gd name="connsiteY0" fmla="*/ 40551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33336 w 1149857"/>
                  <a:gd name="connsiteY4" fmla="*/ 40551 h 193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9857" h="193908">
                    <a:moveTo>
                      <a:pt x="33336" y="40551"/>
                    </a:moveTo>
                    <a:cubicBezTo>
                      <a:pt x="403223" y="81031"/>
                      <a:pt x="775493" y="104844"/>
                      <a:pt x="1047749" y="188187"/>
                    </a:cubicBezTo>
                    <a:cubicBezTo>
                      <a:pt x="1191418" y="233433"/>
                      <a:pt x="1166018" y="-4693"/>
                      <a:pt x="1078706" y="70"/>
                    </a:cubicBezTo>
                    <a:lnTo>
                      <a:pt x="0" y="33407"/>
                    </a:lnTo>
                    <a:lnTo>
                      <a:pt x="33336" y="40551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alpha val="0"/>
                    </a:schemeClr>
                  </a:gs>
                  <a:gs pos="14000">
                    <a:schemeClr val="bg1">
                      <a:lumMod val="50000"/>
                    </a:schemeClr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58" name="그룹 57"/>
              <p:cNvGrpSpPr/>
              <p:nvPr/>
            </p:nvGrpSpPr>
            <p:grpSpPr>
              <a:xfrm>
                <a:off x="553480" y="2077280"/>
                <a:ext cx="1443594" cy="368263"/>
                <a:chOff x="553480" y="2077280"/>
                <a:chExt cx="1443594" cy="368263"/>
              </a:xfrm>
            </p:grpSpPr>
            <p:sp>
              <p:nvSpPr>
                <p:cNvPr id="59" name="양쪽 모서리가 둥근 사각형 58"/>
                <p:cNvSpPr/>
                <p:nvPr/>
              </p:nvSpPr>
              <p:spPr>
                <a:xfrm rot="5400000">
                  <a:off x="1144872" y="1511187"/>
                  <a:ext cx="260809" cy="1443594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79BB0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627719" y="2077280"/>
                  <a:ext cx="1306769" cy="307777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ko-KR" altLang="en-US" sz="1400" b="1" dirty="0" smtClean="0">
                      <a:ln>
                        <a:solidFill>
                          <a:schemeClr val="tx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온라인자가진단</a:t>
                  </a:r>
                  <a:endParaRPr lang="ko-KR" altLang="en-US" sz="1400" b="1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61" name="직각 삼각형 60"/>
                <p:cNvSpPr/>
                <p:nvPr/>
              </p:nvSpPr>
              <p:spPr>
                <a:xfrm rot="10800000">
                  <a:off x="555183" y="2359756"/>
                  <a:ext cx="89693" cy="85787"/>
                </a:xfrm>
                <a:prstGeom prst="rtTriangle">
                  <a:avLst/>
                </a:prstGeom>
                <a:solidFill>
                  <a:srgbClr val="539F0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</p:grpSp>
      <p:grpSp>
        <p:nvGrpSpPr>
          <p:cNvPr id="62" name="그룹 61"/>
          <p:cNvGrpSpPr/>
          <p:nvPr/>
        </p:nvGrpSpPr>
        <p:grpSpPr>
          <a:xfrm rot="10800000">
            <a:off x="3479558" y="4483517"/>
            <a:ext cx="354337" cy="255307"/>
            <a:chOff x="3327300" y="3403307"/>
            <a:chExt cx="354337" cy="255307"/>
          </a:xfrm>
        </p:grpSpPr>
        <p:grpSp>
          <p:nvGrpSpPr>
            <p:cNvPr id="63" name="그룹 62"/>
            <p:cNvGrpSpPr/>
            <p:nvPr/>
          </p:nvGrpSpPr>
          <p:grpSpPr>
            <a:xfrm rot="3153159">
              <a:off x="3312608" y="3417999"/>
              <a:ext cx="254235" cy="224852"/>
              <a:chOff x="2990465" y="3421730"/>
              <a:chExt cx="254235" cy="224852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67" name="모서리가 둥근 직사각형 66"/>
              <p:cNvSpPr/>
              <p:nvPr/>
            </p:nvSpPr>
            <p:spPr>
              <a:xfrm rot="20700000">
                <a:off x="2990465" y="3421730"/>
                <a:ext cx="60960" cy="22485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8" name="모서리가 둥근 직사각형 67"/>
              <p:cNvSpPr/>
              <p:nvPr/>
            </p:nvSpPr>
            <p:spPr>
              <a:xfrm rot="16200000">
                <a:off x="3101794" y="3503676"/>
                <a:ext cx="60960" cy="22485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64" name="그룹 63"/>
            <p:cNvGrpSpPr/>
            <p:nvPr/>
          </p:nvGrpSpPr>
          <p:grpSpPr>
            <a:xfrm rot="3153159">
              <a:off x="3442093" y="3419071"/>
              <a:ext cx="254235" cy="224852"/>
              <a:chOff x="2990465" y="3421730"/>
              <a:chExt cx="254235" cy="224852"/>
            </a:xfrm>
            <a:solidFill>
              <a:schemeClr val="bg1">
                <a:lumMod val="85000"/>
              </a:schemeClr>
            </a:solidFill>
          </p:grpSpPr>
          <p:sp>
            <p:nvSpPr>
              <p:cNvPr id="65" name="모서리가 둥근 직사각형 64"/>
              <p:cNvSpPr/>
              <p:nvPr/>
            </p:nvSpPr>
            <p:spPr>
              <a:xfrm rot="20700000">
                <a:off x="2990465" y="3421730"/>
                <a:ext cx="60960" cy="22485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6" name="모서리가 둥근 직사각형 65"/>
              <p:cNvSpPr/>
              <p:nvPr/>
            </p:nvSpPr>
            <p:spPr>
              <a:xfrm rot="16200000">
                <a:off x="3101794" y="3503676"/>
                <a:ext cx="60960" cy="22485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grpSp>
        <p:nvGrpSpPr>
          <p:cNvPr id="69" name="그룹 68"/>
          <p:cNvGrpSpPr/>
          <p:nvPr/>
        </p:nvGrpSpPr>
        <p:grpSpPr>
          <a:xfrm rot="10800000">
            <a:off x="6786920" y="4459826"/>
            <a:ext cx="354337" cy="255307"/>
            <a:chOff x="3327300" y="3403307"/>
            <a:chExt cx="354337" cy="255307"/>
          </a:xfrm>
        </p:grpSpPr>
        <p:grpSp>
          <p:nvGrpSpPr>
            <p:cNvPr id="70" name="그룹 69"/>
            <p:cNvGrpSpPr/>
            <p:nvPr/>
          </p:nvGrpSpPr>
          <p:grpSpPr>
            <a:xfrm rot="3153159">
              <a:off x="3312608" y="3417999"/>
              <a:ext cx="254235" cy="224852"/>
              <a:chOff x="2990465" y="3421730"/>
              <a:chExt cx="254235" cy="224852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74" name="모서리가 둥근 직사각형 73"/>
              <p:cNvSpPr/>
              <p:nvPr/>
            </p:nvSpPr>
            <p:spPr>
              <a:xfrm rot="20700000">
                <a:off x="2990465" y="3421730"/>
                <a:ext cx="60960" cy="22485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5" name="모서리가 둥근 직사각형 74"/>
              <p:cNvSpPr/>
              <p:nvPr/>
            </p:nvSpPr>
            <p:spPr>
              <a:xfrm rot="16200000">
                <a:off x="3101794" y="3503676"/>
                <a:ext cx="60960" cy="22485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71" name="그룹 70"/>
            <p:cNvGrpSpPr/>
            <p:nvPr/>
          </p:nvGrpSpPr>
          <p:grpSpPr>
            <a:xfrm rot="3153159">
              <a:off x="3442093" y="3419071"/>
              <a:ext cx="254235" cy="224852"/>
              <a:chOff x="2990465" y="3421730"/>
              <a:chExt cx="254235" cy="224852"/>
            </a:xfrm>
            <a:solidFill>
              <a:schemeClr val="bg1">
                <a:lumMod val="85000"/>
              </a:schemeClr>
            </a:solidFill>
          </p:grpSpPr>
          <p:sp>
            <p:nvSpPr>
              <p:cNvPr id="72" name="모서리가 둥근 직사각형 71"/>
              <p:cNvSpPr/>
              <p:nvPr/>
            </p:nvSpPr>
            <p:spPr>
              <a:xfrm rot="20700000">
                <a:off x="2990465" y="3421730"/>
                <a:ext cx="60960" cy="22485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3" name="모서리가 둥근 직사각형 72"/>
              <p:cNvSpPr/>
              <p:nvPr/>
            </p:nvSpPr>
            <p:spPr>
              <a:xfrm rot="16200000">
                <a:off x="3101794" y="3503676"/>
                <a:ext cx="60960" cy="22485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grpSp>
        <p:nvGrpSpPr>
          <p:cNvPr id="76" name="그룹 75"/>
          <p:cNvGrpSpPr/>
          <p:nvPr/>
        </p:nvGrpSpPr>
        <p:grpSpPr>
          <a:xfrm>
            <a:off x="-4447" y="1554082"/>
            <a:ext cx="10701339" cy="1451673"/>
            <a:chOff x="-9525" y="1701713"/>
            <a:chExt cx="10701339" cy="1207372"/>
          </a:xfrm>
        </p:grpSpPr>
        <p:sp>
          <p:nvSpPr>
            <p:cNvPr id="77" name="직사각형 76"/>
            <p:cNvSpPr>
              <a:spLocks noChangeAspect="1"/>
            </p:cNvSpPr>
            <p:nvPr/>
          </p:nvSpPr>
          <p:spPr>
            <a:xfrm>
              <a:off x="-9525" y="1701713"/>
              <a:ext cx="10701339" cy="1139517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0" y="2807817"/>
              <a:ext cx="10691812" cy="10126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80" name="직사각형 79"/>
          <p:cNvSpPr/>
          <p:nvPr/>
        </p:nvSpPr>
        <p:spPr>
          <a:xfrm>
            <a:off x="228532" y="1653900"/>
            <a:ext cx="10206623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ko-KR" sz="1000" dirty="0">
                <a:latin typeface="HY강B" panose="02030600000101010101" pitchFamily="18" charset="-127"/>
                <a:ea typeface="HY강B" panose="02030600000101010101" pitchFamily="18" charset="-127"/>
                <a:cs typeface="굴림" pitchFamily="50" charset="-127"/>
              </a:rPr>
              <a:t> </a:t>
            </a:r>
            <a:r>
              <a:rPr kumimoji="1" lang="ko-KR" altLang="ko-KR" sz="1800" dirty="0" smtClean="0">
                <a:latin typeface="HY강B" panose="02030600000101010101" pitchFamily="18" charset="-127"/>
                <a:ea typeface="HY강B" panose="02030600000101010101" pitchFamily="18" charset="-127"/>
                <a:cs typeface="굴림" pitchFamily="50" charset="-127"/>
              </a:rPr>
              <a:t>융자신청은 </a:t>
            </a:r>
            <a:r>
              <a:rPr kumimoji="1" lang="ko-KR" altLang="en-US" sz="2000" dirty="0" smtClean="0">
                <a:solidFill>
                  <a:srgbClr val="41AAD2"/>
                </a:solidFill>
                <a:latin typeface="HY강B" panose="02030600000101010101" pitchFamily="18" charset="-127"/>
                <a:ea typeface="HY강B" panose="02030600000101010101" pitchFamily="18" charset="-127"/>
                <a:cs typeface="굴림" pitchFamily="50" charset="-127"/>
              </a:rPr>
              <a:t>온라인자</a:t>
            </a:r>
            <a:r>
              <a:rPr kumimoji="1" lang="ko-KR" altLang="ko-KR" sz="2000" dirty="0" smtClean="0">
                <a:solidFill>
                  <a:srgbClr val="41AAD2"/>
                </a:solidFill>
                <a:latin typeface="HY강B" panose="02030600000101010101" pitchFamily="18" charset="-127"/>
                <a:ea typeface="HY강B" panose="02030600000101010101" pitchFamily="18" charset="-127"/>
                <a:cs typeface="굴림" pitchFamily="50" charset="-127"/>
              </a:rPr>
              <a:t>가진단</a:t>
            </a:r>
            <a:r>
              <a:rPr kumimoji="1" lang="ko-KR" altLang="ko-KR" sz="2000" dirty="0">
                <a:solidFill>
                  <a:srgbClr val="41AAD2"/>
                </a:solidFill>
                <a:latin typeface="HY강B" panose="02030600000101010101" pitchFamily="18" charset="-127"/>
                <a:ea typeface="HY강B" panose="02030600000101010101" pitchFamily="18" charset="-127"/>
                <a:cs typeface="굴림" pitchFamily="50" charset="-127"/>
              </a:rPr>
              <a:t>→사전상담→온라인신청 </a:t>
            </a:r>
            <a:r>
              <a:rPr kumimoji="1" lang="ko-KR" altLang="ko-KR" sz="1800" dirty="0">
                <a:latin typeface="HY강B" panose="02030600000101010101" pitchFamily="18" charset="-127"/>
                <a:ea typeface="HY강B" panose="02030600000101010101" pitchFamily="18" charset="-127"/>
                <a:cs typeface="굴림" pitchFamily="50" charset="-127"/>
              </a:rPr>
              <a:t>순으로 진행되며</a:t>
            </a:r>
            <a:r>
              <a:rPr kumimoji="1" lang="ko-KR" altLang="en-US" sz="1800" dirty="0">
                <a:latin typeface="HY강B" panose="02030600000101010101" pitchFamily="18" charset="-127"/>
                <a:ea typeface="HY강B" panose="02030600000101010101" pitchFamily="18" charset="-127"/>
                <a:cs typeface="굴림" pitchFamily="50" charset="-127"/>
              </a:rPr>
              <a:t> </a:t>
            </a:r>
            <a:endParaRPr kumimoji="1" lang="en-US" altLang="ko-KR" sz="1800" dirty="0" smtClean="0">
              <a:latin typeface="HY강B" panose="02030600000101010101" pitchFamily="18" charset="-127"/>
              <a:ea typeface="HY강B" panose="02030600000101010101" pitchFamily="18" charset="-127"/>
              <a:cs typeface="굴림" pitchFamily="50" charset="-127"/>
            </a:endParaRPr>
          </a:p>
          <a:p>
            <a:pPr lvl="0" algn="ctr" defTabSz="91440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800" dirty="0" smtClean="0">
                <a:latin typeface="HY강B" panose="02030600000101010101" pitchFamily="18" charset="-127"/>
                <a:ea typeface="HY강B" panose="02030600000101010101" pitchFamily="18" charset="-127"/>
                <a:cs typeface="굴림" pitchFamily="50" charset="-127"/>
              </a:rPr>
              <a:t>당월 </a:t>
            </a:r>
            <a:r>
              <a:rPr kumimoji="1" lang="ko-KR" altLang="en-US" sz="1800" dirty="0">
                <a:latin typeface="HY강B" panose="02030600000101010101" pitchFamily="18" charset="-127"/>
                <a:ea typeface="HY강B" panose="02030600000101010101" pitchFamily="18" charset="-127"/>
                <a:cs typeface="굴림" pitchFamily="50" charset="-127"/>
              </a:rPr>
              <a:t>자금 희망기업은 </a:t>
            </a:r>
            <a:r>
              <a:rPr kumimoji="1" lang="ko-KR" altLang="en-US" sz="1800" dirty="0" smtClean="0">
                <a:latin typeface="HY강B" panose="02030600000101010101" pitchFamily="18" charset="-127"/>
                <a:ea typeface="HY강B" panose="02030600000101010101" pitchFamily="18" charset="-127"/>
                <a:cs typeface="굴림" pitchFamily="50" charset="-127"/>
              </a:rPr>
              <a:t>전월 말까지 온라인신청 필요</a:t>
            </a:r>
            <a:endParaRPr kumimoji="1" lang="en-US" altLang="ko-KR" sz="1800" dirty="0" smtClean="0">
              <a:latin typeface="HY강B" panose="02030600000101010101" pitchFamily="18" charset="-127"/>
              <a:ea typeface="HY강B" panose="02030600000101010101" pitchFamily="18" charset="-127"/>
              <a:cs typeface="굴림" pitchFamily="50" charset="-127"/>
            </a:endParaRPr>
          </a:p>
          <a:p>
            <a:pPr lvl="0" algn="ctr" defTabSz="9144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 sz="300" dirty="0">
              <a:latin typeface="HY강B" panose="02030600000101010101" pitchFamily="18" charset="-127"/>
              <a:ea typeface="HY강B" panose="02030600000101010101" pitchFamily="18" charset="-127"/>
              <a:cs typeface="굴림" pitchFamily="50" charset="-127"/>
            </a:endParaRPr>
          </a:p>
          <a:p>
            <a:pPr lvl="0" algn="ctr" defTabSz="91440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" spc="-110" dirty="0">
                <a:latin typeface="HY강M" panose="02030600000101010101" pitchFamily="18" charset="-127"/>
                <a:ea typeface="HY강M" panose="02030600000101010101" pitchFamily="18" charset="-127"/>
                <a:cs typeface="굴림" pitchFamily="50" charset="-127"/>
              </a:rPr>
              <a:t> </a:t>
            </a:r>
            <a:endParaRPr kumimoji="1" lang="ko-KR" altLang="en-US" sz="400" spc="-110" dirty="0">
              <a:latin typeface="HY강M" panose="02030600000101010101" pitchFamily="18" charset="-127"/>
              <a:ea typeface="HY강M" panose="02030600000101010101" pitchFamily="18" charset="-127"/>
              <a:cs typeface="굴림" pitchFamily="50" charset="-127"/>
            </a:endParaRPr>
          </a:p>
          <a:p>
            <a:pPr lvl="0" algn="ctr" defTabSz="91440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단</a:t>
            </a:r>
            <a:r>
              <a:rPr lang="en-US" altLang="ko-KR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정책우선도 평가가 필요한 경우 또는 지역본</a:t>
            </a:r>
            <a:r>
              <a:rPr lang="en-US" altLang="ko-KR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지</a:t>
            </a:r>
            <a:r>
              <a:rPr lang="en-US" altLang="ko-KR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ko-KR" altLang="en-US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부 접수상황에 따라 온라인신청 접수 월 조정 가능</a:t>
            </a:r>
          </a:p>
          <a:p>
            <a:pPr lvl="0" algn="ctr" defTabSz="91440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* 특별재난지역 소재 재해중소기업에 대해서는 자가진단 및 사전상담</a:t>
            </a:r>
            <a:r>
              <a:rPr lang="en-US" altLang="ko-KR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온라인 신청</a:t>
            </a:r>
            <a:r>
              <a:rPr lang="en-US" altLang="ko-KR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 </a:t>
            </a:r>
            <a:r>
              <a:rPr lang="ko-KR" altLang="en-US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생략가능</a:t>
            </a:r>
            <a:r>
              <a:rPr lang="en-US" altLang="ko-KR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오프라인 수시 신청 가능</a:t>
            </a:r>
            <a:r>
              <a:rPr lang="en-US" altLang="ko-KR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</a:p>
          <a:p>
            <a:pPr lvl="0" algn="ctr" defTabSz="91440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* </a:t>
            </a:r>
            <a:r>
              <a:rPr lang="ko-KR" altLang="en-US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조선</a:t>
            </a:r>
            <a:r>
              <a:rPr lang="en-US" altLang="ko-KR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‧</a:t>
            </a:r>
            <a:r>
              <a:rPr lang="ko-KR" altLang="en-US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해운업 관련 피해기업이 신청하는 긴급경영안정자금</a:t>
            </a:r>
            <a:r>
              <a:rPr lang="en-US" altLang="ko-KR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100" dirty="0" err="1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일시적경영애로</a:t>
            </a:r>
            <a:r>
              <a:rPr lang="en-US" altLang="ko-KR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ko-KR" altLang="en-US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에 대해서는 자가진단 생략 가능</a:t>
            </a:r>
            <a:endParaRPr lang="en-US" altLang="ko-KR" sz="1100" dirty="0">
              <a:ln>
                <a:solidFill>
                  <a:prstClr val="black">
                    <a:alpha val="0"/>
                  </a:prst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grpSp>
        <p:nvGrpSpPr>
          <p:cNvPr id="97" name="그룹 96"/>
          <p:cNvGrpSpPr/>
          <p:nvPr/>
        </p:nvGrpSpPr>
        <p:grpSpPr>
          <a:xfrm>
            <a:off x="79117" y="5854236"/>
            <a:ext cx="10574596" cy="1620107"/>
            <a:chOff x="0" y="5734950"/>
            <a:chExt cx="10695764" cy="1369433"/>
          </a:xfrm>
        </p:grpSpPr>
        <p:pic>
          <p:nvPicPr>
            <p:cNvPr id="98" name="그림 97"/>
            <p:cNvPicPr>
              <a:picLocks noChangeAspect="1"/>
            </p:cNvPicPr>
            <p:nvPr/>
          </p:nvPicPr>
          <p:blipFill>
            <a:blip r:embed="rId3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674567" y="5734950"/>
              <a:ext cx="4021197" cy="1369433"/>
            </a:xfrm>
            <a:prstGeom prst="rect">
              <a:avLst/>
            </a:prstGeom>
          </p:spPr>
        </p:pic>
        <p:pic>
          <p:nvPicPr>
            <p:cNvPr id="99" name="그림 98"/>
            <p:cNvPicPr>
              <a:picLocks noChangeAspect="1"/>
            </p:cNvPicPr>
            <p:nvPr/>
          </p:nvPicPr>
          <p:blipFill>
            <a:blip r:embed="rId3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734950"/>
              <a:ext cx="4021197" cy="13694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671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직사각형 181"/>
          <p:cNvSpPr/>
          <p:nvPr/>
        </p:nvSpPr>
        <p:spPr>
          <a:xfrm>
            <a:off x="0" y="1114871"/>
            <a:ext cx="10691813" cy="7689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ko-KR" altLang="en-US" dirty="0"/>
          </a:p>
        </p:txBody>
      </p:sp>
      <p:sp>
        <p:nvSpPr>
          <p:cNvPr id="188" name="자유형 187"/>
          <p:cNvSpPr/>
          <p:nvPr/>
        </p:nvSpPr>
        <p:spPr>
          <a:xfrm flipH="1">
            <a:off x="7946805" y="1239823"/>
            <a:ext cx="188133" cy="511788"/>
          </a:xfrm>
          <a:custGeom>
            <a:avLst/>
            <a:gdLst>
              <a:gd name="connsiteX0" fmla="*/ 0 w 160898"/>
              <a:gd name="connsiteY0" fmla="*/ 0 h 464285"/>
              <a:gd name="connsiteX1" fmla="*/ 160898 w 160898"/>
              <a:gd name="connsiteY1" fmla="*/ 0 h 464285"/>
              <a:gd name="connsiteX2" fmla="*/ 160898 w 160898"/>
              <a:gd name="connsiteY2" fmla="*/ 64170 h 464285"/>
              <a:gd name="connsiteX3" fmla="*/ 71437 w 160898"/>
              <a:gd name="connsiteY3" fmla="*/ 64170 h 464285"/>
              <a:gd name="connsiteX4" fmla="*/ 71437 w 160898"/>
              <a:gd name="connsiteY4" fmla="*/ 394435 h 464285"/>
              <a:gd name="connsiteX5" fmla="*/ 160898 w 160898"/>
              <a:gd name="connsiteY5" fmla="*/ 394435 h 464285"/>
              <a:gd name="connsiteX6" fmla="*/ 160898 w 160898"/>
              <a:gd name="connsiteY6" fmla="*/ 464285 h 464285"/>
              <a:gd name="connsiteX7" fmla="*/ 0 w 160898"/>
              <a:gd name="connsiteY7" fmla="*/ 464285 h 464285"/>
              <a:gd name="connsiteX8" fmla="*/ 0 w 160898"/>
              <a:gd name="connsiteY8" fmla="*/ 0 h 464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898" h="464285">
                <a:moveTo>
                  <a:pt x="0" y="0"/>
                </a:moveTo>
                <a:lnTo>
                  <a:pt x="160898" y="0"/>
                </a:lnTo>
                <a:lnTo>
                  <a:pt x="160898" y="64170"/>
                </a:lnTo>
                <a:lnTo>
                  <a:pt x="71437" y="64170"/>
                </a:lnTo>
                <a:lnTo>
                  <a:pt x="71437" y="394435"/>
                </a:lnTo>
                <a:lnTo>
                  <a:pt x="160898" y="394435"/>
                </a:lnTo>
                <a:lnTo>
                  <a:pt x="160898" y="464285"/>
                </a:lnTo>
                <a:lnTo>
                  <a:pt x="0" y="46428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ko-KR" altLang="en-US" sz="1800" dirty="0"/>
          </a:p>
        </p:txBody>
      </p:sp>
      <p:sp>
        <p:nvSpPr>
          <p:cNvPr id="191" name="자유형 190"/>
          <p:cNvSpPr/>
          <p:nvPr/>
        </p:nvSpPr>
        <p:spPr>
          <a:xfrm>
            <a:off x="2556876" y="1239823"/>
            <a:ext cx="188133" cy="511788"/>
          </a:xfrm>
          <a:custGeom>
            <a:avLst/>
            <a:gdLst>
              <a:gd name="connsiteX0" fmla="*/ 0 w 160898"/>
              <a:gd name="connsiteY0" fmla="*/ 0 h 464285"/>
              <a:gd name="connsiteX1" fmla="*/ 160898 w 160898"/>
              <a:gd name="connsiteY1" fmla="*/ 0 h 464285"/>
              <a:gd name="connsiteX2" fmla="*/ 160898 w 160898"/>
              <a:gd name="connsiteY2" fmla="*/ 64170 h 464285"/>
              <a:gd name="connsiteX3" fmla="*/ 71437 w 160898"/>
              <a:gd name="connsiteY3" fmla="*/ 64170 h 464285"/>
              <a:gd name="connsiteX4" fmla="*/ 71437 w 160898"/>
              <a:gd name="connsiteY4" fmla="*/ 394435 h 464285"/>
              <a:gd name="connsiteX5" fmla="*/ 160898 w 160898"/>
              <a:gd name="connsiteY5" fmla="*/ 394435 h 464285"/>
              <a:gd name="connsiteX6" fmla="*/ 160898 w 160898"/>
              <a:gd name="connsiteY6" fmla="*/ 464285 h 464285"/>
              <a:gd name="connsiteX7" fmla="*/ 0 w 160898"/>
              <a:gd name="connsiteY7" fmla="*/ 464285 h 464285"/>
              <a:gd name="connsiteX8" fmla="*/ 0 w 160898"/>
              <a:gd name="connsiteY8" fmla="*/ 0 h 464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898" h="464285">
                <a:moveTo>
                  <a:pt x="0" y="0"/>
                </a:moveTo>
                <a:lnTo>
                  <a:pt x="160898" y="0"/>
                </a:lnTo>
                <a:lnTo>
                  <a:pt x="160898" y="64170"/>
                </a:lnTo>
                <a:lnTo>
                  <a:pt x="71437" y="64170"/>
                </a:lnTo>
                <a:lnTo>
                  <a:pt x="71437" y="394435"/>
                </a:lnTo>
                <a:lnTo>
                  <a:pt x="160898" y="394435"/>
                </a:lnTo>
                <a:lnTo>
                  <a:pt x="160898" y="464285"/>
                </a:lnTo>
                <a:lnTo>
                  <a:pt x="0" y="46428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ko-KR" altLang="en-US" sz="1800" dirty="0"/>
          </a:p>
        </p:txBody>
      </p:sp>
      <p:grpSp>
        <p:nvGrpSpPr>
          <p:cNvPr id="10" name="그룹 9"/>
          <p:cNvGrpSpPr/>
          <p:nvPr/>
        </p:nvGrpSpPr>
        <p:grpSpPr>
          <a:xfrm>
            <a:off x="5563180" y="2011134"/>
            <a:ext cx="4500508" cy="5064574"/>
            <a:chOff x="617506" y="1774792"/>
            <a:chExt cx="4435428" cy="5318158"/>
          </a:xfrm>
        </p:grpSpPr>
        <p:sp>
          <p:nvSpPr>
            <p:cNvPr id="11" name="타원 87"/>
            <p:cNvSpPr/>
            <p:nvPr/>
          </p:nvSpPr>
          <p:spPr>
            <a:xfrm>
              <a:off x="617506" y="1774792"/>
              <a:ext cx="4435428" cy="5318158"/>
            </a:xfrm>
            <a:prstGeom prst="roundRect">
              <a:avLst>
                <a:gd name="adj" fmla="val 4791"/>
              </a:avLst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 dirty="0">
                <a:solidFill>
                  <a:srgbClr val="FF5C01"/>
                </a:solidFill>
              </a:endParaRPr>
            </a:p>
          </p:txBody>
        </p:sp>
        <p:sp>
          <p:nvSpPr>
            <p:cNvPr id="12" name="타원 88"/>
            <p:cNvSpPr/>
            <p:nvPr/>
          </p:nvSpPr>
          <p:spPr>
            <a:xfrm>
              <a:off x="685789" y="1868691"/>
              <a:ext cx="4307955" cy="5156771"/>
            </a:xfrm>
            <a:prstGeom prst="roundRect">
              <a:avLst>
                <a:gd name="adj" fmla="val 3835"/>
              </a:avLst>
            </a:prstGeom>
            <a:gradFill>
              <a:gsLst>
                <a:gs pos="44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10800000" scaled="0"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 dirty="0">
                <a:solidFill>
                  <a:srgbClr val="FF5C01"/>
                </a:solidFill>
              </a:endParaRPr>
            </a:p>
          </p:txBody>
        </p:sp>
      </p:grpSp>
      <p:grpSp>
        <p:nvGrpSpPr>
          <p:cNvPr id="286" name="그룹 285"/>
          <p:cNvGrpSpPr/>
          <p:nvPr/>
        </p:nvGrpSpPr>
        <p:grpSpPr>
          <a:xfrm>
            <a:off x="5757112" y="4181556"/>
            <a:ext cx="1553866" cy="276999"/>
            <a:chOff x="4870336" y="4640996"/>
            <a:chExt cx="1588677" cy="251289"/>
          </a:xfrm>
        </p:grpSpPr>
        <p:grpSp>
          <p:nvGrpSpPr>
            <p:cNvPr id="287" name="그룹 286"/>
            <p:cNvGrpSpPr/>
            <p:nvPr/>
          </p:nvGrpSpPr>
          <p:grpSpPr>
            <a:xfrm>
              <a:off x="4870336" y="4659430"/>
              <a:ext cx="1588677" cy="194181"/>
              <a:chOff x="1195029" y="5183056"/>
              <a:chExt cx="3214774" cy="381839"/>
            </a:xfrm>
          </p:grpSpPr>
          <p:sp>
            <p:nvSpPr>
              <p:cNvPr id="289" name="양쪽 모서리가 둥근 사각형 288"/>
              <p:cNvSpPr/>
              <p:nvPr/>
            </p:nvSpPr>
            <p:spPr>
              <a:xfrm>
                <a:off x="1195029" y="5183056"/>
                <a:ext cx="3214774" cy="381839"/>
              </a:xfrm>
              <a:prstGeom prst="round2SameRect">
                <a:avLst>
                  <a:gd name="adj1" fmla="val 38391"/>
                  <a:gd name="adj2" fmla="val 0"/>
                </a:avLst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innerShdw blurRad="381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/>
              </a:p>
            </p:txBody>
          </p:sp>
          <p:sp>
            <p:nvSpPr>
              <p:cNvPr id="290" name="모서리가 둥근 직사각형 289"/>
              <p:cNvSpPr/>
              <p:nvPr/>
            </p:nvSpPr>
            <p:spPr>
              <a:xfrm rot="10800000" flipV="1">
                <a:off x="1257885" y="5216093"/>
                <a:ext cx="3089056" cy="325440"/>
              </a:xfrm>
              <a:prstGeom prst="roundRect">
                <a:avLst>
                  <a:gd name="adj" fmla="val 33128"/>
                </a:avLst>
              </a:prstGeom>
              <a:noFill/>
              <a:ln w="9525">
                <a:gradFill>
                  <a:gsLst>
                    <a:gs pos="0">
                      <a:schemeClr val="accent1">
                        <a:lumMod val="5000"/>
                        <a:lumOff val="95000"/>
                        <a:alpha val="65000"/>
                      </a:schemeClr>
                    </a:gs>
                    <a:gs pos="25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291" name="양쪽 모서리가 둥근 사각형 290"/>
              <p:cNvSpPr/>
              <p:nvPr/>
            </p:nvSpPr>
            <p:spPr>
              <a:xfrm>
                <a:off x="1195029" y="5467383"/>
                <a:ext cx="3214774" cy="89979"/>
              </a:xfrm>
              <a:prstGeom prst="round2SameRect">
                <a:avLst>
                  <a:gd name="adj1" fmla="val 0"/>
                  <a:gd name="adj2" fmla="val 0"/>
                </a:avLst>
              </a:prstGeom>
              <a:gradFill>
                <a:gsLst>
                  <a:gs pos="0">
                    <a:schemeClr val="tx1">
                      <a:alpha val="0"/>
                    </a:schemeClr>
                  </a:gs>
                  <a:gs pos="100000">
                    <a:schemeClr val="tx1">
                      <a:alpha val="30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</p:grpSp>
        <p:sp>
          <p:nvSpPr>
            <p:cNvPr id="288" name="직사각형 287"/>
            <p:cNvSpPr/>
            <p:nvPr/>
          </p:nvSpPr>
          <p:spPr>
            <a:xfrm>
              <a:off x="5000751" y="4640996"/>
              <a:ext cx="1327849" cy="2512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2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기술 사업성 평가</a:t>
              </a: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648241" y="1997460"/>
            <a:ext cx="4500508" cy="5064574"/>
            <a:chOff x="617506" y="1774792"/>
            <a:chExt cx="4435428" cy="5318158"/>
          </a:xfrm>
        </p:grpSpPr>
        <p:sp>
          <p:nvSpPr>
            <p:cNvPr id="14" name="타원 87"/>
            <p:cNvSpPr/>
            <p:nvPr/>
          </p:nvSpPr>
          <p:spPr>
            <a:xfrm>
              <a:off x="617506" y="1774792"/>
              <a:ext cx="4435428" cy="5318158"/>
            </a:xfrm>
            <a:prstGeom prst="roundRect">
              <a:avLst>
                <a:gd name="adj" fmla="val 4791"/>
              </a:avLst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 dirty="0">
                <a:solidFill>
                  <a:srgbClr val="FF5C01"/>
                </a:solidFill>
              </a:endParaRPr>
            </a:p>
          </p:txBody>
        </p:sp>
        <p:sp>
          <p:nvSpPr>
            <p:cNvPr id="15" name="타원 88"/>
            <p:cNvSpPr/>
            <p:nvPr/>
          </p:nvSpPr>
          <p:spPr>
            <a:xfrm>
              <a:off x="685789" y="1868691"/>
              <a:ext cx="4307955" cy="5156771"/>
            </a:xfrm>
            <a:prstGeom prst="roundRect">
              <a:avLst>
                <a:gd name="adj" fmla="val 3835"/>
              </a:avLst>
            </a:prstGeom>
            <a:gradFill>
              <a:gsLst>
                <a:gs pos="44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10800000" scaled="0"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 dirty="0">
                <a:solidFill>
                  <a:srgbClr val="FF5C01"/>
                </a:solidFill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978765" y="1300500"/>
            <a:ext cx="4734285" cy="397694"/>
          </a:xfrm>
          <a:prstGeom prst="rect">
            <a:avLst/>
          </a:prstGeom>
          <a:noFill/>
        </p:spPr>
        <p:txBody>
          <a:bodyPr wrap="none" lIns="104287" tIns="52144" rIns="104287" bIns="52144" rtlCol="0" anchor="ctr">
            <a:spAutoFit/>
          </a:bodyPr>
          <a:lstStyle/>
          <a:p>
            <a:pPr algn="ctr"/>
            <a:r>
              <a:rPr lang="ko-KR" altLang="en-US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현장 방문 실태조사를 통한 </a:t>
            </a:r>
            <a:r>
              <a:rPr lang="ko-KR" altLang="en-US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기술사업성 평가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81796" y="3721243"/>
            <a:ext cx="2185510" cy="382305"/>
          </a:xfrm>
          <a:prstGeom prst="rect">
            <a:avLst/>
          </a:prstGeom>
          <a:noFill/>
        </p:spPr>
        <p:txBody>
          <a:bodyPr wrap="none" lIns="104287" tIns="52144" rIns="104287" bIns="52144" rtlCol="0" anchor="ctr">
            <a:spAutoFit/>
          </a:bodyPr>
          <a:lstStyle/>
          <a:p>
            <a:r>
              <a:rPr lang="ko-KR" altLang="en-US" sz="9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* 업력 </a:t>
            </a:r>
            <a:r>
              <a:rPr lang="en-US" altLang="ko-KR" sz="9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sz="9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미만 업체의 경우</a:t>
            </a:r>
            <a:r>
              <a:rPr lang="en-US" altLang="ko-KR" sz="9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9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en-US" altLang="ko-KR" sz="9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</a:t>
            </a:r>
            <a:r>
              <a:rPr lang="ko-KR" altLang="en-US" sz="9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기술사업성등급만으로 기업평가등급 산출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733569" y="5168230"/>
            <a:ext cx="2286456" cy="321004"/>
          </a:xfrm>
          <a:prstGeom prst="rect">
            <a:avLst/>
          </a:prstGeom>
          <a:noFill/>
        </p:spPr>
        <p:txBody>
          <a:bodyPr wrap="square" lIns="80155" tIns="40078" rIns="80155" bIns="40078" rtlCol="0">
            <a:spAutoFit/>
          </a:bodyPr>
          <a:lstStyle/>
          <a:p>
            <a:pPr marL="105012" indent="-105012" defTabSz="995261">
              <a:lnSpc>
                <a:spcPct val="130000"/>
              </a:lnSpc>
              <a:spcBef>
                <a:spcPts val="342"/>
              </a:spcBef>
              <a:buClr>
                <a:srgbClr val="97CC12"/>
              </a:buClr>
              <a:buFont typeface="Arial" panose="020B0604020202020204" pitchFamily="34" charset="0"/>
              <a:buChar char="•"/>
            </a:pPr>
            <a:r>
              <a:rPr lang="en-US" altLang="ko-KR" sz="12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’05~’08</a:t>
            </a:r>
            <a:r>
              <a:rPr lang="ko-KR" altLang="en-US" sz="12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년</a:t>
            </a:r>
            <a:endParaRPr lang="en-US" altLang="ko-KR" sz="1200" dirty="0">
              <a:ln>
                <a:solidFill>
                  <a:prstClr val="black">
                    <a:alpha val="0"/>
                  </a:prst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1733567" y="5474763"/>
            <a:ext cx="2700886" cy="321004"/>
          </a:xfrm>
          <a:prstGeom prst="rect">
            <a:avLst/>
          </a:prstGeom>
          <a:noFill/>
        </p:spPr>
        <p:txBody>
          <a:bodyPr wrap="square" lIns="80155" tIns="40078" rIns="80155" bIns="40078" rtlCol="0">
            <a:spAutoFit/>
          </a:bodyPr>
          <a:lstStyle/>
          <a:p>
            <a:pPr marL="105012" indent="-105012" defTabSz="995261">
              <a:lnSpc>
                <a:spcPct val="130000"/>
              </a:lnSpc>
              <a:spcBef>
                <a:spcPts val="342"/>
              </a:spcBef>
              <a:buClr>
                <a:srgbClr val="97CC12"/>
              </a:buClr>
              <a:buFont typeface="Arial" panose="020B0604020202020204" pitchFamily="34" charset="0"/>
              <a:buChar char="•"/>
            </a:pPr>
            <a:r>
              <a:rPr lang="ko-KR" altLang="en-US" sz="12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평가</a:t>
            </a:r>
            <a:r>
              <a:rPr lang="ko-KR" altLang="en-US" sz="12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 </a:t>
            </a:r>
            <a:r>
              <a:rPr lang="ko-KR" altLang="en-US" sz="12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시스템 </a:t>
            </a:r>
            <a:r>
              <a:rPr lang="ko-KR" altLang="en-US" sz="12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개발 및 </a:t>
            </a:r>
            <a:r>
              <a:rPr lang="ko-KR" altLang="en-US" sz="12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고도화</a:t>
            </a:r>
            <a:endParaRPr lang="en-US" altLang="ko-KR" sz="1200" dirty="0">
              <a:ln>
                <a:solidFill>
                  <a:prstClr val="black">
                    <a:alpha val="0"/>
                  </a:prst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</a:endParaRPr>
          </a:p>
        </p:txBody>
      </p:sp>
      <p:grpSp>
        <p:nvGrpSpPr>
          <p:cNvPr id="175" name="그룹 174"/>
          <p:cNvGrpSpPr/>
          <p:nvPr/>
        </p:nvGrpSpPr>
        <p:grpSpPr>
          <a:xfrm>
            <a:off x="1022069" y="5265096"/>
            <a:ext cx="676223" cy="447216"/>
            <a:chOff x="1040934" y="4975882"/>
            <a:chExt cx="578329" cy="405706"/>
          </a:xfrm>
        </p:grpSpPr>
        <p:sp>
          <p:nvSpPr>
            <p:cNvPr id="99" name="모서리가 둥근 직사각형 98"/>
            <p:cNvSpPr/>
            <p:nvPr/>
          </p:nvSpPr>
          <p:spPr>
            <a:xfrm>
              <a:off x="1040934" y="4975882"/>
              <a:ext cx="578329" cy="168699"/>
            </a:xfrm>
            <a:prstGeom prst="roundRect">
              <a:avLst>
                <a:gd name="adj" fmla="val 50000"/>
              </a:avLst>
            </a:prstGeom>
            <a:solidFill>
              <a:srgbClr val="49A5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35376"/>
              <a:endParaRPr lang="ko-KR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227278" y="4994652"/>
              <a:ext cx="205642" cy="14658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05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시기</a:t>
              </a:r>
              <a:endParaRPr lang="en-US" altLang="ko-KR" sz="105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04" name="모서리가 둥근 직사각형 103"/>
            <p:cNvSpPr/>
            <p:nvPr/>
          </p:nvSpPr>
          <p:spPr>
            <a:xfrm>
              <a:off x="1040934" y="5212889"/>
              <a:ext cx="578329" cy="168699"/>
            </a:xfrm>
            <a:prstGeom prst="roundRect">
              <a:avLst>
                <a:gd name="adj" fmla="val 50000"/>
              </a:avLst>
            </a:prstGeom>
            <a:solidFill>
              <a:srgbClr val="49A5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35376"/>
              <a:endParaRPr lang="ko-KR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124458" y="5231659"/>
              <a:ext cx="411284" cy="14658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05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주요내용</a:t>
              </a:r>
              <a:endParaRPr lang="en-US" altLang="ko-KR" sz="105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166" name="그룹 165"/>
          <p:cNvGrpSpPr/>
          <p:nvPr/>
        </p:nvGrpSpPr>
        <p:grpSpPr>
          <a:xfrm>
            <a:off x="1741222" y="4956938"/>
            <a:ext cx="3128488" cy="118337"/>
            <a:chOff x="1799092" y="2563824"/>
            <a:chExt cx="2675588" cy="107353"/>
          </a:xfrm>
        </p:grpSpPr>
        <p:cxnSp>
          <p:nvCxnSpPr>
            <p:cNvPr id="167" name="직선 연결선 166"/>
            <p:cNvCxnSpPr/>
            <p:nvPr/>
          </p:nvCxnSpPr>
          <p:spPr>
            <a:xfrm flipH="1">
              <a:off x="1799092" y="2616796"/>
              <a:ext cx="2556232" cy="0"/>
            </a:xfrm>
            <a:prstGeom prst="line">
              <a:avLst/>
            </a:prstGeom>
            <a:ln w="12700">
              <a:solidFill>
                <a:srgbClr val="49A51B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도넛 167"/>
            <p:cNvSpPr/>
            <p:nvPr/>
          </p:nvSpPr>
          <p:spPr>
            <a:xfrm rot="10800000" flipV="1">
              <a:off x="4367327" y="2563824"/>
              <a:ext cx="107353" cy="107353"/>
            </a:xfrm>
            <a:prstGeom prst="donut">
              <a:avLst/>
            </a:prstGeom>
            <a:solidFill>
              <a:srgbClr val="49A5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0" name="그룹 119"/>
          <p:cNvGrpSpPr/>
          <p:nvPr/>
        </p:nvGrpSpPr>
        <p:grpSpPr>
          <a:xfrm>
            <a:off x="528027" y="4863074"/>
            <a:ext cx="1237236" cy="325473"/>
            <a:chOff x="647427" y="2441247"/>
            <a:chExt cx="1058126" cy="568735"/>
          </a:xfrm>
        </p:grpSpPr>
        <p:sp>
          <p:nvSpPr>
            <p:cNvPr id="121" name="직각 삼각형 120"/>
            <p:cNvSpPr/>
            <p:nvPr/>
          </p:nvSpPr>
          <p:spPr>
            <a:xfrm rot="16200000">
              <a:off x="662254" y="2426422"/>
              <a:ext cx="74798" cy="104447"/>
            </a:xfrm>
            <a:prstGeom prst="rt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122" name="양쪽 모서리가 둥근 사각형 121"/>
            <p:cNvSpPr/>
            <p:nvPr/>
          </p:nvSpPr>
          <p:spPr>
            <a:xfrm rot="5400000">
              <a:off x="988870" y="2174604"/>
              <a:ext cx="375240" cy="1058126"/>
            </a:xfrm>
            <a:prstGeom prst="round2SameRect">
              <a:avLst>
                <a:gd name="adj1" fmla="val 17959"/>
                <a:gd name="adj2" fmla="val 0"/>
              </a:avLst>
            </a:prstGeom>
            <a:pattFill prst="dkUpDiag">
              <a:fgClr>
                <a:srgbClr val="70B612"/>
              </a:fgClr>
              <a:bgClr>
                <a:srgbClr val="9FD713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658660" y="2472168"/>
              <a:ext cx="1024518" cy="537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Version 2.0</a:t>
              </a:r>
            </a:p>
          </p:txBody>
        </p:sp>
      </p:grpSp>
      <p:sp>
        <p:nvSpPr>
          <p:cNvPr id="107" name="TextBox 106"/>
          <p:cNvSpPr txBox="1"/>
          <p:nvPr/>
        </p:nvSpPr>
        <p:spPr>
          <a:xfrm>
            <a:off x="1733569" y="6278272"/>
            <a:ext cx="2286456" cy="321004"/>
          </a:xfrm>
          <a:prstGeom prst="rect">
            <a:avLst/>
          </a:prstGeom>
          <a:noFill/>
        </p:spPr>
        <p:txBody>
          <a:bodyPr wrap="square" lIns="80155" tIns="40078" rIns="80155" bIns="40078" rtlCol="0">
            <a:spAutoFit/>
          </a:bodyPr>
          <a:lstStyle/>
          <a:p>
            <a:pPr marL="105012" indent="-105012" defTabSz="995261">
              <a:lnSpc>
                <a:spcPct val="130000"/>
              </a:lnSpc>
              <a:spcBef>
                <a:spcPts val="342"/>
              </a:spcBef>
              <a:buClr>
                <a:srgbClr val="97CC12"/>
              </a:buClr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’09~’16</a:t>
            </a:r>
            <a:r>
              <a:rPr lang="ko-KR" altLang="en-US" sz="12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년</a:t>
            </a:r>
            <a:r>
              <a:rPr lang="en-US" altLang="ko-KR" sz="12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 </a:t>
            </a:r>
            <a:endParaRPr lang="en-US" altLang="ko-KR" sz="1200" dirty="0">
              <a:ln>
                <a:solidFill>
                  <a:prstClr val="black">
                    <a:alpha val="0"/>
                  </a:prst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</a:endParaRPr>
          </a:p>
        </p:txBody>
      </p:sp>
      <p:grpSp>
        <p:nvGrpSpPr>
          <p:cNvPr id="176" name="그룹 175"/>
          <p:cNvGrpSpPr/>
          <p:nvPr/>
        </p:nvGrpSpPr>
        <p:grpSpPr>
          <a:xfrm>
            <a:off x="1022069" y="6347953"/>
            <a:ext cx="676223" cy="447216"/>
            <a:chOff x="1040934" y="5801602"/>
            <a:chExt cx="578329" cy="405706"/>
          </a:xfrm>
        </p:grpSpPr>
        <p:sp>
          <p:nvSpPr>
            <p:cNvPr id="109" name="모서리가 둥근 직사각형 108"/>
            <p:cNvSpPr/>
            <p:nvPr/>
          </p:nvSpPr>
          <p:spPr>
            <a:xfrm>
              <a:off x="1040934" y="5801602"/>
              <a:ext cx="578329" cy="168699"/>
            </a:xfrm>
            <a:prstGeom prst="roundRect">
              <a:avLst>
                <a:gd name="adj" fmla="val 50000"/>
              </a:avLst>
            </a:prstGeom>
            <a:solidFill>
              <a:srgbClr val="49A5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35376"/>
              <a:endParaRPr lang="ko-KR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227278" y="5820372"/>
              <a:ext cx="205642" cy="14658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05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시기</a:t>
              </a:r>
              <a:endParaRPr lang="en-US" altLang="ko-KR" sz="105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14" name="모서리가 둥근 직사각형 113"/>
            <p:cNvSpPr/>
            <p:nvPr/>
          </p:nvSpPr>
          <p:spPr>
            <a:xfrm>
              <a:off x="1040934" y="6038609"/>
              <a:ext cx="578329" cy="168699"/>
            </a:xfrm>
            <a:prstGeom prst="roundRect">
              <a:avLst>
                <a:gd name="adj" fmla="val 50000"/>
              </a:avLst>
            </a:prstGeom>
            <a:solidFill>
              <a:srgbClr val="49A5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35376"/>
              <a:endParaRPr lang="ko-KR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1124458" y="6057379"/>
              <a:ext cx="411284" cy="14658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tabLst>
                  <a:tab pos="101390" algn="l"/>
                </a:tabLst>
              </a:pPr>
              <a:r>
                <a:rPr lang="ko-KR" altLang="en-US" sz="105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주요내용</a:t>
              </a:r>
              <a:endParaRPr lang="en-US" altLang="ko-KR" sz="105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1724658" y="6584805"/>
            <a:ext cx="3270860" cy="321004"/>
          </a:xfrm>
          <a:prstGeom prst="rect">
            <a:avLst/>
          </a:prstGeom>
          <a:noFill/>
        </p:spPr>
        <p:txBody>
          <a:bodyPr wrap="square" lIns="80155" tIns="40078" rIns="80155" bIns="40078" rtlCol="0">
            <a:spAutoFit/>
          </a:bodyPr>
          <a:lstStyle/>
          <a:p>
            <a:pPr marL="105012" indent="-105012" defTabSz="995261">
              <a:lnSpc>
                <a:spcPct val="130000"/>
              </a:lnSpc>
              <a:spcBef>
                <a:spcPts val="342"/>
              </a:spcBef>
              <a:buClr>
                <a:srgbClr val="97CC12"/>
              </a:buClr>
              <a:buFont typeface="Arial" panose="020B0604020202020204" pitchFamily="34" charset="0"/>
              <a:buChar char="•"/>
            </a:pPr>
            <a:r>
              <a:rPr lang="ko-KR" altLang="en-US" sz="12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기술사업성 중심 평가 모형 </a:t>
            </a:r>
            <a:r>
              <a:rPr lang="ko-KR" altLang="en-US" sz="12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개편 및 고도화</a:t>
            </a:r>
            <a:endParaRPr lang="en-US" altLang="ko-KR" sz="1200" dirty="0">
              <a:ln>
                <a:solidFill>
                  <a:prstClr val="black">
                    <a:alpha val="0"/>
                  </a:prst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</a:endParaRPr>
          </a:p>
        </p:txBody>
      </p:sp>
      <p:grpSp>
        <p:nvGrpSpPr>
          <p:cNvPr id="169" name="그룹 168"/>
          <p:cNvGrpSpPr/>
          <p:nvPr/>
        </p:nvGrpSpPr>
        <p:grpSpPr>
          <a:xfrm>
            <a:off x="1741222" y="6069903"/>
            <a:ext cx="3128488" cy="118337"/>
            <a:chOff x="1799092" y="2563824"/>
            <a:chExt cx="2675588" cy="107353"/>
          </a:xfrm>
        </p:grpSpPr>
        <p:cxnSp>
          <p:nvCxnSpPr>
            <p:cNvPr id="170" name="직선 연결선 169"/>
            <p:cNvCxnSpPr/>
            <p:nvPr/>
          </p:nvCxnSpPr>
          <p:spPr>
            <a:xfrm flipH="1">
              <a:off x="1799092" y="2616796"/>
              <a:ext cx="2556232" cy="0"/>
            </a:xfrm>
            <a:prstGeom prst="line">
              <a:avLst/>
            </a:prstGeom>
            <a:ln w="12700">
              <a:solidFill>
                <a:srgbClr val="49A51B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도넛 170"/>
            <p:cNvSpPr/>
            <p:nvPr/>
          </p:nvSpPr>
          <p:spPr>
            <a:xfrm rot="10800000" flipV="1">
              <a:off x="4367327" y="2563824"/>
              <a:ext cx="107353" cy="107353"/>
            </a:xfrm>
            <a:prstGeom prst="donut">
              <a:avLst/>
            </a:prstGeom>
            <a:solidFill>
              <a:srgbClr val="49A5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5" name="그룹 144"/>
          <p:cNvGrpSpPr/>
          <p:nvPr/>
        </p:nvGrpSpPr>
        <p:grpSpPr>
          <a:xfrm>
            <a:off x="528027" y="5976039"/>
            <a:ext cx="1237236" cy="325473"/>
            <a:chOff x="647427" y="2441247"/>
            <a:chExt cx="1058126" cy="568735"/>
          </a:xfrm>
        </p:grpSpPr>
        <p:sp>
          <p:nvSpPr>
            <p:cNvPr id="147" name="직각 삼각형 146"/>
            <p:cNvSpPr/>
            <p:nvPr/>
          </p:nvSpPr>
          <p:spPr>
            <a:xfrm rot="16200000">
              <a:off x="662254" y="2426422"/>
              <a:ext cx="74798" cy="104447"/>
            </a:xfrm>
            <a:prstGeom prst="rt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148" name="양쪽 모서리가 둥근 사각형 147"/>
            <p:cNvSpPr/>
            <p:nvPr/>
          </p:nvSpPr>
          <p:spPr>
            <a:xfrm rot="5400000">
              <a:off x="988870" y="2174604"/>
              <a:ext cx="375240" cy="1058126"/>
            </a:xfrm>
            <a:prstGeom prst="round2SameRect">
              <a:avLst>
                <a:gd name="adj1" fmla="val 17959"/>
                <a:gd name="adj2" fmla="val 0"/>
              </a:avLst>
            </a:prstGeom>
            <a:pattFill prst="dkUpDiag">
              <a:fgClr>
                <a:srgbClr val="70B612"/>
              </a:fgClr>
              <a:bgClr>
                <a:srgbClr val="9FD713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658660" y="2472168"/>
              <a:ext cx="1024518" cy="537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Version 3.0</a:t>
              </a:r>
            </a:p>
          </p:txBody>
        </p:sp>
      </p:grpSp>
      <p:grpSp>
        <p:nvGrpSpPr>
          <p:cNvPr id="177" name="그룹 176"/>
          <p:cNvGrpSpPr/>
          <p:nvPr/>
        </p:nvGrpSpPr>
        <p:grpSpPr>
          <a:xfrm>
            <a:off x="5439193" y="3749625"/>
            <a:ext cx="1237236" cy="325472"/>
            <a:chOff x="647427" y="2441247"/>
            <a:chExt cx="1058126" cy="568736"/>
          </a:xfrm>
        </p:grpSpPr>
        <p:sp>
          <p:nvSpPr>
            <p:cNvPr id="178" name="직각 삼각형 177"/>
            <p:cNvSpPr/>
            <p:nvPr/>
          </p:nvSpPr>
          <p:spPr>
            <a:xfrm rot="16200000">
              <a:off x="662254" y="2426422"/>
              <a:ext cx="74798" cy="104447"/>
            </a:xfrm>
            <a:prstGeom prst="rt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179" name="양쪽 모서리가 둥근 사각형 178"/>
            <p:cNvSpPr/>
            <p:nvPr/>
          </p:nvSpPr>
          <p:spPr>
            <a:xfrm rot="5400000">
              <a:off x="988870" y="2174604"/>
              <a:ext cx="375240" cy="1058126"/>
            </a:xfrm>
            <a:prstGeom prst="round2SameRect">
              <a:avLst>
                <a:gd name="adj1" fmla="val 17959"/>
                <a:gd name="adj2" fmla="val 0"/>
              </a:avLst>
            </a:prstGeom>
            <a:pattFill prst="dkUpDiag">
              <a:fgClr>
                <a:srgbClr val="45B0D2"/>
              </a:fgClr>
              <a:bgClr>
                <a:srgbClr val="309ACA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658660" y="2472168"/>
              <a:ext cx="1024518" cy="537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기업평가</a:t>
              </a:r>
              <a:endParaRPr lang="en-US" altLang="ko-KR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1733569" y="4055264"/>
            <a:ext cx="2286456" cy="321004"/>
          </a:xfrm>
          <a:prstGeom prst="rect">
            <a:avLst/>
          </a:prstGeom>
          <a:noFill/>
        </p:spPr>
        <p:txBody>
          <a:bodyPr wrap="square" lIns="80155" tIns="40078" rIns="80155" bIns="40078" rtlCol="0">
            <a:spAutoFit/>
          </a:bodyPr>
          <a:lstStyle/>
          <a:p>
            <a:pPr marL="105012" indent="-105012" defTabSz="995261">
              <a:lnSpc>
                <a:spcPct val="130000"/>
              </a:lnSpc>
              <a:spcBef>
                <a:spcPts val="342"/>
              </a:spcBef>
              <a:buClr>
                <a:srgbClr val="97CC12"/>
              </a:buClr>
              <a:buFont typeface="Arial" panose="020B0604020202020204" pitchFamily="34" charset="0"/>
              <a:buChar char="•"/>
            </a:pPr>
            <a:r>
              <a:rPr lang="en-US" altLang="ko-KR" sz="12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’04</a:t>
            </a:r>
            <a:r>
              <a:rPr lang="ko-KR" altLang="en-US" sz="12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년</a:t>
            </a:r>
            <a:endParaRPr lang="en-US" altLang="ko-KR" sz="1200" dirty="0">
              <a:ln>
                <a:solidFill>
                  <a:prstClr val="black">
                    <a:alpha val="0"/>
                  </a:prst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1733569" y="4361797"/>
            <a:ext cx="2286456" cy="321004"/>
          </a:xfrm>
          <a:prstGeom prst="rect">
            <a:avLst/>
          </a:prstGeom>
          <a:noFill/>
        </p:spPr>
        <p:txBody>
          <a:bodyPr wrap="square" lIns="80155" tIns="40078" rIns="80155" bIns="40078" rtlCol="0">
            <a:spAutoFit/>
          </a:bodyPr>
          <a:lstStyle/>
          <a:p>
            <a:pPr marL="105012" indent="-105012" defTabSz="995261">
              <a:lnSpc>
                <a:spcPct val="130000"/>
              </a:lnSpc>
              <a:spcBef>
                <a:spcPts val="342"/>
              </a:spcBef>
              <a:buClr>
                <a:srgbClr val="97CC12"/>
              </a:buClr>
              <a:buFont typeface="Arial" panose="020B0604020202020204" pitchFamily="34" charset="0"/>
              <a:buChar char="•"/>
            </a:pPr>
            <a:r>
              <a:rPr lang="ko-KR" altLang="en-US" sz="12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기업평가 모형 </a:t>
            </a:r>
            <a:r>
              <a:rPr lang="ko-KR" altLang="en-US" sz="12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도입</a:t>
            </a:r>
            <a:endParaRPr lang="en-US" altLang="ko-KR" sz="1200" dirty="0">
              <a:ln>
                <a:solidFill>
                  <a:prstClr val="black">
                    <a:alpha val="0"/>
                  </a:prst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</a:endParaRPr>
          </a:p>
        </p:txBody>
      </p:sp>
      <p:grpSp>
        <p:nvGrpSpPr>
          <p:cNvPr id="174" name="그룹 173"/>
          <p:cNvGrpSpPr/>
          <p:nvPr/>
        </p:nvGrpSpPr>
        <p:grpSpPr>
          <a:xfrm>
            <a:off x="1022069" y="4149094"/>
            <a:ext cx="676223" cy="447216"/>
            <a:chOff x="1040934" y="4157738"/>
            <a:chExt cx="578329" cy="405706"/>
          </a:xfrm>
        </p:grpSpPr>
        <p:sp>
          <p:nvSpPr>
            <p:cNvPr id="4" name="모서리가 둥근 직사각형 3"/>
            <p:cNvSpPr/>
            <p:nvPr/>
          </p:nvSpPr>
          <p:spPr>
            <a:xfrm>
              <a:off x="1040934" y="4157738"/>
              <a:ext cx="578329" cy="168699"/>
            </a:xfrm>
            <a:prstGeom prst="roundRect">
              <a:avLst>
                <a:gd name="adj" fmla="val 50000"/>
              </a:avLst>
            </a:prstGeom>
            <a:solidFill>
              <a:srgbClr val="49A5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35376"/>
              <a:endParaRPr lang="ko-KR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227278" y="4176508"/>
              <a:ext cx="205642" cy="14658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05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시기</a:t>
              </a:r>
              <a:endParaRPr lang="en-US" altLang="ko-KR" sz="105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93" name="모서리가 둥근 직사각형 92"/>
            <p:cNvSpPr/>
            <p:nvPr/>
          </p:nvSpPr>
          <p:spPr>
            <a:xfrm>
              <a:off x="1040934" y="4394745"/>
              <a:ext cx="578329" cy="168699"/>
            </a:xfrm>
            <a:prstGeom prst="roundRect">
              <a:avLst>
                <a:gd name="adj" fmla="val 50000"/>
              </a:avLst>
            </a:prstGeom>
            <a:solidFill>
              <a:srgbClr val="49A5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35376"/>
              <a:endParaRPr lang="ko-KR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124458" y="4413515"/>
              <a:ext cx="411284" cy="14658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05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주요내용</a:t>
              </a:r>
              <a:endParaRPr lang="en-US" altLang="ko-KR" sz="105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139" name="그룹 138"/>
          <p:cNvGrpSpPr/>
          <p:nvPr/>
        </p:nvGrpSpPr>
        <p:grpSpPr>
          <a:xfrm>
            <a:off x="528027" y="3749632"/>
            <a:ext cx="1237236" cy="325473"/>
            <a:chOff x="647427" y="2441247"/>
            <a:chExt cx="1058126" cy="568735"/>
          </a:xfrm>
        </p:grpSpPr>
        <p:sp>
          <p:nvSpPr>
            <p:cNvPr id="141" name="직각 삼각형 140"/>
            <p:cNvSpPr/>
            <p:nvPr/>
          </p:nvSpPr>
          <p:spPr>
            <a:xfrm rot="16200000">
              <a:off x="662254" y="2426422"/>
              <a:ext cx="74798" cy="104447"/>
            </a:xfrm>
            <a:prstGeom prst="rt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142" name="양쪽 모서리가 둥근 사각형 141"/>
            <p:cNvSpPr/>
            <p:nvPr/>
          </p:nvSpPr>
          <p:spPr>
            <a:xfrm rot="5400000">
              <a:off x="988870" y="2174604"/>
              <a:ext cx="375240" cy="1058126"/>
            </a:xfrm>
            <a:prstGeom prst="round2SameRect">
              <a:avLst>
                <a:gd name="adj1" fmla="val 17959"/>
                <a:gd name="adj2" fmla="val 0"/>
              </a:avLst>
            </a:prstGeom>
            <a:pattFill prst="dkUpDiag">
              <a:fgClr>
                <a:srgbClr val="70B612"/>
              </a:fgClr>
              <a:bgClr>
                <a:srgbClr val="9FD713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58660" y="2472168"/>
              <a:ext cx="1024518" cy="537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Version 1.0</a:t>
              </a:r>
            </a:p>
          </p:txBody>
        </p:sp>
      </p:grpSp>
      <p:grpSp>
        <p:nvGrpSpPr>
          <p:cNvPr id="161" name="그룹 160"/>
          <p:cNvGrpSpPr/>
          <p:nvPr/>
        </p:nvGrpSpPr>
        <p:grpSpPr>
          <a:xfrm>
            <a:off x="1741212" y="3843699"/>
            <a:ext cx="3128498" cy="118337"/>
            <a:chOff x="1799088" y="2563824"/>
            <a:chExt cx="2675592" cy="107353"/>
          </a:xfrm>
        </p:grpSpPr>
        <p:cxnSp>
          <p:nvCxnSpPr>
            <p:cNvPr id="162" name="직선 연결선 161"/>
            <p:cNvCxnSpPr/>
            <p:nvPr/>
          </p:nvCxnSpPr>
          <p:spPr>
            <a:xfrm flipH="1">
              <a:off x="1799088" y="2616796"/>
              <a:ext cx="2556227" cy="0"/>
            </a:xfrm>
            <a:prstGeom prst="line">
              <a:avLst/>
            </a:prstGeom>
            <a:ln w="12700">
              <a:solidFill>
                <a:srgbClr val="49A51B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도넛 162"/>
            <p:cNvSpPr/>
            <p:nvPr/>
          </p:nvSpPr>
          <p:spPr>
            <a:xfrm rot="10800000" flipV="1">
              <a:off x="4367327" y="2563824"/>
              <a:ext cx="107353" cy="107353"/>
            </a:xfrm>
            <a:prstGeom prst="donut">
              <a:avLst/>
            </a:prstGeom>
            <a:solidFill>
              <a:srgbClr val="49A5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184" name="Freeform 5"/>
          <p:cNvSpPr>
            <a:spLocks noEditPoints="1"/>
          </p:cNvSpPr>
          <p:nvPr/>
        </p:nvSpPr>
        <p:spPr bwMode="auto">
          <a:xfrm>
            <a:off x="4045178" y="4174653"/>
            <a:ext cx="670095" cy="454980"/>
          </a:xfrm>
          <a:custGeom>
            <a:avLst/>
            <a:gdLst>
              <a:gd name="T0" fmla="*/ 207 w 207"/>
              <a:gd name="T1" fmla="*/ 32 h 148"/>
              <a:gd name="T2" fmla="*/ 158 w 207"/>
              <a:gd name="T3" fmla="*/ 44 h 148"/>
              <a:gd name="T4" fmla="*/ 152 w 207"/>
              <a:gd name="T5" fmla="*/ 44 h 148"/>
              <a:gd name="T6" fmla="*/ 152 w 207"/>
              <a:gd name="T7" fmla="*/ 28 h 148"/>
              <a:gd name="T8" fmla="*/ 152 w 207"/>
              <a:gd name="T9" fmla="*/ 28 h 148"/>
              <a:gd name="T10" fmla="*/ 131 w 207"/>
              <a:gd name="T11" fmla="*/ 7 h 148"/>
              <a:gd name="T12" fmla="*/ 56 w 207"/>
              <a:gd name="T13" fmla="*/ 28 h 148"/>
              <a:gd name="T14" fmla="*/ 56 w 207"/>
              <a:gd name="T15" fmla="*/ 116 h 148"/>
              <a:gd name="T16" fmla="*/ 109 w 207"/>
              <a:gd name="T17" fmla="*/ 119 h 148"/>
              <a:gd name="T18" fmla="*/ 131 w 207"/>
              <a:gd name="T19" fmla="*/ 141 h 148"/>
              <a:gd name="T20" fmla="*/ 154 w 207"/>
              <a:gd name="T21" fmla="*/ 124 h 148"/>
              <a:gd name="T22" fmla="*/ 131 w 207"/>
              <a:gd name="T23" fmla="*/ 147 h 148"/>
              <a:gd name="T24" fmla="*/ 89 w 207"/>
              <a:gd name="T25" fmla="*/ 148 h 148"/>
              <a:gd name="T26" fmla="*/ 28 w 207"/>
              <a:gd name="T27" fmla="*/ 147 h 148"/>
              <a:gd name="T28" fmla="*/ 0 w 207"/>
              <a:gd name="T29" fmla="*/ 116 h 148"/>
              <a:gd name="T30" fmla="*/ 49 w 207"/>
              <a:gd name="T31" fmla="*/ 28 h 148"/>
              <a:gd name="T32" fmla="*/ 131 w 207"/>
              <a:gd name="T33" fmla="*/ 0 h 148"/>
              <a:gd name="T34" fmla="*/ 207 w 207"/>
              <a:gd name="T35" fmla="*/ 28 h 148"/>
              <a:gd name="T36" fmla="*/ 128 w 207"/>
              <a:gd name="T37" fmla="*/ 91 h 148"/>
              <a:gd name="T38" fmla="*/ 147 w 207"/>
              <a:gd name="T39" fmla="*/ 110 h 148"/>
              <a:gd name="T40" fmla="*/ 161 w 207"/>
              <a:gd name="T41" fmla="*/ 110 h 148"/>
              <a:gd name="T42" fmla="*/ 180 w 207"/>
              <a:gd name="T43" fmla="*/ 91 h 148"/>
              <a:gd name="T44" fmla="*/ 180 w 207"/>
              <a:gd name="T45" fmla="*/ 76 h 148"/>
              <a:gd name="T46" fmla="*/ 161 w 207"/>
              <a:gd name="T47" fmla="*/ 58 h 148"/>
              <a:gd name="T48" fmla="*/ 147 w 207"/>
              <a:gd name="T49" fmla="*/ 58 h 148"/>
              <a:gd name="T50" fmla="*/ 128 w 207"/>
              <a:gd name="T51" fmla="*/ 76 h 148"/>
              <a:gd name="T52" fmla="*/ 80 w 207"/>
              <a:gd name="T53" fmla="*/ 57 h 148"/>
              <a:gd name="T54" fmla="*/ 130 w 207"/>
              <a:gd name="T55" fmla="*/ 53 h 148"/>
              <a:gd name="T56" fmla="*/ 80 w 207"/>
              <a:gd name="T57" fmla="*/ 49 h 148"/>
              <a:gd name="T58" fmla="*/ 80 w 207"/>
              <a:gd name="T59" fmla="*/ 57 h 148"/>
              <a:gd name="T60" fmla="*/ 126 w 207"/>
              <a:gd name="T61" fmla="*/ 34 h 148"/>
              <a:gd name="T62" fmla="*/ 126 w 207"/>
              <a:gd name="T63" fmla="*/ 26 h 148"/>
              <a:gd name="T64" fmla="*/ 76 w 207"/>
              <a:gd name="T65" fmla="*/ 30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07" h="148">
                <a:moveTo>
                  <a:pt x="207" y="28"/>
                </a:moveTo>
                <a:cubicBezTo>
                  <a:pt x="207" y="32"/>
                  <a:pt x="207" y="32"/>
                  <a:pt x="207" y="32"/>
                </a:cubicBezTo>
                <a:cubicBezTo>
                  <a:pt x="158" y="32"/>
                  <a:pt x="158" y="32"/>
                  <a:pt x="158" y="32"/>
                </a:cubicBezTo>
                <a:cubicBezTo>
                  <a:pt x="158" y="44"/>
                  <a:pt x="158" y="44"/>
                  <a:pt x="158" y="44"/>
                </a:cubicBezTo>
                <a:cubicBezTo>
                  <a:pt x="157" y="44"/>
                  <a:pt x="155" y="43"/>
                  <a:pt x="154" y="43"/>
                </a:cubicBezTo>
                <a:cubicBezTo>
                  <a:pt x="153" y="43"/>
                  <a:pt x="152" y="44"/>
                  <a:pt x="152" y="44"/>
                </a:cubicBezTo>
                <a:cubicBezTo>
                  <a:pt x="152" y="32"/>
                  <a:pt x="152" y="32"/>
                  <a:pt x="152" y="32"/>
                </a:cubicBezTo>
                <a:cubicBezTo>
                  <a:pt x="152" y="28"/>
                  <a:pt x="152" y="28"/>
                  <a:pt x="152" y="28"/>
                </a:cubicBezTo>
                <a:cubicBezTo>
                  <a:pt x="152" y="28"/>
                  <a:pt x="152" y="28"/>
                  <a:pt x="152" y="28"/>
                </a:cubicBezTo>
                <a:cubicBezTo>
                  <a:pt x="152" y="28"/>
                  <a:pt x="152" y="28"/>
                  <a:pt x="152" y="28"/>
                </a:cubicBezTo>
                <a:cubicBezTo>
                  <a:pt x="152" y="19"/>
                  <a:pt x="156" y="12"/>
                  <a:pt x="161" y="7"/>
                </a:cubicBezTo>
                <a:cubicBezTo>
                  <a:pt x="131" y="7"/>
                  <a:pt x="131" y="7"/>
                  <a:pt x="131" y="7"/>
                </a:cubicBezTo>
                <a:cubicBezTo>
                  <a:pt x="76" y="7"/>
                  <a:pt x="76" y="7"/>
                  <a:pt x="76" y="7"/>
                </a:cubicBezTo>
                <a:cubicBezTo>
                  <a:pt x="65" y="7"/>
                  <a:pt x="56" y="16"/>
                  <a:pt x="56" y="28"/>
                </a:cubicBezTo>
                <a:cubicBezTo>
                  <a:pt x="56" y="116"/>
                  <a:pt x="56" y="116"/>
                  <a:pt x="56" y="116"/>
                </a:cubicBezTo>
                <a:cubicBezTo>
                  <a:pt x="56" y="116"/>
                  <a:pt x="56" y="116"/>
                  <a:pt x="56" y="116"/>
                </a:cubicBezTo>
                <a:cubicBezTo>
                  <a:pt x="109" y="116"/>
                  <a:pt x="109" y="116"/>
                  <a:pt x="109" y="116"/>
                </a:cubicBezTo>
                <a:cubicBezTo>
                  <a:pt x="109" y="119"/>
                  <a:pt x="109" y="119"/>
                  <a:pt x="109" y="119"/>
                </a:cubicBezTo>
                <a:cubicBezTo>
                  <a:pt x="109" y="119"/>
                  <a:pt x="109" y="119"/>
                  <a:pt x="109" y="119"/>
                </a:cubicBezTo>
                <a:cubicBezTo>
                  <a:pt x="109" y="131"/>
                  <a:pt x="119" y="141"/>
                  <a:pt x="131" y="141"/>
                </a:cubicBezTo>
                <a:cubicBezTo>
                  <a:pt x="141" y="141"/>
                  <a:pt x="149" y="133"/>
                  <a:pt x="151" y="124"/>
                </a:cubicBezTo>
                <a:cubicBezTo>
                  <a:pt x="152" y="124"/>
                  <a:pt x="153" y="124"/>
                  <a:pt x="154" y="124"/>
                </a:cubicBezTo>
                <a:cubicBezTo>
                  <a:pt x="155" y="124"/>
                  <a:pt x="157" y="124"/>
                  <a:pt x="158" y="123"/>
                </a:cubicBezTo>
                <a:cubicBezTo>
                  <a:pt x="156" y="137"/>
                  <a:pt x="145" y="147"/>
                  <a:pt x="131" y="147"/>
                </a:cubicBezTo>
                <a:cubicBezTo>
                  <a:pt x="89" y="147"/>
                  <a:pt x="89" y="147"/>
                  <a:pt x="89" y="147"/>
                </a:cubicBezTo>
                <a:cubicBezTo>
                  <a:pt x="89" y="148"/>
                  <a:pt x="89" y="148"/>
                  <a:pt x="89" y="148"/>
                </a:cubicBezTo>
                <a:cubicBezTo>
                  <a:pt x="28" y="148"/>
                  <a:pt x="28" y="148"/>
                  <a:pt x="28" y="148"/>
                </a:cubicBezTo>
                <a:cubicBezTo>
                  <a:pt x="28" y="147"/>
                  <a:pt x="28" y="147"/>
                  <a:pt x="28" y="147"/>
                </a:cubicBezTo>
                <a:cubicBezTo>
                  <a:pt x="13" y="147"/>
                  <a:pt x="0" y="135"/>
                  <a:pt x="0" y="119"/>
                </a:cubicBezTo>
                <a:cubicBezTo>
                  <a:pt x="0" y="116"/>
                  <a:pt x="0" y="116"/>
                  <a:pt x="0" y="116"/>
                </a:cubicBezTo>
                <a:cubicBezTo>
                  <a:pt x="49" y="116"/>
                  <a:pt x="49" y="116"/>
                  <a:pt x="49" y="116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13"/>
                  <a:pt x="61" y="0"/>
                  <a:pt x="76" y="0"/>
                </a:cubicBezTo>
                <a:cubicBezTo>
                  <a:pt x="131" y="0"/>
                  <a:pt x="131" y="0"/>
                  <a:pt x="131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195" y="0"/>
                  <a:pt x="207" y="13"/>
                  <a:pt x="207" y="28"/>
                </a:cubicBezTo>
                <a:close/>
                <a:moveTo>
                  <a:pt x="120" y="84"/>
                </a:moveTo>
                <a:cubicBezTo>
                  <a:pt x="120" y="88"/>
                  <a:pt x="124" y="91"/>
                  <a:pt x="128" y="91"/>
                </a:cubicBezTo>
                <a:cubicBezTo>
                  <a:pt x="147" y="91"/>
                  <a:pt x="147" y="91"/>
                  <a:pt x="147" y="91"/>
                </a:cubicBezTo>
                <a:cubicBezTo>
                  <a:pt x="147" y="110"/>
                  <a:pt x="147" y="110"/>
                  <a:pt x="147" y="110"/>
                </a:cubicBezTo>
                <a:cubicBezTo>
                  <a:pt x="147" y="114"/>
                  <a:pt x="150" y="117"/>
                  <a:pt x="154" y="117"/>
                </a:cubicBezTo>
                <a:cubicBezTo>
                  <a:pt x="158" y="117"/>
                  <a:pt x="161" y="114"/>
                  <a:pt x="161" y="110"/>
                </a:cubicBezTo>
                <a:cubicBezTo>
                  <a:pt x="161" y="91"/>
                  <a:pt x="161" y="91"/>
                  <a:pt x="161" y="91"/>
                </a:cubicBezTo>
                <a:cubicBezTo>
                  <a:pt x="180" y="91"/>
                  <a:pt x="180" y="91"/>
                  <a:pt x="180" y="91"/>
                </a:cubicBezTo>
                <a:cubicBezTo>
                  <a:pt x="184" y="91"/>
                  <a:pt x="187" y="88"/>
                  <a:pt x="187" y="84"/>
                </a:cubicBezTo>
                <a:cubicBezTo>
                  <a:pt x="187" y="80"/>
                  <a:pt x="184" y="76"/>
                  <a:pt x="180" y="76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61" y="58"/>
                  <a:pt x="161" y="58"/>
                  <a:pt x="161" y="58"/>
                </a:cubicBezTo>
                <a:cubicBezTo>
                  <a:pt x="161" y="54"/>
                  <a:pt x="158" y="50"/>
                  <a:pt x="154" y="50"/>
                </a:cubicBezTo>
                <a:cubicBezTo>
                  <a:pt x="150" y="50"/>
                  <a:pt x="147" y="54"/>
                  <a:pt x="147" y="58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28" y="76"/>
                  <a:pt x="128" y="76"/>
                  <a:pt x="128" y="76"/>
                </a:cubicBezTo>
                <a:cubicBezTo>
                  <a:pt x="124" y="76"/>
                  <a:pt x="120" y="80"/>
                  <a:pt x="120" y="84"/>
                </a:cubicBezTo>
                <a:close/>
                <a:moveTo>
                  <a:pt x="80" y="57"/>
                </a:moveTo>
                <a:cubicBezTo>
                  <a:pt x="126" y="57"/>
                  <a:pt x="126" y="57"/>
                  <a:pt x="126" y="57"/>
                </a:cubicBezTo>
                <a:cubicBezTo>
                  <a:pt x="128" y="57"/>
                  <a:pt x="130" y="55"/>
                  <a:pt x="130" y="53"/>
                </a:cubicBezTo>
                <a:cubicBezTo>
                  <a:pt x="130" y="50"/>
                  <a:pt x="128" y="49"/>
                  <a:pt x="126" y="49"/>
                </a:cubicBezTo>
                <a:cubicBezTo>
                  <a:pt x="80" y="49"/>
                  <a:pt x="80" y="49"/>
                  <a:pt x="80" y="49"/>
                </a:cubicBezTo>
                <a:cubicBezTo>
                  <a:pt x="78" y="49"/>
                  <a:pt x="76" y="50"/>
                  <a:pt x="76" y="53"/>
                </a:cubicBezTo>
                <a:cubicBezTo>
                  <a:pt x="76" y="55"/>
                  <a:pt x="78" y="57"/>
                  <a:pt x="80" y="57"/>
                </a:cubicBezTo>
                <a:close/>
                <a:moveTo>
                  <a:pt x="80" y="34"/>
                </a:moveTo>
                <a:cubicBezTo>
                  <a:pt x="126" y="34"/>
                  <a:pt x="126" y="34"/>
                  <a:pt x="126" y="34"/>
                </a:cubicBezTo>
                <a:cubicBezTo>
                  <a:pt x="128" y="34"/>
                  <a:pt x="130" y="33"/>
                  <a:pt x="130" y="30"/>
                </a:cubicBezTo>
                <a:cubicBezTo>
                  <a:pt x="130" y="28"/>
                  <a:pt x="128" y="26"/>
                  <a:pt x="126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78" y="26"/>
                  <a:pt x="76" y="28"/>
                  <a:pt x="76" y="30"/>
                </a:cubicBezTo>
                <a:cubicBezTo>
                  <a:pt x="76" y="33"/>
                  <a:pt x="78" y="34"/>
                  <a:pt x="80" y="34"/>
                </a:cubicBezTo>
                <a:close/>
              </a:path>
            </a:pathLst>
          </a:cu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000" dirty="0">
              <a:latin typeface="+mn-ea"/>
            </a:endParaRPr>
          </a:p>
        </p:txBody>
      </p:sp>
      <p:sp>
        <p:nvSpPr>
          <p:cNvPr id="227" name="모서리가 둥근 직사각형 226"/>
          <p:cNvSpPr/>
          <p:nvPr/>
        </p:nvSpPr>
        <p:spPr>
          <a:xfrm>
            <a:off x="5757111" y="5359078"/>
            <a:ext cx="3847086" cy="905793"/>
          </a:xfrm>
          <a:prstGeom prst="roundRect">
            <a:avLst>
              <a:gd name="adj" fmla="val 0"/>
            </a:avLst>
          </a:pr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ko-KR" altLang="en-US" sz="2000" dirty="0"/>
          </a:p>
        </p:txBody>
      </p:sp>
      <p:sp>
        <p:nvSpPr>
          <p:cNvPr id="241" name="TextBox 240"/>
          <p:cNvSpPr txBox="1"/>
          <p:nvPr/>
        </p:nvSpPr>
        <p:spPr>
          <a:xfrm>
            <a:off x="9212780" y="5582901"/>
            <a:ext cx="275717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ko-KR" altLang="en-US" sz="12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신용</a:t>
            </a:r>
            <a:endParaRPr lang="en-US" altLang="ko-KR" sz="1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/>
            <a:r>
              <a:rPr lang="ko-KR" altLang="en-US" sz="12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위험</a:t>
            </a:r>
            <a:endParaRPr lang="en-US" altLang="ko-KR" sz="1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/>
            <a:r>
              <a:rPr lang="ko-KR" altLang="en-US" sz="12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등급</a:t>
            </a:r>
            <a:endParaRPr lang="en-US" altLang="ko-KR" sz="1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43" name="그룹 242"/>
          <p:cNvGrpSpPr/>
          <p:nvPr/>
        </p:nvGrpSpPr>
        <p:grpSpPr>
          <a:xfrm rot="16200000">
            <a:off x="9019216" y="5792198"/>
            <a:ext cx="77671" cy="90307"/>
            <a:chOff x="7678711" y="3613493"/>
            <a:chExt cx="119203" cy="130660"/>
          </a:xfrm>
        </p:grpSpPr>
        <p:sp>
          <p:nvSpPr>
            <p:cNvPr id="244" name="갈매기형 수장 243"/>
            <p:cNvSpPr/>
            <p:nvPr/>
          </p:nvSpPr>
          <p:spPr>
            <a:xfrm rot="5400000">
              <a:off x="7702121" y="3590083"/>
              <a:ext cx="72384" cy="119203"/>
            </a:xfrm>
            <a:prstGeom prst="chevron">
              <a:avLst/>
            </a:prstGeom>
            <a:solidFill>
              <a:srgbClr val="075687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245" name="갈매기형 수장 244"/>
            <p:cNvSpPr/>
            <p:nvPr/>
          </p:nvSpPr>
          <p:spPr>
            <a:xfrm rot="5400000">
              <a:off x="7702121" y="3648359"/>
              <a:ext cx="72384" cy="119203"/>
            </a:xfrm>
            <a:prstGeom prst="chevron">
              <a:avLst/>
            </a:prstGeom>
            <a:solidFill>
              <a:srgbClr val="0756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2" name="그룹 211"/>
          <p:cNvGrpSpPr/>
          <p:nvPr/>
        </p:nvGrpSpPr>
        <p:grpSpPr>
          <a:xfrm>
            <a:off x="5877229" y="5478293"/>
            <a:ext cx="966059" cy="185959"/>
            <a:chOff x="6578979" y="4866667"/>
            <a:chExt cx="1033401" cy="168699"/>
          </a:xfrm>
        </p:grpSpPr>
        <p:sp>
          <p:nvSpPr>
            <p:cNvPr id="202" name="모서리가 둥근 직사각형 201"/>
            <p:cNvSpPr/>
            <p:nvPr/>
          </p:nvSpPr>
          <p:spPr>
            <a:xfrm>
              <a:off x="6578979" y="4866667"/>
              <a:ext cx="1033401" cy="168699"/>
            </a:xfrm>
            <a:prstGeom prst="roundRect">
              <a:avLst>
                <a:gd name="adj" fmla="val 50000"/>
              </a:avLst>
            </a:prstGeom>
            <a:solidFill>
              <a:srgbClr val="3BA3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35376"/>
              <a:endParaRPr lang="ko-KR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6852183" y="4885437"/>
              <a:ext cx="486988" cy="1396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0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재무모형</a:t>
              </a:r>
              <a:endPara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218" name="그룹 217"/>
          <p:cNvGrpSpPr/>
          <p:nvPr/>
        </p:nvGrpSpPr>
        <p:grpSpPr>
          <a:xfrm>
            <a:off x="7001848" y="5478293"/>
            <a:ext cx="966059" cy="185959"/>
            <a:chOff x="6578979" y="4866667"/>
            <a:chExt cx="1033401" cy="168699"/>
          </a:xfrm>
        </p:grpSpPr>
        <p:sp>
          <p:nvSpPr>
            <p:cNvPr id="225" name="모서리가 둥근 직사각형 224"/>
            <p:cNvSpPr/>
            <p:nvPr/>
          </p:nvSpPr>
          <p:spPr>
            <a:xfrm>
              <a:off x="6578979" y="4866667"/>
              <a:ext cx="1033401" cy="168699"/>
            </a:xfrm>
            <a:prstGeom prst="roundRect">
              <a:avLst>
                <a:gd name="adj" fmla="val 50000"/>
              </a:avLst>
            </a:prstGeom>
            <a:solidFill>
              <a:srgbClr val="3BA3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35376"/>
              <a:endParaRPr lang="ko-KR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26" name="TextBox 225"/>
            <p:cNvSpPr txBox="1"/>
            <p:nvPr/>
          </p:nvSpPr>
          <p:spPr>
            <a:xfrm>
              <a:off x="6852182" y="4885437"/>
              <a:ext cx="486988" cy="1396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0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재무평점</a:t>
              </a:r>
              <a:endPara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228" name="그룹 227"/>
          <p:cNvGrpSpPr/>
          <p:nvPr/>
        </p:nvGrpSpPr>
        <p:grpSpPr>
          <a:xfrm rot="16200000">
            <a:off x="6873737" y="5526119"/>
            <a:ext cx="77671" cy="90307"/>
            <a:chOff x="7678711" y="3613493"/>
            <a:chExt cx="119203" cy="130660"/>
          </a:xfrm>
        </p:grpSpPr>
        <p:sp>
          <p:nvSpPr>
            <p:cNvPr id="229" name="갈매기형 수장 228"/>
            <p:cNvSpPr/>
            <p:nvPr/>
          </p:nvSpPr>
          <p:spPr>
            <a:xfrm rot="5400000">
              <a:off x="7702121" y="3590083"/>
              <a:ext cx="72384" cy="119203"/>
            </a:xfrm>
            <a:prstGeom prst="chevron">
              <a:avLst/>
            </a:prstGeom>
            <a:solidFill>
              <a:srgbClr val="075687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230" name="갈매기형 수장 229"/>
            <p:cNvSpPr/>
            <p:nvPr/>
          </p:nvSpPr>
          <p:spPr>
            <a:xfrm rot="5400000">
              <a:off x="7702121" y="3648359"/>
              <a:ext cx="72384" cy="119203"/>
            </a:xfrm>
            <a:prstGeom prst="chevron">
              <a:avLst/>
            </a:prstGeom>
            <a:solidFill>
              <a:srgbClr val="0756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6" name="그룹 305"/>
          <p:cNvGrpSpPr/>
          <p:nvPr/>
        </p:nvGrpSpPr>
        <p:grpSpPr>
          <a:xfrm>
            <a:off x="5877229" y="5735930"/>
            <a:ext cx="966059" cy="185959"/>
            <a:chOff x="5012104" y="5319443"/>
            <a:chExt cx="826206" cy="168699"/>
          </a:xfrm>
        </p:grpSpPr>
        <p:sp>
          <p:nvSpPr>
            <p:cNvPr id="204" name="모서리가 둥근 직사각형 203"/>
            <p:cNvSpPr/>
            <p:nvPr/>
          </p:nvSpPr>
          <p:spPr>
            <a:xfrm>
              <a:off x="5012104" y="5319443"/>
              <a:ext cx="826206" cy="168699"/>
            </a:xfrm>
            <a:prstGeom prst="roundRect">
              <a:avLst>
                <a:gd name="adj" fmla="val 50000"/>
              </a:avLst>
            </a:prstGeom>
            <a:solidFill>
              <a:srgbClr val="107A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35376"/>
              <a:endParaRPr lang="ko-KR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05" name="TextBox 204"/>
            <p:cNvSpPr txBox="1"/>
            <p:nvPr/>
          </p:nvSpPr>
          <p:spPr>
            <a:xfrm>
              <a:off x="5084529" y="5338213"/>
              <a:ext cx="681359" cy="1396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0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계량비재무모형</a:t>
              </a:r>
              <a:endPara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219" name="그룹 218"/>
          <p:cNvGrpSpPr/>
          <p:nvPr/>
        </p:nvGrpSpPr>
        <p:grpSpPr>
          <a:xfrm>
            <a:off x="7001848" y="5735930"/>
            <a:ext cx="966059" cy="185959"/>
            <a:chOff x="6578979" y="5103674"/>
            <a:chExt cx="1033401" cy="168699"/>
          </a:xfrm>
        </p:grpSpPr>
        <p:sp>
          <p:nvSpPr>
            <p:cNvPr id="223" name="모서리가 둥근 직사각형 222"/>
            <p:cNvSpPr/>
            <p:nvPr/>
          </p:nvSpPr>
          <p:spPr>
            <a:xfrm>
              <a:off x="6578979" y="5103674"/>
              <a:ext cx="1033401" cy="168699"/>
            </a:xfrm>
            <a:prstGeom prst="roundRect">
              <a:avLst>
                <a:gd name="adj" fmla="val 50000"/>
              </a:avLst>
            </a:prstGeom>
            <a:solidFill>
              <a:srgbClr val="107A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35376"/>
              <a:endParaRPr lang="ko-KR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24" name="TextBox 223"/>
            <p:cNvSpPr txBox="1"/>
            <p:nvPr/>
          </p:nvSpPr>
          <p:spPr>
            <a:xfrm>
              <a:off x="6669566" y="5122444"/>
              <a:ext cx="852229" cy="1396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0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계량비재무평점</a:t>
              </a:r>
              <a:endPara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231" name="그룹 230"/>
          <p:cNvGrpSpPr/>
          <p:nvPr/>
        </p:nvGrpSpPr>
        <p:grpSpPr>
          <a:xfrm rot="16200000">
            <a:off x="6884146" y="5783756"/>
            <a:ext cx="77671" cy="90307"/>
            <a:chOff x="7678711" y="3613493"/>
            <a:chExt cx="119203" cy="130660"/>
          </a:xfrm>
        </p:grpSpPr>
        <p:sp>
          <p:nvSpPr>
            <p:cNvPr id="232" name="갈매기형 수장 231"/>
            <p:cNvSpPr/>
            <p:nvPr/>
          </p:nvSpPr>
          <p:spPr>
            <a:xfrm rot="5400000">
              <a:off x="7702121" y="3590083"/>
              <a:ext cx="72384" cy="119203"/>
            </a:xfrm>
            <a:prstGeom prst="chevron">
              <a:avLst/>
            </a:prstGeom>
            <a:solidFill>
              <a:srgbClr val="075687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233" name="갈매기형 수장 232"/>
            <p:cNvSpPr/>
            <p:nvPr/>
          </p:nvSpPr>
          <p:spPr>
            <a:xfrm rot="5400000">
              <a:off x="7702121" y="3648359"/>
              <a:ext cx="72384" cy="119203"/>
            </a:xfrm>
            <a:prstGeom prst="chevron">
              <a:avLst/>
            </a:prstGeom>
            <a:solidFill>
              <a:srgbClr val="0756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3" name="그룹 212"/>
          <p:cNvGrpSpPr/>
          <p:nvPr/>
        </p:nvGrpSpPr>
        <p:grpSpPr>
          <a:xfrm>
            <a:off x="5877229" y="5993569"/>
            <a:ext cx="966059" cy="185959"/>
            <a:chOff x="6578979" y="5103674"/>
            <a:chExt cx="1033401" cy="168699"/>
          </a:xfrm>
        </p:grpSpPr>
        <p:sp>
          <p:nvSpPr>
            <p:cNvPr id="214" name="모서리가 둥근 직사각형 213"/>
            <p:cNvSpPr/>
            <p:nvPr/>
          </p:nvSpPr>
          <p:spPr>
            <a:xfrm>
              <a:off x="6578979" y="5103674"/>
              <a:ext cx="1033401" cy="168699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35376"/>
              <a:endParaRPr lang="ko-KR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15" name="TextBox 214"/>
            <p:cNvSpPr txBox="1"/>
            <p:nvPr/>
          </p:nvSpPr>
          <p:spPr>
            <a:xfrm>
              <a:off x="6791313" y="5126468"/>
              <a:ext cx="608734" cy="13960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0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대표자모형</a:t>
              </a:r>
              <a:endPara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221" name="모서리가 둥근 직사각형 220"/>
          <p:cNvSpPr/>
          <p:nvPr/>
        </p:nvSpPr>
        <p:spPr>
          <a:xfrm>
            <a:off x="7001848" y="5993569"/>
            <a:ext cx="966059" cy="185959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 defTabSz="1135376"/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7200346" y="6018695"/>
            <a:ext cx="569066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ko-KR" altLang="en-US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대표자평점</a:t>
            </a:r>
            <a:endParaRPr lang="en-US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35" name="갈매기형 수장 234"/>
          <p:cNvSpPr/>
          <p:nvPr/>
        </p:nvSpPr>
        <p:spPr>
          <a:xfrm>
            <a:off x="6876002" y="6047711"/>
            <a:ext cx="50030" cy="77671"/>
          </a:xfrm>
          <a:prstGeom prst="chevron">
            <a:avLst/>
          </a:prstGeom>
          <a:solidFill>
            <a:srgbClr val="07568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236" name="갈매기형 수장 235"/>
          <p:cNvSpPr/>
          <p:nvPr/>
        </p:nvSpPr>
        <p:spPr>
          <a:xfrm>
            <a:off x="6916280" y="6047711"/>
            <a:ext cx="50030" cy="77671"/>
          </a:xfrm>
          <a:prstGeom prst="chevron">
            <a:avLst/>
          </a:prstGeom>
          <a:solidFill>
            <a:srgbClr val="075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240" name="TextBox 239"/>
          <p:cNvSpPr txBox="1"/>
          <p:nvPr/>
        </p:nvSpPr>
        <p:spPr>
          <a:xfrm>
            <a:off x="8203652" y="5891069"/>
            <a:ext cx="75180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Model</a:t>
            </a:r>
          </a:p>
          <a:p>
            <a:pPr algn="ctr"/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Combination</a:t>
            </a:r>
          </a:p>
        </p:txBody>
      </p:sp>
      <p:grpSp>
        <p:nvGrpSpPr>
          <p:cNvPr id="255" name="그룹 254"/>
          <p:cNvGrpSpPr/>
          <p:nvPr/>
        </p:nvGrpSpPr>
        <p:grpSpPr>
          <a:xfrm>
            <a:off x="8362443" y="5539563"/>
            <a:ext cx="420764" cy="282854"/>
            <a:chOff x="6522942" y="4397375"/>
            <a:chExt cx="401283" cy="286143"/>
          </a:xfrm>
        </p:grpSpPr>
        <p:sp>
          <p:nvSpPr>
            <p:cNvPr id="246" name="직사각형 245"/>
            <p:cNvSpPr/>
            <p:nvPr/>
          </p:nvSpPr>
          <p:spPr>
            <a:xfrm>
              <a:off x="6522942" y="4397375"/>
              <a:ext cx="401283" cy="28614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cxnSp>
          <p:nvCxnSpPr>
            <p:cNvPr id="248" name="직선 연결선 247"/>
            <p:cNvCxnSpPr>
              <a:stCxn id="246" idx="0"/>
              <a:endCxn id="246" idx="2"/>
            </p:cNvCxnSpPr>
            <p:nvPr/>
          </p:nvCxnSpPr>
          <p:spPr>
            <a:xfrm>
              <a:off x="6723584" y="4397375"/>
              <a:ext cx="0" cy="286143"/>
            </a:xfrm>
            <a:prstGeom prst="line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9" name="직선 연결선 248"/>
            <p:cNvCxnSpPr/>
            <p:nvPr/>
          </p:nvCxnSpPr>
          <p:spPr>
            <a:xfrm>
              <a:off x="6837884" y="4397375"/>
              <a:ext cx="0" cy="286143"/>
            </a:xfrm>
            <a:prstGeom prst="line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0" name="직선 연결선 249"/>
            <p:cNvCxnSpPr/>
            <p:nvPr/>
          </p:nvCxnSpPr>
          <p:spPr>
            <a:xfrm>
              <a:off x="6602741" y="4397375"/>
              <a:ext cx="0" cy="286143"/>
            </a:xfrm>
            <a:prstGeom prst="line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1" name="직선 연결선 250"/>
            <p:cNvCxnSpPr/>
            <p:nvPr/>
          </p:nvCxnSpPr>
          <p:spPr>
            <a:xfrm>
              <a:off x="6522942" y="4476205"/>
              <a:ext cx="401283" cy="0"/>
            </a:xfrm>
            <a:prstGeom prst="line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4" name="직선 연결선 253"/>
            <p:cNvCxnSpPr/>
            <p:nvPr/>
          </p:nvCxnSpPr>
          <p:spPr>
            <a:xfrm>
              <a:off x="6522942" y="4596735"/>
              <a:ext cx="401283" cy="0"/>
            </a:xfrm>
            <a:prstGeom prst="line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258" name="그룹 257"/>
          <p:cNvGrpSpPr/>
          <p:nvPr/>
        </p:nvGrpSpPr>
        <p:grpSpPr>
          <a:xfrm rot="16200000">
            <a:off x="8058051" y="5792198"/>
            <a:ext cx="77671" cy="90307"/>
            <a:chOff x="7678711" y="3613493"/>
            <a:chExt cx="119203" cy="130660"/>
          </a:xfrm>
        </p:grpSpPr>
        <p:sp>
          <p:nvSpPr>
            <p:cNvPr id="259" name="갈매기형 수장 258"/>
            <p:cNvSpPr/>
            <p:nvPr/>
          </p:nvSpPr>
          <p:spPr>
            <a:xfrm rot="5400000">
              <a:off x="7702121" y="3590083"/>
              <a:ext cx="72384" cy="119203"/>
            </a:xfrm>
            <a:prstGeom prst="chevron">
              <a:avLst/>
            </a:prstGeom>
            <a:solidFill>
              <a:srgbClr val="075687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260" name="갈매기형 수장 259"/>
            <p:cNvSpPr/>
            <p:nvPr/>
          </p:nvSpPr>
          <p:spPr>
            <a:xfrm rot="5400000">
              <a:off x="7702121" y="3648359"/>
              <a:ext cx="72384" cy="119203"/>
            </a:xfrm>
            <a:prstGeom prst="chevron">
              <a:avLst/>
            </a:prstGeom>
            <a:solidFill>
              <a:srgbClr val="0756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62" name="꺾인 연결선 261"/>
          <p:cNvCxnSpPr>
            <a:stCxn id="225" idx="3"/>
            <a:endCxn id="259" idx="1"/>
          </p:cNvCxnSpPr>
          <p:nvPr/>
        </p:nvCxnSpPr>
        <p:spPr>
          <a:xfrm>
            <a:off x="7967907" y="5571272"/>
            <a:ext cx="108842" cy="266079"/>
          </a:xfrm>
          <a:prstGeom prst="bentConnector3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4" name="꺾인 연결선 263"/>
          <p:cNvCxnSpPr>
            <a:stCxn id="221" idx="3"/>
            <a:endCxn id="259" idx="1"/>
          </p:cNvCxnSpPr>
          <p:nvPr/>
        </p:nvCxnSpPr>
        <p:spPr>
          <a:xfrm flipV="1">
            <a:off x="7967907" y="5837352"/>
            <a:ext cx="108842" cy="249197"/>
          </a:xfrm>
          <a:prstGeom prst="bentConnector3">
            <a:avLst>
              <a:gd name="adj1" fmla="val 50000"/>
            </a:avLst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9" name="직선 연결선 268"/>
          <p:cNvCxnSpPr/>
          <p:nvPr/>
        </p:nvCxnSpPr>
        <p:spPr>
          <a:xfrm>
            <a:off x="7967907" y="5835852"/>
            <a:ext cx="102808" cy="0"/>
          </a:xfrm>
          <a:prstGeom prst="line">
            <a:avLst/>
          </a:prstGeom>
          <a:solidFill>
            <a:schemeClr val="bg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280" name="그룹 279"/>
          <p:cNvGrpSpPr/>
          <p:nvPr/>
        </p:nvGrpSpPr>
        <p:grpSpPr>
          <a:xfrm>
            <a:off x="5757112" y="5127897"/>
            <a:ext cx="1553866" cy="276999"/>
            <a:chOff x="4870336" y="4640996"/>
            <a:chExt cx="1588677" cy="251289"/>
          </a:xfrm>
        </p:grpSpPr>
        <p:grpSp>
          <p:nvGrpSpPr>
            <p:cNvPr id="275" name="그룹 274"/>
            <p:cNvGrpSpPr/>
            <p:nvPr/>
          </p:nvGrpSpPr>
          <p:grpSpPr>
            <a:xfrm>
              <a:off x="4870336" y="4659430"/>
              <a:ext cx="1588677" cy="194181"/>
              <a:chOff x="1195029" y="5183056"/>
              <a:chExt cx="3214774" cy="381839"/>
            </a:xfrm>
          </p:grpSpPr>
          <p:sp>
            <p:nvSpPr>
              <p:cNvPr id="276" name="양쪽 모서리가 둥근 사각형 275"/>
              <p:cNvSpPr/>
              <p:nvPr/>
            </p:nvSpPr>
            <p:spPr>
              <a:xfrm>
                <a:off x="1195029" y="5183056"/>
                <a:ext cx="3214774" cy="381839"/>
              </a:xfrm>
              <a:prstGeom prst="round2SameRect">
                <a:avLst>
                  <a:gd name="adj1" fmla="val 38391"/>
                  <a:gd name="adj2" fmla="val 0"/>
                </a:avLst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innerShdw blurRad="381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/>
              </a:p>
            </p:txBody>
          </p:sp>
          <p:sp>
            <p:nvSpPr>
              <p:cNvPr id="277" name="모서리가 둥근 직사각형 276"/>
              <p:cNvSpPr/>
              <p:nvPr/>
            </p:nvSpPr>
            <p:spPr>
              <a:xfrm rot="10800000" flipV="1">
                <a:off x="1257885" y="5216093"/>
                <a:ext cx="3089056" cy="325440"/>
              </a:xfrm>
              <a:prstGeom prst="roundRect">
                <a:avLst>
                  <a:gd name="adj" fmla="val 33128"/>
                </a:avLst>
              </a:prstGeom>
              <a:noFill/>
              <a:ln w="9525">
                <a:gradFill>
                  <a:gsLst>
                    <a:gs pos="0">
                      <a:schemeClr val="accent1">
                        <a:lumMod val="5000"/>
                        <a:lumOff val="95000"/>
                        <a:alpha val="65000"/>
                      </a:schemeClr>
                    </a:gs>
                    <a:gs pos="25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278" name="양쪽 모서리가 둥근 사각형 277"/>
              <p:cNvSpPr/>
              <p:nvPr/>
            </p:nvSpPr>
            <p:spPr>
              <a:xfrm>
                <a:off x="1195029" y="5467383"/>
                <a:ext cx="3214774" cy="89979"/>
              </a:xfrm>
              <a:prstGeom prst="round2SameRect">
                <a:avLst>
                  <a:gd name="adj1" fmla="val 0"/>
                  <a:gd name="adj2" fmla="val 0"/>
                </a:avLst>
              </a:prstGeom>
              <a:gradFill>
                <a:gsLst>
                  <a:gs pos="0">
                    <a:schemeClr val="tx1">
                      <a:alpha val="0"/>
                    </a:schemeClr>
                  </a:gs>
                  <a:gs pos="100000">
                    <a:schemeClr val="tx1">
                      <a:alpha val="30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</p:grpSp>
        <p:sp>
          <p:nvSpPr>
            <p:cNvPr id="272" name="직사각형 271"/>
            <p:cNvSpPr/>
            <p:nvPr/>
          </p:nvSpPr>
          <p:spPr>
            <a:xfrm>
              <a:off x="5075321" y="4640996"/>
              <a:ext cx="1178708" cy="2512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2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신용 위험 평가</a:t>
              </a:r>
            </a:p>
          </p:txBody>
        </p:sp>
      </p:grpSp>
      <p:sp>
        <p:nvSpPr>
          <p:cNvPr id="285" name="모서리가 둥근 직사각형 284"/>
          <p:cNvSpPr/>
          <p:nvPr/>
        </p:nvSpPr>
        <p:spPr>
          <a:xfrm>
            <a:off x="5757111" y="4412737"/>
            <a:ext cx="3847086" cy="522094"/>
          </a:xfrm>
          <a:prstGeom prst="roundRect">
            <a:avLst>
              <a:gd name="adj" fmla="val 0"/>
            </a:avLst>
          </a:pr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ko-KR" altLang="en-US" sz="2000" dirty="0"/>
          </a:p>
        </p:txBody>
      </p:sp>
      <p:grpSp>
        <p:nvGrpSpPr>
          <p:cNvPr id="303" name="그룹 302"/>
          <p:cNvGrpSpPr/>
          <p:nvPr/>
        </p:nvGrpSpPr>
        <p:grpSpPr>
          <a:xfrm>
            <a:off x="5877229" y="4585670"/>
            <a:ext cx="1106368" cy="185959"/>
            <a:chOff x="6578979" y="4866667"/>
            <a:chExt cx="1033401" cy="168699"/>
          </a:xfrm>
        </p:grpSpPr>
        <p:sp>
          <p:nvSpPr>
            <p:cNvPr id="304" name="모서리가 둥근 직사각형 303"/>
            <p:cNvSpPr/>
            <p:nvPr/>
          </p:nvSpPr>
          <p:spPr>
            <a:xfrm>
              <a:off x="6578979" y="4866667"/>
              <a:ext cx="1033401" cy="168699"/>
            </a:xfrm>
            <a:prstGeom prst="roundRect">
              <a:avLst>
                <a:gd name="adj" fmla="val 50000"/>
              </a:avLst>
            </a:prstGeom>
            <a:solidFill>
              <a:srgbClr val="3BA3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35376"/>
              <a:endParaRPr lang="ko-KR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05" name="TextBox 304"/>
            <p:cNvSpPr txBox="1"/>
            <p:nvPr/>
          </p:nvSpPr>
          <p:spPr>
            <a:xfrm>
              <a:off x="6617299" y="4885437"/>
              <a:ext cx="956762" cy="1396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0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기술사업성평가모형</a:t>
              </a:r>
              <a:endPara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307" name="그룹 306"/>
          <p:cNvGrpSpPr/>
          <p:nvPr/>
        </p:nvGrpSpPr>
        <p:grpSpPr>
          <a:xfrm>
            <a:off x="7124707" y="4585670"/>
            <a:ext cx="1106368" cy="185959"/>
            <a:chOff x="5012104" y="5319443"/>
            <a:chExt cx="826206" cy="168699"/>
          </a:xfrm>
        </p:grpSpPr>
        <p:sp>
          <p:nvSpPr>
            <p:cNvPr id="308" name="모서리가 둥근 직사각형 307"/>
            <p:cNvSpPr/>
            <p:nvPr/>
          </p:nvSpPr>
          <p:spPr>
            <a:xfrm>
              <a:off x="5012104" y="5319443"/>
              <a:ext cx="826206" cy="168699"/>
            </a:xfrm>
            <a:prstGeom prst="roundRect">
              <a:avLst>
                <a:gd name="adj" fmla="val 50000"/>
              </a:avLst>
            </a:prstGeom>
            <a:solidFill>
              <a:srgbClr val="107A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35376"/>
              <a:endParaRPr lang="ko-KR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09" name="TextBox 308"/>
            <p:cNvSpPr txBox="1"/>
            <p:nvPr/>
          </p:nvSpPr>
          <p:spPr>
            <a:xfrm>
              <a:off x="5116961" y="5338213"/>
              <a:ext cx="616496" cy="1396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0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기술사업성 평점</a:t>
              </a:r>
              <a:endPara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310" name="그룹 309"/>
          <p:cNvGrpSpPr/>
          <p:nvPr/>
        </p:nvGrpSpPr>
        <p:grpSpPr>
          <a:xfrm>
            <a:off x="8372186" y="4585670"/>
            <a:ext cx="1106368" cy="185959"/>
            <a:chOff x="6578979" y="5103674"/>
            <a:chExt cx="1033401" cy="168699"/>
          </a:xfrm>
        </p:grpSpPr>
        <p:sp>
          <p:nvSpPr>
            <p:cNvPr id="311" name="모서리가 둥근 직사각형 310"/>
            <p:cNvSpPr/>
            <p:nvPr/>
          </p:nvSpPr>
          <p:spPr>
            <a:xfrm>
              <a:off x="6578979" y="5103674"/>
              <a:ext cx="1033401" cy="168699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35376"/>
              <a:endParaRPr lang="ko-KR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12" name="TextBox 311"/>
            <p:cNvSpPr txBox="1"/>
            <p:nvPr/>
          </p:nvSpPr>
          <p:spPr>
            <a:xfrm>
              <a:off x="6710134" y="5126468"/>
              <a:ext cx="771100" cy="13960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10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기술사업성 등급</a:t>
              </a:r>
              <a:endPara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316" name="그룹 315"/>
          <p:cNvGrpSpPr/>
          <p:nvPr/>
        </p:nvGrpSpPr>
        <p:grpSpPr>
          <a:xfrm>
            <a:off x="7008998" y="4639813"/>
            <a:ext cx="90307" cy="77671"/>
            <a:chOff x="7807195" y="5528620"/>
            <a:chExt cx="77234" cy="70462"/>
          </a:xfrm>
        </p:grpSpPr>
        <p:sp>
          <p:nvSpPr>
            <p:cNvPr id="314" name="갈매기형 수장 313"/>
            <p:cNvSpPr/>
            <p:nvPr/>
          </p:nvSpPr>
          <p:spPr>
            <a:xfrm>
              <a:off x="7807195" y="5528620"/>
              <a:ext cx="42787" cy="70462"/>
            </a:xfrm>
            <a:prstGeom prst="chevron">
              <a:avLst/>
            </a:prstGeom>
            <a:solidFill>
              <a:srgbClr val="075687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315" name="갈매기형 수장 314"/>
            <p:cNvSpPr/>
            <p:nvPr/>
          </p:nvSpPr>
          <p:spPr>
            <a:xfrm>
              <a:off x="7841642" y="5528620"/>
              <a:ext cx="42787" cy="70462"/>
            </a:xfrm>
            <a:prstGeom prst="chevron">
              <a:avLst/>
            </a:prstGeom>
            <a:solidFill>
              <a:srgbClr val="0756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17" name="그룹 316"/>
          <p:cNvGrpSpPr/>
          <p:nvPr/>
        </p:nvGrpSpPr>
        <p:grpSpPr>
          <a:xfrm>
            <a:off x="8256476" y="4639813"/>
            <a:ext cx="90307" cy="77671"/>
            <a:chOff x="7807195" y="5528620"/>
            <a:chExt cx="77234" cy="70462"/>
          </a:xfrm>
        </p:grpSpPr>
        <p:sp>
          <p:nvSpPr>
            <p:cNvPr id="318" name="갈매기형 수장 317"/>
            <p:cNvSpPr/>
            <p:nvPr/>
          </p:nvSpPr>
          <p:spPr>
            <a:xfrm>
              <a:off x="7807195" y="5528620"/>
              <a:ext cx="42787" cy="70462"/>
            </a:xfrm>
            <a:prstGeom prst="chevron">
              <a:avLst/>
            </a:prstGeom>
            <a:solidFill>
              <a:srgbClr val="075687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319" name="갈매기형 수장 318"/>
            <p:cNvSpPr/>
            <p:nvPr/>
          </p:nvSpPr>
          <p:spPr>
            <a:xfrm>
              <a:off x="7841642" y="5528620"/>
              <a:ext cx="42787" cy="70462"/>
            </a:xfrm>
            <a:prstGeom prst="chevron">
              <a:avLst/>
            </a:prstGeom>
            <a:solidFill>
              <a:srgbClr val="0756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20" name="그룹 319"/>
          <p:cNvGrpSpPr/>
          <p:nvPr/>
        </p:nvGrpSpPr>
        <p:grpSpPr>
          <a:xfrm>
            <a:off x="5770861" y="6480434"/>
            <a:ext cx="1712985" cy="399165"/>
            <a:chOff x="723129" y="4356247"/>
            <a:chExt cx="1786645" cy="472150"/>
          </a:xfrm>
        </p:grpSpPr>
        <p:pic>
          <p:nvPicPr>
            <p:cNvPr id="321" name="그림 320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104"/>
            <a:stretch/>
          </p:blipFill>
          <p:spPr>
            <a:xfrm>
              <a:off x="862888" y="4734548"/>
              <a:ext cx="1520358" cy="93849"/>
            </a:xfrm>
            <a:prstGeom prst="rect">
              <a:avLst/>
            </a:prstGeom>
          </p:spPr>
        </p:pic>
        <p:grpSp>
          <p:nvGrpSpPr>
            <p:cNvPr id="322" name="그룹 321"/>
            <p:cNvGrpSpPr/>
            <p:nvPr/>
          </p:nvGrpSpPr>
          <p:grpSpPr>
            <a:xfrm>
              <a:off x="723129" y="4356247"/>
              <a:ext cx="1786645" cy="343106"/>
              <a:chOff x="1235010" y="1661753"/>
              <a:chExt cx="2197100" cy="1790696"/>
            </a:xfrm>
          </p:grpSpPr>
          <p:sp>
            <p:nvSpPr>
              <p:cNvPr id="324" name="모서리가 둥근 직사각형 323"/>
              <p:cNvSpPr/>
              <p:nvPr/>
            </p:nvSpPr>
            <p:spPr>
              <a:xfrm>
                <a:off x="1235010" y="1661753"/>
                <a:ext cx="2197100" cy="1790696"/>
              </a:xfrm>
              <a:prstGeom prst="roundRect">
                <a:avLst>
                  <a:gd name="adj" fmla="val 19866"/>
                </a:avLst>
              </a:prstGeom>
              <a:gradFill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  <a:scene3d>
                <a:camera prst="perspectiveAbove">
                  <a:rot lat="20400000" lon="0" rev="0"/>
                </a:camera>
                <a:lightRig rig="balanced" dir="t"/>
              </a:scene3d>
              <a:sp3d extrusionH="165100" prstMaterial="softEdge">
                <a:bevelT w="88900" h="6350"/>
                <a:bevelB w="1905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325" name="모서리가 둥근 직사각형 324"/>
              <p:cNvSpPr/>
              <p:nvPr/>
            </p:nvSpPr>
            <p:spPr>
              <a:xfrm>
                <a:off x="1283862" y="1874924"/>
                <a:ext cx="2105348" cy="1345140"/>
              </a:xfrm>
              <a:prstGeom prst="roundRect">
                <a:avLst>
                  <a:gd name="adj" fmla="val 25319"/>
                </a:avLst>
              </a:prstGeom>
              <a:gradFill>
                <a:gsLst>
                  <a:gs pos="36000">
                    <a:schemeClr val="bg1"/>
                  </a:gs>
                  <a:gs pos="73000">
                    <a:schemeClr val="bg1">
                      <a:alpha val="48000"/>
                    </a:scheme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balanced" dir="t"/>
              </a:scene3d>
              <a:sp3d extrusionH="228600" prstMaterial="softEdge">
                <a:bevelT w="88900" h="6350"/>
                <a:bevelB w="1905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</p:grpSp>
        <p:sp>
          <p:nvSpPr>
            <p:cNvPr id="323" name="TextBox 322"/>
            <p:cNvSpPr txBox="1"/>
            <p:nvPr/>
          </p:nvSpPr>
          <p:spPr>
            <a:xfrm>
              <a:off x="1005713" y="4360985"/>
              <a:ext cx="1195767" cy="36405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ko-KR" altLang="en-US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0206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융자지원결정</a:t>
              </a:r>
              <a:endParaRPr lang="en-US" altLang="ko-KR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326" name="그룹 325"/>
          <p:cNvGrpSpPr/>
          <p:nvPr/>
        </p:nvGrpSpPr>
        <p:grpSpPr>
          <a:xfrm>
            <a:off x="7881796" y="6480434"/>
            <a:ext cx="1712985" cy="399165"/>
            <a:chOff x="2686457" y="4356247"/>
            <a:chExt cx="1786645" cy="472150"/>
          </a:xfrm>
        </p:grpSpPr>
        <p:pic>
          <p:nvPicPr>
            <p:cNvPr id="327" name="그림 326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104"/>
            <a:stretch/>
          </p:blipFill>
          <p:spPr>
            <a:xfrm>
              <a:off x="2826216" y="4734548"/>
              <a:ext cx="1520358" cy="93849"/>
            </a:xfrm>
            <a:prstGeom prst="rect">
              <a:avLst/>
            </a:prstGeom>
          </p:spPr>
        </p:pic>
        <p:grpSp>
          <p:nvGrpSpPr>
            <p:cNvPr id="328" name="그룹 327"/>
            <p:cNvGrpSpPr/>
            <p:nvPr/>
          </p:nvGrpSpPr>
          <p:grpSpPr>
            <a:xfrm>
              <a:off x="2686457" y="4356247"/>
              <a:ext cx="1786645" cy="343106"/>
              <a:chOff x="1235010" y="1661753"/>
              <a:chExt cx="2197100" cy="1790696"/>
            </a:xfrm>
          </p:grpSpPr>
          <p:sp>
            <p:nvSpPr>
              <p:cNvPr id="330" name="모서리가 둥근 직사각형 329"/>
              <p:cNvSpPr/>
              <p:nvPr/>
            </p:nvSpPr>
            <p:spPr>
              <a:xfrm>
                <a:off x="1235010" y="1661753"/>
                <a:ext cx="2197100" cy="1790696"/>
              </a:xfrm>
              <a:prstGeom prst="roundRect">
                <a:avLst>
                  <a:gd name="adj" fmla="val 19866"/>
                </a:avLst>
              </a:prstGeom>
              <a:gradFill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  <a:scene3d>
                <a:camera prst="perspectiveAbove">
                  <a:rot lat="20400000" lon="0" rev="0"/>
                </a:camera>
                <a:lightRig rig="balanced" dir="t"/>
              </a:scene3d>
              <a:sp3d extrusionH="165100" prstMaterial="softEdge">
                <a:bevelT w="88900" h="6350"/>
                <a:bevelB w="1905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331" name="모서리가 둥근 직사각형 330"/>
              <p:cNvSpPr/>
              <p:nvPr/>
            </p:nvSpPr>
            <p:spPr>
              <a:xfrm>
                <a:off x="1283862" y="1874924"/>
                <a:ext cx="2105348" cy="1345140"/>
              </a:xfrm>
              <a:prstGeom prst="roundRect">
                <a:avLst>
                  <a:gd name="adj" fmla="val 25319"/>
                </a:avLst>
              </a:prstGeom>
              <a:gradFill>
                <a:gsLst>
                  <a:gs pos="36000">
                    <a:schemeClr val="bg1"/>
                  </a:gs>
                  <a:gs pos="73000">
                    <a:schemeClr val="bg1">
                      <a:alpha val="48000"/>
                    </a:schemeClr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/>
                <a:lightRig rig="balanced" dir="t"/>
              </a:scene3d>
              <a:sp3d extrusionH="228600" prstMaterial="softEdge">
                <a:bevelT w="88900" h="6350"/>
                <a:bevelB w="1905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</p:grpSp>
        <p:sp>
          <p:nvSpPr>
            <p:cNvPr id="329" name="TextBox 328"/>
            <p:cNvSpPr txBox="1"/>
            <p:nvPr/>
          </p:nvSpPr>
          <p:spPr>
            <a:xfrm>
              <a:off x="2927241" y="4360985"/>
              <a:ext cx="1279364" cy="36405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ko-KR" altLang="en-US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0206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기업 평가 등급</a:t>
              </a:r>
              <a:endParaRPr lang="en-US" altLang="ko-KR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0206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cxnSp>
        <p:nvCxnSpPr>
          <p:cNvPr id="333" name="꺾인 연결선 332"/>
          <p:cNvCxnSpPr>
            <a:stCxn id="285" idx="3"/>
            <a:endCxn id="330" idx="3"/>
          </p:cNvCxnSpPr>
          <p:nvPr/>
        </p:nvCxnSpPr>
        <p:spPr>
          <a:xfrm flipH="1">
            <a:off x="9594781" y="4673784"/>
            <a:ext cx="9416" cy="1951685"/>
          </a:xfrm>
          <a:prstGeom prst="bentConnector3">
            <a:avLst>
              <a:gd name="adj1" fmla="val -2838694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꺾인 연결선 335"/>
          <p:cNvCxnSpPr>
            <a:stCxn id="227" idx="3"/>
            <a:endCxn id="330" idx="3"/>
          </p:cNvCxnSpPr>
          <p:nvPr/>
        </p:nvCxnSpPr>
        <p:spPr>
          <a:xfrm flipH="1">
            <a:off x="9594781" y="5811975"/>
            <a:ext cx="9416" cy="813494"/>
          </a:xfrm>
          <a:prstGeom prst="bentConnector3">
            <a:avLst>
              <a:gd name="adj1" fmla="val -2838694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6" name="TextBox 385"/>
          <p:cNvSpPr txBox="1"/>
          <p:nvPr/>
        </p:nvSpPr>
        <p:spPr>
          <a:xfrm>
            <a:off x="9647829" y="5504000"/>
            <a:ext cx="160300" cy="3231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ko-KR" altLang="en-US" sz="7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최소</a:t>
            </a:r>
            <a:endParaRPr lang="en-US" altLang="ko-KR" sz="7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/>
            <a:r>
              <a:rPr lang="ko-KR" altLang="en-US" sz="7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조정</a:t>
            </a:r>
            <a:r>
              <a:rPr lang="en-US" altLang="ko-KR" sz="7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7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ko-KR" altLang="en-US" sz="7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반영</a:t>
            </a:r>
            <a:endParaRPr lang="en-US" altLang="ko-KR" sz="7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388" name="직선 화살표 연결선 387"/>
          <p:cNvCxnSpPr>
            <a:stCxn id="330" idx="1"/>
            <a:endCxn id="324" idx="3"/>
          </p:cNvCxnSpPr>
          <p:nvPr/>
        </p:nvCxnSpPr>
        <p:spPr>
          <a:xfrm flipH="1">
            <a:off x="7483846" y="6625469"/>
            <a:ext cx="397950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2" name="그룹 171"/>
          <p:cNvGrpSpPr/>
          <p:nvPr/>
        </p:nvGrpSpPr>
        <p:grpSpPr>
          <a:xfrm>
            <a:off x="6348929" y="2192976"/>
            <a:ext cx="2929007" cy="1132542"/>
            <a:chOff x="5530769" y="1848034"/>
            <a:chExt cx="2504986" cy="1027422"/>
          </a:xfrm>
        </p:grpSpPr>
        <p:sp>
          <p:nvSpPr>
            <p:cNvPr id="173" name="TextBox 172"/>
            <p:cNvSpPr txBox="1"/>
            <p:nvPr/>
          </p:nvSpPr>
          <p:spPr>
            <a:xfrm>
              <a:off x="5530769" y="2075056"/>
              <a:ext cx="2504986" cy="80040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spcBef>
                  <a:spcPts val="228"/>
                </a:spcBef>
              </a:pPr>
              <a:r>
                <a:rPr lang="ko-KR" altLang="en-US" sz="16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기술사업성 등급을 기본 등급으로</a:t>
              </a:r>
            </a:p>
            <a:p>
              <a:pPr algn="ctr">
                <a:spcBef>
                  <a:spcPts val="228"/>
                </a:spcBef>
              </a:pPr>
              <a:r>
                <a:rPr lang="ko-KR" altLang="en-US" sz="16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산출하고</a:t>
              </a:r>
              <a:r>
                <a:rPr lang="en-US" altLang="ko-KR" sz="16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6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신용위험등급을 최소</a:t>
              </a:r>
            </a:p>
            <a:p>
              <a:pPr algn="ctr">
                <a:spcBef>
                  <a:spcPts val="228"/>
                </a:spcBef>
              </a:pPr>
              <a:r>
                <a:rPr lang="ko-KR" altLang="en-US" sz="16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조정 반영하여 </a:t>
              </a:r>
              <a:r>
                <a:rPr lang="ko-KR" altLang="en-US" sz="16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3BA3D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기업평가 등급 산출</a:t>
              </a:r>
            </a:p>
          </p:txBody>
        </p:sp>
        <p:grpSp>
          <p:nvGrpSpPr>
            <p:cNvPr id="181" name="그룹 180"/>
            <p:cNvGrpSpPr/>
            <p:nvPr/>
          </p:nvGrpSpPr>
          <p:grpSpPr>
            <a:xfrm>
              <a:off x="6719961" y="1848034"/>
              <a:ext cx="126602" cy="140668"/>
              <a:chOff x="4529799" y="1187444"/>
              <a:chExt cx="126602" cy="140668"/>
            </a:xfrm>
          </p:grpSpPr>
          <p:sp>
            <p:nvSpPr>
              <p:cNvPr id="183" name="직사각형 182"/>
              <p:cNvSpPr/>
              <p:nvPr/>
            </p:nvSpPr>
            <p:spPr>
              <a:xfrm>
                <a:off x="4572000" y="1187444"/>
                <a:ext cx="84401" cy="84401"/>
              </a:xfrm>
              <a:prstGeom prst="rect">
                <a:avLst/>
              </a:prstGeom>
              <a:pattFill prst="dkUpDiag">
                <a:fgClr>
                  <a:srgbClr val="45B0D2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85" name="직사각형 184"/>
              <p:cNvSpPr/>
              <p:nvPr/>
            </p:nvSpPr>
            <p:spPr>
              <a:xfrm>
                <a:off x="4529799" y="1243711"/>
                <a:ext cx="84401" cy="84401"/>
              </a:xfrm>
              <a:prstGeom prst="rect">
                <a:avLst/>
              </a:prstGeom>
              <a:solidFill>
                <a:srgbClr val="45B0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grpSp>
        <p:nvGrpSpPr>
          <p:cNvPr id="192" name="그룹 191"/>
          <p:cNvGrpSpPr/>
          <p:nvPr/>
        </p:nvGrpSpPr>
        <p:grpSpPr>
          <a:xfrm>
            <a:off x="1285715" y="2192976"/>
            <a:ext cx="3225562" cy="1132543"/>
            <a:chOff x="5403957" y="1848034"/>
            <a:chExt cx="2758609" cy="1027423"/>
          </a:xfrm>
        </p:grpSpPr>
        <p:sp>
          <p:nvSpPr>
            <p:cNvPr id="193" name="TextBox 192"/>
            <p:cNvSpPr txBox="1"/>
            <p:nvPr/>
          </p:nvSpPr>
          <p:spPr>
            <a:xfrm>
              <a:off x="5403957" y="2075056"/>
              <a:ext cx="2758609" cy="80040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spcBef>
                  <a:spcPts val="228"/>
                </a:spcBef>
              </a:pPr>
              <a:r>
                <a:rPr lang="ko-KR" altLang="en-US" sz="16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기업의 기술성</a:t>
              </a:r>
              <a:r>
                <a:rPr lang="en-US" altLang="ko-KR" sz="16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6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사업성</a:t>
              </a:r>
              <a:r>
                <a:rPr lang="en-US" altLang="ko-KR" sz="16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6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미래성장성</a:t>
              </a:r>
              <a:r>
                <a:rPr lang="en-US" altLang="ko-KR" sz="16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</a:t>
              </a:r>
            </a:p>
            <a:p>
              <a:pPr algn="ctr">
                <a:spcBef>
                  <a:spcPts val="228"/>
                </a:spcBef>
              </a:pPr>
              <a:r>
                <a:rPr lang="ko-KR" altLang="en-US" sz="16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경영능력</a:t>
              </a:r>
              <a:r>
                <a:rPr lang="en-US" altLang="ko-KR" sz="16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16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사업계획 타당성 등을 종합</a:t>
              </a:r>
            </a:p>
            <a:p>
              <a:pPr algn="ctr">
                <a:spcBef>
                  <a:spcPts val="228"/>
                </a:spcBef>
              </a:pPr>
              <a:r>
                <a:rPr lang="ko-KR" altLang="en-US" sz="16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평가하여 </a:t>
              </a:r>
              <a:r>
                <a:rPr lang="ko-KR" altLang="en-US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73B80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기업평가등급을 </a:t>
              </a:r>
              <a:r>
                <a:rPr lang="ko-KR" altLang="en-US" sz="16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73B80F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산정</a:t>
              </a:r>
            </a:p>
          </p:txBody>
        </p:sp>
        <p:grpSp>
          <p:nvGrpSpPr>
            <p:cNvPr id="194" name="그룹 193"/>
            <p:cNvGrpSpPr/>
            <p:nvPr/>
          </p:nvGrpSpPr>
          <p:grpSpPr>
            <a:xfrm>
              <a:off x="6719961" y="1848034"/>
              <a:ext cx="126602" cy="140668"/>
              <a:chOff x="4529799" y="1187444"/>
              <a:chExt cx="126602" cy="140668"/>
            </a:xfrm>
          </p:grpSpPr>
          <p:sp>
            <p:nvSpPr>
              <p:cNvPr id="195" name="직사각형 194"/>
              <p:cNvSpPr/>
              <p:nvPr/>
            </p:nvSpPr>
            <p:spPr>
              <a:xfrm>
                <a:off x="4572000" y="1187444"/>
                <a:ext cx="84401" cy="84401"/>
              </a:xfrm>
              <a:prstGeom prst="rect">
                <a:avLst/>
              </a:prstGeom>
              <a:pattFill prst="dkUpDiag">
                <a:fgClr>
                  <a:srgbClr val="45B0D2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96" name="직사각형 195"/>
              <p:cNvSpPr/>
              <p:nvPr/>
            </p:nvSpPr>
            <p:spPr>
              <a:xfrm>
                <a:off x="4529799" y="1243711"/>
                <a:ext cx="84401" cy="84401"/>
              </a:xfrm>
              <a:prstGeom prst="rect">
                <a:avLst/>
              </a:prstGeom>
              <a:solidFill>
                <a:srgbClr val="45B0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cxnSp>
        <p:nvCxnSpPr>
          <p:cNvPr id="198" name="직선 연결선 197"/>
          <p:cNvCxnSpPr/>
          <p:nvPr/>
        </p:nvCxnSpPr>
        <p:spPr>
          <a:xfrm>
            <a:off x="1" y="1499345"/>
            <a:ext cx="2556876" cy="0"/>
          </a:xfrm>
          <a:prstGeom prst="line">
            <a:avLst/>
          </a:prstGeom>
          <a:ln>
            <a:solidFill>
              <a:schemeClr val="bg1">
                <a:lumMod val="8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직선 연결선 198"/>
          <p:cNvCxnSpPr/>
          <p:nvPr/>
        </p:nvCxnSpPr>
        <p:spPr>
          <a:xfrm>
            <a:off x="8092011" y="1499347"/>
            <a:ext cx="2553858" cy="0"/>
          </a:xfrm>
          <a:prstGeom prst="line">
            <a:avLst/>
          </a:prstGeom>
          <a:ln>
            <a:solidFill>
              <a:schemeClr val="bg1">
                <a:lumMod val="8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TextBox 164"/>
          <p:cNvSpPr txBox="1"/>
          <p:nvPr/>
        </p:nvSpPr>
        <p:spPr>
          <a:xfrm>
            <a:off x="314890" y="315019"/>
            <a:ext cx="3119741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07. </a:t>
            </a:r>
            <a:r>
              <a:rPr lang="ko-KR" altLang="en-US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정책자금 평가방식</a:t>
            </a:r>
            <a:endParaRPr lang="ko-KR" altLang="en-US" sz="2400" dirty="0">
              <a:ln>
                <a:solidFill>
                  <a:schemeClr val="tx1">
                    <a:alpha val="0"/>
                  </a:schemeClr>
                </a:solidFill>
              </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0"/>
              </a:gra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5865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그룹 94"/>
          <p:cNvGrpSpPr/>
          <p:nvPr/>
        </p:nvGrpSpPr>
        <p:grpSpPr>
          <a:xfrm>
            <a:off x="560274" y="1337320"/>
            <a:ext cx="9583956" cy="2760826"/>
            <a:chOff x="1153886" y="1034143"/>
            <a:chExt cx="1621971" cy="1621971"/>
          </a:xfrm>
        </p:grpSpPr>
        <p:sp>
          <p:nvSpPr>
            <p:cNvPr id="96" name="타원 87"/>
            <p:cNvSpPr/>
            <p:nvPr/>
          </p:nvSpPr>
          <p:spPr>
            <a:xfrm>
              <a:off x="1153886" y="1034143"/>
              <a:ext cx="1621971" cy="1621971"/>
            </a:xfrm>
            <a:prstGeom prst="roundRect">
              <a:avLst>
                <a:gd name="adj" fmla="val 9784"/>
              </a:avLst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00" dirty="0"/>
            </a:p>
          </p:txBody>
        </p:sp>
        <p:sp>
          <p:nvSpPr>
            <p:cNvPr id="97" name="타원 88"/>
            <p:cNvSpPr/>
            <p:nvPr/>
          </p:nvSpPr>
          <p:spPr>
            <a:xfrm>
              <a:off x="1166998" y="1127730"/>
              <a:ext cx="1595747" cy="1434796"/>
            </a:xfrm>
            <a:prstGeom prst="roundRect">
              <a:avLst>
                <a:gd name="adj" fmla="val 7717"/>
              </a:avLst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10800000" scaled="0"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00" dirty="0"/>
            </a:p>
          </p:txBody>
        </p:sp>
      </p:grpSp>
      <p:grpSp>
        <p:nvGrpSpPr>
          <p:cNvPr id="85" name="그룹 84"/>
          <p:cNvGrpSpPr/>
          <p:nvPr/>
        </p:nvGrpSpPr>
        <p:grpSpPr>
          <a:xfrm>
            <a:off x="560274" y="4367870"/>
            <a:ext cx="9583956" cy="2671105"/>
            <a:chOff x="1153886" y="1034143"/>
            <a:chExt cx="1621971" cy="1621971"/>
          </a:xfrm>
        </p:grpSpPr>
        <p:sp>
          <p:nvSpPr>
            <p:cNvPr id="86" name="타원 87"/>
            <p:cNvSpPr/>
            <p:nvPr/>
          </p:nvSpPr>
          <p:spPr>
            <a:xfrm>
              <a:off x="1153886" y="1034143"/>
              <a:ext cx="1621971" cy="1621971"/>
            </a:xfrm>
            <a:prstGeom prst="roundRect">
              <a:avLst>
                <a:gd name="adj" fmla="val 4791"/>
              </a:avLst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00" dirty="0"/>
            </a:p>
          </p:txBody>
        </p:sp>
        <p:sp>
          <p:nvSpPr>
            <p:cNvPr id="87" name="타원 88"/>
            <p:cNvSpPr/>
            <p:nvPr/>
          </p:nvSpPr>
          <p:spPr>
            <a:xfrm>
              <a:off x="1166998" y="1067761"/>
              <a:ext cx="1595747" cy="1554735"/>
            </a:xfrm>
            <a:prstGeom prst="roundRect">
              <a:avLst>
                <a:gd name="adj" fmla="val 4189"/>
              </a:avLst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10800000" scaled="0"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00" dirty="0"/>
            </a:p>
          </p:txBody>
        </p:sp>
      </p:grpSp>
      <p:grpSp>
        <p:nvGrpSpPr>
          <p:cNvPr id="88" name="그룹 87"/>
          <p:cNvGrpSpPr/>
          <p:nvPr/>
        </p:nvGrpSpPr>
        <p:grpSpPr>
          <a:xfrm>
            <a:off x="829418" y="4184913"/>
            <a:ext cx="2767021" cy="375167"/>
            <a:chOff x="1195029" y="5174163"/>
            <a:chExt cx="3214774" cy="390732"/>
          </a:xfrm>
        </p:grpSpPr>
        <p:sp>
          <p:nvSpPr>
            <p:cNvPr id="89" name="모서리가 둥근 직사각형 88"/>
            <p:cNvSpPr/>
            <p:nvPr/>
          </p:nvSpPr>
          <p:spPr>
            <a:xfrm>
              <a:off x="1195029" y="5183057"/>
              <a:ext cx="3214774" cy="38183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973B6"/>
                </a:gs>
                <a:gs pos="100000">
                  <a:srgbClr val="075687"/>
                </a:gs>
              </a:gsLst>
              <a:lin ang="5400000" scaled="1"/>
            </a:gradFill>
            <a:ln>
              <a:noFill/>
            </a:ln>
            <a:effectLst>
              <a:innerShdw blurRad="381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90" name="모서리가 둥근 직사각형 89"/>
            <p:cNvSpPr/>
            <p:nvPr/>
          </p:nvSpPr>
          <p:spPr>
            <a:xfrm rot="10800000">
              <a:off x="1229682" y="5174163"/>
              <a:ext cx="3145468" cy="360566"/>
            </a:xfrm>
            <a:prstGeom prst="roundRect">
              <a:avLst>
                <a:gd name="adj" fmla="val 50000"/>
              </a:avLst>
            </a:prstGeom>
            <a:noFill/>
            <a:ln w="9525">
              <a:gradFill>
                <a:gsLst>
                  <a:gs pos="0">
                    <a:schemeClr val="accent1">
                      <a:lumMod val="5000"/>
                      <a:lumOff val="95000"/>
                      <a:alpha val="65000"/>
                    </a:schemeClr>
                  </a:gs>
                  <a:gs pos="12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00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987246" y="4204285"/>
            <a:ext cx="2496493" cy="351528"/>
          </a:xfrm>
          <a:prstGeom prst="rect">
            <a:avLst/>
          </a:prstGeom>
          <a:noFill/>
        </p:spPr>
        <p:txBody>
          <a:bodyPr wrap="none" lIns="104287" tIns="52144" rIns="104287" bIns="52144" rtlCol="0" anchor="ctr">
            <a:spAutoFit/>
          </a:bodyPr>
          <a:lstStyle/>
          <a:p>
            <a:r>
              <a:rPr lang="ko-KR" altLang="en-US" sz="16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기업진단 프로그램 추진체계</a:t>
            </a:r>
            <a:endParaRPr lang="ko-KR" altLang="en-US" sz="16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93" name="그룹 92"/>
          <p:cNvGrpSpPr/>
          <p:nvPr/>
        </p:nvGrpSpPr>
        <p:grpSpPr>
          <a:xfrm>
            <a:off x="947870" y="2192552"/>
            <a:ext cx="8880860" cy="1632313"/>
            <a:chOff x="672488" y="4154526"/>
            <a:chExt cx="7799024" cy="2182930"/>
          </a:xfrm>
        </p:grpSpPr>
        <p:grpSp>
          <p:nvGrpSpPr>
            <p:cNvPr id="34" name="그룹 33"/>
            <p:cNvGrpSpPr/>
            <p:nvPr/>
          </p:nvGrpSpPr>
          <p:grpSpPr>
            <a:xfrm>
              <a:off x="1695690" y="4154526"/>
              <a:ext cx="6775821" cy="452756"/>
              <a:chOff x="1552025" y="4042466"/>
              <a:chExt cx="7123662" cy="475999"/>
            </a:xfrm>
          </p:grpSpPr>
          <p:sp>
            <p:nvSpPr>
              <p:cNvPr id="71" name="양쪽 모서리가 둥근 사각형 70"/>
              <p:cNvSpPr/>
              <p:nvPr/>
            </p:nvSpPr>
            <p:spPr>
              <a:xfrm flipH="1">
                <a:off x="5977943" y="4113659"/>
                <a:ext cx="2697744" cy="33361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adFill>
                <a:gsLst>
                  <a:gs pos="0">
                    <a:srgbClr val="7BBC0A"/>
                  </a:gs>
                  <a:gs pos="100000">
                    <a:srgbClr val="49A51B"/>
                  </a:gs>
                </a:gsLst>
                <a:lin ang="5400000" scaled="1"/>
              </a:gradFill>
              <a:ln>
                <a:noFill/>
              </a:ln>
              <a:effectLst>
                <a:innerShdw blurRad="381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35376"/>
                <a:endParaRPr lang="ko-KR" altLang="en-US" sz="2200" dirty="0"/>
              </a:p>
            </p:txBody>
          </p:sp>
          <p:grpSp>
            <p:nvGrpSpPr>
              <p:cNvPr id="7" name="그룹 6"/>
              <p:cNvGrpSpPr/>
              <p:nvPr/>
            </p:nvGrpSpPr>
            <p:grpSpPr>
              <a:xfrm>
                <a:off x="1552025" y="4042466"/>
                <a:ext cx="4425920" cy="475999"/>
                <a:chOff x="1552025" y="4042466"/>
                <a:chExt cx="4425920" cy="475999"/>
              </a:xfrm>
            </p:grpSpPr>
            <p:sp>
              <p:nvSpPr>
                <p:cNvPr id="72" name="양쪽 모서리가 둥근 사각형 71"/>
                <p:cNvSpPr/>
                <p:nvPr/>
              </p:nvSpPr>
              <p:spPr>
                <a:xfrm flipH="1">
                  <a:off x="1552025" y="4113659"/>
                  <a:ext cx="4425920" cy="33361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gradFill>
                  <a:gsLst>
                    <a:gs pos="0">
                      <a:srgbClr val="46B1D2"/>
                    </a:gs>
                    <a:gs pos="100000">
                      <a:srgbClr val="39A1D1"/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381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9" name="TextBox 68"/>
                <p:cNvSpPr txBox="1"/>
                <p:nvPr/>
              </p:nvSpPr>
              <p:spPr>
                <a:xfrm>
                  <a:off x="2901261" y="4042466"/>
                  <a:ext cx="1727453" cy="475999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 defTabSz="1135376">
                    <a:spcBef>
                      <a:spcPct val="20000"/>
                    </a:spcBef>
                    <a:buClr>
                      <a:schemeClr val="hlink"/>
                    </a:buClr>
                  </a:pPr>
                  <a:r>
                    <a:rPr lang="ko-KR" altLang="en-US" sz="1600" b="1" dirty="0" smtClean="0">
                      <a:ln>
                        <a:solidFill>
                          <a:schemeClr val="tx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명조 ExtraBold" panose="02020603020101020101" pitchFamily="18" charset="-127"/>
                      <a:ea typeface="나눔명조 ExtraBold" panose="02020603020101020101" pitchFamily="18" charset="-127"/>
                    </a:rPr>
                    <a:t>기업진단 연계 방식</a:t>
                  </a:r>
                  <a:endParaRPr lang="ko-KR" altLang="en-US" sz="1600" b="1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endParaRPr>
                </a:p>
              </p:txBody>
            </p:sp>
          </p:grpSp>
          <p:sp>
            <p:nvSpPr>
              <p:cNvPr id="70" name="TextBox 69"/>
              <p:cNvSpPr txBox="1"/>
              <p:nvPr/>
            </p:nvSpPr>
            <p:spPr>
              <a:xfrm>
                <a:off x="6852329" y="4114684"/>
                <a:ext cx="948974" cy="33156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 defTabSz="1135376">
                  <a:spcBef>
                    <a:spcPct val="20000"/>
                  </a:spcBef>
                  <a:buClr>
                    <a:schemeClr val="hlink"/>
                  </a:buClr>
                </a:pPr>
                <a:r>
                  <a:rPr lang="ko-KR" altLang="en-US" sz="16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일반 방식</a:t>
                </a:r>
                <a:endParaRPr lang="ko-KR" altLang="en-US" sz="16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</p:grpSp>
        <p:grpSp>
          <p:nvGrpSpPr>
            <p:cNvPr id="33" name="그룹 32"/>
            <p:cNvGrpSpPr/>
            <p:nvPr/>
          </p:nvGrpSpPr>
          <p:grpSpPr>
            <a:xfrm>
              <a:off x="672488" y="4491423"/>
              <a:ext cx="7799024" cy="539574"/>
              <a:chOff x="476296" y="4396655"/>
              <a:chExt cx="8199392" cy="567273"/>
            </a:xfrm>
          </p:grpSpPr>
          <p:sp>
            <p:nvSpPr>
              <p:cNvPr id="25" name="양쪽 모서리가 둥근 사각형 24"/>
              <p:cNvSpPr/>
              <p:nvPr/>
            </p:nvSpPr>
            <p:spPr>
              <a:xfrm rot="5400000">
                <a:off x="4857762" y="1146003"/>
                <a:ext cx="516805" cy="7119046"/>
              </a:xfrm>
              <a:prstGeom prst="round2SameRect">
                <a:avLst>
                  <a:gd name="adj1" fmla="val 0"/>
                  <a:gd name="adj2" fmla="val 0"/>
                </a:avLst>
              </a:prstGeom>
              <a:gradFill>
                <a:gsLst>
                  <a:gs pos="0">
                    <a:schemeClr val="bg1">
                      <a:lumMod val="85000"/>
                      <a:alpha val="80000"/>
                    </a:schemeClr>
                  </a:gs>
                  <a:gs pos="51900">
                    <a:schemeClr val="bg1">
                      <a:alpha val="0"/>
                    </a:schemeClr>
                  </a:gs>
                  <a:gs pos="100000">
                    <a:schemeClr val="bg1">
                      <a:lumMod val="85000"/>
                      <a:alpha val="8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100" dirty="0"/>
              </a:p>
            </p:txBody>
          </p:sp>
          <p:grpSp>
            <p:nvGrpSpPr>
              <p:cNvPr id="26" name="그룹 25"/>
              <p:cNvGrpSpPr/>
              <p:nvPr/>
            </p:nvGrpSpPr>
            <p:grpSpPr>
              <a:xfrm>
                <a:off x="476296" y="4396655"/>
                <a:ext cx="1075729" cy="567269"/>
                <a:chOff x="564883" y="2146986"/>
                <a:chExt cx="1403063" cy="1052771"/>
              </a:xfrm>
            </p:grpSpPr>
            <p:sp>
              <p:nvSpPr>
                <p:cNvPr id="28" name="양쪽 모서리가 둥근 사각형 27"/>
                <p:cNvSpPr/>
                <p:nvPr/>
              </p:nvSpPr>
              <p:spPr>
                <a:xfrm rot="16200000">
                  <a:off x="727377" y="1984493"/>
                  <a:ext cx="970068" cy="1295055"/>
                </a:xfrm>
                <a:prstGeom prst="round2SameRect">
                  <a:avLst>
                    <a:gd name="adj1" fmla="val 8752"/>
                    <a:gd name="adj2" fmla="val 0"/>
                  </a:avLst>
                </a:prstGeom>
                <a:pattFill prst="trellis">
                  <a:fgClr>
                    <a:schemeClr val="tx1">
                      <a:lumMod val="65000"/>
                      <a:lumOff val="35000"/>
                    </a:schemeClr>
                  </a:fgClr>
                  <a:bgClr>
                    <a:schemeClr val="tx1">
                      <a:lumMod val="50000"/>
                      <a:lumOff val="50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35376"/>
                  <a:endParaRPr lang="ko-KR" altLang="en-US" sz="17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630217" y="2324353"/>
                  <a:ext cx="1164386" cy="615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 smtClean="0">
                      <a:ln>
                        <a:solidFill>
                          <a:schemeClr val="tx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명조 ExtraBold" panose="02020603020101020101" pitchFamily="18" charset="-127"/>
                      <a:ea typeface="나눔명조 ExtraBold" panose="02020603020101020101" pitchFamily="18" charset="-127"/>
                    </a:rPr>
                    <a:t>지원절차</a:t>
                  </a:r>
                  <a:endParaRPr lang="ko-KR" altLang="en-US" sz="1600" b="1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endParaRPr>
                </a:p>
              </p:txBody>
            </p:sp>
            <p:sp>
              <p:nvSpPr>
                <p:cNvPr id="30" name="평행 사변형 29"/>
                <p:cNvSpPr/>
                <p:nvPr/>
              </p:nvSpPr>
              <p:spPr>
                <a:xfrm rot="16200000">
                  <a:off x="1387557" y="2619368"/>
                  <a:ext cx="1052771" cy="108007"/>
                </a:xfrm>
                <a:prstGeom prst="parallelogram">
                  <a:avLst>
                    <a:gd name="adj" fmla="val 55617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n w="63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27" name="TextBox 26"/>
              <p:cNvSpPr txBox="1"/>
              <p:nvPr/>
            </p:nvSpPr>
            <p:spPr>
              <a:xfrm>
                <a:off x="1717464" y="4502488"/>
                <a:ext cx="2914410" cy="41109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3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진단신청 → 진단∙평가 → 자금지원</a:t>
                </a:r>
                <a:r>
                  <a:rPr lang="en-US" altLang="ko-KR" sz="13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+</a:t>
                </a:r>
                <a:r>
                  <a:rPr lang="ko-KR" altLang="en-US" sz="13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맞춤연계</a:t>
                </a:r>
                <a:endParaRPr lang="ko-KR" altLang="en-US" sz="13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6323807" y="4499980"/>
                <a:ext cx="1958332" cy="41109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3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자금신청 → 평가 → 자금지원</a:t>
                </a:r>
                <a:endParaRPr lang="en-US" altLang="ko-KR" sz="13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cxnSp>
            <p:nvCxnSpPr>
              <p:cNvPr id="3" name="직선 연결선 2"/>
              <p:cNvCxnSpPr/>
              <p:nvPr/>
            </p:nvCxnSpPr>
            <p:spPr>
              <a:xfrm>
                <a:off x="5982454" y="4608291"/>
                <a:ext cx="0" cy="144000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그룹 8"/>
            <p:cNvGrpSpPr/>
            <p:nvPr/>
          </p:nvGrpSpPr>
          <p:grpSpPr>
            <a:xfrm>
              <a:off x="672488" y="5144652"/>
              <a:ext cx="7799024" cy="539574"/>
              <a:chOff x="476296" y="5083419"/>
              <a:chExt cx="8199392" cy="567273"/>
            </a:xfrm>
          </p:grpSpPr>
          <p:sp>
            <p:nvSpPr>
              <p:cNvPr id="46" name="양쪽 모서리가 둥근 사각형 45"/>
              <p:cNvSpPr/>
              <p:nvPr/>
            </p:nvSpPr>
            <p:spPr>
              <a:xfrm rot="5400000">
                <a:off x="4857762" y="1832767"/>
                <a:ext cx="516805" cy="7119046"/>
              </a:xfrm>
              <a:prstGeom prst="round2SameRect">
                <a:avLst>
                  <a:gd name="adj1" fmla="val 0"/>
                  <a:gd name="adj2" fmla="val 0"/>
                </a:avLst>
              </a:prstGeom>
              <a:gradFill>
                <a:gsLst>
                  <a:gs pos="0">
                    <a:schemeClr val="bg1">
                      <a:lumMod val="85000"/>
                      <a:alpha val="80000"/>
                    </a:schemeClr>
                  </a:gs>
                  <a:gs pos="51900">
                    <a:schemeClr val="bg1">
                      <a:alpha val="0"/>
                    </a:schemeClr>
                  </a:gs>
                  <a:gs pos="100000">
                    <a:schemeClr val="bg1">
                      <a:lumMod val="85000"/>
                      <a:alpha val="8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100" dirty="0"/>
              </a:p>
            </p:txBody>
          </p:sp>
          <p:grpSp>
            <p:nvGrpSpPr>
              <p:cNvPr id="47" name="그룹 46"/>
              <p:cNvGrpSpPr/>
              <p:nvPr/>
            </p:nvGrpSpPr>
            <p:grpSpPr>
              <a:xfrm>
                <a:off x="476296" y="5083419"/>
                <a:ext cx="1075729" cy="567269"/>
                <a:chOff x="564883" y="2146986"/>
                <a:chExt cx="1403063" cy="1052771"/>
              </a:xfrm>
            </p:grpSpPr>
            <p:sp>
              <p:nvSpPr>
                <p:cNvPr id="50" name="양쪽 모서리가 둥근 사각형 49"/>
                <p:cNvSpPr/>
                <p:nvPr/>
              </p:nvSpPr>
              <p:spPr>
                <a:xfrm rot="16200000">
                  <a:off x="727377" y="1984493"/>
                  <a:ext cx="970068" cy="1295055"/>
                </a:xfrm>
                <a:prstGeom prst="round2SameRect">
                  <a:avLst>
                    <a:gd name="adj1" fmla="val 8752"/>
                    <a:gd name="adj2" fmla="val 0"/>
                  </a:avLst>
                </a:prstGeom>
                <a:pattFill prst="trellis">
                  <a:fgClr>
                    <a:schemeClr val="bg1">
                      <a:lumMod val="65000"/>
                    </a:schemeClr>
                  </a:fgClr>
                  <a:bgClr>
                    <a:schemeClr val="bg1">
                      <a:lumMod val="50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35376"/>
                  <a:endParaRPr lang="ko-KR" altLang="en-US" sz="17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630216" y="2190326"/>
                  <a:ext cx="1164384" cy="883386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 smtClean="0">
                      <a:ln>
                        <a:solidFill>
                          <a:schemeClr val="tx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명조 ExtraBold" panose="02020603020101020101" pitchFamily="18" charset="-127"/>
                      <a:ea typeface="나눔명조 ExtraBold" panose="02020603020101020101" pitchFamily="18" charset="-127"/>
                    </a:rPr>
                    <a:t>지원규모</a:t>
                  </a:r>
                  <a:endParaRPr lang="ko-KR" altLang="en-US" sz="1600" b="1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endParaRPr>
                </a:p>
              </p:txBody>
            </p:sp>
            <p:sp>
              <p:nvSpPr>
                <p:cNvPr id="52" name="평행 사변형 51"/>
                <p:cNvSpPr/>
                <p:nvPr/>
              </p:nvSpPr>
              <p:spPr>
                <a:xfrm rot="16200000">
                  <a:off x="1387557" y="2619368"/>
                  <a:ext cx="1052771" cy="108007"/>
                </a:xfrm>
                <a:prstGeom prst="parallelogram">
                  <a:avLst>
                    <a:gd name="adj" fmla="val 55617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n w="63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1717464" y="5189252"/>
                <a:ext cx="672215" cy="41109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altLang="ko-KR" sz="13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1.2</a:t>
                </a:r>
                <a:r>
                  <a:rPr lang="ko-KR" altLang="en-US" sz="13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조원</a:t>
                </a:r>
                <a:endParaRPr lang="ko-KR" altLang="en-US" sz="13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6323807" y="5186744"/>
                <a:ext cx="672215" cy="41109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altLang="ko-KR" sz="13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2.3</a:t>
                </a:r>
                <a:r>
                  <a:rPr lang="ko-KR" altLang="en-US" sz="13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조원</a:t>
                </a:r>
                <a:endParaRPr lang="en-US" altLang="ko-KR" sz="13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cxnSp>
            <p:nvCxnSpPr>
              <p:cNvPr id="38" name="직선 연결선 37"/>
              <p:cNvCxnSpPr/>
              <p:nvPr/>
            </p:nvCxnSpPr>
            <p:spPr>
              <a:xfrm>
                <a:off x="5982454" y="5295055"/>
                <a:ext cx="0" cy="144000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그룹 7"/>
            <p:cNvGrpSpPr/>
            <p:nvPr/>
          </p:nvGrpSpPr>
          <p:grpSpPr>
            <a:xfrm>
              <a:off x="672488" y="5797882"/>
              <a:ext cx="7799024" cy="539574"/>
              <a:chOff x="476296" y="5770183"/>
              <a:chExt cx="8199392" cy="567273"/>
            </a:xfrm>
          </p:grpSpPr>
          <p:sp>
            <p:nvSpPr>
              <p:cNvPr id="56" name="양쪽 모서리가 둥근 사각형 55"/>
              <p:cNvSpPr/>
              <p:nvPr/>
            </p:nvSpPr>
            <p:spPr>
              <a:xfrm rot="5400000">
                <a:off x="4857762" y="2519531"/>
                <a:ext cx="516805" cy="7119046"/>
              </a:xfrm>
              <a:prstGeom prst="round2SameRect">
                <a:avLst>
                  <a:gd name="adj1" fmla="val 0"/>
                  <a:gd name="adj2" fmla="val 0"/>
                </a:avLst>
              </a:prstGeom>
              <a:gradFill>
                <a:gsLst>
                  <a:gs pos="0">
                    <a:schemeClr val="bg1">
                      <a:lumMod val="85000"/>
                      <a:alpha val="80000"/>
                    </a:schemeClr>
                  </a:gs>
                  <a:gs pos="51900">
                    <a:schemeClr val="bg1">
                      <a:alpha val="0"/>
                    </a:schemeClr>
                  </a:gs>
                  <a:gs pos="100000">
                    <a:schemeClr val="bg1">
                      <a:lumMod val="85000"/>
                      <a:alpha val="8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100" dirty="0"/>
              </a:p>
            </p:txBody>
          </p:sp>
          <p:grpSp>
            <p:nvGrpSpPr>
              <p:cNvPr id="57" name="그룹 56"/>
              <p:cNvGrpSpPr/>
              <p:nvPr/>
            </p:nvGrpSpPr>
            <p:grpSpPr>
              <a:xfrm>
                <a:off x="476296" y="5770183"/>
                <a:ext cx="1075729" cy="567269"/>
                <a:chOff x="564883" y="2146986"/>
                <a:chExt cx="1403063" cy="1052771"/>
              </a:xfrm>
            </p:grpSpPr>
            <p:sp>
              <p:nvSpPr>
                <p:cNvPr id="60" name="양쪽 모서리가 둥근 사각형 59"/>
                <p:cNvSpPr/>
                <p:nvPr/>
              </p:nvSpPr>
              <p:spPr>
                <a:xfrm rot="16200000">
                  <a:off x="727377" y="1984493"/>
                  <a:ext cx="970068" cy="1295055"/>
                </a:xfrm>
                <a:prstGeom prst="round2SameRect">
                  <a:avLst>
                    <a:gd name="adj1" fmla="val 8752"/>
                    <a:gd name="adj2" fmla="val 0"/>
                  </a:avLst>
                </a:prstGeom>
                <a:pattFill prst="trellis">
                  <a:fgClr>
                    <a:schemeClr val="tx1">
                      <a:lumMod val="65000"/>
                      <a:lumOff val="35000"/>
                    </a:schemeClr>
                  </a:fgClr>
                  <a:bgClr>
                    <a:schemeClr val="tx1">
                      <a:lumMod val="50000"/>
                      <a:lumOff val="50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35376"/>
                  <a:endParaRPr lang="ko-KR" altLang="en-US" sz="17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630217" y="2324353"/>
                  <a:ext cx="1164386" cy="615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ko-KR" altLang="en-US" sz="1600" b="1" dirty="0" smtClean="0">
                      <a:ln>
                        <a:solidFill>
                          <a:schemeClr val="tx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명조 ExtraBold" panose="02020603020101020101" pitchFamily="18" charset="-127"/>
                      <a:ea typeface="나눔명조 ExtraBold" panose="02020603020101020101" pitchFamily="18" charset="-127"/>
                    </a:rPr>
                    <a:t>처리기간</a:t>
                  </a:r>
                  <a:endParaRPr lang="ko-KR" altLang="en-US" sz="1600" b="1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endParaRPr>
                </a:p>
              </p:txBody>
            </p:sp>
            <p:sp>
              <p:nvSpPr>
                <p:cNvPr id="62" name="평행 사변형 61"/>
                <p:cNvSpPr/>
                <p:nvPr/>
              </p:nvSpPr>
              <p:spPr>
                <a:xfrm rot="16200000">
                  <a:off x="1387557" y="2619368"/>
                  <a:ext cx="1052771" cy="108007"/>
                </a:xfrm>
                <a:prstGeom prst="parallelogram">
                  <a:avLst>
                    <a:gd name="adj" fmla="val 55617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n w="63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58" name="TextBox 57"/>
              <p:cNvSpPr txBox="1"/>
              <p:nvPr/>
            </p:nvSpPr>
            <p:spPr>
              <a:xfrm>
                <a:off x="1717464" y="5876016"/>
                <a:ext cx="1965733" cy="41109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3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사업별 처리기간</a:t>
                </a:r>
                <a:r>
                  <a:rPr lang="en-US" altLang="ko-KR" sz="13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en-US" altLang="ko-KR" sz="13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3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최대 </a:t>
                </a:r>
                <a:r>
                  <a:rPr lang="en-US" altLang="ko-KR" sz="13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30</a:t>
                </a:r>
                <a:r>
                  <a:rPr lang="ko-KR" altLang="en-US" sz="13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</a:t>
                </a:r>
                <a:r>
                  <a:rPr lang="en-US" altLang="ko-KR" sz="13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  <a:endParaRPr lang="en-US" altLang="ko-KR" sz="13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6323807" y="5935878"/>
                <a:ext cx="1965733" cy="28634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3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사업별 처리기간 </a:t>
                </a:r>
                <a:r>
                  <a:rPr lang="en-US" altLang="ko-KR" sz="13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</a:t>
                </a:r>
                <a:r>
                  <a:rPr lang="ko-KR" altLang="en-US" sz="13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최대 </a:t>
                </a:r>
                <a:r>
                  <a:rPr lang="en-US" altLang="ko-KR" sz="13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20</a:t>
                </a:r>
                <a:r>
                  <a:rPr lang="ko-KR" altLang="en-US" sz="13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</a:t>
                </a:r>
                <a:r>
                  <a:rPr lang="en-US" altLang="ko-KR" sz="13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  <a:endParaRPr lang="en-US" altLang="ko-KR" sz="13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cxnSp>
            <p:nvCxnSpPr>
              <p:cNvPr id="55" name="직선 연결선 54"/>
              <p:cNvCxnSpPr/>
              <p:nvPr/>
            </p:nvCxnSpPr>
            <p:spPr>
              <a:xfrm>
                <a:off x="5982454" y="5981819"/>
                <a:ext cx="0" cy="144000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8" name="그룹 97"/>
          <p:cNvGrpSpPr/>
          <p:nvPr/>
        </p:nvGrpSpPr>
        <p:grpSpPr>
          <a:xfrm>
            <a:off x="800172" y="1154364"/>
            <a:ext cx="2767021" cy="375167"/>
            <a:chOff x="1195029" y="5174163"/>
            <a:chExt cx="3214774" cy="390732"/>
          </a:xfrm>
        </p:grpSpPr>
        <p:sp>
          <p:nvSpPr>
            <p:cNvPr id="99" name="모서리가 둥근 직사각형 98"/>
            <p:cNvSpPr/>
            <p:nvPr/>
          </p:nvSpPr>
          <p:spPr>
            <a:xfrm>
              <a:off x="1195029" y="5183057"/>
              <a:ext cx="3214774" cy="38183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7BBC0A"/>
                </a:gs>
                <a:gs pos="100000">
                  <a:srgbClr val="49A51B"/>
                </a:gs>
              </a:gsLst>
              <a:lin ang="5400000" scaled="1"/>
            </a:gradFill>
            <a:ln>
              <a:noFill/>
            </a:ln>
            <a:effectLst>
              <a:innerShdw blurRad="381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35376"/>
              <a:endParaRPr lang="ko-KR" altLang="en-US" sz="2200" dirty="0">
                <a:solidFill>
                  <a:schemeClr val="bg1"/>
                </a:solidFill>
              </a:endParaRPr>
            </a:p>
          </p:txBody>
        </p:sp>
        <p:sp>
          <p:nvSpPr>
            <p:cNvPr id="100" name="모서리가 둥근 직사각형 99"/>
            <p:cNvSpPr/>
            <p:nvPr/>
          </p:nvSpPr>
          <p:spPr>
            <a:xfrm rot="10800000">
              <a:off x="1229682" y="5174163"/>
              <a:ext cx="3145468" cy="360566"/>
            </a:xfrm>
            <a:prstGeom prst="roundRect">
              <a:avLst>
                <a:gd name="adj" fmla="val 50000"/>
              </a:avLst>
            </a:prstGeom>
            <a:noFill/>
            <a:ln w="9525">
              <a:gradFill>
                <a:gsLst>
                  <a:gs pos="0">
                    <a:schemeClr val="accent1">
                      <a:lumMod val="5000"/>
                      <a:lumOff val="95000"/>
                      <a:alpha val="65000"/>
                    </a:schemeClr>
                  </a:gs>
                  <a:gs pos="12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00" dirty="0"/>
            </a:p>
          </p:txBody>
        </p:sp>
      </p:grpSp>
      <p:sp>
        <p:nvSpPr>
          <p:cNvPr id="101" name="TextBox 100"/>
          <p:cNvSpPr txBox="1"/>
          <p:nvPr/>
        </p:nvSpPr>
        <p:spPr>
          <a:xfrm>
            <a:off x="964970" y="1162676"/>
            <a:ext cx="2084522" cy="351528"/>
          </a:xfrm>
          <a:prstGeom prst="rect">
            <a:avLst/>
          </a:prstGeom>
          <a:noFill/>
        </p:spPr>
        <p:txBody>
          <a:bodyPr wrap="none" lIns="104287" tIns="52144" rIns="104287" bIns="52144" rtlCol="0" anchor="ctr">
            <a:spAutoFit/>
          </a:bodyPr>
          <a:lstStyle/>
          <a:p>
            <a:r>
              <a:rPr lang="ko-KR" altLang="en-US" sz="16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진단기반 맞춤연계지원</a:t>
            </a:r>
            <a:endParaRPr lang="ko-KR" altLang="en-US" sz="1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780977" y="1637716"/>
            <a:ext cx="5425180" cy="320750"/>
          </a:xfrm>
          <a:prstGeom prst="rect">
            <a:avLst/>
          </a:prstGeom>
          <a:noFill/>
        </p:spPr>
        <p:txBody>
          <a:bodyPr wrap="none" lIns="104287" tIns="52144" rIns="104287" bIns="52144" rtlCol="0" anchor="ctr">
            <a:spAutoFit/>
          </a:bodyPr>
          <a:lstStyle/>
          <a:p>
            <a:pPr algn="ctr"/>
            <a:r>
              <a:rPr lang="en-US" altLang="ko-KR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* </a:t>
            </a:r>
            <a:r>
              <a:rPr lang="ko-KR" altLang="en-US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기업 여건에 따라 </a:t>
            </a:r>
            <a:r>
              <a:rPr lang="en-US" altLang="ko-KR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Two-Track(</a:t>
            </a:r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기업진단 연계 또는 </a:t>
            </a:r>
            <a:r>
              <a:rPr lang="ko-KR" altLang="en-US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일반지원</a:t>
            </a:r>
            <a:r>
              <a:rPr lang="en-US" altLang="ko-KR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r>
              <a:rPr lang="ko-KR" altLang="en-US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으로 운영</a:t>
            </a:r>
            <a:endParaRPr lang="ko-KR" altLang="en-US" sz="14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14890" y="315019"/>
            <a:ext cx="3119741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08. </a:t>
            </a:r>
            <a:r>
              <a:rPr lang="ko-KR" altLang="en-US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정책자금 집행방식</a:t>
            </a:r>
            <a:endParaRPr lang="ko-KR" altLang="en-US" sz="2400" dirty="0">
              <a:ln>
                <a:solidFill>
                  <a:schemeClr val="tx1">
                    <a:alpha val="0"/>
                  </a:schemeClr>
                </a:solidFill>
              </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0"/>
              </a:gra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30400" y="4667338"/>
            <a:ext cx="9023921" cy="289972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en-US" altLang="ko-KR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* </a:t>
            </a:r>
            <a:r>
              <a:rPr lang="ko-KR" altLang="en-US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업종 전문가가 중소기업을 진단하여 문제점</a:t>
            </a:r>
            <a:r>
              <a:rPr lang="en-US" altLang="ko-KR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기업애로</a:t>
            </a:r>
            <a:r>
              <a:rPr lang="en-US" altLang="ko-KR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r>
              <a:rPr lang="ko-KR" altLang="en-US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를 도출한 후 처방전</a:t>
            </a:r>
            <a:r>
              <a:rPr lang="en-US" altLang="ko-KR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해법</a:t>
            </a:r>
            <a:r>
              <a:rPr lang="en-US" altLang="ko-KR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r>
              <a:rPr lang="ko-KR" altLang="en-US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을 제시하고</a:t>
            </a:r>
            <a:r>
              <a:rPr lang="en-US" altLang="ko-KR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치료를 위한 자금을 연계 지원하는 방식으로 운영</a:t>
            </a:r>
            <a:endParaRPr lang="en-US" altLang="ko-KR" sz="1200" b="1" dirty="0">
              <a:ln>
                <a:solidFill>
                  <a:schemeClr val="tx1">
                    <a:alpha val="0"/>
                  </a:scheme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82" name="직선 화살표 연결선 81"/>
          <p:cNvCxnSpPr/>
          <p:nvPr/>
        </p:nvCxnSpPr>
        <p:spPr>
          <a:xfrm>
            <a:off x="5473335" y="5625999"/>
            <a:ext cx="1055710" cy="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화살표 연결선 83"/>
          <p:cNvCxnSpPr/>
          <p:nvPr/>
        </p:nvCxnSpPr>
        <p:spPr>
          <a:xfrm>
            <a:off x="3412980" y="5625999"/>
            <a:ext cx="1028090" cy="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그룹 101"/>
          <p:cNvGrpSpPr/>
          <p:nvPr/>
        </p:nvGrpSpPr>
        <p:grpSpPr>
          <a:xfrm>
            <a:off x="2309665" y="4943554"/>
            <a:ext cx="1708656" cy="1782728"/>
            <a:chOff x="4480555" y="1951268"/>
            <a:chExt cx="1367245" cy="1426519"/>
          </a:xfrm>
        </p:grpSpPr>
        <p:grpSp>
          <p:nvGrpSpPr>
            <p:cNvPr id="103" name="그룹 102"/>
            <p:cNvGrpSpPr/>
            <p:nvPr/>
          </p:nvGrpSpPr>
          <p:grpSpPr>
            <a:xfrm>
              <a:off x="4480555" y="1951268"/>
              <a:ext cx="1367245" cy="1426519"/>
              <a:chOff x="4025900" y="1727199"/>
              <a:chExt cx="2197100" cy="2292351"/>
            </a:xfrm>
          </p:grpSpPr>
          <p:sp>
            <p:nvSpPr>
              <p:cNvPr id="105" name="타원 104"/>
              <p:cNvSpPr/>
              <p:nvPr/>
            </p:nvSpPr>
            <p:spPr>
              <a:xfrm>
                <a:off x="4025900" y="1727199"/>
                <a:ext cx="2197100" cy="2292351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  <a:scene3d>
                <a:camera prst="perspectiveAbove" fov="0">
                  <a:rot lat="20400000" lon="0" rev="0"/>
                </a:camera>
                <a:lightRig rig="balanced" dir="t"/>
              </a:scene3d>
              <a:sp3d extrusionH="273050" prstMaterial="softEdge">
                <a:bevelT w="88900" h="6350"/>
                <a:bevelB w="1905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 dirty="0"/>
              </a:p>
            </p:txBody>
          </p:sp>
          <p:sp>
            <p:nvSpPr>
              <p:cNvPr id="106" name="타원 105"/>
              <p:cNvSpPr/>
              <p:nvPr/>
            </p:nvSpPr>
            <p:spPr>
              <a:xfrm>
                <a:off x="4189022" y="1937948"/>
                <a:ext cx="1870858" cy="1870855"/>
              </a:xfrm>
              <a:prstGeom prst="ellipse">
                <a:avLst/>
              </a:prstGeom>
              <a:solidFill>
                <a:schemeClr val="bg1"/>
              </a:solidFill>
              <a:ln w="50800">
                <a:solidFill>
                  <a:srgbClr val="A2D053"/>
                </a:solidFill>
              </a:ln>
              <a:effectLst>
                <a:innerShdw blurRad="50800" dist="38100" dir="135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 dirty="0"/>
              </a:p>
            </p:txBody>
          </p:sp>
        </p:grpSp>
        <p:sp>
          <p:nvSpPr>
            <p:cNvPr id="104" name="TextBox 103"/>
            <p:cNvSpPr txBox="1"/>
            <p:nvPr/>
          </p:nvSpPr>
          <p:spPr>
            <a:xfrm>
              <a:off x="4723582" y="2393451"/>
              <a:ext cx="927652" cy="3201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ko-KR" altLang="en-US" sz="20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기</a:t>
              </a:r>
              <a:r>
                <a:rPr lang="ko-KR" altLang="en-US" sz="20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업</a:t>
              </a:r>
              <a:r>
                <a:rPr lang="ko-KR" altLang="en-US" sz="20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진단</a:t>
              </a:r>
              <a:endParaRPr lang="ko-KR" altLang="en-US" sz="2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</p:txBody>
        </p:sp>
      </p:grpSp>
      <p:grpSp>
        <p:nvGrpSpPr>
          <p:cNvPr id="109" name="그룹 108"/>
          <p:cNvGrpSpPr/>
          <p:nvPr/>
        </p:nvGrpSpPr>
        <p:grpSpPr>
          <a:xfrm>
            <a:off x="4372774" y="4942895"/>
            <a:ext cx="1708656" cy="1782728"/>
            <a:chOff x="4480555" y="1951268"/>
            <a:chExt cx="1367245" cy="1426519"/>
          </a:xfrm>
        </p:grpSpPr>
        <p:grpSp>
          <p:nvGrpSpPr>
            <p:cNvPr id="110" name="그룹 109"/>
            <p:cNvGrpSpPr/>
            <p:nvPr/>
          </p:nvGrpSpPr>
          <p:grpSpPr>
            <a:xfrm>
              <a:off x="4480555" y="1951268"/>
              <a:ext cx="1367245" cy="1426519"/>
              <a:chOff x="4025900" y="1727199"/>
              <a:chExt cx="2197100" cy="2292351"/>
            </a:xfrm>
          </p:grpSpPr>
          <p:sp>
            <p:nvSpPr>
              <p:cNvPr id="112" name="타원 111"/>
              <p:cNvSpPr/>
              <p:nvPr/>
            </p:nvSpPr>
            <p:spPr>
              <a:xfrm>
                <a:off x="4025900" y="1727199"/>
                <a:ext cx="2197100" cy="2292351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  <a:scene3d>
                <a:camera prst="perspectiveAbove" fov="0">
                  <a:rot lat="20400000" lon="0" rev="0"/>
                </a:camera>
                <a:lightRig rig="balanced" dir="t"/>
              </a:scene3d>
              <a:sp3d extrusionH="273050" prstMaterial="softEdge">
                <a:bevelT w="88900" h="6350"/>
                <a:bevelB w="1905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113" name="타원 112"/>
              <p:cNvSpPr/>
              <p:nvPr/>
            </p:nvSpPr>
            <p:spPr>
              <a:xfrm>
                <a:off x="4189022" y="1937948"/>
                <a:ext cx="1870858" cy="1870855"/>
              </a:xfrm>
              <a:prstGeom prst="ellipse">
                <a:avLst/>
              </a:prstGeom>
              <a:solidFill>
                <a:schemeClr val="bg1"/>
              </a:solidFill>
              <a:ln w="50800">
                <a:solidFill>
                  <a:srgbClr val="7DC8DF"/>
                </a:solidFill>
              </a:ln>
              <a:effectLst>
                <a:innerShdw blurRad="50800" dist="38100" dir="135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</p:grpSp>
        <p:sp>
          <p:nvSpPr>
            <p:cNvPr id="111" name="TextBox 110"/>
            <p:cNvSpPr txBox="1"/>
            <p:nvPr/>
          </p:nvSpPr>
          <p:spPr>
            <a:xfrm>
              <a:off x="4634556" y="2297559"/>
              <a:ext cx="1081576" cy="4925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ko-KR" altLang="en-US" sz="18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처방전 발급</a:t>
              </a:r>
              <a:endParaRPr lang="en-US" altLang="ko-KR" sz="18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  <a:p>
              <a:pPr algn="ctr"/>
              <a:r>
                <a:rPr lang="en-US" altLang="ko-KR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(</a:t>
              </a:r>
              <a:r>
                <a:rPr lang="ko-KR" altLang="en-US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해법 제시</a:t>
              </a:r>
              <a:r>
                <a:rPr lang="en-US" altLang="ko-KR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)</a:t>
              </a:r>
              <a:endParaRPr lang="en-US" altLang="ko-KR" sz="17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</p:txBody>
        </p:sp>
      </p:grpSp>
      <p:grpSp>
        <p:nvGrpSpPr>
          <p:cNvPr id="116" name="그룹 115"/>
          <p:cNvGrpSpPr/>
          <p:nvPr/>
        </p:nvGrpSpPr>
        <p:grpSpPr>
          <a:xfrm>
            <a:off x="6436865" y="4941922"/>
            <a:ext cx="1708657" cy="1782728"/>
            <a:chOff x="4480555" y="1951268"/>
            <a:chExt cx="1367245" cy="1426519"/>
          </a:xfrm>
        </p:grpSpPr>
        <p:grpSp>
          <p:nvGrpSpPr>
            <p:cNvPr id="117" name="그룹 116"/>
            <p:cNvGrpSpPr/>
            <p:nvPr/>
          </p:nvGrpSpPr>
          <p:grpSpPr>
            <a:xfrm>
              <a:off x="4480555" y="1951268"/>
              <a:ext cx="1367245" cy="1426519"/>
              <a:chOff x="4025900" y="1727199"/>
              <a:chExt cx="2197100" cy="2292351"/>
            </a:xfrm>
          </p:grpSpPr>
          <p:sp>
            <p:nvSpPr>
              <p:cNvPr id="125" name="타원 124"/>
              <p:cNvSpPr/>
              <p:nvPr/>
            </p:nvSpPr>
            <p:spPr>
              <a:xfrm>
                <a:off x="4025900" y="1727199"/>
                <a:ext cx="2197100" cy="2292351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  <a:scene3d>
                <a:camera prst="perspectiveAbove" fov="0">
                  <a:rot lat="20400000" lon="0" rev="0"/>
                </a:camera>
                <a:lightRig rig="balanced" dir="t"/>
              </a:scene3d>
              <a:sp3d extrusionH="273050" prstMaterial="softEdge">
                <a:bevelT w="88900" h="6350"/>
                <a:bevelB w="1905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126" name="타원 125"/>
              <p:cNvSpPr/>
              <p:nvPr/>
            </p:nvSpPr>
            <p:spPr>
              <a:xfrm>
                <a:off x="4189022" y="1937948"/>
                <a:ext cx="1870858" cy="1870855"/>
              </a:xfrm>
              <a:prstGeom prst="ellipse">
                <a:avLst/>
              </a:prstGeom>
              <a:solidFill>
                <a:schemeClr val="bg1"/>
              </a:solidFill>
              <a:ln w="50800">
                <a:solidFill>
                  <a:srgbClr val="529DCC"/>
                </a:solidFill>
              </a:ln>
              <a:effectLst>
                <a:innerShdw blurRad="50800" dist="38100" dir="135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</p:grpSp>
        <p:sp>
          <p:nvSpPr>
            <p:cNvPr id="119" name="TextBox 118"/>
            <p:cNvSpPr txBox="1"/>
            <p:nvPr/>
          </p:nvSpPr>
          <p:spPr>
            <a:xfrm>
              <a:off x="4534930" y="2283995"/>
              <a:ext cx="1268848" cy="50487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ko-KR" altLang="en-US" sz="18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연계지원</a:t>
              </a:r>
              <a:endParaRPr lang="en-US" altLang="ko-KR" sz="18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  <a:p>
              <a:pPr algn="ctr"/>
              <a:r>
                <a:rPr lang="en-US" altLang="ko-KR" sz="17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(</a:t>
              </a:r>
              <a:r>
                <a:rPr lang="ko-KR" altLang="en-US" sz="17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정책맞춤지원</a:t>
              </a:r>
              <a:r>
                <a:rPr lang="en-US" altLang="ko-KR" sz="17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)</a:t>
              </a:r>
              <a:endParaRPr lang="ko-KR" altLang="en-US" sz="17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</p:txBody>
        </p:sp>
      </p:grpSp>
      <p:sp>
        <p:nvSpPr>
          <p:cNvPr id="134" name="TextBox 133"/>
          <p:cNvSpPr txBox="1"/>
          <p:nvPr/>
        </p:nvSpPr>
        <p:spPr>
          <a:xfrm>
            <a:off x="2457897" y="5895638"/>
            <a:ext cx="1417673" cy="289972"/>
          </a:xfrm>
          <a:prstGeom prst="rect">
            <a:avLst/>
          </a:prstGeom>
          <a:noFill/>
        </p:spPr>
        <p:txBody>
          <a:bodyPr wrap="none" lIns="104287" tIns="52144" rIns="104287" bIns="52144" rtlCol="0" anchor="ctr">
            <a:spAutoFit/>
          </a:bodyPr>
          <a:lstStyle/>
          <a:p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핵심역량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애로 분석</a:t>
            </a:r>
            <a:endParaRPr lang="ko-KR" altLang="en-US" sz="12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4580274" y="5934958"/>
            <a:ext cx="1316683" cy="474638"/>
          </a:xfrm>
          <a:prstGeom prst="rect">
            <a:avLst/>
          </a:prstGeom>
          <a:noFill/>
        </p:spPr>
        <p:txBody>
          <a:bodyPr wrap="none" lIns="104287" tIns="52144" rIns="104287" bIns="52144" rtlCol="0" anchor="ctr">
            <a:spAutoFit/>
          </a:bodyPr>
          <a:lstStyle/>
          <a:p>
            <a:pPr algn="ctr"/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실천 계획 수립 및 </a:t>
            </a:r>
            <a:endParaRPr lang="en-US" altLang="ko-KR" sz="120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/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처방전 제시</a:t>
            </a:r>
            <a:endParaRPr lang="ko-KR" altLang="en-US" sz="12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6593055" y="5933070"/>
            <a:ext cx="1385613" cy="474638"/>
          </a:xfrm>
          <a:prstGeom prst="rect">
            <a:avLst/>
          </a:prstGeom>
          <a:noFill/>
        </p:spPr>
        <p:txBody>
          <a:bodyPr wrap="none" lIns="104287" tIns="52144" rIns="104287" bIns="52144" rtlCol="0" anchor="ctr">
            <a:spAutoFit/>
          </a:bodyPr>
          <a:lstStyle/>
          <a:p>
            <a:pPr algn="ctr"/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자금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연수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마케팅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</a:p>
          <a:p>
            <a:pPr algn="ctr"/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기술 등 맞춤지원</a:t>
            </a:r>
            <a:endParaRPr lang="ko-KR" altLang="en-US" sz="12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902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그림 138"/>
          <p:cNvPicPr>
            <a:picLocks noChangeAspect="1"/>
          </p:cNvPicPr>
          <p:nvPr/>
        </p:nvPicPr>
        <p:blipFill rotWithShape="1">
          <a:blip r:embed="rId2"/>
          <a:srcRect b="22685"/>
          <a:stretch/>
        </p:blipFill>
        <p:spPr>
          <a:xfrm>
            <a:off x="8033205" y="5732568"/>
            <a:ext cx="3558980" cy="1827107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314890" y="315019"/>
            <a:ext cx="3119741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09. </a:t>
            </a:r>
            <a:r>
              <a:rPr lang="ko-KR" altLang="en-US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정책자금 상환절차</a:t>
            </a:r>
            <a:endParaRPr lang="ko-KR" altLang="en-US" sz="2400" dirty="0">
              <a:ln>
                <a:solidFill>
                  <a:schemeClr val="tx1">
                    <a:alpha val="0"/>
                  </a:schemeClr>
                </a:solidFill>
              </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0"/>
              </a:gra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04"/>
          <a:stretch/>
        </p:blipFill>
        <p:spPr>
          <a:xfrm>
            <a:off x="1197754" y="6718753"/>
            <a:ext cx="7532103" cy="155373"/>
          </a:xfrm>
          <a:prstGeom prst="rect">
            <a:avLst/>
          </a:prstGeom>
        </p:spPr>
      </p:pic>
      <p:grpSp>
        <p:nvGrpSpPr>
          <p:cNvPr id="43" name="그룹 42"/>
          <p:cNvGrpSpPr/>
          <p:nvPr/>
        </p:nvGrpSpPr>
        <p:grpSpPr>
          <a:xfrm>
            <a:off x="977298" y="1510072"/>
            <a:ext cx="8192101" cy="5214492"/>
            <a:chOff x="1153886" y="1034143"/>
            <a:chExt cx="1621971" cy="1621971"/>
          </a:xfrm>
        </p:grpSpPr>
        <p:sp>
          <p:nvSpPr>
            <p:cNvPr id="44" name="타원 87"/>
            <p:cNvSpPr/>
            <p:nvPr/>
          </p:nvSpPr>
          <p:spPr>
            <a:xfrm>
              <a:off x="1153886" y="1034143"/>
              <a:ext cx="1621971" cy="1621971"/>
            </a:xfrm>
            <a:prstGeom prst="roundRect">
              <a:avLst>
                <a:gd name="adj" fmla="val 4791"/>
              </a:avLst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타원 88"/>
            <p:cNvSpPr/>
            <p:nvPr/>
          </p:nvSpPr>
          <p:spPr>
            <a:xfrm>
              <a:off x="1178856" y="1062781"/>
              <a:ext cx="1575356" cy="1575121"/>
            </a:xfrm>
            <a:prstGeom prst="roundRect">
              <a:avLst>
                <a:gd name="adj" fmla="val 4189"/>
              </a:avLst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10800000" scaled="0"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58" name="직사각형 57"/>
          <p:cNvSpPr/>
          <p:nvPr/>
        </p:nvSpPr>
        <p:spPr>
          <a:xfrm>
            <a:off x="998591" y="2295657"/>
            <a:ext cx="8192107" cy="840622"/>
          </a:xfrm>
          <a:prstGeom prst="rect">
            <a:avLst/>
          </a:prstGeom>
          <a:solidFill>
            <a:srgbClr val="00335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989127" y="2333936"/>
            <a:ext cx="8037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00">
              <a:buClr>
                <a:srgbClr val="005789"/>
              </a:buClr>
              <a:buFont typeface="Wingdings" panose="05000000000000000000" pitchFamily="2" charset="2"/>
              <a:buChar char="ü"/>
            </a:pPr>
            <a:r>
              <a:rPr lang="en-US" altLang="ko-KR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대출금 지급 후 </a:t>
            </a:r>
            <a:r>
              <a:rPr lang="en-US" altLang="ko-KR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2</a:t>
            </a: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일</a:t>
            </a:r>
            <a:r>
              <a:rPr lang="en-US" altLang="ko-KR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토요일</a:t>
            </a:r>
            <a:r>
              <a:rPr lang="en-US" altLang="ko-KR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휴일제외</a:t>
            </a:r>
            <a:r>
              <a:rPr lang="en-US" altLang="ko-KR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 </a:t>
            </a: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후에 상환기일표를 등기로 발송</a:t>
            </a:r>
            <a:endParaRPr lang="en-US" altLang="ko-KR" sz="160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72000">
              <a:buClr>
                <a:srgbClr val="005789"/>
              </a:buClr>
              <a:buFont typeface="Wingdings" panose="05000000000000000000" pitchFamily="2" charset="2"/>
              <a:buChar char="ü"/>
            </a:pP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원리금 납입기일 </a:t>
            </a:r>
            <a:r>
              <a:rPr lang="en-US" altLang="ko-KR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20</a:t>
            </a: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일 전에 대출원리금 상환안내문을 </a:t>
            </a:r>
            <a:r>
              <a:rPr lang="en-US" altLang="ko-KR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e-mail, </a:t>
            </a: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우편 등으로 안내</a:t>
            </a:r>
            <a:endParaRPr lang="en-US" altLang="ko-KR" sz="160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72000">
              <a:buClr>
                <a:srgbClr val="005789"/>
              </a:buClr>
              <a:buFont typeface="Wingdings" panose="05000000000000000000" pitchFamily="2" charset="2"/>
              <a:buChar char="ü"/>
            </a:pP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중진공 홈페이지 온라인 고객으로 등록된 업체는 상환 </a:t>
            </a:r>
            <a:r>
              <a:rPr lang="en-US" altLang="ko-KR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2</a:t>
            </a: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일전에 </a:t>
            </a:r>
            <a:r>
              <a:rPr lang="en-US" altLang="ko-KR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SMS</a:t>
            </a: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로 별도 통지</a:t>
            </a:r>
            <a:endParaRPr lang="ko-KR" altLang="en-US" sz="16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grpSp>
        <p:nvGrpSpPr>
          <p:cNvPr id="60" name="그룹 59"/>
          <p:cNvGrpSpPr/>
          <p:nvPr/>
        </p:nvGrpSpPr>
        <p:grpSpPr>
          <a:xfrm>
            <a:off x="891793" y="1908384"/>
            <a:ext cx="1443594" cy="435956"/>
            <a:chOff x="5425439" y="2077280"/>
            <a:chExt cx="1443594" cy="435956"/>
          </a:xfrm>
        </p:grpSpPr>
        <p:sp>
          <p:nvSpPr>
            <p:cNvPr id="61" name="자유형 60"/>
            <p:cNvSpPr/>
            <p:nvPr/>
          </p:nvSpPr>
          <p:spPr>
            <a:xfrm rot="21449275">
              <a:off x="5528417" y="2288468"/>
              <a:ext cx="1190130" cy="224768"/>
            </a:xfrm>
            <a:custGeom>
              <a:avLst/>
              <a:gdLst>
                <a:gd name="connsiteX0" fmla="*/ 26193 w 1078706"/>
                <a:gd name="connsiteY0" fmla="*/ 76200 h 173831"/>
                <a:gd name="connsiteX1" fmla="*/ 1078706 w 1078706"/>
                <a:gd name="connsiteY1" fmla="*/ 173831 h 173831"/>
                <a:gd name="connsiteX2" fmla="*/ 1078706 w 1078706"/>
                <a:gd name="connsiteY2" fmla="*/ 0 h 173831"/>
                <a:gd name="connsiteX3" fmla="*/ 0 w 1078706"/>
                <a:gd name="connsiteY3" fmla="*/ 33337 h 173831"/>
                <a:gd name="connsiteX4" fmla="*/ 26193 w 1078706"/>
                <a:gd name="connsiteY4" fmla="*/ 76200 h 173831"/>
                <a:gd name="connsiteX0" fmla="*/ 26193 w 1078706"/>
                <a:gd name="connsiteY0" fmla="*/ 76200 h 176212"/>
                <a:gd name="connsiteX1" fmla="*/ 1071562 w 1078706"/>
                <a:gd name="connsiteY1" fmla="*/ 176212 h 176212"/>
                <a:gd name="connsiteX2" fmla="*/ 1078706 w 1078706"/>
                <a:gd name="connsiteY2" fmla="*/ 0 h 176212"/>
                <a:gd name="connsiteX3" fmla="*/ 0 w 1078706"/>
                <a:gd name="connsiteY3" fmla="*/ 33337 h 176212"/>
                <a:gd name="connsiteX4" fmla="*/ 26193 w 1078706"/>
                <a:gd name="connsiteY4" fmla="*/ 76200 h 176212"/>
                <a:gd name="connsiteX0" fmla="*/ 26193 w 1078706"/>
                <a:gd name="connsiteY0" fmla="*/ 76200 h 176212"/>
                <a:gd name="connsiteX1" fmla="*/ 1071562 w 1078706"/>
                <a:gd name="connsiteY1" fmla="*/ 176212 h 176212"/>
                <a:gd name="connsiteX2" fmla="*/ 1078706 w 1078706"/>
                <a:gd name="connsiteY2" fmla="*/ 0 h 176212"/>
                <a:gd name="connsiteX3" fmla="*/ 0 w 1078706"/>
                <a:gd name="connsiteY3" fmla="*/ 33337 h 176212"/>
                <a:gd name="connsiteX4" fmla="*/ 26193 w 1078706"/>
                <a:gd name="connsiteY4" fmla="*/ 76200 h 176212"/>
                <a:gd name="connsiteX0" fmla="*/ 26193 w 1083468"/>
                <a:gd name="connsiteY0" fmla="*/ 76200 h 221455"/>
                <a:gd name="connsiteX1" fmla="*/ 1083468 w 1083468"/>
                <a:gd name="connsiteY1" fmla="*/ 221455 h 221455"/>
                <a:gd name="connsiteX2" fmla="*/ 1078706 w 1083468"/>
                <a:gd name="connsiteY2" fmla="*/ 0 h 221455"/>
                <a:gd name="connsiteX3" fmla="*/ 0 w 1083468"/>
                <a:gd name="connsiteY3" fmla="*/ 33337 h 221455"/>
                <a:gd name="connsiteX4" fmla="*/ 26193 w 1083468"/>
                <a:gd name="connsiteY4" fmla="*/ 76200 h 221455"/>
                <a:gd name="connsiteX0" fmla="*/ 26193 w 1088356"/>
                <a:gd name="connsiteY0" fmla="*/ 76200 h 221455"/>
                <a:gd name="connsiteX1" fmla="*/ 1083468 w 1088356"/>
                <a:gd name="connsiteY1" fmla="*/ 221455 h 221455"/>
                <a:gd name="connsiteX2" fmla="*/ 1078706 w 1088356"/>
                <a:gd name="connsiteY2" fmla="*/ 0 h 221455"/>
                <a:gd name="connsiteX3" fmla="*/ 0 w 1088356"/>
                <a:gd name="connsiteY3" fmla="*/ 33337 h 221455"/>
                <a:gd name="connsiteX4" fmla="*/ 26193 w 1088356"/>
                <a:gd name="connsiteY4" fmla="*/ 76200 h 221455"/>
                <a:gd name="connsiteX0" fmla="*/ 26193 w 1130580"/>
                <a:gd name="connsiteY0" fmla="*/ 76200 h 221455"/>
                <a:gd name="connsiteX1" fmla="*/ 1083468 w 1130580"/>
                <a:gd name="connsiteY1" fmla="*/ 221455 h 221455"/>
                <a:gd name="connsiteX2" fmla="*/ 1078706 w 1130580"/>
                <a:gd name="connsiteY2" fmla="*/ 0 h 221455"/>
                <a:gd name="connsiteX3" fmla="*/ 0 w 1130580"/>
                <a:gd name="connsiteY3" fmla="*/ 33337 h 221455"/>
                <a:gd name="connsiteX4" fmla="*/ 26193 w 1130580"/>
                <a:gd name="connsiteY4" fmla="*/ 76200 h 221455"/>
                <a:gd name="connsiteX0" fmla="*/ 26193 w 1145439"/>
                <a:gd name="connsiteY0" fmla="*/ 76200 h 221455"/>
                <a:gd name="connsiteX1" fmla="*/ 1083468 w 1145439"/>
                <a:gd name="connsiteY1" fmla="*/ 221455 h 221455"/>
                <a:gd name="connsiteX2" fmla="*/ 1078706 w 1145439"/>
                <a:gd name="connsiteY2" fmla="*/ 0 h 221455"/>
                <a:gd name="connsiteX3" fmla="*/ 0 w 1145439"/>
                <a:gd name="connsiteY3" fmla="*/ 33337 h 221455"/>
                <a:gd name="connsiteX4" fmla="*/ 26193 w 1145439"/>
                <a:gd name="connsiteY4" fmla="*/ 76200 h 221455"/>
                <a:gd name="connsiteX0" fmla="*/ 26193 w 1160776"/>
                <a:gd name="connsiteY0" fmla="*/ 76200 h 226876"/>
                <a:gd name="connsiteX1" fmla="*/ 1083468 w 1160776"/>
                <a:gd name="connsiteY1" fmla="*/ 221455 h 226876"/>
                <a:gd name="connsiteX2" fmla="*/ 1078706 w 1160776"/>
                <a:gd name="connsiteY2" fmla="*/ 0 h 226876"/>
                <a:gd name="connsiteX3" fmla="*/ 0 w 1160776"/>
                <a:gd name="connsiteY3" fmla="*/ 33337 h 226876"/>
                <a:gd name="connsiteX4" fmla="*/ 26193 w 1160776"/>
                <a:gd name="connsiteY4" fmla="*/ 76200 h 226876"/>
                <a:gd name="connsiteX0" fmla="*/ 26193 w 1139370"/>
                <a:gd name="connsiteY0" fmla="*/ 76200 h 194259"/>
                <a:gd name="connsiteX1" fmla="*/ 1047749 w 1139370"/>
                <a:gd name="connsiteY1" fmla="*/ 188117 h 194259"/>
                <a:gd name="connsiteX2" fmla="*/ 1078706 w 1139370"/>
                <a:gd name="connsiteY2" fmla="*/ 0 h 194259"/>
                <a:gd name="connsiteX3" fmla="*/ 0 w 1139370"/>
                <a:gd name="connsiteY3" fmla="*/ 33337 h 194259"/>
                <a:gd name="connsiteX4" fmla="*/ 26193 w 1139370"/>
                <a:gd name="connsiteY4" fmla="*/ 76200 h 194259"/>
                <a:gd name="connsiteX0" fmla="*/ 26193 w 1149857"/>
                <a:gd name="connsiteY0" fmla="*/ 76270 h 193908"/>
                <a:gd name="connsiteX1" fmla="*/ 1047749 w 1149857"/>
                <a:gd name="connsiteY1" fmla="*/ 188187 h 193908"/>
                <a:gd name="connsiteX2" fmla="*/ 1078706 w 1149857"/>
                <a:gd name="connsiteY2" fmla="*/ 70 h 193908"/>
                <a:gd name="connsiteX3" fmla="*/ 0 w 1149857"/>
                <a:gd name="connsiteY3" fmla="*/ 33407 h 193908"/>
                <a:gd name="connsiteX4" fmla="*/ 26193 w 1149857"/>
                <a:gd name="connsiteY4" fmla="*/ 76270 h 193908"/>
                <a:gd name="connsiteX0" fmla="*/ 33336 w 1149857"/>
                <a:gd name="connsiteY0" fmla="*/ 40551 h 193908"/>
                <a:gd name="connsiteX1" fmla="*/ 1047749 w 1149857"/>
                <a:gd name="connsiteY1" fmla="*/ 188187 h 193908"/>
                <a:gd name="connsiteX2" fmla="*/ 1078706 w 1149857"/>
                <a:gd name="connsiteY2" fmla="*/ 70 h 193908"/>
                <a:gd name="connsiteX3" fmla="*/ 0 w 1149857"/>
                <a:gd name="connsiteY3" fmla="*/ 33407 h 193908"/>
                <a:gd name="connsiteX4" fmla="*/ 33336 w 1149857"/>
                <a:gd name="connsiteY4" fmla="*/ 40551 h 193908"/>
                <a:gd name="connsiteX0" fmla="*/ 33336 w 1149857"/>
                <a:gd name="connsiteY0" fmla="*/ 40551 h 193908"/>
                <a:gd name="connsiteX1" fmla="*/ 1047749 w 1149857"/>
                <a:gd name="connsiteY1" fmla="*/ 188187 h 193908"/>
                <a:gd name="connsiteX2" fmla="*/ 1078706 w 1149857"/>
                <a:gd name="connsiteY2" fmla="*/ 70 h 193908"/>
                <a:gd name="connsiteX3" fmla="*/ 0 w 1149857"/>
                <a:gd name="connsiteY3" fmla="*/ 33407 h 193908"/>
                <a:gd name="connsiteX4" fmla="*/ 33336 w 1149857"/>
                <a:gd name="connsiteY4" fmla="*/ 40551 h 193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9857" h="193908">
                  <a:moveTo>
                    <a:pt x="33336" y="40551"/>
                  </a:moveTo>
                  <a:cubicBezTo>
                    <a:pt x="403223" y="81031"/>
                    <a:pt x="775493" y="104844"/>
                    <a:pt x="1047749" y="188187"/>
                  </a:cubicBezTo>
                  <a:cubicBezTo>
                    <a:pt x="1191418" y="233433"/>
                    <a:pt x="1166018" y="-4693"/>
                    <a:pt x="1078706" y="70"/>
                  </a:cubicBezTo>
                  <a:lnTo>
                    <a:pt x="0" y="33407"/>
                  </a:lnTo>
                  <a:lnTo>
                    <a:pt x="33336" y="40551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0"/>
                  </a:schemeClr>
                </a:gs>
                <a:gs pos="14000">
                  <a:schemeClr val="bg1">
                    <a:lumMod val="50000"/>
                  </a:schemeClr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62" name="양쪽 모서리가 둥근 사각형 61"/>
            <p:cNvSpPr/>
            <p:nvPr/>
          </p:nvSpPr>
          <p:spPr>
            <a:xfrm rot="5400000">
              <a:off x="6016831" y="1511188"/>
              <a:ext cx="260810" cy="14435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57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5885787" y="2077280"/>
              <a:ext cx="889987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ko-KR" altLang="en-US" sz="14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상환안내</a:t>
              </a:r>
              <a:endPara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64" name="직각 삼각형 63"/>
            <p:cNvSpPr/>
            <p:nvPr/>
          </p:nvSpPr>
          <p:spPr>
            <a:xfrm rot="10800000">
              <a:off x="5430345" y="2359756"/>
              <a:ext cx="89693" cy="85787"/>
            </a:xfrm>
            <a:prstGeom prst="rtTriangle">
              <a:avLst/>
            </a:prstGeom>
            <a:solidFill>
              <a:srgbClr val="003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pic>
          <p:nvPicPr>
            <p:cNvPr id="65" name="그림 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V="1">
              <a:off x="5716160" y="2126654"/>
              <a:ext cx="202040" cy="204504"/>
            </a:xfrm>
            <a:prstGeom prst="rect">
              <a:avLst/>
            </a:prstGeom>
          </p:spPr>
        </p:pic>
      </p:grpSp>
      <p:grpSp>
        <p:nvGrpSpPr>
          <p:cNvPr id="66" name="그룹 65"/>
          <p:cNvGrpSpPr/>
          <p:nvPr/>
        </p:nvGrpSpPr>
        <p:grpSpPr>
          <a:xfrm>
            <a:off x="893498" y="3291191"/>
            <a:ext cx="1441704" cy="437884"/>
            <a:chOff x="5427144" y="3447387"/>
            <a:chExt cx="1441704" cy="437884"/>
          </a:xfrm>
        </p:grpSpPr>
        <p:sp>
          <p:nvSpPr>
            <p:cNvPr id="71" name="자유형 70"/>
            <p:cNvSpPr/>
            <p:nvPr/>
          </p:nvSpPr>
          <p:spPr>
            <a:xfrm rot="21449275">
              <a:off x="5528417" y="3660503"/>
              <a:ext cx="1190130" cy="224768"/>
            </a:xfrm>
            <a:custGeom>
              <a:avLst/>
              <a:gdLst>
                <a:gd name="connsiteX0" fmla="*/ 26193 w 1078706"/>
                <a:gd name="connsiteY0" fmla="*/ 76200 h 173831"/>
                <a:gd name="connsiteX1" fmla="*/ 1078706 w 1078706"/>
                <a:gd name="connsiteY1" fmla="*/ 173831 h 173831"/>
                <a:gd name="connsiteX2" fmla="*/ 1078706 w 1078706"/>
                <a:gd name="connsiteY2" fmla="*/ 0 h 173831"/>
                <a:gd name="connsiteX3" fmla="*/ 0 w 1078706"/>
                <a:gd name="connsiteY3" fmla="*/ 33337 h 173831"/>
                <a:gd name="connsiteX4" fmla="*/ 26193 w 1078706"/>
                <a:gd name="connsiteY4" fmla="*/ 76200 h 173831"/>
                <a:gd name="connsiteX0" fmla="*/ 26193 w 1078706"/>
                <a:gd name="connsiteY0" fmla="*/ 76200 h 176212"/>
                <a:gd name="connsiteX1" fmla="*/ 1071562 w 1078706"/>
                <a:gd name="connsiteY1" fmla="*/ 176212 h 176212"/>
                <a:gd name="connsiteX2" fmla="*/ 1078706 w 1078706"/>
                <a:gd name="connsiteY2" fmla="*/ 0 h 176212"/>
                <a:gd name="connsiteX3" fmla="*/ 0 w 1078706"/>
                <a:gd name="connsiteY3" fmla="*/ 33337 h 176212"/>
                <a:gd name="connsiteX4" fmla="*/ 26193 w 1078706"/>
                <a:gd name="connsiteY4" fmla="*/ 76200 h 176212"/>
                <a:gd name="connsiteX0" fmla="*/ 26193 w 1078706"/>
                <a:gd name="connsiteY0" fmla="*/ 76200 h 176212"/>
                <a:gd name="connsiteX1" fmla="*/ 1071562 w 1078706"/>
                <a:gd name="connsiteY1" fmla="*/ 176212 h 176212"/>
                <a:gd name="connsiteX2" fmla="*/ 1078706 w 1078706"/>
                <a:gd name="connsiteY2" fmla="*/ 0 h 176212"/>
                <a:gd name="connsiteX3" fmla="*/ 0 w 1078706"/>
                <a:gd name="connsiteY3" fmla="*/ 33337 h 176212"/>
                <a:gd name="connsiteX4" fmla="*/ 26193 w 1078706"/>
                <a:gd name="connsiteY4" fmla="*/ 76200 h 176212"/>
                <a:gd name="connsiteX0" fmla="*/ 26193 w 1083468"/>
                <a:gd name="connsiteY0" fmla="*/ 76200 h 221455"/>
                <a:gd name="connsiteX1" fmla="*/ 1083468 w 1083468"/>
                <a:gd name="connsiteY1" fmla="*/ 221455 h 221455"/>
                <a:gd name="connsiteX2" fmla="*/ 1078706 w 1083468"/>
                <a:gd name="connsiteY2" fmla="*/ 0 h 221455"/>
                <a:gd name="connsiteX3" fmla="*/ 0 w 1083468"/>
                <a:gd name="connsiteY3" fmla="*/ 33337 h 221455"/>
                <a:gd name="connsiteX4" fmla="*/ 26193 w 1083468"/>
                <a:gd name="connsiteY4" fmla="*/ 76200 h 221455"/>
                <a:gd name="connsiteX0" fmla="*/ 26193 w 1088356"/>
                <a:gd name="connsiteY0" fmla="*/ 76200 h 221455"/>
                <a:gd name="connsiteX1" fmla="*/ 1083468 w 1088356"/>
                <a:gd name="connsiteY1" fmla="*/ 221455 h 221455"/>
                <a:gd name="connsiteX2" fmla="*/ 1078706 w 1088356"/>
                <a:gd name="connsiteY2" fmla="*/ 0 h 221455"/>
                <a:gd name="connsiteX3" fmla="*/ 0 w 1088356"/>
                <a:gd name="connsiteY3" fmla="*/ 33337 h 221455"/>
                <a:gd name="connsiteX4" fmla="*/ 26193 w 1088356"/>
                <a:gd name="connsiteY4" fmla="*/ 76200 h 221455"/>
                <a:gd name="connsiteX0" fmla="*/ 26193 w 1130580"/>
                <a:gd name="connsiteY0" fmla="*/ 76200 h 221455"/>
                <a:gd name="connsiteX1" fmla="*/ 1083468 w 1130580"/>
                <a:gd name="connsiteY1" fmla="*/ 221455 h 221455"/>
                <a:gd name="connsiteX2" fmla="*/ 1078706 w 1130580"/>
                <a:gd name="connsiteY2" fmla="*/ 0 h 221455"/>
                <a:gd name="connsiteX3" fmla="*/ 0 w 1130580"/>
                <a:gd name="connsiteY3" fmla="*/ 33337 h 221455"/>
                <a:gd name="connsiteX4" fmla="*/ 26193 w 1130580"/>
                <a:gd name="connsiteY4" fmla="*/ 76200 h 221455"/>
                <a:gd name="connsiteX0" fmla="*/ 26193 w 1145439"/>
                <a:gd name="connsiteY0" fmla="*/ 76200 h 221455"/>
                <a:gd name="connsiteX1" fmla="*/ 1083468 w 1145439"/>
                <a:gd name="connsiteY1" fmla="*/ 221455 h 221455"/>
                <a:gd name="connsiteX2" fmla="*/ 1078706 w 1145439"/>
                <a:gd name="connsiteY2" fmla="*/ 0 h 221455"/>
                <a:gd name="connsiteX3" fmla="*/ 0 w 1145439"/>
                <a:gd name="connsiteY3" fmla="*/ 33337 h 221455"/>
                <a:gd name="connsiteX4" fmla="*/ 26193 w 1145439"/>
                <a:gd name="connsiteY4" fmla="*/ 76200 h 221455"/>
                <a:gd name="connsiteX0" fmla="*/ 26193 w 1160776"/>
                <a:gd name="connsiteY0" fmla="*/ 76200 h 226876"/>
                <a:gd name="connsiteX1" fmla="*/ 1083468 w 1160776"/>
                <a:gd name="connsiteY1" fmla="*/ 221455 h 226876"/>
                <a:gd name="connsiteX2" fmla="*/ 1078706 w 1160776"/>
                <a:gd name="connsiteY2" fmla="*/ 0 h 226876"/>
                <a:gd name="connsiteX3" fmla="*/ 0 w 1160776"/>
                <a:gd name="connsiteY3" fmla="*/ 33337 h 226876"/>
                <a:gd name="connsiteX4" fmla="*/ 26193 w 1160776"/>
                <a:gd name="connsiteY4" fmla="*/ 76200 h 226876"/>
                <a:gd name="connsiteX0" fmla="*/ 26193 w 1139370"/>
                <a:gd name="connsiteY0" fmla="*/ 76200 h 194259"/>
                <a:gd name="connsiteX1" fmla="*/ 1047749 w 1139370"/>
                <a:gd name="connsiteY1" fmla="*/ 188117 h 194259"/>
                <a:gd name="connsiteX2" fmla="*/ 1078706 w 1139370"/>
                <a:gd name="connsiteY2" fmla="*/ 0 h 194259"/>
                <a:gd name="connsiteX3" fmla="*/ 0 w 1139370"/>
                <a:gd name="connsiteY3" fmla="*/ 33337 h 194259"/>
                <a:gd name="connsiteX4" fmla="*/ 26193 w 1139370"/>
                <a:gd name="connsiteY4" fmla="*/ 76200 h 194259"/>
                <a:gd name="connsiteX0" fmla="*/ 26193 w 1149857"/>
                <a:gd name="connsiteY0" fmla="*/ 76270 h 193908"/>
                <a:gd name="connsiteX1" fmla="*/ 1047749 w 1149857"/>
                <a:gd name="connsiteY1" fmla="*/ 188187 h 193908"/>
                <a:gd name="connsiteX2" fmla="*/ 1078706 w 1149857"/>
                <a:gd name="connsiteY2" fmla="*/ 70 h 193908"/>
                <a:gd name="connsiteX3" fmla="*/ 0 w 1149857"/>
                <a:gd name="connsiteY3" fmla="*/ 33407 h 193908"/>
                <a:gd name="connsiteX4" fmla="*/ 26193 w 1149857"/>
                <a:gd name="connsiteY4" fmla="*/ 76270 h 193908"/>
                <a:gd name="connsiteX0" fmla="*/ 33336 w 1149857"/>
                <a:gd name="connsiteY0" fmla="*/ 40551 h 193908"/>
                <a:gd name="connsiteX1" fmla="*/ 1047749 w 1149857"/>
                <a:gd name="connsiteY1" fmla="*/ 188187 h 193908"/>
                <a:gd name="connsiteX2" fmla="*/ 1078706 w 1149857"/>
                <a:gd name="connsiteY2" fmla="*/ 70 h 193908"/>
                <a:gd name="connsiteX3" fmla="*/ 0 w 1149857"/>
                <a:gd name="connsiteY3" fmla="*/ 33407 h 193908"/>
                <a:gd name="connsiteX4" fmla="*/ 33336 w 1149857"/>
                <a:gd name="connsiteY4" fmla="*/ 40551 h 193908"/>
                <a:gd name="connsiteX0" fmla="*/ 33336 w 1149857"/>
                <a:gd name="connsiteY0" fmla="*/ 40551 h 193908"/>
                <a:gd name="connsiteX1" fmla="*/ 1047749 w 1149857"/>
                <a:gd name="connsiteY1" fmla="*/ 188187 h 193908"/>
                <a:gd name="connsiteX2" fmla="*/ 1078706 w 1149857"/>
                <a:gd name="connsiteY2" fmla="*/ 70 h 193908"/>
                <a:gd name="connsiteX3" fmla="*/ 0 w 1149857"/>
                <a:gd name="connsiteY3" fmla="*/ 33407 h 193908"/>
                <a:gd name="connsiteX4" fmla="*/ 33336 w 1149857"/>
                <a:gd name="connsiteY4" fmla="*/ 40551 h 193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9857" h="193908">
                  <a:moveTo>
                    <a:pt x="33336" y="40551"/>
                  </a:moveTo>
                  <a:cubicBezTo>
                    <a:pt x="403223" y="81031"/>
                    <a:pt x="775493" y="104844"/>
                    <a:pt x="1047749" y="188187"/>
                  </a:cubicBezTo>
                  <a:cubicBezTo>
                    <a:pt x="1191418" y="233433"/>
                    <a:pt x="1166018" y="-4693"/>
                    <a:pt x="1078706" y="70"/>
                  </a:cubicBezTo>
                  <a:lnTo>
                    <a:pt x="0" y="33407"/>
                  </a:lnTo>
                  <a:lnTo>
                    <a:pt x="33336" y="40551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0"/>
                  </a:schemeClr>
                </a:gs>
                <a:gs pos="14000">
                  <a:schemeClr val="bg1">
                    <a:lumMod val="50000"/>
                  </a:schemeClr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73" name="양쪽 모서리가 둥근 사각형 72"/>
            <p:cNvSpPr/>
            <p:nvPr/>
          </p:nvSpPr>
          <p:spPr>
            <a:xfrm rot="5400000">
              <a:off x="5999733" y="2882487"/>
              <a:ext cx="296525" cy="144170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837662" y="3447387"/>
              <a:ext cx="889987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ko-KR" altLang="en-US" sz="14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05789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상환방법</a:t>
              </a:r>
              <a:endPara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05789"/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80" name="직각 삼각형 79"/>
            <p:cNvSpPr/>
            <p:nvPr/>
          </p:nvSpPr>
          <p:spPr>
            <a:xfrm rot="10800000">
              <a:off x="5430345" y="3747279"/>
              <a:ext cx="89693" cy="85787"/>
            </a:xfrm>
            <a:prstGeom prst="rt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001827" y="4543134"/>
            <a:ext cx="66716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00">
              <a:buClr>
                <a:srgbClr val="005789"/>
              </a:buClr>
              <a:buFont typeface="Wingdings" panose="05000000000000000000" pitchFamily="2" charset="2"/>
              <a:buChar char="ü"/>
            </a:pP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자동납부 희망업체는 자동이체를 활용</a:t>
            </a:r>
            <a:endParaRPr lang="en-US" altLang="ko-KR" sz="160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72000">
              <a:buClr>
                <a:srgbClr val="005789"/>
              </a:buClr>
              <a:buFont typeface="Wingdings" panose="05000000000000000000" pitchFamily="2" charset="2"/>
              <a:buChar char="ü"/>
            </a:pP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업체 희망에 따라 조기상환 가능</a:t>
            </a:r>
            <a:endParaRPr lang="en-US" altLang="ko-KR" sz="160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72000">
              <a:buClr>
                <a:srgbClr val="005789"/>
              </a:buClr>
              <a:buFont typeface="Wingdings" panose="05000000000000000000" pitchFamily="2" charset="2"/>
              <a:buChar char="ü"/>
            </a:pP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일시적 자금경색 회복을 위한 상환유예 가능</a:t>
            </a:r>
            <a:endParaRPr lang="ko-KR" altLang="en-US" sz="16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82" name="직선 연결선 81"/>
          <p:cNvCxnSpPr/>
          <p:nvPr/>
        </p:nvCxnSpPr>
        <p:spPr>
          <a:xfrm>
            <a:off x="2320221" y="3447144"/>
            <a:ext cx="5694980" cy="4708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/>
          <p:cNvGrpSpPr/>
          <p:nvPr/>
        </p:nvGrpSpPr>
        <p:grpSpPr>
          <a:xfrm>
            <a:off x="1400762" y="3714543"/>
            <a:ext cx="7595212" cy="787617"/>
            <a:chOff x="779819" y="3875667"/>
            <a:chExt cx="7595212" cy="787617"/>
          </a:xfrm>
        </p:grpSpPr>
        <p:grpSp>
          <p:nvGrpSpPr>
            <p:cNvPr id="85" name="그룹 84"/>
            <p:cNvGrpSpPr/>
            <p:nvPr/>
          </p:nvGrpSpPr>
          <p:grpSpPr>
            <a:xfrm>
              <a:off x="1776281" y="3875667"/>
              <a:ext cx="6598748" cy="350348"/>
              <a:chOff x="1552024" y="4113659"/>
              <a:chExt cx="7123662" cy="378218"/>
            </a:xfrm>
          </p:grpSpPr>
          <p:sp>
            <p:nvSpPr>
              <p:cNvPr id="113" name="양쪽 모서리가 둥근 사각형 112"/>
              <p:cNvSpPr/>
              <p:nvPr/>
            </p:nvSpPr>
            <p:spPr>
              <a:xfrm flipH="1">
                <a:off x="5116163" y="4113659"/>
                <a:ext cx="3559523" cy="378218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adFill>
                <a:gsLst>
                  <a:gs pos="0">
                    <a:srgbClr val="7BBC0A"/>
                  </a:gs>
                  <a:gs pos="100000">
                    <a:srgbClr val="49A51B"/>
                  </a:gs>
                </a:gsLst>
                <a:lin ang="5400000" scaled="1"/>
              </a:gradFill>
              <a:ln>
                <a:noFill/>
              </a:ln>
              <a:effectLst>
                <a:innerShdw blurRad="381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95507"/>
                <a:endParaRPr lang="ko-KR" altLang="en-US" sz="1960" dirty="0"/>
              </a:p>
            </p:txBody>
          </p:sp>
          <p:grpSp>
            <p:nvGrpSpPr>
              <p:cNvPr id="114" name="그룹 113"/>
              <p:cNvGrpSpPr/>
              <p:nvPr/>
            </p:nvGrpSpPr>
            <p:grpSpPr>
              <a:xfrm>
                <a:off x="1552024" y="4113659"/>
                <a:ext cx="3564138" cy="341529"/>
                <a:chOff x="1552024" y="4113659"/>
                <a:chExt cx="3564138" cy="341529"/>
              </a:xfrm>
            </p:grpSpPr>
            <p:sp>
              <p:nvSpPr>
                <p:cNvPr id="116" name="양쪽 모서리가 둥근 사각형 115"/>
                <p:cNvSpPr/>
                <p:nvPr/>
              </p:nvSpPr>
              <p:spPr>
                <a:xfrm flipH="1">
                  <a:off x="1552024" y="4113659"/>
                  <a:ext cx="3564138" cy="333465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gradFill>
                  <a:gsLst>
                    <a:gs pos="0">
                      <a:srgbClr val="46B1D2"/>
                    </a:gs>
                    <a:gs pos="100000">
                      <a:srgbClr val="39A1D1"/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381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17" name="TextBox 116"/>
                <p:cNvSpPr txBox="1"/>
                <p:nvPr/>
              </p:nvSpPr>
              <p:spPr>
                <a:xfrm>
                  <a:off x="3047874" y="4122927"/>
                  <a:ext cx="571763" cy="33226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 defTabSz="995507">
                    <a:spcBef>
                      <a:spcPct val="20000"/>
                    </a:spcBef>
                    <a:buClr>
                      <a:schemeClr val="hlink"/>
                    </a:buClr>
                  </a:pPr>
                  <a:r>
                    <a:rPr lang="ko-KR" altLang="en-US" sz="1400" b="1" dirty="0" smtClean="0">
                      <a:ln>
                        <a:solidFill>
                          <a:schemeClr val="tx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명조 ExtraBold" panose="02020603020101020101" pitchFamily="18" charset="-127"/>
                      <a:ea typeface="나눔명조 ExtraBold" panose="02020603020101020101" pitchFamily="18" charset="-127"/>
                    </a:rPr>
                    <a:t>원금</a:t>
                  </a:r>
                  <a:endParaRPr lang="ko-KR" altLang="en-US" sz="1400" b="1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endParaRPr>
                </a:p>
              </p:txBody>
            </p:sp>
          </p:grpSp>
          <p:sp>
            <p:nvSpPr>
              <p:cNvPr id="115" name="TextBox 114"/>
              <p:cNvSpPr txBox="1"/>
              <p:nvPr/>
            </p:nvSpPr>
            <p:spPr>
              <a:xfrm>
                <a:off x="6618684" y="4114335"/>
                <a:ext cx="566226" cy="33226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 defTabSz="995507">
                  <a:spcBef>
                    <a:spcPct val="20000"/>
                  </a:spcBef>
                  <a:buClr>
                    <a:schemeClr val="hlink"/>
                  </a:buClr>
                </a:pPr>
                <a:r>
                  <a:rPr lang="ko-KR" altLang="en-US" sz="14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이</a:t>
                </a:r>
                <a:r>
                  <a:rPr lang="ko-KR" altLang="en-US" sz="1400" b="1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자</a:t>
                </a:r>
              </a:p>
            </p:txBody>
          </p:sp>
        </p:grpSp>
        <p:grpSp>
          <p:nvGrpSpPr>
            <p:cNvPr id="86" name="그룹 85"/>
            <p:cNvGrpSpPr/>
            <p:nvPr/>
          </p:nvGrpSpPr>
          <p:grpSpPr>
            <a:xfrm>
              <a:off x="779819" y="4137811"/>
              <a:ext cx="7595212" cy="525473"/>
              <a:chOff x="476296" y="4396655"/>
              <a:chExt cx="8199392" cy="567273"/>
            </a:xfrm>
          </p:grpSpPr>
          <p:sp>
            <p:nvSpPr>
              <p:cNvPr id="105" name="양쪽 모서리가 둥근 사각형 104"/>
              <p:cNvSpPr/>
              <p:nvPr/>
            </p:nvSpPr>
            <p:spPr>
              <a:xfrm rot="5400000">
                <a:off x="4857762" y="1146003"/>
                <a:ext cx="516805" cy="7119046"/>
              </a:xfrm>
              <a:prstGeom prst="round2SameRect">
                <a:avLst>
                  <a:gd name="adj1" fmla="val 0"/>
                  <a:gd name="adj2" fmla="val 0"/>
                </a:avLst>
              </a:prstGeom>
              <a:gradFill>
                <a:gsLst>
                  <a:gs pos="0">
                    <a:schemeClr val="bg1">
                      <a:lumMod val="85000"/>
                      <a:alpha val="80000"/>
                    </a:schemeClr>
                  </a:gs>
                  <a:gs pos="51900">
                    <a:schemeClr val="bg1">
                      <a:alpha val="0"/>
                    </a:schemeClr>
                  </a:gs>
                  <a:gs pos="100000">
                    <a:schemeClr val="bg1">
                      <a:lumMod val="85000"/>
                      <a:alpha val="8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800" dirty="0"/>
              </a:p>
            </p:txBody>
          </p:sp>
          <p:grpSp>
            <p:nvGrpSpPr>
              <p:cNvPr id="106" name="그룹 105"/>
              <p:cNvGrpSpPr/>
              <p:nvPr/>
            </p:nvGrpSpPr>
            <p:grpSpPr>
              <a:xfrm>
                <a:off x="476296" y="4396655"/>
                <a:ext cx="1075729" cy="567269"/>
                <a:chOff x="564883" y="2146986"/>
                <a:chExt cx="1403063" cy="1052771"/>
              </a:xfrm>
            </p:grpSpPr>
            <p:sp>
              <p:nvSpPr>
                <p:cNvPr id="110" name="양쪽 모서리가 둥근 사각형 109"/>
                <p:cNvSpPr/>
                <p:nvPr/>
              </p:nvSpPr>
              <p:spPr>
                <a:xfrm rot="16200000">
                  <a:off x="727377" y="1984493"/>
                  <a:ext cx="970068" cy="1295055"/>
                </a:xfrm>
                <a:prstGeom prst="round2SameRect">
                  <a:avLst>
                    <a:gd name="adj1" fmla="val 8752"/>
                    <a:gd name="adj2" fmla="val 0"/>
                  </a:avLst>
                </a:prstGeom>
                <a:pattFill prst="trellis">
                  <a:fgClr>
                    <a:schemeClr val="tx1">
                      <a:lumMod val="65000"/>
                      <a:lumOff val="35000"/>
                    </a:schemeClr>
                  </a:fgClr>
                  <a:bgClr>
                    <a:schemeClr val="tx1">
                      <a:lumMod val="50000"/>
                      <a:lumOff val="50000"/>
                    </a:schemeClr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95507"/>
                  <a:endParaRPr lang="ko-KR" altLang="en-US" sz="1500" dirty="0"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111" name="TextBox 110"/>
                <p:cNvSpPr txBox="1"/>
                <p:nvPr/>
              </p:nvSpPr>
              <p:spPr>
                <a:xfrm>
                  <a:off x="603897" y="2323706"/>
                  <a:ext cx="1217028" cy="616628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ko-KR" altLang="en-US" sz="1400" b="1" dirty="0" smtClean="0">
                      <a:ln>
                        <a:solidFill>
                          <a:schemeClr val="tx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나눔명조 ExtraBold" panose="02020603020101020101" pitchFamily="18" charset="-127"/>
                      <a:ea typeface="나눔명조 ExtraBold" panose="02020603020101020101" pitchFamily="18" charset="-127"/>
                    </a:rPr>
                    <a:t>상환방법</a:t>
                  </a:r>
                  <a:endParaRPr lang="ko-KR" altLang="en-US" sz="1400" b="1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endParaRPr>
                </a:p>
              </p:txBody>
            </p:sp>
            <p:sp>
              <p:nvSpPr>
                <p:cNvPr id="112" name="평행 사변형 111"/>
                <p:cNvSpPr/>
                <p:nvPr/>
              </p:nvSpPr>
              <p:spPr>
                <a:xfrm rot="16200000">
                  <a:off x="1387557" y="2619368"/>
                  <a:ext cx="1052771" cy="108007"/>
                </a:xfrm>
                <a:prstGeom prst="parallelogram">
                  <a:avLst>
                    <a:gd name="adj" fmla="val 55617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n w="63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107" name="TextBox 106"/>
              <p:cNvSpPr txBox="1"/>
              <p:nvPr/>
            </p:nvSpPr>
            <p:spPr>
              <a:xfrm>
                <a:off x="1717464" y="4525292"/>
                <a:ext cx="2712067" cy="36548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6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매 월납 또는 분기납 선택</a:t>
                </a:r>
                <a:endParaRPr lang="ko-KR" altLang="en-US" sz="16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6323807" y="4522784"/>
                <a:ext cx="1159793" cy="36548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6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매월 후취</a:t>
                </a:r>
                <a:endParaRPr lang="en-US" altLang="ko-KR" sz="16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cxnSp>
            <p:nvCxnSpPr>
              <p:cNvPr id="109" name="직선 연결선 108"/>
              <p:cNvCxnSpPr/>
              <p:nvPr/>
            </p:nvCxnSpPr>
            <p:spPr>
              <a:xfrm>
                <a:off x="5104998" y="4608291"/>
                <a:ext cx="0" cy="144000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3" name="양쪽 모서리가 둥근 사각형 132"/>
          <p:cNvSpPr/>
          <p:nvPr/>
        </p:nvSpPr>
        <p:spPr>
          <a:xfrm rot="5400000">
            <a:off x="1466087" y="4859891"/>
            <a:ext cx="296525" cy="144170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4" name="TextBox 133"/>
          <p:cNvSpPr txBox="1"/>
          <p:nvPr/>
        </p:nvSpPr>
        <p:spPr>
          <a:xfrm>
            <a:off x="1316716" y="5424791"/>
            <a:ext cx="889987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ko-KR" altLang="en-US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05789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납입기일</a:t>
            </a:r>
            <a:endParaRPr lang="ko-KR" altLang="en-US" sz="14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05789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35" name="직각 삼각형 134"/>
          <p:cNvSpPr/>
          <p:nvPr/>
        </p:nvSpPr>
        <p:spPr>
          <a:xfrm rot="10800000">
            <a:off x="896699" y="5724683"/>
            <a:ext cx="89693" cy="85787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6" name="TextBox 135"/>
          <p:cNvSpPr txBox="1"/>
          <p:nvPr/>
        </p:nvSpPr>
        <p:spPr>
          <a:xfrm>
            <a:off x="1001827" y="5825834"/>
            <a:ext cx="7728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00">
              <a:buClr>
                <a:srgbClr val="005789"/>
              </a:buClr>
              <a:buFont typeface="Wingdings" panose="05000000000000000000" pitchFamily="2" charset="2"/>
              <a:buChar char="ü"/>
            </a:pP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선택한 상환방법에 따라 대출기간 종료일 기준으로 결정</a:t>
            </a:r>
            <a:endParaRPr lang="en-US" altLang="ko-KR" sz="160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72000">
              <a:buClr>
                <a:srgbClr val="005789"/>
              </a:buClr>
              <a:buFont typeface="Wingdings" panose="05000000000000000000" pitchFamily="2" charset="2"/>
              <a:buChar char="ü"/>
            </a:pP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수출금융지원자금 등 회전한도방식 융자금은 대출기간 종료일이 납입기일</a:t>
            </a:r>
            <a:endParaRPr lang="en-US" altLang="ko-KR" sz="160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137" name="직선 연결선 136"/>
          <p:cNvCxnSpPr/>
          <p:nvPr/>
        </p:nvCxnSpPr>
        <p:spPr>
          <a:xfrm>
            <a:off x="2320221" y="5580744"/>
            <a:ext cx="5694980" cy="4708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359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314890" y="315019"/>
            <a:ext cx="4637784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10. </a:t>
            </a:r>
            <a:r>
              <a:rPr lang="ko-KR" altLang="en-US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정책자금 제</a:t>
            </a:r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3</a:t>
            </a:r>
            <a:r>
              <a:rPr lang="ko-KR" altLang="en-US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자 부당개입 금지</a:t>
            </a:r>
            <a:endParaRPr lang="ko-KR" altLang="en-US" sz="2400" dirty="0">
              <a:ln>
                <a:solidFill>
                  <a:schemeClr val="tx1">
                    <a:alpha val="0"/>
                  </a:schemeClr>
                </a:solidFill>
              </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0"/>
              </a:gra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pic>
        <p:nvPicPr>
          <p:cNvPr id="462" name="그림 46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73" y="3576531"/>
            <a:ext cx="5539293" cy="3883043"/>
          </a:xfrm>
          <a:prstGeom prst="rect">
            <a:avLst/>
          </a:prstGeom>
        </p:spPr>
      </p:pic>
      <p:grpSp>
        <p:nvGrpSpPr>
          <p:cNvPr id="138" name="그룹 137"/>
          <p:cNvGrpSpPr/>
          <p:nvPr/>
        </p:nvGrpSpPr>
        <p:grpSpPr>
          <a:xfrm>
            <a:off x="949131" y="1731864"/>
            <a:ext cx="9132887" cy="4784497"/>
            <a:chOff x="1153886" y="1034143"/>
            <a:chExt cx="1621971" cy="1621971"/>
          </a:xfrm>
        </p:grpSpPr>
        <p:sp>
          <p:nvSpPr>
            <p:cNvPr id="139" name="타원 87"/>
            <p:cNvSpPr/>
            <p:nvPr/>
          </p:nvSpPr>
          <p:spPr>
            <a:xfrm>
              <a:off x="1153886" y="1034143"/>
              <a:ext cx="1621971" cy="1621971"/>
            </a:xfrm>
            <a:prstGeom prst="roundRect">
              <a:avLst>
                <a:gd name="adj" fmla="val 1724"/>
              </a:avLst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FF5C01"/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endParaRPr>
            </a:p>
          </p:txBody>
        </p:sp>
        <p:sp>
          <p:nvSpPr>
            <p:cNvPr id="140" name="타원 88"/>
            <p:cNvSpPr/>
            <p:nvPr/>
          </p:nvSpPr>
          <p:spPr>
            <a:xfrm>
              <a:off x="1170740" y="1085637"/>
              <a:ext cx="1591968" cy="1534436"/>
            </a:xfrm>
            <a:prstGeom prst="roundRect">
              <a:avLst>
                <a:gd name="adj" fmla="val 1403"/>
              </a:avLst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10800000" scaled="0"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FF5C01"/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endParaRPr>
            </a:p>
          </p:txBody>
        </p:sp>
      </p:grpSp>
      <p:grpSp>
        <p:nvGrpSpPr>
          <p:cNvPr id="177" name="그룹 176"/>
          <p:cNvGrpSpPr/>
          <p:nvPr/>
        </p:nvGrpSpPr>
        <p:grpSpPr>
          <a:xfrm>
            <a:off x="1122230" y="1644940"/>
            <a:ext cx="2558242" cy="812391"/>
            <a:chOff x="540757" y="3143367"/>
            <a:chExt cx="2298994" cy="577132"/>
          </a:xfrm>
        </p:grpSpPr>
        <p:sp>
          <p:nvSpPr>
            <p:cNvPr id="178" name="자유형 177"/>
            <p:cNvSpPr/>
            <p:nvPr/>
          </p:nvSpPr>
          <p:spPr>
            <a:xfrm>
              <a:off x="540757" y="3145409"/>
              <a:ext cx="73819" cy="66675"/>
            </a:xfrm>
            <a:custGeom>
              <a:avLst/>
              <a:gdLst>
                <a:gd name="connsiteX0" fmla="*/ 73819 w 73819"/>
                <a:gd name="connsiteY0" fmla="*/ 0 h 66675"/>
                <a:gd name="connsiteX1" fmla="*/ 73819 w 73819"/>
                <a:gd name="connsiteY1" fmla="*/ 66675 h 66675"/>
                <a:gd name="connsiteX2" fmla="*/ 0 w 73819"/>
                <a:gd name="connsiteY2" fmla="*/ 66675 h 66675"/>
                <a:gd name="connsiteX3" fmla="*/ 73819 w 73819"/>
                <a:gd name="connsiteY3" fmla="*/ 0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819" h="66675">
                  <a:moveTo>
                    <a:pt x="73819" y="0"/>
                  </a:moveTo>
                  <a:lnTo>
                    <a:pt x="73819" y="66675"/>
                  </a:lnTo>
                  <a:lnTo>
                    <a:pt x="0" y="66675"/>
                  </a:lnTo>
                  <a:lnTo>
                    <a:pt x="73819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 dirty="0">
                <a:latin typeface="한컴 윤고딕 230" panose="02020603020101020101" pitchFamily="18" charset="-127"/>
                <a:ea typeface="한컴 윤고딕 230" panose="02020603020101020101" pitchFamily="18" charset="-127"/>
              </a:endParaRPr>
            </a:p>
          </p:txBody>
        </p:sp>
        <p:sp>
          <p:nvSpPr>
            <p:cNvPr id="179" name="양쪽 모서리가 둥근 사각형 178"/>
            <p:cNvSpPr/>
            <p:nvPr/>
          </p:nvSpPr>
          <p:spPr>
            <a:xfrm flipV="1">
              <a:off x="612809" y="3143367"/>
              <a:ext cx="2153123" cy="396848"/>
            </a:xfrm>
            <a:prstGeom prst="round2SameRect">
              <a:avLst/>
            </a:prstGeom>
            <a:gradFill>
              <a:gsLst>
                <a:gs pos="0">
                  <a:srgbClr val="46B1D2"/>
                </a:gs>
                <a:gs pos="100000">
                  <a:srgbClr val="39A1D1"/>
                </a:gs>
              </a:gsLst>
              <a:lin ang="5400000" scaled="1"/>
            </a:gradFill>
            <a:ln>
              <a:noFill/>
            </a:ln>
            <a:effectLst>
              <a:innerShdw blurRad="381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 dirty="0">
                <a:latin typeface="한컴 윤고딕 230" panose="02020603020101020101" pitchFamily="18" charset="-127"/>
                <a:ea typeface="한컴 윤고딕 230" panose="02020603020101020101" pitchFamily="18" charset="-127"/>
              </a:endParaRPr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578182" y="3217812"/>
              <a:ext cx="2244677" cy="2842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ko-KR" altLang="en-US" sz="20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제</a:t>
              </a:r>
              <a:r>
                <a:rPr lang="en-US" altLang="ko-KR" sz="20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3</a:t>
              </a:r>
              <a:r>
                <a:rPr lang="ko-KR" altLang="en-US" sz="20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자 부당개입 사례</a:t>
              </a:r>
              <a:endParaRPr lang="ko-KR" altLang="en-US" sz="2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181" name="모서리가 둥근 직사각형 180"/>
            <p:cNvSpPr/>
            <p:nvPr/>
          </p:nvSpPr>
          <p:spPr>
            <a:xfrm rot="10800000">
              <a:off x="631212" y="3359933"/>
              <a:ext cx="2116318" cy="360566"/>
            </a:xfrm>
            <a:prstGeom prst="roundRect">
              <a:avLst>
                <a:gd name="adj" fmla="val 44056"/>
              </a:avLst>
            </a:prstGeom>
            <a:noFill/>
            <a:ln w="9525">
              <a:gradFill>
                <a:gsLst>
                  <a:gs pos="0">
                    <a:schemeClr val="accent1">
                      <a:lumMod val="5000"/>
                      <a:lumOff val="95000"/>
                      <a:alpha val="65000"/>
                    </a:schemeClr>
                  </a:gs>
                  <a:gs pos="12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 dirty="0">
                <a:latin typeface="한컴 윤고딕 230" panose="02020603020101020101" pitchFamily="18" charset="-127"/>
                <a:ea typeface="한컴 윤고딕 230" panose="02020603020101020101" pitchFamily="18" charset="-127"/>
              </a:endParaRPr>
            </a:p>
          </p:txBody>
        </p:sp>
        <p:sp>
          <p:nvSpPr>
            <p:cNvPr id="182" name="자유형 181"/>
            <p:cNvSpPr/>
            <p:nvPr/>
          </p:nvSpPr>
          <p:spPr>
            <a:xfrm flipH="1">
              <a:off x="2765932" y="3145409"/>
              <a:ext cx="73819" cy="66675"/>
            </a:xfrm>
            <a:custGeom>
              <a:avLst/>
              <a:gdLst>
                <a:gd name="connsiteX0" fmla="*/ 73819 w 73819"/>
                <a:gd name="connsiteY0" fmla="*/ 0 h 66675"/>
                <a:gd name="connsiteX1" fmla="*/ 73819 w 73819"/>
                <a:gd name="connsiteY1" fmla="*/ 66675 h 66675"/>
                <a:gd name="connsiteX2" fmla="*/ 0 w 73819"/>
                <a:gd name="connsiteY2" fmla="*/ 66675 h 66675"/>
                <a:gd name="connsiteX3" fmla="*/ 73819 w 73819"/>
                <a:gd name="connsiteY3" fmla="*/ 0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819" h="66675">
                  <a:moveTo>
                    <a:pt x="73819" y="0"/>
                  </a:moveTo>
                  <a:lnTo>
                    <a:pt x="73819" y="66675"/>
                  </a:lnTo>
                  <a:lnTo>
                    <a:pt x="0" y="66675"/>
                  </a:lnTo>
                  <a:lnTo>
                    <a:pt x="73819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 dirty="0">
                <a:latin typeface="한컴 윤고딕 230" panose="02020603020101020101" pitchFamily="18" charset="-127"/>
                <a:ea typeface="한컴 윤고딕 230" panose="02020603020101020101" pitchFamily="18" charset="-127"/>
              </a:endParaRPr>
            </a:p>
          </p:txBody>
        </p:sp>
      </p:grpSp>
      <p:sp>
        <p:nvSpPr>
          <p:cNvPr id="183" name="TextBox 182"/>
          <p:cNvSpPr txBox="1"/>
          <p:nvPr/>
        </p:nvSpPr>
        <p:spPr>
          <a:xfrm>
            <a:off x="1900798" y="2314457"/>
            <a:ext cx="7865502" cy="427809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1700" spc="-11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정책자금</a:t>
            </a:r>
            <a:r>
              <a:rPr lang="en-US" altLang="ko-KR" sz="1700" spc="-11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700" spc="-11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보증</a:t>
            </a:r>
            <a:r>
              <a:rPr lang="en-US" altLang="ko-KR" sz="1700" spc="-11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) </a:t>
            </a:r>
            <a:r>
              <a:rPr lang="ko-KR" altLang="en-US" sz="1700" spc="-11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및 </a:t>
            </a:r>
            <a:r>
              <a:rPr lang="en-US" altLang="ko-KR" sz="1700" spc="-11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R&amp;D </a:t>
            </a:r>
            <a:r>
              <a:rPr lang="ko-KR" altLang="en-US" sz="1700" spc="-11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지원결정 조건으로 결정금액의 일정비율을 성공보수로 </a:t>
            </a:r>
            <a:r>
              <a:rPr lang="ko-KR" altLang="en-US" sz="17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지급</a:t>
            </a:r>
            <a:endParaRPr lang="en-US" altLang="ko-KR" sz="1700" spc="-110" dirty="0" smtClean="0">
              <a:ln>
                <a:solidFill>
                  <a:schemeClr val="tx1">
                    <a:alpha val="0"/>
                  </a:schemeClr>
                </a:solidFill>
              </a:ln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r>
              <a:rPr lang="ko-KR" altLang="en-US" sz="17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하기로 </a:t>
            </a:r>
            <a:r>
              <a:rPr lang="ko-KR" altLang="en-US" sz="1700" spc="-11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기업과 제</a:t>
            </a:r>
            <a:r>
              <a:rPr lang="en-US" altLang="ko-KR" sz="1700" spc="-11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z="1700" spc="-11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자가 계약을 한 경우</a:t>
            </a:r>
          </a:p>
          <a:p>
            <a:endParaRPr lang="ko-KR" altLang="en-US" sz="1700" spc="-110" dirty="0">
              <a:ln>
                <a:solidFill>
                  <a:schemeClr val="tx1">
                    <a:alpha val="0"/>
                  </a:schemeClr>
                </a:solidFill>
              </a:ln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r>
              <a:rPr lang="ko-KR" altLang="en-US" sz="17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제</a:t>
            </a:r>
            <a:r>
              <a:rPr lang="en-US" altLang="ko-KR" sz="1700" spc="-11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z="1700" spc="-11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자가 보수를 받고 기업 현장평가 및 대면평가 시 동행하여 사업에 대해 </a:t>
            </a:r>
            <a:r>
              <a:rPr lang="ko-KR" altLang="en-US" sz="17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언급하는 </a:t>
            </a:r>
            <a:endParaRPr lang="en-US" altLang="ko-KR" sz="1700" spc="-110" dirty="0" smtClean="0">
              <a:ln>
                <a:solidFill>
                  <a:schemeClr val="tx1">
                    <a:alpha val="0"/>
                  </a:schemeClr>
                </a:solidFill>
              </a:ln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r>
              <a:rPr lang="ko-KR" altLang="en-US" sz="17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등 </a:t>
            </a:r>
            <a:r>
              <a:rPr lang="ko-KR" altLang="en-US" sz="1700" spc="-11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기업 실태조사 등 평가에 관여하는 경우</a:t>
            </a:r>
          </a:p>
          <a:p>
            <a:endParaRPr lang="ko-KR" altLang="en-US" sz="1700" spc="-110" dirty="0">
              <a:ln>
                <a:solidFill>
                  <a:schemeClr val="tx1">
                    <a:alpha val="0"/>
                  </a:schemeClr>
                </a:solidFill>
              </a:ln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r>
              <a:rPr lang="ko-KR" altLang="en-US" sz="17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제</a:t>
            </a:r>
            <a:r>
              <a:rPr lang="en-US" altLang="ko-KR" sz="1700" spc="-11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z="1700" spc="-11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자가 정부기관 등 명의를 명함에 사용하거나 해당 기관 직원임을 </a:t>
            </a:r>
            <a:r>
              <a:rPr lang="ko-KR" altLang="en-US" sz="17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사칭하는 경우</a:t>
            </a:r>
            <a:endParaRPr lang="ko-KR" altLang="en-US" sz="1700" spc="-110" dirty="0">
              <a:ln>
                <a:solidFill>
                  <a:schemeClr val="tx1">
                    <a:alpha val="0"/>
                  </a:schemeClr>
                </a:solidFill>
              </a:ln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endParaRPr lang="ko-KR" altLang="en-US" sz="1700" spc="-110" dirty="0">
              <a:ln>
                <a:solidFill>
                  <a:schemeClr val="tx1">
                    <a:alpha val="0"/>
                  </a:schemeClr>
                </a:solidFill>
              </a:ln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r>
              <a:rPr lang="ko-KR" altLang="en-US" sz="17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제</a:t>
            </a:r>
            <a:r>
              <a:rPr lang="en-US" altLang="ko-KR" sz="1700" spc="-11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z="1700" spc="-11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자가 평가결과 등에 영향력을 미칠 수 있음을 암시하는 등 기타 부정한 </a:t>
            </a:r>
            <a:r>
              <a:rPr lang="ko-KR" altLang="en-US" sz="17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방법으로 </a:t>
            </a:r>
            <a:endParaRPr lang="en-US" altLang="ko-KR" sz="1700" spc="-110" dirty="0" smtClean="0">
              <a:ln>
                <a:solidFill>
                  <a:schemeClr val="tx1">
                    <a:alpha val="0"/>
                  </a:schemeClr>
                </a:solidFill>
              </a:ln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r>
              <a:rPr lang="ko-KR" altLang="en-US" sz="17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사례를 </a:t>
            </a:r>
            <a:r>
              <a:rPr lang="ko-KR" altLang="en-US" sz="1700" spc="-11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받고 알선 행위를 한 경우</a:t>
            </a:r>
          </a:p>
          <a:p>
            <a:endParaRPr lang="ko-KR" altLang="en-US" sz="1700" spc="-110" dirty="0">
              <a:ln>
                <a:solidFill>
                  <a:schemeClr val="tx1">
                    <a:alpha val="0"/>
                  </a:schemeClr>
                </a:solidFill>
              </a:ln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r>
              <a:rPr lang="ko-KR" altLang="en-US" sz="17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정책자금 </a:t>
            </a:r>
            <a:r>
              <a:rPr lang="ko-KR" altLang="en-US" sz="1700" spc="-11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컨설팅 등 대가로 보험상품에 가입을 유도하고 보험사를 통해 </a:t>
            </a:r>
            <a:r>
              <a:rPr lang="ko-KR" altLang="en-US" sz="17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수수료를 수령</a:t>
            </a:r>
            <a:endParaRPr lang="en-US" altLang="ko-KR" sz="1700" spc="-110" dirty="0" smtClean="0">
              <a:ln>
                <a:solidFill>
                  <a:schemeClr val="tx1">
                    <a:alpha val="0"/>
                  </a:schemeClr>
                </a:solidFill>
              </a:ln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r>
              <a:rPr lang="ko-KR" altLang="en-US" sz="17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하는 </a:t>
            </a:r>
            <a:r>
              <a:rPr lang="ko-KR" altLang="en-US" sz="1700" spc="-11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경우 </a:t>
            </a:r>
          </a:p>
          <a:p>
            <a:endParaRPr lang="ko-KR" altLang="en-US" sz="1700" spc="-110" dirty="0">
              <a:ln>
                <a:solidFill>
                  <a:schemeClr val="tx1">
                    <a:alpha val="0"/>
                  </a:schemeClr>
                </a:solidFill>
              </a:ln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r>
              <a:rPr lang="ko-KR" altLang="en-US" sz="17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연대보증인을 </a:t>
            </a:r>
            <a:r>
              <a:rPr lang="ko-KR" altLang="en-US" sz="1700" spc="-11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제공해주고 수수료를 요구하는 경우</a:t>
            </a:r>
          </a:p>
          <a:p>
            <a:endParaRPr lang="ko-KR" altLang="en-US" sz="1700" spc="-110" dirty="0">
              <a:ln>
                <a:solidFill>
                  <a:schemeClr val="tx1">
                    <a:alpha val="0"/>
                  </a:schemeClr>
                </a:solidFill>
              </a:ln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pic>
        <p:nvPicPr>
          <p:cNvPr id="185" name="그림 18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281" y="2343032"/>
            <a:ext cx="428517" cy="428517"/>
          </a:xfrm>
          <a:prstGeom prst="rect">
            <a:avLst/>
          </a:prstGeom>
        </p:spPr>
      </p:pic>
      <p:pic>
        <p:nvPicPr>
          <p:cNvPr id="186" name="그림 18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281" y="3122387"/>
            <a:ext cx="428517" cy="428517"/>
          </a:xfrm>
          <a:prstGeom prst="rect">
            <a:avLst/>
          </a:prstGeom>
        </p:spPr>
      </p:pic>
      <p:pic>
        <p:nvPicPr>
          <p:cNvPr id="188" name="그림 18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281" y="3858922"/>
            <a:ext cx="428517" cy="428517"/>
          </a:xfrm>
          <a:prstGeom prst="rect">
            <a:avLst/>
          </a:prstGeom>
        </p:spPr>
      </p:pic>
      <p:pic>
        <p:nvPicPr>
          <p:cNvPr id="189" name="그림 18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281" y="4456679"/>
            <a:ext cx="428517" cy="428517"/>
          </a:xfrm>
          <a:prstGeom prst="rect">
            <a:avLst/>
          </a:prstGeom>
        </p:spPr>
      </p:pic>
      <p:pic>
        <p:nvPicPr>
          <p:cNvPr id="190" name="그림 18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281" y="5203283"/>
            <a:ext cx="428517" cy="428517"/>
          </a:xfrm>
          <a:prstGeom prst="rect">
            <a:avLst/>
          </a:prstGeom>
        </p:spPr>
      </p:pic>
      <p:pic>
        <p:nvPicPr>
          <p:cNvPr id="191" name="그림 19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281" y="5922737"/>
            <a:ext cx="428517" cy="42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49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314890" y="315019"/>
            <a:ext cx="4637784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10. </a:t>
            </a:r>
            <a:r>
              <a:rPr lang="ko-KR" altLang="en-US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정책자금 제</a:t>
            </a:r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3</a:t>
            </a:r>
            <a:r>
              <a:rPr lang="ko-KR" altLang="en-US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자 부당개입 금지</a:t>
            </a:r>
            <a:endParaRPr lang="ko-KR" altLang="en-US" sz="2400" dirty="0">
              <a:ln>
                <a:solidFill>
                  <a:schemeClr val="tx1">
                    <a:alpha val="0"/>
                  </a:schemeClr>
                </a:solidFill>
              </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0"/>
              </a:gra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pic>
        <p:nvPicPr>
          <p:cNvPr id="462" name="그림 46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73" y="3589231"/>
            <a:ext cx="5539293" cy="3883043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761334" y="1312219"/>
            <a:ext cx="9169144" cy="3735932"/>
            <a:chOff x="617506" y="1774792"/>
            <a:chExt cx="4435428" cy="5318158"/>
          </a:xfrm>
        </p:grpSpPr>
        <p:sp>
          <p:nvSpPr>
            <p:cNvPr id="30" name="타원 87"/>
            <p:cNvSpPr/>
            <p:nvPr/>
          </p:nvSpPr>
          <p:spPr>
            <a:xfrm>
              <a:off x="617506" y="1774792"/>
              <a:ext cx="4435428" cy="5318158"/>
            </a:xfrm>
            <a:prstGeom prst="roundRect">
              <a:avLst>
                <a:gd name="adj" fmla="val 4791"/>
              </a:avLst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solidFill>
                  <a:srgbClr val="FF5C01"/>
                </a:solidFill>
              </a:endParaRPr>
            </a:p>
          </p:txBody>
        </p:sp>
        <p:sp>
          <p:nvSpPr>
            <p:cNvPr id="31" name="타원 88"/>
            <p:cNvSpPr/>
            <p:nvPr/>
          </p:nvSpPr>
          <p:spPr>
            <a:xfrm>
              <a:off x="685789" y="1868691"/>
              <a:ext cx="4307955" cy="5156771"/>
            </a:xfrm>
            <a:prstGeom prst="roundRect">
              <a:avLst>
                <a:gd name="adj" fmla="val 3835"/>
              </a:avLst>
            </a:prstGeom>
            <a:gradFill>
              <a:gsLst>
                <a:gs pos="44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10800000" scaled="0"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solidFill>
                  <a:srgbClr val="FF5C01"/>
                </a:solidFill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642086" y="3356100"/>
            <a:ext cx="1485478" cy="295762"/>
            <a:chOff x="647427" y="2441247"/>
            <a:chExt cx="1270881" cy="487396"/>
          </a:xfrm>
        </p:grpSpPr>
        <p:sp>
          <p:nvSpPr>
            <p:cNvPr id="39" name="직각 삼각형 38"/>
            <p:cNvSpPr/>
            <p:nvPr/>
          </p:nvSpPr>
          <p:spPr>
            <a:xfrm rot="16200000">
              <a:off x="662254" y="2426422"/>
              <a:ext cx="74798" cy="104447"/>
            </a:xfrm>
            <a:prstGeom prst="rt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/>
            </a:p>
          </p:txBody>
        </p:sp>
        <p:sp>
          <p:nvSpPr>
            <p:cNvPr id="40" name="양쪽 모서리가 둥근 사각형 39"/>
            <p:cNvSpPr/>
            <p:nvPr/>
          </p:nvSpPr>
          <p:spPr>
            <a:xfrm rot="5400000">
              <a:off x="1095246" y="2068230"/>
              <a:ext cx="375243" cy="1270881"/>
            </a:xfrm>
            <a:prstGeom prst="round2SameRect">
              <a:avLst>
                <a:gd name="adj1" fmla="val 17959"/>
                <a:gd name="adj2" fmla="val 0"/>
              </a:avLst>
            </a:prstGeom>
            <a:pattFill prst="dkUpDiag">
              <a:fgClr>
                <a:srgbClr val="70B612"/>
              </a:fgClr>
              <a:bgClr>
                <a:srgbClr val="9FD713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58660" y="2472167"/>
              <a:ext cx="1259648" cy="456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자금 신청</a:t>
              </a:r>
              <a:r>
                <a:rPr lang="en-US" altLang="ko-KR" sz="12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(</a:t>
              </a:r>
              <a:r>
                <a:rPr lang="ko-KR" altLang="en-US" sz="12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지원</a:t>
              </a:r>
              <a:r>
                <a:rPr lang="en-US" altLang="ko-KR" sz="12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)</a:t>
              </a:r>
              <a:r>
                <a:rPr lang="ko-KR" altLang="en-US" sz="12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기업</a:t>
              </a:r>
              <a:endParaRPr lang="en-US" altLang="ko-KR" sz="11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195656" y="2385212"/>
            <a:ext cx="8034971" cy="441036"/>
          </a:xfrm>
          <a:prstGeom prst="rect">
            <a:avLst/>
          </a:prstGeom>
          <a:noFill/>
        </p:spPr>
        <p:txBody>
          <a:bodyPr wrap="square" lIns="80155" tIns="40078" rIns="80155" bIns="40078" rtlCol="0">
            <a:spAutoFit/>
          </a:bodyPr>
          <a:lstStyle/>
          <a:p>
            <a:pPr marL="92075" indent="-92075" defTabSz="872653">
              <a:lnSpc>
                <a:spcPct val="130000"/>
              </a:lnSpc>
              <a:spcBef>
                <a:spcPts val="300"/>
              </a:spcBef>
              <a:buClr>
                <a:srgbClr val="97CC12"/>
              </a:buClr>
              <a:buFont typeface="Arial" panose="020B0604020202020204" pitchFamily="34" charset="0"/>
              <a:buChar char="•"/>
            </a:pPr>
            <a:r>
              <a:rPr lang="ko-KR" altLang="en-US" sz="18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제</a:t>
            </a:r>
            <a:r>
              <a:rPr lang="en-US" altLang="ko-KR" sz="18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z="18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자 부당개입으로 인정될 시 정보 등록 및 관련 기관에 공문으로 통보</a:t>
            </a:r>
            <a:endParaRPr lang="en-US" altLang="ko-KR" sz="1800" dirty="0" smtClean="0">
              <a:ln>
                <a:solidFill>
                  <a:prstClr val="black">
                    <a:alpha val="0"/>
                  </a:prst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195656" y="2799143"/>
            <a:ext cx="3823627" cy="441036"/>
          </a:xfrm>
          <a:prstGeom prst="rect">
            <a:avLst/>
          </a:prstGeom>
          <a:noFill/>
        </p:spPr>
        <p:txBody>
          <a:bodyPr wrap="square" lIns="80155" tIns="40078" rIns="80155" bIns="40078" rtlCol="0">
            <a:spAutoFit/>
          </a:bodyPr>
          <a:lstStyle/>
          <a:p>
            <a:pPr marL="92075" indent="-92075" defTabSz="872653">
              <a:lnSpc>
                <a:spcPct val="130000"/>
              </a:lnSpc>
              <a:spcBef>
                <a:spcPts val="300"/>
              </a:spcBef>
              <a:buClr>
                <a:srgbClr val="97CC12"/>
              </a:buClr>
              <a:buFont typeface="Arial" panose="020B0604020202020204" pitchFamily="34" charset="0"/>
              <a:buChar char="•"/>
            </a:pPr>
            <a:r>
              <a:rPr lang="ko-KR" altLang="en-US" sz="18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컨설팅 관련 사업 참여금지 조치</a:t>
            </a:r>
            <a:endParaRPr lang="en-US" altLang="ko-KR" sz="1800" dirty="0" smtClean="0">
              <a:ln>
                <a:solidFill>
                  <a:prstClr val="black">
                    <a:alpha val="0"/>
                  </a:prst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grpSp>
        <p:nvGrpSpPr>
          <p:cNvPr id="72" name="그룹 71"/>
          <p:cNvGrpSpPr/>
          <p:nvPr/>
        </p:nvGrpSpPr>
        <p:grpSpPr>
          <a:xfrm>
            <a:off x="609951" y="2035727"/>
            <a:ext cx="1384568" cy="326541"/>
            <a:chOff x="619935" y="2441247"/>
            <a:chExt cx="1184549" cy="538119"/>
          </a:xfrm>
        </p:grpSpPr>
        <p:sp>
          <p:nvSpPr>
            <p:cNvPr id="77" name="직각 삼각형 76"/>
            <p:cNvSpPr/>
            <p:nvPr/>
          </p:nvSpPr>
          <p:spPr>
            <a:xfrm rot="16200000">
              <a:off x="662254" y="2426422"/>
              <a:ext cx="74798" cy="104447"/>
            </a:xfrm>
            <a:prstGeom prst="rt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 dirty="0"/>
            </a:p>
          </p:txBody>
        </p:sp>
        <p:sp>
          <p:nvSpPr>
            <p:cNvPr id="78" name="양쪽 모서리가 둥근 사각형 77"/>
            <p:cNvSpPr/>
            <p:nvPr/>
          </p:nvSpPr>
          <p:spPr>
            <a:xfrm rot="5400000">
              <a:off x="988870" y="2174604"/>
              <a:ext cx="375240" cy="1058126"/>
            </a:xfrm>
            <a:prstGeom prst="round2SameRect">
              <a:avLst>
                <a:gd name="adj1" fmla="val 17959"/>
                <a:gd name="adj2" fmla="val 0"/>
              </a:avLst>
            </a:prstGeom>
            <a:pattFill prst="dkUpDiag">
              <a:fgClr>
                <a:srgbClr val="70B612"/>
              </a:fgClr>
              <a:bgClr>
                <a:srgbClr val="9FD713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19935" y="2472167"/>
              <a:ext cx="1184549" cy="507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부당개입 제</a:t>
              </a:r>
              <a:r>
                <a:rPr lang="en-US" altLang="ko-KR" sz="14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3</a:t>
              </a:r>
              <a:r>
                <a:rPr lang="ko-KR" altLang="en-US" sz="14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자</a:t>
              </a:r>
              <a:endParaRPr lang="en-US" altLang="ko-KR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cxnSp>
        <p:nvCxnSpPr>
          <p:cNvPr id="75" name="직선 연결선 74"/>
          <p:cNvCxnSpPr/>
          <p:nvPr/>
        </p:nvCxnSpPr>
        <p:spPr>
          <a:xfrm flipH="1" flipV="1">
            <a:off x="1863896" y="2197393"/>
            <a:ext cx="6590657" cy="824"/>
          </a:xfrm>
          <a:prstGeom prst="line">
            <a:avLst/>
          </a:prstGeom>
          <a:ln w="12700">
            <a:solidFill>
              <a:srgbClr val="49A51B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Freeform 5"/>
          <p:cNvSpPr>
            <a:spLocks noEditPoints="1"/>
          </p:cNvSpPr>
          <p:nvPr/>
        </p:nvSpPr>
        <p:spPr bwMode="auto">
          <a:xfrm>
            <a:off x="6684206" y="1572045"/>
            <a:ext cx="669858" cy="482445"/>
          </a:xfrm>
          <a:custGeom>
            <a:avLst/>
            <a:gdLst>
              <a:gd name="T0" fmla="*/ 207 w 207"/>
              <a:gd name="T1" fmla="*/ 32 h 148"/>
              <a:gd name="T2" fmla="*/ 158 w 207"/>
              <a:gd name="T3" fmla="*/ 44 h 148"/>
              <a:gd name="T4" fmla="*/ 152 w 207"/>
              <a:gd name="T5" fmla="*/ 44 h 148"/>
              <a:gd name="T6" fmla="*/ 152 w 207"/>
              <a:gd name="T7" fmla="*/ 28 h 148"/>
              <a:gd name="T8" fmla="*/ 152 w 207"/>
              <a:gd name="T9" fmla="*/ 28 h 148"/>
              <a:gd name="T10" fmla="*/ 131 w 207"/>
              <a:gd name="T11" fmla="*/ 7 h 148"/>
              <a:gd name="T12" fmla="*/ 56 w 207"/>
              <a:gd name="T13" fmla="*/ 28 h 148"/>
              <a:gd name="T14" fmla="*/ 56 w 207"/>
              <a:gd name="T15" fmla="*/ 116 h 148"/>
              <a:gd name="T16" fmla="*/ 109 w 207"/>
              <a:gd name="T17" fmla="*/ 119 h 148"/>
              <a:gd name="T18" fmla="*/ 131 w 207"/>
              <a:gd name="T19" fmla="*/ 141 h 148"/>
              <a:gd name="T20" fmla="*/ 154 w 207"/>
              <a:gd name="T21" fmla="*/ 124 h 148"/>
              <a:gd name="T22" fmla="*/ 131 w 207"/>
              <a:gd name="T23" fmla="*/ 147 h 148"/>
              <a:gd name="T24" fmla="*/ 89 w 207"/>
              <a:gd name="T25" fmla="*/ 148 h 148"/>
              <a:gd name="T26" fmla="*/ 28 w 207"/>
              <a:gd name="T27" fmla="*/ 147 h 148"/>
              <a:gd name="T28" fmla="*/ 0 w 207"/>
              <a:gd name="T29" fmla="*/ 116 h 148"/>
              <a:gd name="T30" fmla="*/ 49 w 207"/>
              <a:gd name="T31" fmla="*/ 28 h 148"/>
              <a:gd name="T32" fmla="*/ 131 w 207"/>
              <a:gd name="T33" fmla="*/ 0 h 148"/>
              <a:gd name="T34" fmla="*/ 207 w 207"/>
              <a:gd name="T35" fmla="*/ 28 h 148"/>
              <a:gd name="T36" fmla="*/ 128 w 207"/>
              <a:gd name="T37" fmla="*/ 91 h 148"/>
              <a:gd name="T38" fmla="*/ 147 w 207"/>
              <a:gd name="T39" fmla="*/ 110 h 148"/>
              <a:gd name="T40" fmla="*/ 161 w 207"/>
              <a:gd name="T41" fmla="*/ 110 h 148"/>
              <a:gd name="T42" fmla="*/ 180 w 207"/>
              <a:gd name="T43" fmla="*/ 91 h 148"/>
              <a:gd name="T44" fmla="*/ 180 w 207"/>
              <a:gd name="T45" fmla="*/ 76 h 148"/>
              <a:gd name="T46" fmla="*/ 161 w 207"/>
              <a:gd name="T47" fmla="*/ 58 h 148"/>
              <a:gd name="T48" fmla="*/ 147 w 207"/>
              <a:gd name="T49" fmla="*/ 58 h 148"/>
              <a:gd name="T50" fmla="*/ 128 w 207"/>
              <a:gd name="T51" fmla="*/ 76 h 148"/>
              <a:gd name="T52" fmla="*/ 80 w 207"/>
              <a:gd name="T53" fmla="*/ 57 h 148"/>
              <a:gd name="T54" fmla="*/ 130 w 207"/>
              <a:gd name="T55" fmla="*/ 53 h 148"/>
              <a:gd name="T56" fmla="*/ 80 w 207"/>
              <a:gd name="T57" fmla="*/ 49 h 148"/>
              <a:gd name="T58" fmla="*/ 80 w 207"/>
              <a:gd name="T59" fmla="*/ 57 h 148"/>
              <a:gd name="T60" fmla="*/ 126 w 207"/>
              <a:gd name="T61" fmla="*/ 34 h 148"/>
              <a:gd name="T62" fmla="*/ 126 w 207"/>
              <a:gd name="T63" fmla="*/ 26 h 148"/>
              <a:gd name="T64" fmla="*/ 76 w 207"/>
              <a:gd name="T65" fmla="*/ 30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07" h="148">
                <a:moveTo>
                  <a:pt x="207" y="28"/>
                </a:moveTo>
                <a:cubicBezTo>
                  <a:pt x="207" y="32"/>
                  <a:pt x="207" y="32"/>
                  <a:pt x="207" y="32"/>
                </a:cubicBezTo>
                <a:cubicBezTo>
                  <a:pt x="158" y="32"/>
                  <a:pt x="158" y="32"/>
                  <a:pt x="158" y="32"/>
                </a:cubicBezTo>
                <a:cubicBezTo>
                  <a:pt x="158" y="44"/>
                  <a:pt x="158" y="44"/>
                  <a:pt x="158" y="44"/>
                </a:cubicBezTo>
                <a:cubicBezTo>
                  <a:pt x="157" y="44"/>
                  <a:pt x="155" y="43"/>
                  <a:pt x="154" y="43"/>
                </a:cubicBezTo>
                <a:cubicBezTo>
                  <a:pt x="153" y="43"/>
                  <a:pt x="152" y="44"/>
                  <a:pt x="152" y="44"/>
                </a:cubicBezTo>
                <a:cubicBezTo>
                  <a:pt x="152" y="32"/>
                  <a:pt x="152" y="32"/>
                  <a:pt x="152" y="32"/>
                </a:cubicBezTo>
                <a:cubicBezTo>
                  <a:pt x="152" y="28"/>
                  <a:pt x="152" y="28"/>
                  <a:pt x="152" y="28"/>
                </a:cubicBezTo>
                <a:cubicBezTo>
                  <a:pt x="152" y="28"/>
                  <a:pt x="152" y="28"/>
                  <a:pt x="152" y="28"/>
                </a:cubicBezTo>
                <a:cubicBezTo>
                  <a:pt x="152" y="28"/>
                  <a:pt x="152" y="28"/>
                  <a:pt x="152" y="28"/>
                </a:cubicBezTo>
                <a:cubicBezTo>
                  <a:pt x="152" y="19"/>
                  <a:pt x="156" y="12"/>
                  <a:pt x="161" y="7"/>
                </a:cubicBezTo>
                <a:cubicBezTo>
                  <a:pt x="131" y="7"/>
                  <a:pt x="131" y="7"/>
                  <a:pt x="131" y="7"/>
                </a:cubicBezTo>
                <a:cubicBezTo>
                  <a:pt x="76" y="7"/>
                  <a:pt x="76" y="7"/>
                  <a:pt x="76" y="7"/>
                </a:cubicBezTo>
                <a:cubicBezTo>
                  <a:pt x="65" y="7"/>
                  <a:pt x="56" y="16"/>
                  <a:pt x="56" y="28"/>
                </a:cubicBezTo>
                <a:cubicBezTo>
                  <a:pt x="56" y="116"/>
                  <a:pt x="56" y="116"/>
                  <a:pt x="56" y="116"/>
                </a:cubicBezTo>
                <a:cubicBezTo>
                  <a:pt x="56" y="116"/>
                  <a:pt x="56" y="116"/>
                  <a:pt x="56" y="116"/>
                </a:cubicBezTo>
                <a:cubicBezTo>
                  <a:pt x="109" y="116"/>
                  <a:pt x="109" y="116"/>
                  <a:pt x="109" y="116"/>
                </a:cubicBezTo>
                <a:cubicBezTo>
                  <a:pt x="109" y="119"/>
                  <a:pt x="109" y="119"/>
                  <a:pt x="109" y="119"/>
                </a:cubicBezTo>
                <a:cubicBezTo>
                  <a:pt x="109" y="119"/>
                  <a:pt x="109" y="119"/>
                  <a:pt x="109" y="119"/>
                </a:cubicBezTo>
                <a:cubicBezTo>
                  <a:pt x="109" y="131"/>
                  <a:pt x="119" y="141"/>
                  <a:pt x="131" y="141"/>
                </a:cubicBezTo>
                <a:cubicBezTo>
                  <a:pt x="141" y="141"/>
                  <a:pt x="149" y="133"/>
                  <a:pt x="151" y="124"/>
                </a:cubicBezTo>
                <a:cubicBezTo>
                  <a:pt x="152" y="124"/>
                  <a:pt x="153" y="124"/>
                  <a:pt x="154" y="124"/>
                </a:cubicBezTo>
                <a:cubicBezTo>
                  <a:pt x="155" y="124"/>
                  <a:pt x="157" y="124"/>
                  <a:pt x="158" y="123"/>
                </a:cubicBezTo>
                <a:cubicBezTo>
                  <a:pt x="156" y="137"/>
                  <a:pt x="145" y="147"/>
                  <a:pt x="131" y="147"/>
                </a:cubicBezTo>
                <a:cubicBezTo>
                  <a:pt x="89" y="147"/>
                  <a:pt x="89" y="147"/>
                  <a:pt x="89" y="147"/>
                </a:cubicBezTo>
                <a:cubicBezTo>
                  <a:pt x="89" y="148"/>
                  <a:pt x="89" y="148"/>
                  <a:pt x="89" y="148"/>
                </a:cubicBezTo>
                <a:cubicBezTo>
                  <a:pt x="28" y="148"/>
                  <a:pt x="28" y="148"/>
                  <a:pt x="28" y="148"/>
                </a:cubicBezTo>
                <a:cubicBezTo>
                  <a:pt x="28" y="147"/>
                  <a:pt x="28" y="147"/>
                  <a:pt x="28" y="147"/>
                </a:cubicBezTo>
                <a:cubicBezTo>
                  <a:pt x="13" y="147"/>
                  <a:pt x="0" y="135"/>
                  <a:pt x="0" y="119"/>
                </a:cubicBezTo>
                <a:cubicBezTo>
                  <a:pt x="0" y="116"/>
                  <a:pt x="0" y="116"/>
                  <a:pt x="0" y="116"/>
                </a:cubicBezTo>
                <a:cubicBezTo>
                  <a:pt x="49" y="116"/>
                  <a:pt x="49" y="116"/>
                  <a:pt x="49" y="116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13"/>
                  <a:pt x="61" y="0"/>
                  <a:pt x="76" y="0"/>
                </a:cubicBezTo>
                <a:cubicBezTo>
                  <a:pt x="131" y="0"/>
                  <a:pt x="131" y="0"/>
                  <a:pt x="131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195" y="0"/>
                  <a:pt x="207" y="13"/>
                  <a:pt x="207" y="28"/>
                </a:cubicBezTo>
                <a:close/>
                <a:moveTo>
                  <a:pt x="120" y="84"/>
                </a:moveTo>
                <a:cubicBezTo>
                  <a:pt x="120" y="88"/>
                  <a:pt x="124" y="91"/>
                  <a:pt x="128" y="91"/>
                </a:cubicBezTo>
                <a:cubicBezTo>
                  <a:pt x="147" y="91"/>
                  <a:pt x="147" y="91"/>
                  <a:pt x="147" y="91"/>
                </a:cubicBezTo>
                <a:cubicBezTo>
                  <a:pt x="147" y="110"/>
                  <a:pt x="147" y="110"/>
                  <a:pt x="147" y="110"/>
                </a:cubicBezTo>
                <a:cubicBezTo>
                  <a:pt x="147" y="114"/>
                  <a:pt x="150" y="117"/>
                  <a:pt x="154" y="117"/>
                </a:cubicBezTo>
                <a:cubicBezTo>
                  <a:pt x="158" y="117"/>
                  <a:pt x="161" y="114"/>
                  <a:pt x="161" y="110"/>
                </a:cubicBezTo>
                <a:cubicBezTo>
                  <a:pt x="161" y="91"/>
                  <a:pt x="161" y="91"/>
                  <a:pt x="161" y="91"/>
                </a:cubicBezTo>
                <a:cubicBezTo>
                  <a:pt x="180" y="91"/>
                  <a:pt x="180" y="91"/>
                  <a:pt x="180" y="91"/>
                </a:cubicBezTo>
                <a:cubicBezTo>
                  <a:pt x="184" y="91"/>
                  <a:pt x="187" y="88"/>
                  <a:pt x="187" y="84"/>
                </a:cubicBezTo>
                <a:cubicBezTo>
                  <a:pt x="187" y="80"/>
                  <a:pt x="184" y="76"/>
                  <a:pt x="180" y="76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61" y="58"/>
                  <a:pt x="161" y="58"/>
                  <a:pt x="161" y="58"/>
                </a:cubicBezTo>
                <a:cubicBezTo>
                  <a:pt x="161" y="54"/>
                  <a:pt x="158" y="50"/>
                  <a:pt x="154" y="50"/>
                </a:cubicBezTo>
                <a:cubicBezTo>
                  <a:pt x="150" y="50"/>
                  <a:pt x="147" y="54"/>
                  <a:pt x="147" y="58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28" y="76"/>
                  <a:pt x="128" y="76"/>
                  <a:pt x="128" y="76"/>
                </a:cubicBezTo>
                <a:cubicBezTo>
                  <a:pt x="124" y="76"/>
                  <a:pt x="120" y="80"/>
                  <a:pt x="120" y="84"/>
                </a:cubicBezTo>
                <a:close/>
                <a:moveTo>
                  <a:pt x="80" y="57"/>
                </a:moveTo>
                <a:cubicBezTo>
                  <a:pt x="126" y="57"/>
                  <a:pt x="126" y="57"/>
                  <a:pt x="126" y="57"/>
                </a:cubicBezTo>
                <a:cubicBezTo>
                  <a:pt x="128" y="57"/>
                  <a:pt x="130" y="55"/>
                  <a:pt x="130" y="53"/>
                </a:cubicBezTo>
                <a:cubicBezTo>
                  <a:pt x="130" y="50"/>
                  <a:pt x="128" y="49"/>
                  <a:pt x="126" y="49"/>
                </a:cubicBezTo>
                <a:cubicBezTo>
                  <a:pt x="80" y="49"/>
                  <a:pt x="80" y="49"/>
                  <a:pt x="80" y="49"/>
                </a:cubicBezTo>
                <a:cubicBezTo>
                  <a:pt x="78" y="49"/>
                  <a:pt x="76" y="50"/>
                  <a:pt x="76" y="53"/>
                </a:cubicBezTo>
                <a:cubicBezTo>
                  <a:pt x="76" y="55"/>
                  <a:pt x="78" y="57"/>
                  <a:pt x="80" y="57"/>
                </a:cubicBezTo>
                <a:close/>
                <a:moveTo>
                  <a:pt x="80" y="34"/>
                </a:moveTo>
                <a:cubicBezTo>
                  <a:pt x="126" y="34"/>
                  <a:pt x="126" y="34"/>
                  <a:pt x="126" y="34"/>
                </a:cubicBezTo>
                <a:cubicBezTo>
                  <a:pt x="128" y="34"/>
                  <a:pt x="130" y="33"/>
                  <a:pt x="130" y="30"/>
                </a:cubicBezTo>
                <a:cubicBezTo>
                  <a:pt x="130" y="28"/>
                  <a:pt x="128" y="26"/>
                  <a:pt x="126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78" y="26"/>
                  <a:pt x="76" y="28"/>
                  <a:pt x="76" y="30"/>
                </a:cubicBezTo>
                <a:cubicBezTo>
                  <a:pt x="76" y="33"/>
                  <a:pt x="78" y="34"/>
                  <a:pt x="80" y="34"/>
                </a:cubicBezTo>
                <a:close/>
              </a:path>
            </a:pathLst>
          </a:cu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3200" dirty="0"/>
          </a:p>
        </p:txBody>
      </p:sp>
      <p:cxnSp>
        <p:nvCxnSpPr>
          <p:cNvPr id="217" name="직선 연결선 216"/>
          <p:cNvCxnSpPr>
            <a:endCxn id="41" idx="3"/>
          </p:cNvCxnSpPr>
          <p:nvPr/>
        </p:nvCxnSpPr>
        <p:spPr>
          <a:xfrm flipH="1">
            <a:off x="2127564" y="3505690"/>
            <a:ext cx="6341977" cy="7673"/>
          </a:xfrm>
          <a:prstGeom prst="line">
            <a:avLst/>
          </a:prstGeom>
          <a:ln w="12700">
            <a:solidFill>
              <a:srgbClr val="49A51B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4" name="그룹 173"/>
          <p:cNvGrpSpPr/>
          <p:nvPr/>
        </p:nvGrpSpPr>
        <p:grpSpPr>
          <a:xfrm>
            <a:off x="3826901" y="1312219"/>
            <a:ext cx="3038011" cy="716910"/>
            <a:chOff x="5484327" y="1848034"/>
            <a:chExt cx="2599130" cy="613343"/>
          </a:xfrm>
        </p:grpSpPr>
        <p:sp>
          <p:nvSpPr>
            <p:cNvPr id="175" name="TextBox 174"/>
            <p:cNvSpPr txBox="1"/>
            <p:nvPr/>
          </p:nvSpPr>
          <p:spPr>
            <a:xfrm>
              <a:off x="5484327" y="2066406"/>
              <a:ext cx="2599130" cy="39497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24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제</a:t>
              </a:r>
              <a:r>
                <a:rPr lang="en-US" altLang="ko-KR" sz="24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3</a:t>
              </a:r>
              <a:r>
                <a:rPr lang="ko-KR" altLang="en-US" sz="24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자 부당개입 적발 시</a:t>
              </a:r>
              <a:endParaRPr lang="ko-KR" altLang="en-US" sz="24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73B80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176" name="그룹 175"/>
            <p:cNvGrpSpPr/>
            <p:nvPr/>
          </p:nvGrpSpPr>
          <p:grpSpPr>
            <a:xfrm>
              <a:off x="6719961" y="1848034"/>
              <a:ext cx="126602" cy="140668"/>
              <a:chOff x="4529799" y="1187444"/>
              <a:chExt cx="126602" cy="140668"/>
            </a:xfrm>
          </p:grpSpPr>
          <p:sp>
            <p:nvSpPr>
              <p:cNvPr id="184" name="직사각형 183"/>
              <p:cNvSpPr/>
              <p:nvPr/>
            </p:nvSpPr>
            <p:spPr>
              <a:xfrm>
                <a:off x="4572000" y="1187444"/>
                <a:ext cx="84401" cy="84401"/>
              </a:xfrm>
              <a:prstGeom prst="rect">
                <a:avLst/>
              </a:prstGeom>
              <a:pattFill prst="dkUpDiag">
                <a:fgClr>
                  <a:srgbClr val="45B0D2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200" dirty="0"/>
              </a:p>
            </p:txBody>
          </p:sp>
          <p:sp>
            <p:nvSpPr>
              <p:cNvPr id="187" name="직사각형 186"/>
              <p:cNvSpPr/>
              <p:nvPr/>
            </p:nvSpPr>
            <p:spPr>
              <a:xfrm>
                <a:off x="4529799" y="1243711"/>
                <a:ext cx="84401" cy="84401"/>
              </a:xfrm>
              <a:prstGeom prst="rect">
                <a:avLst/>
              </a:prstGeom>
              <a:solidFill>
                <a:srgbClr val="45B0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200" dirty="0"/>
              </a:p>
            </p:txBody>
          </p:sp>
        </p:grpSp>
      </p:grpSp>
      <p:sp>
        <p:nvSpPr>
          <p:cNvPr id="192" name="TextBox 191"/>
          <p:cNvSpPr txBox="1"/>
          <p:nvPr/>
        </p:nvSpPr>
        <p:spPr>
          <a:xfrm>
            <a:off x="1221056" y="3706041"/>
            <a:ext cx="7224444" cy="441037"/>
          </a:xfrm>
          <a:prstGeom prst="rect">
            <a:avLst/>
          </a:prstGeom>
          <a:noFill/>
        </p:spPr>
        <p:txBody>
          <a:bodyPr wrap="square" lIns="80155" tIns="40078" rIns="80155" bIns="40078" rtlCol="0">
            <a:spAutoFit/>
          </a:bodyPr>
          <a:lstStyle/>
          <a:p>
            <a:pPr marL="92075" indent="-92075" defTabSz="872653">
              <a:lnSpc>
                <a:spcPct val="130000"/>
              </a:lnSpc>
              <a:spcBef>
                <a:spcPts val="300"/>
              </a:spcBef>
              <a:buClr>
                <a:srgbClr val="97CC12"/>
              </a:buClr>
              <a:buFont typeface="Arial" panose="020B0604020202020204" pitchFamily="34" charset="0"/>
              <a:buChar char="•"/>
            </a:pPr>
            <a:r>
              <a:rPr lang="ko-KR" altLang="en-US" sz="18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지원 결정 전 적발 시 사업계획서 등 재 작성 요청</a:t>
            </a:r>
            <a:endParaRPr lang="en-US" altLang="ko-KR" sz="1800" dirty="0" smtClean="0">
              <a:ln>
                <a:solidFill>
                  <a:prstClr val="black">
                    <a:alpha val="0"/>
                  </a:prst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1221056" y="4094580"/>
            <a:ext cx="3091062" cy="441037"/>
          </a:xfrm>
          <a:prstGeom prst="rect">
            <a:avLst/>
          </a:prstGeom>
          <a:noFill/>
        </p:spPr>
        <p:txBody>
          <a:bodyPr wrap="square" lIns="80155" tIns="40078" rIns="80155" bIns="40078" rtlCol="0">
            <a:spAutoFit/>
          </a:bodyPr>
          <a:lstStyle/>
          <a:p>
            <a:pPr marL="92075" indent="-92075" defTabSz="872653">
              <a:lnSpc>
                <a:spcPct val="130000"/>
              </a:lnSpc>
              <a:spcBef>
                <a:spcPts val="300"/>
              </a:spcBef>
              <a:buClr>
                <a:srgbClr val="97CC12"/>
              </a:buClr>
              <a:buFont typeface="Arial" panose="020B0604020202020204" pitchFamily="34" charset="0"/>
              <a:buChar char="•"/>
            </a:pPr>
            <a:r>
              <a:rPr lang="ko-KR" altLang="en-US" sz="18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정책자금 지원결정 취소</a:t>
            </a:r>
            <a:endParaRPr lang="en-US" altLang="ko-KR" sz="1800" dirty="0" smtClean="0">
              <a:ln>
                <a:solidFill>
                  <a:prstClr val="black">
                    <a:alpha val="0"/>
                  </a:prst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221056" y="4481464"/>
            <a:ext cx="3287570" cy="441037"/>
          </a:xfrm>
          <a:prstGeom prst="rect">
            <a:avLst/>
          </a:prstGeom>
          <a:noFill/>
        </p:spPr>
        <p:txBody>
          <a:bodyPr wrap="square" lIns="80155" tIns="40078" rIns="80155" bIns="40078" rtlCol="0">
            <a:spAutoFit/>
          </a:bodyPr>
          <a:lstStyle/>
          <a:p>
            <a:pPr marL="92075" indent="-92075" defTabSz="872653">
              <a:lnSpc>
                <a:spcPct val="130000"/>
              </a:lnSpc>
              <a:spcBef>
                <a:spcPts val="300"/>
              </a:spcBef>
              <a:buClr>
                <a:srgbClr val="97CC12"/>
              </a:buClr>
              <a:buFont typeface="Arial" panose="020B0604020202020204" pitchFamily="34" charset="0"/>
              <a:buChar char="•"/>
            </a:pPr>
            <a:r>
              <a:rPr lang="ko-KR" altLang="en-US" sz="18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중기청 사업참여 제한</a:t>
            </a:r>
            <a:endParaRPr lang="en-US" altLang="ko-KR" sz="1800" dirty="0" smtClean="0">
              <a:ln>
                <a:solidFill>
                  <a:prstClr val="black">
                    <a:alpha val="0"/>
                  </a:prst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grpSp>
        <p:nvGrpSpPr>
          <p:cNvPr id="198" name="그룹 197"/>
          <p:cNvGrpSpPr/>
          <p:nvPr/>
        </p:nvGrpSpPr>
        <p:grpSpPr>
          <a:xfrm>
            <a:off x="4051903" y="5639605"/>
            <a:ext cx="2462865" cy="436579"/>
            <a:chOff x="4163596" y="3494953"/>
            <a:chExt cx="2352697" cy="390729"/>
          </a:xfrm>
        </p:grpSpPr>
        <p:grpSp>
          <p:nvGrpSpPr>
            <p:cNvPr id="208" name="그룹 207"/>
            <p:cNvGrpSpPr/>
            <p:nvPr/>
          </p:nvGrpSpPr>
          <p:grpSpPr>
            <a:xfrm>
              <a:off x="4186939" y="3494953"/>
              <a:ext cx="2329354" cy="390729"/>
              <a:chOff x="1195029" y="5174163"/>
              <a:chExt cx="3214774" cy="390729"/>
            </a:xfrm>
          </p:grpSpPr>
          <p:sp>
            <p:nvSpPr>
              <p:cNvPr id="210" name="모서리가 둥근 직사각형 209"/>
              <p:cNvSpPr/>
              <p:nvPr/>
            </p:nvSpPr>
            <p:spPr>
              <a:xfrm>
                <a:off x="1195029" y="5183055"/>
                <a:ext cx="3214774" cy="38183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46B1D2"/>
                  </a:gs>
                  <a:gs pos="100000">
                    <a:srgbClr val="39A1D1"/>
                  </a:gs>
                </a:gsLst>
                <a:lin ang="5400000" scaled="1"/>
              </a:gradFill>
              <a:ln>
                <a:noFill/>
              </a:ln>
              <a:effectLst>
                <a:innerShdw blurRad="381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211" name="모서리가 둥근 직사각형 210"/>
              <p:cNvSpPr/>
              <p:nvPr/>
            </p:nvSpPr>
            <p:spPr>
              <a:xfrm rot="10800000">
                <a:off x="1229682" y="5174163"/>
                <a:ext cx="3145468" cy="360566"/>
              </a:xfrm>
              <a:prstGeom prst="roundRect">
                <a:avLst>
                  <a:gd name="adj" fmla="val 50000"/>
                </a:avLst>
              </a:prstGeom>
              <a:noFill/>
              <a:ln w="9525">
                <a:gradFill>
                  <a:gsLst>
                    <a:gs pos="0">
                      <a:schemeClr val="accent1">
                        <a:lumMod val="5000"/>
                        <a:lumOff val="95000"/>
                        <a:alpha val="65000"/>
                      </a:schemeClr>
                    </a:gs>
                    <a:gs pos="12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</p:grpSp>
        <p:sp>
          <p:nvSpPr>
            <p:cNvPr id="209" name="TextBox 208"/>
            <p:cNvSpPr txBox="1"/>
            <p:nvPr/>
          </p:nvSpPr>
          <p:spPr>
            <a:xfrm>
              <a:off x="4163596" y="3540731"/>
              <a:ext cx="2346256" cy="302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ko-KR" altLang="en-US" sz="1600" b="1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제</a:t>
              </a:r>
              <a:r>
                <a:rPr lang="en-US" altLang="ko-KR" sz="1600" b="1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600" b="1" dirty="0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 부당개입 신고센터</a:t>
              </a:r>
              <a:endParaRPr lang="ko-KR" altLang="en-US" sz="160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14" name="그림 2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537" y="4908165"/>
            <a:ext cx="3471598" cy="706040"/>
          </a:xfrm>
          <a:prstGeom prst="rect">
            <a:avLst/>
          </a:prstGeom>
        </p:spPr>
      </p:pic>
      <p:sp>
        <p:nvSpPr>
          <p:cNvPr id="215" name="TextBox 214"/>
          <p:cNvSpPr txBox="1"/>
          <p:nvPr/>
        </p:nvSpPr>
        <p:spPr>
          <a:xfrm>
            <a:off x="2557361" y="6122041"/>
            <a:ext cx="6336991" cy="74635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63"/>
              </a:spcBef>
            </a:pPr>
            <a:r>
              <a:rPr lang="en-US" altLang="ko-KR" sz="2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∙ </a:t>
            </a:r>
            <a:r>
              <a:rPr lang="ko-KR" altLang="en-US" sz="2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중소기업진흥공단 각 지역 본</a:t>
            </a:r>
            <a:r>
              <a:rPr lang="en-US" altLang="ko-KR" sz="2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2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지</a:t>
            </a:r>
            <a:r>
              <a:rPr lang="en-US" altLang="ko-KR" sz="2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ko-KR" altLang="en-US" sz="2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부</a:t>
            </a:r>
            <a:endParaRPr lang="en-US" altLang="ko-KR" sz="2000" b="1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spcBef>
                <a:spcPts val="263"/>
              </a:spcBef>
            </a:pPr>
            <a:r>
              <a:rPr lang="en-US" altLang="ko-KR" sz="2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∙ </a:t>
            </a:r>
            <a:r>
              <a:rPr lang="ko-KR" altLang="en-US" sz="2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중진공 홈페이지 </a:t>
            </a:r>
            <a:r>
              <a:rPr lang="en-US" altLang="ko-KR" sz="2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→ </a:t>
            </a:r>
            <a:r>
              <a:rPr lang="ko-KR" altLang="en-US" sz="2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참여광장 </a:t>
            </a:r>
            <a:r>
              <a:rPr lang="en-US" altLang="ko-KR" sz="2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→ </a:t>
            </a:r>
            <a:r>
              <a:rPr lang="ko-KR" altLang="en-US" sz="2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제</a:t>
            </a:r>
            <a:r>
              <a:rPr lang="en-US" altLang="ko-KR" sz="2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z="2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자 부당개입 신고</a:t>
            </a:r>
            <a:endParaRPr lang="ko-KR" altLang="en-US" sz="2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16" name="도넛 215"/>
          <p:cNvSpPr/>
          <p:nvPr/>
        </p:nvSpPr>
        <p:spPr>
          <a:xfrm rot="10800000" flipV="1">
            <a:off x="8419907" y="2140925"/>
            <a:ext cx="125480" cy="125481"/>
          </a:xfrm>
          <a:prstGeom prst="donut">
            <a:avLst/>
          </a:prstGeom>
          <a:solidFill>
            <a:srgbClr val="49A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 dirty="0">
              <a:solidFill>
                <a:schemeClr val="tx1"/>
              </a:solidFill>
            </a:endParaRPr>
          </a:p>
        </p:txBody>
      </p:sp>
      <p:sp>
        <p:nvSpPr>
          <p:cNvPr id="218" name="도넛 217"/>
          <p:cNvSpPr/>
          <p:nvPr/>
        </p:nvSpPr>
        <p:spPr>
          <a:xfrm rot="10800000" flipV="1">
            <a:off x="8436254" y="3438213"/>
            <a:ext cx="125480" cy="125481"/>
          </a:xfrm>
          <a:prstGeom prst="donut">
            <a:avLst/>
          </a:prstGeom>
          <a:solidFill>
            <a:srgbClr val="49A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7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9" y="2188633"/>
            <a:ext cx="10693311" cy="5371042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1698430" y="632939"/>
            <a:ext cx="7294954" cy="3798277"/>
            <a:chOff x="1698429" y="2411497"/>
            <a:chExt cx="7294954" cy="3798277"/>
          </a:xfrm>
        </p:grpSpPr>
        <p:sp>
          <p:nvSpPr>
            <p:cNvPr id="20" name="도넛 19"/>
            <p:cNvSpPr/>
            <p:nvPr/>
          </p:nvSpPr>
          <p:spPr>
            <a:xfrm>
              <a:off x="5195106" y="2411497"/>
              <a:ext cx="3798277" cy="3798277"/>
            </a:xfrm>
            <a:prstGeom prst="donut">
              <a:avLst>
                <a:gd name="adj" fmla="val 8069"/>
              </a:avLst>
            </a:prstGeom>
            <a:solidFill>
              <a:srgbClr val="39A1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3938" tIns="36969" rIns="73938" bIns="3696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500" dirty="0"/>
            </a:p>
          </p:txBody>
        </p:sp>
        <p:sp>
          <p:nvSpPr>
            <p:cNvPr id="13" name="도넛 12"/>
            <p:cNvSpPr/>
            <p:nvPr/>
          </p:nvSpPr>
          <p:spPr>
            <a:xfrm>
              <a:off x="1698429" y="2411497"/>
              <a:ext cx="3798277" cy="3798277"/>
            </a:xfrm>
            <a:prstGeom prst="donut">
              <a:avLst>
                <a:gd name="adj" fmla="val 8069"/>
              </a:avLst>
            </a:prstGeom>
            <a:solidFill>
              <a:srgbClr val="0874B5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3938" tIns="36969" rIns="73938" bIns="3696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500" dirty="0"/>
            </a:p>
          </p:txBody>
        </p:sp>
        <p:sp>
          <p:nvSpPr>
            <p:cNvPr id="27" name="자유형 26"/>
            <p:cNvSpPr/>
            <p:nvPr/>
          </p:nvSpPr>
          <p:spPr>
            <a:xfrm>
              <a:off x="5195106" y="3568174"/>
              <a:ext cx="301601" cy="1484925"/>
            </a:xfrm>
            <a:custGeom>
              <a:avLst/>
              <a:gdLst>
                <a:gd name="connsiteX0" fmla="*/ 150801 w 301601"/>
                <a:gd name="connsiteY0" fmla="*/ 0 h 1484925"/>
                <a:gd name="connsiteX1" fmla="*/ 152358 w 301601"/>
                <a:gd name="connsiteY1" fmla="*/ 3231 h 1484925"/>
                <a:gd name="connsiteX2" fmla="*/ 301601 w 301601"/>
                <a:gd name="connsiteY2" fmla="*/ 742462 h 1484925"/>
                <a:gd name="connsiteX3" fmla="*/ 152358 w 301601"/>
                <a:gd name="connsiteY3" fmla="*/ 1481693 h 1484925"/>
                <a:gd name="connsiteX4" fmla="*/ 150801 w 301601"/>
                <a:gd name="connsiteY4" fmla="*/ 1484925 h 1484925"/>
                <a:gd name="connsiteX5" fmla="*/ 149244 w 301601"/>
                <a:gd name="connsiteY5" fmla="*/ 1481693 h 1484925"/>
                <a:gd name="connsiteX6" fmla="*/ 0 w 301601"/>
                <a:gd name="connsiteY6" fmla="*/ 742462 h 1484925"/>
                <a:gd name="connsiteX7" fmla="*/ 149244 w 301601"/>
                <a:gd name="connsiteY7" fmla="*/ 3231 h 148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1601" h="1484925">
                  <a:moveTo>
                    <a:pt x="150801" y="0"/>
                  </a:moveTo>
                  <a:lnTo>
                    <a:pt x="152358" y="3231"/>
                  </a:lnTo>
                  <a:cubicBezTo>
                    <a:pt x="248459" y="230441"/>
                    <a:pt x="301601" y="480246"/>
                    <a:pt x="301601" y="742462"/>
                  </a:cubicBezTo>
                  <a:cubicBezTo>
                    <a:pt x="301601" y="1004679"/>
                    <a:pt x="248459" y="1254483"/>
                    <a:pt x="152358" y="1481693"/>
                  </a:cubicBezTo>
                  <a:lnTo>
                    <a:pt x="150801" y="1484925"/>
                  </a:lnTo>
                  <a:lnTo>
                    <a:pt x="149244" y="1481693"/>
                  </a:lnTo>
                  <a:cubicBezTo>
                    <a:pt x="53142" y="1254483"/>
                    <a:pt x="0" y="1004679"/>
                    <a:pt x="0" y="742462"/>
                  </a:cubicBezTo>
                  <a:cubicBezTo>
                    <a:pt x="0" y="480246"/>
                    <a:pt x="53142" y="230441"/>
                    <a:pt x="149244" y="323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3938" tIns="36969" rIns="73938" bIns="3696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500" dirty="0"/>
            </a:p>
          </p:txBody>
        </p:sp>
      </p:grpSp>
      <p:pic>
        <p:nvPicPr>
          <p:cNvPr id="18" name="그림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006" y="4584818"/>
            <a:ext cx="3797471" cy="783228"/>
          </a:xfrm>
          <a:prstGeom prst="rect">
            <a:avLst/>
          </a:prstGeom>
        </p:spPr>
      </p:pic>
      <p:grpSp>
        <p:nvGrpSpPr>
          <p:cNvPr id="21" name="그룹 20"/>
          <p:cNvGrpSpPr/>
          <p:nvPr/>
        </p:nvGrpSpPr>
        <p:grpSpPr>
          <a:xfrm>
            <a:off x="2531414" y="1184218"/>
            <a:ext cx="2132314" cy="2695717"/>
            <a:chOff x="2531414" y="3282137"/>
            <a:chExt cx="2132314" cy="2695717"/>
          </a:xfrm>
        </p:grpSpPr>
        <p:sp>
          <p:nvSpPr>
            <p:cNvPr id="25" name="TextBox 24"/>
            <p:cNvSpPr txBox="1"/>
            <p:nvPr/>
          </p:nvSpPr>
          <p:spPr>
            <a:xfrm>
              <a:off x="2531414" y="4408194"/>
              <a:ext cx="2132314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3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874B5">
                      <a:alpha val="20000"/>
                    </a:srgb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중소기업</a:t>
              </a:r>
            </a:p>
            <a:p>
              <a:pPr algn="ctr"/>
              <a:r>
                <a:rPr lang="ko-KR" altLang="en-US" sz="3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874B5">
                      <a:alpha val="20000"/>
                    </a:srgb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정책자금의</a:t>
              </a:r>
            </a:p>
            <a:p>
              <a:pPr algn="ctr"/>
              <a:r>
                <a:rPr lang="ko-KR" altLang="en-US" sz="3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874B5">
                      <a:alpha val="20000"/>
                    </a:srgb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개요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176620" y="3282137"/>
              <a:ext cx="84189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5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1">
                      <a:lumMod val="20000"/>
                      <a:lumOff val="8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Ⅰ</a:t>
              </a:r>
              <a:endParaRPr lang="ko-KR" altLang="en-US" sz="5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20000"/>
                    <a:lumOff val="80000"/>
                  </a:schemeClr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</p:txBody>
        </p:sp>
        <p:cxnSp>
          <p:nvCxnSpPr>
            <p:cNvPr id="28" name="직선 연결선 27"/>
            <p:cNvCxnSpPr/>
            <p:nvPr/>
          </p:nvCxnSpPr>
          <p:spPr>
            <a:xfrm>
              <a:off x="3527229" y="4250175"/>
              <a:ext cx="140677" cy="0"/>
            </a:xfrm>
            <a:prstGeom prst="line">
              <a:avLst/>
            </a:prstGeom>
            <a:ln>
              <a:solidFill>
                <a:srgbClr val="0874B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그룹 29"/>
          <p:cNvGrpSpPr/>
          <p:nvPr/>
        </p:nvGrpSpPr>
        <p:grpSpPr>
          <a:xfrm>
            <a:off x="5904654" y="1184218"/>
            <a:ext cx="2379177" cy="2695717"/>
            <a:chOff x="2407979" y="3282137"/>
            <a:chExt cx="2379178" cy="2695717"/>
          </a:xfrm>
        </p:grpSpPr>
        <p:sp>
          <p:nvSpPr>
            <p:cNvPr id="31" name="TextBox 30"/>
            <p:cNvSpPr txBox="1"/>
            <p:nvPr/>
          </p:nvSpPr>
          <p:spPr>
            <a:xfrm>
              <a:off x="2407979" y="4408194"/>
              <a:ext cx="2379178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3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874B5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2017</a:t>
              </a:r>
              <a:r>
                <a:rPr lang="ko-KR" altLang="en-US" sz="3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874B5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년</a:t>
              </a:r>
              <a:endParaRPr lang="ko-KR" altLang="en-US" sz="3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874B5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  <a:p>
              <a:pPr algn="ctr"/>
              <a:r>
                <a:rPr lang="ko-KR" altLang="en-US" sz="3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874B5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세부 </a:t>
              </a:r>
              <a:r>
                <a:rPr lang="ko-KR" altLang="en-US" sz="3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874B5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자금 별</a:t>
              </a:r>
              <a:endParaRPr lang="ko-KR" altLang="en-US" sz="3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874B5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  <a:p>
              <a:pPr algn="ctr"/>
              <a:r>
                <a:rPr lang="ko-KR" altLang="en-US" sz="3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874B5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지원계획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76619" y="3282137"/>
              <a:ext cx="84189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5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874B5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Ⅱ</a:t>
              </a:r>
              <a:endParaRPr lang="ko-KR" altLang="en-US" sz="5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7598B">
                    <a:alpha val="20000"/>
                  </a:srgbClr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</p:txBody>
        </p:sp>
        <p:cxnSp>
          <p:nvCxnSpPr>
            <p:cNvPr id="33" name="직선 연결선 32"/>
            <p:cNvCxnSpPr/>
            <p:nvPr/>
          </p:nvCxnSpPr>
          <p:spPr>
            <a:xfrm>
              <a:off x="3527229" y="4250175"/>
              <a:ext cx="140677" cy="0"/>
            </a:xfrm>
            <a:prstGeom prst="line">
              <a:avLst/>
            </a:prstGeom>
            <a:ln>
              <a:solidFill>
                <a:srgbClr val="39A1D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6332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890" y="315019"/>
            <a:ext cx="5649279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01. </a:t>
            </a:r>
            <a:r>
              <a:rPr lang="ko-KR" altLang="en-US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창업기업지원자금</a:t>
            </a:r>
            <a:r>
              <a:rPr lang="en-US" altLang="ko-KR" sz="2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(</a:t>
            </a:r>
            <a:r>
              <a:rPr lang="ko-KR" altLang="en-US" sz="2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일반창업기업지원자금</a:t>
            </a:r>
            <a:r>
              <a:rPr lang="en-US" altLang="ko-KR" sz="2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)</a:t>
            </a:r>
            <a:endParaRPr lang="ko-KR" altLang="en-US" sz="2000" dirty="0">
              <a:ln>
                <a:solidFill>
                  <a:schemeClr val="tx1">
                    <a:alpha val="0"/>
                  </a:schemeClr>
                </a:solidFill>
              </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0"/>
              </a:gra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7"/>
          <a:stretch/>
        </p:blipFill>
        <p:spPr>
          <a:xfrm flipH="1">
            <a:off x="6407967" y="967741"/>
            <a:ext cx="2736032" cy="3959616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378575" y="1340646"/>
            <a:ext cx="10223033" cy="1342478"/>
            <a:chOff x="503484" y="1295331"/>
            <a:chExt cx="10223033" cy="1342478"/>
          </a:xfrm>
        </p:grpSpPr>
        <p:sp>
          <p:nvSpPr>
            <p:cNvPr id="28" name="타원 88"/>
            <p:cNvSpPr/>
            <p:nvPr/>
          </p:nvSpPr>
          <p:spPr>
            <a:xfrm>
              <a:off x="588939" y="1329548"/>
              <a:ext cx="6404911" cy="1275922"/>
            </a:xfrm>
            <a:custGeom>
              <a:avLst/>
              <a:gdLst>
                <a:gd name="connsiteX0" fmla="*/ 0 w 7966120"/>
                <a:gd name="connsiteY0" fmla="*/ 48932 h 1275922"/>
                <a:gd name="connsiteX1" fmla="*/ 48932 w 7966120"/>
                <a:gd name="connsiteY1" fmla="*/ 0 h 1275922"/>
                <a:gd name="connsiteX2" fmla="*/ 7917188 w 7966120"/>
                <a:gd name="connsiteY2" fmla="*/ 0 h 1275922"/>
                <a:gd name="connsiteX3" fmla="*/ 7966120 w 7966120"/>
                <a:gd name="connsiteY3" fmla="*/ 48932 h 1275922"/>
                <a:gd name="connsiteX4" fmla="*/ 7966120 w 7966120"/>
                <a:gd name="connsiteY4" fmla="*/ 1226990 h 1275922"/>
                <a:gd name="connsiteX5" fmla="*/ 7917188 w 7966120"/>
                <a:gd name="connsiteY5" fmla="*/ 1275922 h 1275922"/>
                <a:gd name="connsiteX6" fmla="*/ 48932 w 7966120"/>
                <a:gd name="connsiteY6" fmla="*/ 1275922 h 1275922"/>
                <a:gd name="connsiteX7" fmla="*/ 0 w 7966120"/>
                <a:gd name="connsiteY7" fmla="*/ 1226990 h 1275922"/>
                <a:gd name="connsiteX8" fmla="*/ 0 w 7966120"/>
                <a:gd name="connsiteY8" fmla="*/ 48932 h 1275922"/>
                <a:gd name="connsiteX0" fmla="*/ 7917188 w 8008628"/>
                <a:gd name="connsiteY0" fmla="*/ 1275922 h 1367362"/>
                <a:gd name="connsiteX1" fmla="*/ 48932 w 8008628"/>
                <a:gd name="connsiteY1" fmla="*/ 1275922 h 1367362"/>
                <a:gd name="connsiteX2" fmla="*/ 0 w 8008628"/>
                <a:gd name="connsiteY2" fmla="*/ 1226990 h 1367362"/>
                <a:gd name="connsiteX3" fmla="*/ 0 w 8008628"/>
                <a:gd name="connsiteY3" fmla="*/ 48932 h 1367362"/>
                <a:gd name="connsiteX4" fmla="*/ 48932 w 8008628"/>
                <a:gd name="connsiteY4" fmla="*/ 0 h 1367362"/>
                <a:gd name="connsiteX5" fmla="*/ 7917188 w 8008628"/>
                <a:gd name="connsiteY5" fmla="*/ 0 h 1367362"/>
                <a:gd name="connsiteX6" fmla="*/ 7966120 w 8008628"/>
                <a:gd name="connsiteY6" fmla="*/ 48932 h 1367362"/>
                <a:gd name="connsiteX7" fmla="*/ 7966120 w 8008628"/>
                <a:gd name="connsiteY7" fmla="*/ 1226990 h 1367362"/>
                <a:gd name="connsiteX8" fmla="*/ 8008628 w 8008628"/>
                <a:gd name="connsiteY8" fmla="*/ 1367362 h 1367362"/>
                <a:gd name="connsiteX0" fmla="*/ 1103150 w 8008628"/>
                <a:gd name="connsiteY0" fmla="*/ 1275922 h 1367362"/>
                <a:gd name="connsiteX1" fmla="*/ 48932 w 8008628"/>
                <a:gd name="connsiteY1" fmla="*/ 1275922 h 1367362"/>
                <a:gd name="connsiteX2" fmla="*/ 0 w 8008628"/>
                <a:gd name="connsiteY2" fmla="*/ 1226990 h 1367362"/>
                <a:gd name="connsiteX3" fmla="*/ 0 w 8008628"/>
                <a:gd name="connsiteY3" fmla="*/ 48932 h 1367362"/>
                <a:gd name="connsiteX4" fmla="*/ 48932 w 8008628"/>
                <a:gd name="connsiteY4" fmla="*/ 0 h 1367362"/>
                <a:gd name="connsiteX5" fmla="*/ 7917188 w 8008628"/>
                <a:gd name="connsiteY5" fmla="*/ 0 h 1367362"/>
                <a:gd name="connsiteX6" fmla="*/ 7966120 w 8008628"/>
                <a:gd name="connsiteY6" fmla="*/ 48932 h 1367362"/>
                <a:gd name="connsiteX7" fmla="*/ 7966120 w 8008628"/>
                <a:gd name="connsiteY7" fmla="*/ 1226990 h 1367362"/>
                <a:gd name="connsiteX8" fmla="*/ 8008628 w 8008628"/>
                <a:gd name="connsiteY8" fmla="*/ 1367362 h 1367362"/>
                <a:gd name="connsiteX0" fmla="*/ 1103150 w 7966120"/>
                <a:gd name="connsiteY0" fmla="*/ 1275922 h 1275922"/>
                <a:gd name="connsiteX1" fmla="*/ 48932 w 7966120"/>
                <a:gd name="connsiteY1" fmla="*/ 1275922 h 1275922"/>
                <a:gd name="connsiteX2" fmla="*/ 0 w 7966120"/>
                <a:gd name="connsiteY2" fmla="*/ 1226990 h 1275922"/>
                <a:gd name="connsiteX3" fmla="*/ 0 w 7966120"/>
                <a:gd name="connsiteY3" fmla="*/ 48932 h 1275922"/>
                <a:gd name="connsiteX4" fmla="*/ 48932 w 7966120"/>
                <a:gd name="connsiteY4" fmla="*/ 0 h 1275922"/>
                <a:gd name="connsiteX5" fmla="*/ 7917188 w 7966120"/>
                <a:gd name="connsiteY5" fmla="*/ 0 h 1275922"/>
                <a:gd name="connsiteX6" fmla="*/ 7966120 w 7966120"/>
                <a:gd name="connsiteY6" fmla="*/ 48932 h 1275922"/>
                <a:gd name="connsiteX7" fmla="*/ 7966120 w 7966120"/>
                <a:gd name="connsiteY7" fmla="*/ 1226990 h 1275922"/>
                <a:gd name="connsiteX0" fmla="*/ 1103150 w 7966120"/>
                <a:gd name="connsiteY0" fmla="*/ 1275922 h 1275922"/>
                <a:gd name="connsiteX1" fmla="*/ 48932 w 7966120"/>
                <a:gd name="connsiteY1" fmla="*/ 1275922 h 1275922"/>
                <a:gd name="connsiteX2" fmla="*/ 0 w 7966120"/>
                <a:gd name="connsiteY2" fmla="*/ 1226990 h 1275922"/>
                <a:gd name="connsiteX3" fmla="*/ 0 w 7966120"/>
                <a:gd name="connsiteY3" fmla="*/ 48932 h 1275922"/>
                <a:gd name="connsiteX4" fmla="*/ 48932 w 7966120"/>
                <a:gd name="connsiteY4" fmla="*/ 0 h 1275922"/>
                <a:gd name="connsiteX5" fmla="*/ 7917188 w 7966120"/>
                <a:gd name="connsiteY5" fmla="*/ 0 h 1275922"/>
                <a:gd name="connsiteX6" fmla="*/ 7966120 w 7966120"/>
                <a:gd name="connsiteY6" fmla="*/ 48932 h 1275922"/>
                <a:gd name="connsiteX0" fmla="*/ 1103150 w 7917188"/>
                <a:gd name="connsiteY0" fmla="*/ 1275922 h 1275922"/>
                <a:gd name="connsiteX1" fmla="*/ 48932 w 7917188"/>
                <a:gd name="connsiteY1" fmla="*/ 1275922 h 1275922"/>
                <a:gd name="connsiteX2" fmla="*/ 0 w 7917188"/>
                <a:gd name="connsiteY2" fmla="*/ 1226990 h 1275922"/>
                <a:gd name="connsiteX3" fmla="*/ 0 w 7917188"/>
                <a:gd name="connsiteY3" fmla="*/ 48932 h 1275922"/>
                <a:gd name="connsiteX4" fmla="*/ 48932 w 7917188"/>
                <a:gd name="connsiteY4" fmla="*/ 0 h 1275922"/>
                <a:gd name="connsiteX5" fmla="*/ 7917188 w 7917188"/>
                <a:gd name="connsiteY5" fmla="*/ 0 h 1275922"/>
                <a:gd name="connsiteX0" fmla="*/ 1103150 w 6404911"/>
                <a:gd name="connsiteY0" fmla="*/ 1275922 h 1275922"/>
                <a:gd name="connsiteX1" fmla="*/ 48932 w 6404911"/>
                <a:gd name="connsiteY1" fmla="*/ 1275922 h 1275922"/>
                <a:gd name="connsiteX2" fmla="*/ 0 w 6404911"/>
                <a:gd name="connsiteY2" fmla="*/ 1226990 h 1275922"/>
                <a:gd name="connsiteX3" fmla="*/ 0 w 6404911"/>
                <a:gd name="connsiteY3" fmla="*/ 48932 h 1275922"/>
                <a:gd name="connsiteX4" fmla="*/ 48932 w 6404911"/>
                <a:gd name="connsiteY4" fmla="*/ 0 h 1275922"/>
                <a:gd name="connsiteX5" fmla="*/ 6404911 w 6404911"/>
                <a:gd name="connsiteY5" fmla="*/ 0 h 1275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04911" h="1275922">
                  <a:moveTo>
                    <a:pt x="1103150" y="1275922"/>
                  </a:moveTo>
                  <a:lnTo>
                    <a:pt x="48932" y="1275922"/>
                  </a:lnTo>
                  <a:cubicBezTo>
                    <a:pt x="21908" y="1275922"/>
                    <a:pt x="0" y="1254014"/>
                    <a:pt x="0" y="1226990"/>
                  </a:cubicBezTo>
                  <a:lnTo>
                    <a:pt x="0" y="48932"/>
                  </a:lnTo>
                  <a:cubicBezTo>
                    <a:pt x="0" y="21908"/>
                    <a:pt x="21908" y="0"/>
                    <a:pt x="48932" y="0"/>
                  </a:cubicBezTo>
                  <a:lnTo>
                    <a:pt x="6404911" y="0"/>
                  </a:lnTo>
                </a:path>
              </a:pathLst>
            </a:cu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FF5C01"/>
                </a:solidFill>
              </a:endParaRPr>
            </a:p>
          </p:txBody>
        </p:sp>
        <p:grpSp>
          <p:nvGrpSpPr>
            <p:cNvPr id="29" name="그룹 28"/>
            <p:cNvGrpSpPr/>
            <p:nvPr/>
          </p:nvGrpSpPr>
          <p:grpSpPr>
            <a:xfrm>
              <a:off x="503484" y="1398861"/>
              <a:ext cx="2040779" cy="364802"/>
              <a:chOff x="548366" y="4935095"/>
              <a:chExt cx="2302404" cy="411570"/>
            </a:xfrm>
          </p:grpSpPr>
          <p:sp>
            <p:nvSpPr>
              <p:cNvPr id="40" name="자유형 39"/>
              <p:cNvSpPr/>
              <p:nvPr/>
            </p:nvSpPr>
            <p:spPr>
              <a:xfrm rot="21449275">
                <a:off x="626009" y="5121897"/>
                <a:ext cx="1190130" cy="224768"/>
              </a:xfrm>
              <a:custGeom>
                <a:avLst/>
                <a:gdLst>
                  <a:gd name="connsiteX0" fmla="*/ 26193 w 1078706"/>
                  <a:gd name="connsiteY0" fmla="*/ 76200 h 173831"/>
                  <a:gd name="connsiteX1" fmla="*/ 1078706 w 1078706"/>
                  <a:gd name="connsiteY1" fmla="*/ 173831 h 173831"/>
                  <a:gd name="connsiteX2" fmla="*/ 1078706 w 1078706"/>
                  <a:gd name="connsiteY2" fmla="*/ 0 h 173831"/>
                  <a:gd name="connsiteX3" fmla="*/ 0 w 1078706"/>
                  <a:gd name="connsiteY3" fmla="*/ 33337 h 173831"/>
                  <a:gd name="connsiteX4" fmla="*/ 26193 w 1078706"/>
                  <a:gd name="connsiteY4" fmla="*/ 76200 h 173831"/>
                  <a:gd name="connsiteX0" fmla="*/ 26193 w 1078706"/>
                  <a:gd name="connsiteY0" fmla="*/ 76200 h 176212"/>
                  <a:gd name="connsiteX1" fmla="*/ 1071562 w 1078706"/>
                  <a:gd name="connsiteY1" fmla="*/ 176212 h 176212"/>
                  <a:gd name="connsiteX2" fmla="*/ 1078706 w 1078706"/>
                  <a:gd name="connsiteY2" fmla="*/ 0 h 176212"/>
                  <a:gd name="connsiteX3" fmla="*/ 0 w 1078706"/>
                  <a:gd name="connsiteY3" fmla="*/ 33337 h 176212"/>
                  <a:gd name="connsiteX4" fmla="*/ 26193 w 1078706"/>
                  <a:gd name="connsiteY4" fmla="*/ 76200 h 176212"/>
                  <a:gd name="connsiteX0" fmla="*/ 26193 w 1078706"/>
                  <a:gd name="connsiteY0" fmla="*/ 76200 h 176212"/>
                  <a:gd name="connsiteX1" fmla="*/ 1071562 w 1078706"/>
                  <a:gd name="connsiteY1" fmla="*/ 176212 h 176212"/>
                  <a:gd name="connsiteX2" fmla="*/ 1078706 w 1078706"/>
                  <a:gd name="connsiteY2" fmla="*/ 0 h 176212"/>
                  <a:gd name="connsiteX3" fmla="*/ 0 w 1078706"/>
                  <a:gd name="connsiteY3" fmla="*/ 33337 h 176212"/>
                  <a:gd name="connsiteX4" fmla="*/ 26193 w 1078706"/>
                  <a:gd name="connsiteY4" fmla="*/ 76200 h 176212"/>
                  <a:gd name="connsiteX0" fmla="*/ 26193 w 1083468"/>
                  <a:gd name="connsiteY0" fmla="*/ 76200 h 221455"/>
                  <a:gd name="connsiteX1" fmla="*/ 1083468 w 1083468"/>
                  <a:gd name="connsiteY1" fmla="*/ 221455 h 221455"/>
                  <a:gd name="connsiteX2" fmla="*/ 1078706 w 1083468"/>
                  <a:gd name="connsiteY2" fmla="*/ 0 h 221455"/>
                  <a:gd name="connsiteX3" fmla="*/ 0 w 1083468"/>
                  <a:gd name="connsiteY3" fmla="*/ 33337 h 221455"/>
                  <a:gd name="connsiteX4" fmla="*/ 26193 w 1083468"/>
                  <a:gd name="connsiteY4" fmla="*/ 76200 h 221455"/>
                  <a:gd name="connsiteX0" fmla="*/ 26193 w 1088356"/>
                  <a:gd name="connsiteY0" fmla="*/ 76200 h 221455"/>
                  <a:gd name="connsiteX1" fmla="*/ 1083468 w 1088356"/>
                  <a:gd name="connsiteY1" fmla="*/ 221455 h 221455"/>
                  <a:gd name="connsiteX2" fmla="*/ 1078706 w 1088356"/>
                  <a:gd name="connsiteY2" fmla="*/ 0 h 221455"/>
                  <a:gd name="connsiteX3" fmla="*/ 0 w 1088356"/>
                  <a:gd name="connsiteY3" fmla="*/ 33337 h 221455"/>
                  <a:gd name="connsiteX4" fmla="*/ 26193 w 1088356"/>
                  <a:gd name="connsiteY4" fmla="*/ 76200 h 221455"/>
                  <a:gd name="connsiteX0" fmla="*/ 26193 w 1130580"/>
                  <a:gd name="connsiteY0" fmla="*/ 76200 h 221455"/>
                  <a:gd name="connsiteX1" fmla="*/ 1083468 w 1130580"/>
                  <a:gd name="connsiteY1" fmla="*/ 221455 h 221455"/>
                  <a:gd name="connsiteX2" fmla="*/ 1078706 w 1130580"/>
                  <a:gd name="connsiteY2" fmla="*/ 0 h 221455"/>
                  <a:gd name="connsiteX3" fmla="*/ 0 w 1130580"/>
                  <a:gd name="connsiteY3" fmla="*/ 33337 h 221455"/>
                  <a:gd name="connsiteX4" fmla="*/ 26193 w 1130580"/>
                  <a:gd name="connsiteY4" fmla="*/ 76200 h 221455"/>
                  <a:gd name="connsiteX0" fmla="*/ 26193 w 1145439"/>
                  <a:gd name="connsiteY0" fmla="*/ 76200 h 221455"/>
                  <a:gd name="connsiteX1" fmla="*/ 1083468 w 1145439"/>
                  <a:gd name="connsiteY1" fmla="*/ 221455 h 221455"/>
                  <a:gd name="connsiteX2" fmla="*/ 1078706 w 1145439"/>
                  <a:gd name="connsiteY2" fmla="*/ 0 h 221455"/>
                  <a:gd name="connsiteX3" fmla="*/ 0 w 1145439"/>
                  <a:gd name="connsiteY3" fmla="*/ 33337 h 221455"/>
                  <a:gd name="connsiteX4" fmla="*/ 26193 w 1145439"/>
                  <a:gd name="connsiteY4" fmla="*/ 76200 h 221455"/>
                  <a:gd name="connsiteX0" fmla="*/ 26193 w 1160776"/>
                  <a:gd name="connsiteY0" fmla="*/ 76200 h 226876"/>
                  <a:gd name="connsiteX1" fmla="*/ 1083468 w 1160776"/>
                  <a:gd name="connsiteY1" fmla="*/ 221455 h 226876"/>
                  <a:gd name="connsiteX2" fmla="*/ 1078706 w 1160776"/>
                  <a:gd name="connsiteY2" fmla="*/ 0 h 226876"/>
                  <a:gd name="connsiteX3" fmla="*/ 0 w 1160776"/>
                  <a:gd name="connsiteY3" fmla="*/ 33337 h 226876"/>
                  <a:gd name="connsiteX4" fmla="*/ 26193 w 1160776"/>
                  <a:gd name="connsiteY4" fmla="*/ 76200 h 226876"/>
                  <a:gd name="connsiteX0" fmla="*/ 26193 w 1139370"/>
                  <a:gd name="connsiteY0" fmla="*/ 76200 h 194259"/>
                  <a:gd name="connsiteX1" fmla="*/ 1047749 w 1139370"/>
                  <a:gd name="connsiteY1" fmla="*/ 188117 h 194259"/>
                  <a:gd name="connsiteX2" fmla="*/ 1078706 w 1139370"/>
                  <a:gd name="connsiteY2" fmla="*/ 0 h 194259"/>
                  <a:gd name="connsiteX3" fmla="*/ 0 w 1139370"/>
                  <a:gd name="connsiteY3" fmla="*/ 33337 h 194259"/>
                  <a:gd name="connsiteX4" fmla="*/ 26193 w 1139370"/>
                  <a:gd name="connsiteY4" fmla="*/ 76200 h 194259"/>
                  <a:gd name="connsiteX0" fmla="*/ 26193 w 1149857"/>
                  <a:gd name="connsiteY0" fmla="*/ 76270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26193 w 1149857"/>
                  <a:gd name="connsiteY4" fmla="*/ 76270 h 193908"/>
                  <a:gd name="connsiteX0" fmla="*/ 33336 w 1149857"/>
                  <a:gd name="connsiteY0" fmla="*/ 40551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33336 w 1149857"/>
                  <a:gd name="connsiteY4" fmla="*/ 40551 h 193908"/>
                  <a:gd name="connsiteX0" fmla="*/ 33336 w 1149857"/>
                  <a:gd name="connsiteY0" fmla="*/ 40551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33336 w 1149857"/>
                  <a:gd name="connsiteY4" fmla="*/ 40551 h 193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9857" h="193908">
                    <a:moveTo>
                      <a:pt x="33336" y="40551"/>
                    </a:moveTo>
                    <a:cubicBezTo>
                      <a:pt x="403223" y="81031"/>
                      <a:pt x="775493" y="104844"/>
                      <a:pt x="1047749" y="188187"/>
                    </a:cubicBezTo>
                    <a:cubicBezTo>
                      <a:pt x="1191418" y="233433"/>
                      <a:pt x="1166018" y="-4693"/>
                      <a:pt x="1078706" y="70"/>
                    </a:cubicBezTo>
                    <a:lnTo>
                      <a:pt x="0" y="33407"/>
                    </a:lnTo>
                    <a:lnTo>
                      <a:pt x="33336" y="40551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alpha val="0"/>
                    </a:schemeClr>
                  </a:gs>
                  <a:gs pos="14000">
                    <a:schemeClr val="bg1">
                      <a:lumMod val="50000"/>
                    </a:schemeClr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41" name="양쪽 모서리가 둥근 사각형 40"/>
              <p:cNvSpPr/>
              <p:nvPr/>
            </p:nvSpPr>
            <p:spPr>
              <a:xfrm rot="5400000">
                <a:off x="1547190" y="3946329"/>
                <a:ext cx="304756" cy="230240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087115" y="4935095"/>
                <a:ext cx="1763655" cy="31251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2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일</a:t>
                </a:r>
                <a:r>
                  <a:rPr lang="ko-KR" altLang="en-US" sz="1200" b="1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반</a:t>
                </a:r>
                <a:r>
                  <a:rPr lang="ko-KR" altLang="en-US" sz="12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창업기업지원자금</a:t>
                </a:r>
                <a:endParaRPr lang="ko-KR" altLang="en-US" sz="12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3" name="직각 삼각형 42"/>
              <p:cNvSpPr/>
              <p:nvPr/>
            </p:nvSpPr>
            <p:spPr>
              <a:xfrm rot="10800000">
                <a:off x="555183" y="5207013"/>
                <a:ext cx="89693" cy="85787"/>
              </a:xfrm>
              <a:prstGeom prst="rtTriangl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pic>
            <p:nvPicPr>
              <p:cNvPr id="44" name="그림 4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9300" y="4946647"/>
                <a:ext cx="255120" cy="242492"/>
              </a:xfrm>
              <a:prstGeom prst="rect">
                <a:avLst/>
              </a:prstGeom>
            </p:spPr>
          </p:pic>
        </p:grpSp>
        <p:grpSp>
          <p:nvGrpSpPr>
            <p:cNvPr id="30" name="그룹 29"/>
            <p:cNvGrpSpPr/>
            <p:nvPr/>
          </p:nvGrpSpPr>
          <p:grpSpPr>
            <a:xfrm>
              <a:off x="895123" y="1757441"/>
              <a:ext cx="9831394" cy="373656"/>
              <a:chOff x="811657" y="2100808"/>
              <a:chExt cx="9831394" cy="373656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1212391" y="2133748"/>
                <a:ext cx="825867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4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rgbClr val="0973B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사업목적</a:t>
                </a:r>
                <a:endParaRPr lang="ko-KR" altLang="en-US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973B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38" name="그림 37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1657" y="2100808"/>
                <a:ext cx="373656" cy="373656"/>
              </a:xfrm>
              <a:prstGeom prst="rect">
                <a:avLst/>
              </a:prstGeom>
            </p:spPr>
          </p:pic>
          <p:sp>
            <p:nvSpPr>
              <p:cNvPr id="39" name="TextBox 38"/>
              <p:cNvSpPr txBox="1"/>
              <p:nvPr/>
            </p:nvSpPr>
            <p:spPr>
              <a:xfrm>
                <a:off x="2020892" y="2126754"/>
                <a:ext cx="8622159" cy="30777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우수한 기술력과 사업성은 있으나 자금력이 부족한 중소</a:t>
                </a:r>
                <a:r>
                  <a:rPr lang="en-US" altLang="ko-KR" sz="14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·</a:t>
                </a:r>
                <a:r>
                  <a:rPr lang="ko-KR" altLang="en-US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벤처기업의 창업을 </a:t>
                </a:r>
                <a:r>
                  <a:rPr lang="ko-KR" altLang="en-US" sz="14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활성화하고 고용창출을 </a:t>
                </a:r>
                <a:r>
                  <a:rPr lang="ko-KR" altLang="en-US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도모</a:t>
                </a:r>
                <a:endParaRPr lang="ko-KR" altLang="en-US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</p:grpSp>
        <p:grpSp>
          <p:nvGrpSpPr>
            <p:cNvPr id="31" name="그룹 30"/>
            <p:cNvGrpSpPr/>
            <p:nvPr/>
          </p:nvGrpSpPr>
          <p:grpSpPr>
            <a:xfrm>
              <a:off x="895123" y="2126686"/>
              <a:ext cx="2243051" cy="373656"/>
              <a:chOff x="811657" y="2100808"/>
              <a:chExt cx="2243051" cy="373656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1212391" y="2133748"/>
                <a:ext cx="825867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4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rgbClr val="0973B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융자규모</a:t>
                </a:r>
                <a:endParaRPr lang="ko-KR" altLang="en-US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973B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35" name="그림 34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1657" y="2100808"/>
                <a:ext cx="373656" cy="373656"/>
              </a:xfrm>
              <a:prstGeom prst="rect">
                <a:avLst/>
              </a:prstGeom>
            </p:spPr>
          </p:pic>
          <p:sp>
            <p:nvSpPr>
              <p:cNvPr id="36" name="TextBox 35"/>
              <p:cNvSpPr txBox="1"/>
              <p:nvPr/>
            </p:nvSpPr>
            <p:spPr>
              <a:xfrm>
                <a:off x="2017245" y="2115642"/>
                <a:ext cx="1037463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altLang="ko-KR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15,300</a:t>
                </a:r>
                <a:r>
                  <a:rPr lang="ko-KR" altLang="en-US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억원</a:t>
                </a:r>
                <a:endParaRPr lang="en-US" altLang="ko-KR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</p:grpSp>
        <p:sp>
          <p:nvSpPr>
            <p:cNvPr id="32" name="타원 31"/>
            <p:cNvSpPr/>
            <p:nvPr/>
          </p:nvSpPr>
          <p:spPr>
            <a:xfrm>
              <a:off x="1642932" y="2571951"/>
              <a:ext cx="65858" cy="6585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33" name="타원 32"/>
            <p:cNvSpPr/>
            <p:nvPr/>
          </p:nvSpPr>
          <p:spPr>
            <a:xfrm>
              <a:off x="6952129" y="1295331"/>
              <a:ext cx="65858" cy="6585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</p:grpSp>
      <p:sp>
        <p:nvSpPr>
          <p:cNvPr id="105" name="TextBox 104"/>
          <p:cNvSpPr txBox="1"/>
          <p:nvPr/>
        </p:nvSpPr>
        <p:spPr>
          <a:xfrm>
            <a:off x="459165" y="2738964"/>
            <a:ext cx="689612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01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459165" y="4186329"/>
            <a:ext cx="73930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02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459165" y="4730065"/>
            <a:ext cx="74732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03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459165" y="5388101"/>
            <a:ext cx="74732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04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459165" y="6674787"/>
            <a:ext cx="74732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05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686270" y="3023990"/>
            <a:ext cx="108363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9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융자대상</a:t>
            </a:r>
            <a:endParaRPr lang="ko-KR" altLang="en-US" sz="19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2964028" y="2686060"/>
            <a:ext cx="7856372" cy="151323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▪『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중소기업창업 지원법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』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제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2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조에 의한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창업자로서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</a:t>
            </a:r>
          </a:p>
          <a:p>
            <a:pPr>
              <a:spcBef>
                <a:spcPts val="200"/>
              </a:spcBef>
            </a:pP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 같은 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법 제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조에 따라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창업에서 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제외되는 업종을 영위하지 않는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중소기업</a:t>
            </a:r>
            <a:endParaRPr lang="en-US" altLang="ko-KR" sz="1600" spc="-11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spcBef>
                <a:spcPts val="200"/>
              </a:spcBef>
            </a:pP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창업 자금 지원 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제외 </a:t>
            </a: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: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숙박 및 </a:t>
            </a:r>
            <a:r>
              <a:rPr lang="ko-KR" altLang="en-US" sz="12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음식점업</a:t>
            </a:r>
            <a:r>
              <a:rPr lang="en-US" altLang="ko-KR" sz="10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0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호텔업</a:t>
            </a:r>
            <a:r>
              <a:rPr lang="en-US" altLang="ko-KR" sz="10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0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휴양콘도 </a:t>
            </a:r>
            <a:r>
              <a:rPr lang="ko-KR" altLang="en-US" sz="10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운영업</a:t>
            </a:r>
            <a:r>
              <a:rPr lang="en-US" altLang="ko-KR" sz="10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0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기타 관광숙박시설 </a:t>
            </a:r>
            <a:r>
              <a:rPr lang="ko-KR" altLang="en-US" sz="10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운영업</a:t>
            </a:r>
            <a:r>
              <a:rPr lang="ko-KR" altLang="en-US" sz="10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및 </a:t>
            </a:r>
            <a:r>
              <a:rPr lang="ko-KR" altLang="en-US" sz="10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상시근로자</a:t>
            </a:r>
            <a:r>
              <a:rPr lang="ko-KR" altLang="en-US" sz="10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0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20</a:t>
            </a:r>
            <a:r>
              <a:rPr lang="ko-KR" altLang="en-US" sz="10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명 이상의 법인인 </a:t>
            </a:r>
            <a:r>
              <a:rPr lang="ko-KR" altLang="en-US" sz="1000" spc="-11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음식점업</a:t>
            </a:r>
            <a:r>
              <a:rPr lang="ko-KR" altLang="en-US" sz="10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10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제외</a:t>
            </a:r>
            <a:r>
              <a:rPr lang="en-US" altLang="ko-KR" sz="10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</a:t>
            </a:r>
          </a:p>
          <a:p>
            <a:pPr>
              <a:spcBef>
                <a:spcPts val="200"/>
              </a:spcBef>
            </a:pPr>
            <a:r>
              <a:rPr lang="ko-KR" altLang="en-US" sz="10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                                          </a:t>
            </a: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‘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그 외 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기타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개인 서비스업’을 제외한 기타 개인 서비스업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골프장 및 </a:t>
            </a:r>
            <a:r>
              <a:rPr lang="ko-KR" altLang="en-US" sz="12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스키장운영업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등</a:t>
            </a:r>
          </a:p>
          <a:p>
            <a:pPr>
              <a:spcBef>
                <a:spcPts val="200"/>
              </a:spcBef>
            </a:pP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▪ 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업력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7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미만 중소기업 및 창업을 준비중인 자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최종 융자시점에는 사업자등록 필요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</a:p>
          <a:p>
            <a:pPr>
              <a:spcBef>
                <a:spcPts val="200"/>
              </a:spcBef>
            </a:pP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 * 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민간투자연계자금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: </a:t>
            </a:r>
            <a:r>
              <a:rPr lang="ko-KR" altLang="en-US" sz="12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민간벤처캐피탈로부터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10</a:t>
            </a:r>
            <a:r>
              <a:rPr lang="ko-KR" altLang="en-US" sz="12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이상 투자를 받은 기업 또는 </a:t>
            </a:r>
            <a:r>
              <a:rPr lang="ko-KR" altLang="en-US" sz="12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민간운용사가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선정한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TIPS </a:t>
            </a:r>
            <a:r>
              <a:rPr lang="ko-KR" altLang="en-US" sz="12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창업팀</a:t>
            </a:r>
            <a:endParaRPr lang="en-US" altLang="ko-KR" sz="12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113" name="직선 연결선 112"/>
          <p:cNvCxnSpPr/>
          <p:nvPr/>
        </p:nvCxnSpPr>
        <p:spPr>
          <a:xfrm>
            <a:off x="664144" y="4279173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686270" y="4388410"/>
            <a:ext cx="1906291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9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대출금리</a:t>
            </a:r>
            <a:r>
              <a:rPr lang="en-US" altLang="ko-KR" sz="16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6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</a:t>
            </a:r>
            <a:r>
              <a:rPr lang="ko-KR" altLang="en-US" sz="1600" b="1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준</a:t>
            </a:r>
            <a:r>
              <a:rPr lang="ko-KR" altLang="en-US" sz="16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금리</a:t>
            </a:r>
            <a:r>
              <a:rPr lang="en-US" altLang="ko-KR" sz="16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en-US" sz="16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49A51B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2964028" y="4411493"/>
            <a:ext cx="3560270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정책자금 기준금리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변동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에서 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0.3%p 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차감</a:t>
            </a:r>
          </a:p>
        </p:txBody>
      </p:sp>
      <p:cxnSp>
        <p:nvCxnSpPr>
          <p:cNvPr id="116" name="직선 연결선 115"/>
          <p:cNvCxnSpPr/>
          <p:nvPr/>
        </p:nvCxnSpPr>
        <p:spPr>
          <a:xfrm>
            <a:off x="664144" y="4892364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/>
          <p:cNvSpPr txBox="1"/>
          <p:nvPr/>
        </p:nvSpPr>
        <p:spPr>
          <a:xfrm>
            <a:off x="686270" y="5028160"/>
            <a:ext cx="108363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9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effectLst>
                  <a:glow rad="139700">
                    <a:schemeClr val="bg1">
                      <a:alpha val="50000"/>
                    </a:schemeClr>
                  </a:glow>
                </a:effectLst>
                <a:latin typeface="HY강M" panose="02030600000101010101" pitchFamily="18" charset="-127"/>
                <a:ea typeface="HY강M" panose="02030600000101010101" pitchFamily="18" charset="-127"/>
              </a:rPr>
              <a:t>대출기간</a:t>
            </a:r>
            <a:endParaRPr lang="ko-KR" altLang="en-US" sz="19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effectLst>
                <a:glow rad="139700">
                  <a:schemeClr val="bg1">
                    <a:alpha val="50000"/>
                  </a:schemeClr>
                </a:glow>
              </a:effectLst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2964028" y="5051243"/>
            <a:ext cx="681693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시설자금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8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</a:t>
            </a:r>
            <a:r>
              <a:rPr lang="en-US" altLang="ko-KR" sz="1200" spc="-11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spc="-11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신용대출은 </a:t>
            </a:r>
            <a:r>
              <a:rPr lang="en-US" altLang="ko-KR" sz="1200" spc="-11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6</a:t>
            </a:r>
            <a:r>
              <a:rPr lang="ko-KR" altLang="en-US" sz="1200" spc="-11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</a:t>
            </a:r>
            <a:r>
              <a:rPr lang="en-US" altLang="ko-KR" sz="1200" spc="-11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이내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거치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포함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),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운전자금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5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거치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2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포함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</a:p>
        </p:txBody>
      </p:sp>
      <p:cxnSp>
        <p:nvCxnSpPr>
          <p:cNvPr id="119" name="직선 연결선 118"/>
          <p:cNvCxnSpPr/>
          <p:nvPr/>
        </p:nvCxnSpPr>
        <p:spPr>
          <a:xfrm>
            <a:off x="664144" y="5505555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686270" y="5649187"/>
            <a:ext cx="108363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대출한</a:t>
            </a:r>
            <a:r>
              <a:rPr lang="ko-KR" altLang="en-US" b="1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도</a:t>
            </a:r>
            <a:endParaRPr lang="ko-KR" altLang="en-US" sz="19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49A51B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2964028" y="5550748"/>
            <a:ext cx="7727785" cy="115416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업체당 잔액기준 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45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 이내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지방소재 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50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), 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매출액의 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150%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이내에서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지원</a:t>
            </a:r>
            <a:endParaRPr lang="en-US" altLang="ko-KR" sz="1600" spc="-11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 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운전자금은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연간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5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 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이내</a:t>
            </a:r>
            <a:endParaRPr lang="en-US" altLang="ko-KR" sz="1200" spc="-11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 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단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수출향상기업</a:t>
            </a: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최근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년간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10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 이상 고용창출 기업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최근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년간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10</a:t>
            </a:r>
            <a:r>
              <a:rPr lang="ko-KR" altLang="en-US" sz="12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이상 시설투자기업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금회 포함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), </a:t>
            </a: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/>
            </a:r>
            <a:b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</a:b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여성기업의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운전자금은 연간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10</a:t>
            </a:r>
            <a:r>
              <a:rPr lang="ko-KR" altLang="en-US" sz="12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이내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청년전용창업자금 제외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</a:p>
          <a:p>
            <a:pPr>
              <a:spcBef>
                <a:spcPts val="200"/>
              </a:spcBef>
            </a:pP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 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민간투자연계자금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: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연간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10</a:t>
            </a:r>
            <a:r>
              <a:rPr lang="ko-KR" altLang="en-US" sz="12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이내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단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투자유치금액의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배수 이내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</a:p>
        </p:txBody>
      </p:sp>
      <p:cxnSp>
        <p:nvCxnSpPr>
          <p:cNvPr id="122" name="직선 연결선 121"/>
          <p:cNvCxnSpPr/>
          <p:nvPr/>
        </p:nvCxnSpPr>
        <p:spPr>
          <a:xfrm>
            <a:off x="664144" y="6795021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/>
        </p:nvSpPr>
        <p:spPr>
          <a:xfrm>
            <a:off x="686270" y="6913786"/>
            <a:ext cx="108363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대출방법</a:t>
            </a:r>
            <a:endParaRPr lang="ko-KR" altLang="en-US" sz="19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2964028" y="6936869"/>
            <a:ext cx="389818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중진공 직접대출 또는 은행을 통한 대리대출</a:t>
            </a:r>
            <a:endParaRPr lang="ko-KR" altLang="en-US" sz="16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125" name="직선 연결선 124"/>
          <p:cNvCxnSpPr/>
          <p:nvPr/>
        </p:nvCxnSpPr>
        <p:spPr>
          <a:xfrm>
            <a:off x="2793971" y="3151087"/>
            <a:ext cx="0" cy="130527"/>
          </a:xfrm>
          <a:prstGeom prst="line">
            <a:avLst/>
          </a:prstGeom>
          <a:ln w="19050">
            <a:solidFill>
              <a:srgbClr val="09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2793971" y="4515507"/>
            <a:ext cx="0" cy="130527"/>
          </a:xfrm>
          <a:prstGeom prst="line">
            <a:avLst/>
          </a:prstGeom>
          <a:ln w="19050">
            <a:solidFill>
              <a:srgbClr val="7BB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직선 연결선 126"/>
          <p:cNvCxnSpPr/>
          <p:nvPr/>
        </p:nvCxnSpPr>
        <p:spPr>
          <a:xfrm>
            <a:off x="2793971" y="5155257"/>
            <a:ext cx="0" cy="130527"/>
          </a:xfrm>
          <a:prstGeom prst="line">
            <a:avLst/>
          </a:prstGeom>
          <a:ln w="19050">
            <a:solidFill>
              <a:srgbClr val="09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직선 연결선 127"/>
          <p:cNvCxnSpPr/>
          <p:nvPr/>
        </p:nvCxnSpPr>
        <p:spPr>
          <a:xfrm>
            <a:off x="2793971" y="5776284"/>
            <a:ext cx="0" cy="130527"/>
          </a:xfrm>
          <a:prstGeom prst="line">
            <a:avLst/>
          </a:prstGeom>
          <a:ln w="19050">
            <a:solidFill>
              <a:srgbClr val="7BB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2793971" y="7040883"/>
            <a:ext cx="0" cy="130527"/>
          </a:xfrm>
          <a:prstGeom prst="line">
            <a:avLst/>
          </a:prstGeom>
          <a:ln w="19050">
            <a:solidFill>
              <a:srgbClr val="09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직사각형 129"/>
          <p:cNvSpPr/>
          <p:nvPr/>
        </p:nvSpPr>
        <p:spPr>
          <a:xfrm>
            <a:off x="1" y="3054198"/>
            <a:ext cx="412750" cy="306243"/>
          </a:xfrm>
          <a:prstGeom prst="rect">
            <a:avLst/>
          </a:prstGeom>
          <a:solidFill>
            <a:srgbClr val="46B1D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131" name="직사각형 130"/>
          <p:cNvSpPr/>
          <p:nvPr/>
        </p:nvSpPr>
        <p:spPr>
          <a:xfrm>
            <a:off x="0" y="4427649"/>
            <a:ext cx="412750" cy="306243"/>
          </a:xfrm>
          <a:prstGeom prst="rect">
            <a:avLst/>
          </a:prstGeom>
          <a:solidFill>
            <a:srgbClr val="7BBC0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132" name="직사각형 131"/>
          <p:cNvSpPr/>
          <p:nvPr/>
        </p:nvSpPr>
        <p:spPr>
          <a:xfrm>
            <a:off x="1" y="5067399"/>
            <a:ext cx="412750" cy="306243"/>
          </a:xfrm>
          <a:prstGeom prst="rect">
            <a:avLst/>
          </a:prstGeom>
          <a:solidFill>
            <a:srgbClr val="46B1D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133" name="직사각형 132"/>
          <p:cNvSpPr/>
          <p:nvPr/>
        </p:nvSpPr>
        <p:spPr>
          <a:xfrm>
            <a:off x="0" y="5688426"/>
            <a:ext cx="412750" cy="306243"/>
          </a:xfrm>
          <a:prstGeom prst="rect">
            <a:avLst/>
          </a:prstGeom>
          <a:solidFill>
            <a:srgbClr val="7BBC0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134" name="직사각형 133"/>
          <p:cNvSpPr/>
          <p:nvPr/>
        </p:nvSpPr>
        <p:spPr>
          <a:xfrm>
            <a:off x="-1" y="6953025"/>
            <a:ext cx="412750" cy="306243"/>
          </a:xfrm>
          <a:prstGeom prst="rect">
            <a:avLst/>
          </a:prstGeom>
          <a:solidFill>
            <a:srgbClr val="46B1D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24329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890" y="315019"/>
            <a:ext cx="5161966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01. </a:t>
            </a:r>
            <a:r>
              <a:rPr lang="ko-KR" altLang="en-US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창업기업지원자금</a:t>
            </a:r>
            <a:r>
              <a:rPr lang="en-US" altLang="ko-KR" sz="2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(</a:t>
            </a:r>
            <a:r>
              <a:rPr lang="ko-KR" altLang="en-US" sz="2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청년전용창업자금</a:t>
            </a:r>
            <a:r>
              <a:rPr lang="en-US" altLang="ko-KR" sz="2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)</a:t>
            </a:r>
            <a:endParaRPr lang="ko-KR" altLang="en-US" sz="2000" dirty="0">
              <a:ln>
                <a:solidFill>
                  <a:schemeClr val="tx1">
                    <a:alpha val="0"/>
                  </a:schemeClr>
                </a:solidFill>
              </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0"/>
              </a:gra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7"/>
          <a:stretch/>
        </p:blipFill>
        <p:spPr>
          <a:xfrm flipH="1">
            <a:off x="6407967" y="967741"/>
            <a:ext cx="2736032" cy="3959616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378574" y="1340646"/>
            <a:ext cx="9984626" cy="1342478"/>
            <a:chOff x="503483" y="1295331"/>
            <a:chExt cx="9984626" cy="1342478"/>
          </a:xfrm>
        </p:grpSpPr>
        <p:sp>
          <p:nvSpPr>
            <p:cNvPr id="28" name="타원 88"/>
            <p:cNvSpPr/>
            <p:nvPr/>
          </p:nvSpPr>
          <p:spPr>
            <a:xfrm>
              <a:off x="588939" y="1329548"/>
              <a:ext cx="6404911" cy="1275922"/>
            </a:xfrm>
            <a:custGeom>
              <a:avLst/>
              <a:gdLst>
                <a:gd name="connsiteX0" fmla="*/ 0 w 7966120"/>
                <a:gd name="connsiteY0" fmla="*/ 48932 h 1275922"/>
                <a:gd name="connsiteX1" fmla="*/ 48932 w 7966120"/>
                <a:gd name="connsiteY1" fmla="*/ 0 h 1275922"/>
                <a:gd name="connsiteX2" fmla="*/ 7917188 w 7966120"/>
                <a:gd name="connsiteY2" fmla="*/ 0 h 1275922"/>
                <a:gd name="connsiteX3" fmla="*/ 7966120 w 7966120"/>
                <a:gd name="connsiteY3" fmla="*/ 48932 h 1275922"/>
                <a:gd name="connsiteX4" fmla="*/ 7966120 w 7966120"/>
                <a:gd name="connsiteY4" fmla="*/ 1226990 h 1275922"/>
                <a:gd name="connsiteX5" fmla="*/ 7917188 w 7966120"/>
                <a:gd name="connsiteY5" fmla="*/ 1275922 h 1275922"/>
                <a:gd name="connsiteX6" fmla="*/ 48932 w 7966120"/>
                <a:gd name="connsiteY6" fmla="*/ 1275922 h 1275922"/>
                <a:gd name="connsiteX7" fmla="*/ 0 w 7966120"/>
                <a:gd name="connsiteY7" fmla="*/ 1226990 h 1275922"/>
                <a:gd name="connsiteX8" fmla="*/ 0 w 7966120"/>
                <a:gd name="connsiteY8" fmla="*/ 48932 h 1275922"/>
                <a:gd name="connsiteX0" fmla="*/ 7917188 w 8008628"/>
                <a:gd name="connsiteY0" fmla="*/ 1275922 h 1367362"/>
                <a:gd name="connsiteX1" fmla="*/ 48932 w 8008628"/>
                <a:gd name="connsiteY1" fmla="*/ 1275922 h 1367362"/>
                <a:gd name="connsiteX2" fmla="*/ 0 w 8008628"/>
                <a:gd name="connsiteY2" fmla="*/ 1226990 h 1367362"/>
                <a:gd name="connsiteX3" fmla="*/ 0 w 8008628"/>
                <a:gd name="connsiteY3" fmla="*/ 48932 h 1367362"/>
                <a:gd name="connsiteX4" fmla="*/ 48932 w 8008628"/>
                <a:gd name="connsiteY4" fmla="*/ 0 h 1367362"/>
                <a:gd name="connsiteX5" fmla="*/ 7917188 w 8008628"/>
                <a:gd name="connsiteY5" fmla="*/ 0 h 1367362"/>
                <a:gd name="connsiteX6" fmla="*/ 7966120 w 8008628"/>
                <a:gd name="connsiteY6" fmla="*/ 48932 h 1367362"/>
                <a:gd name="connsiteX7" fmla="*/ 7966120 w 8008628"/>
                <a:gd name="connsiteY7" fmla="*/ 1226990 h 1367362"/>
                <a:gd name="connsiteX8" fmla="*/ 8008628 w 8008628"/>
                <a:gd name="connsiteY8" fmla="*/ 1367362 h 1367362"/>
                <a:gd name="connsiteX0" fmla="*/ 1103150 w 8008628"/>
                <a:gd name="connsiteY0" fmla="*/ 1275922 h 1367362"/>
                <a:gd name="connsiteX1" fmla="*/ 48932 w 8008628"/>
                <a:gd name="connsiteY1" fmla="*/ 1275922 h 1367362"/>
                <a:gd name="connsiteX2" fmla="*/ 0 w 8008628"/>
                <a:gd name="connsiteY2" fmla="*/ 1226990 h 1367362"/>
                <a:gd name="connsiteX3" fmla="*/ 0 w 8008628"/>
                <a:gd name="connsiteY3" fmla="*/ 48932 h 1367362"/>
                <a:gd name="connsiteX4" fmla="*/ 48932 w 8008628"/>
                <a:gd name="connsiteY4" fmla="*/ 0 h 1367362"/>
                <a:gd name="connsiteX5" fmla="*/ 7917188 w 8008628"/>
                <a:gd name="connsiteY5" fmla="*/ 0 h 1367362"/>
                <a:gd name="connsiteX6" fmla="*/ 7966120 w 8008628"/>
                <a:gd name="connsiteY6" fmla="*/ 48932 h 1367362"/>
                <a:gd name="connsiteX7" fmla="*/ 7966120 w 8008628"/>
                <a:gd name="connsiteY7" fmla="*/ 1226990 h 1367362"/>
                <a:gd name="connsiteX8" fmla="*/ 8008628 w 8008628"/>
                <a:gd name="connsiteY8" fmla="*/ 1367362 h 1367362"/>
                <a:gd name="connsiteX0" fmla="*/ 1103150 w 7966120"/>
                <a:gd name="connsiteY0" fmla="*/ 1275922 h 1275922"/>
                <a:gd name="connsiteX1" fmla="*/ 48932 w 7966120"/>
                <a:gd name="connsiteY1" fmla="*/ 1275922 h 1275922"/>
                <a:gd name="connsiteX2" fmla="*/ 0 w 7966120"/>
                <a:gd name="connsiteY2" fmla="*/ 1226990 h 1275922"/>
                <a:gd name="connsiteX3" fmla="*/ 0 w 7966120"/>
                <a:gd name="connsiteY3" fmla="*/ 48932 h 1275922"/>
                <a:gd name="connsiteX4" fmla="*/ 48932 w 7966120"/>
                <a:gd name="connsiteY4" fmla="*/ 0 h 1275922"/>
                <a:gd name="connsiteX5" fmla="*/ 7917188 w 7966120"/>
                <a:gd name="connsiteY5" fmla="*/ 0 h 1275922"/>
                <a:gd name="connsiteX6" fmla="*/ 7966120 w 7966120"/>
                <a:gd name="connsiteY6" fmla="*/ 48932 h 1275922"/>
                <a:gd name="connsiteX7" fmla="*/ 7966120 w 7966120"/>
                <a:gd name="connsiteY7" fmla="*/ 1226990 h 1275922"/>
                <a:gd name="connsiteX0" fmla="*/ 1103150 w 7966120"/>
                <a:gd name="connsiteY0" fmla="*/ 1275922 h 1275922"/>
                <a:gd name="connsiteX1" fmla="*/ 48932 w 7966120"/>
                <a:gd name="connsiteY1" fmla="*/ 1275922 h 1275922"/>
                <a:gd name="connsiteX2" fmla="*/ 0 w 7966120"/>
                <a:gd name="connsiteY2" fmla="*/ 1226990 h 1275922"/>
                <a:gd name="connsiteX3" fmla="*/ 0 w 7966120"/>
                <a:gd name="connsiteY3" fmla="*/ 48932 h 1275922"/>
                <a:gd name="connsiteX4" fmla="*/ 48932 w 7966120"/>
                <a:gd name="connsiteY4" fmla="*/ 0 h 1275922"/>
                <a:gd name="connsiteX5" fmla="*/ 7917188 w 7966120"/>
                <a:gd name="connsiteY5" fmla="*/ 0 h 1275922"/>
                <a:gd name="connsiteX6" fmla="*/ 7966120 w 7966120"/>
                <a:gd name="connsiteY6" fmla="*/ 48932 h 1275922"/>
                <a:gd name="connsiteX0" fmla="*/ 1103150 w 7917188"/>
                <a:gd name="connsiteY0" fmla="*/ 1275922 h 1275922"/>
                <a:gd name="connsiteX1" fmla="*/ 48932 w 7917188"/>
                <a:gd name="connsiteY1" fmla="*/ 1275922 h 1275922"/>
                <a:gd name="connsiteX2" fmla="*/ 0 w 7917188"/>
                <a:gd name="connsiteY2" fmla="*/ 1226990 h 1275922"/>
                <a:gd name="connsiteX3" fmla="*/ 0 w 7917188"/>
                <a:gd name="connsiteY3" fmla="*/ 48932 h 1275922"/>
                <a:gd name="connsiteX4" fmla="*/ 48932 w 7917188"/>
                <a:gd name="connsiteY4" fmla="*/ 0 h 1275922"/>
                <a:gd name="connsiteX5" fmla="*/ 7917188 w 7917188"/>
                <a:gd name="connsiteY5" fmla="*/ 0 h 1275922"/>
                <a:gd name="connsiteX0" fmla="*/ 1103150 w 6404911"/>
                <a:gd name="connsiteY0" fmla="*/ 1275922 h 1275922"/>
                <a:gd name="connsiteX1" fmla="*/ 48932 w 6404911"/>
                <a:gd name="connsiteY1" fmla="*/ 1275922 h 1275922"/>
                <a:gd name="connsiteX2" fmla="*/ 0 w 6404911"/>
                <a:gd name="connsiteY2" fmla="*/ 1226990 h 1275922"/>
                <a:gd name="connsiteX3" fmla="*/ 0 w 6404911"/>
                <a:gd name="connsiteY3" fmla="*/ 48932 h 1275922"/>
                <a:gd name="connsiteX4" fmla="*/ 48932 w 6404911"/>
                <a:gd name="connsiteY4" fmla="*/ 0 h 1275922"/>
                <a:gd name="connsiteX5" fmla="*/ 6404911 w 6404911"/>
                <a:gd name="connsiteY5" fmla="*/ 0 h 1275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04911" h="1275922">
                  <a:moveTo>
                    <a:pt x="1103150" y="1275922"/>
                  </a:moveTo>
                  <a:lnTo>
                    <a:pt x="48932" y="1275922"/>
                  </a:lnTo>
                  <a:cubicBezTo>
                    <a:pt x="21908" y="1275922"/>
                    <a:pt x="0" y="1254014"/>
                    <a:pt x="0" y="1226990"/>
                  </a:cubicBezTo>
                  <a:lnTo>
                    <a:pt x="0" y="48932"/>
                  </a:lnTo>
                  <a:cubicBezTo>
                    <a:pt x="0" y="21908"/>
                    <a:pt x="21908" y="0"/>
                    <a:pt x="48932" y="0"/>
                  </a:cubicBezTo>
                  <a:lnTo>
                    <a:pt x="6404911" y="0"/>
                  </a:lnTo>
                </a:path>
              </a:pathLst>
            </a:cu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FF5C01"/>
                </a:solidFill>
              </a:endParaRPr>
            </a:p>
          </p:txBody>
        </p:sp>
        <p:grpSp>
          <p:nvGrpSpPr>
            <p:cNvPr id="29" name="그룹 28"/>
            <p:cNvGrpSpPr/>
            <p:nvPr/>
          </p:nvGrpSpPr>
          <p:grpSpPr>
            <a:xfrm>
              <a:off x="503483" y="1398861"/>
              <a:ext cx="1921005" cy="364802"/>
              <a:chOff x="548365" y="4935095"/>
              <a:chExt cx="2167276" cy="411570"/>
            </a:xfrm>
          </p:grpSpPr>
          <p:sp>
            <p:nvSpPr>
              <p:cNvPr id="40" name="자유형 39"/>
              <p:cNvSpPr/>
              <p:nvPr/>
            </p:nvSpPr>
            <p:spPr>
              <a:xfrm rot="21449275">
                <a:off x="626009" y="5121897"/>
                <a:ext cx="1190130" cy="224768"/>
              </a:xfrm>
              <a:custGeom>
                <a:avLst/>
                <a:gdLst>
                  <a:gd name="connsiteX0" fmla="*/ 26193 w 1078706"/>
                  <a:gd name="connsiteY0" fmla="*/ 76200 h 173831"/>
                  <a:gd name="connsiteX1" fmla="*/ 1078706 w 1078706"/>
                  <a:gd name="connsiteY1" fmla="*/ 173831 h 173831"/>
                  <a:gd name="connsiteX2" fmla="*/ 1078706 w 1078706"/>
                  <a:gd name="connsiteY2" fmla="*/ 0 h 173831"/>
                  <a:gd name="connsiteX3" fmla="*/ 0 w 1078706"/>
                  <a:gd name="connsiteY3" fmla="*/ 33337 h 173831"/>
                  <a:gd name="connsiteX4" fmla="*/ 26193 w 1078706"/>
                  <a:gd name="connsiteY4" fmla="*/ 76200 h 173831"/>
                  <a:gd name="connsiteX0" fmla="*/ 26193 w 1078706"/>
                  <a:gd name="connsiteY0" fmla="*/ 76200 h 176212"/>
                  <a:gd name="connsiteX1" fmla="*/ 1071562 w 1078706"/>
                  <a:gd name="connsiteY1" fmla="*/ 176212 h 176212"/>
                  <a:gd name="connsiteX2" fmla="*/ 1078706 w 1078706"/>
                  <a:gd name="connsiteY2" fmla="*/ 0 h 176212"/>
                  <a:gd name="connsiteX3" fmla="*/ 0 w 1078706"/>
                  <a:gd name="connsiteY3" fmla="*/ 33337 h 176212"/>
                  <a:gd name="connsiteX4" fmla="*/ 26193 w 1078706"/>
                  <a:gd name="connsiteY4" fmla="*/ 76200 h 176212"/>
                  <a:gd name="connsiteX0" fmla="*/ 26193 w 1078706"/>
                  <a:gd name="connsiteY0" fmla="*/ 76200 h 176212"/>
                  <a:gd name="connsiteX1" fmla="*/ 1071562 w 1078706"/>
                  <a:gd name="connsiteY1" fmla="*/ 176212 h 176212"/>
                  <a:gd name="connsiteX2" fmla="*/ 1078706 w 1078706"/>
                  <a:gd name="connsiteY2" fmla="*/ 0 h 176212"/>
                  <a:gd name="connsiteX3" fmla="*/ 0 w 1078706"/>
                  <a:gd name="connsiteY3" fmla="*/ 33337 h 176212"/>
                  <a:gd name="connsiteX4" fmla="*/ 26193 w 1078706"/>
                  <a:gd name="connsiteY4" fmla="*/ 76200 h 176212"/>
                  <a:gd name="connsiteX0" fmla="*/ 26193 w 1083468"/>
                  <a:gd name="connsiteY0" fmla="*/ 76200 h 221455"/>
                  <a:gd name="connsiteX1" fmla="*/ 1083468 w 1083468"/>
                  <a:gd name="connsiteY1" fmla="*/ 221455 h 221455"/>
                  <a:gd name="connsiteX2" fmla="*/ 1078706 w 1083468"/>
                  <a:gd name="connsiteY2" fmla="*/ 0 h 221455"/>
                  <a:gd name="connsiteX3" fmla="*/ 0 w 1083468"/>
                  <a:gd name="connsiteY3" fmla="*/ 33337 h 221455"/>
                  <a:gd name="connsiteX4" fmla="*/ 26193 w 1083468"/>
                  <a:gd name="connsiteY4" fmla="*/ 76200 h 221455"/>
                  <a:gd name="connsiteX0" fmla="*/ 26193 w 1088356"/>
                  <a:gd name="connsiteY0" fmla="*/ 76200 h 221455"/>
                  <a:gd name="connsiteX1" fmla="*/ 1083468 w 1088356"/>
                  <a:gd name="connsiteY1" fmla="*/ 221455 h 221455"/>
                  <a:gd name="connsiteX2" fmla="*/ 1078706 w 1088356"/>
                  <a:gd name="connsiteY2" fmla="*/ 0 h 221455"/>
                  <a:gd name="connsiteX3" fmla="*/ 0 w 1088356"/>
                  <a:gd name="connsiteY3" fmla="*/ 33337 h 221455"/>
                  <a:gd name="connsiteX4" fmla="*/ 26193 w 1088356"/>
                  <a:gd name="connsiteY4" fmla="*/ 76200 h 221455"/>
                  <a:gd name="connsiteX0" fmla="*/ 26193 w 1130580"/>
                  <a:gd name="connsiteY0" fmla="*/ 76200 h 221455"/>
                  <a:gd name="connsiteX1" fmla="*/ 1083468 w 1130580"/>
                  <a:gd name="connsiteY1" fmla="*/ 221455 h 221455"/>
                  <a:gd name="connsiteX2" fmla="*/ 1078706 w 1130580"/>
                  <a:gd name="connsiteY2" fmla="*/ 0 h 221455"/>
                  <a:gd name="connsiteX3" fmla="*/ 0 w 1130580"/>
                  <a:gd name="connsiteY3" fmla="*/ 33337 h 221455"/>
                  <a:gd name="connsiteX4" fmla="*/ 26193 w 1130580"/>
                  <a:gd name="connsiteY4" fmla="*/ 76200 h 221455"/>
                  <a:gd name="connsiteX0" fmla="*/ 26193 w 1145439"/>
                  <a:gd name="connsiteY0" fmla="*/ 76200 h 221455"/>
                  <a:gd name="connsiteX1" fmla="*/ 1083468 w 1145439"/>
                  <a:gd name="connsiteY1" fmla="*/ 221455 h 221455"/>
                  <a:gd name="connsiteX2" fmla="*/ 1078706 w 1145439"/>
                  <a:gd name="connsiteY2" fmla="*/ 0 h 221455"/>
                  <a:gd name="connsiteX3" fmla="*/ 0 w 1145439"/>
                  <a:gd name="connsiteY3" fmla="*/ 33337 h 221455"/>
                  <a:gd name="connsiteX4" fmla="*/ 26193 w 1145439"/>
                  <a:gd name="connsiteY4" fmla="*/ 76200 h 221455"/>
                  <a:gd name="connsiteX0" fmla="*/ 26193 w 1160776"/>
                  <a:gd name="connsiteY0" fmla="*/ 76200 h 226876"/>
                  <a:gd name="connsiteX1" fmla="*/ 1083468 w 1160776"/>
                  <a:gd name="connsiteY1" fmla="*/ 221455 h 226876"/>
                  <a:gd name="connsiteX2" fmla="*/ 1078706 w 1160776"/>
                  <a:gd name="connsiteY2" fmla="*/ 0 h 226876"/>
                  <a:gd name="connsiteX3" fmla="*/ 0 w 1160776"/>
                  <a:gd name="connsiteY3" fmla="*/ 33337 h 226876"/>
                  <a:gd name="connsiteX4" fmla="*/ 26193 w 1160776"/>
                  <a:gd name="connsiteY4" fmla="*/ 76200 h 226876"/>
                  <a:gd name="connsiteX0" fmla="*/ 26193 w 1139370"/>
                  <a:gd name="connsiteY0" fmla="*/ 76200 h 194259"/>
                  <a:gd name="connsiteX1" fmla="*/ 1047749 w 1139370"/>
                  <a:gd name="connsiteY1" fmla="*/ 188117 h 194259"/>
                  <a:gd name="connsiteX2" fmla="*/ 1078706 w 1139370"/>
                  <a:gd name="connsiteY2" fmla="*/ 0 h 194259"/>
                  <a:gd name="connsiteX3" fmla="*/ 0 w 1139370"/>
                  <a:gd name="connsiteY3" fmla="*/ 33337 h 194259"/>
                  <a:gd name="connsiteX4" fmla="*/ 26193 w 1139370"/>
                  <a:gd name="connsiteY4" fmla="*/ 76200 h 194259"/>
                  <a:gd name="connsiteX0" fmla="*/ 26193 w 1149857"/>
                  <a:gd name="connsiteY0" fmla="*/ 76270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26193 w 1149857"/>
                  <a:gd name="connsiteY4" fmla="*/ 76270 h 193908"/>
                  <a:gd name="connsiteX0" fmla="*/ 33336 w 1149857"/>
                  <a:gd name="connsiteY0" fmla="*/ 40551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33336 w 1149857"/>
                  <a:gd name="connsiteY4" fmla="*/ 40551 h 193908"/>
                  <a:gd name="connsiteX0" fmla="*/ 33336 w 1149857"/>
                  <a:gd name="connsiteY0" fmla="*/ 40551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33336 w 1149857"/>
                  <a:gd name="connsiteY4" fmla="*/ 40551 h 193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9857" h="193908">
                    <a:moveTo>
                      <a:pt x="33336" y="40551"/>
                    </a:moveTo>
                    <a:cubicBezTo>
                      <a:pt x="403223" y="81031"/>
                      <a:pt x="775493" y="104844"/>
                      <a:pt x="1047749" y="188187"/>
                    </a:cubicBezTo>
                    <a:cubicBezTo>
                      <a:pt x="1191418" y="233433"/>
                      <a:pt x="1166018" y="-4693"/>
                      <a:pt x="1078706" y="70"/>
                    </a:cubicBezTo>
                    <a:lnTo>
                      <a:pt x="0" y="33407"/>
                    </a:lnTo>
                    <a:lnTo>
                      <a:pt x="33336" y="40551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alpha val="0"/>
                    </a:schemeClr>
                  </a:gs>
                  <a:gs pos="14000">
                    <a:schemeClr val="bg1">
                      <a:lumMod val="50000"/>
                    </a:schemeClr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41" name="양쪽 모서리가 둥근 사각형 40"/>
              <p:cNvSpPr/>
              <p:nvPr/>
            </p:nvSpPr>
            <p:spPr>
              <a:xfrm rot="5400000">
                <a:off x="1487438" y="4006078"/>
                <a:ext cx="289130" cy="216727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087115" y="4935095"/>
                <a:ext cx="1452592" cy="31251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2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청년전용창업자금</a:t>
                </a:r>
                <a:endParaRPr lang="ko-KR" altLang="en-US" sz="12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3" name="직각 삼각형 42"/>
              <p:cNvSpPr/>
              <p:nvPr/>
            </p:nvSpPr>
            <p:spPr>
              <a:xfrm rot="10800000">
                <a:off x="555183" y="5207013"/>
                <a:ext cx="89693" cy="85787"/>
              </a:xfrm>
              <a:prstGeom prst="rtTriangl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pic>
            <p:nvPicPr>
              <p:cNvPr id="44" name="그림 4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9300" y="4946647"/>
                <a:ext cx="255120" cy="242492"/>
              </a:xfrm>
              <a:prstGeom prst="rect">
                <a:avLst/>
              </a:prstGeom>
            </p:spPr>
          </p:pic>
        </p:grpSp>
        <p:grpSp>
          <p:nvGrpSpPr>
            <p:cNvPr id="30" name="그룹 29"/>
            <p:cNvGrpSpPr/>
            <p:nvPr/>
          </p:nvGrpSpPr>
          <p:grpSpPr>
            <a:xfrm>
              <a:off x="895123" y="1757441"/>
              <a:ext cx="9592986" cy="373656"/>
              <a:chOff x="811657" y="2100808"/>
              <a:chExt cx="9592986" cy="373656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1212391" y="2133748"/>
                <a:ext cx="825867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4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rgbClr val="0973B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사업목적</a:t>
                </a:r>
                <a:endParaRPr lang="ko-KR" altLang="en-US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973B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38" name="그림 37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1657" y="2100808"/>
                <a:ext cx="373656" cy="373656"/>
              </a:xfrm>
              <a:prstGeom prst="rect">
                <a:avLst/>
              </a:prstGeom>
            </p:spPr>
          </p:pic>
          <p:sp>
            <p:nvSpPr>
              <p:cNvPr id="39" name="TextBox 38"/>
              <p:cNvSpPr txBox="1"/>
              <p:nvPr/>
            </p:nvSpPr>
            <p:spPr>
              <a:xfrm>
                <a:off x="2020892" y="2126754"/>
                <a:ext cx="8383751" cy="30777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ko-KR" altLang="en-US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청년층의 기업가 정신 고취 및 창업 활성화</a:t>
                </a:r>
                <a:endParaRPr lang="ko-KR" altLang="en-US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</p:grpSp>
        <p:grpSp>
          <p:nvGrpSpPr>
            <p:cNvPr id="31" name="그룹 30"/>
            <p:cNvGrpSpPr/>
            <p:nvPr/>
          </p:nvGrpSpPr>
          <p:grpSpPr>
            <a:xfrm>
              <a:off x="895123" y="2126686"/>
              <a:ext cx="2137818" cy="373656"/>
              <a:chOff x="811657" y="2100808"/>
              <a:chExt cx="2137818" cy="373656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1212391" y="2133748"/>
                <a:ext cx="825867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4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rgbClr val="0973B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융자규모</a:t>
                </a:r>
                <a:endParaRPr lang="ko-KR" altLang="en-US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973B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35" name="그림 34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1657" y="2100808"/>
                <a:ext cx="373656" cy="373656"/>
              </a:xfrm>
              <a:prstGeom prst="rect">
                <a:avLst/>
              </a:prstGeom>
            </p:spPr>
          </p:pic>
          <p:sp>
            <p:nvSpPr>
              <p:cNvPr id="36" name="TextBox 35"/>
              <p:cNvSpPr txBox="1"/>
              <p:nvPr/>
            </p:nvSpPr>
            <p:spPr>
              <a:xfrm>
                <a:off x="2008192" y="2106589"/>
                <a:ext cx="941283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altLang="ko-KR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1,200</a:t>
                </a:r>
                <a:r>
                  <a:rPr lang="ko-KR" altLang="en-US" sz="1400" dirty="0" err="1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억원</a:t>
                </a:r>
                <a:endParaRPr lang="en-US" altLang="ko-KR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</p:grpSp>
        <p:sp>
          <p:nvSpPr>
            <p:cNvPr id="32" name="타원 31"/>
            <p:cNvSpPr/>
            <p:nvPr/>
          </p:nvSpPr>
          <p:spPr>
            <a:xfrm>
              <a:off x="1642932" y="2571951"/>
              <a:ext cx="65858" cy="6585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  <p:sp>
          <p:nvSpPr>
            <p:cNvPr id="33" name="타원 32"/>
            <p:cNvSpPr/>
            <p:nvPr/>
          </p:nvSpPr>
          <p:spPr>
            <a:xfrm>
              <a:off x="6952129" y="1295331"/>
              <a:ext cx="65858" cy="6585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</p:grpSp>
      <p:sp>
        <p:nvSpPr>
          <p:cNvPr id="105" name="TextBox 104"/>
          <p:cNvSpPr txBox="1"/>
          <p:nvPr/>
        </p:nvSpPr>
        <p:spPr>
          <a:xfrm>
            <a:off x="459165" y="2892865"/>
            <a:ext cx="689612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01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459165" y="3655204"/>
            <a:ext cx="73930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02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459165" y="4417543"/>
            <a:ext cx="74732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03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459165" y="5179882"/>
            <a:ext cx="74732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04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686270" y="3177891"/>
            <a:ext cx="108363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9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융자대상</a:t>
            </a:r>
            <a:endParaRPr lang="ko-KR" altLang="en-US" sz="19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2877746" y="3095817"/>
            <a:ext cx="6516207" cy="54886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대표자가 만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39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세 이하로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업력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미만의 중소기업 및 창업을 준비 중인 자</a:t>
            </a:r>
            <a:endParaRPr lang="en-US" altLang="ko-KR" sz="1600" spc="-11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spcBef>
                <a:spcPts val="200"/>
              </a:spcBef>
            </a:pP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창업성공패키지지원의 경우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7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미만인 창업 및 예비창업자</a:t>
            </a:r>
            <a:endParaRPr lang="en-US" altLang="ko-KR" sz="12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113" name="직선 연결선 112"/>
          <p:cNvCxnSpPr/>
          <p:nvPr/>
        </p:nvCxnSpPr>
        <p:spPr>
          <a:xfrm>
            <a:off x="664144" y="3748048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686270" y="3933485"/>
            <a:ext cx="1906291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9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대출금리</a:t>
            </a:r>
            <a:r>
              <a:rPr lang="en-US" altLang="ko-KR" sz="16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6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고정금리</a:t>
            </a:r>
            <a:r>
              <a:rPr lang="en-US" altLang="ko-KR" sz="16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en-US" sz="16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49A51B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2877746" y="3956568"/>
            <a:ext cx="79573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연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2.0%</a:t>
            </a:r>
            <a:endParaRPr lang="ko-KR" altLang="en-US" sz="16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116" name="직선 연결선 115"/>
          <p:cNvCxnSpPr/>
          <p:nvPr/>
        </p:nvCxnSpPr>
        <p:spPr>
          <a:xfrm>
            <a:off x="664144" y="4503642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/>
          <p:cNvSpPr txBox="1"/>
          <p:nvPr/>
        </p:nvSpPr>
        <p:spPr>
          <a:xfrm>
            <a:off x="686270" y="4689079"/>
            <a:ext cx="108363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9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effectLst>
                  <a:glow rad="139700">
                    <a:schemeClr val="bg1">
                      <a:alpha val="50000"/>
                    </a:schemeClr>
                  </a:glow>
                </a:effectLst>
                <a:latin typeface="HY강M" panose="02030600000101010101" pitchFamily="18" charset="-127"/>
                <a:ea typeface="HY강M" panose="02030600000101010101" pitchFamily="18" charset="-127"/>
              </a:rPr>
              <a:t>대출기간</a:t>
            </a:r>
            <a:endParaRPr lang="ko-KR" altLang="en-US" sz="19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effectLst>
                <a:glow rad="139700">
                  <a:schemeClr val="bg1">
                    <a:alpha val="50000"/>
                  </a:schemeClr>
                </a:glow>
              </a:effectLst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2877746" y="4712162"/>
            <a:ext cx="271452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시설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돋움"/>
                <a:ea typeface="돋움"/>
              </a:rPr>
              <a:t>∙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운전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6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거치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en-US" sz="16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119" name="직선 연결선 118"/>
          <p:cNvCxnSpPr/>
          <p:nvPr/>
        </p:nvCxnSpPr>
        <p:spPr>
          <a:xfrm>
            <a:off x="664144" y="5259236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/>
          <p:cNvSpPr txBox="1"/>
          <p:nvPr/>
        </p:nvSpPr>
        <p:spPr>
          <a:xfrm>
            <a:off x="2877746" y="6251934"/>
            <a:ext cx="7843494" cy="79508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중진공이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자금 신청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․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접수와 함께 교육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․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컨설팅 실시 및 사업계획서 등에 대한 평가를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통하여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/>
            </a:r>
            <a:b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</a:b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융자대상 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결정 후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직접대출</a:t>
            </a:r>
            <a:endParaRPr lang="en-US" altLang="ko-KR" sz="16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spcBef>
                <a:spcPts val="200"/>
              </a:spcBef>
            </a:pP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 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융자상환금 조정형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: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정직한 창업실패자에 대하여 심의를 통해 선별적으로 융자상환금의 일부를 조정</a:t>
            </a:r>
            <a:endParaRPr lang="en-US" altLang="ko-KR" sz="105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125" name="직선 연결선 124"/>
          <p:cNvCxnSpPr/>
          <p:nvPr/>
        </p:nvCxnSpPr>
        <p:spPr>
          <a:xfrm>
            <a:off x="2765396" y="3304988"/>
            <a:ext cx="0" cy="130527"/>
          </a:xfrm>
          <a:prstGeom prst="line">
            <a:avLst/>
          </a:prstGeom>
          <a:ln w="19050">
            <a:solidFill>
              <a:srgbClr val="09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2765396" y="4060582"/>
            <a:ext cx="0" cy="130527"/>
          </a:xfrm>
          <a:prstGeom prst="line">
            <a:avLst/>
          </a:prstGeom>
          <a:ln w="19050">
            <a:solidFill>
              <a:srgbClr val="7BB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직선 연결선 126"/>
          <p:cNvCxnSpPr/>
          <p:nvPr/>
        </p:nvCxnSpPr>
        <p:spPr>
          <a:xfrm>
            <a:off x="2765396" y="4816176"/>
            <a:ext cx="0" cy="130527"/>
          </a:xfrm>
          <a:prstGeom prst="line">
            <a:avLst/>
          </a:prstGeom>
          <a:ln w="19050">
            <a:solidFill>
              <a:srgbClr val="09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877746" y="5473576"/>
            <a:ext cx="168988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기업당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 이내</a:t>
            </a:r>
            <a:endParaRPr lang="ko-KR" altLang="en-US" sz="16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30" name="직사각형 129"/>
          <p:cNvSpPr/>
          <p:nvPr/>
        </p:nvSpPr>
        <p:spPr>
          <a:xfrm>
            <a:off x="1" y="3217130"/>
            <a:ext cx="412750" cy="306243"/>
          </a:xfrm>
          <a:prstGeom prst="rect">
            <a:avLst/>
          </a:prstGeom>
          <a:solidFill>
            <a:srgbClr val="46B1D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131" name="직사각형 130"/>
          <p:cNvSpPr/>
          <p:nvPr/>
        </p:nvSpPr>
        <p:spPr>
          <a:xfrm>
            <a:off x="0" y="3972724"/>
            <a:ext cx="412750" cy="306243"/>
          </a:xfrm>
          <a:prstGeom prst="rect">
            <a:avLst/>
          </a:prstGeom>
          <a:solidFill>
            <a:srgbClr val="7BBC0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132" name="직사각형 131"/>
          <p:cNvSpPr/>
          <p:nvPr/>
        </p:nvSpPr>
        <p:spPr>
          <a:xfrm>
            <a:off x="1" y="4728318"/>
            <a:ext cx="412750" cy="306243"/>
          </a:xfrm>
          <a:prstGeom prst="rect">
            <a:avLst/>
          </a:prstGeom>
          <a:solidFill>
            <a:srgbClr val="46B1D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133" name="직사각형 132"/>
          <p:cNvSpPr/>
          <p:nvPr/>
        </p:nvSpPr>
        <p:spPr>
          <a:xfrm>
            <a:off x="0" y="5489732"/>
            <a:ext cx="412750" cy="306243"/>
          </a:xfrm>
          <a:prstGeom prst="rect">
            <a:avLst/>
          </a:prstGeom>
          <a:solidFill>
            <a:srgbClr val="7BBC0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9165" y="5920171"/>
            <a:ext cx="74732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05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86270" y="5450493"/>
            <a:ext cx="108363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대출한</a:t>
            </a:r>
            <a:r>
              <a:rPr lang="ko-KR" altLang="en-US" b="1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도</a:t>
            </a:r>
            <a:endParaRPr lang="ko-KR" altLang="en-US" sz="19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49A51B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51" name="직선 연결선 50"/>
          <p:cNvCxnSpPr/>
          <p:nvPr/>
        </p:nvCxnSpPr>
        <p:spPr>
          <a:xfrm>
            <a:off x="664144" y="6021355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86270" y="6181607"/>
            <a:ext cx="1758815" cy="63094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b="1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지원방식</a:t>
            </a:r>
          </a:p>
          <a:p>
            <a:r>
              <a:rPr lang="en-US" altLang="ko-KR" sz="1600" b="1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600" b="1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융자상환금조정형</a:t>
            </a:r>
            <a:r>
              <a:rPr lang="en-US" altLang="ko-KR" sz="1600" b="1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</a:p>
        </p:txBody>
      </p:sp>
      <p:cxnSp>
        <p:nvCxnSpPr>
          <p:cNvPr id="54" name="직선 연결선 53"/>
          <p:cNvCxnSpPr/>
          <p:nvPr/>
        </p:nvCxnSpPr>
        <p:spPr>
          <a:xfrm>
            <a:off x="2765396" y="5577590"/>
            <a:ext cx="0" cy="130527"/>
          </a:xfrm>
          <a:prstGeom prst="line">
            <a:avLst/>
          </a:prstGeom>
          <a:ln w="19050">
            <a:solidFill>
              <a:srgbClr val="7BB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2765396" y="6431815"/>
            <a:ext cx="0" cy="130527"/>
          </a:xfrm>
          <a:prstGeom prst="line">
            <a:avLst/>
          </a:prstGeom>
          <a:ln w="19050">
            <a:solidFill>
              <a:srgbClr val="09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/>
          <p:cNvSpPr/>
          <p:nvPr/>
        </p:nvSpPr>
        <p:spPr>
          <a:xfrm>
            <a:off x="0" y="5489732"/>
            <a:ext cx="412750" cy="306243"/>
          </a:xfrm>
          <a:prstGeom prst="rect">
            <a:avLst/>
          </a:prstGeom>
          <a:solidFill>
            <a:srgbClr val="7BBC0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-1" y="6343957"/>
            <a:ext cx="412750" cy="306243"/>
          </a:xfrm>
          <a:prstGeom prst="rect">
            <a:avLst/>
          </a:prstGeom>
          <a:solidFill>
            <a:srgbClr val="46B1D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0503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890" y="315019"/>
            <a:ext cx="2735020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02. </a:t>
            </a:r>
            <a:r>
              <a:rPr lang="ko-KR" altLang="en-US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투융자복합금융</a:t>
            </a:r>
            <a:endParaRPr lang="ko-KR" altLang="en-US" sz="2400" dirty="0">
              <a:ln>
                <a:solidFill>
                  <a:schemeClr val="tx1">
                    <a:alpha val="0"/>
                  </a:schemeClr>
                </a:solidFill>
              </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0"/>
              </a:gra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378576" y="1340646"/>
            <a:ext cx="9984624" cy="1606903"/>
            <a:chOff x="503485" y="1295331"/>
            <a:chExt cx="9984624" cy="1606903"/>
          </a:xfrm>
        </p:grpSpPr>
        <p:sp>
          <p:nvSpPr>
            <p:cNvPr id="28" name="타원 88"/>
            <p:cNvSpPr/>
            <p:nvPr/>
          </p:nvSpPr>
          <p:spPr>
            <a:xfrm>
              <a:off x="588939" y="1329548"/>
              <a:ext cx="6404911" cy="1572686"/>
            </a:xfrm>
            <a:custGeom>
              <a:avLst/>
              <a:gdLst>
                <a:gd name="connsiteX0" fmla="*/ 0 w 7966120"/>
                <a:gd name="connsiteY0" fmla="*/ 48932 h 1275922"/>
                <a:gd name="connsiteX1" fmla="*/ 48932 w 7966120"/>
                <a:gd name="connsiteY1" fmla="*/ 0 h 1275922"/>
                <a:gd name="connsiteX2" fmla="*/ 7917188 w 7966120"/>
                <a:gd name="connsiteY2" fmla="*/ 0 h 1275922"/>
                <a:gd name="connsiteX3" fmla="*/ 7966120 w 7966120"/>
                <a:gd name="connsiteY3" fmla="*/ 48932 h 1275922"/>
                <a:gd name="connsiteX4" fmla="*/ 7966120 w 7966120"/>
                <a:gd name="connsiteY4" fmla="*/ 1226990 h 1275922"/>
                <a:gd name="connsiteX5" fmla="*/ 7917188 w 7966120"/>
                <a:gd name="connsiteY5" fmla="*/ 1275922 h 1275922"/>
                <a:gd name="connsiteX6" fmla="*/ 48932 w 7966120"/>
                <a:gd name="connsiteY6" fmla="*/ 1275922 h 1275922"/>
                <a:gd name="connsiteX7" fmla="*/ 0 w 7966120"/>
                <a:gd name="connsiteY7" fmla="*/ 1226990 h 1275922"/>
                <a:gd name="connsiteX8" fmla="*/ 0 w 7966120"/>
                <a:gd name="connsiteY8" fmla="*/ 48932 h 1275922"/>
                <a:gd name="connsiteX0" fmla="*/ 7917188 w 8008628"/>
                <a:gd name="connsiteY0" fmla="*/ 1275922 h 1367362"/>
                <a:gd name="connsiteX1" fmla="*/ 48932 w 8008628"/>
                <a:gd name="connsiteY1" fmla="*/ 1275922 h 1367362"/>
                <a:gd name="connsiteX2" fmla="*/ 0 w 8008628"/>
                <a:gd name="connsiteY2" fmla="*/ 1226990 h 1367362"/>
                <a:gd name="connsiteX3" fmla="*/ 0 w 8008628"/>
                <a:gd name="connsiteY3" fmla="*/ 48932 h 1367362"/>
                <a:gd name="connsiteX4" fmla="*/ 48932 w 8008628"/>
                <a:gd name="connsiteY4" fmla="*/ 0 h 1367362"/>
                <a:gd name="connsiteX5" fmla="*/ 7917188 w 8008628"/>
                <a:gd name="connsiteY5" fmla="*/ 0 h 1367362"/>
                <a:gd name="connsiteX6" fmla="*/ 7966120 w 8008628"/>
                <a:gd name="connsiteY6" fmla="*/ 48932 h 1367362"/>
                <a:gd name="connsiteX7" fmla="*/ 7966120 w 8008628"/>
                <a:gd name="connsiteY7" fmla="*/ 1226990 h 1367362"/>
                <a:gd name="connsiteX8" fmla="*/ 8008628 w 8008628"/>
                <a:gd name="connsiteY8" fmla="*/ 1367362 h 1367362"/>
                <a:gd name="connsiteX0" fmla="*/ 1103150 w 8008628"/>
                <a:gd name="connsiteY0" fmla="*/ 1275922 h 1367362"/>
                <a:gd name="connsiteX1" fmla="*/ 48932 w 8008628"/>
                <a:gd name="connsiteY1" fmla="*/ 1275922 h 1367362"/>
                <a:gd name="connsiteX2" fmla="*/ 0 w 8008628"/>
                <a:gd name="connsiteY2" fmla="*/ 1226990 h 1367362"/>
                <a:gd name="connsiteX3" fmla="*/ 0 w 8008628"/>
                <a:gd name="connsiteY3" fmla="*/ 48932 h 1367362"/>
                <a:gd name="connsiteX4" fmla="*/ 48932 w 8008628"/>
                <a:gd name="connsiteY4" fmla="*/ 0 h 1367362"/>
                <a:gd name="connsiteX5" fmla="*/ 7917188 w 8008628"/>
                <a:gd name="connsiteY5" fmla="*/ 0 h 1367362"/>
                <a:gd name="connsiteX6" fmla="*/ 7966120 w 8008628"/>
                <a:gd name="connsiteY6" fmla="*/ 48932 h 1367362"/>
                <a:gd name="connsiteX7" fmla="*/ 7966120 w 8008628"/>
                <a:gd name="connsiteY7" fmla="*/ 1226990 h 1367362"/>
                <a:gd name="connsiteX8" fmla="*/ 8008628 w 8008628"/>
                <a:gd name="connsiteY8" fmla="*/ 1367362 h 1367362"/>
                <a:gd name="connsiteX0" fmla="*/ 1103150 w 7966120"/>
                <a:gd name="connsiteY0" fmla="*/ 1275922 h 1275922"/>
                <a:gd name="connsiteX1" fmla="*/ 48932 w 7966120"/>
                <a:gd name="connsiteY1" fmla="*/ 1275922 h 1275922"/>
                <a:gd name="connsiteX2" fmla="*/ 0 w 7966120"/>
                <a:gd name="connsiteY2" fmla="*/ 1226990 h 1275922"/>
                <a:gd name="connsiteX3" fmla="*/ 0 w 7966120"/>
                <a:gd name="connsiteY3" fmla="*/ 48932 h 1275922"/>
                <a:gd name="connsiteX4" fmla="*/ 48932 w 7966120"/>
                <a:gd name="connsiteY4" fmla="*/ 0 h 1275922"/>
                <a:gd name="connsiteX5" fmla="*/ 7917188 w 7966120"/>
                <a:gd name="connsiteY5" fmla="*/ 0 h 1275922"/>
                <a:gd name="connsiteX6" fmla="*/ 7966120 w 7966120"/>
                <a:gd name="connsiteY6" fmla="*/ 48932 h 1275922"/>
                <a:gd name="connsiteX7" fmla="*/ 7966120 w 7966120"/>
                <a:gd name="connsiteY7" fmla="*/ 1226990 h 1275922"/>
                <a:gd name="connsiteX0" fmla="*/ 1103150 w 7966120"/>
                <a:gd name="connsiteY0" fmla="*/ 1275922 h 1275922"/>
                <a:gd name="connsiteX1" fmla="*/ 48932 w 7966120"/>
                <a:gd name="connsiteY1" fmla="*/ 1275922 h 1275922"/>
                <a:gd name="connsiteX2" fmla="*/ 0 w 7966120"/>
                <a:gd name="connsiteY2" fmla="*/ 1226990 h 1275922"/>
                <a:gd name="connsiteX3" fmla="*/ 0 w 7966120"/>
                <a:gd name="connsiteY3" fmla="*/ 48932 h 1275922"/>
                <a:gd name="connsiteX4" fmla="*/ 48932 w 7966120"/>
                <a:gd name="connsiteY4" fmla="*/ 0 h 1275922"/>
                <a:gd name="connsiteX5" fmla="*/ 7917188 w 7966120"/>
                <a:gd name="connsiteY5" fmla="*/ 0 h 1275922"/>
                <a:gd name="connsiteX6" fmla="*/ 7966120 w 7966120"/>
                <a:gd name="connsiteY6" fmla="*/ 48932 h 1275922"/>
                <a:gd name="connsiteX0" fmla="*/ 1103150 w 7917188"/>
                <a:gd name="connsiteY0" fmla="*/ 1275922 h 1275922"/>
                <a:gd name="connsiteX1" fmla="*/ 48932 w 7917188"/>
                <a:gd name="connsiteY1" fmla="*/ 1275922 h 1275922"/>
                <a:gd name="connsiteX2" fmla="*/ 0 w 7917188"/>
                <a:gd name="connsiteY2" fmla="*/ 1226990 h 1275922"/>
                <a:gd name="connsiteX3" fmla="*/ 0 w 7917188"/>
                <a:gd name="connsiteY3" fmla="*/ 48932 h 1275922"/>
                <a:gd name="connsiteX4" fmla="*/ 48932 w 7917188"/>
                <a:gd name="connsiteY4" fmla="*/ 0 h 1275922"/>
                <a:gd name="connsiteX5" fmla="*/ 7917188 w 7917188"/>
                <a:gd name="connsiteY5" fmla="*/ 0 h 1275922"/>
                <a:gd name="connsiteX0" fmla="*/ 1103150 w 6404911"/>
                <a:gd name="connsiteY0" fmla="*/ 1275922 h 1275922"/>
                <a:gd name="connsiteX1" fmla="*/ 48932 w 6404911"/>
                <a:gd name="connsiteY1" fmla="*/ 1275922 h 1275922"/>
                <a:gd name="connsiteX2" fmla="*/ 0 w 6404911"/>
                <a:gd name="connsiteY2" fmla="*/ 1226990 h 1275922"/>
                <a:gd name="connsiteX3" fmla="*/ 0 w 6404911"/>
                <a:gd name="connsiteY3" fmla="*/ 48932 h 1275922"/>
                <a:gd name="connsiteX4" fmla="*/ 48932 w 6404911"/>
                <a:gd name="connsiteY4" fmla="*/ 0 h 1275922"/>
                <a:gd name="connsiteX5" fmla="*/ 6404911 w 6404911"/>
                <a:gd name="connsiteY5" fmla="*/ 0 h 1275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04911" h="1275922">
                  <a:moveTo>
                    <a:pt x="1103150" y="1275922"/>
                  </a:moveTo>
                  <a:lnTo>
                    <a:pt x="48932" y="1275922"/>
                  </a:lnTo>
                  <a:cubicBezTo>
                    <a:pt x="21908" y="1275922"/>
                    <a:pt x="0" y="1254014"/>
                    <a:pt x="0" y="1226990"/>
                  </a:cubicBezTo>
                  <a:lnTo>
                    <a:pt x="0" y="48932"/>
                  </a:lnTo>
                  <a:cubicBezTo>
                    <a:pt x="0" y="21908"/>
                    <a:pt x="21908" y="0"/>
                    <a:pt x="48932" y="0"/>
                  </a:cubicBezTo>
                  <a:lnTo>
                    <a:pt x="6404911" y="0"/>
                  </a:lnTo>
                </a:path>
              </a:pathLst>
            </a:cu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FF5C01"/>
                </a:solidFill>
              </a:endParaRPr>
            </a:p>
          </p:txBody>
        </p:sp>
        <p:grpSp>
          <p:nvGrpSpPr>
            <p:cNvPr id="29" name="그룹 28"/>
            <p:cNvGrpSpPr/>
            <p:nvPr/>
          </p:nvGrpSpPr>
          <p:grpSpPr>
            <a:xfrm>
              <a:off x="503485" y="1398861"/>
              <a:ext cx="1840709" cy="364802"/>
              <a:chOff x="548367" y="4935095"/>
              <a:chExt cx="2076686" cy="411570"/>
            </a:xfrm>
          </p:grpSpPr>
          <p:sp>
            <p:nvSpPr>
              <p:cNvPr id="40" name="자유형 39"/>
              <p:cNvSpPr/>
              <p:nvPr/>
            </p:nvSpPr>
            <p:spPr>
              <a:xfrm rot="21449275">
                <a:off x="626009" y="5121897"/>
                <a:ext cx="1190130" cy="224768"/>
              </a:xfrm>
              <a:custGeom>
                <a:avLst/>
                <a:gdLst>
                  <a:gd name="connsiteX0" fmla="*/ 26193 w 1078706"/>
                  <a:gd name="connsiteY0" fmla="*/ 76200 h 173831"/>
                  <a:gd name="connsiteX1" fmla="*/ 1078706 w 1078706"/>
                  <a:gd name="connsiteY1" fmla="*/ 173831 h 173831"/>
                  <a:gd name="connsiteX2" fmla="*/ 1078706 w 1078706"/>
                  <a:gd name="connsiteY2" fmla="*/ 0 h 173831"/>
                  <a:gd name="connsiteX3" fmla="*/ 0 w 1078706"/>
                  <a:gd name="connsiteY3" fmla="*/ 33337 h 173831"/>
                  <a:gd name="connsiteX4" fmla="*/ 26193 w 1078706"/>
                  <a:gd name="connsiteY4" fmla="*/ 76200 h 173831"/>
                  <a:gd name="connsiteX0" fmla="*/ 26193 w 1078706"/>
                  <a:gd name="connsiteY0" fmla="*/ 76200 h 176212"/>
                  <a:gd name="connsiteX1" fmla="*/ 1071562 w 1078706"/>
                  <a:gd name="connsiteY1" fmla="*/ 176212 h 176212"/>
                  <a:gd name="connsiteX2" fmla="*/ 1078706 w 1078706"/>
                  <a:gd name="connsiteY2" fmla="*/ 0 h 176212"/>
                  <a:gd name="connsiteX3" fmla="*/ 0 w 1078706"/>
                  <a:gd name="connsiteY3" fmla="*/ 33337 h 176212"/>
                  <a:gd name="connsiteX4" fmla="*/ 26193 w 1078706"/>
                  <a:gd name="connsiteY4" fmla="*/ 76200 h 176212"/>
                  <a:gd name="connsiteX0" fmla="*/ 26193 w 1078706"/>
                  <a:gd name="connsiteY0" fmla="*/ 76200 h 176212"/>
                  <a:gd name="connsiteX1" fmla="*/ 1071562 w 1078706"/>
                  <a:gd name="connsiteY1" fmla="*/ 176212 h 176212"/>
                  <a:gd name="connsiteX2" fmla="*/ 1078706 w 1078706"/>
                  <a:gd name="connsiteY2" fmla="*/ 0 h 176212"/>
                  <a:gd name="connsiteX3" fmla="*/ 0 w 1078706"/>
                  <a:gd name="connsiteY3" fmla="*/ 33337 h 176212"/>
                  <a:gd name="connsiteX4" fmla="*/ 26193 w 1078706"/>
                  <a:gd name="connsiteY4" fmla="*/ 76200 h 176212"/>
                  <a:gd name="connsiteX0" fmla="*/ 26193 w 1083468"/>
                  <a:gd name="connsiteY0" fmla="*/ 76200 h 221455"/>
                  <a:gd name="connsiteX1" fmla="*/ 1083468 w 1083468"/>
                  <a:gd name="connsiteY1" fmla="*/ 221455 h 221455"/>
                  <a:gd name="connsiteX2" fmla="*/ 1078706 w 1083468"/>
                  <a:gd name="connsiteY2" fmla="*/ 0 h 221455"/>
                  <a:gd name="connsiteX3" fmla="*/ 0 w 1083468"/>
                  <a:gd name="connsiteY3" fmla="*/ 33337 h 221455"/>
                  <a:gd name="connsiteX4" fmla="*/ 26193 w 1083468"/>
                  <a:gd name="connsiteY4" fmla="*/ 76200 h 221455"/>
                  <a:gd name="connsiteX0" fmla="*/ 26193 w 1088356"/>
                  <a:gd name="connsiteY0" fmla="*/ 76200 h 221455"/>
                  <a:gd name="connsiteX1" fmla="*/ 1083468 w 1088356"/>
                  <a:gd name="connsiteY1" fmla="*/ 221455 h 221455"/>
                  <a:gd name="connsiteX2" fmla="*/ 1078706 w 1088356"/>
                  <a:gd name="connsiteY2" fmla="*/ 0 h 221455"/>
                  <a:gd name="connsiteX3" fmla="*/ 0 w 1088356"/>
                  <a:gd name="connsiteY3" fmla="*/ 33337 h 221455"/>
                  <a:gd name="connsiteX4" fmla="*/ 26193 w 1088356"/>
                  <a:gd name="connsiteY4" fmla="*/ 76200 h 221455"/>
                  <a:gd name="connsiteX0" fmla="*/ 26193 w 1130580"/>
                  <a:gd name="connsiteY0" fmla="*/ 76200 h 221455"/>
                  <a:gd name="connsiteX1" fmla="*/ 1083468 w 1130580"/>
                  <a:gd name="connsiteY1" fmla="*/ 221455 h 221455"/>
                  <a:gd name="connsiteX2" fmla="*/ 1078706 w 1130580"/>
                  <a:gd name="connsiteY2" fmla="*/ 0 h 221455"/>
                  <a:gd name="connsiteX3" fmla="*/ 0 w 1130580"/>
                  <a:gd name="connsiteY3" fmla="*/ 33337 h 221455"/>
                  <a:gd name="connsiteX4" fmla="*/ 26193 w 1130580"/>
                  <a:gd name="connsiteY4" fmla="*/ 76200 h 221455"/>
                  <a:gd name="connsiteX0" fmla="*/ 26193 w 1145439"/>
                  <a:gd name="connsiteY0" fmla="*/ 76200 h 221455"/>
                  <a:gd name="connsiteX1" fmla="*/ 1083468 w 1145439"/>
                  <a:gd name="connsiteY1" fmla="*/ 221455 h 221455"/>
                  <a:gd name="connsiteX2" fmla="*/ 1078706 w 1145439"/>
                  <a:gd name="connsiteY2" fmla="*/ 0 h 221455"/>
                  <a:gd name="connsiteX3" fmla="*/ 0 w 1145439"/>
                  <a:gd name="connsiteY3" fmla="*/ 33337 h 221455"/>
                  <a:gd name="connsiteX4" fmla="*/ 26193 w 1145439"/>
                  <a:gd name="connsiteY4" fmla="*/ 76200 h 221455"/>
                  <a:gd name="connsiteX0" fmla="*/ 26193 w 1160776"/>
                  <a:gd name="connsiteY0" fmla="*/ 76200 h 226876"/>
                  <a:gd name="connsiteX1" fmla="*/ 1083468 w 1160776"/>
                  <a:gd name="connsiteY1" fmla="*/ 221455 h 226876"/>
                  <a:gd name="connsiteX2" fmla="*/ 1078706 w 1160776"/>
                  <a:gd name="connsiteY2" fmla="*/ 0 h 226876"/>
                  <a:gd name="connsiteX3" fmla="*/ 0 w 1160776"/>
                  <a:gd name="connsiteY3" fmla="*/ 33337 h 226876"/>
                  <a:gd name="connsiteX4" fmla="*/ 26193 w 1160776"/>
                  <a:gd name="connsiteY4" fmla="*/ 76200 h 226876"/>
                  <a:gd name="connsiteX0" fmla="*/ 26193 w 1139370"/>
                  <a:gd name="connsiteY0" fmla="*/ 76200 h 194259"/>
                  <a:gd name="connsiteX1" fmla="*/ 1047749 w 1139370"/>
                  <a:gd name="connsiteY1" fmla="*/ 188117 h 194259"/>
                  <a:gd name="connsiteX2" fmla="*/ 1078706 w 1139370"/>
                  <a:gd name="connsiteY2" fmla="*/ 0 h 194259"/>
                  <a:gd name="connsiteX3" fmla="*/ 0 w 1139370"/>
                  <a:gd name="connsiteY3" fmla="*/ 33337 h 194259"/>
                  <a:gd name="connsiteX4" fmla="*/ 26193 w 1139370"/>
                  <a:gd name="connsiteY4" fmla="*/ 76200 h 194259"/>
                  <a:gd name="connsiteX0" fmla="*/ 26193 w 1149857"/>
                  <a:gd name="connsiteY0" fmla="*/ 76270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26193 w 1149857"/>
                  <a:gd name="connsiteY4" fmla="*/ 76270 h 193908"/>
                  <a:gd name="connsiteX0" fmla="*/ 33336 w 1149857"/>
                  <a:gd name="connsiteY0" fmla="*/ 40551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33336 w 1149857"/>
                  <a:gd name="connsiteY4" fmla="*/ 40551 h 193908"/>
                  <a:gd name="connsiteX0" fmla="*/ 33336 w 1149857"/>
                  <a:gd name="connsiteY0" fmla="*/ 40551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33336 w 1149857"/>
                  <a:gd name="connsiteY4" fmla="*/ 40551 h 193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9857" h="193908">
                    <a:moveTo>
                      <a:pt x="33336" y="40551"/>
                    </a:moveTo>
                    <a:cubicBezTo>
                      <a:pt x="403223" y="81031"/>
                      <a:pt x="775493" y="104844"/>
                      <a:pt x="1047749" y="188187"/>
                    </a:cubicBezTo>
                    <a:cubicBezTo>
                      <a:pt x="1191418" y="233433"/>
                      <a:pt x="1166018" y="-4693"/>
                      <a:pt x="1078706" y="70"/>
                    </a:cubicBezTo>
                    <a:lnTo>
                      <a:pt x="0" y="33407"/>
                    </a:lnTo>
                    <a:lnTo>
                      <a:pt x="33336" y="40551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alpha val="0"/>
                    </a:schemeClr>
                  </a:gs>
                  <a:gs pos="14000">
                    <a:schemeClr val="bg1">
                      <a:lumMod val="50000"/>
                    </a:schemeClr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41" name="양쪽 모서리가 둥근 사각형 40"/>
              <p:cNvSpPr/>
              <p:nvPr/>
            </p:nvSpPr>
            <p:spPr>
              <a:xfrm rot="5400000">
                <a:off x="1450386" y="4043131"/>
                <a:ext cx="272647" cy="207668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087115" y="4935095"/>
                <a:ext cx="1297061" cy="31251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2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투융자복합금융</a:t>
                </a:r>
                <a:endParaRPr lang="ko-KR" altLang="en-US" sz="12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3" name="직각 삼각형 42"/>
              <p:cNvSpPr/>
              <p:nvPr/>
            </p:nvSpPr>
            <p:spPr>
              <a:xfrm rot="10800000">
                <a:off x="555183" y="5207013"/>
                <a:ext cx="89693" cy="85787"/>
              </a:xfrm>
              <a:prstGeom prst="rtTriangl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pic>
            <p:nvPicPr>
              <p:cNvPr id="44" name="그림 4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19300" y="4946647"/>
                <a:ext cx="255120" cy="242492"/>
              </a:xfrm>
              <a:prstGeom prst="rect">
                <a:avLst/>
              </a:prstGeom>
            </p:spPr>
          </p:pic>
        </p:grpSp>
        <p:grpSp>
          <p:nvGrpSpPr>
            <p:cNvPr id="30" name="그룹 29"/>
            <p:cNvGrpSpPr/>
            <p:nvPr/>
          </p:nvGrpSpPr>
          <p:grpSpPr>
            <a:xfrm>
              <a:off x="895123" y="1757441"/>
              <a:ext cx="9592986" cy="560321"/>
              <a:chOff x="811657" y="2100808"/>
              <a:chExt cx="9592986" cy="560321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1212391" y="2133748"/>
                <a:ext cx="825867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4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rgbClr val="0973B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사업목적</a:t>
                </a:r>
                <a:endParaRPr lang="ko-KR" altLang="en-US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973B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38" name="그림 37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1657" y="2100808"/>
                <a:ext cx="373656" cy="373656"/>
              </a:xfrm>
              <a:prstGeom prst="rect">
                <a:avLst/>
              </a:prstGeom>
            </p:spPr>
          </p:pic>
          <p:sp>
            <p:nvSpPr>
              <p:cNvPr id="39" name="TextBox 38"/>
              <p:cNvSpPr txBox="1"/>
              <p:nvPr/>
            </p:nvSpPr>
            <p:spPr>
              <a:xfrm>
                <a:off x="2020892" y="2107131"/>
                <a:ext cx="8383751" cy="553998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미래 성장가치가 우수한 중소기업에 대해 융자에 투자요소를 </a:t>
                </a:r>
                <a:r>
                  <a:rPr lang="ko-KR" altLang="en-US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복합한 </a:t>
                </a:r>
                <a:r>
                  <a:rPr lang="ko-KR" altLang="en-US" sz="14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방식의 </a:t>
                </a:r>
                <a:r>
                  <a:rPr lang="ko-KR" altLang="en-US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자금지원으로</a:t>
                </a:r>
                <a:endParaRPr lang="en-US" altLang="ko-KR" sz="14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  <a:p>
                <a:r>
                  <a:rPr lang="en-US" altLang="ko-KR" sz="1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 </a:t>
                </a:r>
                <a:r>
                  <a:rPr lang="ko-KR" altLang="en-US" sz="2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 </a:t>
                </a:r>
                <a:endParaRPr lang="en-US" altLang="ko-KR" sz="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  <a:p>
                <a:r>
                  <a:rPr lang="ko-KR" altLang="en-US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창업활성화 </a:t>
                </a:r>
                <a:r>
                  <a:rPr lang="ko-KR" altLang="en-US" sz="14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및 성장단계 진입 도모</a:t>
                </a:r>
              </a:p>
            </p:txBody>
          </p:sp>
        </p:grpSp>
        <p:grpSp>
          <p:nvGrpSpPr>
            <p:cNvPr id="31" name="그룹 30"/>
            <p:cNvGrpSpPr/>
            <p:nvPr/>
          </p:nvGrpSpPr>
          <p:grpSpPr>
            <a:xfrm>
              <a:off x="895123" y="2342586"/>
              <a:ext cx="2171482" cy="373656"/>
              <a:chOff x="811657" y="2316708"/>
              <a:chExt cx="2171482" cy="373656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1212391" y="2336948"/>
                <a:ext cx="825867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4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rgbClr val="0973B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융자규모</a:t>
                </a:r>
                <a:endParaRPr lang="ko-KR" altLang="en-US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973B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35" name="그림 34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1657" y="2316708"/>
                <a:ext cx="373656" cy="373656"/>
              </a:xfrm>
              <a:prstGeom prst="rect">
                <a:avLst/>
              </a:prstGeom>
            </p:spPr>
          </p:pic>
          <p:sp>
            <p:nvSpPr>
              <p:cNvPr id="36" name="TextBox 35"/>
              <p:cNvSpPr txBox="1"/>
              <p:nvPr/>
            </p:nvSpPr>
            <p:spPr>
              <a:xfrm>
                <a:off x="2008192" y="2324248"/>
                <a:ext cx="974947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altLang="ko-KR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1,500</a:t>
                </a:r>
                <a:r>
                  <a:rPr lang="ko-KR" altLang="en-US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억원</a:t>
                </a:r>
                <a:endParaRPr lang="en-US" altLang="ko-KR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</p:grpSp>
        <p:sp>
          <p:nvSpPr>
            <p:cNvPr id="33" name="타원 32"/>
            <p:cNvSpPr/>
            <p:nvPr/>
          </p:nvSpPr>
          <p:spPr>
            <a:xfrm>
              <a:off x="6952129" y="1295331"/>
              <a:ext cx="65858" cy="6585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1358902" y="5596855"/>
            <a:ext cx="3382016" cy="132343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ko-KR" altLang="en-US" sz="1600" spc="-12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기술개발 및 시장진입 등의 </a:t>
            </a:r>
            <a:r>
              <a:rPr lang="ko-KR" altLang="en-US" sz="1600" spc="-12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단계에서</a:t>
            </a:r>
            <a:endParaRPr lang="en-US" altLang="ko-KR" sz="1600" spc="-12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ctr"/>
            <a:r>
              <a:rPr lang="ko-KR" altLang="en-US" sz="1600" spc="-12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미래성장성이 </a:t>
            </a:r>
            <a:r>
              <a:rPr lang="ko-KR" altLang="en-US" sz="1600" spc="-12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큰 </a:t>
            </a:r>
            <a:r>
              <a:rPr lang="ko-KR" altLang="en-US" sz="1600" spc="-12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기업으로</a:t>
            </a:r>
            <a:endParaRPr lang="en-US" altLang="ko-KR" sz="1600" spc="-12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ctr"/>
            <a:r>
              <a:rPr lang="ko-KR" altLang="en-US" sz="1600" spc="-12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일정수준의 영업이익 달성이</a:t>
            </a:r>
            <a:r>
              <a:rPr lang="en-US" altLang="ko-KR" sz="1600" spc="-12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1600" spc="-12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예상되는</a:t>
            </a:r>
            <a:endParaRPr lang="en-US" altLang="ko-KR" sz="1600" spc="-12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ctr"/>
            <a:r>
              <a:rPr lang="ko-KR" altLang="en-US" sz="1600" spc="-12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업력 </a:t>
            </a:r>
            <a:r>
              <a:rPr lang="en-US" altLang="ko-KR" sz="1600" spc="-12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7</a:t>
            </a:r>
            <a:r>
              <a:rPr lang="ko-KR" altLang="en-US" sz="1600" spc="-12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미만 기업</a:t>
            </a:r>
          </a:p>
          <a:p>
            <a:pPr algn="ctr"/>
            <a:endParaRPr lang="ko-KR" altLang="en-US" sz="1600" spc="-12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pic>
        <p:nvPicPr>
          <p:cNvPr id="47" name="그림 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7466" y="2095158"/>
            <a:ext cx="6816881" cy="3238455"/>
          </a:xfrm>
          <a:prstGeom prst="ellipse">
            <a:avLst/>
          </a:prstGeom>
        </p:spPr>
      </p:pic>
      <p:grpSp>
        <p:nvGrpSpPr>
          <p:cNvPr id="48" name="그룹 47"/>
          <p:cNvGrpSpPr/>
          <p:nvPr/>
        </p:nvGrpSpPr>
        <p:grpSpPr>
          <a:xfrm>
            <a:off x="2413461" y="4152603"/>
            <a:ext cx="1256956" cy="1256954"/>
            <a:chOff x="1318900" y="3160076"/>
            <a:chExt cx="1128722" cy="1128720"/>
          </a:xfrm>
        </p:grpSpPr>
        <p:sp>
          <p:nvSpPr>
            <p:cNvPr id="49" name="타원 48"/>
            <p:cNvSpPr>
              <a:spLocks noChangeAspect="1"/>
            </p:cNvSpPr>
            <p:nvPr/>
          </p:nvSpPr>
          <p:spPr>
            <a:xfrm>
              <a:off x="1318900" y="3160076"/>
              <a:ext cx="1128722" cy="1128720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rgbClr val="74B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3938" tIns="36969" rIns="73938" bIns="3696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479579" y="3406601"/>
              <a:ext cx="822223" cy="63566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ko-KR" altLang="en-US" sz="20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이익</a:t>
              </a:r>
              <a:endParaRPr lang="en-US" altLang="ko-KR" sz="2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  <a:p>
              <a:pPr algn="ctr"/>
              <a:r>
                <a:rPr lang="ko-KR" altLang="en-US" sz="20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공유형</a:t>
              </a:r>
              <a:endParaRPr lang="ko-KR" altLang="en-US" sz="2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7021397" y="4152603"/>
            <a:ext cx="1256956" cy="1256954"/>
            <a:chOff x="4007639" y="3194288"/>
            <a:chExt cx="1128722" cy="1128720"/>
          </a:xfrm>
        </p:grpSpPr>
        <p:sp>
          <p:nvSpPr>
            <p:cNvPr id="53" name="타원 52"/>
            <p:cNvSpPr>
              <a:spLocks noChangeAspect="1"/>
            </p:cNvSpPr>
            <p:nvPr/>
          </p:nvSpPr>
          <p:spPr>
            <a:xfrm>
              <a:off x="4007639" y="3194288"/>
              <a:ext cx="1128722" cy="1128720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rgbClr val="46B1D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3938" tIns="36969" rIns="73938" bIns="3696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160891" y="3440814"/>
              <a:ext cx="822223" cy="63566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ko-KR" altLang="en-US" sz="20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1">
                      <a:lumMod val="75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성장</a:t>
              </a:r>
              <a:endParaRPr lang="en-US" altLang="ko-KR" sz="2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  <a:p>
              <a:pPr algn="ctr"/>
              <a:r>
                <a:rPr lang="ko-KR" altLang="en-US" sz="20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1">
                      <a:lumMod val="75000"/>
                    </a:schemeClr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공유형</a:t>
              </a:r>
              <a:endParaRPr lang="ko-KR" altLang="en-US" sz="2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5518204" y="5596855"/>
            <a:ext cx="4263347" cy="83099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ko-KR" altLang="en-US" sz="1600" spc="-12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기술성과 미래 </a:t>
            </a:r>
            <a:r>
              <a:rPr lang="ko-KR" altLang="en-US" sz="1600" spc="-12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성장가치가 큰 기업으로</a:t>
            </a:r>
            <a:endParaRPr lang="en-US" altLang="ko-KR" sz="1600" spc="-12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ctr"/>
            <a:r>
              <a:rPr lang="ko-KR" altLang="en-US" sz="1600" spc="-12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기업공개 </a:t>
            </a:r>
            <a:r>
              <a:rPr lang="ko-KR" altLang="en-US" sz="1600" spc="-12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가능성이 </a:t>
            </a:r>
            <a:r>
              <a:rPr lang="ko-KR" altLang="en-US" sz="1600" spc="-12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있으나</a:t>
            </a:r>
            <a:endParaRPr lang="en-US" altLang="ko-KR" sz="1600" spc="-12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ctr"/>
            <a:r>
              <a:rPr lang="ko-KR" altLang="en-US" sz="1600" spc="-12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민간 창업투자회사</a:t>
            </a:r>
            <a:r>
              <a:rPr lang="en-US" altLang="ko-KR" sz="1400" spc="-12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400" spc="-12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조합</a:t>
            </a:r>
            <a:r>
              <a:rPr lang="en-US" altLang="ko-KR" sz="1400" spc="-12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ko-KR" altLang="en-US" sz="1600" spc="-12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가 투자하지 아니한 기업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412798" y="3567828"/>
            <a:ext cx="186621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spcBef>
                <a:spcPts val="263"/>
              </a:spcBef>
            </a:pPr>
            <a:r>
              <a:rPr lang="ko-KR" altLang="en-US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신청 대상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7222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Box 65"/>
          <p:cNvSpPr txBox="1"/>
          <p:nvPr/>
        </p:nvSpPr>
        <p:spPr>
          <a:xfrm>
            <a:off x="314890" y="315019"/>
            <a:ext cx="2735020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02. </a:t>
            </a:r>
            <a:r>
              <a:rPr lang="ko-KR" altLang="en-US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투융자복합금융</a:t>
            </a:r>
            <a:endParaRPr lang="ko-KR" altLang="en-US" sz="2400" dirty="0">
              <a:ln>
                <a:solidFill>
                  <a:schemeClr val="tx1">
                    <a:alpha val="0"/>
                  </a:schemeClr>
                </a:solidFill>
              </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0"/>
              </a:gra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grpSp>
        <p:nvGrpSpPr>
          <p:cNvPr id="67" name="그룹 66"/>
          <p:cNvGrpSpPr/>
          <p:nvPr/>
        </p:nvGrpSpPr>
        <p:grpSpPr>
          <a:xfrm>
            <a:off x="7207913" y="1813080"/>
            <a:ext cx="940776" cy="940775"/>
            <a:chOff x="279209" y="3325735"/>
            <a:chExt cx="753061" cy="753060"/>
          </a:xfrm>
        </p:grpSpPr>
        <p:sp>
          <p:nvSpPr>
            <p:cNvPr id="68" name="타원 67"/>
            <p:cNvSpPr/>
            <p:nvPr/>
          </p:nvSpPr>
          <p:spPr>
            <a:xfrm>
              <a:off x="279209" y="3325735"/>
              <a:ext cx="753061" cy="75306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 w="10160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9" name="타원 68"/>
            <p:cNvSpPr/>
            <p:nvPr/>
          </p:nvSpPr>
          <p:spPr>
            <a:xfrm>
              <a:off x="313189" y="3359716"/>
              <a:ext cx="685100" cy="685098"/>
            </a:xfrm>
            <a:prstGeom prst="ellipse">
              <a:avLst/>
            </a:prstGeom>
            <a:pattFill prst="dkUpDiag">
              <a:fgClr>
                <a:srgbClr val="39A1D1"/>
              </a:fgClr>
              <a:bgClr>
                <a:srgbClr val="2B8CB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/>
            </a:p>
          </p:txBody>
        </p:sp>
      </p:grpSp>
      <p:grpSp>
        <p:nvGrpSpPr>
          <p:cNvPr id="86" name="그룹 85"/>
          <p:cNvGrpSpPr/>
          <p:nvPr/>
        </p:nvGrpSpPr>
        <p:grpSpPr>
          <a:xfrm>
            <a:off x="5711947" y="2289081"/>
            <a:ext cx="3990610" cy="2521044"/>
            <a:chOff x="644879" y="1542039"/>
            <a:chExt cx="4435428" cy="5214492"/>
          </a:xfrm>
        </p:grpSpPr>
        <p:sp>
          <p:nvSpPr>
            <p:cNvPr id="101" name="타원 87"/>
            <p:cNvSpPr/>
            <p:nvPr/>
          </p:nvSpPr>
          <p:spPr>
            <a:xfrm>
              <a:off x="644879" y="1542039"/>
              <a:ext cx="4435428" cy="5214492"/>
            </a:xfrm>
            <a:prstGeom prst="roundRect">
              <a:avLst>
                <a:gd name="adj" fmla="val 7174"/>
              </a:avLst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solidFill>
                  <a:srgbClr val="FF5C01"/>
                </a:solidFill>
              </a:endParaRPr>
            </a:p>
          </p:txBody>
        </p:sp>
        <p:sp>
          <p:nvSpPr>
            <p:cNvPr id="102" name="타원 88"/>
            <p:cNvSpPr/>
            <p:nvPr/>
          </p:nvSpPr>
          <p:spPr>
            <a:xfrm>
              <a:off x="713162" y="1716943"/>
              <a:ext cx="4307955" cy="4915331"/>
            </a:xfrm>
            <a:prstGeom prst="roundRect">
              <a:avLst>
                <a:gd name="adj" fmla="val 7521"/>
              </a:avLst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10800000" scaled="0"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solidFill>
                  <a:srgbClr val="FF5C01"/>
                </a:solidFill>
              </a:endParaRPr>
            </a:p>
          </p:txBody>
        </p:sp>
      </p:grpSp>
      <p:pic>
        <p:nvPicPr>
          <p:cNvPr id="103" name="그림 10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04"/>
          <a:stretch/>
        </p:blipFill>
        <p:spPr>
          <a:xfrm>
            <a:off x="5790290" y="4818869"/>
            <a:ext cx="3842732" cy="121217"/>
          </a:xfrm>
          <a:prstGeom prst="rect">
            <a:avLst/>
          </a:prstGeom>
        </p:spPr>
      </p:pic>
      <p:sp>
        <p:nvSpPr>
          <p:cNvPr id="104" name="직사각형 103"/>
          <p:cNvSpPr/>
          <p:nvPr/>
        </p:nvSpPr>
        <p:spPr>
          <a:xfrm>
            <a:off x="5762811" y="2732074"/>
            <a:ext cx="3875922" cy="1901422"/>
          </a:xfrm>
          <a:prstGeom prst="rect">
            <a:avLst/>
          </a:pr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/>
          </a:p>
        </p:txBody>
      </p:sp>
      <p:sp>
        <p:nvSpPr>
          <p:cNvPr id="93" name="TextBox 92"/>
          <p:cNvSpPr txBox="1"/>
          <p:nvPr/>
        </p:nvSpPr>
        <p:spPr>
          <a:xfrm>
            <a:off x="7073177" y="2420041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ko-KR" altLang="en-US" sz="18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1AAD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성장공유형</a:t>
            </a:r>
            <a:endParaRPr lang="ko-KR" altLang="en-US" sz="18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41AAD2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97" name="그림 9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186" y="2755698"/>
            <a:ext cx="285023" cy="285023"/>
          </a:xfrm>
          <a:prstGeom prst="rect">
            <a:avLst/>
          </a:prstGeom>
        </p:spPr>
      </p:pic>
      <p:sp>
        <p:nvSpPr>
          <p:cNvPr id="98" name="TextBox 97"/>
          <p:cNvSpPr txBox="1"/>
          <p:nvPr/>
        </p:nvSpPr>
        <p:spPr>
          <a:xfrm>
            <a:off x="6069100" y="2722840"/>
            <a:ext cx="3540419" cy="1991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100"/>
              </a:spcBef>
            </a:pPr>
            <a:r>
              <a:rPr lang="ko-KR" altLang="en-US" sz="1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중소기업이 </a:t>
            </a:r>
            <a:r>
              <a:rPr lang="ko-KR" altLang="en-US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발행한 전환사채</a:t>
            </a:r>
            <a:r>
              <a:rPr lang="en-US" altLang="ko-KR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(CB</a:t>
            </a:r>
            <a:r>
              <a:rPr lang="en-US" altLang="ko-KR" sz="1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r>
              <a:rPr lang="ko-KR" altLang="en-US" sz="1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인수방식으로 자금지원</a:t>
            </a:r>
            <a:endParaRPr lang="en-US" altLang="ko-KR" sz="14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20000"/>
              </a:lnSpc>
              <a:spcBef>
                <a:spcPts val="100"/>
              </a:spcBef>
            </a:pPr>
            <a:endParaRPr lang="en-US" altLang="ko-KR" sz="1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20000"/>
              </a:lnSpc>
              <a:spcBef>
                <a:spcPts val="100"/>
              </a:spcBef>
            </a:pPr>
            <a:r>
              <a:rPr lang="ko-KR" altLang="en-US" sz="1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지원기간 내 </a:t>
            </a:r>
            <a:r>
              <a:rPr lang="en-US" altLang="ko-KR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IPO</a:t>
            </a:r>
            <a:r>
              <a:rPr lang="ko-KR" altLang="en-US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가능성 등 </a:t>
            </a:r>
            <a:r>
              <a:rPr lang="ko-KR" altLang="en-US" sz="1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판단하여</a:t>
            </a:r>
            <a:endParaRPr lang="en-US" altLang="ko-KR" sz="140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20000"/>
              </a:lnSpc>
              <a:spcBef>
                <a:spcPts val="100"/>
              </a:spcBef>
            </a:pPr>
            <a:r>
              <a:rPr lang="ko-KR" altLang="en-US" sz="1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전환권 </a:t>
            </a:r>
            <a:r>
              <a:rPr lang="ko-KR" altLang="en-US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행사</a:t>
            </a:r>
            <a:r>
              <a:rPr lang="en-US" altLang="ko-KR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중진공 결정</a:t>
            </a:r>
            <a:r>
              <a:rPr lang="en-US" altLang="ko-KR" sz="1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en-US" altLang="ko-KR" sz="14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20000"/>
              </a:lnSpc>
              <a:spcBef>
                <a:spcPts val="100"/>
              </a:spcBef>
            </a:pPr>
            <a:endParaRPr lang="en-US" altLang="ko-KR" sz="1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20000"/>
              </a:lnSpc>
              <a:spcBef>
                <a:spcPts val="100"/>
              </a:spcBef>
            </a:pPr>
            <a:r>
              <a:rPr lang="ko-KR" altLang="en-US" sz="1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미 전환 시 </a:t>
            </a:r>
            <a:r>
              <a:rPr lang="ko-KR" altLang="en-US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만기보장금리로 </a:t>
            </a:r>
            <a:r>
              <a:rPr lang="ko-KR" altLang="en-US" sz="1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분할상환</a:t>
            </a:r>
            <a:endParaRPr lang="en-US" altLang="ko-KR" sz="11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20000"/>
              </a:lnSpc>
              <a:spcBef>
                <a:spcPts val="100"/>
              </a:spcBef>
            </a:pP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*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b="1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업력</a:t>
            </a:r>
            <a:r>
              <a:rPr lang="ko-KR" altLang="en-US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미만 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표면금리 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0.25%,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만기보장금리 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3%</a:t>
            </a:r>
          </a:p>
          <a:p>
            <a:pPr>
              <a:lnSpc>
                <a:spcPct val="120000"/>
              </a:lnSpc>
              <a:spcBef>
                <a:spcPts val="100"/>
              </a:spcBef>
            </a:pP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* </a:t>
            </a:r>
            <a:r>
              <a:rPr lang="ko-KR" altLang="en-US" sz="1200" b="1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업력</a:t>
            </a:r>
            <a:r>
              <a:rPr lang="ko-KR" altLang="en-US" sz="12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sz="12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ko-KR" altLang="en-US" sz="1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이상 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표면금리 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0.50%,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만기보장금리 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%</a:t>
            </a:r>
            <a:endParaRPr lang="en-US" altLang="ko-KR" sz="12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43" name="Freeform 5"/>
          <p:cNvSpPr>
            <a:spLocks noEditPoints="1"/>
          </p:cNvSpPr>
          <p:nvPr/>
        </p:nvSpPr>
        <p:spPr bwMode="auto">
          <a:xfrm>
            <a:off x="7515501" y="1960989"/>
            <a:ext cx="383503" cy="264529"/>
          </a:xfrm>
          <a:custGeom>
            <a:avLst/>
            <a:gdLst>
              <a:gd name="T0" fmla="*/ 64 w 125"/>
              <a:gd name="T1" fmla="*/ 85 h 86"/>
              <a:gd name="T2" fmla="*/ 79 w 125"/>
              <a:gd name="T3" fmla="*/ 70 h 86"/>
              <a:gd name="T4" fmla="*/ 79 w 125"/>
              <a:gd name="T5" fmla="*/ 86 h 86"/>
              <a:gd name="T6" fmla="*/ 25 w 125"/>
              <a:gd name="T7" fmla="*/ 58 h 86"/>
              <a:gd name="T8" fmla="*/ 42 w 125"/>
              <a:gd name="T9" fmla="*/ 56 h 86"/>
              <a:gd name="T10" fmla="*/ 66 w 125"/>
              <a:gd name="T11" fmla="*/ 61 h 86"/>
              <a:gd name="T12" fmla="*/ 109 w 125"/>
              <a:gd name="T13" fmla="*/ 6 h 86"/>
              <a:gd name="T14" fmla="*/ 117 w 125"/>
              <a:gd name="T15" fmla="*/ 13 h 86"/>
              <a:gd name="T16" fmla="*/ 66 w 125"/>
              <a:gd name="T17" fmla="*/ 78 h 86"/>
              <a:gd name="T18" fmla="*/ 41 w 125"/>
              <a:gd name="T19" fmla="*/ 61 h 86"/>
              <a:gd name="T20" fmla="*/ 0 w 125"/>
              <a:gd name="T21" fmla="*/ 76 h 86"/>
              <a:gd name="T22" fmla="*/ 39 w 125"/>
              <a:gd name="T23" fmla="*/ 56 h 86"/>
              <a:gd name="T24" fmla="*/ 34 w 125"/>
              <a:gd name="T25" fmla="*/ 61 h 86"/>
              <a:gd name="T26" fmla="*/ 66 w 125"/>
              <a:gd name="T27" fmla="*/ 65 h 86"/>
              <a:gd name="T28" fmla="*/ 99 w 125"/>
              <a:gd name="T29" fmla="*/ 86 h 86"/>
              <a:gd name="T30" fmla="*/ 84 w 125"/>
              <a:gd name="T31" fmla="*/ 71 h 86"/>
              <a:gd name="T32" fmla="*/ 100 w 125"/>
              <a:gd name="T33" fmla="*/ 71 h 86"/>
              <a:gd name="T34" fmla="*/ 99 w 125"/>
              <a:gd name="T35" fmla="*/ 86 h 86"/>
              <a:gd name="T36" fmla="*/ 4 w 125"/>
              <a:gd name="T37" fmla="*/ 85 h 86"/>
              <a:gd name="T38" fmla="*/ 20 w 125"/>
              <a:gd name="T39" fmla="*/ 71 h 86"/>
              <a:gd name="T40" fmla="*/ 19 w 125"/>
              <a:gd name="T41" fmla="*/ 86 h 86"/>
              <a:gd name="T42" fmla="*/ 44 w 125"/>
              <a:gd name="T43" fmla="*/ 85 h 86"/>
              <a:gd name="T44" fmla="*/ 50 w 125"/>
              <a:gd name="T45" fmla="*/ 70 h 86"/>
              <a:gd name="T46" fmla="*/ 60 w 125"/>
              <a:gd name="T47" fmla="*/ 85 h 86"/>
              <a:gd name="T48" fmla="*/ 39 w 125"/>
              <a:gd name="T49" fmla="*/ 86 h 86"/>
              <a:gd name="T50" fmla="*/ 24 w 125"/>
              <a:gd name="T51" fmla="*/ 71 h 86"/>
              <a:gd name="T52" fmla="*/ 40 w 125"/>
              <a:gd name="T53" fmla="*/ 71 h 86"/>
              <a:gd name="T54" fmla="*/ 39 w 125"/>
              <a:gd name="T55" fmla="*/ 86 h 86"/>
              <a:gd name="T56" fmla="*/ 78 w 125"/>
              <a:gd name="T57" fmla="*/ 65 h 86"/>
              <a:gd name="T58" fmla="*/ 79 w 125"/>
              <a:gd name="T59" fmla="*/ 67 h 86"/>
              <a:gd name="T60" fmla="*/ 64 w 125"/>
              <a:gd name="T61" fmla="*/ 51 h 86"/>
              <a:gd name="T62" fmla="*/ 69 w 125"/>
              <a:gd name="T63" fmla="*/ 58 h 86"/>
              <a:gd name="T64" fmla="*/ 99 w 125"/>
              <a:gd name="T65" fmla="*/ 67 h 86"/>
              <a:gd name="T66" fmla="*/ 84 w 125"/>
              <a:gd name="T67" fmla="*/ 59 h 86"/>
              <a:gd name="T68" fmla="*/ 100 w 125"/>
              <a:gd name="T69" fmla="*/ 52 h 86"/>
              <a:gd name="T70" fmla="*/ 99 w 125"/>
              <a:gd name="T71" fmla="*/ 67 h 86"/>
              <a:gd name="T72" fmla="*/ 5 w 125"/>
              <a:gd name="T73" fmla="*/ 50 h 86"/>
              <a:gd name="T74" fmla="*/ 20 w 125"/>
              <a:gd name="T75" fmla="*/ 57 h 86"/>
              <a:gd name="T76" fmla="*/ 45 w 125"/>
              <a:gd name="T77" fmla="*/ 50 h 86"/>
              <a:gd name="T78" fmla="*/ 60 w 125"/>
              <a:gd name="T79" fmla="*/ 59 h 86"/>
              <a:gd name="T80" fmla="*/ 44 w 125"/>
              <a:gd name="T81" fmla="*/ 50 h 86"/>
              <a:gd name="T82" fmla="*/ 64 w 125"/>
              <a:gd name="T83" fmla="*/ 46 h 86"/>
              <a:gd name="T84" fmla="*/ 78 w 125"/>
              <a:gd name="T85" fmla="*/ 30 h 86"/>
              <a:gd name="T86" fmla="*/ 78 w 125"/>
              <a:gd name="T87" fmla="*/ 47 h 86"/>
              <a:gd name="T88" fmla="*/ 100 w 125"/>
              <a:gd name="T89" fmla="*/ 40 h 86"/>
              <a:gd name="T90" fmla="*/ 84 w 125"/>
              <a:gd name="T91" fmla="*/ 41 h 86"/>
              <a:gd name="T92" fmla="*/ 92 w 125"/>
              <a:gd name="T93" fmla="*/ 30 h 86"/>
              <a:gd name="T94" fmla="*/ 25 w 125"/>
              <a:gd name="T95" fmla="*/ 47 h 86"/>
              <a:gd name="T96" fmla="*/ 25 w 125"/>
              <a:gd name="T97" fmla="*/ 30 h 86"/>
              <a:gd name="T98" fmla="*/ 40 w 125"/>
              <a:gd name="T99" fmla="*/ 46 h 86"/>
              <a:gd name="T100" fmla="*/ 26 w 125"/>
              <a:gd name="T101" fmla="*/ 47 h 86"/>
              <a:gd name="T102" fmla="*/ 84 w 125"/>
              <a:gd name="T103" fmla="*/ 26 h 86"/>
              <a:gd name="T104" fmla="*/ 100 w 125"/>
              <a:gd name="T105" fmla="*/ 12 h 86"/>
              <a:gd name="T106" fmla="*/ 99 w 125"/>
              <a:gd name="T107" fmla="*/ 27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5" h="86">
                <a:moveTo>
                  <a:pt x="79" y="86"/>
                </a:moveTo>
                <a:cubicBezTo>
                  <a:pt x="65" y="86"/>
                  <a:pt x="65" y="86"/>
                  <a:pt x="65" y="86"/>
                </a:cubicBezTo>
                <a:cubicBezTo>
                  <a:pt x="64" y="86"/>
                  <a:pt x="64" y="86"/>
                  <a:pt x="64" y="85"/>
                </a:cubicBezTo>
                <a:cubicBezTo>
                  <a:pt x="64" y="82"/>
                  <a:pt x="64" y="82"/>
                  <a:pt x="64" y="82"/>
                </a:cubicBezTo>
                <a:cubicBezTo>
                  <a:pt x="64" y="82"/>
                  <a:pt x="65" y="82"/>
                  <a:pt x="66" y="82"/>
                </a:cubicBezTo>
                <a:cubicBezTo>
                  <a:pt x="73" y="82"/>
                  <a:pt x="79" y="77"/>
                  <a:pt x="79" y="70"/>
                </a:cubicBezTo>
                <a:cubicBezTo>
                  <a:pt x="79" y="70"/>
                  <a:pt x="80" y="71"/>
                  <a:pt x="80" y="71"/>
                </a:cubicBezTo>
                <a:cubicBezTo>
                  <a:pt x="80" y="85"/>
                  <a:pt x="80" y="85"/>
                  <a:pt x="80" y="85"/>
                </a:cubicBezTo>
                <a:cubicBezTo>
                  <a:pt x="80" y="86"/>
                  <a:pt x="80" y="86"/>
                  <a:pt x="79" y="86"/>
                </a:cubicBezTo>
                <a:cubicBezTo>
                  <a:pt x="79" y="86"/>
                  <a:pt x="79" y="86"/>
                  <a:pt x="79" y="86"/>
                </a:cubicBezTo>
                <a:close/>
                <a:moveTo>
                  <a:pt x="0" y="72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7"/>
                  <a:pt x="25" y="56"/>
                </a:cubicBezTo>
                <a:cubicBezTo>
                  <a:pt x="25" y="52"/>
                  <a:pt x="29" y="48"/>
                  <a:pt x="34" y="48"/>
                </a:cubicBezTo>
                <a:cubicBezTo>
                  <a:pt x="38" y="48"/>
                  <a:pt x="42" y="52"/>
                  <a:pt x="42" y="56"/>
                </a:cubicBezTo>
                <a:cubicBezTo>
                  <a:pt x="42" y="57"/>
                  <a:pt x="42" y="57"/>
                  <a:pt x="42" y="58"/>
                </a:cubicBezTo>
                <a:cubicBezTo>
                  <a:pt x="59" y="65"/>
                  <a:pt x="59" y="65"/>
                  <a:pt x="59" y="65"/>
                </a:cubicBezTo>
                <a:cubicBezTo>
                  <a:pt x="61" y="63"/>
                  <a:pt x="63" y="61"/>
                  <a:pt x="66" y="61"/>
                </a:cubicBezTo>
                <a:cubicBezTo>
                  <a:pt x="68" y="61"/>
                  <a:pt x="69" y="61"/>
                  <a:pt x="71" y="62"/>
                </a:cubicBezTo>
                <a:cubicBezTo>
                  <a:pt x="85" y="45"/>
                  <a:pt x="99" y="28"/>
                  <a:pt x="114" y="10"/>
                </a:cubicBezTo>
                <a:cubicBezTo>
                  <a:pt x="109" y="6"/>
                  <a:pt x="109" y="6"/>
                  <a:pt x="109" y="6"/>
                </a:cubicBezTo>
                <a:cubicBezTo>
                  <a:pt x="125" y="0"/>
                  <a:pt x="125" y="0"/>
                  <a:pt x="125" y="0"/>
                </a:cubicBezTo>
                <a:cubicBezTo>
                  <a:pt x="122" y="17"/>
                  <a:pt x="122" y="17"/>
                  <a:pt x="122" y="17"/>
                </a:cubicBezTo>
                <a:cubicBezTo>
                  <a:pt x="117" y="13"/>
                  <a:pt x="117" y="13"/>
                  <a:pt x="117" y="13"/>
                </a:cubicBezTo>
                <a:cubicBezTo>
                  <a:pt x="102" y="30"/>
                  <a:pt x="88" y="47"/>
                  <a:pt x="73" y="65"/>
                </a:cubicBezTo>
                <a:cubicBezTo>
                  <a:pt x="74" y="66"/>
                  <a:pt x="75" y="68"/>
                  <a:pt x="75" y="70"/>
                </a:cubicBezTo>
                <a:cubicBezTo>
                  <a:pt x="75" y="75"/>
                  <a:pt x="71" y="78"/>
                  <a:pt x="66" y="78"/>
                </a:cubicBezTo>
                <a:cubicBezTo>
                  <a:pt x="62" y="78"/>
                  <a:pt x="58" y="75"/>
                  <a:pt x="58" y="70"/>
                </a:cubicBezTo>
                <a:cubicBezTo>
                  <a:pt x="58" y="70"/>
                  <a:pt x="58" y="69"/>
                  <a:pt x="58" y="68"/>
                </a:cubicBezTo>
                <a:cubicBezTo>
                  <a:pt x="41" y="61"/>
                  <a:pt x="41" y="61"/>
                  <a:pt x="41" y="61"/>
                </a:cubicBezTo>
                <a:cubicBezTo>
                  <a:pt x="39" y="64"/>
                  <a:pt x="37" y="65"/>
                  <a:pt x="34" y="65"/>
                </a:cubicBezTo>
                <a:cubicBezTo>
                  <a:pt x="31" y="65"/>
                  <a:pt x="28" y="64"/>
                  <a:pt x="27" y="62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72"/>
                  <a:pt x="0" y="72"/>
                  <a:pt x="0" y="72"/>
                </a:cubicBezTo>
                <a:close/>
                <a:moveTo>
                  <a:pt x="34" y="61"/>
                </a:moveTo>
                <a:cubicBezTo>
                  <a:pt x="36" y="61"/>
                  <a:pt x="39" y="59"/>
                  <a:pt x="39" y="56"/>
                </a:cubicBezTo>
                <a:cubicBezTo>
                  <a:pt x="39" y="54"/>
                  <a:pt x="36" y="51"/>
                  <a:pt x="34" y="51"/>
                </a:cubicBezTo>
                <a:cubicBezTo>
                  <a:pt x="31" y="51"/>
                  <a:pt x="29" y="54"/>
                  <a:pt x="29" y="56"/>
                </a:cubicBezTo>
                <a:cubicBezTo>
                  <a:pt x="29" y="59"/>
                  <a:pt x="31" y="61"/>
                  <a:pt x="34" y="61"/>
                </a:cubicBezTo>
                <a:close/>
                <a:moveTo>
                  <a:pt x="66" y="75"/>
                </a:moveTo>
                <a:cubicBezTo>
                  <a:pt x="69" y="75"/>
                  <a:pt x="71" y="73"/>
                  <a:pt x="71" y="70"/>
                </a:cubicBezTo>
                <a:cubicBezTo>
                  <a:pt x="71" y="67"/>
                  <a:pt x="69" y="65"/>
                  <a:pt x="66" y="65"/>
                </a:cubicBezTo>
                <a:cubicBezTo>
                  <a:pt x="64" y="65"/>
                  <a:pt x="61" y="67"/>
                  <a:pt x="61" y="70"/>
                </a:cubicBezTo>
                <a:cubicBezTo>
                  <a:pt x="61" y="73"/>
                  <a:pt x="64" y="75"/>
                  <a:pt x="66" y="75"/>
                </a:cubicBezTo>
                <a:close/>
                <a:moveTo>
                  <a:pt x="99" y="86"/>
                </a:moveTo>
                <a:cubicBezTo>
                  <a:pt x="85" y="86"/>
                  <a:pt x="85" y="86"/>
                  <a:pt x="85" y="86"/>
                </a:cubicBezTo>
                <a:cubicBezTo>
                  <a:pt x="84" y="86"/>
                  <a:pt x="84" y="86"/>
                  <a:pt x="84" y="85"/>
                </a:cubicBezTo>
                <a:cubicBezTo>
                  <a:pt x="84" y="71"/>
                  <a:pt x="84" y="71"/>
                  <a:pt x="84" y="71"/>
                </a:cubicBezTo>
                <a:cubicBezTo>
                  <a:pt x="84" y="70"/>
                  <a:pt x="84" y="70"/>
                  <a:pt x="85" y="70"/>
                </a:cubicBezTo>
                <a:cubicBezTo>
                  <a:pt x="98" y="70"/>
                  <a:pt x="98" y="70"/>
                  <a:pt x="98" y="70"/>
                </a:cubicBezTo>
                <a:cubicBezTo>
                  <a:pt x="99" y="70"/>
                  <a:pt x="100" y="70"/>
                  <a:pt x="100" y="71"/>
                </a:cubicBezTo>
                <a:cubicBezTo>
                  <a:pt x="100" y="85"/>
                  <a:pt x="100" y="85"/>
                  <a:pt x="100" y="85"/>
                </a:cubicBezTo>
                <a:cubicBezTo>
                  <a:pt x="100" y="86"/>
                  <a:pt x="99" y="86"/>
                  <a:pt x="99" y="86"/>
                </a:cubicBezTo>
                <a:cubicBezTo>
                  <a:pt x="99" y="86"/>
                  <a:pt x="99" y="86"/>
                  <a:pt x="99" y="86"/>
                </a:cubicBezTo>
                <a:close/>
                <a:moveTo>
                  <a:pt x="19" y="86"/>
                </a:moveTo>
                <a:cubicBezTo>
                  <a:pt x="5" y="86"/>
                  <a:pt x="5" y="86"/>
                  <a:pt x="5" y="86"/>
                </a:cubicBezTo>
                <a:cubicBezTo>
                  <a:pt x="4" y="86"/>
                  <a:pt x="4" y="86"/>
                  <a:pt x="4" y="85"/>
                </a:cubicBezTo>
                <a:cubicBezTo>
                  <a:pt x="4" y="78"/>
                  <a:pt x="4" y="78"/>
                  <a:pt x="4" y="78"/>
                </a:cubicBezTo>
                <a:cubicBezTo>
                  <a:pt x="20" y="70"/>
                  <a:pt x="20" y="70"/>
                  <a:pt x="20" y="70"/>
                </a:cubicBezTo>
                <a:cubicBezTo>
                  <a:pt x="20" y="71"/>
                  <a:pt x="20" y="71"/>
                  <a:pt x="20" y="71"/>
                </a:cubicBezTo>
                <a:cubicBezTo>
                  <a:pt x="20" y="85"/>
                  <a:pt x="20" y="85"/>
                  <a:pt x="20" y="85"/>
                </a:cubicBezTo>
                <a:cubicBezTo>
                  <a:pt x="20" y="86"/>
                  <a:pt x="20" y="86"/>
                  <a:pt x="19" y="86"/>
                </a:cubicBezTo>
                <a:cubicBezTo>
                  <a:pt x="19" y="86"/>
                  <a:pt x="19" y="86"/>
                  <a:pt x="19" y="86"/>
                </a:cubicBezTo>
                <a:close/>
                <a:moveTo>
                  <a:pt x="59" y="86"/>
                </a:moveTo>
                <a:cubicBezTo>
                  <a:pt x="45" y="86"/>
                  <a:pt x="45" y="86"/>
                  <a:pt x="45" y="86"/>
                </a:cubicBezTo>
                <a:cubicBezTo>
                  <a:pt x="44" y="86"/>
                  <a:pt x="44" y="86"/>
                  <a:pt x="44" y="85"/>
                </a:cubicBezTo>
                <a:cubicBezTo>
                  <a:pt x="44" y="71"/>
                  <a:pt x="44" y="71"/>
                  <a:pt x="44" y="71"/>
                </a:cubicBezTo>
                <a:cubicBezTo>
                  <a:pt x="44" y="70"/>
                  <a:pt x="44" y="70"/>
                  <a:pt x="45" y="70"/>
                </a:cubicBezTo>
                <a:cubicBezTo>
                  <a:pt x="50" y="70"/>
                  <a:pt x="50" y="70"/>
                  <a:pt x="50" y="70"/>
                </a:cubicBezTo>
                <a:cubicBezTo>
                  <a:pt x="54" y="72"/>
                  <a:pt x="54" y="72"/>
                  <a:pt x="54" y="72"/>
                </a:cubicBezTo>
                <a:cubicBezTo>
                  <a:pt x="55" y="75"/>
                  <a:pt x="57" y="79"/>
                  <a:pt x="60" y="80"/>
                </a:cubicBezTo>
                <a:cubicBezTo>
                  <a:pt x="60" y="85"/>
                  <a:pt x="60" y="85"/>
                  <a:pt x="60" y="85"/>
                </a:cubicBezTo>
                <a:cubicBezTo>
                  <a:pt x="60" y="86"/>
                  <a:pt x="60" y="86"/>
                  <a:pt x="59" y="86"/>
                </a:cubicBezTo>
                <a:cubicBezTo>
                  <a:pt x="59" y="86"/>
                  <a:pt x="59" y="86"/>
                  <a:pt x="59" y="86"/>
                </a:cubicBezTo>
                <a:close/>
                <a:moveTo>
                  <a:pt x="39" y="86"/>
                </a:moveTo>
                <a:cubicBezTo>
                  <a:pt x="25" y="86"/>
                  <a:pt x="25" y="86"/>
                  <a:pt x="25" y="86"/>
                </a:cubicBezTo>
                <a:cubicBezTo>
                  <a:pt x="24" y="86"/>
                  <a:pt x="24" y="86"/>
                  <a:pt x="24" y="85"/>
                </a:cubicBezTo>
                <a:cubicBezTo>
                  <a:pt x="24" y="71"/>
                  <a:pt x="24" y="71"/>
                  <a:pt x="24" y="71"/>
                </a:cubicBezTo>
                <a:cubicBezTo>
                  <a:pt x="24" y="70"/>
                  <a:pt x="24" y="70"/>
                  <a:pt x="25" y="70"/>
                </a:cubicBezTo>
                <a:cubicBezTo>
                  <a:pt x="38" y="70"/>
                  <a:pt x="38" y="70"/>
                  <a:pt x="38" y="70"/>
                </a:cubicBezTo>
                <a:cubicBezTo>
                  <a:pt x="39" y="70"/>
                  <a:pt x="40" y="70"/>
                  <a:pt x="40" y="71"/>
                </a:cubicBezTo>
                <a:cubicBezTo>
                  <a:pt x="40" y="85"/>
                  <a:pt x="40" y="85"/>
                  <a:pt x="40" y="85"/>
                </a:cubicBezTo>
                <a:cubicBezTo>
                  <a:pt x="40" y="86"/>
                  <a:pt x="40" y="86"/>
                  <a:pt x="39" y="86"/>
                </a:cubicBezTo>
                <a:cubicBezTo>
                  <a:pt x="39" y="86"/>
                  <a:pt x="39" y="86"/>
                  <a:pt x="39" y="86"/>
                </a:cubicBezTo>
                <a:close/>
                <a:moveTo>
                  <a:pt x="79" y="67"/>
                </a:moveTo>
                <a:cubicBezTo>
                  <a:pt x="78" y="67"/>
                  <a:pt x="78" y="67"/>
                  <a:pt x="78" y="67"/>
                </a:cubicBezTo>
                <a:cubicBezTo>
                  <a:pt x="78" y="66"/>
                  <a:pt x="78" y="66"/>
                  <a:pt x="78" y="65"/>
                </a:cubicBezTo>
                <a:cubicBezTo>
                  <a:pt x="80" y="63"/>
                  <a:pt x="80" y="63"/>
                  <a:pt x="80" y="63"/>
                </a:cubicBezTo>
                <a:cubicBezTo>
                  <a:pt x="80" y="65"/>
                  <a:pt x="80" y="65"/>
                  <a:pt x="80" y="65"/>
                </a:cubicBezTo>
                <a:cubicBezTo>
                  <a:pt x="80" y="66"/>
                  <a:pt x="80" y="67"/>
                  <a:pt x="79" y="67"/>
                </a:cubicBezTo>
                <a:cubicBezTo>
                  <a:pt x="79" y="67"/>
                  <a:pt x="79" y="67"/>
                  <a:pt x="79" y="67"/>
                </a:cubicBezTo>
                <a:close/>
                <a:moveTo>
                  <a:pt x="64" y="58"/>
                </a:moveTo>
                <a:cubicBezTo>
                  <a:pt x="64" y="51"/>
                  <a:pt x="64" y="51"/>
                  <a:pt x="64" y="51"/>
                </a:cubicBezTo>
                <a:cubicBezTo>
                  <a:pt x="64" y="51"/>
                  <a:pt x="64" y="50"/>
                  <a:pt x="65" y="50"/>
                </a:cubicBezTo>
                <a:cubicBezTo>
                  <a:pt x="75" y="50"/>
                  <a:pt x="75" y="50"/>
                  <a:pt x="75" y="50"/>
                </a:cubicBezTo>
                <a:cubicBezTo>
                  <a:pt x="69" y="58"/>
                  <a:pt x="69" y="58"/>
                  <a:pt x="69" y="58"/>
                </a:cubicBezTo>
                <a:cubicBezTo>
                  <a:pt x="68" y="57"/>
                  <a:pt x="67" y="57"/>
                  <a:pt x="66" y="57"/>
                </a:cubicBezTo>
                <a:cubicBezTo>
                  <a:pt x="65" y="57"/>
                  <a:pt x="64" y="58"/>
                  <a:pt x="64" y="58"/>
                </a:cubicBezTo>
                <a:close/>
                <a:moveTo>
                  <a:pt x="99" y="67"/>
                </a:moveTo>
                <a:cubicBezTo>
                  <a:pt x="85" y="67"/>
                  <a:pt x="85" y="67"/>
                  <a:pt x="85" y="67"/>
                </a:cubicBezTo>
                <a:cubicBezTo>
                  <a:pt x="84" y="67"/>
                  <a:pt x="84" y="66"/>
                  <a:pt x="84" y="65"/>
                </a:cubicBezTo>
                <a:cubicBezTo>
                  <a:pt x="84" y="59"/>
                  <a:pt x="84" y="59"/>
                  <a:pt x="84" y="59"/>
                </a:cubicBezTo>
                <a:cubicBezTo>
                  <a:pt x="91" y="50"/>
                  <a:pt x="91" y="50"/>
                  <a:pt x="91" y="50"/>
                </a:cubicBezTo>
                <a:cubicBezTo>
                  <a:pt x="98" y="50"/>
                  <a:pt x="98" y="50"/>
                  <a:pt x="98" y="50"/>
                </a:cubicBezTo>
                <a:cubicBezTo>
                  <a:pt x="99" y="50"/>
                  <a:pt x="100" y="51"/>
                  <a:pt x="100" y="52"/>
                </a:cubicBezTo>
                <a:cubicBezTo>
                  <a:pt x="100" y="65"/>
                  <a:pt x="100" y="65"/>
                  <a:pt x="100" y="65"/>
                </a:cubicBezTo>
                <a:cubicBezTo>
                  <a:pt x="100" y="66"/>
                  <a:pt x="99" y="67"/>
                  <a:pt x="99" y="67"/>
                </a:cubicBezTo>
                <a:cubicBezTo>
                  <a:pt x="99" y="67"/>
                  <a:pt x="99" y="67"/>
                  <a:pt x="99" y="67"/>
                </a:cubicBezTo>
                <a:close/>
                <a:moveTo>
                  <a:pt x="4" y="65"/>
                </a:moveTo>
                <a:cubicBezTo>
                  <a:pt x="4" y="51"/>
                  <a:pt x="4" y="51"/>
                  <a:pt x="4" y="51"/>
                </a:cubicBezTo>
                <a:cubicBezTo>
                  <a:pt x="4" y="51"/>
                  <a:pt x="4" y="50"/>
                  <a:pt x="5" y="50"/>
                </a:cubicBezTo>
                <a:cubicBezTo>
                  <a:pt x="18" y="50"/>
                  <a:pt x="18" y="50"/>
                  <a:pt x="18" y="50"/>
                </a:cubicBezTo>
                <a:cubicBezTo>
                  <a:pt x="19" y="50"/>
                  <a:pt x="20" y="51"/>
                  <a:pt x="20" y="52"/>
                </a:cubicBezTo>
                <a:cubicBezTo>
                  <a:pt x="20" y="57"/>
                  <a:pt x="20" y="57"/>
                  <a:pt x="20" y="57"/>
                </a:cubicBezTo>
                <a:cubicBezTo>
                  <a:pt x="4" y="65"/>
                  <a:pt x="4" y="65"/>
                  <a:pt x="4" y="65"/>
                </a:cubicBezTo>
                <a:close/>
                <a:moveTo>
                  <a:pt x="44" y="50"/>
                </a:moveTo>
                <a:cubicBezTo>
                  <a:pt x="44" y="50"/>
                  <a:pt x="45" y="50"/>
                  <a:pt x="45" y="50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1"/>
                  <a:pt x="60" y="52"/>
                </a:cubicBezTo>
                <a:cubicBezTo>
                  <a:pt x="60" y="59"/>
                  <a:pt x="60" y="59"/>
                  <a:pt x="60" y="59"/>
                </a:cubicBezTo>
                <a:cubicBezTo>
                  <a:pt x="59" y="60"/>
                  <a:pt x="59" y="60"/>
                  <a:pt x="58" y="60"/>
                </a:cubicBezTo>
                <a:cubicBezTo>
                  <a:pt x="46" y="55"/>
                  <a:pt x="46" y="55"/>
                  <a:pt x="46" y="55"/>
                </a:cubicBezTo>
                <a:cubicBezTo>
                  <a:pt x="46" y="53"/>
                  <a:pt x="45" y="52"/>
                  <a:pt x="44" y="50"/>
                </a:cubicBezTo>
                <a:close/>
                <a:moveTo>
                  <a:pt x="78" y="47"/>
                </a:moveTo>
                <a:cubicBezTo>
                  <a:pt x="65" y="47"/>
                  <a:pt x="65" y="47"/>
                  <a:pt x="65" y="47"/>
                </a:cubicBezTo>
                <a:cubicBezTo>
                  <a:pt x="64" y="47"/>
                  <a:pt x="64" y="46"/>
                  <a:pt x="64" y="46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31"/>
                  <a:pt x="64" y="30"/>
                  <a:pt x="65" y="30"/>
                </a:cubicBezTo>
                <a:cubicBezTo>
                  <a:pt x="78" y="30"/>
                  <a:pt x="78" y="30"/>
                  <a:pt x="78" y="30"/>
                </a:cubicBezTo>
                <a:cubicBezTo>
                  <a:pt x="79" y="30"/>
                  <a:pt x="80" y="31"/>
                  <a:pt x="80" y="32"/>
                </a:cubicBezTo>
                <a:cubicBezTo>
                  <a:pt x="80" y="44"/>
                  <a:pt x="80" y="44"/>
                  <a:pt x="80" y="44"/>
                </a:cubicBezTo>
                <a:cubicBezTo>
                  <a:pt x="78" y="47"/>
                  <a:pt x="78" y="47"/>
                  <a:pt x="78" y="47"/>
                </a:cubicBezTo>
                <a:close/>
                <a:moveTo>
                  <a:pt x="99" y="47"/>
                </a:moveTo>
                <a:cubicBezTo>
                  <a:pt x="94" y="47"/>
                  <a:pt x="94" y="47"/>
                  <a:pt x="94" y="47"/>
                </a:cubicBezTo>
                <a:cubicBezTo>
                  <a:pt x="100" y="40"/>
                  <a:pt x="100" y="40"/>
                  <a:pt x="100" y="40"/>
                </a:cubicBezTo>
                <a:cubicBezTo>
                  <a:pt x="100" y="46"/>
                  <a:pt x="100" y="46"/>
                  <a:pt x="100" y="46"/>
                </a:cubicBezTo>
                <a:cubicBezTo>
                  <a:pt x="100" y="46"/>
                  <a:pt x="99" y="47"/>
                  <a:pt x="99" y="47"/>
                </a:cubicBezTo>
                <a:close/>
                <a:moveTo>
                  <a:pt x="84" y="41"/>
                </a:moveTo>
                <a:cubicBezTo>
                  <a:pt x="84" y="32"/>
                  <a:pt x="84" y="32"/>
                  <a:pt x="84" y="32"/>
                </a:cubicBezTo>
                <a:cubicBezTo>
                  <a:pt x="84" y="31"/>
                  <a:pt x="84" y="30"/>
                  <a:pt x="85" y="30"/>
                </a:cubicBezTo>
                <a:cubicBezTo>
                  <a:pt x="92" y="30"/>
                  <a:pt x="92" y="30"/>
                  <a:pt x="92" y="30"/>
                </a:cubicBezTo>
                <a:cubicBezTo>
                  <a:pt x="84" y="41"/>
                  <a:pt x="84" y="41"/>
                  <a:pt x="84" y="41"/>
                </a:cubicBezTo>
                <a:close/>
                <a:moveTo>
                  <a:pt x="26" y="47"/>
                </a:moveTo>
                <a:cubicBezTo>
                  <a:pt x="25" y="47"/>
                  <a:pt x="25" y="47"/>
                  <a:pt x="25" y="47"/>
                </a:cubicBezTo>
                <a:cubicBezTo>
                  <a:pt x="24" y="47"/>
                  <a:pt x="24" y="46"/>
                  <a:pt x="24" y="46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1"/>
                  <a:pt x="24" y="30"/>
                  <a:pt x="25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9" y="30"/>
                  <a:pt x="40" y="31"/>
                  <a:pt x="40" y="32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38" y="45"/>
                  <a:pt x="36" y="44"/>
                  <a:pt x="34" y="44"/>
                </a:cubicBezTo>
                <a:cubicBezTo>
                  <a:pt x="31" y="44"/>
                  <a:pt x="28" y="45"/>
                  <a:pt x="26" y="47"/>
                </a:cubicBezTo>
                <a:close/>
                <a:moveTo>
                  <a:pt x="99" y="27"/>
                </a:moveTo>
                <a:cubicBezTo>
                  <a:pt x="85" y="27"/>
                  <a:pt x="85" y="27"/>
                  <a:pt x="85" y="27"/>
                </a:cubicBezTo>
                <a:cubicBezTo>
                  <a:pt x="84" y="27"/>
                  <a:pt x="84" y="27"/>
                  <a:pt x="84" y="26"/>
                </a:cubicBezTo>
                <a:cubicBezTo>
                  <a:pt x="84" y="12"/>
                  <a:pt x="84" y="12"/>
                  <a:pt x="84" y="12"/>
                </a:cubicBezTo>
                <a:cubicBezTo>
                  <a:pt x="84" y="10"/>
                  <a:pt x="96" y="11"/>
                  <a:pt x="98" y="11"/>
                </a:cubicBezTo>
                <a:cubicBezTo>
                  <a:pt x="99" y="11"/>
                  <a:pt x="100" y="12"/>
                  <a:pt x="100" y="12"/>
                </a:cubicBezTo>
                <a:cubicBezTo>
                  <a:pt x="100" y="26"/>
                  <a:pt x="100" y="26"/>
                  <a:pt x="100" y="26"/>
                </a:cubicBezTo>
                <a:cubicBezTo>
                  <a:pt x="100" y="27"/>
                  <a:pt x="99" y="27"/>
                  <a:pt x="99" y="27"/>
                </a:cubicBezTo>
                <a:cubicBezTo>
                  <a:pt x="99" y="27"/>
                  <a:pt x="99" y="27"/>
                  <a:pt x="99" y="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400" dirty="0"/>
          </a:p>
        </p:txBody>
      </p:sp>
      <p:pic>
        <p:nvPicPr>
          <p:cNvPr id="145" name="그림 14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186" y="3323947"/>
            <a:ext cx="285023" cy="285023"/>
          </a:xfrm>
          <a:prstGeom prst="rect">
            <a:avLst/>
          </a:prstGeom>
        </p:spPr>
      </p:pic>
      <p:pic>
        <p:nvPicPr>
          <p:cNvPr id="146" name="그림 14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186" y="3876172"/>
            <a:ext cx="285023" cy="285023"/>
          </a:xfrm>
          <a:prstGeom prst="rect">
            <a:avLst/>
          </a:prstGeom>
        </p:spPr>
      </p:pic>
      <p:grpSp>
        <p:nvGrpSpPr>
          <p:cNvPr id="73" name="그룹 72"/>
          <p:cNvGrpSpPr/>
          <p:nvPr/>
        </p:nvGrpSpPr>
        <p:grpSpPr>
          <a:xfrm>
            <a:off x="2523700" y="1813080"/>
            <a:ext cx="940776" cy="940775"/>
            <a:chOff x="279209" y="3325735"/>
            <a:chExt cx="753061" cy="753060"/>
          </a:xfrm>
        </p:grpSpPr>
        <p:sp>
          <p:nvSpPr>
            <p:cNvPr id="74" name="타원 73"/>
            <p:cNvSpPr/>
            <p:nvPr/>
          </p:nvSpPr>
          <p:spPr>
            <a:xfrm>
              <a:off x="279209" y="3325735"/>
              <a:ext cx="753061" cy="75306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 w="10160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5" name="타원 74"/>
            <p:cNvSpPr/>
            <p:nvPr/>
          </p:nvSpPr>
          <p:spPr>
            <a:xfrm>
              <a:off x="313189" y="3359716"/>
              <a:ext cx="685100" cy="685098"/>
            </a:xfrm>
            <a:prstGeom prst="ellipse">
              <a:avLst/>
            </a:prstGeom>
            <a:pattFill prst="dkUpDiag">
              <a:fgClr>
                <a:srgbClr val="7BBC0A"/>
              </a:fgClr>
              <a:bgClr>
                <a:srgbClr val="649933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/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998781" y="2289081"/>
            <a:ext cx="3990610" cy="2651005"/>
            <a:chOff x="1354588" y="2241456"/>
            <a:chExt cx="3990610" cy="2651005"/>
          </a:xfrm>
        </p:grpSpPr>
        <p:grpSp>
          <p:nvGrpSpPr>
            <p:cNvPr id="76" name="그룹 75"/>
            <p:cNvGrpSpPr/>
            <p:nvPr/>
          </p:nvGrpSpPr>
          <p:grpSpPr>
            <a:xfrm>
              <a:off x="1354588" y="2241456"/>
              <a:ext cx="3990610" cy="2521044"/>
              <a:chOff x="644879" y="1542039"/>
              <a:chExt cx="4435428" cy="5214492"/>
            </a:xfrm>
          </p:grpSpPr>
          <p:sp>
            <p:nvSpPr>
              <p:cNvPr id="77" name="타원 87"/>
              <p:cNvSpPr/>
              <p:nvPr/>
            </p:nvSpPr>
            <p:spPr>
              <a:xfrm>
                <a:off x="644879" y="1542039"/>
                <a:ext cx="4435428" cy="5214492"/>
              </a:xfrm>
              <a:prstGeom prst="roundRect">
                <a:avLst>
                  <a:gd name="adj" fmla="val 7174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solidFill>
                    <a:srgbClr val="FF5C01"/>
                  </a:solidFill>
                </a:endParaRPr>
              </a:p>
            </p:txBody>
          </p:sp>
          <p:sp>
            <p:nvSpPr>
              <p:cNvPr id="78" name="타원 88"/>
              <p:cNvSpPr/>
              <p:nvPr/>
            </p:nvSpPr>
            <p:spPr>
              <a:xfrm>
                <a:off x="713162" y="1716943"/>
                <a:ext cx="4307955" cy="4915331"/>
              </a:xfrm>
              <a:prstGeom prst="roundRect">
                <a:avLst>
                  <a:gd name="adj" fmla="val 7521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0"/>
              </a:gra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solidFill>
                    <a:srgbClr val="FF5C01"/>
                  </a:solidFill>
                </a:endParaRPr>
              </a:p>
            </p:txBody>
          </p:sp>
        </p:grpSp>
        <p:pic>
          <p:nvPicPr>
            <p:cNvPr id="87" name="그림 8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104"/>
            <a:stretch/>
          </p:blipFill>
          <p:spPr>
            <a:xfrm>
              <a:off x="1432931" y="4771244"/>
              <a:ext cx="3842732" cy="121217"/>
            </a:xfrm>
            <a:prstGeom prst="rect">
              <a:avLst/>
            </a:prstGeom>
          </p:spPr>
        </p:pic>
        <p:sp>
          <p:nvSpPr>
            <p:cNvPr id="90" name="직사각형 89"/>
            <p:cNvSpPr/>
            <p:nvPr/>
          </p:nvSpPr>
          <p:spPr>
            <a:xfrm>
              <a:off x="1405452" y="2684448"/>
              <a:ext cx="3875922" cy="1327499"/>
            </a:xfrm>
            <a:prstGeom prst="rect">
              <a:avLst/>
            </a:prstGeom>
            <a:solidFill>
              <a:schemeClr val="bg1">
                <a:lumMod val="6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/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2388792" y="2420041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ko-KR" altLang="en-US" sz="18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FA71A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이익공유형</a:t>
            </a:r>
            <a:endParaRPr lang="ko-KR" altLang="en-US" sz="18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4FA71A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1348991" y="2741890"/>
            <a:ext cx="3880234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100"/>
              </a:spcBef>
            </a:pPr>
            <a:r>
              <a:rPr lang="ko-KR" altLang="en-US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고정이자</a:t>
            </a:r>
            <a:r>
              <a:rPr lang="ko-KR" altLang="en-US" sz="1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</a:t>
            </a:r>
            <a:r>
              <a:rPr lang="en-US" altLang="ko-KR" sz="105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0.5%</a:t>
            </a:r>
            <a:r>
              <a:rPr lang="en-US" altLang="ko-KR" sz="105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(</a:t>
            </a:r>
            <a:r>
              <a:rPr lang="ko-KR" altLang="en-US" sz="105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대출기간 중 고정</a:t>
            </a:r>
            <a:r>
              <a:rPr lang="en-US" altLang="ko-KR" sz="105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en-US" altLang="ko-KR" sz="10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20000"/>
              </a:lnSpc>
              <a:spcBef>
                <a:spcPts val="100"/>
              </a:spcBef>
            </a:pPr>
            <a:endParaRPr lang="en-US" altLang="ko-KR" sz="1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20000"/>
              </a:lnSpc>
              <a:spcBef>
                <a:spcPts val="100"/>
              </a:spcBef>
            </a:pPr>
            <a:r>
              <a:rPr lang="ko-KR" altLang="en-US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성과배분이자</a:t>
            </a:r>
            <a:r>
              <a:rPr lang="ko-KR" altLang="en-US" sz="1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대출일 이후 </a:t>
            </a:r>
            <a:r>
              <a:rPr lang="en-US" altLang="ko-KR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년간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거치기간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 </a:t>
            </a:r>
            <a:r>
              <a:rPr lang="en-US" altLang="ko-KR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	  </a:t>
            </a:r>
            <a:r>
              <a:rPr lang="ko-KR" altLang="en-US" sz="1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결산기 </a:t>
            </a:r>
            <a:r>
              <a:rPr lang="ko-KR" altLang="en-US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영업이익 합계액의 </a:t>
            </a:r>
            <a:r>
              <a:rPr lang="en-US" altLang="ko-KR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4%</a:t>
            </a:r>
            <a:endParaRPr lang="en-US" altLang="ko-KR" sz="140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20000"/>
              </a:lnSpc>
              <a:spcBef>
                <a:spcPts val="100"/>
              </a:spcBef>
            </a:pPr>
            <a:r>
              <a:rPr lang="ko-KR" altLang="en-US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  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* 각 결산기 결산결과 ‘영업손실 또는 </a:t>
            </a:r>
            <a:r>
              <a:rPr lang="ko-KR" altLang="en-US" sz="110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당기순손실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’ 발생 시 </a:t>
            </a:r>
            <a:r>
              <a:rPr lang="en-US" altLang="ko-KR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en-US" altLang="ko-KR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     </a:t>
            </a:r>
            <a:r>
              <a:rPr lang="en-US" altLang="ko-KR" sz="1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해당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결산기에 대한 영업이익은 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0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으로 </a:t>
            </a:r>
            <a:r>
              <a:rPr lang="ko-KR" altLang="en-US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적용</a:t>
            </a:r>
            <a:endParaRPr lang="en-US" altLang="ko-KR" sz="80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96" name="그림 9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847" y="2793499"/>
            <a:ext cx="285023" cy="285023"/>
          </a:xfrm>
          <a:prstGeom prst="rect">
            <a:avLst/>
          </a:prstGeom>
        </p:spPr>
      </p:pic>
      <p:pic>
        <p:nvPicPr>
          <p:cNvPr id="140" name="그림 139"/>
          <p:cNvPicPr>
            <a:picLocks noChangeAspect="1"/>
          </p:cNvPicPr>
          <p:nvPr/>
        </p:nvPicPr>
        <p:blipFill>
          <a:blip r:embed="rId5">
            <a:biLevel thresh="25000"/>
          </a:blip>
          <a:stretch>
            <a:fillRect/>
          </a:stretch>
        </p:blipFill>
        <p:spPr>
          <a:xfrm>
            <a:off x="2851926" y="1971667"/>
            <a:ext cx="338486" cy="241776"/>
          </a:xfrm>
          <a:prstGeom prst="rect">
            <a:avLst/>
          </a:prstGeom>
        </p:spPr>
      </p:pic>
      <p:pic>
        <p:nvPicPr>
          <p:cNvPr id="144" name="그림 14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847" y="3090486"/>
            <a:ext cx="285023" cy="285023"/>
          </a:xfrm>
          <a:prstGeom prst="rect">
            <a:avLst/>
          </a:prstGeom>
        </p:spPr>
      </p:pic>
      <p:sp>
        <p:nvSpPr>
          <p:cNvPr id="147" name="TextBox 146"/>
          <p:cNvSpPr txBox="1"/>
          <p:nvPr/>
        </p:nvSpPr>
        <p:spPr>
          <a:xfrm>
            <a:off x="1301978" y="4107198"/>
            <a:ext cx="3492921" cy="52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  <a:spcBef>
                <a:spcPts val="100"/>
              </a:spcBef>
            </a:pPr>
            <a:r>
              <a:rPr lang="en-US" altLang="ko-KR" sz="12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▶  </a:t>
            </a:r>
            <a:r>
              <a:rPr lang="ko-KR" altLang="en-US" sz="12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대출기간에 </a:t>
            </a:r>
            <a:r>
              <a:rPr lang="ko-KR" altLang="en-US" sz="12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해당하는 고정이자와 </a:t>
            </a:r>
            <a:r>
              <a:rPr lang="ko-KR" altLang="en-US" sz="12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성과배분이자를</a:t>
            </a:r>
            <a:r>
              <a:rPr lang="en-US" altLang="ko-KR" sz="12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2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en-US" altLang="ko-KR" sz="12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</a:t>
            </a:r>
            <a:r>
              <a:rPr lang="ko-KR" altLang="en-US" sz="12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합한 </a:t>
            </a:r>
            <a:r>
              <a:rPr lang="ko-KR" altLang="en-US" sz="1200" dirty="0" err="1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이자총금액은</a:t>
            </a:r>
            <a:r>
              <a:rPr lang="ko-KR" altLang="en-US" sz="12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대출원금의 </a:t>
            </a:r>
            <a:r>
              <a:rPr lang="en-US" altLang="ko-KR" sz="12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20%</a:t>
            </a:r>
            <a:r>
              <a:rPr lang="ko-KR" altLang="en-US" sz="12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를 한도로 </a:t>
            </a:r>
            <a:r>
              <a:rPr lang="ko-KR" altLang="en-US" sz="12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함</a:t>
            </a:r>
            <a:endParaRPr lang="en-US" altLang="ko-KR" sz="1200" dirty="0" smtClean="0">
              <a:ln>
                <a:solidFill>
                  <a:prstClr val="black">
                    <a:alpha val="0"/>
                  </a:prst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60" name="그룹 159"/>
          <p:cNvGrpSpPr/>
          <p:nvPr/>
        </p:nvGrpSpPr>
        <p:grpSpPr>
          <a:xfrm>
            <a:off x="285381" y="1075206"/>
            <a:ext cx="1783739" cy="390732"/>
            <a:chOff x="933665" y="2979701"/>
            <a:chExt cx="2329354" cy="390732"/>
          </a:xfrm>
        </p:grpSpPr>
        <p:grpSp>
          <p:nvGrpSpPr>
            <p:cNvPr id="162" name="그룹 161"/>
            <p:cNvGrpSpPr/>
            <p:nvPr/>
          </p:nvGrpSpPr>
          <p:grpSpPr>
            <a:xfrm>
              <a:off x="933665" y="2979701"/>
              <a:ext cx="2329354" cy="390732"/>
              <a:chOff x="1195029" y="5174163"/>
              <a:chExt cx="3214774" cy="390732"/>
            </a:xfrm>
          </p:grpSpPr>
          <p:sp>
            <p:nvSpPr>
              <p:cNvPr id="167" name="모서리가 둥근 직사각형 166"/>
              <p:cNvSpPr/>
              <p:nvPr/>
            </p:nvSpPr>
            <p:spPr>
              <a:xfrm>
                <a:off x="1195029" y="5183057"/>
                <a:ext cx="3214774" cy="38183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0973B6"/>
                  </a:gs>
                  <a:gs pos="100000">
                    <a:srgbClr val="075687"/>
                  </a:gs>
                </a:gsLst>
                <a:lin ang="5400000" scaled="1"/>
              </a:gradFill>
              <a:ln>
                <a:noFill/>
              </a:ln>
              <a:effectLst>
                <a:innerShdw blurRad="381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68" name="모서리가 둥근 직사각형 167"/>
              <p:cNvSpPr/>
              <p:nvPr/>
            </p:nvSpPr>
            <p:spPr>
              <a:xfrm rot="10800000">
                <a:off x="1229682" y="5174163"/>
                <a:ext cx="3145468" cy="360566"/>
              </a:xfrm>
              <a:prstGeom prst="roundRect">
                <a:avLst>
                  <a:gd name="adj" fmla="val 50000"/>
                </a:avLst>
              </a:prstGeom>
              <a:noFill/>
              <a:ln w="9525">
                <a:gradFill>
                  <a:gsLst>
                    <a:gs pos="0">
                      <a:schemeClr val="accent1">
                        <a:lumMod val="5000"/>
                        <a:lumOff val="95000"/>
                        <a:alpha val="65000"/>
                      </a:schemeClr>
                    </a:gs>
                    <a:gs pos="12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165" name="TextBox 164"/>
            <p:cNvSpPr txBox="1"/>
            <p:nvPr/>
          </p:nvSpPr>
          <p:spPr>
            <a:xfrm>
              <a:off x="1368738" y="2992311"/>
              <a:ext cx="1478313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ko-KR" altLang="en-US" sz="18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융</a:t>
              </a:r>
              <a:r>
                <a:rPr lang="ko-KR" altLang="en-US" sz="18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자</a:t>
              </a:r>
              <a:r>
                <a:rPr lang="ko-KR" altLang="en-US" sz="18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 조건</a:t>
              </a:r>
              <a:endParaRPr lang="ko-KR" altLang="en-US" sz="18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499269" y="5108587"/>
            <a:ext cx="9396000" cy="2112126"/>
            <a:chOff x="499269" y="5156212"/>
            <a:chExt cx="9396000" cy="2112126"/>
          </a:xfrm>
        </p:grpSpPr>
        <p:sp>
          <p:nvSpPr>
            <p:cNvPr id="174" name="TextBox 173"/>
            <p:cNvSpPr txBox="1"/>
            <p:nvPr/>
          </p:nvSpPr>
          <p:spPr>
            <a:xfrm>
              <a:off x="1423780" y="5156212"/>
              <a:ext cx="989662" cy="38578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ko-KR" altLang="en-US" sz="16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지원 조건</a:t>
              </a:r>
              <a:endParaRPr lang="ko-KR" altLang="en-US" sz="16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9" name="그룹 8"/>
            <p:cNvGrpSpPr/>
            <p:nvPr/>
          </p:nvGrpSpPr>
          <p:grpSpPr>
            <a:xfrm>
              <a:off x="1740336" y="5267325"/>
              <a:ext cx="8059974" cy="396000"/>
              <a:chOff x="1730811" y="5318344"/>
              <a:chExt cx="8059974" cy="338554"/>
            </a:xfrm>
          </p:grpSpPr>
          <p:grpSp>
            <p:nvGrpSpPr>
              <p:cNvPr id="8" name="그룹 7"/>
              <p:cNvGrpSpPr/>
              <p:nvPr/>
            </p:nvGrpSpPr>
            <p:grpSpPr>
              <a:xfrm>
                <a:off x="1730811" y="5318345"/>
                <a:ext cx="4032000" cy="338553"/>
                <a:chOff x="1730811" y="5299295"/>
                <a:chExt cx="4032000" cy="338553"/>
              </a:xfrm>
            </p:grpSpPr>
            <p:sp>
              <p:nvSpPr>
                <p:cNvPr id="53" name="양쪽 모서리가 둥근 사각형 52"/>
                <p:cNvSpPr/>
                <p:nvPr/>
              </p:nvSpPr>
              <p:spPr>
                <a:xfrm flipH="1">
                  <a:off x="1730811" y="5316345"/>
                  <a:ext cx="4032000" cy="30445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gradFill>
                  <a:gsLst>
                    <a:gs pos="0">
                      <a:srgbClr val="7BBC0A"/>
                    </a:gs>
                    <a:gs pos="100000">
                      <a:srgbClr val="49A51B"/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381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95507"/>
                  <a:endParaRPr lang="ko-KR" altLang="en-US" sz="2000" dirty="0">
                    <a:latin typeface="HY강M" panose="02030600000101010101" pitchFamily="18" charset="-127"/>
                    <a:ea typeface="HY강M" panose="02030600000101010101" pitchFamily="18" charset="-127"/>
                  </a:endParaRP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3152872" y="5299295"/>
                  <a:ext cx="1187879" cy="338553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 defTabSz="995507">
                    <a:spcBef>
                      <a:spcPct val="20000"/>
                    </a:spcBef>
                    <a:buClr>
                      <a:schemeClr val="hlink"/>
                    </a:buClr>
                  </a:pPr>
                  <a:r>
                    <a:rPr lang="ko-KR" altLang="en-US" sz="1600" b="1" dirty="0" err="1" smtClean="0">
                      <a:ln>
                        <a:solidFill>
                          <a:schemeClr val="tx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HY강M" panose="02030600000101010101" pitchFamily="18" charset="-127"/>
                      <a:ea typeface="HY강M" panose="02030600000101010101" pitchFamily="18" charset="-127"/>
                    </a:rPr>
                    <a:t>이익공유형</a:t>
                  </a:r>
                  <a:endParaRPr lang="ko-KR" altLang="en-US" sz="1600" b="1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HY강M" panose="02030600000101010101" pitchFamily="18" charset="-127"/>
                    <a:ea typeface="HY강M" panose="02030600000101010101" pitchFamily="18" charset="-127"/>
                  </a:endParaRPr>
                </a:p>
              </p:txBody>
            </p:sp>
          </p:grpSp>
          <p:grpSp>
            <p:nvGrpSpPr>
              <p:cNvPr id="4" name="그룹 3"/>
              <p:cNvGrpSpPr/>
              <p:nvPr/>
            </p:nvGrpSpPr>
            <p:grpSpPr>
              <a:xfrm>
                <a:off x="5758785" y="5318344"/>
                <a:ext cx="4032000" cy="338554"/>
                <a:chOff x="5758785" y="5305142"/>
                <a:chExt cx="4032000" cy="338554"/>
              </a:xfrm>
            </p:grpSpPr>
            <p:sp>
              <p:nvSpPr>
                <p:cNvPr id="56" name="양쪽 모서리가 둥근 사각형 55"/>
                <p:cNvSpPr/>
                <p:nvPr/>
              </p:nvSpPr>
              <p:spPr>
                <a:xfrm flipH="1">
                  <a:off x="5758785" y="5322195"/>
                  <a:ext cx="4032000" cy="304449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gradFill>
                  <a:gsLst>
                    <a:gs pos="0">
                      <a:srgbClr val="46B1D2"/>
                    </a:gs>
                    <a:gs pos="100000">
                      <a:srgbClr val="39A1D1"/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381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atin typeface="HY강M" panose="02030600000101010101" pitchFamily="18" charset="-127"/>
                    <a:ea typeface="HY강M" panose="02030600000101010101" pitchFamily="18" charset="-127"/>
                  </a:endParaRP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7177506" y="5305142"/>
                  <a:ext cx="1194559" cy="338554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 defTabSz="995507">
                    <a:spcBef>
                      <a:spcPct val="20000"/>
                    </a:spcBef>
                    <a:buClr>
                      <a:schemeClr val="hlink"/>
                    </a:buClr>
                  </a:pPr>
                  <a:r>
                    <a:rPr lang="ko-KR" altLang="en-US" sz="1600" b="1" dirty="0" err="1" smtClean="0">
                      <a:ln>
                        <a:solidFill>
                          <a:schemeClr val="tx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HY강M" panose="02030600000101010101" pitchFamily="18" charset="-127"/>
                      <a:ea typeface="HY강M" panose="02030600000101010101" pitchFamily="18" charset="-127"/>
                    </a:rPr>
                    <a:t>성장공유형</a:t>
                  </a:r>
                  <a:endParaRPr lang="ko-KR" altLang="en-US" sz="1600" b="1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HY강M" panose="02030600000101010101" pitchFamily="18" charset="-127"/>
                    <a:ea typeface="HY강M" panose="02030600000101010101" pitchFamily="18" charset="-127"/>
                  </a:endParaRPr>
                </a:p>
              </p:txBody>
            </p:sp>
          </p:grpSp>
        </p:grpSp>
        <p:sp>
          <p:nvSpPr>
            <p:cNvPr id="58" name="양쪽 모서리가 둥근 사각형 57"/>
            <p:cNvSpPr/>
            <p:nvPr/>
          </p:nvSpPr>
          <p:spPr>
            <a:xfrm rot="5400000">
              <a:off x="5331155" y="2060742"/>
              <a:ext cx="906249" cy="8055060"/>
            </a:xfrm>
            <a:prstGeom prst="round2SameRect">
              <a:avLst>
                <a:gd name="adj1" fmla="val 0"/>
                <a:gd name="adj2" fmla="val 0"/>
              </a:avLst>
            </a:prstGeom>
            <a:gradFill>
              <a:gsLst>
                <a:gs pos="0">
                  <a:schemeClr val="bg1">
                    <a:lumMod val="85000"/>
                    <a:alpha val="80000"/>
                  </a:schemeClr>
                </a:gs>
                <a:gs pos="51900">
                  <a:schemeClr val="bg1">
                    <a:alpha val="0"/>
                  </a:schemeClr>
                </a:gs>
                <a:gs pos="100000">
                  <a:schemeClr val="bg1">
                    <a:lumMod val="85000"/>
                    <a:alpha val="8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800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grpSp>
          <p:nvGrpSpPr>
            <p:cNvPr id="59" name="그룹 58"/>
            <p:cNvGrpSpPr/>
            <p:nvPr/>
          </p:nvGrpSpPr>
          <p:grpSpPr>
            <a:xfrm>
              <a:off x="499269" y="5575612"/>
              <a:ext cx="1252107" cy="985810"/>
              <a:chOff x="564883" y="2146984"/>
              <a:chExt cx="1403062" cy="1160458"/>
            </a:xfrm>
          </p:grpSpPr>
          <p:sp>
            <p:nvSpPr>
              <p:cNvPr id="60" name="양쪽 모서리가 둥근 사각형 59"/>
              <p:cNvSpPr/>
              <p:nvPr/>
            </p:nvSpPr>
            <p:spPr>
              <a:xfrm rot="16200000">
                <a:off x="686023" y="2025844"/>
                <a:ext cx="1052776" cy="1295055"/>
              </a:xfrm>
              <a:prstGeom prst="round2SameRect">
                <a:avLst>
                  <a:gd name="adj1" fmla="val 8752"/>
                  <a:gd name="adj2" fmla="val 0"/>
                </a:avLst>
              </a:prstGeom>
              <a:pattFill prst="trellis">
                <a:fgClr>
                  <a:schemeClr val="tx1">
                    <a:lumMod val="65000"/>
                    <a:lumOff val="35000"/>
                  </a:schemeClr>
                </a:fgClr>
                <a:bgClr>
                  <a:schemeClr val="tx1">
                    <a:lumMod val="50000"/>
                    <a:lumOff val="50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95507"/>
                <a:endParaRPr lang="ko-KR" altLang="en-US" sz="1500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702273" y="2409158"/>
                <a:ext cx="1020274" cy="445728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ko-KR" altLang="en-US" sz="14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대출한도</a:t>
                </a:r>
                <a:endParaRPr lang="ko-KR" altLang="en-US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62" name="평행 사변형 61"/>
              <p:cNvSpPr/>
              <p:nvPr/>
            </p:nvSpPr>
            <p:spPr>
              <a:xfrm rot="16200000">
                <a:off x="1333713" y="2673209"/>
                <a:ext cx="1160458" cy="108007"/>
              </a:xfrm>
              <a:prstGeom prst="parallelogram">
                <a:avLst>
                  <a:gd name="adj" fmla="val 55617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1901216" y="5935299"/>
              <a:ext cx="3570506" cy="30777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기업당 연간 </a:t>
              </a:r>
              <a:r>
                <a:rPr lang="en-US" altLang="ko-KR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20</a:t>
              </a:r>
              <a:r>
                <a:rPr lang="ko-KR" altLang="en-US" sz="140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억원</a:t>
              </a:r>
              <a:r>
                <a:rPr lang="ko-KR" altLang="en-US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 이내</a:t>
              </a:r>
              <a:r>
                <a:rPr lang="en-US" altLang="ko-KR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운전자금 </a:t>
              </a:r>
              <a:r>
                <a:rPr lang="en-US" altLang="ko-KR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5</a:t>
              </a:r>
              <a:r>
                <a:rPr lang="ko-KR" altLang="en-US" sz="140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억원</a:t>
              </a:r>
              <a:r>
                <a:rPr lang="en-US" altLang="ko-KR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)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938447" y="5658302"/>
              <a:ext cx="3956822" cy="8617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업체당 연간 </a:t>
              </a:r>
              <a:r>
                <a:rPr lang="en-US" altLang="ko-KR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45</a:t>
              </a:r>
              <a:r>
                <a:rPr lang="ko-KR" altLang="en-US" sz="140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억원</a:t>
              </a:r>
              <a:r>
                <a:rPr lang="ko-KR" altLang="en-US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 이내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지방소재기업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50</a:t>
              </a:r>
              <a:r>
                <a:rPr lang="ko-KR" altLang="en-US" sz="110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억원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 이내</a:t>
              </a:r>
              <a:r>
                <a:rPr lang="en-US" altLang="ko-KR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)</a:t>
              </a:r>
              <a:r>
                <a:rPr lang="en-US" altLang="ko-KR" sz="14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ko-KR" altLang="en-US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매출액의 </a:t>
              </a:r>
              <a:r>
                <a:rPr lang="en-US" altLang="ko-KR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150%</a:t>
              </a:r>
              <a:r>
                <a:rPr lang="ko-KR" altLang="en-US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이내</a:t>
              </a:r>
              <a:br>
                <a:rPr lang="ko-KR" altLang="en-US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</a:b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    * 운전자금은 연간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20</a:t>
              </a:r>
              <a:r>
                <a:rPr lang="ko-KR" altLang="en-US" sz="110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억원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ko-KR" altLang="en-US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이내</a:t>
              </a:r>
              <a:endPara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r>
                <a:rPr lang="en-US" altLang="ko-KR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    * </a:t>
              </a:r>
              <a:r>
                <a:rPr lang="ko-KR" altLang="en-US" sz="1100" dirty="0" err="1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업력</a:t>
              </a:r>
              <a:r>
                <a:rPr lang="ko-KR" altLang="en-US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3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년 미만인 기업의 운전자금은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10</a:t>
              </a:r>
              <a:r>
                <a:rPr lang="ko-KR" altLang="en-US" sz="110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억원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 이내</a:t>
              </a:r>
            </a:p>
          </p:txBody>
        </p:sp>
        <p:cxnSp>
          <p:nvCxnSpPr>
            <p:cNvPr id="65" name="직선 연결선 64"/>
            <p:cNvCxnSpPr/>
            <p:nvPr/>
          </p:nvCxnSpPr>
          <p:spPr>
            <a:xfrm>
              <a:off x="5766158" y="5996922"/>
              <a:ext cx="0" cy="184532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양쪽 모서리가 둥근 사각형 69"/>
            <p:cNvSpPr/>
            <p:nvPr/>
          </p:nvSpPr>
          <p:spPr>
            <a:xfrm rot="5400000">
              <a:off x="5453150" y="2909669"/>
              <a:ext cx="662266" cy="8055068"/>
            </a:xfrm>
            <a:prstGeom prst="round2SameRect">
              <a:avLst>
                <a:gd name="adj1" fmla="val 0"/>
                <a:gd name="adj2" fmla="val 0"/>
              </a:avLst>
            </a:prstGeom>
            <a:gradFill>
              <a:gsLst>
                <a:gs pos="0">
                  <a:schemeClr val="bg1">
                    <a:lumMod val="85000"/>
                    <a:alpha val="80000"/>
                  </a:schemeClr>
                </a:gs>
                <a:gs pos="51900">
                  <a:schemeClr val="bg1">
                    <a:alpha val="0"/>
                  </a:schemeClr>
                </a:gs>
                <a:gs pos="100000">
                  <a:schemeClr val="bg1">
                    <a:lumMod val="85000"/>
                    <a:alpha val="8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800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grpSp>
          <p:nvGrpSpPr>
            <p:cNvPr id="71" name="그룹 70"/>
            <p:cNvGrpSpPr/>
            <p:nvPr/>
          </p:nvGrpSpPr>
          <p:grpSpPr>
            <a:xfrm>
              <a:off x="499269" y="6541397"/>
              <a:ext cx="1252110" cy="726941"/>
              <a:chOff x="564883" y="2146986"/>
              <a:chExt cx="1403063" cy="1052771"/>
            </a:xfrm>
          </p:grpSpPr>
          <p:sp>
            <p:nvSpPr>
              <p:cNvPr id="72" name="양쪽 모서리가 둥근 사각형 71"/>
              <p:cNvSpPr/>
              <p:nvPr/>
            </p:nvSpPr>
            <p:spPr>
              <a:xfrm rot="16200000">
                <a:off x="727377" y="1984493"/>
                <a:ext cx="970068" cy="1295055"/>
              </a:xfrm>
              <a:prstGeom prst="round2SameRect">
                <a:avLst>
                  <a:gd name="adj1" fmla="val 8752"/>
                  <a:gd name="adj2" fmla="val 0"/>
                </a:avLst>
              </a:prstGeom>
              <a:pattFill prst="trellis">
                <a:fgClr>
                  <a:schemeClr val="bg1">
                    <a:lumMod val="65000"/>
                  </a:schemeClr>
                </a:fgClr>
                <a:bgClr>
                  <a:schemeClr val="bg1">
                    <a:lumMod val="50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95507"/>
                <a:endParaRPr lang="ko-KR" altLang="en-US" sz="1500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702275" y="2409156"/>
                <a:ext cx="1020271" cy="44572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ko-KR" altLang="en-US" sz="1400" b="1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대출기간</a:t>
                </a:r>
                <a:endParaRPr lang="ko-KR" altLang="en-US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80" name="평행 사변형 79"/>
              <p:cNvSpPr/>
              <p:nvPr/>
            </p:nvSpPr>
            <p:spPr>
              <a:xfrm rot="16200000">
                <a:off x="1387557" y="2619368"/>
                <a:ext cx="1052771" cy="108007"/>
              </a:xfrm>
              <a:prstGeom prst="parallelogram">
                <a:avLst>
                  <a:gd name="adj" fmla="val 55617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</p:grpSp>
        <p:sp>
          <p:nvSpPr>
            <p:cNvPr id="81" name="TextBox 80"/>
            <p:cNvSpPr txBox="1"/>
            <p:nvPr/>
          </p:nvSpPr>
          <p:spPr>
            <a:xfrm>
              <a:off x="1901216" y="6698677"/>
              <a:ext cx="2983403" cy="4770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5</a:t>
              </a:r>
              <a:r>
                <a:rPr lang="ko-KR" altLang="en-US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년 이내</a:t>
              </a:r>
              <a:r>
                <a:rPr lang="en-US" altLang="ko-KR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거치기간 </a:t>
              </a:r>
              <a:r>
                <a:rPr lang="en-US" altLang="ko-KR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3</a:t>
              </a:r>
              <a:r>
                <a:rPr lang="ko-KR" altLang="en-US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년</a:t>
              </a:r>
              <a:r>
                <a:rPr lang="en-US" altLang="ko-KR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)  </a:t>
              </a:r>
              <a:br>
                <a:rPr lang="en-US" altLang="ko-KR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</a:b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    * </a:t>
              </a:r>
              <a:r>
                <a:rPr lang="ko-KR" altLang="en-US" sz="110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업력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3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년 </a:t>
              </a:r>
              <a:r>
                <a:rPr lang="ko-KR" altLang="en-US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미만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: 6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년 이내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거치기간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3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년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)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953399" y="6698677"/>
              <a:ext cx="3645944" cy="4770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ko-KR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5</a:t>
              </a:r>
              <a:r>
                <a:rPr lang="ko-KR" altLang="en-US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년 이내</a:t>
              </a:r>
              <a:r>
                <a:rPr lang="en-US" altLang="ko-KR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거치기간 </a:t>
              </a:r>
              <a:r>
                <a:rPr lang="en-US" altLang="ko-KR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2</a:t>
              </a:r>
              <a:r>
                <a:rPr lang="ko-KR" altLang="en-US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년</a:t>
              </a:r>
              <a:r>
                <a:rPr lang="en-US" altLang="ko-KR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)    </a:t>
              </a:r>
              <a:br>
                <a:rPr lang="en-US" altLang="ko-KR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</a:b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    * </a:t>
              </a:r>
              <a:r>
                <a:rPr lang="ko-KR" altLang="en-US" sz="110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업력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7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년 </a:t>
              </a:r>
              <a:r>
                <a:rPr lang="ko-KR" altLang="en-US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미만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: 7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년 이내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거치기간 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4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년 이내 포함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HY강M" panose="02030600000101010101" pitchFamily="18" charset="-127"/>
                  <a:ea typeface="HY강M" panose="02030600000101010101" pitchFamily="18" charset="-127"/>
                </a:rPr>
                <a:t>)</a:t>
              </a:r>
            </a:p>
          </p:txBody>
        </p:sp>
        <p:cxnSp>
          <p:nvCxnSpPr>
            <p:cNvPr id="83" name="직선 연결선 82"/>
            <p:cNvCxnSpPr/>
            <p:nvPr/>
          </p:nvCxnSpPr>
          <p:spPr>
            <a:xfrm>
              <a:off x="5766164" y="6844937"/>
              <a:ext cx="0" cy="184532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6217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890" y="315019"/>
            <a:ext cx="5697369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03. </a:t>
            </a:r>
            <a:r>
              <a:rPr lang="ko-KR" altLang="en-US" sz="240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신시장진출지원자금</a:t>
            </a:r>
            <a:r>
              <a:rPr lang="en-US" altLang="ko-KR" sz="2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(</a:t>
            </a:r>
            <a:r>
              <a:rPr lang="ko-KR" altLang="en-US" sz="200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개발기술사업화자금</a:t>
            </a:r>
            <a:r>
              <a:rPr lang="en-US" altLang="ko-KR" sz="2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)</a:t>
            </a:r>
            <a:endParaRPr lang="ko-KR" altLang="en-US" sz="2000" dirty="0">
              <a:ln>
                <a:solidFill>
                  <a:schemeClr val="tx1">
                    <a:alpha val="0"/>
                  </a:schemeClr>
                </a:solidFill>
              </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0"/>
              </a:gra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378578" y="1102521"/>
            <a:ext cx="10376735" cy="1298219"/>
            <a:chOff x="503487" y="1295331"/>
            <a:chExt cx="10376735" cy="1298219"/>
          </a:xfrm>
        </p:grpSpPr>
        <p:sp>
          <p:nvSpPr>
            <p:cNvPr id="28" name="타원 88"/>
            <p:cNvSpPr/>
            <p:nvPr/>
          </p:nvSpPr>
          <p:spPr>
            <a:xfrm>
              <a:off x="588939" y="1329548"/>
              <a:ext cx="6404911" cy="1264002"/>
            </a:xfrm>
            <a:custGeom>
              <a:avLst/>
              <a:gdLst>
                <a:gd name="connsiteX0" fmla="*/ 0 w 7966120"/>
                <a:gd name="connsiteY0" fmla="*/ 48932 h 1275922"/>
                <a:gd name="connsiteX1" fmla="*/ 48932 w 7966120"/>
                <a:gd name="connsiteY1" fmla="*/ 0 h 1275922"/>
                <a:gd name="connsiteX2" fmla="*/ 7917188 w 7966120"/>
                <a:gd name="connsiteY2" fmla="*/ 0 h 1275922"/>
                <a:gd name="connsiteX3" fmla="*/ 7966120 w 7966120"/>
                <a:gd name="connsiteY3" fmla="*/ 48932 h 1275922"/>
                <a:gd name="connsiteX4" fmla="*/ 7966120 w 7966120"/>
                <a:gd name="connsiteY4" fmla="*/ 1226990 h 1275922"/>
                <a:gd name="connsiteX5" fmla="*/ 7917188 w 7966120"/>
                <a:gd name="connsiteY5" fmla="*/ 1275922 h 1275922"/>
                <a:gd name="connsiteX6" fmla="*/ 48932 w 7966120"/>
                <a:gd name="connsiteY6" fmla="*/ 1275922 h 1275922"/>
                <a:gd name="connsiteX7" fmla="*/ 0 w 7966120"/>
                <a:gd name="connsiteY7" fmla="*/ 1226990 h 1275922"/>
                <a:gd name="connsiteX8" fmla="*/ 0 w 7966120"/>
                <a:gd name="connsiteY8" fmla="*/ 48932 h 1275922"/>
                <a:gd name="connsiteX0" fmla="*/ 7917188 w 8008628"/>
                <a:gd name="connsiteY0" fmla="*/ 1275922 h 1367362"/>
                <a:gd name="connsiteX1" fmla="*/ 48932 w 8008628"/>
                <a:gd name="connsiteY1" fmla="*/ 1275922 h 1367362"/>
                <a:gd name="connsiteX2" fmla="*/ 0 w 8008628"/>
                <a:gd name="connsiteY2" fmla="*/ 1226990 h 1367362"/>
                <a:gd name="connsiteX3" fmla="*/ 0 w 8008628"/>
                <a:gd name="connsiteY3" fmla="*/ 48932 h 1367362"/>
                <a:gd name="connsiteX4" fmla="*/ 48932 w 8008628"/>
                <a:gd name="connsiteY4" fmla="*/ 0 h 1367362"/>
                <a:gd name="connsiteX5" fmla="*/ 7917188 w 8008628"/>
                <a:gd name="connsiteY5" fmla="*/ 0 h 1367362"/>
                <a:gd name="connsiteX6" fmla="*/ 7966120 w 8008628"/>
                <a:gd name="connsiteY6" fmla="*/ 48932 h 1367362"/>
                <a:gd name="connsiteX7" fmla="*/ 7966120 w 8008628"/>
                <a:gd name="connsiteY7" fmla="*/ 1226990 h 1367362"/>
                <a:gd name="connsiteX8" fmla="*/ 8008628 w 8008628"/>
                <a:gd name="connsiteY8" fmla="*/ 1367362 h 1367362"/>
                <a:gd name="connsiteX0" fmla="*/ 1103150 w 8008628"/>
                <a:gd name="connsiteY0" fmla="*/ 1275922 h 1367362"/>
                <a:gd name="connsiteX1" fmla="*/ 48932 w 8008628"/>
                <a:gd name="connsiteY1" fmla="*/ 1275922 h 1367362"/>
                <a:gd name="connsiteX2" fmla="*/ 0 w 8008628"/>
                <a:gd name="connsiteY2" fmla="*/ 1226990 h 1367362"/>
                <a:gd name="connsiteX3" fmla="*/ 0 w 8008628"/>
                <a:gd name="connsiteY3" fmla="*/ 48932 h 1367362"/>
                <a:gd name="connsiteX4" fmla="*/ 48932 w 8008628"/>
                <a:gd name="connsiteY4" fmla="*/ 0 h 1367362"/>
                <a:gd name="connsiteX5" fmla="*/ 7917188 w 8008628"/>
                <a:gd name="connsiteY5" fmla="*/ 0 h 1367362"/>
                <a:gd name="connsiteX6" fmla="*/ 7966120 w 8008628"/>
                <a:gd name="connsiteY6" fmla="*/ 48932 h 1367362"/>
                <a:gd name="connsiteX7" fmla="*/ 7966120 w 8008628"/>
                <a:gd name="connsiteY7" fmla="*/ 1226990 h 1367362"/>
                <a:gd name="connsiteX8" fmla="*/ 8008628 w 8008628"/>
                <a:gd name="connsiteY8" fmla="*/ 1367362 h 1367362"/>
                <a:gd name="connsiteX0" fmla="*/ 1103150 w 7966120"/>
                <a:gd name="connsiteY0" fmla="*/ 1275922 h 1275922"/>
                <a:gd name="connsiteX1" fmla="*/ 48932 w 7966120"/>
                <a:gd name="connsiteY1" fmla="*/ 1275922 h 1275922"/>
                <a:gd name="connsiteX2" fmla="*/ 0 w 7966120"/>
                <a:gd name="connsiteY2" fmla="*/ 1226990 h 1275922"/>
                <a:gd name="connsiteX3" fmla="*/ 0 w 7966120"/>
                <a:gd name="connsiteY3" fmla="*/ 48932 h 1275922"/>
                <a:gd name="connsiteX4" fmla="*/ 48932 w 7966120"/>
                <a:gd name="connsiteY4" fmla="*/ 0 h 1275922"/>
                <a:gd name="connsiteX5" fmla="*/ 7917188 w 7966120"/>
                <a:gd name="connsiteY5" fmla="*/ 0 h 1275922"/>
                <a:gd name="connsiteX6" fmla="*/ 7966120 w 7966120"/>
                <a:gd name="connsiteY6" fmla="*/ 48932 h 1275922"/>
                <a:gd name="connsiteX7" fmla="*/ 7966120 w 7966120"/>
                <a:gd name="connsiteY7" fmla="*/ 1226990 h 1275922"/>
                <a:gd name="connsiteX0" fmla="*/ 1103150 w 7966120"/>
                <a:gd name="connsiteY0" fmla="*/ 1275922 h 1275922"/>
                <a:gd name="connsiteX1" fmla="*/ 48932 w 7966120"/>
                <a:gd name="connsiteY1" fmla="*/ 1275922 h 1275922"/>
                <a:gd name="connsiteX2" fmla="*/ 0 w 7966120"/>
                <a:gd name="connsiteY2" fmla="*/ 1226990 h 1275922"/>
                <a:gd name="connsiteX3" fmla="*/ 0 w 7966120"/>
                <a:gd name="connsiteY3" fmla="*/ 48932 h 1275922"/>
                <a:gd name="connsiteX4" fmla="*/ 48932 w 7966120"/>
                <a:gd name="connsiteY4" fmla="*/ 0 h 1275922"/>
                <a:gd name="connsiteX5" fmla="*/ 7917188 w 7966120"/>
                <a:gd name="connsiteY5" fmla="*/ 0 h 1275922"/>
                <a:gd name="connsiteX6" fmla="*/ 7966120 w 7966120"/>
                <a:gd name="connsiteY6" fmla="*/ 48932 h 1275922"/>
                <a:gd name="connsiteX0" fmla="*/ 1103150 w 7917188"/>
                <a:gd name="connsiteY0" fmla="*/ 1275922 h 1275922"/>
                <a:gd name="connsiteX1" fmla="*/ 48932 w 7917188"/>
                <a:gd name="connsiteY1" fmla="*/ 1275922 h 1275922"/>
                <a:gd name="connsiteX2" fmla="*/ 0 w 7917188"/>
                <a:gd name="connsiteY2" fmla="*/ 1226990 h 1275922"/>
                <a:gd name="connsiteX3" fmla="*/ 0 w 7917188"/>
                <a:gd name="connsiteY3" fmla="*/ 48932 h 1275922"/>
                <a:gd name="connsiteX4" fmla="*/ 48932 w 7917188"/>
                <a:gd name="connsiteY4" fmla="*/ 0 h 1275922"/>
                <a:gd name="connsiteX5" fmla="*/ 7917188 w 7917188"/>
                <a:gd name="connsiteY5" fmla="*/ 0 h 1275922"/>
                <a:gd name="connsiteX0" fmla="*/ 1103150 w 6404911"/>
                <a:gd name="connsiteY0" fmla="*/ 1275922 h 1275922"/>
                <a:gd name="connsiteX1" fmla="*/ 48932 w 6404911"/>
                <a:gd name="connsiteY1" fmla="*/ 1275922 h 1275922"/>
                <a:gd name="connsiteX2" fmla="*/ 0 w 6404911"/>
                <a:gd name="connsiteY2" fmla="*/ 1226990 h 1275922"/>
                <a:gd name="connsiteX3" fmla="*/ 0 w 6404911"/>
                <a:gd name="connsiteY3" fmla="*/ 48932 h 1275922"/>
                <a:gd name="connsiteX4" fmla="*/ 48932 w 6404911"/>
                <a:gd name="connsiteY4" fmla="*/ 0 h 1275922"/>
                <a:gd name="connsiteX5" fmla="*/ 6404911 w 6404911"/>
                <a:gd name="connsiteY5" fmla="*/ 0 h 1275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04911" h="1275922">
                  <a:moveTo>
                    <a:pt x="1103150" y="1275922"/>
                  </a:moveTo>
                  <a:lnTo>
                    <a:pt x="48932" y="1275922"/>
                  </a:lnTo>
                  <a:cubicBezTo>
                    <a:pt x="21908" y="1275922"/>
                    <a:pt x="0" y="1254014"/>
                    <a:pt x="0" y="1226990"/>
                  </a:cubicBezTo>
                  <a:lnTo>
                    <a:pt x="0" y="48932"/>
                  </a:lnTo>
                  <a:cubicBezTo>
                    <a:pt x="0" y="21908"/>
                    <a:pt x="21908" y="0"/>
                    <a:pt x="48932" y="0"/>
                  </a:cubicBezTo>
                  <a:lnTo>
                    <a:pt x="6404911" y="0"/>
                  </a:lnTo>
                </a:path>
              </a:pathLst>
            </a:cu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FF5C01"/>
                </a:solidFill>
              </a:endParaRPr>
            </a:p>
          </p:txBody>
        </p:sp>
        <p:grpSp>
          <p:nvGrpSpPr>
            <p:cNvPr id="29" name="그룹 28"/>
            <p:cNvGrpSpPr/>
            <p:nvPr/>
          </p:nvGrpSpPr>
          <p:grpSpPr>
            <a:xfrm>
              <a:off x="503487" y="1398861"/>
              <a:ext cx="1902918" cy="364802"/>
              <a:chOff x="548369" y="4935095"/>
              <a:chExt cx="2146870" cy="411570"/>
            </a:xfrm>
          </p:grpSpPr>
          <p:sp>
            <p:nvSpPr>
              <p:cNvPr id="40" name="자유형 39"/>
              <p:cNvSpPr/>
              <p:nvPr/>
            </p:nvSpPr>
            <p:spPr>
              <a:xfrm rot="21449275">
                <a:off x="626009" y="5121897"/>
                <a:ext cx="1190130" cy="224768"/>
              </a:xfrm>
              <a:custGeom>
                <a:avLst/>
                <a:gdLst>
                  <a:gd name="connsiteX0" fmla="*/ 26193 w 1078706"/>
                  <a:gd name="connsiteY0" fmla="*/ 76200 h 173831"/>
                  <a:gd name="connsiteX1" fmla="*/ 1078706 w 1078706"/>
                  <a:gd name="connsiteY1" fmla="*/ 173831 h 173831"/>
                  <a:gd name="connsiteX2" fmla="*/ 1078706 w 1078706"/>
                  <a:gd name="connsiteY2" fmla="*/ 0 h 173831"/>
                  <a:gd name="connsiteX3" fmla="*/ 0 w 1078706"/>
                  <a:gd name="connsiteY3" fmla="*/ 33337 h 173831"/>
                  <a:gd name="connsiteX4" fmla="*/ 26193 w 1078706"/>
                  <a:gd name="connsiteY4" fmla="*/ 76200 h 173831"/>
                  <a:gd name="connsiteX0" fmla="*/ 26193 w 1078706"/>
                  <a:gd name="connsiteY0" fmla="*/ 76200 h 176212"/>
                  <a:gd name="connsiteX1" fmla="*/ 1071562 w 1078706"/>
                  <a:gd name="connsiteY1" fmla="*/ 176212 h 176212"/>
                  <a:gd name="connsiteX2" fmla="*/ 1078706 w 1078706"/>
                  <a:gd name="connsiteY2" fmla="*/ 0 h 176212"/>
                  <a:gd name="connsiteX3" fmla="*/ 0 w 1078706"/>
                  <a:gd name="connsiteY3" fmla="*/ 33337 h 176212"/>
                  <a:gd name="connsiteX4" fmla="*/ 26193 w 1078706"/>
                  <a:gd name="connsiteY4" fmla="*/ 76200 h 176212"/>
                  <a:gd name="connsiteX0" fmla="*/ 26193 w 1078706"/>
                  <a:gd name="connsiteY0" fmla="*/ 76200 h 176212"/>
                  <a:gd name="connsiteX1" fmla="*/ 1071562 w 1078706"/>
                  <a:gd name="connsiteY1" fmla="*/ 176212 h 176212"/>
                  <a:gd name="connsiteX2" fmla="*/ 1078706 w 1078706"/>
                  <a:gd name="connsiteY2" fmla="*/ 0 h 176212"/>
                  <a:gd name="connsiteX3" fmla="*/ 0 w 1078706"/>
                  <a:gd name="connsiteY3" fmla="*/ 33337 h 176212"/>
                  <a:gd name="connsiteX4" fmla="*/ 26193 w 1078706"/>
                  <a:gd name="connsiteY4" fmla="*/ 76200 h 176212"/>
                  <a:gd name="connsiteX0" fmla="*/ 26193 w 1083468"/>
                  <a:gd name="connsiteY0" fmla="*/ 76200 h 221455"/>
                  <a:gd name="connsiteX1" fmla="*/ 1083468 w 1083468"/>
                  <a:gd name="connsiteY1" fmla="*/ 221455 h 221455"/>
                  <a:gd name="connsiteX2" fmla="*/ 1078706 w 1083468"/>
                  <a:gd name="connsiteY2" fmla="*/ 0 h 221455"/>
                  <a:gd name="connsiteX3" fmla="*/ 0 w 1083468"/>
                  <a:gd name="connsiteY3" fmla="*/ 33337 h 221455"/>
                  <a:gd name="connsiteX4" fmla="*/ 26193 w 1083468"/>
                  <a:gd name="connsiteY4" fmla="*/ 76200 h 221455"/>
                  <a:gd name="connsiteX0" fmla="*/ 26193 w 1088356"/>
                  <a:gd name="connsiteY0" fmla="*/ 76200 h 221455"/>
                  <a:gd name="connsiteX1" fmla="*/ 1083468 w 1088356"/>
                  <a:gd name="connsiteY1" fmla="*/ 221455 h 221455"/>
                  <a:gd name="connsiteX2" fmla="*/ 1078706 w 1088356"/>
                  <a:gd name="connsiteY2" fmla="*/ 0 h 221455"/>
                  <a:gd name="connsiteX3" fmla="*/ 0 w 1088356"/>
                  <a:gd name="connsiteY3" fmla="*/ 33337 h 221455"/>
                  <a:gd name="connsiteX4" fmla="*/ 26193 w 1088356"/>
                  <a:gd name="connsiteY4" fmla="*/ 76200 h 221455"/>
                  <a:gd name="connsiteX0" fmla="*/ 26193 w 1130580"/>
                  <a:gd name="connsiteY0" fmla="*/ 76200 h 221455"/>
                  <a:gd name="connsiteX1" fmla="*/ 1083468 w 1130580"/>
                  <a:gd name="connsiteY1" fmla="*/ 221455 h 221455"/>
                  <a:gd name="connsiteX2" fmla="*/ 1078706 w 1130580"/>
                  <a:gd name="connsiteY2" fmla="*/ 0 h 221455"/>
                  <a:gd name="connsiteX3" fmla="*/ 0 w 1130580"/>
                  <a:gd name="connsiteY3" fmla="*/ 33337 h 221455"/>
                  <a:gd name="connsiteX4" fmla="*/ 26193 w 1130580"/>
                  <a:gd name="connsiteY4" fmla="*/ 76200 h 221455"/>
                  <a:gd name="connsiteX0" fmla="*/ 26193 w 1145439"/>
                  <a:gd name="connsiteY0" fmla="*/ 76200 h 221455"/>
                  <a:gd name="connsiteX1" fmla="*/ 1083468 w 1145439"/>
                  <a:gd name="connsiteY1" fmla="*/ 221455 h 221455"/>
                  <a:gd name="connsiteX2" fmla="*/ 1078706 w 1145439"/>
                  <a:gd name="connsiteY2" fmla="*/ 0 h 221455"/>
                  <a:gd name="connsiteX3" fmla="*/ 0 w 1145439"/>
                  <a:gd name="connsiteY3" fmla="*/ 33337 h 221455"/>
                  <a:gd name="connsiteX4" fmla="*/ 26193 w 1145439"/>
                  <a:gd name="connsiteY4" fmla="*/ 76200 h 221455"/>
                  <a:gd name="connsiteX0" fmla="*/ 26193 w 1160776"/>
                  <a:gd name="connsiteY0" fmla="*/ 76200 h 226876"/>
                  <a:gd name="connsiteX1" fmla="*/ 1083468 w 1160776"/>
                  <a:gd name="connsiteY1" fmla="*/ 221455 h 226876"/>
                  <a:gd name="connsiteX2" fmla="*/ 1078706 w 1160776"/>
                  <a:gd name="connsiteY2" fmla="*/ 0 h 226876"/>
                  <a:gd name="connsiteX3" fmla="*/ 0 w 1160776"/>
                  <a:gd name="connsiteY3" fmla="*/ 33337 h 226876"/>
                  <a:gd name="connsiteX4" fmla="*/ 26193 w 1160776"/>
                  <a:gd name="connsiteY4" fmla="*/ 76200 h 226876"/>
                  <a:gd name="connsiteX0" fmla="*/ 26193 w 1139370"/>
                  <a:gd name="connsiteY0" fmla="*/ 76200 h 194259"/>
                  <a:gd name="connsiteX1" fmla="*/ 1047749 w 1139370"/>
                  <a:gd name="connsiteY1" fmla="*/ 188117 h 194259"/>
                  <a:gd name="connsiteX2" fmla="*/ 1078706 w 1139370"/>
                  <a:gd name="connsiteY2" fmla="*/ 0 h 194259"/>
                  <a:gd name="connsiteX3" fmla="*/ 0 w 1139370"/>
                  <a:gd name="connsiteY3" fmla="*/ 33337 h 194259"/>
                  <a:gd name="connsiteX4" fmla="*/ 26193 w 1139370"/>
                  <a:gd name="connsiteY4" fmla="*/ 76200 h 194259"/>
                  <a:gd name="connsiteX0" fmla="*/ 26193 w 1149857"/>
                  <a:gd name="connsiteY0" fmla="*/ 76270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26193 w 1149857"/>
                  <a:gd name="connsiteY4" fmla="*/ 76270 h 193908"/>
                  <a:gd name="connsiteX0" fmla="*/ 33336 w 1149857"/>
                  <a:gd name="connsiteY0" fmla="*/ 40551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33336 w 1149857"/>
                  <a:gd name="connsiteY4" fmla="*/ 40551 h 193908"/>
                  <a:gd name="connsiteX0" fmla="*/ 33336 w 1149857"/>
                  <a:gd name="connsiteY0" fmla="*/ 40551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33336 w 1149857"/>
                  <a:gd name="connsiteY4" fmla="*/ 40551 h 193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9857" h="193908">
                    <a:moveTo>
                      <a:pt x="33336" y="40551"/>
                    </a:moveTo>
                    <a:cubicBezTo>
                      <a:pt x="403223" y="81031"/>
                      <a:pt x="775493" y="104844"/>
                      <a:pt x="1047749" y="188187"/>
                    </a:cubicBezTo>
                    <a:cubicBezTo>
                      <a:pt x="1191418" y="233433"/>
                      <a:pt x="1166018" y="-4693"/>
                      <a:pt x="1078706" y="70"/>
                    </a:cubicBezTo>
                    <a:lnTo>
                      <a:pt x="0" y="33407"/>
                    </a:lnTo>
                    <a:lnTo>
                      <a:pt x="33336" y="40551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alpha val="0"/>
                    </a:schemeClr>
                  </a:gs>
                  <a:gs pos="14000">
                    <a:schemeClr val="bg1">
                      <a:lumMod val="50000"/>
                    </a:schemeClr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41" name="양쪽 모서리가 둥근 사각형 40"/>
              <p:cNvSpPr/>
              <p:nvPr/>
            </p:nvSpPr>
            <p:spPr>
              <a:xfrm rot="5400000">
                <a:off x="1469426" y="4024095"/>
                <a:ext cx="304756" cy="214687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087115" y="4935095"/>
                <a:ext cx="1608124" cy="31251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2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개발기술사업화자금</a:t>
                </a:r>
                <a:endParaRPr lang="ko-KR" altLang="en-US" sz="12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3" name="직각 삼각형 42"/>
              <p:cNvSpPr/>
              <p:nvPr/>
            </p:nvSpPr>
            <p:spPr>
              <a:xfrm rot="10800000">
                <a:off x="555183" y="5207013"/>
                <a:ext cx="89693" cy="85787"/>
              </a:xfrm>
              <a:prstGeom prst="rtTriangl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pic>
            <p:nvPicPr>
              <p:cNvPr id="44" name="그림 4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19300" y="4946647"/>
                <a:ext cx="255120" cy="242492"/>
              </a:xfrm>
              <a:prstGeom prst="rect">
                <a:avLst/>
              </a:prstGeom>
            </p:spPr>
          </p:pic>
        </p:grpSp>
        <p:grpSp>
          <p:nvGrpSpPr>
            <p:cNvPr id="30" name="그룹 29"/>
            <p:cNvGrpSpPr/>
            <p:nvPr/>
          </p:nvGrpSpPr>
          <p:grpSpPr>
            <a:xfrm>
              <a:off x="653823" y="1719341"/>
              <a:ext cx="10226399" cy="373656"/>
              <a:chOff x="570357" y="2062708"/>
              <a:chExt cx="10226399" cy="373656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971091" y="2095648"/>
                <a:ext cx="825867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4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rgbClr val="0973B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사업목적</a:t>
                </a:r>
                <a:endParaRPr lang="ko-KR" altLang="en-US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973B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38" name="그림 37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0357" y="2062708"/>
                <a:ext cx="373656" cy="373656"/>
              </a:xfrm>
              <a:prstGeom prst="rect">
                <a:avLst/>
              </a:prstGeom>
            </p:spPr>
          </p:pic>
          <p:sp>
            <p:nvSpPr>
              <p:cNvPr id="39" name="TextBox 38"/>
              <p:cNvSpPr txBox="1"/>
              <p:nvPr/>
            </p:nvSpPr>
            <p:spPr>
              <a:xfrm>
                <a:off x="1766892" y="2088653"/>
                <a:ext cx="9029864" cy="30777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ko-KR" altLang="en-US" sz="1400" spc="-11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중소기업이 보유한 우수기술이 사장되는 것을 방지</a:t>
                </a:r>
                <a:r>
                  <a:rPr lang="en-US" altLang="ko-KR" sz="1400" spc="-11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, </a:t>
                </a:r>
                <a:r>
                  <a:rPr lang="ko-KR" altLang="en-US" sz="1400" spc="-11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개발기술의 제품화 ∙ 사업화를 촉진하여 기술기반 중소기업을 육성</a:t>
                </a:r>
                <a:endParaRPr lang="ko-KR" altLang="en-US" sz="1400" spc="-11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</p:grpSp>
        <p:grpSp>
          <p:nvGrpSpPr>
            <p:cNvPr id="31" name="그룹 30"/>
            <p:cNvGrpSpPr/>
            <p:nvPr/>
          </p:nvGrpSpPr>
          <p:grpSpPr>
            <a:xfrm>
              <a:off x="653823" y="2098014"/>
              <a:ext cx="2171482" cy="376928"/>
              <a:chOff x="570357" y="2072136"/>
              <a:chExt cx="2171482" cy="376928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971091" y="2095648"/>
                <a:ext cx="825867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4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rgbClr val="0973B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융자규모</a:t>
                </a:r>
                <a:endParaRPr lang="ko-KR" altLang="en-US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973B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35" name="그림 34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0357" y="2075408"/>
                <a:ext cx="373656" cy="373656"/>
              </a:xfrm>
              <a:prstGeom prst="rect">
                <a:avLst/>
              </a:prstGeom>
            </p:spPr>
          </p:pic>
          <p:sp>
            <p:nvSpPr>
              <p:cNvPr id="36" name="TextBox 35"/>
              <p:cNvSpPr txBox="1"/>
              <p:nvPr/>
            </p:nvSpPr>
            <p:spPr>
              <a:xfrm>
                <a:off x="1766892" y="2072136"/>
                <a:ext cx="974947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altLang="ko-KR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3,500</a:t>
                </a:r>
                <a:r>
                  <a:rPr lang="ko-KR" altLang="en-US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억원</a:t>
                </a:r>
                <a:endParaRPr lang="en-US" altLang="ko-KR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</p:grpSp>
        <p:sp>
          <p:nvSpPr>
            <p:cNvPr id="33" name="타원 32"/>
            <p:cNvSpPr/>
            <p:nvPr/>
          </p:nvSpPr>
          <p:spPr>
            <a:xfrm>
              <a:off x="6952129" y="1295331"/>
              <a:ext cx="65858" cy="6585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459165" y="2410265"/>
            <a:ext cx="689612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01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9165" y="4414029"/>
            <a:ext cx="73930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02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9165" y="5157318"/>
            <a:ext cx="74732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03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59165" y="5919657"/>
            <a:ext cx="74732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04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59165" y="6824871"/>
            <a:ext cx="74732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05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86270" y="2720691"/>
            <a:ext cx="107850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9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융자대상</a:t>
            </a:r>
            <a:endParaRPr lang="ko-KR" altLang="en-US" sz="19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392528" y="2407954"/>
            <a:ext cx="7742184" cy="20261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① 다음 하나의 기술을 사업화 하고자 하는 기업  </a:t>
            </a:r>
            <a:endParaRPr lang="en-US" altLang="ko-KR" sz="1600" spc="-11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1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          • 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산업통상자원부</a:t>
            </a:r>
            <a:r>
              <a:rPr lang="en-US" altLang="ko-KR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중소기업청 등 정부출연 연구개발사업에 참여하여 기술개발에 성공</a:t>
            </a:r>
            <a:r>
              <a:rPr lang="en-US" altLang="ko-KR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완료</a:t>
            </a:r>
            <a:r>
              <a:rPr lang="en-US" altLang="ko-KR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한 기술</a:t>
            </a:r>
          </a:p>
          <a:p>
            <a:pPr>
              <a:spcBef>
                <a:spcPts val="200"/>
              </a:spcBef>
            </a:pPr>
            <a:r>
              <a:rPr lang="en-US" altLang="ko-KR" sz="11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          • 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특허</a:t>
            </a:r>
            <a:r>
              <a:rPr lang="en-US" altLang="ko-KR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실용신안 또는 저작권 등록 </a:t>
            </a:r>
            <a:r>
              <a:rPr lang="ko-KR" altLang="en-US" sz="11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기술 </a:t>
            </a:r>
            <a:endParaRPr lang="ko-KR" altLang="en-US" sz="11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1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          • 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정부 및 정부 공인기관이 인증한 기술 </a:t>
            </a:r>
            <a:endParaRPr lang="en-US" altLang="ko-KR" sz="1100" spc="-11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1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          • 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국내외의 대학</a:t>
            </a:r>
            <a:r>
              <a:rPr lang="en-US" altLang="ko-KR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연구기관</a:t>
            </a:r>
            <a:r>
              <a:rPr lang="en-US" altLang="ko-KR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기업</a:t>
            </a:r>
            <a:r>
              <a:rPr lang="en-US" altLang="ko-KR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기술거래기관 등으로부터 이전 받은 기술</a:t>
            </a:r>
          </a:p>
          <a:p>
            <a:pPr>
              <a:spcBef>
                <a:spcPts val="200"/>
              </a:spcBef>
            </a:pPr>
            <a:r>
              <a:rPr lang="en-US" altLang="ko-KR" sz="11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          •『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기술의 이전 및 사업화 촉진에 관한 법률</a:t>
            </a:r>
            <a:r>
              <a:rPr lang="en-US" altLang="ko-KR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』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상 기술평가기관으로부터 기술평가인증을 받은 기술</a:t>
            </a:r>
          </a:p>
          <a:p>
            <a:pPr>
              <a:spcBef>
                <a:spcPts val="200"/>
              </a:spcBef>
            </a:pPr>
            <a:r>
              <a:rPr lang="en-US" altLang="ko-KR" sz="11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          • 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기업부설연구소</a:t>
            </a:r>
            <a:r>
              <a:rPr lang="en-US" altLang="ko-KR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한국산업기술진흥협회 인정</a:t>
            </a:r>
            <a:r>
              <a:rPr lang="en-US" altLang="ko-KR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 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보유 기업이 개발한 </a:t>
            </a:r>
            <a:r>
              <a:rPr lang="ko-KR" altLang="en-US" sz="11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기술</a:t>
            </a:r>
            <a:endParaRPr lang="en-US" altLang="ko-KR" sz="1100" spc="-11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lvl="0">
              <a:spcBef>
                <a:spcPts val="200"/>
              </a:spcBef>
            </a:pPr>
            <a:r>
              <a:rPr lang="ko-KR" altLang="en-US" sz="1600" spc="-11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② 자체기술을 사업화 하고자 하는 </a:t>
            </a:r>
            <a:r>
              <a:rPr lang="en-US" altLang="ko-KR" sz="1600" spc="-110" dirty="0" err="1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Inno</a:t>
            </a:r>
            <a:r>
              <a:rPr lang="en-US" altLang="ko-KR" sz="1600" spc="-11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-Biz, Main-biz, </a:t>
            </a:r>
            <a:r>
              <a:rPr lang="ko-KR" altLang="en-US" sz="1600" spc="-11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벤처기업 또는 지식재산경영인증기업</a:t>
            </a:r>
            <a:r>
              <a:rPr lang="en-US" altLang="ko-KR" sz="1600" spc="-11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</a:t>
            </a:r>
            <a:br>
              <a:rPr lang="en-US" altLang="ko-KR" sz="1600" spc="-11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</a:br>
            <a:r>
              <a:rPr lang="en-US" altLang="ko-KR" sz="1600" spc="-11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</a:t>
            </a:r>
            <a:r>
              <a:rPr lang="en-US" altLang="ko-KR" sz="1100" spc="-11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600" spc="-11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1600" spc="-110" dirty="0" err="1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크라우드펀딩을</a:t>
            </a:r>
            <a:r>
              <a:rPr lang="ko-KR" altLang="en-US" sz="1600" spc="-11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통한 </a:t>
            </a:r>
            <a:r>
              <a:rPr lang="en-US" altLang="ko-KR" sz="1600" spc="-11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</a:t>
            </a:r>
            <a:r>
              <a:rPr lang="ko-KR" altLang="en-US" sz="1600" spc="-110" dirty="0" err="1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</a:t>
            </a:r>
            <a:r>
              <a:rPr lang="ko-KR" altLang="en-US" sz="1600" spc="-11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이상 투자 유치 </a:t>
            </a:r>
            <a:r>
              <a:rPr lang="ko-KR" altLang="en-US" sz="1600" spc="-11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기업</a:t>
            </a:r>
            <a:endParaRPr lang="en-US" altLang="ko-KR" sz="1600" spc="-110" dirty="0">
              <a:ln>
                <a:solidFill>
                  <a:prstClr val="black">
                    <a:alpha val="0"/>
                  </a:prst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68" name="직선 연결선 67"/>
          <p:cNvCxnSpPr/>
          <p:nvPr/>
        </p:nvCxnSpPr>
        <p:spPr>
          <a:xfrm>
            <a:off x="664144" y="4506873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>
            <a:off x="664144" y="5262467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686270" y="5428854"/>
            <a:ext cx="107850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9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effectLst>
                  <a:glow rad="139700">
                    <a:schemeClr val="bg1">
                      <a:alpha val="50000"/>
                    </a:schemeClr>
                  </a:glow>
                </a:effectLst>
                <a:latin typeface="HY강M" panose="02030600000101010101" pitchFamily="18" charset="-127"/>
                <a:ea typeface="HY강M" panose="02030600000101010101" pitchFamily="18" charset="-127"/>
              </a:rPr>
              <a:t>대출기간</a:t>
            </a:r>
            <a:endParaRPr lang="ko-KR" altLang="en-US" sz="19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effectLst>
                <a:glow rad="139700">
                  <a:schemeClr val="bg1">
                    <a:alpha val="50000"/>
                  </a:schemeClr>
                </a:glow>
              </a:effectLst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392528" y="5346781"/>
            <a:ext cx="5824671" cy="54886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시설자금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8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거치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포함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),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운전자금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5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거치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2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포함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</a:p>
          <a:p>
            <a:pPr>
              <a:spcBef>
                <a:spcPts val="200"/>
              </a:spcBef>
            </a:pP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시설자금 신용대출은 대출기간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6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거치기간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 포함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en-US" sz="12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74" name="직선 연결선 73"/>
          <p:cNvCxnSpPr/>
          <p:nvPr/>
        </p:nvCxnSpPr>
        <p:spPr>
          <a:xfrm>
            <a:off x="664144" y="5999011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686270" y="6184448"/>
            <a:ext cx="107850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대출한</a:t>
            </a:r>
            <a:r>
              <a:rPr lang="ko-KR" altLang="en-US" b="1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도</a:t>
            </a:r>
            <a:endParaRPr lang="ko-KR" altLang="en-US" sz="19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49A51B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392528" y="6098819"/>
            <a:ext cx="8563883" cy="7591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업체당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연간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20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 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이내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운전자금은 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5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 이내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</a:p>
          <a:p>
            <a:pPr>
              <a:spcBef>
                <a:spcPts val="200"/>
              </a:spcBef>
            </a:pP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단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수출향상기업</a:t>
            </a: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최근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년간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10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 이상 고용창출 기업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최근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년간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10</a:t>
            </a:r>
            <a:r>
              <a:rPr lang="ko-KR" altLang="en-US" sz="12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이상 시설투자기업</a:t>
            </a:r>
            <a:r>
              <a:rPr lang="en-US" altLang="ko-KR" sz="10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0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금회 포함</a:t>
            </a:r>
            <a:r>
              <a:rPr lang="en-US" altLang="ko-KR" sz="10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의 운전자금은 연간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10</a:t>
            </a:r>
            <a:r>
              <a:rPr lang="ko-KR" altLang="en-US" sz="12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이내</a:t>
            </a:r>
          </a:p>
          <a:p>
            <a:pPr>
              <a:spcBef>
                <a:spcPts val="200"/>
              </a:spcBef>
            </a:pP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</a:t>
            </a:r>
            <a:r>
              <a:rPr lang="ko-KR" altLang="en-US" sz="12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크라우드펀딩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투자유치기업은 기업당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z="12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이내</a:t>
            </a:r>
            <a:r>
              <a:rPr lang="en-US" altLang="ko-KR" sz="105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05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운전자금만 지원</a:t>
            </a:r>
            <a:r>
              <a:rPr lang="en-US" altLang="ko-KR" sz="105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en-US" altLang="ko-KR" sz="12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77" name="직선 연결선 76"/>
          <p:cNvCxnSpPr/>
          <p:nvPr/>
        </p:nvCxnSpPr>
        <p:spPr>
          <a:xfrm>
            <a:off x="664144" y="6945105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86270" y="7016245"/>
            <a:ext cx="107850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대출방법</a:t>
            </a:r>
            <a:endParaRPr lang="ko-KR" altLang="en-US" sz="19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392528" y="7039328"/>
            <a:ext cx="156677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중진공 직접대출</a:t>
            </a:r>
            <a:endParaRPr lang="ko-KR" altLang="en-US" sz="16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80" name="직선 연결선 79"/>
          <p:cNvCxnSpPr/>
          <p:nvPr/>
        </p:nvCxnSpPr>
        <p:spPr>
          <a:xfrm>
            <a:off x="2336771" y="2847788"/>
            <a:ext cx="0" cy="130527"/>
          </a:xfrm>
          <a:prstGeom prst="line">
            <a:avLst/>
          </a:prstGeom>
          <a:ln w="19050">
            <a:solidFill>
              <a:srgbClr val="09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>
            <a:off x="2336771" y="5555953"/>
            <a:ext cx="0" cy="130527"/>
          </a:xfrm>
          <a:prstGeom prst="line">
            <a:avLst/>
          </a:prstGeom>
          <a:ln w="19050">
            <a:solidFill>
              <a:srgbClr val="09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>
            <a:off x="2336771" y="6413148"/>
            <a:ext cx="0" cy="130527"/>
          </a:xfrm>
          <a:prstGeom prst="line">
            <a:avLst/>
          </a:prstGeom>
          <a:ln w="19050">
            <a:solidFill>
              <a:srgbClr val="7BB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2336771" y="7143342"/>
            <a:ext cx="0" cy="130527"/>
          </a:xfrm>
          <a:prstGeom prst="line">
            <a:avLst/>
          </a:prstGeom>
          <a:ln w="19050">
            <a:solidFill>
              <a:srgbClr val="09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/>
          <p:cNvSpPr/>
          <p:nvPr/>
        </p:nvSpPr>
        <p:spPr>
          <a:xfrm>
            <a:off x="1" y="2750899"/>
            <a:ext cx="412750" cy="306243"/>
          </a:xfrm>
          <a:prstGeom prst="rect">
            <a:avLst/>
          </a:prstGeom>
          <a:solidFill>
            <a:srgbClr val="46B1D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1" y="5453577"/>
            <a:ext cx="412750" cy="306243"/>
          </a:xfrm>
          <a:prstGeom prst="rect">
            <a:avLst/>
          </a:prstGeom>
          <a:solidFill>
            <a:srgbClr val="46B1D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0" y="6274566"/>
            <a:ext cx="412750" cy="306243"/>
          </a:xfrm>
          <a:prstGeom prst="rect">
            <a:avLst/>
          </a:prstGeom>
          <a:solidFill>
            <a:srgbClr val="7BBC0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-1" y="7062014"/>
            <a:ext cx="412750" cy="306243"/>
          </a:xfrm>
          <a:prstGeom prst="rect">
            <a:avLst/>
          </a:prstGeom>
          <a:solidFill>
            <a:srgbClr val="46B1D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86270" y="4604539"/>
            <a:ext cx="1083630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9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대출금리</a:t>
            </a:r>
            <a:endParaRPr lang="en-US" altLang="ko-KR" sz="1900" b="1" spc="-11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49A51B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r>
              <a:rPr lang="en-US" altLang="ko-KR" sz="14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4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</a:t>
            </a:r>
            <a:r>
              <a:rPr lang="ko-KR" altLang="en-US" sz="1400" b="1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준</a:t>
            </a:r>
            <a:r>
              <a:rPr lang="ko-KR" altLang="en-US" sz="14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금리</a:t>
            </a:r>
            <a:r>
              <a:rPr lang="en-US" altLang="ko-KR" sz="14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en-US" sz="14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49A51B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407968" y="4725818"/>
            <a:ext cx="222144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정책자금 기준금리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변동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</a:p>
        </p:txBody>
      </p:sp>
      <p:cxnSp>
        <p:nvCxnSpPr>
          <p:cNvPr id="55" name="직선 연결선 54"/>
          <p:cNvCxnSpPr/>
          <p:nvPr/>
        </p:nvCxnSpPr>
        <p:spPr>
          <a:xfrm>
            <a:off x="2336771" y="4839358"/>
            <a:ext cx="0" cy="130527"/>
          </a:xfrm>
          <a:prstGeom prst="line">
            <a:avLst/>
          </a:prstGeom>
          <a:ln w="19050">
            <a:solidFill>
              <a:srgbClr val="7BB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/>
          <p:cNvSpPr/>
          <p:nvPr/>
        </p:nvSpPr>
        <p:spPr>
          <a:xfrm>
            <a:off x="0" y="4757063"/>
            <a:ext cx="412750" cy="306243"/>
          </a:xfrm>
          <a:prstGeom prst="rect">
            <a:avLst/>
          </a:prstGeom>
          <a:solidFill>
            <a:srgbClr val="7BBC0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6291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Box 105"/>
          <p:cNvSpPr txBox="1"/>
          <p:nvPr/>
        </p:nvSpPr>
        <p:spPr>
          <a:xfrm>
            <a:off x="459165" y="3242454"/>
            <a:ext cx="73930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02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4890" y="315019"/>
            <a:ext cx="4966400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03. </a:t>
            </a:r>
            <a:r>
              <a:rPr lang="ko-KR" altLang="en-US" sz="240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신시장진출지원자금</a:t>
            </a:r>
            <a:r>
              <a:rPr lang="en-US" altLang="ko-KR" sz="2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(</a:t>
            </a:r>
            <a:r>
              <a:rPr lang="ko-KR" altLang="en-US" sz="2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수출금융지원</a:t>
            </a:r>
            <a:r>
              <a:rPr lang="en-US" altLang="ko-KR" sz="2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)</a:t>
            </a:r>
            <a:endParaRPr lang="ko-KR" altLang="en-US" sz="2000" dirty="0">
              <a:ln>
                <a:solidFill>
                  <a:schemeClr val="tx1">
                    <a:alpha val="0"/>
                  </a:schemeClr>
                </a:solidFill>
              </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0"/>
              </a:gra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292853" y="1264446"/>
            <a:ext cx="10613271" cy="1298219"/>
            <a:chOff x="503487" y="1295331"/>
            <a:chExt cx="10613271" cy="1298219"/>
          </a:xfrm>
        </p:grpSpPr>
        <p:sp>
          <p:nvSpPr>
            <p:cNvPr id="28" name="타원 88"/>
            <p:cNvSpPr/>
            <p:nvPr/>
          </p:nvSpPr>
          <p:spPr>
            <a:xfrm>
              <a:off x="588939" y="1329548"/>
              <a:ext cx="6404911" cy="1264002"/>
            </a:xfrm>
            <a:custGeom>
              <a:avLst/>
              <a:gdLst>
                <a:gd name="connsiteX0" fmla="*/ 0 w 7966120"/>
                <a:gd name="connsiteY0" fmla="*/ 48932 h 1275922"/>
                <a:gd name="connsiteX1" fmla="*/ 48932 w 7966120"/>
                <a:gd name="connsiteY1" fmla="*/ 0 h 1275922"/>
                <a:gd name="connsiteX2" fmla="*/ 7917188 w 7966120"/>
                <a:gd name="connsiteY2" fmla="*/ 0 h 1275922"/>
                <a:gd name="connsiteX3" fmla="*/ 7966120 w 7966120"/>
                <a:gd name="connsiteY3" fmla="*/ 48932 h 1275922"/>
                <a:gd name="connsiteX4" fmla="*/ 7966120 w 7966120"/>
                <a:gd name="connsiteY4" fmla="*/ 1226990 h 1275922"/>
                <a:gd name="connsiteX5" fmla="*/ 7917188 w 7966120"/>
                <a:gd name="connsiteY5" fmla="*/ 1275922 h 1275922"/>
                <a:gd name="connsiteX6" fmla="*/ 48932 w 7966120"/>
                <a:gd name="connsiteY6" fmla="*/ 1275922 h 1275922"/>
                <a:gd name="connsiteX7" fmla="*/ 0 w 7966120"/>
                <a:gd name="connsiteY7" fmla="*/ 1226990 h 1275922"/>
                <a:gd name="connsiteX8" fmla="*/ 0 w 7966120"/>
                <a:gd name="connsiteY8" fmla="*/ 48932 h 1275922"/>
                <a:gd name="connsiteX0" fmla="*/ 7917188 w 8008628"/>
                <a:gd name="connsiteY0" fmla="*/ 1275922 h 1367362"/>
                <a:gd name="connsiteX1" fmla="*/ 48932 w 8008628"/>
                <a:gd name="connsiteY1" fmla="*/ 1275922 h 1367362"/>
                <a:gd name="connsiteX2" fmla="*/ 0 w 8008628"/>
                <a:gd name="connsiteY2" fmla="*/ 1226990 h 1367362"/>
                <a:gd name="connsiteX3" fmla="*/ 0 w 8008628"/>
                <a:gd name="connsiteY3" fmla="*/ 48932 h 1367362"/>
                <a:gd name="connsiteX4" fmla="*/ 48932 w 8008628"/>
                <a:gd name="connsiteY4" fmla="*/ 0 h 1367362"/>
                <a:gd name="connsiteX5" fmla="*/ 7917188 w 8008628"/>
                <a:gd name="connsiteY5" fmla="*/ 0 h 1367362"/>
                <a:gd name="connsiteX6" fmla="*/ 7966120 w 8008628"/>
                <a:gd name="connsiteY6" fmla="*/ 48932 h 1367362"/>
                <a:gd name="connsiteX7" fmla="*/ 7966120 w 8008628"/>
                <a:gd name="connsiteY7" fmla="*/ 1226990 h 1367362"/>
                <a:gd name="connsiteX8" fmla="*/ 8008628 w 8008628"/>
                <a:gd name="connsiteY8" fmla="*/ 1367362 h 1367362"/>
                <a:gd name="connsiteX0" fmla="*/ 1103150 w 8008628"/>
                <a:gd name="connsiteY0" fmla="*/ 1275922 h 1367362"/>
                <a:gd name="connsiteX1" fmla="*/ 48932 w 8008628"/>
                <a:gd name="connsiteY1" fmla="*/ 1275922 h 1367362"/>
                <a:gd name="connsiteX2" fmla="*/ 0 w 8008628"/>
                <a:gd name="connsiteY2" fmla="*/ 1226990 h 1367362"/>
                <a:gd name="connsiteX3" fmla="*/ 0 w 8008628"/>
                <a:gd name="connsiteY3" fmla="*/ 48932 h 1367362"/>
                <a:gd name="connsiteX4" fmla="*/ 48932 w 8008628"/>
                <a:gd name="connsiteY4" fmla="*/ 0 h 1367362"/>
                <a:gd name="connsiteX5" fmla="*/ 7917188 w 8008628"/>
                <a:gd name="connsiteY5" fmla="*/ 0 h 1367362"/>
                <a:gd name="connsiteX6" fmla="*/ 7966120 w 8008628"/>
                <a:gd name="connsiteY6" fmla="*/ 48932 h 1367362"/>
                <a:gd name="connsiteX7" fmla="*/ 7966120 w 8008628"/>
                <a:gd name="connsiteY7" fmla="*/ 1226990 h 1367362"/>
                <a:gd name="connsiteX8" fmla="*/ 8008628 w 8008628"/>
                <a:gd name="connsiteY8" fmla="*/ 1367362 h 1367362"/>
                <a:gd name="connsiteX0" fmla="*/ 1103150 w 7966120"/>
                <a:gd name="connsiteY0" fmla="*/ 1275922 h 1275922"/>
                <a:gd name="connsiteX1" fmla="*/ 48932 w 7966120"/>
                <a:gd name="connsiteY1" fmla="*/ 1275922 h 1275922"/>
                <a:gd name="connsiteX2" fmla="*/ 0 w 7966120"/>
                <a:gd name="connsiteY2" fmla="*/ 1226990 h 1275922"/>
                <a:gd name="connsiteX3" fmla="*/ 0 w 7966120"/>
                <a:gd name="connsiteY3" fmla="*/ 48932 h 1275922"/>
                <a:gd name="connsiteX4" fmla="*/ 48932 w 7966120"/>
                <a:gd name="connsiteY4" fmla="*/ 0 h 1275922"/>
                <a:gd name="connsiteX5" fmla="*/ 7917188 w 7966120"/>
                <a:gd name="connsiteY5" fmla="*/ 0 h 1275922"/>
                <a:gd name="connsiteX6" fmla="*/ 7966120 w 7966120"/>
                <a:gd name="connsiteY6" fmla="*/ 48932 h 1275922"/>
                <a:gd name="connsiteX7" fmla="*/ 7966120 w 7966120"/>
                <a:gd name="connsiteY7" fmla="*/ 1226990 h 1275922"/>
                <a:gd name="connsiteX0" fmla="*/ 1103150 w 7966120"/>
                <a:gd name="connsiteY0" fmla="*/ 1275922 h 1275922"/>
                <a:gd name="connsiteX1" fmla="*/ 48932 w 7966120"/>
                <a:gd name="connsiteY1" fmla="*/ 1275922 h 1275922"/>
                <a:gd name="connsiteX2" fmla="*/ 0 w 7966120"/>
                <a:gd name="connsiteY2" fmla="*/ 1226990 h 1275922"/>
                <a:gd name="connsiteX3" fmla="*/ 0 w 7966120"/>
                <a:gd name="connsiteY3" fmla="*/ 48932 h 1275922"/>
                <a:gd name="connsiteX4" fmla="*/ 48932 w 7966120"/>
                <a:gd name="connsiteY4" fmla="*/ 0 h 1275922"/>
                <a:gd name="connsiteX5" fmla="*/ 7917188 w 7966120"/>
                <a:gd name="connsiteY5" fmla="*/ 0 h 1275922"/>
                <a:gd name="connsiteX6" fmla="*/ 7966120 w 7966120"/>
                <a:gd name="connsiteY6" fmla="*/ 48932 h 1275922"/>
                <a:gd name="connsiteX0" fmla="*/ 1103150 w 7917188"/>
                <a:gd name="connsiteY0" fmla="*/ 1275922 h 1275922"/>
                <a:gd name="connsiteX1" fmla="*/ 48932 w 7917188"/>
                <a:gd name="connsiteY1" fmla="*/ 1275922 h 1275922"/>
                <a:gd name="connsiteX2" fmla="*/ 0 w 7917188"/>
                <a:gd name="connsiteY2" fmla="*/ 1226990 h 1275922"/>
                <a:gd name="connsiteX3" fmla="*/ 0 w 7917188"/>
                <a:gd name="connsiteY3" fmla="*/ 48932 h 1275922"/>
                <a:gd name="connsiteX4" fmla="*/ 48932 w 7917188"/>
                <a:gd name="connsiteY4" fmla="*/ 0 h 1275922"/>
                <a:gd name="connsiteX5" fmla="*/ 7917188 w 7917188"/>
                <a:gd name="connsiteY5" fmla="*/ 0 h 1275922"/>
                <a:gd name="connsiteX0" fmla="*/ 1103150 w 6404911"/>
                <a:gd name="connsiteY0" fmla="*/ 1275922 h 1275922"/>
                <a:gd name="connsiteX1" fmla="*/ 48932 w 6404911"/>
                <a:gd name="connsiteY1" fmla="*/ 1275922 h 1275922"/>
                <a:gd name="connsiteX2" fmla="*/ 0 w 6404911"/>
                <a:gd name="connsiteY2" fmla="*/ 1226990 h 1275922"/>
                <a:gd name="connsiteX3" fmla="*/ 0 w 6404911"/>
                <a:gd name="connsiteY3" fmla="*/ 48932 h 1275922"/>
                <a:gd name="connsiteX4" fmla="*/ 48932 w 6404911"/>
                <a:gd name="connsiteY4" fmla="*/ 0 h 1275922"/>
                <a:gd name="connsiteX5" fmla="*/ 6404911 w 6404911"/>
                <a:gd name="connsiteY5" fmla="*/ 0 h 1275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04911" h="1275922">
                  <a:moveTo>
                    <a:pt x="1103150" y="1275922"/>
                  </a:moveTo>
                  <a:lnTo>
                    <a:pt x="48932" y="1275922"/>
                  </a:lnTo>
                  <a:cubicBezTo>
                    <a:pt x="21908" y="1275922"/>
                    <a:pt x="0" y="1254014"/>
                    <a:pt x="0" y="1226990"/>
                  </a:cubicBezTo>
                  <a:lnTo>
                    <a:pt x="0" y="48932"/>
                  </a:lnTo>
                  <a:cubicBezTo>
                    <a:pt x="0" y="21908"/>
                    <a:pt x="21908" y="0"/>
                    <a:pt x="48932" y="0"/>
                  </a:cubicBezTo>
                  <a:lnTo>
                    <a:pt x="6404911" y="0"/>
                  </a:lnTo>
                </a:path>
              </a:pathLst>
            </a:cu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FF5C01"/>
                </a:solidFill>
              </a:endParaRPr>
            </a:p>
          </p:txBody>
        </p:sp>
        <p:grpSp>
          <p:nvGrpSpPr>
            <p:cNvPr id="29" name="그룹 28"/>
            <p:cNvGrpSpPr/>
            <p:nvPr/>
          </p:nvGrpSpPr>
          <p:grpSpPr>
            <a:xfrm>
              <a:off x="503487" y="1398861"/>
              <a:ext cx="1902918" cy="364802"/>
              <a:chOff x="548369" y="4935095"/>
              <a:chExt cx="2146870" cy="411570"/>
            </a:xfrm>
          </p:grpSpPr>
          <p:sp>
            <p:nvSpPr>
              <p:cNvPr id="40" name="자유형 39"/>
              <p:cNvSpPr/>
              <p:nvPr/>
            </p:nvSpPr>
            <p:spPr>
              <a:xfrm rot="21449275">
                <a:off x="626009" y="5121897"/>
                <a:ext cx="1190130" cy="224768"/>
              </a:xfrm>
              <a:custGeom>
                <a:avLst/>
                <a:gdLst>
                  <a:gd name="connsiteX0" fmla="*/ 26193 w 1078706"/>
                  <a:gd name="connsiteY0" fmla="*/ 76200 h 173831"/>
                  <a:gd name="connsiteX1" fmla="*/ 1078706 w 1078706"/>
                  <a:gd name="connsiteY1" fmla="*/ 173831 h 173831"/>
                  <a:gd name="connsiteX2" fmla="*/ 1078706 w 1078706"/>
                  <a:gd name="connsiteY2" fmla="*/ 0 h 173831"/>
                  <a:gd name="connsiteX3" fmla="*/ 0 w 1078706"/>
                  <a:gd name="connsiteY3" fmla="*/ 33337 h 173831"/>
                  <a:gd name="connsiteX4" fmla="*/ 26193 w 1078706"/>
                  <a:gd name="connsiteY4" fmla="*/ 76200 h 173831"/>
                  <a:gd name="connsiteX0" fmla="*/ 26193 w 1078706"/>
                  <a:gd name="connsiteY0" fmla="*/ 76200 h 176212"/>
                  <a:gd name="connsiteX1" fmla="*/ 1071562 w 1078706"/>
                  <a:gd name="connsiteY1" fmla="*/ 176212 h 176212"/>
                  <a:gd name="connsiteX2" fmla="*/ 1078706 w 1078706"/>
                  <a:gd name="connsiteY2" fmla="*/ 0 h 176212"/>
                  <a:gd name="connsiteX3" fmla="*/ 0 w 1078706"/>
                  <a:gd name="connsiteY3" fmla="*/ 33337 h 176212"/>
                  <a:gd name="connsiteX4" fmla="*/ 26193 w 1078706"/>
                  <a:gd name="connsiteY4" fmla="*/ 76200 h 176212"/>
                  <a:gd name="connsiteX0" fmla="*/ 26193 w 1078706"/>
                  <a:gd name="connsiteY0" fmla="*/ 76200 h 176212"/>
                  <a:gd name="connsiteX1" fmla="*/ 1071562 w 1078706"/>
                  <a:gd name="connsiteY1" fmla="*/ 176212 h 176212"/>
                  <a:gd name="connsiteX2" fmla="*/ 1078706 w 1078706"/>
                  <a:gd name="connsiteY2" fmla="*/ 0 h 176212"/>
                  <a:gd name="connsiteX3" fmla="*/ 0 w 1078706"/>
                  <a:gd name="connsiteY3" fmla="*/ 33337 h 176212"/>
                  <a:gd name="connsiteX4" fmla="*/ 26193 w 1078706"/>
                  <a:gd name="connsiteY4" fmla="*/ 76200 h 176212"/>
                  <a:gd name="connsiteX0" fmla="*/ 26193 w 1083468"/>
                  <a:gd name="connsiteY0" fmla="*/ 76200 h 221455"/>
                  <a:gd name="connsiteX1" fmla="*/ 1083468 w 1083468"/>
                  <a:gd name="connsiteY1" fmla="*/ 221455 h 221455"/>
                  <a:gd name="connsiteX2" fmla="*/ 1078706 w 1083468"/>
                  <a:gd name="connsiteY2" fmla="*/ 0 h 221455"/>
                  <a:gd name="connsiteX3" fmla="*/ 0 w 1083468"/>
                  <a:gd name="connsiteY3" fmla="*/ 33337 h 221455"/>
                  <a:gd name="connsiteX4" fmla="*/ 26193 w 1083468"/>
                  <a:gd name="connsiteY4" fmla="*/ 76200 h 221455"/>
                  <a:gd name="connsiteX0" fmla="*/ 26193 w 1088356"/>
                  <a:gd name="connsiteY0" fmla="*/ 76200 h 221455"/>
                  <a:gd name="connsiteX1" fmla="*/ 1083468 w 1088356"/>
                  <a:gd name="connsiteY1" fmla="*/ 221455 h 221455"/>
                  <a:gd name="connsiteX2" fmla="*/ 1078706 w 1088356"/>
                  <a:gd name="connsiteY2" fmla="*/ 0 h 221455"/>
                  <a:gd name="connsiteX3" fmla="*/ 0 w 1088356"/>
                  <a:gd name="connsiteY3" fmla="*/ 33337 h 221455"/>
                  <a:gd name="connsiteX4" fmla="*/ 26193 w 1088356"/>
                  <a:gd name="connsiteY4" fmla="*/ 76200 h 221455"/>
                  <a:gd name="connsiteX0" fmla="*/ 26193 w 1130580"/>
                  <a:gd name="connsiteY0" fmla="*/ 76200 h 221455"/>
                  <a:gd name="connsiteX1" fmla="*/ 1083468 w 1130580"/>
                  <a:gd name="connsiteY1" fmla="*/ 221455 h 221455"/>
                  <a:gd name="connsiteX2" fmla="*/ 1078706 w 1130580"/>
                  <a:gd name="connsiteY2" fmla="*/ 0 h 221455"/>
                  <a:gd name="connsiteX3" fmla="*/ 0 w 1130580"/>
                  <a:gd name="connsiteY3" fmla="*/ 33337 h 221455"/>
                  <a:gd name="connsiteX4" fmla="*/ 26193 w 1130580"/>
                  <a:gd name="connsiteY4" fmla="*/ 76200 h 221455"/>
                  <a:gd name="connsiteX0" fmla="*/ 26193 w 1145439"/>
                  <a:gd name="connsiteY0" fmla="*/ 76200 h 221455"/>
                  <a:gd name="connsiteX1" fmla="*/ 1083468 w 1145439"/>
                  <a:gd name="connsiteY1" fmla="*/ 221455 h 221455"/>
                  <a:gd name="connsiteX2" fmla="*/ 1078706 w 1145439"/>
                  <a:gd name="connsiteY2" fmla="*/ 0 h 221455"/>
                  <a:gd name="connsiteX3" fmla="*/ 0 w 1145439"/>
                  <a:gd name="connsiteY3" fmla="*/ 33337 h 221455"/>
                  <a:gd name="connsiteX4" fmla="*/ 26193 w 1145439"/>
                  <a:gd name="connsiteY4" fmla="*/ 76200 h 221455"/>
                  <a:gd name="connsiteX0" fmla="*/ 26193 w 1160776"/>
                  <a:gd name="connsiteY0" fmla="*/ 76200 h 226876"/>
                  <a:gd name="connsiteX1" fmla="*/ 1083468 w 1160776"/>
                  <a:gd name="connsiteY1" fmla="*/ 221455 h 226876"/>
                  <a:gd name="connsiteX2" fmla="*/ 1078706 w 1160776"/>
                  <a:gd name="connsiteY2" fmla="*/ 0 h 226876"/>
                  <a:gd name="connsiteX3" fmla="*/ 0 w 1160776"/>
                  <a:gd name="connsiteY3" fmla="*/ 33337 h 226876"/>
                  <a:gd name="connsiteX4" fmla="*/ 26193 w 1160776"/>
                  <a:gd name="connsiteY4" fmla="*/ 76200 h 226876"/>
                  <a:gd name="connsiteX0" fmla="*/ 26193 w 1139370"/>
                  <a:gd name="connsiteY0" fmla="*/ 76200 h 194259"/>
                  <a:gd name="connsiteX1" fmla="*/ 1047749 w 1139370"/>
                  <a:gd name="connsiteY1" fmla="*/ 188117 h 194259"/>
                  <a:gd name="connsiteX2" fmla="*/ 1078706 w 1139370"/>
                  <a:gd name="connsiteY2" fmla="*/ 0 h 194259"/>
                  <a:gd name="connsiteX3" fmla="*/ 0 w 1139370"/>
                  <a:gd name="connsiteY3" fmla="*/ 33337 h 194259"/>
                  <a:gd name="connsiteX4" fmla="*/ 26193 w 1139370"/>
                  <a:gd name="connsiteY4" fmla="*/ 76200 h 194259"/>
                  <a:gd name="connsiteX0" fmla="*/ 26193 w 1149857"/>
                  <a:gd name="connsiteY0" fmla="*/ 76270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26193 w 1149857"/>
                  <a:gd name="connsiteY4" fmla="*/ 76270 h 193908"/>
                  <a:gd name="connsiteX0" fmla="*/ 33336 w 1149857"/>
                  <a:gd name="connsiteY0" fmla="*/ 40551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33336 w 1149857"/>
                  <a:gd name="connsiteY4" fmla="*/ 40551 h 193908"/>
                  <a:gd name="connsiteX0" fmla="*/ 33336 w 1149857"/>
                  <a:gd name="connsiteY0" fmla="*/ 40551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33336 w 1149857"/>
                  <a:gd name="connsiteY4" fmla="*/ 40551 h 193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9857" h="193908">
                    <a:moveTo>
                      <a:pt x="33336" y="40551"/>
                    </a:moveTo>
                    <a:cubicBezTo>
                      <a:pt x="403223" y="81031"/>
                      <a:pt x="775493" y="104844"/>
                      <a:pt x="1047749" y="188187"/>
                    </a:cubicBezTo>
                    <a:cubicBezTo>
                      <a:pt x="1191418" y="233433"/>
                      <a:pt x="1166018" y="-4693"/>
                      <a:pt x="1078706" y="70"/>
                    </a:cubicBezTo>
                    <a:lnTo>
                      <a:pt x="0" y="33407"/>
                    </a:lnTo>
                    <a:lnTo>
                      <a:pt x="33336" y="40551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alpha val="0"/>
                    </a:schemeClr>
                  </a:gs>
                  <a:gs pos="14000">
                    <a:schemeClr val="bg1">
                      <a:lumMod val="50000"/>
                    </a:schemeClr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41" name="양쪽 모서리가 둥근 사각형 40"/>
              <p:cNvSpPr/>
              <p:nvPr/>
            </p:nvSpPr>
            <p:spPr>
              <a:xfrm rot="5400000">
                <a:off x="1469426" y="4024095"/>
                <a:ext cx="304756" cy="214687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087114" y="4935095"/>
                <a:ext cx="1452592" cy="31251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2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수출금융지원자금</a:t>
                </a:r>
                <a:endParaRPr lang="ko-KR" altLang="en-US" sz="12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3" name="직각 삼각형 42"/>
              <p:cNvSpPr/>
              <p:nvPr/>
            </p:nvSpPr>
            <p:spPr>
              <a:xfrm rot="10800000">
                <a:off x="555183" y="5207013"/>
                <a:ext cx="89693" cy="85787"/>
              </a:xfrm>
              <a:prstGeom prst="rtTriangl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pic>
            <p:nvPicPr>
              <p:cNvPr id="44" name="그림 4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19300" y="4946647"/>
                <a:ext cx="255120" cy="242492"/>
              </a:xfrm>
              <a:prstGeom prst="rect">
                <a:avLst/>
              </a:prstGeom>
            </p:spPr>
          </p:pic>
        </p:grpSp>
        <p:grpSp>
          <p:nvGrpSpPr>
            <p:cNvPr id="30" name="그룹 29"/>
            <p:cNvGrpSpPr/>
            <p:nvPr/>
          </p:nvGrpSpPr>
          <p:grpSpPr>
            <a:xfrm>
              <a:off x="653823" y="1719341"/>
              <a:ext cx="10462935" cy="373656"/>
              <a:chOff x="570357" y="2062708"/>
              <a:chExt cx="10462935" cy="373656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923466" y="2086123"/>
                <a:ext cx="825867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4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rgbClr val="0973B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사업목적</a:t>
                </a:r>
                <a:endParaRPr lang="ko-KR" altLang="en-US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973B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38" name="그림 37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0357" y="2062708"/>
                <a:ext cx="373656" cy="373656"/>
              </a:xfrm>
              <a:prstGeom prst="rect">
                <a:avLst/>
              </a:prstGeom>
            </p:spPr>
          </p:pic>
          <p:sp>
            <p:nvSpPr>
              <p:cNvPr id="39" name="TextBox 38"/>
              <p:cNvSpPr txBox="1"/>
              <p:nvPr/>
            </p:nvSpPr>
            <p:spPr>
              <a:xfrm>
                <a:off x="1671641" y="2088653"/>
                <a:ext cx="9361651" cy="30777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ko-KR" altLang="en-US" sz="1400" spc="-11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시중은행의 무역금융 이용이 어려운 창업 및 수출초기 중소기업에 대하여 수출소요 자금을 지원함으로써 </a:t>
                </a:r>
                <a:r>
                  <a:rPr lang="ko-KR" altLang="en-US" sz="1400" spc="-11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중소기업 </a:t>
                </a:r>
                <a:r>
                  <a:rPr lang="ko-KR" altLang="en-US" sz="1400" spc="-11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수출 촉진</a:t>
                </a:r>
              </a:p>
            </p:txBody>
          </p:sp>
        </p:grpSp>
        <p:grpSp>
          <p:nvGrpSpPr>
            <p:cNvPr id="31" name="그룹 30"/>
            <p:cNvGrpSpPr/>
            <p:nvPr/>
          </p:nvGrpSpPr>
          <p:grpSpPr>
            <a:xfrm>
              <a:off x="653823" y="2098014"/>
              <a:ext cx="2036156" cy="376928"/>
              <a:chOff x="570357" y="2072136"/>
              <a:chExt cx="2036156" cy="376928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923466" y="2086123"/>
                <a:ext cx="825867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4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rgbClr val="0973B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융자규모</a:t>
                </a:r>
                <a:endParaRPr lang="ko-KR" altLang="en-US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973B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35" name="그림 34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0357" y="2075408"/>
                <a:ext cx="373656" cy="373656"/>
              </a:xfrm>
              <a:prstGeom prst="rect">
                <a:avLst/>
              </a:prstGeom>
            </p:spPr>
          </p:pic>
          <p:sp>
            <p:nvSpPr>
              <p:cNvPr id="36" name="TextBox 35"/>
              <p:cNvSpPr txBox="1"/>
              <p:nvPr/>
            </p:nvSpPr>
            <p:spPr>
              <a:xfrm>
                <a:off x="1671642" y="2072136"/>
                <a:ext cx="934871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altLang="ko-KR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1,750</a:t>
                </a:r>
                <a:r>
                  <a:rPr lang="ko-KR" altLang="en-US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억원</a:t>
                </a:r>
                <a:endParaRPr lang="en-US" altLang="ko-KR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</p:grpSp>
        <p:sp>
          <p:nvSpPr>
            <p:cNvPr id="33" name="타원 32"/>
            <p:cNvSpPr/>
            <p:nvPr/>
          </p:nvSpPr>
          <p:spPr>
            <a:xfrm>
              <a:off x="6952129" y="1295331"/>
              <a:ext cx="65858" cy="6585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459165" y="2629340"/>
            <a:ext cx="689612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01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86270" y="2891090"/>
            <a:ext cx="107850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9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융자대상</a:t>
            </a:r>
            <a:endParaRPr lang="ko-KR" altLang="en-US" sz="19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392528" y="2914173"/>
            <a:ext cx="829489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융자제외 대상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업종에 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해당되지 아니하는 생산품</a:t>
            </a:r>
            <a:r>
              <a:rPr lang="en-US" altLang="ko-KR" sz="14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4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용역</a:t>
            </a:r>
            <a:r>
              <a:rPr lang="en-US" altLang="ko-KR" sz="14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4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서비스 포함</a:t>
            </a:r>
            <a:r>
              <a:rPr lang="en-US" altLang="ko-KR" sz="14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을 수출하고자 하는 중소기업</a:t>
            </a:r>
            <a:endParaRPr lang="en-US" altLang="ko-KR" sz="14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80" name="직선 연결선 79"/>
          <p:cNvCxnSpPr/>
          <p:nvPr/>
        </p:nvCxnSpPr>
        <p:spPr>
          <a:xfrm>
            <a:off x="2336771" y="3018187"/>
            <a:ext cx="0" cy="130527"/>
          </a:xfrm>
          <a:prstGeom prst="line">
            <a:avLst/>
          </a:prstGeom>
          <a:ln w="19050">
            <a:solidFill>
              <a:srgbClr val="09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/>
          <p:cNvSpPr/>
          <p:nvPr/>
        </p:nvSpPr>
        <p:spPr>
          <a:xfrm>
            <a:off x="1" y="2930329"/>
            <a:ext cx="412750" cy="306243"/>
          </a:xfrm>
          <a:prstGeom prst="rect">
            <a:avLst/>
          </a:prstGeom>
          <a:solidFill>
            <a:srgbClr val="46B1D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59165" y="3947643"/>
            <a:ext cx="74732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03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59165" y="4709982"/>
            <a:ext cx="74732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04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59165" y="5517211"/>
            <a:ext cx="74732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05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664144" y="3344823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686270" y="3541200"/>
            <a:ext cx="108363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9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융자범위</a:t>
            </a:r>
            <a:endParaRPr lang="ko-KR" altLang="en-US" sz="19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49A51B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392528" y="3441173"/>
            <a:ext cx="786504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수출계약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(L/C, D/A, D/P, Local L/C, T/T, M/T,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구매확인서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O/A,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해외조달계약에 따른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P/O,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해외유통망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P/O)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또는 수출실적에 근거한 수출품 생산비용 등 수출 소요 운전자금</a:t>
            </a:r>
          </a:p>
        </p:txBody>
      </p:sp>
      <p:cxnSp>
        <p:nvCxnSpPr>
          <p:cNvPr id="59" name="직선 연결선 58"/>
          <p:cNvCxnSpPr/>
          <p:nvPr/>
        </p:nvCxnSpPr>
        <p:spPr>
          <a:xfrm>
            <a:off x="664144" y="4043267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686270" y="4178133"/>
            <a:ext cx="1083630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9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effectLst>
                  <a:glow rad="139700">
                    <a:schemeClr val="bg1">
                      <a:alpha val="50000"/>
                    </a:schemeClr>
                  </a:glow>
                </a:effectLst>
                <a:latin typeface="HY강M" panose="02030600000101010101" pitchFamily="18" charset="-127"/>
                <a:ea typeface="HY강M" panose="02030600000101010101" pitchFamily="18" charset="-127"/>
              </a:rPr>
              <a:t>대출금리</a:t>
            </a:r>
            <a:endParaRPr lang="en-US" altLang="ko-KR" sz="1900" b="1" spc="-11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effectLst>
                <a:glow rad="139700">
                  <a:schemeClr val="bg1">
                    <a:alpha val="50000"/>
                  </a:schemeClr>
                </a:glow>
              </a:effectLst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r>
              <a:rPr lang="en-US" altLang="ko-KR" sz="14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effectLst>
                  <a:glow rad="139700">
                    <a:schemeClr val="bg1">
                      <a:alpha val="50000"/>
                    </a:schemeClr>
                  </a:glow>
                </a:effectLst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4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effectLst>
                  <a:glow rad="139700">
                    <a:schemeClr val="bg1">
                      <a:alpha val="50000"/>
                    </a:schemeClr>
                  </a:glow>
                </a:effectLst>
                <a:latin typeface="HY강M" panose="02030600000101010101" pitchFamily="18" charset="-127"/>
                <a:ea typeface="HY강M" panose="02030600000101010101" pitchFamily="18" charset="-127"/>
              </a:rPr>
              <a:t>기</a:t>
            </a:r>
            <a:r>
              <a:rPr lang="ko-KR" altLang="en-US" sz="1400" b="1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effectLst>
                  <a:glow rad="139700">
                    <a:schemeClr val="bg1">
                      <a:alpha val="50000"/>
                    </a:schemeClr>
                  </a:glow>
                </a:effectLst>
                <a:latin typeface="HY강M" panose="02030600000101010101" pitchFamily="18" charset="-127"/>
                <a:ea typeface="HY강M" panose="02030600000101010101" pitchFamily="18" charset="-127"/>
              </a:rPr>
              <a:t>준</a:t>
            </a:r>
            <a:r>
              <a:rPr lang="ko-KR" altLang="en-US" sz="14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effectLst>
                  <a:glow rad="139700">
                    <a:schemeClr val="bg1">
                      <a:alpha val="50000"/>
                    </a:schemeClr>
                  </a:glow>
                </a:effectLst>
                <a:latin typeface="HY강M" panose="02030600000101010101" pitchFamily="18" charset="-127"/>
                <a:ea typeface="HY강M" panose="02030600000101010101" pitchFamily="18" charset="-127"/>
              </a:rPr>
              <a:t>금리</a:t>
            </a:r>
            <a:r>
              <a:rPr lang="en-US" altLang="ko-KR" sz="14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effectLst>
                  <a:glow rad="139700">
                    <a:schemeClr val="bg1">
                      <a:alpha val="50000"/>
                    </a:schemeClr>
                  </a:glow>
                </a:effectLst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en-US" sz="14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effectLst>
                <a:glow rad="139700">
                  <a:schemeClr val="bg1">
                    <a:alpha val="50000"/>
                  </a:schemeClr>
                </a:glow>
              </a:effectLst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392528" y="4308938"/>
            <a:ext cx="3560270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정책자금 기준금리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변동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에서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0.3%p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차감</a:t>
            </a:r>
            <a:endParaRPr lang="en-US" altLang="ko-KR" sz="1600" spc="-11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69" name="직선 연결선 68"/>
          <p:cNvCxnSpPr/>
          <p:nvPr/>
        </p:nvCxnSpPr>
        <p:spPr>
          <a:xfrm>
            <a:off x="664144" y="4798861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686270" y="5022398"/>
            <a:ext cx="108363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대출기간</a:t>
            </a:r>
            <a:endParaRPr lang="ko-KR" altLang="en-US" sz="19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49A51B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392528" y="4841517"/>
            <a:ext cx="4811895" cy="7591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</a:t>
            </a:r>
          </a:p>
          <a:p>
            <a:pPr>
              <a:spcBef>
                <a:spcPts val="200"/>
              </a:spcBef>
            </a:pP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</a:t>
            </a: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수출계약기준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: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수출품 선적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또는 용역 납품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후 수출환 어음 매입 시 정산</a:t>
            </a:r>
          </a:p>
          <a:p>
            <a:pPr>
              <a:spcBef>
                <a:spcPts val="200"/>
              </a:spcBef>
            </a:pP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</a:t>
            </a: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수출실적기준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: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대출일로부터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이내에 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일시 상환</a:t>
            </a:r>
            <a:endParaRPr lang="en-US" altLang="ko-KR" sz="10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86" name="직선 연결선 85"/>
          <p:cNvCxnSpPr/>
          <p:nvPr/>
        </p:nvCxnSpPr>
        <p:spPr>
          <a:xfrm>
            <a:off x="664144" y="5608870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686270" y="5832410"/>
            <a:ext cx="108363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대출한도</a:t>
            </a:r>
            <a:endParaRPr lang="ko-KR" altLang="en-US" sz="19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392528" y="5704407"/>
            <a:ext cx="8104021" cy="7591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기업당 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20</a:t>
            </a:r>
            <a:r>
              <a:rPr lang="ko-KR" altLang="en-US" sz="16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이내</a:t>
            </a:r>
          </a:p>
          <a:p>
            <a:pPr>
              <a:spcBef>
                <a:spcPts val="200"/>
              </a:spcBef>
            </a:pP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*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수출계약기준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: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수출실적 및 계획을 근거로 산정한 </a:t>
            </a:r>
            <a:r>
              <a:rPr lang="ko-KR" altLang="en-US" sz="12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회전한도내에서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12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수출계약액의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90%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이내</a:t>
            </a:r>
          </a:p>
          <a:p>
            <a:pPr>
              <a:spcBef>
                <a:spcPts val="200"/>
              </a:spcBef>
            </a:pP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*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수출실적기준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: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최근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년간 수출실적의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70%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또는 최근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6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개월간 수출실적 범위 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내</a:t>
            </a:r>
            <a:endParaRPr lang="ko-KR" altLang="en-US" sz="12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92" name="직선 연결선 91"/>
          <p:cNvCxnSpPr/>
          <p:nvPr/>
        </p:nvCxnSpPr>
        <p:spPr>
          <a:xfrm>
            <a:off x="2336771" y="3668297"/>
            <a:ext cx="0" cy="130527"/>
          </a:xfrm>
          <a:prstGeom prst="line">
            <a:avLst/>
          </a:prstGeom>
          <a:ln w="19050">
            <a:solidFill>
              <a:srgbClr val="7BB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2336771" y="4412952"/>
            <a:ext cx="0" cy="130527"/>
          </a:xfrm>
          <a:prstGeom prst="line">
            <a:avLst/>
          </a:prstGeom>
          <a:ln w="19050">
            <a:solidFill>
              <a:srgbClr val="09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>
            <a:off x="2336771" y="5149495"/>
            <a:ext cx="0" cy="130527"/>
          </a:xfrm>
          <a:prstGeom prst="line">
            <a:avLst/>
          </a:prstGeom>
          <a:ln w="19050">
            <a:solidFill>
              <a:srgbClr val="7BB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2336771" y="5959507"/>
            <a:ext cx="0" cy="130527"/>
          </a:xfrm>
          <a:prstGeom prst="line">
            <a:avLst/>
          </a:prstGeom>
          <a:ln w="19050">
            <a:solidFill>
              <a:srgbClr val="09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직사각형 95"/>
          <p:cNvSpPr/>
          <p:nvPr/>
        </p:nvSpPr>
        <p:spPr>
          <a:xfrm>
            <a:off x="0" y="3580439"/>
            <a:ext cx="412750" cy="306243"/>
          </a:xfrm>
          <a:prstGeom prst="rect">
            <a:avLst/>
          </a:prstGeom>
          <a:solidFill>
            <a:srgbClr val="7BBC0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97" name="직사각형 96"/>
          <p:cNvSpPr/>
          <p:nvPr/>
        </p:nvSpPr>
        <p:spPr>
          <a:xfrm>
            <a:off x="1" y="4325094"/>
            <a:ext cx="412750" cy="306243"/>
          </a:xfrm>
          <a:prstGeom prst="rect">
            <a:avLst/>
          </a:prstGeom>
          <a:solidFill>
            <a:srgbClr val="46B1D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0" y="5061637"/>
            <a:ext cx="412750" cy="306243"/>
          </a:xfrm>
          <a:prstGeom prst="rect">
            <a:avLst/>
          </a:prstGeom>
          <a:solidFill>
            <a:srgbClr val="7BBC0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-1" y="5897229"/>
            <a:ext cx="412750" cy="306243"/>
          </a:xfrm>
          <a:prstGeom prst="rect">
            <a:avLst/>
          </a:prstGeom>
          <a:solidFill>
            <a:srgbClr val="46B1D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459165" y="6395907"/>
            <a:ext cx="75052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06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cxnSp>
        <p:nvCxnSpPr>
          <p:cNvPr id="101" name="직선 연결선 100"/>
          <p:cNvCxnSpPr/>
          <p:nvPr/>
        </p:nvCxnSpPr>
        <p:spPr>
          <a:xfrm>
            <a:off x="664144" y="6494311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686270" y="6670223"/>
            <a:ext cx="108363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대출방법</a:t>
            </a:r>
            <a:endParaRPr lang="ko-KR" altLang="en-US" sz="19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49A51B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2392528" y="6709183"/>
            <a:ext cx="1577035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중진공 직접대출</a:t>
            </a:r>
            <a:endParaRPr lang="en-US" altLang="ko-KR" sz="12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104" name="직선 연결선 103"/>
          <p:cNvCxnSpPr/>
          <p:nvPr/>
        </p:nvCxnSpPr>
        <p:spPr>
          <a:xfrm>
            <a:off x="2336771" y="6813198"/>
            <a:ext cx="0" cy="130527"/>
          </a:xfrm>
          <a:prstGeom prst="line">
            <a:avLst/>
          </a:prstGeom>
          <a:ln w="19050">
            <a:solidFill>
              <a:srgbClr val="7BB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직사각형 104"/>
          <p:cNvSpPr/>
          <p:nvPr/>
        </p:nvSpPr>
        <p:spPr>
          <a:xfrm>
            <a:off x="0" y="6760341"/>
            <a:ext cx="412750" cy="306243"/>
          </a:xfrm>
          <a:prstGeom prst="rect">
            <a:avLst/>
          </a:prstGeom>
          <a:solidFill>
            <a:srgbClr val="7BBC0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571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Box 105"/>
          <p:cNvSpPr txBox="1"/>
          <p:nvPr/>
        </p:nvSpPr>
        <p:spPr>
          <a:xfrm>
            <a:off x="459165" y="3499629"/>
            <a:ext cx="73930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02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4890" y="315019"/>
            <a:ext cx="4722744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03. </a:t>
            </a:r>
            <a:r>
              <a:rPr lang="ko-KR" altLang="en-US" sz="240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신시장진출지원자금</a:t>
            </a:r>
            <a:r>
              <a:rPr lang="en-US" altLang="ko-KR" sz="2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(</a:t>
            </a:r>
            <a:r>
              <a:rPr lang="ko-KR" altLang="en-US" sz="2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수출사업화</a:t>
            </a:r>
            <a:r>
              <a:rPr lang="en-US" altLang="ko-KR" sz="2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)</a:t>
            </a:r>
            <a:endParaRPr lang="ko-KR" altLang="en-US" sz="2000" dirty="0">
              <a:ln>
                <a:solidFill>
                  <a:schemeClr val="tx1">
                    <a:alpha val="0"/>
                  </a:schemeClr>
                </a:solidFill>
              </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0"/>
              </a:gra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378578" y="1264446"/>
            <a:ext cx="10376735" cy="1298219"/>
            <a:chOff x="503487" y="1295331"/>
            <a:chExt cx="10376735" cy="1298219"/>
          </a:xfrm>
        </p:grpSpPr>
        <p:sp>
          <p:nvSpPr>
            <p:cNvPr id="28" name="타원 88"/>
            <p:cNvSpPr/>
            <p:nvPr/>
          </p:nvSpPr>
          <p:spPr>
            <a:xfrm>
              <a:off x="588939" y="1329548"/>
              <a:ext cx="6404911" cy="1264002"/>
            </a:xfrm>
            <a:custGeom>
              <a:avLst/>
              <a:gdLst>
                <a:gd name="connsiteX0" fmla="*/ 0 w 7966120"/>
                <a:gd name="connsiteY0" fmla="*/ 48932 h 1275922"/>
                <a:gd name="connsiteX1" fmla="*/ 48932 w 7966120"/>
                <a:gd name="connsiteY1" fmla="*/ 0 h 1275922"/>
                <a:gd name="connsiteX2" fmla="*/ 7917188 w 7966120"/>
                <a:gd name="connsiteY2" fmla="*/ 0 h 1275922"/>
                <a:gd name="connsiteX3" fmla="*/ 7966120 w 7966120"/>
                <a:gd name="connsiteY3" fmla="*/ 48932 h 1275922"/>
                <a:gd name="connsiteX4" fmla="*/ 7966120 w 7966120"/>
                <a:gd name="connsiteY4" fmla="*/ 1226990 h 1275922"/>
                <a:gd name="connsiteX5" fmla="*/ 7917188 w 7966120"/>
                <a:gd name="connsiteY5" fmla="*/ 1275922 h 1275922"/>
                <a:gd name="connsiteX6" fmla="*/ 48932 w 7966120"/>
                <a:gd name="connsiteY6" fmla="*/ 1275922 h 1275922"/>
                <a:gd name="connsiteX7" fmla="*/ 0 w 7966120"/>
                <a:gd name="connsiteY7" fmla="*/ 1226990 h 1275922"/>
                <a:gd name="connsiteX8" fmla="*/ 0 w 7966120"/>
                <a:gd name="connsiteY8" fmla="*/ 48932 h 1275922"/>
                <a:gd name="connsiteX0" fmla="*/ 7917188 w 8008628"/>
                <a:gd name="connsiteY0" fmla="*/ 1275922 h 1367362"/>
                <a:gd name="connsiteX1" fmla="*/ 48932 w 8008628"/>
                <a:gd name="connsiteY1" fmla="*/ 1275922 h 1367362"/>
                <a:gd name="connsiteX2" fmla="*/ 0 w 8008628"/>
                <a:gd name="connsiteY2" fmla="*/ 1226990 h 1367362"/>
                <a:gd name="connsiteX3" fmla="*/ 0 w 8008628"/>
                <a:gd name="connsiteY3" fmla="*/ 48932 h 1367362"/>
                <a:gd name="connsiteX4" fmla="*/ 48932 w 8008628"/>
                <a:gd name="connsiteY4" fmla="*/ 0 h 1367362"/>
                <a:gd name="connsiteX5" fmla="*/ 7917188 w 8008628"/>
                <a:gd name="connsiteY5" fmla="*/ 0 h 1367362"/>
                <a:gd name="connsiteX6" fmla="*/ 7966120 w 8008628"/>
                <a:gd name="connsiteY6" fmla="*/ 48932 h 1367362"/>
                <a:gd name="connsiteX7" fmla="*/ 7966120 w 8008628"/>
                <a:gd name="connsiteY7" fmla="*/ 1226990 h 1367362"/>
                <a:gd name="connsiteX8" fmla="*/ 8008628 w 8008628"/>
                <a:gd name="connsiteY8" fmla="*/ 1367362 h 1367362"/>
                <a:gd name="connsiteX0" fmla="*/ 1103150 w 8008628"/>
                <a:gd name="connsiteY0" fmla="*/ 1275922 h 1367362"/>
                <a:gd name="connsiteX1" fmla="*/ 48932 w 8008628"/>
                <a:gd name="connsiteY1" fmla="*/ 1275922 h 1367362"/>
                <a:gd name="connsiteX2" fmla="*/ 0 w 8008628"/>
                <a:gd name="connsiteY2" fmla="*/ 1226990 h 1367362"/>
                <a:gd name="connsiteX3" fmla="*/ 0 w 8008628"/>
                <a:gd name="connsiteY3" fmla="*/ 48932 h 1367362"/>
                <a:gd name="connsiteX4" fmla="*/ 48932 w 8008628"/>
                <a:gd name="connsiteY4" fmla="*/ 0 h 1367362"/>
                <a:gd name="connsiteX5" fmla="*/ 7917188 w 8008628"/>
                <a:gd name="connsiteY5" fmla="*/ 0 h 1367362"/>
                <a:gd name="connsiteX6" fmla="*/ 7966120 w 8008628"/>
                <a:gd name="connsiteY6" fmla="*/ 48932 h 1367362"/>
                <a:gd name="connsiteX7" fmla="*/ 7966120 w 8008628"/>
                <a:gd name="connsiteY7" fmla="*/ 1226990 h 1367362"/>
                <a:gd name="connsiteX8" fmla="*/ 8008628 w 8008628"/>
                <a:gd name="connsiteY8" fmla="*/ 1367362 h 1367362"/>
                <a:gd name="connsiteX0" fmla="*/ 1103150 w 7966120"/>
                <a:gd name="connsiteY0" fmla="*/ 1275922 h 1275922"/>
                <a:gd name="connsiteX1" fmla="*/ 48932 w 7966120"/>
                <a:gd name="connsiteY1" fmla="*/ 1275922 h 1275922"/>
                <a:gd name="connsiteX2" fmla="*/ 0 w 7966120"/>
                <a:gd name="connsiteY2" fmla="*/ 1226990 h 1275922"/>
                <a:gd name="connsiteX3" fmla="*/ 0 w 7966120"/>
                <a:gd name="connsiteY3" fmla="*/ 48932 h 1275922"/>
                <a:gd name="connsiteX4" fmla="*/ 48932 w 7966120"/>
                <a:gd name="connsiteY4" fmla="*/ 0 h 1275922"/>
                <a:gd name="connsiteX5" fmla="*/ 7917188 w 7966120"/>
                <a:gd name="connsiteY5" fmla="*/ 0 h 1275922"/>
                <a:gd name="connsiteX6" fmla="*/ 7966120 w 7966120"/>
                <a:gd name="connsiteY6" fmla="*/ 48932 h 1275922"/>
                <a:gd name="connsiteX7" fmla="*/ 7966120 w 7966120"/>
                <a:gd name="connsiteY7" fmla="*/ 1226990 h 1275922"/>
                <a:gd name="connsiteX0" fmla="*/ 1103150 w 7966120"/>
                <a:gd name="connsiteY0" fmla="*/ 1275922 h 1275922"/>
                <a:gd name="connsiteX1" fmla="*/ 48932 w 7966120"/>
                <a:gd name="connsiteY1" fmla="*/ 1275922 h 1275922"/>
                <a:gd name="connsiteX2" fmla="*/ 0 w 7966120"/>
                <a:gd name="connsiteY2" fmla="*/ 1226990 h 1275922"/>
                <a:gd name="connsiteX3" fmla="*/ 0 w 7966120"/>
                <a:gd name="connsiteY3" fmla="*/ 48932 h 1275922"/>
                <a:gd name="connsiteX4" fmla="*/ 48932 w 7966120"/>
                <a:gd name="connsiteY4" fmla="*/ 0 h 1275922"/>
                <a:gd name="connsiteX5" fmla="*/ 7917188 w 7966120"/>
                <a:gd name="connsiteY5" fmla="*/ 0 h 1275922"/>
                <a:gd name="connsiteX6" fmla="*/ 7966120 w 7966120"/>
                <a:gd name="connsiteY6" fmla="*/ 48932 h 1275922"/>
                <a:gd name="connsiteX0" fmla="*/ 1103150 w 7917188"/>
                <a:gd name="connsiteY0" fmla="*/ 1275922 h 1275922"/>
                <a:gd name="connsiteX1" fmla="*/ 48932 w 7917188"/>
                <a:gd name="connsiteY1" fmla="*/ 1275922 h 1275922"/>
                <a:gd name="connsiteX2" fmla="*/ 0 w 7917188"/>
                <a:gd name="connsiteY2" fmla="*/ 1226990 h 1275922"/>
                <a:gd name="connsiteX3" fmla="*/ 0 w 7917188"/>
                <a:gd name="connsiteY3" fmla="*/ 48932 h 1275922"/>
                <a:gd name="connsiteX4" fmla="*/ 48932 w 7917188"/>
                <a:gd name="connsiteY4" fmla="*/ 0 h 1275922"/>
                <a:gd name="connsiteX5" fmla="*/ 7917188 w 7917188"/>
                <a:gd name="connsiteY5" fmla="*/ 0 h 1275922"/>
                <a:gd name="connsiteX0" fmla="*/ 1103150 w 6404911"/>
                <a:gd name="connsiteY0" fmla="*/ 1275922 h 1275922"/>
                <a:gd name="connsiteX1" fmla="*/ 48932 w 6404911"/>
                <a:gd name="connsiteY1" fmla="*/ 1275922 h 1275922"/>
                <a:gd name="connsiteX2" fmla="*/ 0 w 6404911"/>
                <a:gd name="connsiteY2" fmla="*/ 1226990 h 1275922"/>
                <a:gd name="connsiteX3" fmla="*/ 0 w 6404911"/>
                <a:gd name="connsiteY3" fmla="*/ 48932 h 1275922"/>
                <a:gd name="connsiteX4" fmla="*/ 48932 w 6404911"/>
                <a:gd name="connsiteY4" fmla="*/ 0 h 1275922"/>
                <a:gd name="connsiteX5" fmla="*/ 6404911 w 6404911"/>
                <a:gd name="connsiteY5" fmla="*/ 0 h 1275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04911" h="1275922">
                  <a:moveTo>
                    <a:pt x="1103150" y="1275922"/>
                  </a:moveTo>
                  <a:lnTo>
                    <a:pt x="48932" y="1275922"/>
                  </a:lnTo>
                  <a:cubicBezTo>
                    <a:pt x="21908" y="1275922"/>
                    <a:pt x="0" y="1254014"/>
                    <a:pt x="0" y="1226990"/>
                  </a:cubicBezTo>
                  <a:lnTo>
                    <a:pt x="0" y="48932"/>
                  </a:lnTo>
                  <a:cubicBezTo>
                    <a:pt x="0" y="21908"/>
                    <a:pt x="21908" y="0"/>
                    <a:pt x="48932" y="0"/>
                  </a:cubicBezTo>
                  <a:lnTo>
                    <a:pt x="6404911" y="0"/>
                  </a:lnTo>
                </a:path>
              </a:pathLst>
            </a:cu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FF5C01"/>
                </a:solidFill>
              </a:endParaRPr>
            </a:p>
          </p:txBody>
        </p:sp>
        <p:grpSp>
          <p:nvGrpSpPr>
            <p:cNvPr id="29" name="그룹 28"/>
            <p:cNvGrpSpPr/>
            <p:nvPr/>
          </p:nvGrpSpPr>
          <p:grpSpPr>
            <a:xfrm>
              <a:off x="503487" y="1398861"/>
              <a:ext cx="1902918" cy="364802"/>
              <a:chOff x="548369" y="4935095"/>
              <a:chExt cx="2146870" cy="411570"/>
            </a:xfrm>
          </p:grpSpPr>
          <p:sp>
            <p:nvSpPr>
              <p:cNvPr id="40" name="자유형 39"/>
              <p:cNvSpPr/>
              <p:nvPr/>
            </p:nvSpPr>
            <p:spPr>
              <a:xfrm rot="21449275">
                <a:off x="626009" y="5121897"/>
                <a:ext cx="1190130" cy="224768"/>
              </a:xfrm>
              <a:custGeom>
                <a:avLst/>
                <a:gdLst>
                  <a:gd name="connsiteX0" fmla="*/ 26193 w 1078706"/>
                  <a:gd name="connsiteY0" fmla="*/ 76200 h 173831"/>
                  <a:gd name="connsiteX1" fmla="*/ 1078706 w 1078706"/>
                  <a:gd name="connsiteY1" fmla="*/ 173831 h 173831"/>
                  <a:gd name="connsiteX2" fmla="*/ 1078706 w 1078706"/>
                  <a:gd name="connsiteY2" fmla="*/ 0 h 173831"/>
                  <a:gd name="connsiteX3" fmla="*/ 0 w 1078706"/>
                  <a:gd name="connsiteY3" fmla="*/ 33337 h 173831"/>
                  <a:gd name="connsiteX4" fmla="*/ 26193 w 1078706"/>
                  <a:gd name="connsiteY4" fmla="*/ 76200 h 173831"/>
                  <a:gd name="connsiteX0" fmla="*/ 26193 w 1078706"/>
                  <a:gd name="connsiteY0" fmla="*/ 76200 h 176212"/>
                  <a:gd name="connsiteX1" fmla="*/ 1071562 w 1078706"/>
                  <a:gd name="connsiteY1" fmla="*/ 176212 h 176212"/>
                  <a:gd name="connsiteX2" fmla="*/ 1078706 w 1078706"/>
                  <a:gd name="connsiteY2" fmla="*/ 0 h 176212"/>
                  <a:gd name="connsiteX3" fmla="*/ 0 w 1078706"/>
                  <a:gd name="connsiteY3" fmla="*/ 33337 h 176212"/>
                  <a:gd name="connsiteX4" fmla="*/ 26193 w 1078706"/>
                  <a:gd name="connsiteY4" fmla="*/ 76200 h 176212"/>
                  <a:gd name="connsiteX0" fmla="*/ 26193 w 1078706"/>
                  <a:gd name="connsiteY0" fmla="*/ 76200 h 176212"/>
                  <a:gd name="connsiteX1" fmla="*/ 1071562 w 1078706"/>
                  <a:gd name="connsiteY1" fmla="*/ 176212 h 176212"/>
                  <a:gd name="connsiteX2" fmla="*/ 1078706 w 1078706"/>
                  <a:gd name="connsiteY2" fmla="*/ 0 h 176212"/>
                  <a:gd name="connsiteX3" fmla="*/ 0 w 1078706"/>
                  <a:gd name="connsiteY3" fmla="*/ 33337 h 176212"/>
                  <a:gd name="connsiteX4" fmla="*/ 26193 w 1078706"/>
                  <a:gd name="connsiteY4" fmla="*/ 76200 h 176212"/>
                  <a:gd name="connsiteX0" fmla="*/ 26193 w 1083468"/>
                  <a:gd name="connsiteY0" fmla="*/ 76200 h 221455"/>
                  <a:gd name="connsiteX1" fmla="*/ 1083468 w 1083468"/>
                  <a:gd name="connsiteY1" fmla="*/ 221455 h 221455"/>
                  <a:gd name="connsiteX2" fmla="*/ 1078706 w 1083468"/>
                  <a:gd name="connsiteY2" fmla="*/ 0 h 221455"/>
                  <a:gd name="connsiteX3" fmla="*/ 0 w 1083468"/>
                  <a:gd name="connsiteY3" fmla="*/ 33337 h 221455"/>
                  <a:gd name="connsiteX4" fmla="*/ 26193 w 1083468"/>
                  <a:gd name="connsiteY4" fmla="*/ 76200 h 221455"/>
                  <a:gd name="connsiteX0" fmla="*/ 26193 w 1088356"/>
                  <a:gd name="connsiteY0" fmla="*/ 76200 h 221455"/>
                  <a:gd name="connsiteX1" fmla="*/ 1083468 w 1088356"/>
                  <a:gd name="connsiteY1" fmla="*/ 221455 h 221455"/>
                  <a:gd name="connsiteX2" fmla="*/ 1078706 w 1088356"/>
                  <a:gd name="connsiteY2" fmla="*/ 0 h 221455"/>
                  <a:gd name="connsiteX3" fmla="*/ 0 w 1088356"/>
                  <a:gd name="connsiteY3" fmla="*/ 33337 h 221455"/>
                  <a:gd name="connsiteX4" fmla="*/ 26193 w 1088356"/>
                  <a:gd name="connsiteY4" fmla="*/ 76200 h 221455"/>
                  <a:gd name="connsiteX0" fmla="*/ 26193 w 1130580"/>
                  <a:gd name="connsiteY0" fmla="*/ 76200 h 221455"/>
                  <a:gd name="connsiteX1" fmla="*/ 1083468 w 1130580"/>
                  <a:gd name="connsiteY1" fmla="*/ 221455 h 221455"/>
                  <a:gd name="connsiteX2" fmla="*/ 1078706 w 1130580"/>
                  <a:gd name="connsiteY2" fmla="*/ 0 h 221455"/>
                  <a:gd name="connsiteX3" fmla="*/ 0 w 1130580"/>
                  <a:gd name="connsiteY3" fmla="*/ 33337 h 221455"/>
                  <a:gd name="connsiteX4" fmla="*/ 26193 w 1130580"/>
                  <a:gd name="connsiteY4" fmla="*/ 76200 h 221455"/>
                  <a:gd name="connsiteX0" fmla="*/ 26193 w 1145439"/>
                  <a:gd name="connsiteY0" fmla="*/ 76200 h 221455"/>
                  <a:gd name="connsiteX1" fmla="*/ 1083468 w 1145439"/>
                  <a:gd name="connsiteY1" fmla="*/ 221455 h 221455"/>
                  <a:gd name="connsiteX2" fmla="*/ 1078706 w 1145439"/>
                  <a:gd name="connsiteY2" fmla="*/ 0 h 221455"/>
                  <a:gd name="connsiteX3" fmla="*/ 0 w 1145439"/>
                  <a:gd name="connsiteY3" fmla="*/ 33337 h 221455"/>
                  <a:gd name="connsiteX4" fmla="*/ 26193 w 1145439"/>
                  <a:gd name="connsiteY4" fmla="*/ 76200 h 221455"/>
                  <a:gd name="connsiteX0" fmla="*/ 26193 w 1160776"/>
                  <a:gd name="connsiteY0" fmla="*/ 76200 h 226876"/>
                  <a:gd name="connsiteX1" fmla="*/ 1083468 w 1160776"/>
                  <a:gd name="connsiteY1" fmla="*/ 221455 h 226876"/>
                  <a:gd name="connsiteX2" fmla="*/ 1078706 w 1160776"/>
                  <a:gd name="connsiteY2" fmla="*/ 0 h 226876"/>
                  <a:gd name="connsiteX3" fmla="*/ 0 w 1160776"/>
                  <a:gd name="connsiteY3" fmla="*/ 33337 h 226876"/>
                  <a:gd name="connsiteX4" fmla="*/ 26193 w 1160776"/>
                  <a:gd name="connsiteY4" fmla="*/ 76200 h 226876"/>
                  <a:gd name="connsiteX0" fmla="*/ 26193 w 1139370"/>
                  <a:gd name="connsiteY0" fmla="*/ 76200 h 194259"/>
                  <a:gd name="connsiteX1" fmla="*/ 1047749 w 1139370"/>
                  <a:gd name="connsiteY1" fmla="*/ 188117 h 194259"/>
                  <a:gd name="connsiteX2" fmla="*/ 1078706 w 1139370"/>
                  <a:gd name="connsiteY2" fmla="*/ 0 h 194259"/>
                  <a:gd name="connsiteX3" fmla="*/ 0 w 1139370"/>
                  <a:gd name="connsiteY3" fmla="*/ 33337 h 194259"/>
                  <a:gd name="connsiteX4" fmla="*/ 26193 w 1139370"/>
                  <a:gd name="connsiteY4" fmla="*/ 76200 h 194259"/>
                  <a:gd name="connsiteX0" fmla="*/ 26193 w 1149857"/>
                  <a:gd name="connsiteY0" fmla="*/ 76270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26193 w 1149857"/>
                  <a:gd name="connsiteY4" fmla="*/ 76270 h 193908"/>
                  <a:gd name="connsiteX0" fmla="*/ 33336 w 1149857"/>
                  <a:gd name="connsiteY0" fmla="*/ 40551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33336 w 1149857"/>
                  <a:gd name="connsiteY4" fmla="*/ 40551 h 193908"/>
                  <a:gd name="connsiteX0" fmla="*/ 33336 w 1149857"/>
                  <a:gd name="connsiteY0" fmla="*/ 40551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33336 w 1149857"/>
                  <a:gd name="connsiteY4" fmla="*/ 40551 h 193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9857" h="193908">
                    <a:moveTo>
                      <a:pt x="33336" y="40551"/>
                    </a:moveTo>
                    <a:cubicBezTo>
                      <a:pt x="403223" y="81031"/>
                      <a:pt x="775493" y="104844"/>
                      <a:pt x="1047749" y="188187"/>
                    </a:cubicBezTo>
                    <a:cubicBezTo>
                      <a:pt x="1191418" y="233433"/>
                      <a:pt x="1166018" y="-4693"/>
                      <a:pt x="1078706" y="70"/>
                    </a:cubicBezTo>
                    <a:lnTo>
                      <a:pt x="0" y="33407"/>
                    </a:lnTo>
                    <a:lnTo>
                      <a:pt x="33336" y="40551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alpha val="0"/>
                    </a:schemeClr>
                  </a:gs>
                  <a:gs pos="14000">
                    <a:schemeClr val="bg1">
                      <a:lumMod val="50000"/>
                    </a:schemeClr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41" name="양쪽 모서리가 둥근 사각형 40"/>
              <p:cNvSpPr/>
              <p:nvPr/>
            </p:nvSpPr>
            <p:spPr>
              <a:xfrm rot="5400000">
                <a:off x="1469426" y="4024095"/>
                <a:ext cx="304756" cy="214687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087114" y="4935095"/>
                <a:ext cx="1297061" cy="31251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200" b="1" dirty="0" err="1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수출사업화자금</a:t>
                </a:r>
                <a:endParaRPr lang="ko-KR" altLang="en-US" sz="12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3" name="직각 삼각형 42"/>
              <p:cNvSpPr/>
              <p:nvPr/>
            </p:nvSpPr>
            <p:spPr>
              <a:xfrm rot="10800000">
                <a:off x="555183" y="5207013"/>
                <a:ext cx="89693" cy="85787"/>
              </a:xfrm>
              <a:prstGeom prst="rtTriangl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pic>
            <p:nvPicPr>
              <p:cNvPr id="44" name="그림 4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19300" y="4946647"/>
                <a:ext cx="255120" cy="242492"/>
              </a:xfrm>
              <a:prstGeom prst="rect">
                <a:avLst/>
              </a:prstGeom>
            </p:spPr>
          </p:pic>
        </p:grpSp>
        <p:grpSp>
          <p:nvGrpSpPr>
            <p:cNvPr id="30" name="그룹 29"/>
            <p:cNvGrpSpPr/>
            <p:nvPr/>
          </p:nvGrpSpPr>
          <p:grpSpPr>
            <a:xfrm>
              <a:off x="653823" y="1719341"/>
              <a:ext cx="10226399" cy="373656"/>
              <a:chOff x="570357" y="2062708"/>
              <a:chExt cx="10226399" cy="373656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971091" y="2095648"/>
                <a:ext cx="825867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4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rgbClr val="0973B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사업목적</a:t>
                </a:r>
                <a:endParaRPr lang="ko-KR" altLang="en-US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973B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38" name="그림 37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0357" y="2062708"/>
                <a:ext cx="373656" cy="373656"/>
              </a:xfrm>
              <a:prstGeom prst="rect">
                <a:avLst/>
              </a:prstGeom>
            </p:spPr>
          </p:pic>
          <p:sp>
            <p:nvSpPr>
              <p:cNvPr id="39" name="TextBox 38"/>
              <p:cNvSpPr txBox="1"/>
              <p:nvPr/>
            </p:nvSpPr>
            <p:spPr>
              <a:xfrm>
                <a:off x="1766892" y="2088653"/>
                <a:ext cx="9029864" cy="30777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ko-KR" altLang="en-US" sz="1400" spc="-11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내수기업의 수출기업화와 수출기업의 신시장 </a:t>
                </a:r>
                <a:r>
                  <a:rPr lang="ko-KR" altLang="en-US" sz="1400" spc="-11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진출을 지원함으로써 중소기업 수출 촉진</a:t>
                </a:r>
              </a:p>
            </p:txBody>
          </p:sp>
        </p:grpSp>
        <p:grpSp>
          <p:nvGrpSpPr>
            <p:cNvPr id="31" name="그룹 30"/>
            <p:cNvGrpSpPr/>
            <p:nvPr/>
          </p:nvGrpSpPr>
          <p:grpSpPr>
            <a:xfrm>
              <a:off x="653823" y="2098014"/>
              <a:ext cx="2028814" cy="376928"/>
              <a:chOff x="570357" y="2072136"/>
              <a:chExt cx="2028814" cy="376928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971091" y="2095648"/>
                <a:ext cx="825867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4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rgbClr val="0973B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융자규모</a:t>
                </a:r>
                <a:endParaRPr lang="ko-KR" altLang="en-US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973B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35" name="그림 34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0357" y="2075408"/>
                <a:ext cx="373656" cy="373656"/>
              </a:xfrm>
              <a:prstGeom prst="rect">
                <a:avLst/>
              </a:prstGeom>
            </p:spPr>
          </p:pic>
          <p:sp>
            <p:nvSpPr>
              <p:cNvPr id="36" name="TextBox 35"/>
              <p:cNvSpPr txBox="1"/>
              <p:nvPr/>
            </p:nvSpPr>
            <p:spPr>
              <a:xfrm>
                <a:off x="1766892" y="2072136"/>
                <a:ext cx="832279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altLang="ko-KR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500</a:t>
                </a:r>
                <a:r>
                  <a:rPr lang="ko-KR" altLang="en-US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억원</a:t>
                </a:r>
                <a:endParaRPr lang="en-US" altLang="ko-KR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</p:grpSp>
        <p:sp>
          <p:nvSpPr>
            <p:cNvPr id="33" name="타원 32"/>
            <p:cNvSpPr/>
            <p:nvPr/>
          </p:nvSpPr>
          <p:spPr>
            <a:xfrm>
              <a:off x="6952129" y="1295331"/>
              <a:ext cx="65858" cy="6585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459165" y="2791265"/>
            <a:ext cx="689612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01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86270" y="3044541"/>
            <a:ext cx="107850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9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융자대상</a:t>
            </a:r>
            <a:endParaRPr lang="ko-KR" altLang="en-US" sz="19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392528" y="2946589"/>
            <a:ext cx="802782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중소기업청 소관 수출지원사업 지원기업</a:t>
            </a:r>
            <a:r>
              <a:rPr lang="en-US" altLang="ko-KR" sz="14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4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사업기간 또는 </a:t>
            </a:r>
            <a:r>
              <a:rPr lang="ko-KR" altLang="en-US" sz="1400" spc="-11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사업종료후</a:t>
            </a:r>
            <a:r>
              <a:rPr lang="ko-KR" altLang="en-US" sz="14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4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</a:t>
            </a:r>
            <a:r>
              <a:rPr lang="ko-KR" altLang="en-US" sz="14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</a:t>
            </a:r>
            <a:r>
              <a:rPr lang="en-US" altLang="ko-KR" sz="14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</a:t>
            </a:r>
            <a:b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</a:b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중소기업청 수출기업화 유망내수기업 지정 기업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글로벌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CEO·</a:t>
            </a:r>
            <a:r>
              <a:rPr lang="ko-KR" altLang="en-US" sz="1600" spc="-11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퓨처스클럽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가입 중인 기업</a:t>
            </a:r>
            <a:endParaRPr lang="ko-KR" altLang="en-US" sz="16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80" name="직선 연결선 79"/>
          <p:cNvCxnSpPr/>
          <p:nvPr/>
        </p:nvCxnSpPr>
        <p:spPr>
          <a:xfrm>
            <a:off x="2336771" y="3171638"/>
            <a:ext cx="0" cy="130527"/>
          </a:xfrm>
          <a:prstGeom prst="line">
            <a:avLst/>
          </a:prstGeom>
          <a:ln w="19050">
            <a:solidFill>
              <a:srgbClr val="09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/>
          <p:cNvSpPr/>
          <p:nvPr/>
        </p:nvSpPr>
        <p:spPr>
          <a:xfrm>
            <a:off x="1" y="3074749"/>
            <a:ext cx="412750" cy="306243"/>
          </a:xfrm>
          <a:prstGeom prst="rect">
            <a:avLst/>
          </a:prstGeom>
          <a:solidFill>
            <a:srgbClr val="46B1D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59165" y="4166718"/>
            <a:ext cx="74732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03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59165" y="4910007"/>
            <a:ext cx="74732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04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59165" y="5529471"/>
            <a:ext cx="74732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05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664144" y="3611523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686270" y="3796960"/>
            <a:ext cx="108363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9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융자범위</a:t>
            </a:r>
            <a:endParaRPr lang="ko-KR" altLang="en-US" sz="19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49A51B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392528" y="3820043"/>
            <a:ext cx="7865048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해외마케팅 등 판로개척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해외인증 획득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수출품 개발 등 수출사업화에 소요되는 운전자금</a:t>
            </a:r>
          </a:p>
        </p:txBody>
      </p:sp>
      <p:cxnSp>
        <p:nvCxnSpPr>
          <p:cNvPr id="59" name="직선 연결선 58"/>
          <p:cNvCxnSpPr/>
          <p:nvPr/>
        </p:nvCxnSpPr>
        <p:spPr>
          <a:xfrm>
            <a:off x="664144" y="4281392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686270" y="4406733"/>
            <a:ext cx="1083630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9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effectLst>
                  <a:glow rad="139700">
                    <a:schemeClr val="bg1">
                      <a:alpha val="50000"/>
                    </a:schemeClr>
                  </a:glow>
                </a:effectLst>
                <a:latin typeface="HY강M" panose="02030600000101010101" pitchFamily="18" charset="-127"/>
                <a:ea typeface="HY강M" panose="02030600000101010101" pitchFamily="18" charset="-127"/>
              </a:rPr>
              <a:t>대출금리</a:t>
            </a:r>
            <a:endParaRPr lang="en-US" altLang="ko-KR" sz="1900" b="1" spc="-11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effectLst>
                <a:glow rad="139700">
                  <a:schemeClr val="bg1">
                    <a:alpha val="50000"/>
                  </a:schemeClr>
                </a:glow>
              </a:effectLst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r>
              <a:rPr lang="en-US" altLang="ko-KR" sz="14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effectLst>
                  <a:glow rad="139700">
                    <a:schemeClr val="bg1">
                      <a:alpha val="50000"/>
                    </a:schemeClr>
                  </a:glow>
                </a:effectLst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4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effectLst>
                  <a:glow rad="139700">
                    <a:schemeClr val="bg1">
                      <a:alpha val="50000"/>
                    </a:schemeClr>
                  </a:glow>
                </a:effectLst>
                <a:latin typeface="HY강M" panose="02030600000101010101" pitchFamily="18" charset="-127"/>
                <a:ea typeface="HY강M" panose="02030600000101010101" pitchFamily="18" charset="-127"/>
              </a:rPr>
              <a:t>기</a:t>
            </a:r>
            <a:r>
              <a:rPr lang="ko-KR" altLang="en-US" sz="1400" b="1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effectLst>
                  <a:glow rad="139700">
                    <a:schemeClr val="bg1">
                      <a:alpha val="50000"/>
                    </a:schemeClr>
                  </a:glow>
                </a:effectLst>
                <a:latin typeface="HY강M" panose="02030600000101010101" pitchFamily="18" charset="-127"/>
                <a:ea typeface="HY강M" panose="02030600000101010101" pitchFamily="18" charset="-127"/>
              </a:rPr>
              <a:t>준</a:t>
            </a:r>
            <a:r>
              <a:rPr lang="ko-KR" altLang="en-US" sz="14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effectLst>
                  <a:glow rad="139700">
                    <a:schemeClr val="bg1">
                      <a:alpha val="50000"/>
                    </a:schemeClr>
                  </a:glow>
                </a:effectLst>
                <a:latin typeface="HY강M" panose="02030600000101010101" pitchFamily="18" charset="-127"/>
                <a:ea typeface="HY강M" panose="02030600000101010101" pitchFamily="18" charset="-127"/>
              </a:rPr>
              <a:t>금리</a:t>
            </a:r>
            <a:r>
              <a:rPr lang="en-US" altLang="ko-KR" sz="14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effectLst>
                  <a:glow rad="139700">
                    <a:schemeClr val="bg1">
                      <a:alpha val="50000"/>
                    </a:schemeClr>
                  </a:glow>
                </a:effectLst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en-US" sz="14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effectLst>
                <a:glow rad="139700">
                  <a:schemeClr val="bg1">
                    <a:alpha val="50000"/>
                  </a:schemeClr>
                </a:glow>
              </a:effectLst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392528" y="4423238"/>
            <a:ext cx="222144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정책자금 기준금리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변동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</a:p>
        </p:txBody>
      </p:sp>
      <p:cxnSp>
        <p:nvCxnSpPr>
          <p:cNvPr id="69" name="직선 연결선 68"/>
          <p:cNvCxnSpPr/>
          <p:nvPr/>
        </p:nvCxnSpPr>
        <p:spPr>
          <a:xfrm>
            <a:off x="664144" y="5017936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686270" y="5166431"/>
            <a:ext cx="108363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대출기간</a:t>
            </a:r>
            <a:endParaRPr lang="ko-KR" altLang="en-US" sz="19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49A51B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392528" y="5189514"/>
            <a:ext cx="295786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5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거치기간 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2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 포함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en-US" altLang="ko-KR" sz="11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86" name="직선 연결선 85"/>
          <p:cNvCxnSpPr/>
          <p:nvPr/>
        </p:nvCxnSpPr>
        <p:spPr>
          <a:xfrm>
            <a:off x="664144" y="5640180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686270" y="5814633"/>
            <a:ext cx="108363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대출한도</a:t>
            </a:r>
            <a:endParaRPr lang="ko-KR" altLang="en-US" sz="19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392529" y="5837716"/>
            <a:ext cx="2645105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기업 당 연간 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5</a:t>
            </a:r>
            <a:r>
              <a:rPr lang="ko-KR" altLang="en-US" sz="16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이내</a:t>
            </a:r>
            <a:endParaRPr lang="ko-KR" altLang="en-US" sz="11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92" name="직선 연결선 91"/>
          <p:cNvCxnSpPr/>
          <p:nvPr/>
        </p:nvCxnSpPr>
        <p:spPr>
          <a:xfrm>
            <a:off x="2336771" y="3924057"/>
            <a:ext cx="0" cy="130527"/>
          </a:xfrm>
          <a:prstGeom prst="line">
            <a:avLst/>
          </a:prstGeom>
          <a:ln w="19050">
            <a:solidFill>
              <a:srgbClr val="7BB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2336771" y="4565353"/>
            <a:ext cx="0" cy="130527"/>
          </a:xfrm>
          <a:prstGeom prst="line">
            <a:avLst/>
          </a:prstGeom>
          <a:ln w="19050">
            <a:solidFill>
              <a:srgbClr val="09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>
            <a:off x="2336771" y="5293528"/>
            <a:ext cx="0" cy="130527"/>
          </a:xfrm>
          <a:prstGeom prst="line">
            <a:avLst/>
          </a:prstGeom>
          <a:ln w="19050">
            <a:solidFill>
              <a:srgbClr val="7BB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2336771" y="5941730"/>
            <a:ext cx="0" cy="130527"/>
          </a:xfrm>
          <a:prstGeom prst="line">
            <a:avLst/>
          </a:prstGeom>
          <a:ln w="19050">
            <a:solidFill>
              <a:srgbClr val="09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직사각형 95"/>
          <p:cNvSpPr/>
          <p:nvPr/>
        </p:nvSpPr>
        <p:spPr>
          <a:xfrm>
            <a:off x="0" y="3836199"/>
            <a:ext cx="412750" cy="306243"/>
          </a:xfrm>
          <a:prstGeom prst="rect">
            <a:avLst/>
          </a:prstGeom>
          <a:solidFill>
            <a:srgbClr val="7BBC0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97" name="직사각형 96"/>
          <p:cNvSpPr/>
          <p:nvPr/>
        </p:nvSpPr>
        <p:spPr>
          <a:xfrm>
            <a:off x="1" y="4491552"/>
            <a:ext cx="412750" cy="306243"/>
          </a:xfrm>
          <a:prstGeom prst="rect">
            <a:avLst/>
          </a:prstGeom>
          <a:solidFill>
            <a:srgbClr val="46B1D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0" y="5205670"/>
            <a:ext cx="412750" cy="306243"/>
          </a:xfrm>
          <a:prstGeom prst="rect">
            <a:avLst/>
          </a:prstGeom>
          <a:solidFill>
            <a:srgbClr val="7BBC0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-1" y="5853872"/>
            <a:ext cx="412750" cy="306243"/>
          </a:xfrm>
          <a:prstGeom prst="rect">
            <a:avLst/>
          </a:prstGeom>
          <a:solidFill>
            <a:srgbClr val="46B1D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459165" y="6210825"/>
            <a:ext cx="75052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06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cxnSp>
        <p:nvCxnSpPr>
          <p:cNvPr id="101" name="직선 연결선 100"/>
          <p:cNvCxnSpPr/>
          <p:nvPr/>
        </p:nvCxnSpPr>
        <p:spPr>
          <a:xfrm>
            <a:off x="664144" y="6328279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686270" y="6504191"/>
            <a:ext cx="108363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대출방법</a:t>
            </a:r>
            <a:endParaRPr lang="ko-KR" altLang="en-US" sz="19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49A51B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2392528" y="6543151"/>
            <a:ext cx="1577035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중진공 직접대출</a:t>
            </a:r>
            <a:endParaRPr lang="en-US" altLang="ko-KR" sz="12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104" name="직선 연결선 103"/>
          <p:cNvCxnSpPr/>
          <p:nvPr/>
        </p:nvCxnSpPr>
        <p:spPr>
          <a:xfrm>
            <a:off x="2336771" y="6647166"/>
            <a:ext cx="0" cy="130527"/>
          </a:xfrm>
          <a:prstGeom prst="line">
            <a:avLst/>
          </a:prstGeom>
          <a:ln w="19050">
            <a:solidFill>
              <a:srgbClr val="7BB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직사각형 104"/>
          <p:cNvSpPr/>
          <p:nvPr/>
        </p:nvSpPr>
        <p:spPr>
          <a:xfrm>
            <a:off x="0" y="6594309"/>
            <a:ext cx="412750" cy="306243"/>
          </a:xfrm>
          <a:prstGeom prst="rect">
            <a:avLst/>
          </a:prstGeom>
          <a:solidFill>
            <a:srgbClr val="7BBC0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677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890" y="315019"/>
            <a:ext cx="2735020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04. </a:t>
            </a:r>
            <a:r>
              <a:rPr lang="ko-KR" altLang="en-US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신성장기반자금</a:t>
            </a:r>
            <a:endParaRPr lang="ko-KR" altLang="en-US" sz="2400" dirty="0">
              <a:ln>
                <a:solidFill>
                  <a:schemeClr val="tx1">
                    <a:alpha val="0"/>
                  </a:schemeClr>
                </a:solidFill>
              </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0"/>
              </a:gra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403978" y="1264446"/>
            <a:ext cx="9603622" cy="2024853"/>
            <a:chOff x="503487" y="1295331"/>
            <a:chExt cx="9603622" cy="2024853"/>
          </a:xfrm>
        </p:grpSpPr>
        <p:sp>
          <p:nvSpPr>
            <p:cNvPr id="28" name="타원 88"/>
            <p:cNvSpPr/>
            <p:nvPr/>
          </p:nvSpPr>
          <p:spPr>
            <a:xfrm>
              <a:off x="588939" y="1329547"/>
              <a:ext cx="6404911" cy="1990637"/>
            </a:xfrm>
            <a:custGeom>
              <a:avLst/>
              <a:gdLst>
                <a:gd name="connsiteX0" fmla="*/ 0 w 7966120"/>
                <a:gd name="connsiteY0" fmla="*/ 48932 h 1275922"/>
                <a:gd name="connsiteX1" fmla="*/ 48932 w 7966120"/>
                <a:gd name="connsiteY1" fmla="*/ 0 h 1275922"/>
                <a:gd name="connsiteX2" fmla="*/ 7917188 w 7966120"/>
                <a:gd name="connsiteY2" fmla="*/ 0 h 1275922"/>
                <a:gd name="connsiteX3" fmla="*/ 7966120 w 7966120"/>
                <a:gd name="connsiteY3" fmla="*/ 48932 h 1275922"/>
                <a:gd name="connsiteX4" fmla="*/ 7966120 w 7966120"/>
                <a:gd name="connsiteY4" fmla="*/ 1226990 h 1275922"/>
                <a:gd name="connsiteX5" fmla="*/ 7917188 w 7966120"/>
                <a:gd name="connsiteY5" fmla="*/ 1275922 h 1275922"/>
                <a:gd name="connsiteX6" fmla="*/ 48932 w 7966120"/>
                <a:gd name="connsiteY6" fmla="*/ 1275922 h 1275922"/>
                <a:gd name="connsiteX7" fmla="*/ 0 w 7966120"/>
                <a:gd name="connsiteY7" fmla="*/ 1226990 h 1275922"/>
                <a:gd name="connsiteX8" fmla="*/ 0 w 7966120"/>
                <a:gd name="connsiteY8" fmla="*/ 48932 h 1275922"/>
                <a:gd name="connsiteX0" fmla="*/ 7917188 w 8008628"/>
                <a:gd name="connsiteY0" fmla="*/ 1275922 h 1367362"/>
                <a:gd name="connsiteX1" fmla="*/ 48932 w 8008628"/>
                <a:gd name="connsiteY1" fmla="*/ 1275922 h 1367362"/>
                <a:gd name="connsiteX2" fmla="*/ 0 w 8008628"/>
                <a:gd name="connsiteY2" fmla="*/ 1226990 h 1367362"/>
                <a:gd name="connsiteX3" fmla="*/ 0 w 8008628"/>
                <a:gd name="connsiteY3" fmla="*/ 48932 h 1367362"/>
                <a:gd name="connsiteX4" fmla="*/ 48932 w 8008628"/>
                <a:gd name="connsiteY4" fmla="*/ 0 h 1367362"/>
                <a:gd name="connsiteX5" fmla="*/ 7917188 w 8008628"/>
                <a:gd name="connsiteY5" fmla="*/ 0 h 1367362"/>
                <a:gd name="connsiteX6" fmla="*/ 7966120 w 8008628"/>
                <a:gd name="connsiteY6" fmla="*/ 48932 h 1367362"/>
                <a:gd name="connsiteX7" fmla="*/ 7966120 w 8008628"/>
                <a:gd name="connsiteY7" fmla="*/ 1226990 h 1367362"/>
                <a:gd name="connsiteX8" fmla="*/ 8008628 w 8008628"/>
                <a:gd name="connsiteY8" fmla="*/ 1367362 h 1367362"/>
                <a:gd name="connsiteX0" fmla="*/ 1103150 w 8008628"/>
                <a:gd name="connsiteY0" fmla="*/ 1275922 h 1367362"/>
                <a:gd name="connsiteX1" fmla="*/ 48932 w 8008628"/>
                <a:gd name="connsiteY1" fmla="*/ 1275922 h 1367362"/>
                <a:gd name="connsiteX2" fmla="*/ 0 w 8008628"/>
                <a:gd name="connsiteY2" fmla="*/ 1226990 h 1367362"/>
                <a:gd name="connsiteX3" fmla="*/ 0 w 8008628"/>
                <a:gd name="connsiteY3" fmla="*/ 48932 h 1367362"/>
                <a:gd name="connsiteX4" fmla="*/ 48932 w 8008628"/>
                <a:gd name="connsiteY4" fmla="*/ 0 h 1367362"/>
                <a:gd name="connsiteX5" fmla="*/ 7917188 w 8008628"/>
                <a:gd name="connsiteY5" fmla="*/ 0 h 1367362"/>
                <a:gd name="connsiteX6" fmla="*/ 7966120 w 8008628"/>
                <a:gd name="connsiteY6" fmla="*/ 48932 h 1367362"/>
                <a:gd name="connsiteX7" fmla="*/ 7966120 w 8008628"/>
                <a:gd name="connsiteY7" fmla="*/ 1226990 h 1367362"/>
                <a:gd name="connsiteX8" fmla="*/ 8008628 w 8008628"/>
                <a:gd name="connsiteY8" fmla="*/ 1367362 h 1367362"/>
                <a:gd name="connsiteX0" fmla="*/ 1103150 w 7966120"/>
                <a:gd name="connsiteY0" fmla="*/ 1275922 h 1275922"/>
                <a:gd name="connsiteX1" fmla="*/ 48932 w 7966120"/>
                <a:gd name="connsiteY1" fmla="*/ 1275922 h 1275922"/>
                <a:gd name="connsiteX2" fmla="*/ 0 w 7966120"/>
                <a:gd name="connsiteY2" fmla="*/ 1226990 h 1275922"/>
                <a:gd name="connsiteX3" fmla="*/ 0 w 7966120"/>
                <a:gd name="connsiteY3" fmla="*/ 48932 h 1275922"/>
                <a:gd name="connsiteX4" fmla="*/ 48932 w 7966120"/>
                <a:gd name="connsiteY4" fmla="*/ 0 h 1275922"/>
                <a:gd name="connsiteX5" fmla="*/ 7917188 w 7966120"/>
                <a:gd name="connsiteY5" fmla="*/ 0 h 1275922"/>
                <a:gd name="connsiteX6" fmla="*/ 7966120 w 7966120"/>
                <a:gd name="connsiteY6" fmla="*/ 48932 h 1275922"/>
                <a:gd name="connsiteX7" fmla="*/ 7966120 w 7966120"/>
                <a:gd name="connsiteY7" fmla="*/ 1226990 h 1275922"/>
                <a:gd name="connsiteX0" fmla="*/ 1103150 w 7966120"/>
                <a:gd name="connsiteY0" fmla="*/ 1275922 h 1275922"/>
                <a:gd name="connsiteX1" fmla="*/ 48932 w 7966120"/>
                <a:gd name="connsiteY1" fmla="*/ 1275922 h 1275922"/>
                <a:gd name="connsiteX2" fmla="*/ 0 w 7966120"/>
                <a:gd name="connsiteY2" fmla="*/ 1226990 h 1275922"/>
                <a:gd name="connsiteX3" fmla="*/ 0 w 7966120"/>
                <a:gd name="connsiteY3" fmla="*/ 48932 h 1275922"/>
                <a:gd name="connsiteX4" fmla="*/ 48932 w 7966120"/>
                <a:gd name="connsiteY4" fmla="*/ 0 h 1275922"/>
                <a:gd name="connsiteX5" fmla="*/ 7917188 w 7966120"/>
                <a:gd name="connsiteY5" fmla="*/ 0 h 1275922"/>
                <a:gd name="connsiteX6" fmla="*/ 7966120 w 7966120"/>
                <a:gd name="connsiteY6" fmla="*/ 48932 h 1275922"/>
                <a:gd name="connsiteX0" fmla="*/ 1103150 w 7917188"/>
                <a:gd name="connsiteY0" fmla="*/ 1275922 h 1275922"/>
                <a:gd name="connsiteX1" fmla="*/ 48932 w 7917188"/>
                <a:gd name="connsiteY1" fmla="*/ 1275922 h 1275922"/>
                <a:gd name="connsiteX2" fmla="*/ 0 w 7917188"/>
                <a:gd name="connsiteY2" fmla="*/ 1226990 h 1275922"/>
                <a:gd name="connsiteX3" fmla="*/ 0 w 7917188"/>
                <a:gd name="connsiteY3" fmla="*/ 48932 h 1275922"/>
                <a:gd name="connsiteX4" fmla="*/ 48932 w 7917188"/>
                <a:gd name="connsiteY4" fmla="*/ 0 h 1275922"/>
                <a:gd name="connsiteX5" fmla="*/ 7917188 w 7917188"/>
                <a:gd name="connsiteY5" fmla="*/ 0 h 1275922"/>
                <a:gd name="connsiteX0" fmla="*/ 1103150 w 6404911"/>
                <a:gd name="connsiteY0" fmla="*/ 1275922 h 1275922"/>
                <a:gd name="connsiteX1" fmla="*/ 48932 w 6404911"/>
                <a:gd name="connsiteY1" fmla="*/ 1275922 h 1275922"/>
                <a:gd name="connsiteX2" fmla="*/ 0 w 6404911"/>
                <a:gd name="connsiteY2" fmla="*/ 1226990 h 1275922"/>
                <a:gd name="connsiteX3" fmla="*/ 0 w 6404911"/>
                <a:gd name="connsiteY3" fmla="*/ 48932 h 1275922"/>
                <a:gd name="connsiteX4" fmla="*/ 48932 w 6404911"/>
                <a:gd name="connsiteY4" fmla="*/ 0 h 1275922"/>
                <a:gd name="connsiteX5" fmla="*/ 6404911 w 6404911"/>
                <a:gd name="connsiteY5" fmla="*/ 0 h 1275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04911" h="1275922">
                  <a:moveTo>
                    <a:pt x="1103150" y="1275922"/>
                  </a:moveTo>
                  <a:lnTo>
                    <a:pt x="48932" y="1275922"/>
                  </a:lnTo>
                  <a:cubicBezTo>
                    <a:pt x="21908" y="1275922"/>
                    <a:pt x="0" y="1254014"/>
                    <a:pt x="0" y="1226990"/>
                  </a:cubicBezTo>
                  <a:lnTo>
                    <a:pt x="0" y="48932"/>
                  </a:lnTo>
                  <a:cubicBezTo>
                    <a:pt x="0" y="21908"/>
                    <a:pt x="21908" y="0"/>
                    <a:pt x="48932" y="0"/>
                  </a:cubicBezTo>
                  <a:lnTo>
                    <a:pt x="6404911" y="0"/>
                  </a:lnTo>
                </a:path>
              </a:pathLst>
            </a:cu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FF5C01"/>
                </a:solidFill>
              </a:endParaRPr>
            </a:p>
          </p:txBody>
        </p:sp>
        <p:grpSp>
          <p:nvGrpSpPr>
            <p:cNvPr id="29" name="그룹 28"/>
            <p:cNvGrpSpPr/>
            <p:nvPr/>
          </p:nvGrpSpPr>
          <p:grpSpPr>
            <a:xfrm>
              <a:off x="503487" y="1398861"/>
              <a:ext cx="1627201" cy="364802"/>
              <a:chOff x="548369" y="4935095"/>
              <a:chExt cx="1835806" cy="411570"/>
            </a:xfrm>
          </p:grpSpPr>
          <p:sp>
            <p:nvSpPr>
              <p:cNvPr id="40" name="자유형 39"/>
              <p:cNvSpPr/>
              <p:nvPr/>
            </p:nvSpPr>
            <p:spPr>
              <a:xfrm rot="21449275">
                <a:off x="626009" y="5121897"/>
                <a:ext cx="1190130" cy="224768"/>
              </a:xfrm>
              <a:custGeom>
                <a:avLst/>
                <a:gdLst>
                  <a:gd name="connsiteX0" fmla="*/ 26193 w 1078706"/>
                  <a:gd name="connsiteY0" fmla="*/ 76200 h 173831"/>
                  <a:gd name="connsiteX1" fmla="*/ 1078706 w 1078706"/>
                  <a:gd name="connsiteY1" fmla="*/ 173831 h 173831"/>
                  <a:gd name="connsiteX2" fmla="*/ 1078706 w 1078706"/>
                  <a:gd name="connsiteY2" fmla="*/ 0 h 173831"/>
                  <a:gd name="connsiteX3" fmla="*/ 0 w 1078706"/>
                  <a:gd name="connsiteY3" fmla="*/ 33337 h 173831"/>
                  <a:gd name="connsiteX4" fmla="*/ 26193 w 1078706"/>
                  <a:gd name="connsiteY4" fmla="*/ 76200 h 173831"/>
                  <a:gd name="connsiteX0" fmla="*/ 26193 w 1078706"/>
                  <a:gd name="connsiteY0" fmla="*/ 76200 h 176212"/>
                  <a:gd name="connsiteX1" fmla="*/ 1071562 w 1078706"/>
                  <a:gd name="connsiteY1" fmla="*/ 176212 h 176212"/>
                  <a:gd name="connsiteX2" fmla="*/ 1078706 w 1078706"/>
                  <a:gd name="connsiteY2" fmla="*/ 0 h 176212"/>
                  <a:gd name="connsiteX3" fmla="*/ 0 w 1078706"/>
                  <a:gd name="connsiteY3" fmla="*/ 33337 h 176212"/>
                  <a:gd name="connsiteX4" fmla="*/ 26193 w 1078706"/>
                  <a:gd name="connsiteY4" fmla="*/ 76200 h 176212"/>
                  <a:gd name="connsiteX0" fmla="*/ 26193 w 1078706"/>
                  <a:gd name="connsiteY0" fmla="*/ 76200 h 176212"/>
                  <a:gd name="connsiteX1" fmla="*/ 1071562 w 1078706"/>
                  <a:gd name="connsiteY1" fmla="*/ 176212 h 176212"/>
                  <a:gd name="connsiteX2" fmla="*/ 1078706 w 1078706"/>
                  <a:gd name="connsiteY2" fmla="*/ 0 h 176212"/>
                  <a:gd name="connsiteX3" fmla="*/ 0 w 1078706"/>
                  <a:gd name="connsiteY3" fmla="*/ 33337 h 176212"/>
                  <a:gd name="connsiteX4" fmla="*/ 26193 w 1078706"/>
                  <a:gd name="connsiteY4" fmla="*/ 76200 h 176212"/>
                  <a:gd name="connsiteX0" fmla="*/ 26193 w 1083468"/>
                  <a:gd name="connsiteY0" fmla="*/ 76200 h 221455"/>
                  <a:gd name="connsiteX1" fmla="*/ 1083468 w 1083468"/>
                  <a:gd name="connsiteY1" fmla="*/ 221455 h 221455"/>
                  <a:gd name="connsiteX2" fmla="*/ 1078706 w 1083468"/>
                  <a:gd name="connsiteY2" fmla="*/ 0 h 221455"/>
                  <a:gd name="connsiteX3" fmla="*/ 0 w 1083468"/>
                  <a:gd name="connsiteY3" fmla="*/ 33337 h 221455"/>
                  <a:gd name="connsiteX4" fmla="*/ 26193 w 1083468"/>
                  <a:gd name="connsiteY4" fmla="*/ 76200 h 221455"/>
                  <a:gd name="connsiteX0" fmla="*/ 26193 w 1088356"/>
                  <a:gd name="connsiteY0" fmla="*/ 76200 h 221455"/>
                  <a:gd name="connsiteX1" fmla="*/ 1083468 w 1088356"/>
                  <a:gd name="connsiteY1" fmla="*/ 221455 h 221455"/>
                  <a:gd name="connsiteX2" fmla="*/ 1078706 w 1088356"/>
                  <a:gd name="connsiteY2" fmla="*/ 0 h 221455"/>
                  <a:gd name="connsiteX3" fmla="*/ 0 w 1088356"/>
                  <a:gd name="connsiteY3" fmla="*/ 33337 h 221455"/>
                  <a:gd name="connsiteX4" fmla="*/ 26193 w 1088356"/>
                  <a:gd name="connsiteY4" fmla="*/ 76200 h 221455"/>
                  <a:gd name="connsiteX0" fmla="*/ 26193 w 1130580"/>
                  <a:gd name="connsiteY0" fmla="*/ 76200 h 221455"/>
                  <a:gd name="connsiteX1" fmla="*/ 1083468 w 1130580"/>
                  <a:gd name="connsiteY1" fmla="*/ 221455 h 221455"/>
                  <a:gd name="connsiteX2" fmla="*/ 1078706 w 1130580"/>
                  <a:gd name="connsiteY2" fmla="*/ 0 h 221455"/>
                  <a:gd name="connsiteX3" fmla="*/ 0 w 1130580"/>
                  <a:gd name="connsiteY3" fmla="*/ 33337 h 221455"/>
                  <a:gd name="connsiteX4" fmla="*/ 26193 w 1130580"/>
                  <a:gd name="connsiteY4" fmla="*/ 76200 h 221455"/>
                  <a:gd name="connsiteX0" fmla="*/ 26193 w 1145439"/>
                  <a:gd name="connsiteY0" fmla="*/ 76200 h 221455"/>
                  <a:gd name="connsiteX1" fmla="*/ 1083468 w 1145439"/>
                  <a:gd name="connsiteY1" fmla="*/ 221455 h 221455"/>
                  <a:gd name="connsiteX2" fmla="*/ 1078706 w 1145439"/>
                  <a:gd name="connsiteY2" fmla="*/ 0 h 221455"/>
                  <a:gd name="connsiteX3" fmla="*/ 0 w 1145439"/>
                  <a:gd name="connsiteY3" fmla="*/ 33337 h 221455"/>
                  <a:gd name="connsiteX4" fmla="*/ 26193 w 1145439"/>
                  <a:gd name="connsiteY4" fmla="*/ 76200 h 221455"/>
                  <a:gd name="connsiteX0" fmla="*/ 26193 w 1160776"/>
                  <a:gd name="connsiteY0" fmla="*/ 76200 h 226876"/>
                  <a:gd name="connsiteX1" fmla="*/ 1083468 w 1160776"/>
                  <a:gd name="connsiteY1" fmla="*/ 221455 h 226876"/>
                  <a:gd name="connsiteX2" fmla="*/ 1078706 w 1160776"/>
                  <a:gd name="connsiteY2" fmla="*/ 0 h 226876"/>
                  <a:gd name="connsiteX3" fmla="*/ 0 w 1160776"/>
                  <a:gd name="connsiteY3" fmla="*/ 33337 h 226876"/>
                  <a:gd name="connsiteX4" fmla="*/ 26193 w 1160776"/>
                  <a:gd name="connsiteY4" fmla="*/ 76200 h 226876"/>
                  <a:gd name="connsiteX0" fmla="*/ 26193 w 1139370"/>
                  <a:gd name="connsiteY0" fmla="*/ 76200 h 194259"/>
                  <a:gd name="connsiteX1" fmla="*/ 1047749 w 1139370"/>
                  <a:gd name="connsiteY1" fmla="*/ 188117 h 194259"/>
                  <a:gd name="connsiteX2" fmla="*/ 1078706 w 1139370"/>
                  <a:gd name="connsiteY2" fmla="*/ 0 h 194259"/>
                  <a:gd name="connsiteX3" fmla="*/ 0 w 1139370"/>
                  <a:gd name="connsiteY3" fmla="*/ 33337 h 194259"/>
                  <a:gd name="connsiteX4" fmla="*/ 26193 w 1139370"/>
                  <a:gd name="connsiteY4" fmla="*/ 76200 h 194259"/>
                  <a:gd name="connsiteX0" fmla="*/ 26193 w 1149857"/>
                  <a:gd name="connsiteY0" fmla="*/ 76270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26193 w 1149857"/>
                  <a:gd name="connsiteY4" fmla="*/ 76270 h 193908"/>
                  <a:gd name="connsiteX0" fmla="*/ 33336 w 1149857"/>
                  <a:gd name="connsiteY0" fmla="*/ 40551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33336 w 1149857"/>
                  <a:gd name="connsiteY4" fmla="*/ 40551 h 193908"/>
                  <a:gd name="connsiteX0" fmla="*/ 33336 w 1149857"/>
                  <a:gd name="connsiteY0" fmla="*/ 40551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33336 w 1149857"/>
                  <a:gd name="connsiteY4" fmla="*/ 40551 h 193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9857" h="193908">
                    <a:moveTo>
                      <a:pt x="33336" y="40551"/>
                    </a:moveTo>
                    <a:cubicBezTo>
                      <a:pt x="403223" y="81031"/>
                      <a:pt x="775493" y="104844"/>
                      <a:pt x="1047749" y="188187"/>
                    </a:cubicBezTo>
                    <a:cubicBezTo>
                      <a:pt x="1191418" y="233433"/>
                      <a:pt x="1166018" y="-4693"/>
                      <a:pt x="1078706" y="70"/>
                    </a:cubicBezTo>
                    <a:lnTo>
                      <a:pt x="0" y="33407"/>
                    </a:lnTo>
                    <a:lnTo>
                      <a:pt x="33336" y="40551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alpha val="0"/>
                    </a:schemeClr>
                  </a:gs>
                  <a:gs pos="14000">
                    <a:schemeClr val="bg1">
                      <a:lumMod val="50000"/>
                    </a:schemeClr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41" name="양쪽 모서리가 둥근 사각형 40"/>
              <p:cNvSpPr/>
              <p:nvPr/>
            </p:nvSpPr>
            <p:spPr>
              <a:xfrm rot="5400000">
                <a:off x="1335340" y="4158179"/>
                <a:ext cx="261863" cy="183580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087114" y="4935095"/>
                <a:ext cx="1297061" cy="31251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2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신성장기반자금</a:t>
                </a:r>
                <a:endParaRPr lang="ko-KR" altLang="en-US" sz="12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3" name="직각 삼각형 42"/>
              <p:cNvSpPr/>
              <p:nvPr/>
            </p:nvSpPr>
            <p:spPr>
              <a:xfrm rot="10800000">
                <a:off x="555183" y="5207013"/>
                <a:ext cx="89693" cy="85787"/>
              </a:xfrm>
              <a:prstGeom prst="rtTriangl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pic>
            <p:nvPicPr>
              <p:cNvPr id="44" name="그림 4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19300" y="4946647"/>
                <a:ext cx="255120" cy="242492"/>
              </a:xfrm>
              <a:prstGeom prst="rect">
                <a:avLst/>
              </a:prstGeom>
            </p:spPr>
          </p:pic>
        </p:grpSp>
        <p:grpSp>
          <p:nvGrpSpPr>
            <p:cNvPr id="30" name="그룹 29"/>
            <p:cNvGrpSpPr/>
            <p:nvPr/>
          </p:nvGrpSpPr>
          <p:grpSpPr>
            <a:xfrm>
              <a:off x="806223" y="1719341"/>
              <a:ext cx="9300886" cy="846642"/>
              <a:chOff x="722757" y="2062708"/>
              <a:chExt cx="9300886" cy="846642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1123491" y="2095648"/>
                <a:ext cx="825867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4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rgbClr val="0973B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사업목적</a:t>
                </a:r>
                <a:endParaRPr lang="ko-KR" altLang="en-US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973B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38" name="그림 37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2757" y="2062708"/>
                <a:ext cx="373656" cy="373656"/>
              </a:xfrm>
              <a:prstGeom prst="rect">
                <a:avLst/>
              </a:prstGeom>
            </p:spPr>
          </p:pic>
          <p:sp>
            <p:nvSpPr>
              <p:cNvPr id="39" name="TextBox 38"/>
              <p:cNvSpPr txBox="1"/>
              <p:nvPr/>
            </p:nvSpPr>
            <p:spPr>
              <a:xfrm>
                <a:off x="2160592" y="2109131"/>
                <a:ext cx="7863051" cy="80021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ko-KR" altLang="en-US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▪  사업성과 </a:t>
                </a:r>
                <a:r>
                  <a:rPr lang="ko-KR" altLang="en-US" sz="14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기술성이 우수한 성장 유망 중소기업의 생산성향상</a:t>
                </a:r>
                <a:r>
                  <a:rPr lang="en-US" altLang="ko-KR" sz="14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고부가가치화 등 </a:t>
                </a:r>
                <a:r>
                  <a:rPr lang="ko-KR" altLang="en-US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경쟁력 강화에 </a:t>
                </a:r>
                <a:endParaRPr lang="en-US" altLang="ko-KR" sz="14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  <a:p>
                <a:r>
                  <a:rPr lang="en-US" altLang="ko-KR" sz="14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 </a:t>
                </a:r>
                <a:r>
                  <a:rPr lang="en-US" altLang="ko-KR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  </a:t>
                </a:r>
                <a:r>
                  <a:rPr lang="ko-KR" altLang="en-US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필요한 </a:t>
                </a:r>
                <a:r>
                  <a:rPr lang="ko-KR" altLang="en-US" sz="14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자금을 지원하여 성장동력 </a:t>
                </a:r>
                <a:r>
                  <a:rPr lang="ko-KR" altLang="en-US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창출</a:t>
                </a:r>
                <a:endParaRPr lang="en-US" altLang="ko-KR" sz="14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  <a:p>
                <a:endParaRPr lang="ko-KR" altLang="en-US" sz="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  <a:p>
                <a:r>
                  <a:rPr lang="ko-KR" altLang="en-US" sz="14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▪ </a:t>
                </a:r>
                <a:r>
                  <a:rPr lang="ko-KR" altLang="en-US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 한중</a:t>
                </a:r>
                <a:r>
                  <a:rPr lang="en-US" altLang="ko-KR" sz="14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FTA </a:t>
                </a:r>
                <a:r>
                  <a:rPr lang="ko-KR" altLang="en-US" sz="14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취약업종의 산업경쟁력 강화</a:t>
                </a:r>
                <a:r>
                  <a:rPr lang="en-US" altLang="ko-KR" sz="14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인적자원 투자유도를 통한 성장잠재력 </a:t>
                </a:r>
                <a:r>
                  <a:rPr lang="ko-KR" altLang="en-US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확충 지원</a:t>
                </a:r>
                <a:endParaRPr lang="ko-KR" altLang="en-US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</p:grpSp>
        <p:grpSp>
          <p:nvGrpSpPr>
            <p:cNvPr id="31" name="그룹 30"/>
            <p:cNvGrpSpPr/>
            <p:nvPr/>
          </p:nvGrpSpPr>
          <p:grpSpPr>
            <a:xfrm>
              <a:off x="806223" y="2720411"/>
              <a:ext cx="7544118" cy="488856"/>
              <a:chOff x="722757" y="2694533"/>
              <a:chExt cx="7544118" cy="488856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1123491" y="2714773"/>
                <a:ext cx="825867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4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rgbClr val="0973B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융자규모</a:t>
                </a:r>
                <a:endParaRPr lang="ko-KR" altLang="en-US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973B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35" name="그림 34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2757" y="2694533"/>
                <a:ext cx="373656" cy="373656"/>
              </a:xfrm>
              <a:prstGeom prst="rect">
                <a:avLst/>
              </a:prstGeom>
            </p:spPr>
          </p:pic>
          <p:sp>
            <p:nvSpPr>
              <p:cNvPr id="36" name="TextBox 35"/>
              <p:cNvSpPr txBox="1"/>
              <p:nvPr/>
            </p:nvSpPr>
            <p:spPr>
              <a:xfrm>
                <a:off x="2147892" y="2706335"/>
                <a:ext cx="6118983" cy="47705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altLang="ko-KR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8,800</a:t>
                </a:r>
                <a:r>
                  <a:rPr lang="ko-KR" altLang="en-US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억원</a:t>
                </a:r>
                <a:endParaRPr lang="en-US" altLang="ko-KR" sz="14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  <a:p>
                <a:r>
                  <a:rPr lang="ko-KR" altLang="en-US" sz="11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 </a:t>
                </a:r>
                <a:r>
                  <a:rPr lang="en-US" altLang="ko-KR" sz="11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* </a:t>
                </a:r>
                <a:r>
                  <a:rPr lang="ko-KR" altLang="en-US" sz="1100" dirty="0" err="1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신성장유망</a:t>
                </a:r>
                <a:r>
                  <a:rPr lang="ko-KR" altLang="en-US" sz="11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 </a:t>
                </a:r>
                <a:r>
                  <a:rPr lang="en-US" altLang="ko-KR" sz="11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5,000</a:t>
                </a:r>
                <a:r>
                  <a:rPr lang="ko-KR" altLang="en-US" sz="11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억원</a:t>
                </a:r>
                <a:r>
                  <a:rPr lang="en-US" altLang="ko-KR" sz="11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, </a:t>
                </a:r>
                <a:r>
                  <a:rPr lang="ko-KR" altLang="en-US" sz="11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기술사업성우수기업전용 </a:t>
                </a:r>
                <a:r>
                  <a:rPr lang="en-US" altLang="ko-KR" sz="11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500</a:t>
                </a:r>
                <a:r>
                  <a:rPr lang="ko-KR" altLang="en-US" sz="11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억원</a:t>
                </a:r>
                <a:r>
                  <a:rPr lang="en-US" altLang="ko-KR" sz="11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, </a:t>
                </a:r>
                <a:r>
                  <a:rPr lang="ko-KR" altLang="en-US" sz="11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고성장</a:t>
                </a:r>
                <a:r>
                  <a:rPr lang="en-US" altLang="ko-KR" sz="11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(</a:t>
                </a:r>
                <a:r>
                  <a:rPr lang="ko-KR" altLang="en-US" sz="11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가젤형</a:t>
                </a:r>
                <a:r>
                  <a:rPr lang="en-US" altLang="ko-KR" sz="11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)</a:t>
                </a:r>
                <a:r>
                  <a:rPr lang="ko-KR" altLang="en-US" sz="11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기업육성 </a:t>
                </a:r>
                <a:r>
                  <a:rPr lang="en-US" altLang="ko-KR" sz="11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3,300</a:t>
                </a:r>
                <a:r>
                  <a:rPr lang="ko-KR" altLang="en-US" sz="11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억원</a:t>
                </a:r>
                <a:endPara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</p:grpSp>
        <p:sp>
          <p:nvSpPr>
            <p:cNvPr id="33" name="타원 32"/>
            <p:cNvSpPr/>
            <p:nvPr/>
          </p:nvSpPr>
          <p:spPr>
            <a:xfrm>
              <a:off x="6952129" y="1295331"/>
              <a:ext cx="65858" cy="6585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</p:grpSp>
      <p:pic>
        <p:nvPicPr>
          <p:cNvPr id="51" name="그림 5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04"/>
          <a:stretch/>
        </p:blipFill>
        <p:spPr>
          <a:xfrm>
            <a:off x="1925323" y="7037760"/>
            <a:ext cx="6836534" cy="146147"/>
          </a:xfrm>
          <a:prstGeom prst="rect">
            <a:avLst/>
          </a:prstGeom>
        </p:spPr>
      </p:pic>
      <p:grpSp>
        <p:nvGrpSpPr>
          <p:cNvPr id="52" name="그룹 51"/>
          <p:cNvGrpSpPr/>
          <p:nvPr/>
        </p:nvGrpSpPr>
        <p:grpSpPr>
          <a:xfrm rot="5400000">
            <a:off x="3883346" y="1076162"/>
            <a:ext cx="2848792" cy="9075864"/>
            <a:chOff x="4959494" y="2835239"/>
            <a:chExt cx="3700931" cy="735274"/>
          </a:xfrm>
        </p:grpSpPr>
        <p:sp>
          <p:nvSpPr>
            <p:cNvPr id="96" name="타원 87"/>
            <p:cNvSpPr/>
            <p:nvPr/>
          </p:nvSpPr>
          <p:spPr>
            <a:xfrm rot="16200000">
              <a:off x="6442323" y="1352410"/>
              <a:ext cx="735274" cy="3700931"/>
            </a:xfrm>
            <a:prstGeom prst="roundRect">
              <a:avLst>
                <a:gd name="adj" fmla="val 3831"/>
              </a:avLst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/>
            </a:p>
          </p:txBody>
        </p:sp>
        <p:sp>
          <p:nvSpPr>
            <p:cNvPr id="97" name="타원 88"/>
            <p:cNvSpPr/>
            <p:nvPr/>
          </p:nvSpPr>
          <p:spPr>
            <a:xfrm rot="16200000">
              <a:off x="6454163" y="1427639"/>
              <a:ext cx="713053" cy="3548757"/>
            </a:xfrm>
            <a:prstGeom prst="roundRect">
              <a:avLst>
                <a:gd name="adj" fmla="val 2819"/>
              </a:avLst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10800000" scaled="0"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/>
            </a:p>
          </p:txBody>
        </p:sp>
      </p:grpSp>
      <p:sp>
        <p:nvSpPr>
          <p:cNvPr id="53" name="직사각형 52"/>
          <p:cNvSpPr/>
          <p:nvPr/>
        </p:nvSpPr>
        <p:spPr>
          <a:xfrm>
            <a:off x="917551" y="4310545"/>
            <a:ext cx="8801579" cy="928205"/>
          </a:xfrm>
          <a:prstGeom prst="rect">
            <a:avLst/>
          </a:prstGeom>
          <a:solidFill>
            <a:srgbClr val="7BBC0A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55" name="그룹 54"/>
          <p:cNvGrpSpPr/>
          <p:nvPr/>
        </p:nvGrpSpPr>
        <p:grpSpPr>
          <a:xfrm>
            <a:off x="1460115" y="3580997"/>
            <a:ext cx="7790494" cy="755312"/>
            <a:chOff x="874570" y="3629025"/>
            <a:chExt cx="3337027" cy="588866"/>
          </a:xfrm>
        </p:grpSpPr>
        <p:grpSp>
          <p:nvGrpSpPr>
            <p:cNvPr id="65" name="그룹 64"/>
            <p:cNvGrpSpPr/>
            <p:nvPr/>
          </p:nvGrpSpPr>
          <p:grpSpPr>
            <a:xfrm>
              <a:off x="874570" y="3629025"/>
              <a:ext cx="3337027" cy="389482"/>
              <a:chOff x="1250445" y="1714498"/>
              <a:chExt cx="2134610" cy="1790700"/>
            </a:xfrm>
          </p:grpSpPr>
          <p:sp>
            <p:nvSpPr>
              <p:cNvPr id="94" name="모서리가 둥근 직사각형 93"/>
              <p:cNvSpPr/>
              <p:nvPr/>
            </p:nvSpPr>
            <p:spPr>
              <a:xfrm>
                <a:off x="1250445" y="1714498"/>
                <a:ext cx="2134610" cy="1790700"/>
              </a:xfrm>
              <a:prstGeom prst="roundRect">
                <a:avLst>
                  <a:gd name="adj" fmla="val 19540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  <a:scene3d>
                <a:camera prst="perspectiveAbove" fov="0">
                  <a:rot lat="21000000" lon="0" rev="0"/>
                </a:camera>
                <a:lightRig rig="balanced" dir="t"/>
              </a:scene3d>
              <a:sp3d extrusionH="273050" prstMaterial="softEdge">
                <a:bevelT w="88900" h="6350"/>
                <a:bevelB w="1905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5" name="모서리가 둥근 직사각형 94"/>
              <p:cNvSpPr/>
              <p:nvPr/>
            </p:nvSpPr>
            <p:spPr>
              <a:xfrm>
                <a:off x="1278071" y="1852687"/>
                <a:ext cx="2083138" cy="1571620"/>
              </a:xfrm>
              <a:prstGeom prst="roundRect">
                <a:avLst>
                  <a:gd name="adj" fmla="val 12203"/>
                </a:avLst>
              </a:prstGeom>
              <a:gradFill>
                <a:gsLst>
                  <a:gs pos="0">
                    <a:srgbClr val="7BBC0A"/>
                  </a:gs>
                  <a:gs pos="100000">
                    <a:srgbClr val="49A51B"/>
                  </a:gs>
                </a:gsLst>
                <a:lin ang="5400000" scaled="1"/>
              </a:gradFill>
              <a:ln>
                <a:noFill/>
              </a:ln>
              <a:effectLst>
                <a:innerShdw blurRad="381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90" name="TextBox 89"/>
            <p:cNvSpPr txBox="1"/>
            <p:nvPr/>
          </p:nvSpPr>
          <p:spPr>
            <a:xfrm>
              <a:off x="2233690" y="3656808"/>
              <a:ext cx="618800" cy="3599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</a:pPr>
              <a:r>
                <a:rPr lang="ko-KR" altLang="en-US" sz="24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융자 대상</a:t>
              </a:r>
              <a:endParaRPr lang="ko-KR" altLang="en-US" sz="24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</p:txBody>
        </p:sp>
        <p:grpSp>
          <p:nvGrpSpPr>
            <p:cNvPr id="91" name="그룹 90"/>
            <p:cNvGrpSpPr/>
            <p:nvPr/>
          </p:nvGrpSpPr>
          <p:grpSpPr>
            <a:xfrm>
              <a:off x="1114016" y="3987589"/>
              <a:ext cx="2884928" cy="230302"/>
              <a:chOff x="691880" y="1673259"/>
              <a:chExt cx="2884928" cy="285752"/>
            </a:xfrm>
          </p:grpSpPr>
          <p:pic>
            <p:nvPicPr>
              <p:cNvPr id="92" name="그림 9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592072" y="1773068"/>
                <a:ext cx="285751" cy="86135"/>
              </a:xfrm>
              <a:prstGeom prst="rect">
                <a:avLst/>
              </a:prstGeom>
            </p:spPr>
          </p:pic>
          <p:pic>
            <p:nvPicPr>
              <p:cNvPr id="93" name="그림 92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3390865" y="1773067"/>
                <a:ext cx="285752" cy="86135"/>
              </a:xfrm>
              <a:prstGeom prst="rect">
                <a:avLst/>
              </a:prstGeom>
            </p:spPr>
          </p:pic>
        </p:grpSp>
      </p:grpSp>
      <p:pic>
        <p:nvPicPr>
          <p:cNvPr id="98" name="그림 9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449" y="4470452"/>
            <a:ext cx="278719" cy="278719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1469605" y="4376245"/>
            <a:ext cx="8249525" cy="2564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500"/>
              </a:spcBef>
            </a:pPr>
            <a:r>
              <a:rPr lang="ko-KR" altLang="en-US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73B80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신성장유망</a:t>
            </a:r>
            <a:r>
              <a:rPr lang="en-US" altLang="ko-KR" sz="14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649F0D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4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                     </a:t>
            </a:r>
            <a:r>
              <a:rPr lang="ko-KR" altLang="en-US" sz="14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중소기업기본법 </a:t>
            </a:r>
            <a:r>
              <a:rPr lang="ko-KR" altLang="en-US" sz="14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상의 업력 </a:t>
            </a:r>
            <a:r>
              <a:rPr lang="en-US" altLang="ko-KR" sz="14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7</a:t>
            </a:r>
            <a:r>
              <a:rPr lang="ko-KR" altLang="en-US" sz="14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이상 중소기업</a:t>
            </a:r>
            <a:r>
              <a:rPr lang="en-US" altLang="ko-KR" sz="14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4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협동화</a:t>
            </a:r>
            <a:r>
              <a:rPr lang="en-US" altLang="ko-KR" sz="14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∙</a:t>
            </a:r>
            <a:r>
              <a:rPr lang="ko-KR" altLang="en-US" sz="14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협업사업 </a:t>
            </a:r>
            <a:r>
              <a:rPr lang="ko-KR" altLang="en-US" sz="14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승인기업</a:t>
            </a:r>
            <a:r>
              <a:rPr lang="en-US" altLang="ko-KR" sz="14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br>
              <a:rPr lang="en-US" altLang="ko-KR" sz="14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en-US" altLang="ko-KR" sz="14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                                          </a:t>
            </a:r>
            <a:r>
              <a:rPr lang="ko-KR" altLang="en-US" sz="14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한중</a:t>
            </a:r>
            <a:r>
              <a:rPr lang="en-US" altLang="ko-KR" sz="14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FTA</a:t>
            </a:r>
            <a:r>
              <a:rPr lang="ko-KR" altLang="en-US" sz="14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취약업종 영위기업</a:t>
            </a:r>
            <a:r>
              <a:rPr lang="en-US" altLang="ko-KR" sz="14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400" dirty="0" err="1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인재육성형기업</a:t>
            </a:r>
            <a:endParaRPr lang="en-US" altLang="ko-KR" sz="1400" dirty="0" smtClean="0">
              <a:ln>
                <a:solidFill>
                  <a:prstClr val="black">
                    <a:alpha val="0"/>
                  </a:prst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lvl="0">
              <a:lnSpc>
                <a:spcPct val="150000"/>
              </a:lnSpc>
              <a:spcBef>
                <a:spcPts val="500"/>
              </a:spcBef>
            </a:pPr>
            <a:endParaRPr lang="en-US" altLang="ko-KR" sz="600" dirty="0" smtClean="0">
              <a:ln>
                <a:solidFill>
                  <a:prstClr val="black">
                    <a:alpha val="0"/>
                  </a:prst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50000"/>
              </a:lnSpc>
              <a:spcBef>
                <a:spcPts val="500"/>
              </a:spcBef>
            </a:pPr>
            <a:r>
              <a:rPr lang="ko-KR" altLang="en-US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73B80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기술사업성우수기업전용    </a:t>
            </a:r>
            <a:r>
              <a:rPr lang="ko-KR" altLang="en-US" sz="1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중소기업기본법 </a:t>
            </a:r>
            <a:r>
              <a:rPr lang="ko-KR" altLang="en-US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상의 업력 </a:t>
            </a:r>
            <a:r>
              <a:rPr lang="en-US" altLang="ko-KR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7</a:t>
            </a:r>
            <a:r>
              <a:rPr lang="ko-KR" altLang="en-US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이상 중소기업 중 기업평가등급 </a:t>
            </a:r>
            <a:r>
              <a:rPr lang="ko-KR" altLang="en-US" sz="1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우수기업</a:t>
            </a:r>
            <a:endParaRPr lang="en-US" altLang="ko-KR" sz="140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50000"/>
              </a:lnSpc>
              <a:spcBef>
                <a:spcPts val="500"/>
              </a:spcBef>
            </a:pPr>
            <a:endParaRPr lang="ko-KR" altLang="en-US" sz="6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50000"/>
              </a:lnSpc>
              <a:spcBef>
                <a:spcPts val="500"/>
              </a:spcBef>
            </a:pPr>
            <a:r>
              <a:rPr lang="ko-KR" altLang="en-US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73B80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고성장</a:t>
            </a:r>
            <a:r>
              <a:rPr lang="en-US" altLang="ko-KR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73B80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73B80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가젤형</a:t>
            </a:r>
            <a:r>
              <a:rPr lang="en-US" altLang="ko-KR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73B80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r>
              <a: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73B80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기업육성</a:t>
            </a:r>
            <a:r>
              <a:rPr lang="en-US" altLang="ko-KR" sz="1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</a:t>
            </a:r>
            <a:r>
              <a:rPr lang="ko-KR" altLang="en-US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①</a:t>
            </a:r>
            <a:r>
              <a:rPr lang="en-US" altLang="ko-KR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『</a:t>
            </a:r>
            <a:r>
              <a:rPr lang="ko-KR" altLang="en-US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중소기업기본법</a:t>
            </a:r>
            <a:r>
              <a:rPr lang="en-US" altLang="ko-KR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』</a:t>
            </a:r>
            <a:r>
              <a:rPr lang="ko-KR" altLang="en-US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상의 </a:t>
            </a:r>
            <a:r>
              <a:rPr lang="ko-KR" altLang="en-US" sz="140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업력</a:t>
            </a:r>
            <a:r>
              <a:rPr lang="ko-KR" altLang="en-US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4</a:t>
            </a:r>
            <a:r>
              <a:rPr lang="ko-KR" altLang="en-US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이상 중소기업 중 최근 </a:t>
            </a:r>
            <a:r>
              <a:rPr lang="en-US" altLang="ko-KR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4</a:t>
            </a:r>
            <a:r>
              <a:rPr lang="ko-KR" altLang="en-US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개년간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(‘13∼’16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년간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r>
              <a:rPr lang="en-US" altLang="ko-KR" sz="1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en-US" altLang="ko-KR" sz="1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                                              </a:t>
            </a:r>
            <a:r>
              <a:rPr lang="ko-KR" altLang="en-US" sz="1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상시 근로자 </a:t>
            </a:r>
            <a:r>
              <a:rPr lang="ko-KR" altLang="en-US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또는 매출액이 연평균 </a:t>
            </a:r>
            <a:r>
              <a:rPr lang="en-US" altLang="ko-KR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20% </a:t>
            </a:r>
            <a:r>
              <a:rPr lang="ko-KR" altLang="en-US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이상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지방 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15%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이상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 </a:t>
            </a:r>
            <a:r>
              <a:rPr lang="ko-KR" altLang="en-US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증가한 </a:t>
            </a:r>
            <a:r>
              <a:rPr lang="ko-KR" altLang="en-US" sz="1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기업</a:t>
            </a:r>
            <a:r>
              <a:rPr lang="en-US" altLang="ko-KR" sz="1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/>
            </a:r>
            <a:br>
              <a:rPr lang="en-US" altLang="ko-KR" sz="1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</a:br>
            <a:r>
              <a:rPr lang="en-US" altLang="ko-KR" sz="1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                                          ② </a:t>
            </a:r>
            <a:r>
              <a:rPr lang="ko-KR" altLang="en-US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중소기업청 </a:t>
            </a:r>
            <a:r>
              <a:rPr lang="en-US" altLang="ko-KR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『</a:t>
            </a:r>
            <a:r>
              <a:rPr lang="ko-KR" altLang="en-US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고성장기업 </a:t>
            </a:r>
            <a:r>
              <a:rPr lang="ko-KR" altLang="en-US" sz="1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수출역량강화사업</a:t>
            </a:r>
            <a:r>
              <a:rPr lang="en-US" altLang="ko-KR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』</a:t>
            </a:r>
            <a:r>
              <a:rPr lang="ko-KR" altLang="en-US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선정기업으로 협약기간 이내 기업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903375" y="5772150"/>
            <a:ext cx="8801579" cy="1198339"/>
          </a:xfrm>
          <a:prstGeom prst="rect">
            <a:avLst/>
          </a:prstGeom>
          <a:solidFill>
            <a:srgbClr val="7BBC0A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0" name="그림 9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449" y="5371811"/>
            <a:ext cx="278719" cy="278719"/>
          </a:xfrm>
          <a:prstGeom prst="rect">
            <a:avLst/>
          </a:prstGeom>
        </p:spPr>
      </p:pic>
      <p:pic>
        <p:nvPicPr>
          <p:cNvPr id="101" name="그림 10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449" y="5960221"/>
            <a:ext cx="278719" cy="27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14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/>
          <p:cNvSpPr txBox="1"/>
          <p:nvPr/>
        </p:nvSpPr>
        <p:spPr>
          <a:xfrm>
            <a:off x="363915" y="1267265"/>
            <a:ext cx="689612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01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63915" y="2518554"/>
            <a:ext cx="73930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02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63915" y="3557118"/>
            <a:ext cx="74732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03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63915" y="4757607"/>
            <a:ext cx="74732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04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63915" y="6221492"/>
            <a:ext cx="74732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05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91020" y="1577691"/>
            <a:ext cx="108363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융자범</a:t>
            </a:r>
            <a:r>
              <a:rPr lang="ko-KR" altLang="en-US" b="1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위</a:t>
            </a:r>
            <a:endParaRPr lang="ko-KR" altLang="en-US" sz="19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859128" y="1589256"/>
            <a:ext cx="8872942" cy="88229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① 시설자금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: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생산설비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·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시험검사장비도입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사업장건축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토지구입비 포함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임차보증금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</a:t>
            </a:r>
          </a:p>
          <a:p>
            <a:pPr>
              <a:spcBef>
                <a:spcPts val="200"/>
              </a:spcBef>
            </a:pP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             </a:t>
            </a:r>
            <a:r>
              <a:rPr lang="en-US" altLang="ko-KR" sz="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사업장 확보</a:t>
            </a: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매입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경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·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공매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자금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유통 물류시설 설치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기타 생산성 향상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생산환경 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개선자금 등</a:t>
            </a:r>
          </a:p>
          <a:p>
            <a:pPr>
              <a:spcBef>
                <a:spcPts val="200"/>
              </a:spcBef>
            </a:pP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② 운전자금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: 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시설도입 후 소요되는 초기가동비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시설자금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50%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이내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별도기준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충족 시 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운전자금 허용 등</a:t>
            </a:r>
          </a:p>
        </p:txBody>
      </p:sp>
      <p:cxnSp>
        <p:nvCxnSpPr>
          <p:cNvPr id="68" name="직선 연결선 67"/>
          <p:cNvCxnSpPr/>
          <p:nvPr/>
        </p:nvCxnSpPr>
        <p:spPr>
          <a:xfrm>
            <a:off x="664144" y="2611398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591020" y="2803414"/>
            <a:ext cx="1083630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9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대출금리</a:t>
            </a:r>
            <a:endParaRPr lang="en-US" altLang="ko-KR" sz="1900" b="1" spc="-11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49A51B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r>
              <a:rPr lang="en-US" altLang="ko-KR" sz="14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4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기준금리</a:t>
            </a:r>
            <a:r>
              <a:rPr lang="en-US" altLang="ko-KR" sz="1400" b="1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en-US" sz="19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49A51B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868653" y="2810012"/>
            <a:ext cx="8599322" cy="5488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정책자금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기준금리</a:t>
            </a:r>
            <a:r>
              <a:rPr lang="en-US" altLang="ko-KR" sz="14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4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변동</a:t>
            </a:r>
            <a:r>
              <a:rPr lang="en-US" altLang="ko-KR" sz="14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에서 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0.5%p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가산</a:t>
            </a:r>
            <a:endParaRPr lang="en-US" altLang="ko-KR" sz="11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* 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협동화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·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협업사업 승인기업 지원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인재육성형기업전용자금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국가핵심기술 보유 중소기업 지원은 정책자금 기준금리</a:t>
            </a:r>
            <a:endParaRPr lang="en-US" altLang="ko-KR" sz="12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71" name="직선 연결선 70"/>
          <p:cNvCxnSpPr/>
          <p:nvPr/>
        </p:nvCxnSpPr>
        <p:spPr>
          <a:xfrm>
            <a:off x="664144" y="3643217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591020" y="3828654"/>
            <a:ext cx="108363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900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effectLst>
                  <a:glow rad="139700">
                    <a:schemeClr val="bg1">
                      <a:alpha val="50000"/>
                    </a:schemeClr>
                  </a:glow>
                </a:effectLst>
                <a:latin typeface="HY강M" panose="02030600000101010101" pitchFamily="18" charset="-127"/>
                <a:ea typeface="HY강M" panose="02030600000101010101" pitchFamily="18" charset="-127"/>
              </a:rPr>
              <a:t>대출기간</a:t>
            </a:r>
            <a:endParaRPr lang="ko-KR" altLang="en-US" sz="19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effectLst>
                <a:glow rad="139700">
                  <a:schemeClr val="bg1">
                    <a:alpha val="50000"/>
                  </a:schemeClr>
                </a:glow>
              </a:effectLst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868653" y="3783918"/>
            <a:ext cx="5824671" cy="9694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시설자금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8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거치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포함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),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운전자금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5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거치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2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포함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</a:p>
          <a:p>
            <a:pPr>
              <a:spcBef>
                <a:spcPts val="200"/>
              </a:spcBef>
            </a:pP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시설자금 신용대출은 대출기간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6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거치기간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 포함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</a:p>
          <a:p>
            <a:pPr>
              <a:spcBef>
                <a:spcPts val="200"/>
              </a:spcBef>
            </a:pP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기술사업성 우수기업 전용자금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: 15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거치기간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5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 포함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</a:p>
          <a:p>
            <a:pPr>
              <a:spcBef>
                <a:spcPts val="200"/>
              </a:spcBef>
            </a:pP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협동화 및 협업사업 승인기업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: 10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거치기간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5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 포함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en-US" sz="12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74" name="직선 연결선 73"/>
          <p:cNvCxnSpPr/>
          <p:nvPr/>
        </p:nvCxnSpPr>
        <p:spPr>
          <a:xfrm>
            <a:off x="664144" y="4827436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591020" y="5012873"/>
            <a:ext cx="108363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대출한</a:t>
            </a:r>
            <a:r>
              <a:rPr lang="ko-KR" altLang="en-US" b="1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도</a:t>
            </a:r>
            <a:endParaRPr lang="ko-KR" altLang="en-US" sz="19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49A51B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868653" y="5019536"/>
            <a:ext cx="8644126" cy="11079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업체당 연간 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45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 이내</a:t>
            </a:r>
            <a:r>
              <a:rPr lang="en-US" altLang="ko-KR" sz="14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4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지방소재기업 </a:t>
            </a:r>
            <a:r>
              <a:rPr lang="en-US" altLang="ko-KR" sz="14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50</a:t>
            </a:r>
            <a:r>
              <a:rPr lang="ko-KR" altLang="en-US" sz="14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 이내</a:t>
            </a:r>
            <a:r>
              <a:rPr lang="en-US" altLang="ko-KR" sz="14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매출액의 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150%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이내</a:t>
            </a:r>
            <a:endParaRPr lang="en-US" altLang="ko-KR" sz="1600" spc="-11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운전자금은 연간 </a:t>
            </a: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5</a:t>
            </a:r>
            <a:r>
              <a:rPr lang="ko-KR" altLang="en-US" sz="1200" spc="-11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이내</a:t>
            </a:r>
            <a:endParaRPr lang="ko-KR" altLang="en-US" sz="12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spcBef>
                <a:spcPts val="200"/>
              </a:spcBef>
            </a:pPr>
            <a:r>
              <a:rPr lang="ko-KR" altLang="en-US" sz="11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산업경쟁력강화자금은 시설자금만 지원하며 연간 </a:t>
            </a:r>
            <a:r>
              <a:rPr lang="en-US" altLang="ko-KR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10</a:t>
            </a:r>
            <a:r>
              <a:rPr lang="ko-KR" altLang="en-US" sz="11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이내</a:t>
            </a:r>
          </a:p>
          <a:p>
            <a:pPr>
              <a:spcBef>
                <a:spcPts val="200"/>
              </a:spcBef>
            </a:pPr>
            <a:r>
              <a:rPr lang="ko-KR" altLang="en-US" sz="11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협동화</a:t>
            </a:r>
            <a:r>
              <a:rPr lang="en-US" altLang="ko-KR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협업화</a:t>
            </a:r>
            <a:r>
              <a:rPr lang="en-US" altLang="ko-KR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 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승인기업</a:t>
            </a:r>
            <a:r>
              <a:rPr lang="en-US" altLang="ko-KR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고성장</a:t>
            </a:r>
            <a:r>
              <a:rPr lang="en-US" altLang="ko-KR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05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가젤형</a:t>
            </a:r>
            <a:r>
              <a:rPr lang="en-US" altLang="ko-KR" sz="105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기업지원자금</a:t>
            </a:r>
            <a:r>
              <a:rPr lang="en-US" altLang="ko-KR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수출향상기업</a:t>
            </a:r>
            <a:r>
              <a:rPr lang="en-US" altLang="ko-KR" sz="11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최근 </a:t>
            </a:r>
            <a:r>
              <a:rPr lang="en-US" altLang="ko-KR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년간 </a:t>
            </a:r>
            <a:r>
              <a:rPr lang="en-US" altLang="ko-KR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10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 이상 고용창출 기업</a:t>
            </a:r>
            <a:r>
              <a:rPr lang="en-US" altLang="ko-KR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최근 </a:t>
            </a:r>
            <a:r>
              <a:rPr lang="en-US" altLang="ko-KR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년간 </a:t>
            </a:r>
            <a:r>
              <a:rPr lang="en-US" altLang="ko-KR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10</a:t>
            </a:r>
            <a:r>
              <a:rPr lang="ko-KR" altLang="en-US" sz="11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이상 </a:t>
            </a:r>
            <a:r>
              <a:rPr lang="ko-KR" altLang="en-US" sz="11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시설투자기업</a:t>
            </a:r>
            <a:r>
              <a:rPr lang="en-US" altLang="ko-KR" sz="10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0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금회 포함</a:t>
            </a:r>
            <a:r>
              <a:rPr lang="en-US" altLang="ko-KR" sz="10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en-US" altLang="ko-KR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en-US" altLang="ko-KR" sz="11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/>
            </a:r>
            <a:br>
              <a:rPr lang="en-US" altLang="ko-KR" sz="11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</a:br>
            <a:r>
              <a:rPr lang="en-US" altLang="ko-KR" sz="11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</a:t>
            </a:r>
            <a:r>
              <a:rPr lang="ko-KR" altLang="en-US" sz="11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경영혁신 </a:t>
            </a:r>
            <a:r>
              <a:rPr lang="ko-KR" altLang="en-US" sz="11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마일리지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500</a:t>
            </a:r>
            <a:r>
              <a:rPr lang="ko-KR" altLang="en-US" sz="11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마일리지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사용기업의 운전자금은 연간 </a:t>
            </a:r>
            <a:r>
              <a:rPr lang="en-US" altLang="ko-KR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10</a:t>
            </a:r>
            <a:r>
              <a:rPr lang="ko-KR" altLang="en-US" sz="11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이내</a:t>
            </a:r>
            <a:r>
              <a:rPr lang="en-US" altLang="ko-KR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산업경쟁력강화 자금은 제외</a:t>
            </a:r>
            <a:r>
              <a:rPr lang="en-US" altLang="ko-KR" sz="11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</a:p>
        </p:txBody>
      </p:sp>
      <p:cxnSp>
        <p:nvCxnSpPr>
          <p:cNvPr id="77" name="직선 연결선 76"/>
          <p:cNvCxnSpPr/>
          <p:nvPr/>
        </p:nvCxnSpPr>
        <p:spPr>
          <a:xfrm>
            <a:off x="664144" y="6313151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591020" y="6498591"/>
            <a:ext cx="108363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b="1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대출방법</a:t>
            </a:r>
            <a:endParaRPr lang="ko-KR" altLang="en-US" sz="1900" b="1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868653" y="6511767"/>
            <a:ext cx="7344639" cy="54886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중진공 직접대출 또는 은행을 통한 대리대출</a:t>
            </a:r>
            <a:endParaRPr lang="en-US" altLang="ko-KR" sz="1600" spc="-11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spcBef>
                <a:spcPts val="200"/>
              </a:spcBef>
            </a:pP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* 기술사업성 우수기업 전용자금은 직접대출인 경우 시설자금은 담보부 방식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시운전자금은 담보부 및 신용방식 가능</a:t>
            </a:r>
          </a:p>
        </p:txBody>
      </p:sp>
      <p:cxnSp>
        <p:nvCxnSpPr>
          <p:cNvPr id="80" name="직선 연결선 79"/>
          <p:cNvCxnSpPr/>
          <p:nvPr/>
        </p:nvCxnSpPr>
        <p:spPr>
          <a:xfrm>
            <a:off x="1841471" y="1704788"/>
            <a:ext cx="0" cy="130527"/>
          </a:xfrm>
          <a:prstGeom prst="line">
            <a:avLst/>
          </a:prstGeom>
          <a:ln w="19050">
            <a:solidFill>
              <a:srgbClr val="09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>
            <a:off x="1841471" y="2923933"/>
            <a:ext cx="0" cy="130527"/>
          </a:xfrm>
          <a:prstGeom prst="line">
            <a:avLst/>
          </a:prstGeom>
          <a:ln w="19050">
            <a:solidFill>
              <a:srgbClr val="7BB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>
            <a:off x="1841471" y="3955753"/>
            <a:ext cx="0" cy="130527"/>
          </a:xfrm>
          <a:prstGeom prst="line">
            <a:avLst/>
          </a:prstGeom>
          <a:ln w="19050">
            <a:solidFill>
              <a:srgbClr val="09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>
            <a:off x="1841471" y="5136798"/>
            <a:ext cx="0" cy="130527"/>
          </a:xfrm>
          <a:prstGeom prst="line">
            <a:avLst/>
          </a:prstGeom>
          <a:ln w="19050">
            <a:solidFill>
              <a:srgbClr val="7BB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1841471" y="6625688"/>
            <a:ext cx="0" cy="130527"/>
          </a:xfrm>
          <a:prstGeom prst="line">
            <a:avLst/>
          </a:prstGeom>
          <a:ln w="19050">
            <a:solidFill>
              <a:srgbClr val="09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/>
          <p:cNvSpPr/>
          <p:nvPr/>
        </p:nvSpPr>
        <p:spPr>
          <a:xfrm>
            <a:off x="1" y="1626949"/>
            <a:ext cx="412750" cy="306243"/>
          </a:xfrm>
          <a:prstGeom prst="rect">
            <a:avLst/>
          </a:prstGeom>
          <a:solidFill>
            <a:srgbClr val="46B1D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0" y="2879738"/>
            <a:ext cx="412750" cy="306243"/>
          </a:xfrm>
          <a:prstGeom prst="rect">
            <a:avLst/>
          </a:prstGeom>
          <a:solidFill>
            <a:srgbClr val="7BBC0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1" y="3881952"/>
            <a:ext cx="412750" cy="306243"/>
          </a:xfrm>
          <a:prstGeom prst="rect">
            <a:avLst/>
          </a:prstGeom>
          <a:solidFill>
            <a:srgbClr val="46B1D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0" y="5083941"/>
            <a:ext cx="412750" cy="306243"/>
          </a:xfrm>
          <a:prstGeom prst="rect">
            <a:avLst/>
          </a:prstGeom>
          <a:solidFill>
            <a:srgbClr val="7BBC0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-1" y="6563410"/>
            <a:ext cx="412750" cy="306243"/>
          </a:xfrm>
          <a:prstGeom prst="rect">
            <a:avLst/>
          </a:prstGeom>
          <a:solidFill>
            <a:srgbClr val="46B1D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14890" y="315019"/>
            <a:ext cx="2735020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04. </a:t>
            </a:r>
            <a:r>
              <a:rPr lang="ko-KR" altLang="en-US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신성장기반자금</a:t>
            </a:r>
            <a:endParaRPr lang="ko-KR" altLang="en-US" sz="2400" dirty="0">
              <a:ln>
                <a:solidFill>
                  <a:schemeClr val="tx1">
                    <a:alpha val="0"/>
                  </a:schemeClr>
                </a:solidFill>
              </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0"/>
              </a:gra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6585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890" y="315019"/>
            <a:ext cx="2735020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05. </a:t>
            </a:r>
            <a:r>
              <a:rPr lang="ko-KR" altLang="en-US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재도약지원자금</a:t>
            </a:r>
            <a:endParaRPr lang="ko-KR" altLang="en-US" sz="2400" dirty="0">
              <a:ln>
                <a:solidFill>
                  <a:schemeClr val="tx1">
                    <a:alpha val="0"/>
                  </a:schemeClr>
                </a:solidFill>
              </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0"/>
              </a:gra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403978" y="1264446"/>
            <a:ext cx="10039433" cy="1297779"/>
            <a:chOff x="503487" y="1295331"/>
            <a:chExt cx="10039433" cy="1297779"/>
          </a:xfrm>
        </p:grpSpPr>
        <p:sp>
          <p:nvSpPr>
            <p:cNvPr id="28" name="타원 88"/>
            <p:cNvSpPr/>
            <p:nvPr/>
          </p:nvSpPr>
          <p:spPr>
            <a:xfrm>
              <a:off x="588939" y="1329547"/>
              <a:ext cx="6404911" cy="1263563"/>
            </a:xfrm>
            <a:custGeom>
              <a:avLst/>
              <a:gdLst>
                <a:gd name="connsiteX0" fmla="*/ 0 w 7966120"/>
                <a:gd name="connsiteY0" fmla="*/ 48932 h 1275922"/>
                <a:gd name="connsiteX1" fmla="*/ 48932 w 7966120"/>
                <a:gd name="connsiteY1" fmla="*/ 0 h 1275922"/>
                <a:gd name="connsiteX2" fmla="*/ 7917188 w 7966120"/>
                <a:gd name="connsiteY2" fmla="*/ 0 h 1275922"/>
                <a:gd name="connsiteX3" fmla="*/ 7966120 w 7966120"/>
                <a:gd name="connsiteY3" fmla="*/ 48932 h 1275922"/>
                <a:gd name="connsiteX4" fmla="*/ 7966120 w 7966120"/>
                <a:gd name="connsiteY4" fmla="*/ 1226990 h 1275922"/>
                <a:gd name="connsiteX5" fmla="*/ 7917188 w 7966120"/>
                <a:gd name="connsiteY5" fmla="*/ 1275922 h 1275922"/>
                <a:gd name="connsiteX6" fmla="*/ 48932 w 7966120"/>
                <a:gd name="connsiteY6" fmla="*/ 1275922 h 1275922"/>
                <a:gd name="connsiteX7" fmla="*/ 0 w 7966120"/>
                <a:gd name="connsiteY7" fmla="*/ 1226990 h 1275922"/>
                <a:gd name="connsiteX8" fmla="*/ 0 w 7966120"/>
                <a:gd name="connsiteY8" fmla="*/ 48932 h 1275922"/>
                <a:gd name="connsiteX0" fmla="*/ 7917188 w 8008628"/>
                <a:gd name="connsiteY0" fmla="*/ 1275922 h 1367362"/>
                <a:gd name="connsiteX1" fmla="*/ 48932 w 8008628"/>
                <a:gd name="connsiteY1" fmla="*/ 1275922 h 1367362"/>
                <a:gd name="connsiteX2" fmla="*/ 0 w 8008628"/>
                <a:gd name="connsiteY2" fmla="*/ 1226990 h 1367362"/>
                <a:gd name="connsiteX3" fmla="*/ 0 w 8008628"/>
                <a:gd name="connsiteY3" fmla="*/ 48932 h 1367362"/>
                <a:gd name="connsiteX4" fmla="*/ 48932 w 8008628"/>
                <a:gd name="connsiteY4" fmla="*/ 0 h 1367362"/>
                <a:gd name="connsiteX5" fmla="*/ 7917188 w 8008628"/>
                <a:gd name="connsiteY5" fmla="*/ 0 h 1367362"/>
                <a:gd name="connsiteX6" fmla="*/ 7966120 w 8008628"/>
                <a:gd name="connsiteY6" fmla="*/ 48932 h 1367362"/>
                <a:gd name="connsiteX7" fmla="*/ 7966120 w 8008628"/>
                <a:gd name="connsiteY7" fmla="*/ 1226990 h 1367362"/>
                <a:gd name="connsiteX8" fmla="*/ 8008628 w 8008628"/>
                <a:gd name="connsiteY8" fmla="*/ 1367362 h 1367362"/>
                <a:gd name="connsiteX0" fmla="*/ 1103150 w 8008628"/>
                <a:gd name="connsiteY0" fmla="*/ 1275922 h 1367362"/>
                <a:gd name="connsiteX1" fmla="*/ 48932 w 8008628"/>
                <a:gd name="connsiteY1" fmla="*/ 1275922 h 1367362"/>
                <a:gd name="connsiteX2" fmla="*/ 0 w 8008628"/>
                <a:gd name="connsiteY2" fmla="*/ 1226990 h 1367362"/>
                <a:gd name="connsiteX3" fmla="*/ 0 w 8008628"/>
                <a:gd name="connsiteY3" fmla="*/ 48932 h 1367362"/>
                <a:gd name="connsiteX4" fmla="*/ 48932 w 8008628"/>
                <a:gd name="connsiteY4" fmla="*/ 0 h 1367362"/>
                <a:gd name="connsiteX5" fmla="*/ 7917188 w 8008628"/>
                <a:gd name="connsiteY5" fmla="*/ 0 h 1367362"/>
                <a:gd name="connsiteX6" fmla="*/ 7966120 w 8008628"/>
                <a:gd name="connsiteY6" fmla="*/ 48932 h 1367362"/>
                <a:gd name="connsiteX7" fmla="*/ 7966120 w 8008628"/>
                <a:gd name="connsiteY7" fmla="*/ 1226990 h 1367362"/>
                <a:gd name="connsiteX8" fmla="*/ 8008628 w 8008628"/>
                <a:gd name="connsiteY8" fmla="*/ 1367362 h 1367362"/>
                <a:gd name="connsiteX0" fmla="*/ 1103150 w 7966120"/>
                <a:gd name="connsiteY0" fmla="*/ 1275922 h 1275922"/>
                <a:gd name="connsiteX1" fmla="*/ 48932 w 7966120"/>
                <a:gd name="connsiteY1" fmla="*/ 1275922 h 1275922"/>
                <a:gd name="connsiteX2" fmla="*/ 0 w 7966120"/>
                <a:gd name="connsiteY2" fmla="*/ 1226990 h 1275922"/>
                <a:gd name="connsiteX3" fmla="*/ 0 w 7966120"/>
                <a:gd name="connsiteY3" fmla="*/ 48932 h 1275922"/>
                <a:gd name="connsiteX4" fmla="*/ 48932 w 7966120"/>
                <a:gd name="connsiteY4" fmla="*/ 0 h 1275922"/>
                <a:gd name="connsiteX5" fmla="*/ 7917188 w 7966120"/>
                <a:gd name="connsiteY5" fmla="*/ 0 h 1275922"/>
                <a:gd name="connsiteX6" fmla="*/ 7966120 w 7966120"/>
                <a:gd name="connsiteY6" fmla="*/ 48932 h 1275922"/>
                <a:gd name="connsiteX7" fmla="*/ 7966120 w 7966120"/>
                <a:gd name="connsiteY7" fmla="*/ 1226990 h 1275922"/>
                <a:gd name="connsiteX0" fmla="*/ 1103150 w 7966120"/>
                <a:gd name="connsiteY0" fmla="*/ 1275922 h 1275922"/>
                <a:gd name="connsiteX1" fmla="*/ 48932 w 7966120"/>
                <a:gd name="connsiteY1" fmla="*/ 1275922 h 1275922"/>
                <a:gd name="connsiteX2" fmla="*/ 0 w 7966120"/>
                <a:gd name="connsiteY2" fmla="*/ 1226990 h 1275922"/>
                <a:gd name="connsiteX3" fmla="*/ 0 w 7966120"/>
                <a:gd name="connsiteY3" fmla="*/ 48932 h 1275922"/>
                <a:gd name="connsiteX4" fmla="*/ 48932 w 7966120"/>
                <a:gd name="connsiteY4" fmla="*/ 0 h 1275922"/>
                <a:gd name="connsiteX5" fmla="*/ 7917188 w 7966120"/>
                <a:gd name="connsiteY5" fmla="*/ 0 h 1275922"/>
                <a:gd name="connsiteX6" fmla="*/ 7966120 w 7966120"/>
                <a:gd name="connsiteY6" fmla="*/ 48932 h 1275922"/>
                <a:gd name="connsiteX0" fmla="*/ 1103150 w 7917188"/>
                <a:gd name="connsiteY0" fmla="*/ 1275922 h 1275922"/>
                <a:gd name="connsiteX1" fmla="*/ 48932 w 7917188"/>
                <a:gd name="connsiteY1" fmla="*/ 1275922 h 1275922"/>
                <a:gd name="connsiteX2" fmla="*/ 0 w 7917188"/>
                <a:gd name="connsiteY2" fmla="*/ 1226990 h 1275922"/>
                <a:gd name="connsiteX3" fmla="*/ 0 w 7917188"/>
                <a:gd name="connsiteY3" fmla="*/ 48932 h 1275922"/>
                <a:gd name="connsiteX4" fmla="*/ 48932 w 7917188"/>
                <a:gd name="connsiteY4" fmla="*/ 0 h 1275922"/>
                <a:gd name="connsiteX5" fmla="*/ 7917188 w 7917188"/>
                <a:gd name="connsiteY5" fmla="*/ 0 h 1275922"/>
                <a:gd name="connsiteX0" fmla="*/ 1103150 w 6404911"/>
                <a:gd name="connsiteY0" fmla="*/ 1275922 h 1275922"/>
                <a:gd name="connsiteX1" fmla="*/ 48932 w 6404911"/>
                <a:gd name="connsiteY1" fmla="*/ 1275922 h 1275922"/>
                <a:gd name="connsiteX2" fmla="*/ 0 w 6404911"/>
                <a:gd name="connsiteY2" fmla="*/ 1226990 h 1275922"/>
                <a:gd name="connsiteX3" fmla="*/ 0 w 6404911"/>
                <a:gd name="connsiteY3" fmla="*/ 48932 h 1275922"/>
                <a:gd name="connsiteX4" fmla="*/ 48932 w 6404911"/>
                <a:gd name="connsiteY4" fmla="*/ 0 h 1275922"/>
                <a:gd name="connsiteX5" fmla="*/ 6404911 w 6404911"/>
                <a:gd name="connsiteY5" fmla="*/ 0 h 1275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04911" h="1275922">
                  <a:moveTo>
                    <a:pt x="1103150" y="1275922"/>
                  </a:moveTo>
                  <a:lnTo>
                    <a:pt x="48932" y="1275922"/>
                  </a:lnTo>
                  <a:cubicBezTo>
                    <a:pt x="21908" y="1275922"/>
                    <a:pt x="0" y="1254014"/>
                    <a:pt x="0" y="1226990"/>
                  </a:cubicBezTo>
                  <a:lnTo>
                    <a:pt x="0" y="48932"/>
                  </a:lnTo>
                  <a:cubicBezTo>
                    <a:pt x="0" y="21908"/>
                    <a:pt x="21908" y="0"/>
                    <a:pt x="48932" y="0"/>
                  </a:cubicBezTo>
                  <a:lnTo>
                    <a:pt x="6404911" y="0"/>
                  </a:lnTo>
                </a:path>
              </a:pathLst>
            </a:cu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FF5C01"/>
                </a:solidFill>
              </a:endParaRPr>
            </a:p>
          </p:txBody>
        </p:sp>
        <p:grpSp>
          <p:nvGrpSpPr>
            <p:cNvPr id="29" name="그룹 28"/>
            <p:cNvGrpSpPr/>
            <p:nvPr/>
          </p:nvGrpSpPr>
          <p:grpSpPr>
            <a:xfrm>
              <a:off x="503487" y="1398861"/>
              <a:ext cx="1627201" cy="364802"/>
              <a:chOff x="548369" y="4935095"/>
              <a:chExt cx="1835806" cy="411570"/>
            </a:xfrm>
          </p:grpSpPr>
          <p:sp>
            <p:nvSpPr>
              <p:cNvPr id="40" name="자유형 39"/>
              <p:cNvSpPr/>
              <p:nvPr/>
            </p:nvSpPr>
            <p:spPr>
              <a:xfrm rot="21449275">
                <a:off x="626009" y="5121897"/>
                <a:ext cx="1190130" cy="224768"/>
              </a:xfrm>
              <a:custGeom>
                <a:avLst/>
                <a:gdLst>
                  <a:gd name="connsiteX0" fmla="*/ 26193 w 1078706"/>
                  <a:gd name="connsiteY0" fmla="*/ 76200 h 173831"/>
                  <a:gd name="connsiteX1" fmla="*/ 1078706 w 1078706"/>
                  <a:gd name="connsiteY1" fmla="*/ 173831 h 173831"/>
                  <a:gd name="connsiteX2" fmla="*/ 1078706 w 1078706"/>
                  <a:gd name="connsiteY2" fmla="*/ 0 h 173831"/>
                  <a:gd name="connsiteX3" fmla="*/ 0 w 1078706"/>
                  <a:gd name="connsiteY3" fmla="*/ 33337 h 173831"/>
                  <a:gd name="connsiteX4" fmla="*/ 26193 w 1078706"/>
                  <a:gd name="connsiteY4" fmla="*/ 76200 h 173831"/>
                  <a:gd name="connsiteX0" fmla="*/ 26193 w 1078706"/>
                  <a:gd name="connsiteY0" fmla="*/ 76200 h 176212"/>
                  <a:gd name="connsiteX1" fmla="*/ 1071562 w 1078706"/>
                  <a:gd name="connsiteY1" fmla="*/ 176212 h 176212"/>
                  <a:gd name="connsiteX2" fmla="*/ 1078706 w 1078706"/>
                  <a:gd name="connsiteY2" fmla="*/ 0 h 176212"/>
                  <a:gd name="connsiteX3" fmla="*/ 0 w 1078706"/>
                  <a:gd name="connsiteY3" fmla="*/ 33337 h 176212"/>
                  <a:gd name="connsiteX4" fmla="*/ 26193 w 1078706"/>
                  <a:gd name="connsiteY4" fmla="*/ 76200 h 176212"/>
                  <a:gd name="connsiteX0" fmla="*/ 26193 w 1078706"/>
                  <a:gd name="connsiteY0" fmla="*/ 76200 h 176212"/>
                  <a:gd name="connsiteX1" fmla="*/ 1071562 w 1078706"/>
                  <a:gd name="connsiteY1" fmla="*/ 176212 h 176212"/>
                  <a:gd name="connsiteX2" fmla="*/ 1078706 w 1078706"/>
                  <a:gd name="connsiteY2" fmla="*/ 0 h 176212"/>
                  <a:gd name="connsiteX3" fmla="*/ 0 w 1078706"/>
                  <a:gd name="connsiteY3" fmla="*/ 33337 h 176212"/>
                  <a:gd name="connsiteX4" fmla="*/ 26193 w 1078706"/>
                  <a:gd name="connsiteY4" fmla="*/ 76200 h 176212"/>
                  <a:gd name="connsiteX0" fmla="*/ 26193 w 1083468"/>
                  <a:gd name="connsiteY0" fmla="*/ 76200 h 221455"/>
                  <a:gd name="connsiteX1" fmla="*/ 1083468 w 1083468"/>
                  <a:gd name="connsiteY1" fmla="*/ 221455 h 221455"/>
                  <a:gd name="connsiteX2" fmla="*/ 1078706 w 1083468"/>
                  <a:gd name="connsiteY2" fmla="*/ 0 h 221455"/>
                  <a:gd name="connsiteX3" fmla="*/ 0 w 1083468"/>
                  <a:gd name="connsiteY3" fmla="*/ 33337 h 221455"/>
                  <a:gd name="connsiteX4" fmla="*/ 26193 w 1083468"/>
                  <a:gd name="connsiteY4" fmla="*/ 76200 h 221455"/>
                  <a:gd name="connsiteX0" fmla="*/ 26193 w 1088356"/>
                  <a:gd name="connsiteY0" fmla="*/ 76200 h 221455"/>
                  <a:gd name="connsiteX1" fmla="*/ 1083468 w 1088356"/>
                  <a:gd name="connsiteY1" fmla="*/ 221455 h 221455"/>
                  <a:gd name="connsiteX2" fmla="*/ 1078706 w 1088356"/>
                  <a:gd name="connsiteY2" fmla="*/ 0 h 221455"/>
                  <a:gd name="connsiteX3" fmla="*/ 0 w 1088356"/>
                  <a:gd name="connsiteY3" fmla="*/ 33337 h 221455"/>
                  <a:gd name="connsiteX4" fmla="*/ 26193 w 1088356"/>
                  <a:gd name="connsiteY4" fmla="*/ 76200 h 221455"/>
                  <a:gd name="connsiteX0" fmla="*/ 26193 w 1130580"/>
                  <a:gd name="connsiteY0" fmla="*/ 76200 h 221455"/>
                  <a:gd name="connsiteX1" fmla="*/ 1083468 w 1130580"/>
                  <a:gd name="connsiteY1" fmla="*/ 221455 h 221455"/>
                  <a:gd name="connsiteX2" fmla="*/ 1078706 w 1130580"/>
                  <a:gd name="connsiteY2" fmla="*/ 0 h 221455"/>
                  <a:gd name="connsiteX3" fmla="*/ 0 w 1130580"/>
                  <a:gd name="connsiteY3" fmla="*/ 33337 h 221455"/>
                  <a:gd name="connsiteX4" fmla="*/ 26193 w 1130580"/>
                  <a:gd name="connsiteY4" fmla="*/ 76200 h 221455"/>
                  <a:gd name="connsiteX0" fmla="*/ 26193 w 1145439"/>
                  <a:gd name="connsiteY0" fmla="*/ 76200 h 221455"/>
                  <a:gd name="connsiteX1" fmla="*/ 1083468 w 1145439"/>
                  <a:gd name="connsiteY1" fmla="*/ 221455 h 221455"/>
                  <a:gd name="connsiteX2" fmla="*/ 1078706 w 1145439"/>
                  <a:gd name="connsiteY2" fmla="*/ 0 h 221455"/>
                  <a:gd name="connsiteX3" fmla="*/ 0 w 1145439"/>
                  <a:gd name="connsiteY3" fmla="*/ 33337 h 221455"/>
                  <a:gd name="connsiteX4" fmla="*/ 26193 w 1145439"/>
                  <a:gd name="connsiteY4" fmla="*/ 76200 h 221455"/>
                  <a:gd name="connsiteX0" fmla="*/ 26193 w 1160776"/>
                  <a:gd name="connsiteY0" fmla="*/ 76200 h 226876"/>
                  <a:gd name="connsiteX1" fmla="*/ 1083468 w 1160776"/>
                  <a:gd name="connsiteY1" fmla="*/ 221455 h 226876"/>
                  <a:gd name="connsiteX2" fmla="*/ 1078706 w 1160776"/>
                  <a:gd name="connsiteY2" fmla="*/ 0 h 226876"/>
                  <a:gd name="connsiteX3" fmla="*/ 0 w 1160776"/>
                  <a:gd name="connsiteY3" fmla="*/ 33337 h 226876"/>
                  <a:gd name="connsiteX4" fmla="*/ 26193 w 1160776"/>
                  <a:gd name="connsiteY4" fmla="*/ 76200 h 226876"/>
                  <a:gd name="connsiteX0" fmla="*/ 26193 w 1139370"/>
                  <a:gd name="connsiteY0" fmla="*/ 76200 h 194259"/>
                  <a:gd name="connsiteX1" fmla="*/ 1047749 w 1139370"/>
                  <a:gd name="connsiteY1" fmla="*/ 188117 h 194259"/>
                  <a:gd name="connsiteX2" fmla="*/ 1078706 w 1139370"/>
                  <a:gd name="connsiteY2" fmla="*/ 0 h 194259"/>
                  <a:gd name="connsiteX3" fmla="*/ 0 w 1139370"/>
                  <a:gd name="connsiteY3" fmla="*/ 33337 h 194259"/>
                  <a:gd name="connsiteX4" fmla="*/ 26193 w 1139370"/>
                  <a:gd name="connsiteY4" fmla="*/ 76200 h 194259"/>
                  <a:gd name="connsiteX0" fmla="*/ 26193 w 1149857"/>
                  <a:gd name="connsiteY0" fmla="*/ 76270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26193 w 1149857"/>
                  <a:gd name="connsiteY4" fmla="*/ 76270 h 193908"/>
                  <a:gd name="connsiteX0" fmla="*/ 33336 w 1149857"/>
                  <a:gd name="connsiteY0" fmla="*/ 40551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33336 w 1149857"/>
                  <a:gd name="connsiteY4" fmla="*/ 40551 h 193908"/>
                  <a:gd name="connsiteX0" fmla="*/ 33336 w 1149857"/>
                  <a:gd name="connsiteY0" fmla="*/ 40551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33336 w 1149857"/>
                  <a:gd name="connsiteY4" fmla="*/ 40551 h 193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9857" h="193908">
                    <a:moveTo>
                      <a:pt x="33336" y="40551"/>
                    </a:moveTo>
                    <a:cubicBezTo>
                      <a:pt x="403223" y="81031"/>
                      <a:pt x="775493" y="104844"/>
                      <a:pt x="1047749" y="188187"/>
                    </a:cubicBezTo>
                    <a:cubicBezTo>
                      <a:pt x="1191418" y="233433"/>
                      <a:pt x="1166018" y="-4693"/>
                      <a:pt x="1078706" y="70"/>
                    </a:cubicBezTo>
                    <a:lnTo>
                      <a:pt x="0" y="33407"/>
                    </a:lnTo>
                    <a:lnTo>
                      <a:pt x="33336" y="40551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alpha val="0"/>
                    </a:schemeClr>
                  </a:gs>
                  <a:gs pos="14000">
                    <a:schemeClr val="bg1">
                      <a:lumMod val="50000"/>
                    </a:schemeClr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41" name="양쪽 모서리가 둥근 사각형 40"/>
              <p:cNvSpPr/>
              <p:nvPr/>
            </p:nvSpPr>
            <p:spPr>
              <a:xfrm rot="5400000">
                <a:off x="1335340" y="4158179"/>
                <a:ext cx="261863" cy="183580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087114" y="4935095"/>
                <a:ext cx="1297061" cy="31251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2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재도약지원자금</a:t>
                </a:r>
                <a:endParaRPr lang="ko-KR" altLang="en-US" sz="12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3" name="직각 삼각형 42"/>
              <p:cNvSpPr/>
              <p:nvPr/>
            </p:nvSpPr>
            <p:spPr>
              <a:xfrm rot="10800000">
                <a:off x="555183" y="5207013"/>
                <a:ext cx="89693" cy="85787"/>
              </a:xfrm>
              <a:prstGeom prst="rtTriangl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pic>
            <p:nvPicPr>
              <p:cNvPr id="44" name="그림 4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19300" y="4946647"/>
                <a:ext cx="255120" cy="242492"/>
              </a:xfrm>
              <a:prstGeom prst="rect">
                <a:avLst/>
              </a:prstGeom>
            </p:spPr>
          </p:pic>
        </p:grpSp>
        <p:grpSp>
          <p:nvGrpSpPr>
            <p:cNvPr id="30" name="그룹 29"/>
            <p:cNvGrpSpPr/>
            <p:nvPr/>
          </p:nvGrpSpPr>
          <p:grpSpPr>
            <a:xfrm>
              <a:off x="806223" y="1719341"/>
              <a:ext cx="9736697" cy="373656"/>
              <a:chOff x="722757" y="2062708"/>
              <a:chExt cx="9736697" cy="373656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1123491" y="2095648"/>
                <a:ext cx="825867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4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rgbClr val="0973B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사업목적</a:t>
                </a:r>
                <a:endParaRPr lang="ko-KR" altLang="en-US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973B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38" name="그림 37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2757" y="2062708"/>
                <a:ext cx="373656" cy="373656"/>
              </a:xfrm>
              <a:prstGeom prst="rect">
                <a:avLst/>
              </a:prstGeom>
            </p:spPr>
          </p:pic>
          <p:sp>
            <p:nvSpPr>
              <p:cNvPr id="39" name="TextBox 38"/>
              <p:cNvSpPr txBox="1"/>
              <p:nvPr/>
            </p:nvSpPr>
            <p:spPr>
              <a:xfrm>
                <a:off x="2160592" y="2095648"/>
                <a:ext cx="8298862" cy="30777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사업전환</a:t>
                </a:r>
                <a:r>
                  <a:rPr lang="en-US" altLang="ko-KR" sz="14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구조조정</a:t>
                </a:r>
                <a:r>
                  <a:rPr lang="en-US" altLang="ko-KR" sz="14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, </a:t>
                </a:r>
                <a:r>
                  <a:rPr lang="ko-KR" altLang="en-US" sz="1400" dirty="0" err="1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재창업</a:t>
                </a:r>
                <a:r>
                  <a:rPr lang="ko-KR" altLang="en-US" sz="14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 지원을 통해 재도약과 경영정상화를 위한 사회적 기반 조성</a:t>
                </a:r>
              </a:p>
            </p:txBody>
          </p:sp>
        </p:grpSp>
        <p:grpSp>
          <p:nvGrpSpPr>
            <p:cNvPr id="31" name="그룹 30"/>
            <p:cNvGrpSpPr/>
            <p:nvPr/>
          </p:nvGrpSpPr>
          <p:grpSpPr>
            <a:xfrm>
              <a:off x="806223" y="2101286"/>
              <a:ext cx="2452425" cy="373656"/>
              <a:chOff x="722757" y="2075408"/>
              <a:chExt cx="2452425" cy="373656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1123491" y="2095648"/>
                <a:ext cx="825867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4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rgbClr val="0973B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융자규모</a:t>
                </a:r>
                <a:endParaRPr lang="ko-KR" altLang="en-US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973B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35" name="그림 34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2757" y="2075408"/>
                <a:ext cx="373656" cy="373656"/>
              </a:xfrm>
              <a:prstGeom prst="rect">
                <a:avLst/>
              </a:prstGeom>
            </p:spPr>
          </p:pic>
          <p:sp>
            <p:nvSpPr>
              <p:cNvPr id="36" name="TextBox 35"/>
              <p:cNvSpPr txBox="1"/>
              <p:nvPr/>
            </p:nvSpPr>
            <p:spPr>
              <a:xfrm>
                <a:off x="2147891" y="2095648"/>
                <a:ext cx="1027291" cy="30777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2,550</a:t>
                </a:r>
                <a:r>
                  <a:rPr lang="ko-KR" altLang="en-US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억원</a:t>
                </a:r>
                <a:endParaRPr lang="en-US" altLang="ko-KR" sz="14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</p:grpSp>
        <p:sp>
          <p:nvSpPr>
            <p:cNvPr id="33" name="타원 32"/>
            <p:cNvSpPr/>
            <p:nvPr/>
          </p:nvSpPr>
          <p:spPr>
            <a:xfrm>
              <a:off x="6952129" y="1295331"/>
              <a:ext cx="65858" cy="6585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459165" y="2740465"/>
            <a:ext cx="689612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01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86270" y="3025491"/>
            <a:ext cx="1140056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9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융자대상</a:t>
            </a:r>
            <a:endParaRPr lang="ko-KR" altLang="en-US" sz="19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1" y="3074749"/>
            <a:ext cx="412750" cy="306243"/>
          </a:xfrm>
          <a:prstGeom prst="rect">
            <a:avLst/>
          </a:prstGeom>
          <a:solidFill>
            <a:srgbClr val="46B1D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407000" y="5695070"/>
            <a:ext cx="9600600" cy="1552180"/>
            <a:chOff x="407000" y="3702640"/>
            <a:chExt cx="9600600" cy="1552180"/>
          </a:xfrm>
        </p:grpSpPr>
        <p:sp>
          <p:nvSpPr>
            <p:cNvPr id="80" name="타원 87"/>
            <p:cNvSpPr/>
            <p:nvPr/>
          </p:nvSpPr>
          <p:spPr>
            <a:xfrm>
              <a:off x="407000" y="3883042"/>
              <a:ext cx="9600600" cy="1371778"/>
            </a:xfrm>
            <a:prstGeom prst="roundRect">
              <a:avLst>
                <a:gd name="adj" fmla="val 7004"/>
              </a:avLst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grpSp>
          <p:nvGrpSpPr>
            <p:cNvPr id="81" name="그룹 80"/>
            <p:cNvGrpSpPr/>
            <p:nvPr/>
          </p:nvGrpSpPr>
          <p:grpSpPr>
            <a:xfrm>
              <a:off x="4034202" y="3702640"/>
              <a:ext cx="2346197" cy="369911"/>
              <a:chOff x="1195029" y="5174163"/>
              <a:chExt cx="3214774" cy="390732"/>
            </a:xfrm>
          </p:grpSpPr>
          <p:sp>
            <p:nvSpPr>
              <p:cNvPr id="82" name="모서리가 둥근 직사각형 81"/>
              <p:cNvSpPr/>
              <p:nvPr/>
            </p:nvSpPr>
            <p:spPr>
              <a:xfrm>
                <a:off x="1195029" y="5183057"/>
                <a:ext cx="3214774" cy="38183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innerShdw blurRad="381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83" name="모서리가 둥근 직사각형 82"/>
              <p:cNvSpPr/>
              <p:nvPr/>
            </p:nvSpPr>
            <p:spPr>
              <a:xfrm rot="10800000">
                <a:off x="1229682" y="5174163"/>
                <a:ext cx="3145468" cy="360566"/>
              </a:xfrm>
              <a:prstGeom prst="roundRect">
                <a:avLst>
                  <a:gd name="adj" fmla="val 50000"/>
                </a:avLst>
              </a:prstGeom>
              <a:noFill/>
              <a:ln w="9525">
                <a:gradFill>
                  <a:gsLst>
                    <a:gs pos="0">
                      <a:schemeClr val="accent1">
                        <a:lumMod val="5000"/>
                        <a:lumOff val="95000"/>
                        <a:alpha val="65000"/>
                      </a:schemeClr>
                    </a:gs>
                    <a:gs pos="12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</p:grpSp>
        <p:sp>
          <p:nvSpPr>
            <p:cNvPr id="84" name="직사각형 83"/>
            <p:cNvSpPr/>
            <p:nvPr/>
          </p:nvSpPr>
          <p:spPr>
            <a:xfrm>
              <a:off x="4392632" y="3726895"/>
              <a:ext cx="162933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ko-KR" altLang="en-US" sz="1400" b="1" smtClean="0">
                  <a:ln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구조개선전용자금</a:t>
              </a:r>
              <a:endParaRPr lang="en-US" altLang="ko-KR" sz="1400" b="1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688499" y="4282245"/>
              <a:ext cx="7959230" cy="9725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ko-KR" sz="1100" dirty="0" smtClean="0">
                  <a:solidFill>
                    <a:srgbClr val="000000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‧ </a:t>
              </a:r>
              <a:r>
                <a:rPr lang="ko-KR" altLang="en-US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기업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구조개선 진단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은행권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또는 경영개선 </a:t>
              </a:r>
              <a:r>
                <a:rPr lang="ko-KR" altLang="en-US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진단</a:t>
              </a:r>
              <a:r>
                <a:rPr lang="en-US" altLang="ko-KR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중진공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신용보증기금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기술보증기금</a:t>
              </a:r>
              <a:r>
                <a:rPr lang="en-US" altLang="ko-KR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대상기업</a:t>
              </a:r>
              <a:endPara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 algn="just">
                <a:lnSpc>
                  <a:spcPct val="130000"/>
                </a:lnSpc>
              </a:pP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‧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채권은행협의회 운영협약 또는 기업구조조정 촉진법에 의한 워크아웃 추진기업</a:t>
              </a:r>
            </a:p>
            <a:p>
              <a:pPr algn="just">
                <a:lnSpc>
                  <a:spcPct val="130000"/>
                </a:lnSpc>
              </a:pP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‧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전국은행연합회에 연체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대위변제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·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대지급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부도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관련인 정보 등록 기업</a:t>
              </a: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회생계획 인가기업 중 강력한 자구노력 추진기업</a:t>
              </a:r>
            </a:p>
            <a:p>
              <a:pPr algn="just">
                <a:lnSpc>
                  <a:spcPct val="130000"/>
                </a:lnSpc>
              </a:pPr>
              <a:r>
                <a:rPr lang="en-US" altLang="ko-KR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‧ </a:t>
              </a:r>
              <a:r>
                <a:rPr lang="ko-KR" altLang="en-US" sz="1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진로제시 컨설팅 결과 ‘구조개선’ 대상 판정 </a:t>
              </a:r>
              <a:r>
                <a:rPr lang="ko-KR" altLang="en-US" sz="1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기업</a:t>
              </a:r>
              <a:endPara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86" name="양쪽 모서리가 둥근 사각형 85"/>
            <p:cNvSpPr/>
            <p:nvPr/>
          </p:nvSpPr>
          <p:spPr>
            <a:xfrm rot="5400000" flipH="1">
              <a:off x="2120512" y="2404812"/>
              <a:ext cx="205928" cy="362145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973B6">
                <a:alpha val="1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>
                <a:spcBef>
                  <a:spcPts val="200"/>
                </a:spcBef>
              </a:pP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ko-KR" altLang="en-US" sz="12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다음 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중 </a:t>
              </a:r>
              <a:r>
                <a:rPr lang="en-US" altLang="ko-KR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1</a:t>
              </a:r>
              <a:r>
                <a:rPr lang="ko-KR" altLang="en-US" sz="12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가지 이상 요건 충족하는 중소기업</a:t>
              </a:r>
              <a:endPara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sp>
        <p:nvSpPr>
          <p:cNvPr id="87" name="타원 87"/>
          <p:cNvSpPr/>
          <p:nvPr/>
        </p:nvSpPr>
        <p:spPr>
          <a:xfrm>
            <a:off x="407002" y="3743534"/>
            <a:ext cx="9600600" cy="1819512"/>
          </a:xfrm>
          <a:prstGeom prst="roundRect">
            <a:avLst>
              <a:gd name="adj" fmla="val 7004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grpSp>
        <p:nvGrpSpPr>
          <p:cNvPr id="88" name="그룹 87"/>
          <p:cNvGrpSpPr/>
          <p:nvPr/>
        </p:nvGrpSpPr>
        <p:grpSpPr>
          <a:xfrm>
            <a:off x="4034204" y="3582383"/>
            <a:ext cx="2346197" cy="369911"/>
            <a:chOff x="1195029" y="5174163"/>
            <a:chExt cx="3214774" cy="390732"/>
          </a:xfrm>
        </p:grpSpPr>
        <p:sp>
          <p:nvSpPr>
            <p:cNvPr id="89" name="모서리가 둥근 직사각형 88"/>
            <p:cNvSpPr/>
            <p:nvPr/>
          </p:nvSpPr>
          <p:spPr>
            <a:xfrm>
              <a:off x="1195029" y="5183057"/>
              <a:ext cx="3214774" cy="38183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381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92" name="모서리가 둥근 직사각형 91"/>
            <p:cNvSpPr/>
            <p:nvPr/>
          </p:nvSpPr>
          <p:spPr>
            <a:xfrm rot="10800000">
              <a:off x="1229682" y="5174163"/>
              <a:ext cx="3145468" cy="360566"/>
            </a:xfrm>
            <a:prstGeom prst="roundRect">
              <a:avLst>
                <a:gd name="adj" fmla="val 50000"/>
              </a:avLst>
            </a:prstGeom>
            <a:noFill/>
            <a:ln w="9525">
              <a:gradFill>
                <a:gsLst>
                  <a:gs pos="0">
                    <a:schemeClr val="accent1">
                      <a:lumMod val="5000"/>
                      <a:lumOff val="95000"/>
                      <a:alpha val="65000"/>
                    </a:schemeClr>
                  </a:gs>
                  <a:gs pos="12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sp>
        <p:nvSpPr>
          <p:cNvPr id="93" name="직사각형 92"/>
          <p:cNvSpPr/>
          <p:nvPr/>
        </p:nvSpPr>
        <p:spPr>
          <a:xfrm>
            <a:off x="4564431" y="3606638"/>
            <a:ext cx="1285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</a:pPr>
            <a:r>
              <a:rPr lang="ko-KR" altLang="en-US" sz="1400" b="1" dirty="0" err="1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재창업자금</a:t>
            </a:r>
            <a:endParaRPr lang="en-US" altLang="ko-KR" sz="1400" b="1" dirty="0" smtClean="0">
              <a:ln>
                <a:solidFill>
                  <a:prstClr val="black">
                    <a:alpha val="0"/>
                  </a:prstClr>
                </a:solidFill>
              </a:ln>
              <a:solidFill>
                <a:schemeClr val="bg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88501" y="4219238"/>
            <a:ext cx="7202613" cy="13726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ko-KR" sz="1100" dirty="0" smtClean="0">
                <a:solidFill>
                  <a:srgbClr val="00000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‧ </a:t>
            </a:r>
            <a:r>
              <a:rPr lang="ko-KR" altLang="en-US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재창업을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준비 중인 자 또는 재창업일로부터 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7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년이 경과하지 않은 자</a:t>
            </a:r>
          </a:p>
          <a:p>
            <a:pPr algn="just">
              <a:lnSpc>
                <a:spcPct val="130000"/>
              </a:lnSpc>
            </a:pP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‧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재창업을 준비 중인 자의 경우는 재창업자금 지원결정 후 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개월 이내에 법인 대표 등록이 가능할 것</a:t>
            </a:r>
          </a:p>
          <a:p>
            <a:pPr algn="just">
              <a:lnSpc>
                <a:spcPct val="130000"/>
              </a:lnSpc>
            </a:pP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‧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실패 사업체의 폐업을 완료했거나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재창업자금  지원결정 후 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개월 이내에 완료 가능할 것</a:t>
            </a:r>
          </a:p>
          <a:p>
            <a:pPr algn="just">
              <a:lnSpc>
                <a:spcPct val="130000"/>
              </a:lnSpc>
            </a:pP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‧ ｢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중소기업창업 지원법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｣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제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4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조의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제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4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항의 규정에 따른 성실경영 평가를 통과할 </a:t>
            </a:r>
            <a:r>
              <a:rPr lang="ko-KR" altLang="en-US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것</a:t>
            </a:r>
            <a:endParaRPr lang="en-US" altLang="ko-KR" sz="110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30000"/>
              </a:lnSpc>
            </a:pPr>
            <a:r>
              <a:rPr lang="ko-KR" altLang="en-US" sz="9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</a:t>
            </a:r>
            <a:r>
              <a:rPr lang="ko-KR" altLang="en-US" sz="9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성실경영 평가 </a:t>
            </a:r>
            <a:r>
              <a:rPr lang="en-US" altLang="ko-KR" sz="9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: </a:t>
            </a:r>
            <a:r>
              <a:rPr lang="ko-KR" altLang="en-US" sz="90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재창업자금</a:t>
            </a:r>
            <a:r>
              <a:rPr lang="ko-KR" altLang="en-US" sz="9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신청자가 </a:t>
            </a:r>
            <a:r>
              <a:rPr lang="ko-KR" altLang="en-US" sz="90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재창업</a:t>
            </a:r>
            <a:r>
              <a:rPr lang="ko-KR" altLang="en-US" sz="9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전 기업을 분식회계</a:t>
            </a:r>
            <a:r>
              <a:rPr lang="en-US" altLang="ko-KR" sz="9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9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고의부도</a:t>
            </a:r>
            <a:r>
              <a:rPr lang="en-US" altLang="ko-KR" sz="9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9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부당해고 등을 하지 않고 성실하게 경영했는지 등을 평가</a:t>
            </a:r>
            <a:endParaRPr lang="en-US" altLang="ko-KR" sz="90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30000"/>
              </a:lnSpc>
            </a:pPr>
            <a:r>
              <a:rPr lang="en-US" altLang="ko-KR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‧ </a:t>
            </a:r>
            <a:r>
              <a:rPr lang="ko-KR" altLang="en-US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신용 미회복자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신용회복절차가 정상적으로 진행 중인 경우 제외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는 </a:t>
            </a:r>
            <a:r>
              <a:rPr lang="ko-KR" altLang="en-US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총 부채규모가 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30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 이하일 </a:t>
            </a:r>
            <a:r>
              <a:rPr lang="ko-KR" altLang="en-US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것</a:t>
            </a:r>
            <a:endParaRPr lang="ko-KR" altLang="en-US" sz="11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95" name="양쪽 모서리가 둥근 사각형 94"/>
          <p:cNvSpPr/>
          <p:nvPr/>
        </p:nvSpPr>
        <p:spPr>
          <a:xfrm rot="5400000" flipH="1">
            <a:off x="3954817" y="477929"/>
            <a:ext cx="207204" cy="730283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973B6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>
              <a:spcBef>
                <a:spcPts val="200"/>
              </a:spcBef>
            </a:pP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120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저신용자로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분류된 기업인 또는 사업실패로 자금조달 애로 겪는 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기업인 중 다음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요건을 모두 충족한 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자</a:t>
            </a:r>
            <a:endParaRPr lang="en-US" altLang="ko-KR" sz="12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524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타원 87"/>
          <p:cNvSpPr/>
          <p:nvPr/>
        </p:nvSpPr>
        <p:spPr>
          <a:xfrm>
            <a:off x="407000" y="847156"/>
            <a:ext cx="9600600" cy="6486143"/>
          </a:xfrm>
          <a:prstGeom prst="roundRect">
            <a:avLst>
              <a:gd name="adj" fmla="val 5852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4890" y="315019"/>
            <a:ext cx="2735020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05. </a:t>
            </a:r>
            <a:r>
              <a:rPr lang="ko-KR" altLang="en-US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재도약지원자금</a:t>
            </a:r>
            <a:endParaRPr lang="ko-KR" altLang="en-US" sz="2400" dirty="0">
              <a:ln>
                <a:solidFill>
                  <a:schemeClr val="tx1">
                    <a:alpha val="0"/>
                  </a:schemeClr>
                </a:solidFill>
              </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0"/>
              </a:gra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grpSp>
        <p:nvGrpSpPr>
          <p:cNvPr id="54" name="그룹 53"/>
          <p:cNvGrpSpPr/>
          <p:nvPr/>
        </p:nvGrpSpPr>
        <p:grpSpPr>
          <a:xfrm>
            <a:off x="4034202" y="676481"/>
            <a:ext cx="2346197" cy="369911"/>
            <a:chOff x="1195029" y="5174163"/>
            <a:chExt cx="3214774" cy="390732"/>
          </a:xfrm>
        </p:grpSpPr>
        <p:sp>
          <p:nvSpPr>
            <p:cNvPr id="55" name="모서리가 둥근 직사각형 54"/>
            <p:cNvSpPr/>
            <p:nvPr/>
          </p:nvSpPr>
          <p:spPr>
            <a:xfrm>
              <a:off x="1195029" y="5183057"/>
              <a:ext cx="3214774" cy="38183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381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56" name="모서리가 둥근 직사각형 55"/>
            <p:cNvSpPr/>
            <p:nvPr/>
          </p:nvSpPr>
          <p:spPr>
            <a:xfrm rot="10800000">
              <a:off x="1229682" y="5174163"/>
              <a:ext cx="3145468" cy="360566"/>
            </a:xfrm>
            <a:prstGeom prst="roundRect">
              <a:avLst>
                <a:gd name="adj" fmla="val 50000"/>
              </a:avLst>
            </a:prstGeom>
            <a:noFill/>
            <a:ln w="9525">
              <a:gradFill>
                <a:gsLst>
                  <a:gs pos="0">
                    <a:schemeClr val="accent1">
                      <a:lumMod val="5000"/>
                      <a:lumOff val="95000"/>
                      <a:alpha val="65000"/>
                    </a:schemeClr>
                  </a:gs>
                  <a:gs pos="12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sp>
        <p:nvSpPr>
          <p:cNvPr id="58" name="직사각형 57"/>
          <p:cNvSpPr/>
          <p:nvPr/>
        </p:nvSpPr>
        <p:spPr>
          <a:xfrm>
            <a:off x="4564429" y="691683"/>
            <a:ext cx="1285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</a:pPr>
            <a:r>
              <a:rPr lang="ko-KR" altLang="en-US" sz="1400" b="1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사업전환자금</a:t>
            </a:r>
            <a:endParaRPr lang="en-US" altLang="ko-KR" sz="1400" b="1" dirty="0" smtClean="0">
              <a:ln>
                <a:solidFill>
                  <a:prstClr val="black">
                    <a:alpha val="0"/>
                  </a:prstClr>
                </a:solidFill>
              </a:ln>
              <a:solidFill>
                <a:schemeClr val="bg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grpSp>
        <p:nvGrpSpPr>
          <p:cNvPr id="109" name="그룹 108"/>
          <p:cNvGrpSpPr/>
          <p:nvPr/>
        </p:nvGrpSpPr>
        <p:grpSpPr>
          <a:xfrm>
            <a:off x="1844113" y="4663571"/>
            <a:ext cx="7878819" cy="311701"/>
            <a:chOff x="1552025" y="4036093"/>
            <a:chExt cx="7127602" cy="482672"/>
          </a:xfrm>
        </p:grpSpPr>
        <p:sp>
          <p:nvSpPr>
            <p:cNvPr id="110" name="양쪽 모서리가 둥근 사각형 109"/>
            <p:cNvSpPr/>
            <p:nvPr/>
          </p:nvSpPr>
          <p:spPr>
            <a:xfrm flipH="1">
              <a:off x="5115825" y="4036093"/>
              <a:ext cx="3563802" cy="417339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rgbClr val="7BBC0A"/>
                </a:gs>
                <a:gs pos="100000">
                  <a:srgbClr val="49A51B"/>
                </a:gs>
              </a:gsLst>
              <a:lin ang="5400000" scaled="1"/>
            </a:gradFill>
            <a:ln>
              <a:noFill/>
            </a:ln>
            <a:effectLst>
              <a:innerShdw blurRad="381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95507"/>
              <a:endParaRPr lang="ko-KR" altLang="en-US" sz="1960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grpSp>
          <p:nvGrpSpPr>
            <p:cNvPr id="111" name="그룹 110"/>
            <p:cNvGrpSpPr/>
            <p:nvPr/>
          </p:nvGrpSpPr>
          <p:grpSpPr>
            <a:xfrm>
              <a:off x="1552025" y="4036770"/>
              <a:ext cx="3563803" cy="481995"/>
              <a:chOff x="1552025" y="4036770"/>
              <a:chExt cx="3563803" cy="481995"/>
            </a:xfrm>
          </p:grpSpPr>
          <p:sp>
            <p:nvSpPr>
              <p:cNvPr id="113" name="양쪽 모서리가 둥근 사각형 112"/>
              <p:cNvSpPr/>
              <p:nvPr/>
            </p:nvSpPr>
            <p:spPr>
              <a:xfrm flipH="1">
                <a:off x="1552025" y="4036770"/>
                <a:ext cx="3563803" cy="417337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adFill>
                <a:gsLst>
                  <a:gs pos="0">
                    <a:srgbClr val="46B1D2"/>
                  </a:gs>
                  <a:gs pos="100000">
                    <a:srgbClr val="39A1D1"/>
                  </a:gs>
                </a:gsLst>
                <a:lin ang="5400000" scaled="1"/>
              </a:gradFill>
              <a:ln>
                <a:noFill/>
              </a:ln>
              <a:effectLst>
                <a:innerShdw blurRad="381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2704880" y="4042170"/>
                <a:ext cx="1258095" cy="47659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 defTabSz="995507">
                  <a:spcBef>
                    <a:spcPct val="20000"/>
                  </a:spcBef>
                  <a:buClr>
                    <a:schemeClr val="hlink"/>
                  </a:buClr>
                </a:pPr>
                <a:r>
                  <a:rPr lang="ko-KR" altLang="en-US" sz="14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피해인정기간</a:t>
                </a:r>
                <a:endParaRPr lang="ko-KR" altLang="en-US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</p:grpSp>
        <p:sp>
          <p:nvSpPr>
            <p:cNvPr id="112" name="TextBox 111"/>
            <p:cNvSpPr txBox="1"/>
            <p:nvPr/>
          </p:nvSpPr>
          <p:spPr>
            <a:xfrm>
              <a:off x="5940850" y="4042169"/>
              <a:ext cx="1913758" cy="47659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 defTabSz="995507">
                <a:spcBef>
                  <a:spcPct val="20000"/>
                </a:spcBef>
                <a:buClr>
                  <a:schemeClr val="hlink"/>
                </a:buClr>
              </a:pPr>
              <a:r>
                <a:rPr lang="ko-KR" altLang="en-US" sz="1400" b="1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피해정도 및 비교시점</a:t>
              </a:r>
              <a:endPara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sp>
        <p:nvSpPr>
          <p:cNvPr id="115" name="양쪽 모서리가 둥근 사각형 114"/>
          <p:cNvSpPr/>
          <p:nvPr/>
        </p:nvSpPr>
        <p:spPr>
          <a:xfrm rot="5400000">
            <a:off x="5334854" y="1448883"/>
            <a:ext cx="902588" cy="7873567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chemeClr val="bg1">
                  <a:lumMod val="85000"/>
                  <a:alpha val="80000"/>
                </a:schemeClr>
              </a:gs>
              <a:gs pos="51900">
                <a:schemeClr val="bg1">
                  <a:alpha val="0"/>
                </a:schemeClr>
              </a:gs>
              <a:gs pos="100000">
                <a:schemeClr val="bg1">
                  <a:lumMod val="85000"/>
                  <a:alpha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8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grpSp>
        <p:nvGrpSpPr>
          <p:cNvPr id="116" name="그룹 115"/>
          <p:cNvGrpSpPr/>
          <p:nvPr/>
        </p:nvGrpSpPr>
        <p:grpSpPr>
          <a:xfrm>
            <a:off x="620217" y="4889075"/>
            <a:ext cx="1229148" cy="947883"/>
            <a:chOff x="564883" y="2146986"/>
            <a:chExt cx="1403063" cy="1052771"/>
          </a:xfrm>
        </p:grpSpPr>
        <p:sp>
          <p:nvSpPr>
            <p:cNvPr id="117" name="양쪽 모서리가 둥근 사각형 116"/>
            <p:cNvSpPr/>
            <p:nvPr/>
          </p:nvSpPr>
          <p:spPr>
            <a:xfrm rot="16200000">
              <a:off x="727377" y="1984493"/>
              <a:ext cx="970068" cy="1295055"/>
            </a:xfrm>
            <a:prstGeom prst="round2SameRect">
              <a:avLst>
                <a:gd name="adj1" fmla="val 8752"/>
                <a:gd name="adj2" fmla="val 0"/>
              </a:avLst>
            </a:prstGeom>
            <a:pattFill prst="trellis">
              <a:fgClr>
                <a:schemeClr val="tx1">
                  <a:lumMod val="65000"/>
                  <a:lumOff val="35000"/>
                </a:schemeClr>
              </a:fgClr>
              <a:bgClr>
                <a:schemeClr val="tx1">
                  <a:lumMod val="50000"/>
                  <a:lumOff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95507"/>
              <a:endParaRPr lang="ko-KR" altLang="en-US" sz="1100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590977" y="2155955"/>
              <a:ext cx="1242864" cy="95212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ko-KR" altLang="en-US" sz="11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무역피해를 </a:t>
              </a:r>
            </a:p>
            <a:p>
              <a:pPr algn="ctr"/>
              <a:r>
                <a:rPr lang="ko-KR" altLang="en-US" sz="11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입었을 </a:t>
              </a:r>
              <a:r>
                <a:rPr lang="ko-KR" altLang="en-US" sz="11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경우</a:t>
              </a:r>
              <a:endParaRPr lang="ko-KR" altLang="en-US" sz="11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119" name="평행 사변형 118"/>
            <p:cNvSpPr/>
            <p:nvPr/>
          </p:nvSpPr>
          <p:spPr>
            <a:xfrm rot="16200000">
              <a:off x="1387557" y="2619368"/>
              <a:ext cx="1052771" cy="108007"/>
            </a:xfrm>
            <a:prstGeom prst="parallelogram">
              <a:avLst>
                <a:gd name="adj" fmla="val 55617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sp>
        <p:nvSpPr>
          <p:cNvPr id="120" name="TextBox 119"/>
          <p:cNvSpPr txBox="1"/>
          <p:nvPr/>
        </p:nvSpPr>
        <p:spPr>
          <a:xfrm>
            <a:off x="1990576" y="5205787"/>
            <a:ext cx="2605200" cy="29238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R="50800" algn="ctr" defTabSz="914400"/>
            <a:r>
              <a:rPr lang="ko-KR" altLang="en-US" sz="13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지정신청일 </a:t>
            </a:r>
            <a:r>
              <a:rPr lang="ko-KR" altLang="en-US" sz="13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이전  </a:t>
            </a:r>
            <a:r>
              <a:rPr lang="en-US" altLang="ko-KR" sz="13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2</a:t>
            </a:r>
            <a:r>
              <a:rPr lang="ko-KR" altLang="en-US" sz="13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 </a:t>
            </a:r>
            <a:r>
              <a:rPr lang="ko-KR" altLang="en-US" sz="13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발생</a:t>
            </a:r>
            <a:endParaRPr kumimoji="1" lang="ko-KR" altLang="en-US" sz="13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23" name="양쪽 모서리가 둥근 사각형 122"/>
          <p:cNvSpPr/>
          <p:nvPr/>
        </p:nvSpPr>
        <p:spPr>
          <a:xfrm rot="5400000">
            <a:off x="5371941" y="2380010"/>
            <a:ext cx="823162" cy="7878819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chemeClr val="bg1">
                  <a:lumMod val="85000"/>
                  <a:alpha val="80000"/>
                </a:schemeClr>
              </a:gs>
              <a:gs pos="51900">
                <a:schemeClr val="bg1">
                  <a:alpha val="0"/>
                </a:schemeClr>
              </a:gs>
              <a:gs pos="100000">
                <a:schemeClr val="bg1">
                  <a:lumMod val="85000"/>
                  <a:alpha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1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grpSp>
        <p:nvGrpSpPr>
          <p:cNvPr id="124" name="그룹 123"/>
          <p:cNvGrpSpPr/>
          <p:nvPr/>
        </p:nvGrpSpPr>
        <p:grpSpPr>
          <a:xfrm>
            <a:off x="620217" y="5703510"/>
            <a:ext cx="1223897" cy="1141418"/>
            <a:chOff x="564883" y="1968931"/>
            <a:chExt cx="1397069" cy="1326179"/>
          </a:xfrm>
        </p:grpSpPr>
        <p:sp>
          <p:nvSpPr>
            <p:cNvPr id="126" name="양쪽 모서리가 둥근 사각형 125"/>
            <p:cNvSpPr/>
            <p:nvPr/>
          </p:nvSpPr>
          <p:spPr>
            <a:xfrm rot="16200000">
              <a:off x="727377" y="1984493"/>
              <a:ext cx="970068" cy="1295055"/>
            </a:xfrm>
            <a:prstGeom prst="round2SameRect">
              <a:avLst>
                <a:gd name="adj1" fmla="val 8752"/>
                <a:gd name="adj2" fmla="val 0"/>
              </a:avLst>
            </a:prstGeom>
            <a:pattFill prst="trellis">
              <a:fgClr>
                <a:schemeClr val="bg1">
                  <a:lumMod val="65000"/>
                </a:schemeClr>
              </a:fgClr>
              <a:bgClr>
                <a:schemeClr val="bg1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95507"/>
              <a:endParaRPr lang="ko-KR" altLang="en-US" sz="1100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593040" y="1968931"/>
              <a:ext cx="1238739" cy="132617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ko-KR" altLang="en-US" sz="11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무역피해를 </a:t>
              </a:r>
            </a:p>
            <a:p>
              <a:pPr algn="ctr"/>
              <a:r>
                <a:rPr lang="ko-KR" altLang="en-US" sz="11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입을 것이</a:t>
              </a:r>
            </a:p>
            <a:p>
              <a:pPr algn="ctr"/>
              <a:r>
                <a:rPr lang="ko-KR" altLang="en-US" sz="11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확실한 경우</a:t>
              </a:r>
            </a:p>
          </p:txBody>
        </p:sp>
        <p:sp>
          <p:nvSpPr>
            <p:cNvPr id="128" name="평행 사변형 127"/>
            <p:cNvSpPr/>
            <p:nvPr/>
          </p:nvSpPr>
          <p:spPr>
            <a:xfrm rot="16200000">
              <a:off x="1403067" y="2603858"/>
              <a:ext cx="1015758" cy="102012"/>
            </a:xfrm>
            <a:prstGeom prst="parallelogram">
              <a:avLst>
                <a:gd name="adj" fmla="val 55617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sp>
        <p:nvSpPr>
          <p:cNvPr id="129" name="양쪽 모서리가 둥근 사각형 128"/>
          <p:cNvSpPr/>
          <p:nvPr/>
        </p:nvSpPr>
        <p:spPr>
          <a:xfrm rot="5400000">
            <a:off x="7220011" y="3604197"/>
            <a:ext cx="917130" cy="3548392"/>
          </a:xfrm>
          <a:prstGeom prst="round2SameRect">
            <a:avLst>
              <a:gd name="adj1" fmla="val 0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noAutofit/>
          </a:bodyPr>
          <a:lstStyle/>
          <a:p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▪ </a:t>
            </a:r>
            <a:r>
              <a:rPr lang="en-US" altLang="ko-KR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6</a:t>
            </a:r>
            <a:r>
              <a:rPr lang="ko-KR" altLang="en-US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개월 또는</a:t>
            </a:r>
            <a:r>
              <a:rPr lang="en-US" altLang="ko-KR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1</a:t>
            </a:r>
            <a:r>
              <a:rPr lang="ko-KR" altLang="en-US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년간의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총 매출액 또는 생산량이 </a:t>
            </a:r>
            <a:r>
              <a:rPr lang="en-US" altLang="ko-KR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/>
            </a:r>
            <a:br>
              <a:rPr lang="en-US" altLang="ko-KR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</a:br>
            <a:r>
              <a:rPr lang="en-US" altLang="ko-KR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</a:t>
            </a:r>
            <a:r>
              <a:rPr lang="ko-KR" altLang="en-US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전년동기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대비 </a:t>
            </a:r>
            <a:r>
              <a:rPr lang="en-US" altLang="ko-KR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10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%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이상 감소</a:t>
            </a:r>
          </a:p>
          <a:p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▪</a:t>
            </a:r>
            <a:r>
              <a:rPr lang="ko-KR" altLang="en-US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또는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영업이익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고용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가동률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재고 등을 종합적으로</a:t>
            </a:r>
            <a:endParaRPr lang="en-US" altLang="ko-KR" sz="11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9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고려한 상기 피해에 상당하는 것으로 인정되는 </a:t>
            </a:r>
            <a:r>
              <a:rPr lang="ko-KR" altLang="en-US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경우</a:t>
            </a:r>
            <a:endParaRPr lang="ko-KR" altLang="en-US" sz="11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1990576" y="6208875"/>
            <a:ext cx="2576346" cy="29238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R="50800" algn="ctr" defTabSz="914400"/>
            <a:r>
              <a:rPr lang="ko-KR" altLang="en-US" sz="13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지정신청일 이후  </a:t>
            </a:r>
            <a:r>
              <a:rPr lang="en-US" altLang="ko-KR" sz="13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</a:t>
            </a:r>
            <a:r>
              <a:rPr lang="ko-KR" altLang="en-US" sz="13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 발생</a:t>
            </a:r>
            <a:endParaRPr kumimoji="1" lang="ko-KR" altLang="en-US" sz="13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31" name="양쪽 모서리가 둥근 사각형 130"/>
          <p:cNvSpPr/>
          <p:nvPr/>
        </p:nvSpPr>
        <p:spPr>
          <a:xfrm rot="5400000" flipH="1">
            <a:off x="2953932" y="1421184"/>
            <a:ext cx="286560" cy="536892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973B6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② 무역조정지원기업으로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지정 받은 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중소기업</a:t>
            </a:r>
            <a:endParaRPr lang="en-US" altLang="ko-KR" sz="12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32" name="양쪽 모서리가 둥근 사각형 131"/>
          <p:cNvSpPr/>
          <p:nvPr/>
        </p:nvSpPr>
        <p:spPr>
          <a:xfrm rot="5400000" flipH="1">
            <a:off x="4090534" y="3167142"/>
            <a:ext cx="272435" cy="762800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973B6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③ 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『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기업활력 제고를 위한 특별법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』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제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10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조의 규정에 따라 사업재편계획의 승인을 받은 중소기업</a:t>
            </a:r>
            <a:endParaRPr lang="en-US" altLang="ko-KR" sz="12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33" name="양쪽 모서리가 둥근 사각형 132"/>
          <p:cNvSpPr/>
          <p:nvPr/>
        </p:nvSpPr>
        <p:spPr>
          <a:xfrm rot="5400000">
            <a:off x="7242978" y="4570485"/>
            <a:ext cx="830390" cy="3548392"/>
          </a:xfrm>
          <a:prstGeom prst="round2SameRect">
            <a:avLst>
              <a:gd name="adj1" fmla="val 0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noAutofit/>
          </a:bodyPr>
          <a:lstStyle/>
          <a:p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▪ </a:t>
            </a:r>
            <a:r>
              <a:rPr lang="en-US" altLang="ko-KR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6</a:t>
            </a:r>
            <a:r>
              <a:rPr lang="ko-KR" altLang="en-US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개월 또는 </a:t>
            </a:r>
            <a:r>
              <a:rPr lang="en-US" altLang="ko-KR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</a:t>
            </a:r>
            <a:r>
              <a:rPr lang="ko-KR" altLang="en-US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년간의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총 매출액 또는 생산량이 </a:t>
            </a:r>
            <a:r>
              <a:rPr lang="en-US" altLang="ko-KR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/>
            </a:r>
            <a:br>
              <a:rPr lang="en-US" altLang="ko-KR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</a:br>
            <a:r>
              <a:rPr lang="en-US" altLang="ko-KR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</a:t>
            </a:r>
            <a:r>
              <a:rPr lang="ko-KR" altLang="en-US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전년동기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대비 </a:t>
            </a:r>
            <a:r>
              <a:rPr lang="en-US" altLang="ko-KR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10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%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이상 감소할 것으로 예상되는 경우</a:t>
            </a:r>
          </a:p>
          <a:p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</a:t>
            </a:r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단</a:t>
            </a:r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영업이익</a:t>
            </a:r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고용</a:t>
            </a:r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가동률</a:t>
            </a:r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재고 등 변화를 종합적 고려</a:t>
            </a:r>
            <a:r>
              <a:rPr lang="en-US" altLang="ko-KR" sz="1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en-US" altLang="ko-KR" sz="11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grpSp>
        <p:nvGrpSpPr>
          <p:cNvPr id="186" name="그룹 185"/>
          <p:cNvGrpSpPr/>
          <p:nvPr/>
        </p:nvGrpSpPr>
        <p:grpSpPr>
          <a:xfrm>
            <a:off x="706714" y="1460971"/>
            <a:ext cx="1638301" cy="307777"/>
            <a:chOff x="4529799" y="1117956"/>
            <a:chExt cx="1638301" cy="307777"/>
          </a:xfrm>
        </p:grpSpPr>
        <p:sp>
          <p:nvSpPr>
            <p:cNvPr id="187" name="TextBox 186"/>
            <p:cNvSpPr txBox="1"/>
            <p:nvPr/>
          </p:nvSpPr>
          <p:spPr>
            <a:xfrm>
              <a:off x="4689810" y="1117956"/>
              <a:ext cx="1478290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spcBef>
                  <a:spcPts val="200"/>
                </a:spcBef>
              </a:pPr>
              <a:r>
                <a:rPr lang="ko-KR" altLang="en-US" sz="14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사업전환의 개념</a:t>
              </a:r>
              <a:endPara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grpSp>
          <p:nvGrpSpPr>
            <p:cNvPr id="188" name="그룹 187"/>
            <p:cNvGrpSpPr/>
            <p:nvPr/>
          </p:nvGrpSpPr>
          <p:grpSpPr>
            <a:xfrm>
              <a:off x="4529799" y="1187444"/>
              <a:ext cx="126602" cy="140668"/>
              <a:chOff x="4529799" y="1187444"/>
              <a:chExt cx="126602" cy="140668"/>
            </a:xfrm>
          </p:grpSpPr>
          <p:sp>
            <p:nvSpPr>
              <p:cNvPr id="189" name="직사각형 188"/>
              <p:cNvSpPr/>
              <p:nvPr/>
            </p:nvSpPr>
            <p:spPr>
              <a:xfrm>
                <a:off x="4572000" y="1187444"/>
                <a:ext cx="84401" cy="84401"/>
              </a:xfrm>
              <a:prstGeom prst="rect">
                <a:avLst/>
              </a:prstGeom>
              <a:pattFill prst="dkUpDiag">
                <a:fgClr>
                  <a:srgbClr val="45B0D2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190" name="직사각형 189"/>
              <p:cNvSpPr/>
              <p:nvPr/>
            </p:nvSpPr>
            <p:spPr>
              <a:xfrm>
                <a:off x="4529799" y="1243711"/>
                <a:ext cx="84401" cy="84401"/>
              </a:xfrm>
              <a:prstGeom prst="rect">
                <a:avLst/>
              </a:prstGeom>
              <a:solidFill>
                <a:srgbClr val="45B0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</p:grpSp>
      </p:grpSp>
      <p:sp>
        <p:nvSpPr>
          <p:cNvPr id="191" name="양쪽 모서리가 둥근 사각형 190"/>
          <p:cNvSpPr/>
          <p:nvPr/>
        </p:nvSpPr>
        <p:spPr>
          <a:xfrm rot="5400000" flipH="1">
            <a:off x="2759633" y="-1182338"/>
            <a:ext cx="261919" cy="495568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973B6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① 업종전환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등 사업전환계획 승인을 얻은 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중소기업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grpSp>
        <p:nvGrpSpPr>
          <p:cNvPr id="193" name="그룹 192"/>
          <p:cNvGrpSpPr/>
          <p:nvPr/>
        </p:nvGrpSpPr>
        <p:grpSpPr>
          <a:xfrm>
            <a:off x="1844114" y="1760259"/>
            <a:ext cx="7878819" cy="340951"/>
            <a:chOff x="1552025" y="4036093"/>
            <a:chExt cx="6924987" cy="467372"/>
          </a:xfrm>
        </p:grpSpPr>
        <p:sp>
          <p:nvSpPr>
            <p:cNvPr id="212" name="양쪽 모서리가 둥근 사각형 211"/>
            <p:cNvSpPr/>
            <p:nvPr/>
          </p:nvSpPr>
          <p:spPr>
            <a:xfrm flipH="1">
              <a:off x="5115825" y="4036093"/>
              <a:ext cx="3361187" cy="417340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rgbClr val="7BBC0A"/>
                </a:gs>
                <a:gs pos="100000">
                  <a:srgbClr val="49A51B"/>
                </a:gs>
              </a:gsLst>
              <a:lin ang="5400000" scaled="1"/>
            </a:gradFill>
            <a:ln>
              <a:noFill/>
            </a:ln>
            <a:effectLst>
              <a:innerShdw blurRad="381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95507"/>
              <a:endParaRPr lang="ko-KR" altLang="en-US" sz="1960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grpSp>
          <p:nvGrpSpPr>
            <p:cNvPr id="213" name="그룹 212"/>
            <p:cNvGrpSpPr/>
            <p:nvPr/>
          </p:nvGrpSpPr>
          <p:grpSpPr>
            <a:xfrm>
              <a:off x="1552025" y="4036770"/>
              <a:ext cx="3563803" cy="466694"/>
              <a:chOff x="1552025" y="4036770"/>
              <a:chExt cx="3563803" cy="466694"/>
            </a:xfrm>
          </p:grpSpPr>
          <p:sp>
            <p:nvSpPr>
              <p:cNvPr id="215" name="양쪽 모서리가 둥근 사각형 214"/>
              <p:cNvSpPr/>
              <p:nvPr/>
            </p:nvSpPr>
            <p:spPr>
              <a:xfrm flipH="1">
                <a:off x="1552025" y="4036770"/>
                <a:ext cx="3563803" cy="417337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adFill>
                <a:gsLst>
                  <a:gs pos="0">
                    <a:srgbClr val="46B1D2"/>
                  </a:gs>
                  <a:gs pos="100000">
                    <a:srgbClr val="39A1D1"/>
                  </a:gs>
                </a:gsLst>
                <a:lin ang="5400000" scaled="1"/>
              </a:gradFill>
              <a:ln>
                <a:noFill/>
              </a:ln>
              <a:effectLst>
                <a:innerShdw blurRad="381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216" name="TextBox 215"/>
              <p:cNvSpPr txBox="1"/>
              <p:nvPr/>
            </p:nvSpPr>
            <p:spPr>
              <a:xfrm>
                <a:off x="2853534" y="4057469"/>
                <a:ext cx="960785" cy="44599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 defTabSz="995507">
                  <a:spcBef>
                    <a:spcPct val="20000"/>
                  </a:spcBef>
                  <a:buClr>
                    <a:schemeClr val="hlink"/>
                  </a:buClr>
                </a:pPr>
                <a:r>
                  <a:rPr lang="ko-KR" altLang="en-US" sz="14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업종전환</a:t>
                </a:r>
                <a:endParaRPr lang="ko-KR" altLang="en-US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</p:grpSp>
        <p:sp>
          <p:nvSpPr>
            <p:cNvPr id="214" name="TextBox 213"/>
            <p:cNvSpPr txBox="1"/>
            <p:nvPr/>
          </p:nvSpPr>
          <p:spPr>
            <a:xfrm>
              <a:off x="6417336" y="4057470"/>
              <a:ext cx="960784" cy="44599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 defTabSz="995507">
                <a:spcBef>
                  <a:spcPct val="20000"/>
                </a:spcBef>
                <a:buClr>
                  <a:schemeClr val="hlink"/>
                </a:buClr>
              </a:pPr>
              <a:r>
                <a:rPr lang="ko-KR" altLang="en-US" sz="14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업종추가</a:t>
              </a:r>
              <a:endParaRPr lang="ko-KR" altLang="en-US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sp>
        <p:nvSpPr>
          <p:cNvPr id="204" name="양쪽 모서리가 둥근 사각형 203"/>
          <p:cNvSpPr/>
          <p:nvPr/>
        </p:nvSpPr>
        <p:spPr>
          <a:xfrm rot="5400000">
            <a:off x="5576478" y="-1666998"/>
            <a:ext cx="419343" cy="7873569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chemeClr val="bg1">
                  <a:lumMod val="85000"/>
                  <a:alpha val="80000"/>
                </a:schemeClr>
              </a:gs>
              <a:gs pos="51900">
                <a:schemeClr val="bg1">
                  <a:alpha val="0"/>
                </a:schemeClr>
              </a:gs>
              <a:gs pos="100000">
                <a:schemeClr val="bg1">
                  <a:lumMod val="85000"/>
                  <a:alpha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8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grpSp>
        <p:nvGrpSpPr>
          <p:cNvPr id="205" name="그룹 204"/>
          <p:cNvGrpSpPr/>
          <p:nvPr/>
        </p:nvGrpSpPr>
        <p:grpSpPr>
          <a:xfrm>
            <a:off x="620217" y="2023298"/>
            <a:ext cx="1223895" cy="456158"/>
            <a:chOff x="564883" y="2146984"/>
            <a:chExt cx="1403062" cy="1160458"/>
          </a:xfrm>
        </p:grpSpPr>
        <p:sp>
          <p:nvSpPr>
            <p:cNvPr id="209" name="양쪽 모서리가 둥근 사각형 208"/>
            <p:cNvSpPr/>
            <p:nvPr/>
          </p:nvSpPr>
          <p:spPr>
            <a:xfrm rot="16200000">
              <a:off x="686023" y="2025844"/>
              <a:ext cx="1052776" cy="1295055"/>
            </a:xfrm>
            <a:prstGeom prst="round2SameRect">
              <a:avLst>
                <a:gd name="adj1" fmla="val 8752"/>
                <a:gd name="adj2" fmla="val 0"/>
              </a:avLst>
            </a:prstGeom>
            <a:pattFill prst="trellis">
              <a:fgClr>
                <a:schemeClr val="tx1">
                  <a:lumMod val="65000"/>
                  <a:lumOff val="35000"/>
                </a:schemeClr>
              </a:fgClr>
              <a:bgClr>
                <a:schemeClr val="tx1">
                  <a:lumMod val="50000"/>
                  <a:lumOff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95507"/>
              <a:endParaRPr lang="ko-KR" altLang="en-US" sz="1500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210" name="TextBox 209"/>
            <p:cNvSpPr txBox="1"/>
            <p:nvPr/>
          </p:nvSpPr>
          <p:spPr>
            <a:xfrm>
              <a:off x="658067" y="2259555"/>
              <a:ext cx="1108686" cy="74493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ko-KR" altLang="en-US" sz="12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전환내용</a:t>
              </a:r>
              <a:endParaRPr lang="ko-KR" altLang="en-US" sz="12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211" name="평행 사변형 210"/>
            <p:cNvSpPr/>
            <p:nvPr/>
          </p:nvSpPr>
          <p:spPr>
            <a:xfrm rot="16200000">
              <a:off x="1333713" y="2673209"/>
              <a:ext cx="1160458" cy="108007"/>
            </a:xfrm>
            <a:prstGeom prst="parallelogram">
              <a:avLst>
                <a:gd name="adj" fmla="val 55617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sp>
        <p:nvSpPr>
          <p:cNvPr id="206" name="TextBox 205"/>
          <p:cNvSpPr txBox="1"/>
          <p:nvPr/>
        </p:nvSpPr>
        <p:spPr>
          <a:xfrm>
            <a:off x="1990576" y="2121579"/>
            <a:ext cx="362150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현재 영위업종 사업 폐지 → 새로운 업종으로 전환</a:t>
            </a:r>
            <a:endParaRPr lang="ko-KR" altLang="en-US" sz="1200" dirty="0">
              <a:ln>
                <a:solidFill>
                  <a:schemeClr val="tx1">
                    <a:alpha val="0"/>
                  </a:schemeClr>
                </a:solidFill>
              </a:ln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6051143" y="2052295"/>
            <a:ext cx="3867670" cy="461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현재 영위업종 규모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매출 또는 </a:t>
            </a:r>
            <a:r>
              <a:rPr lang="ko-KR" altLang="en-US" sz="120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상시근로자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) 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축소 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/>
            </a:r>
            <a:b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</a:b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또는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유지 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→ 새로운 업종 추가</a:t>
            </a:r>
            <a:endParaRPr lang="en-US" altLang="ko-KR" sz="1200" dirty="0">
              <a:ln>
                <a:solidFill>
                  <a:schemeClr val="tx1">
                    <a:alpha val="0"/>
                  </a:schemeClr>
                </a:solidFill>
              </a:ln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208" name="직선 연결선 207"/>
          <p:cNvCxnSpPr/>
          <p:nvPr/>
        </p:nvCxnSpPr>
        <p:spPr>
          <a:xfrm>
            <a:off x="5898782" y="2229444"/>
            <a:ext cx="0" cy="105049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양쪽 모서리가 둥근 사각형 195"/>
          <p:cNvSpPr/>
          <p:nvPr/>
        </p:nvSpPr>
        <p:spPr>
          <a:xfrm rot="5400000">
            <a:off x="5597648" y="-1187176"/>
            <a:ext cx="377009" cy="7873577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chemeClr val="bg1">
                  <a:lumMod val="85000"/>
                  <a:alpha val="80000"/>
                </a:schemeClr>
              </a:gs>
              <a:gs pos="51900">
                <a:schemeClr val="bg1">
                  <a:alpha val="0"/>
                </a:schemeClr>
              </a:gs>
              <a:gs pos="100000">
                <a:schemeClr val="bg1">
                  <a:lumMod val="85000"/>
                  <a:alpha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8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grpSp>
        <p:nvGrpSpPr>
          <p:cNvPr id="197" name="그룹 196"/>
          <p:cNvGrpSpPr/>
          <p:nvPr/>
        </p:nvGrpSpPr>
        <p:grpSpPr>
          <a:xfrm>
            <a:off x="620217" y="2524291"/>
            <a:ext cx="1223898" cy="413827"/>
            <a:chOff x="564883" y="2146986"/>
            <a:chExt cx="1403063" cy="1052771"/>
          </a:xfrm>
        </p:grpSpPr>
        <p:sp>
          <p:nvSpPr>
            <p:cNvPr id="201" name="양쪽 모서리가 둥근 사각형 200"/>
            <p:cNvSpPr/>
            <p:nvPr/>
          </p:nvSpPr>
          <p:spPr>
            <a:xfrm rot="16200000">
              <a:off x="727377" y="1984493"/>
              <a:ext cx="970068" cy="1295055"/>
            </a:xfrm>
            <a:prstGeom prst="round2SameRect">
              <a:avLst>
                <a:gd name="adj1" fmla="val 8752"/>
                <a:gd name="adj2" fmla="val 0"/>
              </a:avLst>
            </a:prstGeom>
            <a:pattFill prst="trellis">
              <a:fgClr>
                <a:schemeClr val="bg1">
                  <a:lumMod val="65000"/>
                </a:schemeClr>
              </a:fgClr>
              <a:bgClr>
                <a:schemeClr val="bg1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95507"/>
              <a:endParaRPr lang="ko-KR" altLang="en-US" sz="1500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658067" y="2259555"/>
              <a:ext cx="1108686" cy="74493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ko-KR" altLang="en-US" sz="1200" b="1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전환비중</a:t>
              </a:r>
              <a:endParaRPr lang="ko-KR" altLang="en-US" sz="12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203" name="평행 사변형 202"/>
            <p:cNvSpPr/>
            <p:nvPr/>
          </p:nvSpPr>
          <p:spPr>
            <a:xfrm rot="16200000">
              <a:off x="1387557" y="2619368"/>
              <a:ext cx="1052771" cy="108007"/>
            </a:xfrm>
            <a:prstGeom prst="parallelogram">
              <a:avLst>
                <a:gd name="adj" fmla="val 55617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sp>
        <p:nvSpPr>
          <p:cNvPr id="198" name="TextBox 197"/>
          <p:cNvSpPr txBox="1"/>
          <p:nvPr/>
        </p:nvSpPr>
        <p:spPr>
          <a:xfrm>
            <a:off x="1990576" y="2622572"/>
            <a:ext cx="1292341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년 내 완전전환</a:t>
            </a:r>
            <a:endParaRPr lang="ko-KR" altLang="en-US" sz="1200" dirty="0">
              <a:ln>
                <a:solidFill>
                  <a:schemeClr val="tx1">
                    <a:alpha val="0"/>
                  </a:schemeClr>
                </a:solidFill>
              </a:ln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6075283" y="2611116"/>
            <a:ext cx="1311577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년 내 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30% 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이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상</a:t>
            </a:r>
            <a:endParaRPr lang="en-US" altLang="ko-KR" sz="1200" dirty="0">
              <a:ln>
                <a:solidFill>
                  <a:schemeClr val="tx1">
                    <a:alpha val="0"/>
                  </a:schemeClr>
                </a:solidFill>
              </a:ln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200" name="직선 연결선 199"/>
          <p:cNvCxnSpPr/>
          <p:nvPr/>
        </p:nvCxnSpPr>
        <p:spPr>
          <a:xfrm>
            <a:off x="5898788" y="2678681"/>
            <a:ext cx="0" cy="105049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TextBox 216"/>
          <p:cNvSpPr txBox="1"/>
          <p:nvPr/>
        </p:nvSpPr>
        <p:spPr>
          <a:xfrm>
            <a:off x="904875" y="2987326"/>
            <a:ext cx="8667757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  *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전환비중 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: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전환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추가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업종 매출액 또는 근로자수 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/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총 </a:t>
            </a:r>
            <a:r>
              <a:rPr lang="ko-KR" altLang="en-US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매출액 또는 총 근로자수</a:t>
            </a:r>
            <a:endParaRPr lang="en-US" altLang="ko-KR" sz="1100" dirty="0">
              <a:ln>
                <a:solidFill>
                  <a:schemeClr val="tx1">
                    <a:alpha val="0"/>
                  </a:schemeClr>
                </a:solidFill>
              </a:ln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  *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새로운 업종의 기준 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: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한국표준산업분류상의 제조업은 세세 분류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(5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단위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), </a:t>
            </a:r>
            <a:r>
              <a:rPr lang="ko-KR" altLang="en-US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서비스업 등 제조업 이외의 경우</a:t>
            </a:r>
            <a:r>
              <a:rPr lang="en-US" altLang="ko-KR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,</a:t>
            </a:r>
            <a:r>
              <a:rPr lang="ko-KR" altLang="en-US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소분류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(3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단위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가 </a:t>
            </a:r>
            <a:r>
              <a:rPr lang="ko-KR" altLang="en-US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다른 업종</a:t>
            </a:r>
            <a:endParaRPr lang="ko-KR" altLang="en-US" sz="1100" dirty="0">
              <a:ln>
                <a:solidFill>
                  <a:schemeClr val="tx1">
                    <a:alpha val="0"/>
                  </a:schemeClr>
                </a:solidFill>
              </a:ln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  * 제조업 ↔ 서비스업 업태전환도 사업전환에 포함</a:t>
            </a:r>
          </a:p>
          <a:p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  * 신청일 현재 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년 이상 계속하여 사업을 영위하며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상시 근로자수 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5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인 이상 </a:t>
            </a:r>
            <a:endParaRPr lang="en-US" altLang="ko-KR" sz="1100" dirty="0" smtClean="0">
              <a:ln>
                <a:solidFill>
                  <a:schemeClr val="tx1">
                    <a:alpha val="0"/>
                  </a:schemeClr>
                </a:solidFill>
              </a:ln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*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현재 영위하고 있는 업종 중에서 전체 매출액의 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35%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이상을 차지하는 사업이 사업전환 대상이 되어야 함</a:t>
            </a:r>
            <a:endParaRPr lang="ko-KR" altLang="en-US" sz="11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66" name="직선 연결선 65"/>
          <p:cNvCxnSpPr/>
          <p:nvPr/>
        </p:nvCxnSpPr>
        <p:spPr>
          <a:xfrm>
            <a:off x="5781675" y="5216890"/>
            <a:ext cx="0" cy="26162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5781675" y="6172187"/>
            <a:ext cx="0" cy="26162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494890" y="4217580"/>
            <a:ext cx="9373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"/>
              </a:spcBef>
            </a:pP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※ FTA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체결 상대국으로부터 무역피해가 인정되어 무역조정지원기업으로 지정 받은 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중소기업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/>
            </a:r>
            <a:b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</a:br>
            <a:r>
              <a:rPr lang="ko-KR" altLang="en-US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    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융자 신청은 산업통상자원부의 무역조정지원기업 지정일로부터 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년 이내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3298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890" y="315019"/>
            <a:ext cx="2735020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05. </a:t>
            </a:r>
            <a:r>
              <a:rPr lang="ko-KR" altLang="en-US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재도약지원자금</a:t>
            </a:r>
            <a:endParaRPr lang="ko-KR" altLang="en-US" sz="2400" dirty="0">
              <a:ln>
                <a:solidFill>
                  <a:schemeClr val="tx1">
                    <a:alpha val="0"/>
                  </a:schemeClr>
                </a:solidFill>
              </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0"/>
              </a:gra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02040" y="1264309"/>
            <a:ext cx="73930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02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02040" y="2417173"/>
            <a:ext cx="74732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03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02040" y="3265237"/>
            <a:ext cx="74732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04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2040" y="4199026"/>
            <a:ext cx="74732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05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29145" y="1542590"/>
            <a:ext cx="107850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900" b="1" spc="-12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융자범위</a:t>
            </a:r>
            <a:endParaRPr lang="ko-KR" altLang="en-US" sz="1900" b="1" spc="-12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49A51B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535403" y="1570030"/>
            <a:ext cx="7285649" cy="88229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시설자금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: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생산 및 시험검사 설비</a:t>
            </a: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중고설비 포함</a:t>
            </a: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정보화 설비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유통 및 물류시설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</a:t>
            </a:r>
          </a:p>
          <a:p>
            <a:pPr>
              <a:spcBef>
                <a:spcPts val="200"/>
              </a:spcBef>
            </a:pP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           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사업장건축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토지구입비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임차보증금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사업장확보자금</a:t>
            </a: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매입</a:t>
            </a: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경∙공매</a:t>
            </a: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등</a:t>
            </a:r>
            <a:endParaRPr lang="en-US" altLang="ko-KR" sz="1600" spc="-11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spcBef>
                <a:spcPts val="200"/>
              </a:spcBef>
            </a:pP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운전자금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: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경영애로 해소 및 재창업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사업전환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무역조정과 관련한 기업경영 소요경비</a:t>
            </a:r>
            <a:endParaRPr lang="ko-KR" altLang="en-US" sz="16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48" name="직선 연결선 47"/>
          <p:cNvCxnSpPr/>
          <p:nvPr/>
        </p:nvCxnSpPr>
        <p:spPr>
          <a:xfrm>
            <a:off x="807019" y="2503272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829145" y="2688709"/>
            <a:ext cx="107850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900" b="1" spc="-12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effectLst>
                  <a:glow rad="139700">
                    <a:schemeClr val="bg1">
                      <a:alpha val="50000"/>
                    </a:schemeClr>
                  </a:glow>
                </a:effectLst>
                <a:latin typeface="HY강M" panose="02030600000101010101" pitchFamily="18" charset="-127"/>
                <a:ea typeface="HY강M" panose="02030600000101010101" pitchFamily="18" charset="-127"/>
              </a:rPr>
              <a:t>대출기간</a:t>
            </a:r>
            <a:endParaRPr lang="ko-KR" altLang="en-US" sz="1900" b="1" spc="-12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effectLst>
                <a:glow rad="139700">
                  <a:schemeClr val="bg1">
                    <a:alpha val="50000"/>
                  </a:schemeClr>
                </a:glow>
              </a:effectLst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535403" y="2720937"/>
            <a:ext cx="5770811" cy="54886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시설자금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8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거치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포함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), 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운전자금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5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거치 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2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포함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</a:p>
          <a:p>
            <a:pPr>
              <a:spcBef>
                <a:spcPts val="200"/>
              </a:spcBef>
            </a:pPr>
            <a:r>
              <a:rPr lang="ko-KR" altLang="en-US" sz="11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 </a:t>
            </a:r>
            <a:r>
              <a:rPr lang="ko-KR" altLang="en-US" sz="1200" spc="-11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재창업자금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: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시설자금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9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거치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4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포함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),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운전자금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6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거치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포함</a:t>
            </a: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en-US" altLang="ko-KR" sz="12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51" name="직선 연결선 50"/>
          <p:cNvCxnSpPr/>
          <p:nvPr/>
        </p:nvCxnSpPr>
        <p:spPr>
          <a:xfrm>
            <a:off x="807019" y="3354116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829145" y="3498507"/>
            <a:ext cx="1078500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b="1" spc="-12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대출금리</a:t>
            </a:r>
            <a:endParaRPr lang="en-US" altLang="ko-KR" b="1" spc="-12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49A51B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r>
              <a:rPr lang="en-US" altLang="ko-KR" sz="1400" b="1" spc="-12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400" b="1" spc="-12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</a:t>
            </a:r>
            <a:r>
              <a:rPr lang="ko-KR" altLang="en-US" sz="1400" b="1" spc="-12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준</a:t>
            </a:r>
            <a:r>
              <a:rPr lang="ko-KR" altLang="en-US" sz="1400" b="1" spc="-12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금리</a:t>
            </a:r>
            <a:r>
              <a:rPr lang="en-US" altLang="ko-KR" sz="1400" b="1" spc="-12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en-US" sz="1400" b="1" spc="-12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49A51B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535403" y="3425349"/>
            <a:ext cx="3068789" cy="7591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정책자금 기준금리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변동</a:t>
            </a:r>
            <a:r>
              <a:rPr lang="en-US" altLang="ko-KR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</a:p>
          <a:p>
            <a:pPr>
              <a:spcBef>
                <a:spcPts val="200"/>
              </a:spcBef>
            </a:pP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*  시설자금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지원 시 고정금리 선택가능</a:t>
            </a:r>
          </a:p>
          <a:p>
            <a:pPr>
              <a:spcBef>
                <a:spcPts val="200"/>
              </a:spcBef>
            </a:pP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*  무역조정지원기업은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연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2.1%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고정금리 적용 </a:t>
            </a:r>
            <a:endParaRPr lang="en-US" altLang="ko-KR" sz="1200" spc="-11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56" name="직선 연결선 55"/>
          <p:cNvCxnSpPr/>
          <p:nvPr/>
        </p:nvCxnSpPr>
        <p:spPr>
          <a:xfrm>
            <a:off x="807019" y="4300210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829145" y="4533275"/>
            <a:ext cx="107850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b="1" spc="-12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대출한도</a:t>
            </a:r>
            <a:endParaRPr lang="ko-KR" altLang="en-US" sz="1900" b="1" spc="-12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535403" y="4380795"/>
            <a:ext cx="6219331" cy="145167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업체당 연간 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45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 이내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지방소재기업 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50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 이내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), 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매출액의 </a:t>
            </a:r>
            <a:r>
              <a:rPr lang="en-US" altLang="ko-KR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150%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이내</a:t>
            </a:r>
          </a:p>
          <a:p>
            <a:pPr>
              <a:spcBef>
                <a:spcPts val="200"/>
              </a:spcBef>
            </a:pP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*  </a:t>
            </a: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10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 이상 시설투자기업의 운전자금은 연간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10</a:t>
            </a:r>
            <a:r>
              <a:rPr lang="ko-KR" altLang="en-US" sz="12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이내</a:t>
            </a:r>
          </a:p>
          <a:p>
            <a:pPr>
              <a:spcBef>
                <a:spcPts val="200"/>
              </a:spcBef>
            </a:pP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사업전환 및 사업재편 승인기업에 대한 사업전환자금은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70</a:t>
            </a:r>
            <a:r>
              <a:rPr lang="ko-KR" altLang="en-US" sz="12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이내</a:t>
            </a:r>
          </a:p>
          <a:p>
            <a:pPr>
              <a:spcBef>
                <a:spcPts val="200"/>
              </a:spcBef>
            </a:pP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* 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구조개선전용자금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: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연간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10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 이내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(3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년간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10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 이내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</a:p>
          <a:p>
            <a:pPr>
              <a:spcBef>
                <a:spcPts val="200"/>
              </a:spcBef>
            </a:pP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* 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재창업자금 중 융자상환금 조정형 대출의 경우 기업당 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5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 이내</a:t>
            </a:r>
          </a:p>
          <a:p>
            <a:pPr>
              <a:spcBef>
                <a:spcPts val="200"/>
              </a:spcBef>
            </a:pPr>
            <a:endParaRPr lang="ko-KR" altLang="en-US" sz="16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75" name="직선 연결선 74"/>
          <p:cNvCxnSpPr/>
          <p:nvPr/>
        </p:nvCxnSpPr>
        <p:spPr>
          <a:xfrm>
            <a:off x="2412971" y="1669688"/>
            <a:ext cx="0" cy="130527"/>
          </a:xfrm>
          <a:prstGeom prst="line">
            <a:avLst/>
          </a:prstGeom>
          <a:ln w="19050">
            <a:solidFill>
              <a:srgbClr val="7BB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2412971" y="2815808"/>
            <a:ext cx="0" cy="130527"/>
          </a:xfrm>
          <a:prstGeom prst="line">
            <a:avLst/>
          </a:prstGeom>
          <a:ln w="19050">
            <a:solidFill>
              <a:srgbClr val="09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2412971" y="3625378"/>
            <a:ext cx="0" cy="130527"/>
          </a:xfrm>
          <a:prstGeom prst="line">
            <a:avLst/>
          </a:prstGeom>
          <a:ln w="19050">
            <a:solidFill>
              <a:srgbClr val="7BB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2412971" y="4660372"/>
            <a:ext cx="0" cy="130527"/>
          </a:xfrm>
          <a:prstGeom prst="line">
            <a:avLst/>
          </a:prstGeom>
          <a:ln w="19050">
            <a:solidFill>
              <a:srgbClr val="09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직사각형 78"/>
          <p:cNvSpPr/>
          <p:nvPr/>
        </p:nvSpPr>
        <p:spPr>
          <a:xfrm>
            <a:off x="0" y="1587393"/>
            <a:ext cx="412750" cy="306243"/>
          </a:xfrm>
          <a:prstGeom prst="rect">
            <a:avLst/>
          </a:prstGeom>
          <a:solidFill>
            <a:srgbClr val="7BBC0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1" y="2713432"/>
            <a:ext cx="412750" cy="306243"/>
          </a:xfrm>
          <a:prstGeom prst="rect">
            <a:avLst/>
          </a:prstGeom>
          <a:solidFill>
            <a:srgbClr val="46B1D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0" y="3620146"/>
            <a:ext cx="412750" cy="306243"/>
          </a:xfrm>
          <a:prstGeom prst="rect">
            <a:avLst/>
          </a:prstGeom>
          <a:solidFill>
            <a:srgbClr val="7BBC0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-1" y="4579044"/>
            <a:ext cx="412750" cy="306243"/>
          </a:xfrm>
          <a:prstGeom prst="rect">
            <a:avLst/>
          </a:prstGeom>
          <a:solidFill>
            <a:srgbClr val="46B1D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02039" y="5608387"/>
            <a:ext cx="75052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06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cxnSp>
        <p:nvCxnSpPr>
          <p:cNvPr id="84" name="직선 연결선 83"/>
          <p:cNvCxnSpPr/>
          <p:nvPr/>
        </p:nvCxnSpPr>
        <p:spPr>
          <a:xfrm>
            <a:off x="807018" y="5687741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829144" y="5873178"/>
            <a:ext cx="1078500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b="1" spc="-12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대출방법</a:t>
            </a:r>
            <a:endParaRPr lang="ko-KR" altLang="en-US" sz="1900" b="1" spc="-12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49A51B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535402" y="5901466"/>
            <a:ext cx="6629059" cy="9694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중진공 직접대출 </a:t>
            </a:r>
            <a:r>
              <a:rPr lang="ko-KR" altLang="en-US" sz="16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또는 은행을 통한 대리대출</a:t>
            </a:r>
          </a:p>
          <a:p>
            <a:pPr>
              <a:spcBef>
                <a:spcPts val="200"/>
              </a:spcBef>
            </a:pP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*  재창업자금은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융자결정 후 별도 지정 교육을 수료한 경우 대출</a:t>
            </a:r>
          </a:p>
          <a:p>
            <a:pPr>
              <a:spcBef>
                <a:spcPts val="200"/>
              </a:spcBef>
            </a:pP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*  구조개선전용자금</a:t>
            </a:r>
            <a:r>
              <a:rPr lang="en-US" altLang="ko-KR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재창업자금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중 융자상환금 조정형 및 신용회복위원회 </a:t>
            </a:r>
            <a:r>
              <a:rPr lang="ko-KR" altLang="en-US" sz="1200" spc="-11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재창업지원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대출은 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직접대출</a:t>
            </a:r>
            <a:endParaRPr lang="en-US" altLang="ko-KR" sz="1200" spc="-11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spcBef>
                <a:spcPts val="200"/>
              </a:spcBef>
            </a:pP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</a:t>
            </a:r>
            <a:r>
              <a:rPr lang="ko-KR" altLang="en-US" sz="1200" spc="-11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융자상환금 조정형</a:t>
            </a:r>
            <a:r>
              <a:rPr lang="en-US" altLang="ko-KR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 : 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정직한 </a:t>
            </a:r>
            <a:r>
              <a:rPr lang="ko-KR" altLang="en-US" sz="1200" spc="-11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재창업</a:t>
            </a:r>
            <a:r>
              <a:rPr lang="ko-KR" altLang="en-US" sz="1200" spc="-11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실패자에 대하여 심의를 통해 선별적으로 융자상환금 일부를 조정</a:t>
            </a:r>
            <a:endParaRPr lang="ko-KR" altLang="en-US" sz="1200" spc="-11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88" name="직선 연결선 87"/>
          <p:cNvCxnSpPr/>
          <p:nvPr/>
        </p:nvCxnSpPr>
        <p:spPr>
          <a:xfrm>
            <a:off x="2412970" y="6006628"/>
            <a:ext cx="0" cy="130527"/>
          </a:xfrm>
          <a:prstGeom prst="line">
            <a:avLst/>
          </a:prstGeom>
          <a:ln w="19050">
            <a:solidFill>
              <a:srgbClr val="7BB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직사각형 88"/>
          <p:cNvSpPr/>
          <p:nvPr/>
        </p:nvSpPr>
        <p:spPr>
          <a:xfrm>
            <a:off x="-1" y="5963296"/>
            <a:ext cx="412750" cy="306243"/>
          </a:xfrm>
          <a:prstGeom prst="rect">
            <a:avLst/>
          </a:prstGeom>
          <a:solidFill>
            <a:srgbClr val="7BBC0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cxnSp>
        <p:nvCxnSpPr>
          <p:cNvPr id="90" name="직선 연결선 89"/>
          <p:cNvCxnSpPr/>
          <p:nvPr/>
        </p:nvCxnSpPr>
        <p:spPr>
          <a:xfrm>
            <a:off x="2406591" y="2239021"/>
            <a:ext cx="0" cy="130527"/>
          </a:xfrm>
          <a:prstGeom prst="line">
            <a:avLst/>
          </a:prstGeom>
          <a:ln w="19050">
            <a:solidFill>
              <a:srgbClr val="7BB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1" name="그림 90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55"/>
          <a:stretch/>
        </p:blipFill>
        <p:spPr>
          <a:xfrm>
            <a:off x="1" y="5905639"/>
            <a:ext cx="2790824" cy="15652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311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890" y="315019"/>
            <a:ext cx="3026766" cy="461655"/>
          </a:xfrm>
          <a:prstGeom prst="rect">
            <a:avLst/>
          </a:prstGeom>
          <a:noFill/>
        </p:spPr>
        <p:txBody>
          <a:bodyPr wrap="none" lIns="91428" tIns="45715" rIns="91428" bIns="45715" rtlCol="0">
            <a:spAutoFit/>
          </a:bodyPr>
          <a:lstStyle/>
          <a:p>
            <a:r>
              <a:rPr lang="en-US" altLang="ko-KR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06. </a:t>
            </a:r>
            <a:r>
              <a:rPr lang="ko-KR" altLang="en-US" sz="24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긴급경영안정자금</a:t>
            </a:r>
            <a:endParaRPr lang="ko-KR" altLang="en-US" sz="2400" dirty="0">
              <a:ln>
                <a:solidFill>
                  <a:schemeClr val="tx1">
                    <a:alpha val="0"/>
                  </a:schemeClr>
                </a:solidFill>
              </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0"/>
              </a:gra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378578" y="1101492"/>
            <a:ext cx="10376735" cy="1298219"/>
            <a:chOff x="503487" y="1295331"/>
            <a:chExt cx="10376735" cy="1298219"/>
          </a:xfrm>
        </p:grpSpPr>
        <p:sp>
          <p:nvSpPr>
            <p:cNvPr id="28" name="타원 88"/>
            <p:cNvSpPr/>
            <p:nvPr/>
          </p:nvSpPr>
          <p:spPr>
            <a:xfrm>
              <a:off x="588939" y="1329548"/>
              <a:ext cx="6404911" cy="1264002"/>
            </a:xfrm>
            <a:custGeom>
              <a:avLst/>
              <a:gdLst>
                <a:gd name="connsiteX0" fmla="*/ 0 w 7966120"/>
                <a:gd name="connsiteY0" fmla="*/ 48932 h 1275922"/>
                <a:gd name="connsiteX1" fmla="*/ 48932 w 7966120"/>
                <a:gd name="connsiteY1" fmla="*/ 0 h 1275922"/>
                <a:gd name="connsiteX2" fmla="*/ 7917188 w 7966120"/>
                <a:gd name="connsiteY2" fmla="*/ 0 h 1275922"/>
                <a:gd name="connsiteX3" fmla="*/ 7966120 w 7966120"/>
                <a:gd name="connsiteY3" fmla="*/ 48932 h 1275922"/>
                <a:gd name="connsiteX4" fmla="*/ 7966120 w 7966120"/>
                <a:gd name="connsiteY4" fmla="*/ 1226990 h 1275922"/>
                <a:gd name="connsiteX5" fmla="*/ 7917188 w 7966120"/>
                <a:gd name="connsiteY5" fmla="*/ 1275922 h 1275922"/>
                <a:gd name="connsiteX6" fmla="*/ 48932 w 7966120"/>
                <a:gd name="connsiteY6" fmla="*/ 1275922 h 1275922"/>
                <a:gd name="connsiteX7" fmla="*/ 0 w 7966120"/>
                <a:gd name="connsiteY7" fmla="*/ 1226990 h 1275922"/>
                <a:gd name="connsiteX8" fmla="*/ 0 w 7966120"/>
                <a:gd name="connsiteY8" fmla="*/ 48932 h 1275922"/>
                <a:gd name="connsiteX0" fmla="*/ 7917188 w 8008628"/>
                <a:gd name="connsiteY0" fmla="*/ 1275922 h 1367362"/>
                <a:gd name="connsiteX1" fmla="*/ 48932 w 8008628"/>
                <a:gd name="connsiteY1" fmla="*/ 1275922 h 1367362"/>
                <a:gd name="connsiteX2" fmla="*/ 0 w 8008628"/>
                <a:gd name="connsiteY2" fmla="*/ 1226990 h 1367362"/>
                <a:gd name="connsiteX3" fmla="*/ 0 w 8008628"/>
                <a:gd name="connsiteY3" fmla="*/ 48932 h 1367362"/>
                <a:gd name="connsiteX4" fmla="*/ 48932 w 8008628"/>
                <a:gd name="connsiteY4" fmla="*/ 0 h 1367362"/>
                <a:gd name="connsiteX5" fmla="*/ 7917188 w 8008628"/>
                <a:gd name="connsiteY5" fmla="*/ 0 h 1367362"/>
                <a:gd name="connsiteX6" fmla="*/ 7966120 w 8008628"/>
                <a:gd name="connsiteY6" fmla="*/ 48932 h 1367362"/>
                <a:gd name="connsiteX7" fmla="*/ 7966120 w 8008628"/>
                <a:gd name="connsiteY7" fmla="*/ 1226990 h 1367362"/>
                <a:gd name="connsiteX8" fmla="*/ 8008628 w 8008628"/>
                <a:gd name="connsiteY8" fmla="*/ 1367362 h 1367362"/>
                <a:gd name="connsiteX0" fmla="*/ 1103150 w 8008628"/>
                <a:gd name="connsiteY0" fmla="*/ 1275922 h 1367362"/>
                <a:gd name="connsiteX1" fmla="*/ 48932 w 8008628"/>
                <a:gd name="connsiteY1" fmla="*/ 1275922 h 1367362"/>
                <a:gd name="connsiteX2" fmla="*/ 0 w 8008628"/>
                <a:gd name="connsiteY2" fmla="*/ 1226990 h 1367362"/>
                <a:gd name="connsiteX3" fmla="*/ 0 w 8008628"/>
                <a:gd name="connsiteY3" fmla="*/ 48932 h 1367362"/>
                <a:gd name="connsiteX4" fmla="*/ 48932 w 8008628"/>
                <a:gd name="connsiteY4" fmla="*/ 0 h 1367362"/>
                <a:gd name="connsiteX5" fmla="*/ 7917188 w 8008628"/>
                <a:gd name="connsiteY5" fmla="*/ 0 h 1367362"/>
                <a:gd name="connsiteX6" fmla="*/ 7966120 w 8008628"/>
                <a:gd name="connsiteY6" fmla="*/ 48932 h 1367362"/>
                <a:gd name="connsiteX7" fmla="*/ 7966120 w 8008628"/>
                <a:gd name="connsiteY7" fmla="*/ 1226990 h 1367362"/>
                <a:gd name="connsiteX8" fmla="*/ 8008628 w 8008628"/>
                <a:gd name="connsiteY8" fmla="*/ 1367362 h 1367362"/>
                <a:gd name="connsiteX0" fmla="*/ 1103150 w 7966120"/>
                <a:gd name="connsiteY0" fmla="*/ 1275922 h 1275922"/>
                <a:gd name="connsiteX1" fmla="*/ 48932 w 7966120"/>
                <a:gd name="connsiteY1" fmla="*/ 1275922 h 1275922"/>
                <a:gd name="connsiteX2" fmla="*/ 0 w 7966120"/>
                <a:gd name="connsiteY2" fmla="*/ 1226990 h 1275922"/>
                <a:gd name="connsiteX3" fmla="*/ 0 w 7966120"/>
                <a:gd name="connsiteY3" fmla="*/ 48932 h 1275922"/>
                <a:gd name="connsiteX4" fmla="*/ 48932 w 7966120"/>
                <a:gd name="connsiteY4" fmla="*/ 0 h 1275922"/>
                <a:gd name="connsiteX5" fmla="*/ 7917188 w 7966120"/>
                <a:gd name="connsiteY5" fmla="*/ 0 h 1275922"/>
                <a:gd name="connsiteX6" fmla="*/ 7966120 w 7966120"/>
                <a:gd name="connsiteY6" fmla="*/ 48932 h 1275922"/>
                <a:gd name="connsiteX7" fmla="*/ 7966120 w 7966120"/>
                <a:gd name="connsiteY7" fmla="*/ 1226990 h 1275922"/>
                <a:gd name="connsiteX0" fmla="*/ 1103150 w 7966120"/>
                <a:gd name="connsiteY0" fmla="*/ 1275922 h 1275922"/>
                <a:gd name="connsiteX1" fmla="*/ 48932 w 7966120"/>
                <a:gd name="connsiteY1" fmla="*/ 1275922 h 1275922"/>
                <a:gd name="connsiteX2" fmla="*/ 0 w 7966120"/>
                <a:gd name="connsiteY2" fmla="*/ 1226990 h 1275922"/>
                <a:gd name="connsiteX3" fmla="*/ 0 w 7966120"/>
                <a:gd name="connsiteY3" fmla="*/ 48932 h 1275922"/>
                <a:gd name="connsiteX4" fmla="*/ 48932 w 7966120"/>
                <a:gd name="connsiteY4" fmla="*/ 0 h 1275922"/>
                <a:gd name="connsiteX5" fmla="*/ 7917188 w 7966120"/>
                <a:gd name="connsiteY5" fmla="*/ 0 h 1275922"/>
                <a:gd name="connsiteX6" fmla="*/ 7966120 w 7966120"/>
                <a:gd name="connsiteY6" fmla="*/ 48932 h 1275922"/>
                <a:gd name="connsiteX0" fmla="*/ 1103150 w 7917188"/>
                <a:gd name="connsiteY0" fmla="*/ 1275922 h 1275922"/>
                <a:gd name="connsiteX1" fmla="*/ 48932 w 7917188"/>
                <a:gd name="connsiteY1" fmla="*/ 1275922 h 1275922"/>
                <a:gd name="connsiteX2" fmla="*/ 0 w 7917188"/>
                <a:gd name="connsiteY2" fmla="*/ 1226990 h 1275922"/>
                <a:gd name="connsiteX3" fmla="*/ 0 w 7917188"/>
                <a:gd name="connsiteY3" fmla="*/ 48932 h 1275922"/>
                <a:gd name="connsiteX4" fmla="*/ 48932 w 7917188"/>
                <a:gd name="connsiteY4" fmla="*/ 0 h 1275922"/>
                <a:gd name="connsiteX5" fmla="*/ 7917188 w 7917188"/>
                <a:gd name="connsiteY5" fmla="*/ 0 h 1275922"/>
                <a:gd name="connsiteX0" fmla="*/ 1103150 w 6404911"/>
                <a:gd name="connsiteY0" fmla="*/ 1275922 h 1275922"/>
                <a:gd name="connsiteX1" fmla="*/ 48932 w 6404911"/>
                <a:gd name="connsiteY1" fmla="*/ 1275922 h 1275922"/>
                <a:gd name="connsiteX2" fmla="*/ 0 w 6404911"/>
                <a:gd name="connsiteY2" fmla="*/ 1226990 h 1275922"/>
                <a:gd name="connsiteX3" fmla="*/ 0 w 6404911"/>
                <a:gd name="connsiteY3" fmla="*/ 48932 h 1275922"/>
                <a:gd name="connsiteX4" fmla="*/ 48932 w 6404911"/>
                <a:gd name="connsiteY4" fmla="*/ 0 h 1275922"/>
                <a:gd name="connsiteX5" fmla="*/ 6404911 w 6404911"/>
                <a:gd name="connsiteY5" fmla="*/ 0 h 1275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04911" h="1275922">
                  <a:moveTo>
                    <a:pt x="1103150" y="1275922"/>
                  </a:moveTo>
                  <a:lnTo>
                    <a:pt x="48932" y="1275922"/>
                  </a:lnTo>
                  <a:cubicBezTo>
                    <a:pt x="21908" y="1275922"/>
                    <a:pt x="0" y="1254014"/>
                    <a:pt x="0" y="1226990"/>
                  </a:cubicBezTo>
                  <a:lnTo>
                    <a:pt x="0" y="48932"/>
                  </a:lnTo>
                  <a:cubicBezTo>
                    <a:pt x="0" y="21908"/>
                    <a:pt x="21908" y="0"/>
                    <a:pt x="48932" y="0"/>
                  </a:cubicBezTo>
                  <a:lnTo>
                    <a:pt x="6404911" y="0"/>
                  </a:lnTo>
                </a:path>
              </a:pathLst>
            </a:cu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FF5C01"/>
                </a:solidFill>
              </a:endParaRPr>
            </a:p>
          </p:txBody>
        </p:sp>
        <p:grpSp>
          <p:nvGrpSpPr>
            <p:cNvPr id="29" name="그룹 28"/>
            <p:cNvGrpSpPr/>
            <p:nvPr/>
          </p:nvGrpSpPr>
          <p:grpSpPr>
            <a:xfrm>
              <a:off x="503487" y="1398861"/>
              <a:ext cx="1902918" cy="364802"/>
              <a:chOff x="548369" y="4935095"/>
              <a:chExt cx="2146870" cy="411570"/>
            </a:xfrm>
          </p:grpSpPr>
          <p:sp>
            <p:nvSpPr>
              <p:cNvPr id="40" name="자유형 39"/>
              <p:cNvSpPr/>
              <p:nvPr/>
            </p:nvSpPr>
            <p:spPr>
              <a:xfrm rot="21449275">
                <a:off x="626009" y="5121897"/>
                <a:ext cx="1190130" cy="224768"/>
              </a:xfrm>
              <a:custGeom>
                <a:avLst/>
                <a:gdLst>
                  <a:gd name="connsiteX0" fmla="*/ 26193 w 1078706"/>
                  <a:gd name="connsiteY0" fmla="*/ 76200 h 173831"/>
                  <a:gd name="connsiteX1" fmla="*/ 1078706 w 1078706"/>
                  <a:gd name="connsiteY1" fmla="*/ 173831 h 173831"/>
                  <a:gd name="connsiteX2" fmla="*/ 1078706 w 1078706"/>
                  <a:gd name="connsiteY2" fmla="*/ 0 h 173831"/>
                  <a:gd name="connsiteX3" fmla="*/ 0 w 1078706"/>
                  <a:gd name="connsiteY3" fmla="*/ 33337 h 173831"/>
                  <a:gd name="connsiteX4" fmla="*/ 26193 w 1078706"/>
                  <a:gd name="connsiteY4" fmla="*/ 76200 h 173831"/>
                  <a:gd name="connsiteX0" fmla="*/ 26193 w 1078706"/>
                  <a:gd name="connsiteY0" fmla="*/ 76200 h 176212"/>
                  <a:gd name="connsiteX1" fmla="*/ 1071562 w 1078706"/>
                  <a:gd name="connsiteY1" fmla="*/ 176212 h 176212"/>
                  <a:gd name="connsiteX2" fmla="*/ 1078706 w 1078706"/>
                  <a:gd name="connsiteY2" fmla="*/ 0 h 176212"/>
                  <a:gd name="connsiteX3" fmla="*/ 0 w 1078706"/>
                  <a:gd name="connsiteY3" fmla="*/ 33337 h 176212"/>
                  <a:gd name="connsiteX4" fmla="*/ 26193 w 1078706"/>
                  <a:gd name="connsiteY4" fmla="*/ 76200 h 176212"/>
                  <a:gd name="connsiteX0" fmla="*/ 26193 w 1078706"/>
                  <a:gd name="connsiteY0" fmla="*/ 76200 h 176212"/>
                  <a:gd name="connsiteX1" fmla="*/ 1071562 w 1078706"/>
                  <a:gd name="connsiteY1" fmla="*/ 176212 h 176212"/>
                  <a:gd name="connsiteX2" fmla="*/ 1078706 w 1078706"/>
                  <a:gd name="connsiteY2" fmla="*/ 0 h 176212"/>
                  <a:gd name="connsiteX3" fmla="*/ 0 w 1078706"/>
                  <a:gd name="connsiteY3" fmla="*/ 33337 h 176212"/>
                  <a:gd name="connsiteX4" fmla="*/ 26193 w 1078706"/>
                  <a:gd name="connsiteY4" fmla="*/ 76200 h 176212"/>
                  <a:gd name="connsiteX0" fmla="*/ 26193 w 1083468"/>
                  <a:gd name="connsiteY0" fmla="*/ 76200 h 221455"/>
                  <a:gd name="connsiteX1" fmla="*/ 1083468 w 1083468"/>
                  <a:gd name="connsiteY1" fmla="*/ 221455 h 221455"/>
                  <a:gd name="connsiteX2" fmla="*/ 1078706 w 1083468"/>
                  <a:gd name="connsiteY2" fmla="*/ 0 h 221455"/>
                  <a:gd name="connsiteX3" fmla="*/ 0 w 1083468"/>
                  <a:gd name="connsiteY3" fmla="*/ 33337 h 221455"/>
                  <a:gd name="connsiteX4" fmla="*/ 26193 w 1083468"/>
                  <a:gd name="connsiteY4" fmla="*/ 76200 h 221455"/>
                  <a:gd name="connsiteX0" fmla="*/ 26193 w 1088356"/>
                  <a:gd name="connsiteY0" fmla="*/ 76200 h 221455"/>
                  <a:gd name="connsiteX1" fmla="*/ 1083468 w 1088356"/>
                  <a:gd name="connsiteY1" fmla="*/ 221455 h 221455"/>
                  <a:gd name="connsiteX2" fmla="*/ 1078706 w 1088356"/>
                  <a:gd name="connsiteY2" fmla="*/ 0 h 221455"/>
                  <a:gd name="connsiteX3" fmla="*/ 0 w 1088356"/>
                  <a:gd name="connsiteY3" fmla="*/ 33337 h 221455"/>
                  <a:gd name="connsiteX4" fmla="*/ 26193 w 1088356"/>
                  <a:gd name="connsiteY4" fmla="*/ 76200 h 221455"/>
                  <a:gd name="connsiteX0" fmla="*/ 26193 w 1130580"/>
                  <a:gd name="connsiteY0" fmla="*/ 76200 h 221455"/>
                  <a:gd name="connsiteX1" fmla="*/ 1083468 w 1130580"/>
                  <a:gd name="connsiteY1" fmla="*/ 221455 h 221455"/>
                  <a:gd name="connsiteX2" fmla="*/ 1078706 w 1130580"/>
                  <a:gd name="connsiteY2" fmla="*/ 0 h 221455"/>
                  <a:gd name="connsiteX3" fmla="*/ 0 w 1130580"/>
                  <a:gd name="connsiteY3" fmla="*/ 33337 h 221455"/>
                  <a:gd name="connsiteX4" fmla="*/ 26193 w 1130580"/>
                  <a:gd name="connsiteY4" fmla="*/ 76200 h 221455"/>
                  <a:gd name="connsiteX0" fmla="*/ 26193 w 1145439"/>
                  <a:gd name="connsiteY0" fmla="*/ 76200 h 221455"/>
                  <a:gd name="connsiteX1" fmla="*/ 1083468 w 1145439"/>
                  <a:gd name="connsiteY1" fmla="*/ 221455 h 221455"/>
                  <a:gd name="connsiteX2" fmla="*/ 1078706 w 1145439"/>
                  <a:gd name="connsiteY2" fmla="*/ 0 h 221455"/>
                  <a:gd name="connsiteX3" fmla="*/ 0 w 1145439"/>
                  <a:gd name="connsiteY3" fmla="*/ 33337 h 221455"/>
                  <a:gd name="connsiteX4" fmla="*/ 26193 w 1145439"/>
                  <a:gd name="connsiteY4" fmla="*/ 76200 h 221455"/>
                  <a:gd name="connsiteX0" fmla="*/ 26193 w 1160776"/>
                  <a:gd name="connsiteY0" fmla="*/ 76200 h 226876"/>
                  <a:gd name="connsiteX1" fmla="*/ 1083468 w 1160776"/>
                  <a:gd name="connsiteY1" fmla="*/ 221455 h 226876"/>
                  <a:gd name="connsiteX2" fmla="*/ 1078706 w 1160776"/>
                  <a:gd name="connsiteY2" fmla="*/ 0 h 226876"/>
                  <a:gd name="connsiteX3" fmla="*/ 0 w 1160776"/>
                  <a:gd name="connsiteY3" fmla="*/ 33337 h 226876"/>
                  <a:gd name="connsiteX4" fmla="*/ 26193 w 1160776"/>
                  <a:gd name="connsiteY4" fmla="*/ 76200 h 226876"/>
                  <a:gd name="connsiteX0" fmla="*/ 26193 w 1139370"/>
                  <a:gd name="connsiteY0" fmla="*/ 76200 h 194259"/>
                  <a:gd name="connsiteX1" fmla="*/ 1047749 w 1139370"/>
                  <a:gd name="connsiteY1" fmla="*/ 188117 h 194259"/>
                  <a:gd name="connsiteX2" fmla="*/ 1078706 w 1139370"/>
                  <a:gd name="connsiteY2" fmla="*/ 0 h 194259"/>
                  <a:gd name="connsiteX3" fmla="*/ 0 w 1139370"/>
                  <a:gd name="connsiteY3" fmla="*/ 33337 h 194259"/>
                  <a:gd name="connsiteX4" fmla="*/ 26193 w 1139370"/>
                  <a:gd name="connsiteY4" fmla="*/ 76200 h 194259"/>
                  <a:gd name="connsiteX0" fmla="*/ 26193 w 1149857"/>
                  <a:gd name="connsiteY0" fmla="*/ 76270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26193 w 1149857"/>
                  <a:gd name="connsiteY4" fmla="*/ 76270 h 193908"/>
                  <a:gd name="connsiteX0" fmla="*/ 33336 w 1149857"/>
                  <a:gd name="connsiteY0" fmla="*/ 40551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33336 w 1149857"/>
                  <a:gd name="connsiteY4" fmla="*/ 40551 h 193908"/>
                  <a:gd name="connsiteX0" fmla="*/ 33336 w 1149857"/>
                  <a:gd name="connsiteY0" fmla="*/ 40551 h 193908"/>
                  <a:gd name="connsiteX1" fmla="*/ 1047749 w 1149857"/>
                  <a:gd name="connsiteY1" fmla="*/ 188187 h 193908"/>
                  <a:gd name="connsiteX2" fmla="*/ 1078706 w 1149857"/>
                  <a:gd name="connsiteY2" fmla="*/ 70 h 193908"/>
                  <a:gd name="connsiteX3" fmla="*/ 0 w 1149857"/>
                  <a:gd name="connsiteY3" fmla="*/ 33407 h 193908"/>
                  <a:gd name="connsiteX4" fmla="*/ 33336 w 1149857"/>
                  <a:gd name="connsiteY4" fmla="*/ 40551 h 193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9857" h="193908">
                    <a:moveTo>
                      <a:pt x="33336" y="40551"/>
                    </a:moveTo>
                    <a:cubicBezTo>
                      <a:pt x="403223" y="81031"/>
                      <a:pt x="775493" y="104844"/>
                      <a:pt x="1047749" y="188187"/>
                    </a:cubicBezTo>
                    <a:cubicBezTo>
                      <a:pt x="1191418" y="233433"/>
                      <a:pt x="1166018" y="-4693"/>
                      <a:pt x="1078706" y="70"/>
                    </a:cubicBezTo>
                    <a:lnTo>
                      <a:pt x="0" y="33407"/>
                    </a:lnTo>
                    <a:lnTo>
                      <a:pt x="33336" y="40551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alpha val="0"/>
                    </a:schemeClr>
                  </a:gs>
                  <a:gs pos="14000">
                    <a:schemeClr val="bg1">
                      <a:lumMod val="50000"/>
                    </a:schemeClr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41" name="양쪽 모서리가 둥근 사각형 40"/>
              <p:cNvSpPr/>
              <p:nvPr/>
            </p:nvSpPr>
            <p:spPr>
              <a:xfrm rot="5400000">
                <a:off x="1469426" y="4024095"/>
                <a:ext cx="304756" cy="214687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087114" y="4935095"/>
                <a:ext cx="1452592" cy="31251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2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긴급경영안정자금</a:t>
                </a:r>
                <a:endParaRPr lang="ko-KR" altLang="en-US" sz="12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3" name="직각 삼각형 42"/>
              <p:cNvSpPr/>
              <p:nvPr/>
            </p:nvSpPr>
            <p:spPr>
              <a:xfrm rot="10800000">
                <a:off x="555183" y="5207013"/>
                <a:ext cx="89693" cy="85787"/>
              </a:xfrm>
              <a:prstGeom prst="rtTriangl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pic>
            <p:nvPicPr>
              <p:cNvPr id="44" name="그림 4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9300" y="4946647"/>
                <a:ext cx="255120" cy="242492"/>
              </a:xfrm>
              <a:prstGeom prst="rect">
                <a:avLst/>
              </a:prstGeom>
            </p:spPr>
          </p:pic>
        </p:grpSp>
        <p:grpSp>
          <p:nvGrpSpPr>
            <p:cNvPr id="30" name="그룹 29"/>
            <p:cNvGrpSpPr/>
            <p:nvPr/>
          </p:nvGrpSpPr>
          <p:grpSpPr>
            <a:xfrm>
              <a:off x="653823" y="1719341"/>
              <a:ext cx="10226399" cy="373656"/>
              <a:chOff x="570357" y="2062708"/>
              <a:chExt cx="10226399" cy="373656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971091" y="2095648"/>
                <a:ext cx="825867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4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rgbClr val="0973B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사업목적</a:t>
                </a:r>
                <a:endParaRPr lang="ko-KR" altLang="en-US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973B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38" name="그림 37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0357" y="2062708"/>
                <a:ext cx="373656" cy="373656"/>
              </a:xfrm>
              <a:prstGeom prst="rect">
                <a:avLst/>
              </a:prstGeom>
            </p:spPr>
          </p:pic>
          <p:sp>
            <p:nvSpPr>
              <p:cNvPr id="39" name="TextBox 38"/>
              <p:cNvSpPr txBox="1"/>
              <p:nvPr/>
            </p:nvSpPr>
            <p:spPr>
              <a:xfrm>
                <a:off x="1766892" y="2079600"/>
                <a:ext cx="9029864" cy="30777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경영애로 해소 등 긴급한 자금소요를 지원하여 중소기업의 안정적인 경영기반 조성</a:t>
                </a:r>
              </a:p>
            </p:txBody>
          </p:sp>
        </p:grpSp>
        <p:grpSp>
          <p:nvGrpSpPr>
            <p:cNvPr id="31" name="그룹 30"/>
            <p:cNvGrpSpPr/>
            <p:nvPr/>
          </p:nvGrpSpPr>
          <p:grpSpPr>
            <a:xfrm>
              <a:off x="653823" y="2101286"/>
              <a:ext cx="2022402" cy="373656"/>
              <a:chOff x="570357" y="2075408"/>
              <a:chExt cx="2022402" cy="373656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971091" y="2095648"/>
                <a:ext cx="825867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ko-KR" altLang="en-US" sz="1400" b="1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rgbClr val="0973B6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융자규모</a:t>
                </a:r>
                <a:endParaRPr lang="ko-KR" altLang="en-US" sz="14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973B6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pic>
            <p:nvPicPr>
              <p:cNvPr id="35" name="그림 34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0357" y="2075408"/>
                <a:ext cx="373656" cy="373656"/>
              </a:xfrm>
              <a:prstGeom prst="rect">
                <a:avLst/>
              </a:prstGeom>
            </p:spPr>
          </p:pic>
          <p:sp>
            <p:nvSpPr>
              <p:cNvPr id="36" name="TextBox 35"/>
              <p:cNvSpPr txBox="1"/>
              <p:nvPr/>
            </p:nvSpPr>
            <p:spPr>
              <a:xfrm>
                <a:off x="1766892" y="2081189"/>
                <a:ext cx="825867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altLang="ko-KR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750</a:t>
                </a:r>
                <a:r>
                  <a:rPr lang="ko-KR" altLang="en-US" sz="1400" dirty="0" smtClean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강M" panose="02030600000101010101" pitchFamily="18" charset="-127"/>
                    <a:ea typeface="HY강M" panose="02030600000101010101" pitchFamily="18" charset="-127"/>
                  </a:rPr>
                  <a:t>억원</a:t>
                </a:r>
                <a:endParaRPr lang="en-US" altLang="ko-KR" sz="14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</p:grpSp>
        <p:sp>
          <p:nvSpPr>
            <p:cNvPr id="33" name="타원 32"/>
            <p:cNvSpPr/>
            <p:nvPr/>
          </p:nvSpPr>
          <p:spPr>
            <a:xfrm>
              <a:off x="6952129" y="1295331"/>
              <a:ext cx="65858" cy="6585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459165" y="2332227"/>
            <a:ext cx="689612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01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9165" y="3290079"/>
            <a:ext cx="73930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02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9165" y="4523890"/>
            <a:ext cx="74732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03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59165" y="5342435"/>
            <a:ext cx="74732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04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59165" y="6029990"/>
            <a:ext cx="74732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05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86270" y="2642653"/>
            <a:ext cx="1140056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9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융자대상</a:t>
            </a:r>
            <a:endParaRPr lang="ko-KR" altLang="en-US" sz="19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392529" y="2534794"/>
            <a:ext cx="8112156" cy="73353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융자제외 대상 업종에 해당되지 아니하는 중소기업기본법상의 </a:t>
            </a: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중소기업</a:t>
            </a:r>
            <a:endParaRPr lang="en-US" altLang="ko-KR" sz="160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*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최근 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 긴급경영안정자금을 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2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회 이상 지원받은 기업은 융자 제외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단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수출향상기업</a:t>
            </a:r>
            <a:r>
              <a:rPr lang="en-US" altLang="ko-KR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최근 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년간 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10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 이상 </a:t>
            </a:r>
            <a:r>
              <a:rPr lang="en-US" altLang="ko-KR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/>
            </a:r>
            <a:br>
              <a:rPr lang="en-US" altLang="ko-KR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</a:br>
            <a:r>
              <a:rPr lang="en-US" altLang="ko-KR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</a:t>
            </a:r>
            <a:r>
              <a:rPr lang="en-US" altLang="ko-KR" sz="8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1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고용창출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기업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최근 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년간 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10</a:t>
            </a:r>
            <a:r>
              <a:rPr lang="ko-KR" altLang="en-US" sz="110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이상 시설투자 기업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금회 포함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ko-KR" altLang="en-US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에 대해서는 횟수제한 적용 예외</a:t>
            </a:r>
            <a:r>
              <a:rPr lang="en-US" altLang="ko-KR" sz="11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en-US" sz="11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68" name="직선 연결선 67"/>
          <p:cNvCxnSpPr/>
          <p:nvPr/>
        </p:nvCxnSpPr>
        <p:spPr>
          <a:xfrm>
            <a:off x="664144" y="3263404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686270" y="3568360"/>
            <a:ext cx="1140056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9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융자범위</a:t>
            </a:r>
            <a:endParaRPr lang="ko-KR" altLang="en-US" sz="19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49A51B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392528" y="3316355"/>
            <a:ext cx="8299285" cy="125162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▪ </a:t>
            </a: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자연재해 </a:t>
            </a:r>
            <a:r>
              <a:rPr lang="ko-KR" altLang="en-US" sz="16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또는 </a:t>
            </a: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사회재난으로 피해를 입은 중소기업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재해중소기업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의 </a:t>
            </a:r>
            <a:r>
              <a:rPr lang="ko-KR" altLang="en-US" sz="16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직접피해 </a:t>
            </a: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복구비용</a:t>
            </a:r>
            <a:endParaRPr lang="en-US" altLang="ko-KR" sz="160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spcBef>
                <a:spcPts val="200"/>
              </a:spcBef>
            </a:pPr>
            <a:r>
              <a:rPr lang="ko-KR" altLang="en-US" sz="16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▪ </a:t>
            </a: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일시적 경영애로 기업의 </a:t>
            </a:r>
            <a:r>
              <a:rPr lang="ko-KR" altLang="en-US" sz="16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애로 해소 및 기업정상화 소요 </a:t>
            </a: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경비</a:t>
            </a:r>
            <a:endParaRPr lang="en-US" altLang="ko-KR" sz="160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① 환율피해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대형사고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정부의 산업구조조정 대상업종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조선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해운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철강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석유화학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건설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관련 피해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대기업 구조조정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</a:t>
            </a:r>
            <a:b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</a:b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주요거래처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도산 및 결제조건 악화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기술유출 피해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한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․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중 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FTA 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피해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경기부진 또는 서비스개선에 따른 애로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병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‧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의원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 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/>
            </a:r>
            <a:b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</a:b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등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또는 ② 중소기업청장이 지원이 필요하다고 인정하는 사유</a:t>
            </a:r>
            <a:endParaRPr lang="en-US" altLang="ko-KR" sz="12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71" name="직선 연결선 70"/>
          <p:cNvCxnSpPr/>
          <p:nvPr/>
        </p:nvCxnSpPr>
        <p:spPr>
          <a:xfrm>
            <a:off x="664144" y="4629039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686270" y="4763905"/>
            <a:ext cx="1140056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9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effectLst>
                  <a:glow rad="139700">
                    <a:schemeClr val="bg1">
                      <a:alpha val="50000"/>
                    </a:schemeClr>
                  </a:glow>
                </a:effectLst>
                <a:latin typeface="HY강M" panose="02030600000101010101" pitchFamily="18" charset="-127"/>
                <a:ea typeface="HY강M" panose="02030600000101010101" pitchFamily="18" charset="-127"/>
              </a:rPr>
              <a:t>대출금리</a:t>
            </a:r>
            <a:endParaRPr lang="en-US" altLang="ko-KR" sz="1900" b="1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effectLst>
                <a:glow rad="139700">
                  <a:schemeClr val="bg1">
                    <a:alpha val="50000"/>
                  </a:schemeClr>
                </a:glow>
              </a:effectLst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r>
              <a:rPr lang="en-US" altLang="ko-KR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effectLst>
                  <a:glow rad="139700">
                    <a:schemeClr val="bg1">
                      <a:alpha val="50000"/>
                    </a:schemeClr>
                  </a:glow>
                </a:effectLst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effectLst>
                  <a:glow rad="139700">
                    <a:schemeClr val="bg1">
                      <a:alpha val="50000"/>
                    </a:schemeClr>
                  </a:glow>
                </a:effectLst>
                <a:latin typeface="HY강M" panose="02030600000101010101" pitchFamily="18" charset="-127"/>
                <a:ea typeface="HY강M" panose="02030600000101010101" pitchFamily="18" charset="-127"/>
              </a:rPr>
              <a:t>기준금리</a:t>
            </a:r>
            <a:r>
              <a:rPr lang="en-US" altLang="ko-KR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effectLst>
                  <a:glow rad="139700">
                    <a:schemeClr val="bg1">
                      <a:alpha val="50000"/>
                    </a:schemeClr>
                  </a:glow>
                </a:effectLst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en-US" sz="14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effectLst>
                <a:glow rad="139700">
                  <a:schemeClr val="bg1">
                    <a:alpha val="50000"/>
                  </a:schemeClr>
                </a:glow>
              </a:effectLst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392528" y="4789553"/>
            <a:ext cx="3970959" cy="54886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정책자금 </a:t>
            </a:r>
            <a:r>
              <a:rPr lang="ko-KR" altLang="en-US" sz="16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기준금리</a:t>
            </a:r>
            <a:r>
              <a:rPr lang="en-US" altLang="ko-KR" sz="16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6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변동</a:t>
            </a:r>
            <a:r>
              <a:rPr lang="en-US" altLang="ko-KR" sz="16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ko-KR" altLang="en-US" sz="16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에서 </a:t>
            </a:r>
            <a:r>
              <a:rPr lang="en-US" altLang="ko-KR" sz="16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1.05%p </a:t>
            </a: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가산</a:t>
            </a:r>
            <a:endParaRPr lang="en-US" altLang="ko-KR" sz="160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* 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재해중소기업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고정금리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 : 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연 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1.9%</a:t>
            </a:r>
          </a:p>
        </p:txBody>
      </p:sp>
      <p:cxnSp>
        <p:nvCxnSpPr>
          <p:cNvPr id="74" name="직선 연결선 73"/>
          <p:cNvCxnSpPr/>
          <p:nvPr/>
        </p:nvCxnSpPr>
        <p:spPr>
          <a:xfrm>
            <a:off x="664144" y="5421789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686270" y="5604053"/>
            <a:ext cx="1140056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대출기간</a:t>
            </a:r>
            <a:endParaRPr lang="ko-KR" altLang="en-US" sz="19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49A51B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392528" y="5521979"/>
            <a:ext cx="4201791" cy="54886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en-US" altLang="ko-KR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5</a:t>
            </a: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</a:t>
            </a:r>
            <a:r>
              <a:rPr lang="en-US" altLang="ko-KR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거치 </a:t>
            </a:r>
            <a:r>
              <a:rPr lang="en-US" altLang="ko-KR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2</a:t>
            </a: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포함</a:t>
            </a:r>
            <a:r>
              <a:rPr lang="en-US" altLang="ko-KR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</a:p>
          <a:p>
            <a:pPr>
              <a:spcBef>
                <a:spcPts val="200"/>
              </a:spcBef>
            </a:pP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신용대출은 대출기간 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거치기간 </a:t>
            </a:r>
            <a:r>
              <a:rPr lang="en-US" altLang="ko-KR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</a:t>
            </a:r>
            <a:r>
              <a:rPr lang="ko-KR" altLang="en-US" sz="12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 이내 포함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en-US" altLang="ko-KR" sz="12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77" name="직선 연결선 76"/>
          <p:cNvCxnSpPr/>
          <p:nvPr/>
        </p:nvCxnSpPr>
        <p:spPr>
          <a:xfrm>
            <a:off x="664144" y="6130702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86270" y="6271735"/>
            <a:ext cx="1140056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대출한도</a:t>
            </a:r>
            <a:endParaRPr lang="ko-KR" altLang="en-US" sz="19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973B6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373478" y="6294818"/>
            <a:ext cx="374012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기업당 연간 </a:t>
            </a:r>
            <a:r>
              <a:rPr lang="en-US" altLang="ko-KR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10</a:t>
            </a: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 이내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(3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년간 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10</a:t>
            </a:r>
            <a:r>
              <a:rPr lang="ko-KR" altLang="en-US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억원 이내</a:t>
            </a:r>
            <a:r>
              <a:rPr lang="en-US" altLang="ko-KR" sz="12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en-US" sz="1600" spc="-12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80" name="직선 연결선 79"/>
          <p:cNvCxnSpPr/>
          <p:nvPr/>
        </p:nvCxnSpPr>
        <p:spPr>
          <a:xfrm>
            <a:off x="2222471" y="2769750"/>
            <a:ext cx="0" cy="130527"/>
          </a:xfrm>
          <a:prstGeom prst="line">
            <a:avLst/>
          </a:prstGeom>
          <a:ln w="19050">
            <a:solidFill>
              <a:srgbClr val="09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>
            <a:off x="2222471" y="3695457"/>
            <a:ext cx="0" cy="130527"/>
          </a:xfrm>
          <a:prstGeom prst="line">
            <a:avLst/>
          </a:prstGeom>
          <a:ln w="19050">
            <a:solidFill>
              <a:srgbClr val="7BB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>
            <a:off x="2222471" y="4998724"/>
            <a:ext cx="0" cy="130527"/>
          </a:xfrm>
          <a:prstGeom prst="line">
            <a:avLst/>
          </a:prstGeom>
          <a:ln w="19050">
            <a:solidFill>
              <a:srgbClr val="09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>
            <a:off x="2222471" y="5731150"/>
            <a:ext cx="0" cy="130527"/>
          </a:xfrm>
          <a:prstGeom prst="line">
            <a:avLst/>
          </a:prstGeom>
          <a:ln w="19050">
            <a:solidFill>
              <a:srgbClr val="7BB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2222471" y="6398832"/>
            <a:ext cx="0" cy="130527"/>
          </a:xfrm>
          <a:prstGeom prst="line">
            <a:avLst/>
          </a:prstGeom>
          <a:ln w="19050">
            <a:solidFill>
              <a:srgbClr val="09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/>
          <p:cNvSpPr/>
          <p:nvPr/>
        </p:nvSpPr>
        <p:spPr>
          <a:xfrm>
            <a:off x="1" y="2681892"/>
            <a:ext cx="412750" cy="306243"/>
          </a:xfrm>
          <a:prstGeom prst="rect">
            <a:avLst/>
          </a:prstGeom>
          <a:solidFill>
            <a:srgbClr val="46B1D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0" y="3607599"/>
            <a:ext cx="412750" cy="306243"/>
          </a:xfrm>
          <a:prstGeom prst="rect">
            <a:avLst/>
          </a:prstGeom>
          <a:solidFill>
            <a:srgbClr val="7BBC0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1" y="4910866"/>
            <a:ext cx="412750" cy="306243"/>
          </a:xfrm>
          <a:prstGeom prst="rect">
            <a:avLst/>
          </a:prstGeom>
          <a:solidFill>
            <a:srgbClr val="46B1D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0" y="5643292"/>
            <a:ext cx="412750" cy="306243"/>
          </a:xfrm>
          <a:prstGeom prst="rect">
            <a:avLst/>
          </a:prstGeom>
          <a:solidFill>
            <a:srgbClr val="7BBC0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-1" y="6310974"/>
            <a:ext cx="412750" cy="306243"/>
          </a:xfrm>
          <a:prstGeom prst="rect">
            <a:avLst/>
          </a:prstGeom>
          <a:solidFill>
            <a:srgbClr val="46B1D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59165" y="6678767"/>
            <a:ext cx="75052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06</a:t>
            </a:r>
            <a:endParaRPr lang="ko-KR" altLang="en-US" sz="32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  <p:cxnSp>
        <p:nvCxnSpPr>
          <p:cNvPr id="55" name="직선 연결선 54"/>
          <p:cNvCxnSpPr/>
          <p:nvPr/>
        </p:nvCxnSpPr>
        <p:spPr>
          <a:xfrm>
            <a:off x="664144" y="6785280"/>
            <a:ext cx="540939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686270" y="6949378"/>
            <a:ext cx="1140056" cy="3847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49A51B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대출방법</a:t>
            </a:r>
            <a:endParaRPr lang="ko-KR" altLang="en-US" sz="19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49A51B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392528" y="6972461"/>
            <a:ext cx="168988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16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중진공 직접대출</a:t>
            </a:r>
            <a:endParaRPr lang="en-US" altLang="ko-KR" sz="12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58" name="직선 연결선 57"/>
          <p:cNvCxnSpPr/>
          <p:nvPr/>
        </p:nvCxnSpPr>
        <p:spPr>
          <a:xfrm>
            <a:off x="2222471" y="7076475"/>
            <a:ext cx="0" cy="130527"/>
          </a:xfrm>
          <a:prstGeom prst="line">
            <a:avLst/>
          </a:prstGeom>
          <a:ln w="19050">
            <a:solidFill>
              <a:srgbClr val="7BB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직사각형 58"/>
          <p:cNvSpPr/>
          <p:nvPr/>
        </p:nvSpPr>
        <p:spPr>
          <a:xfrm>
            <a:off x="0" y="6988617"/>
            <a:ext cx="412750" cy="306243"/>
          </a:xfrm>
          <a:prstGeom prst="rect">
            <a:avLst/>
          </a:prstGeom>
          <a:solidFill>
            <a:srgbClr val="7BBC0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한컴 윤고딕 230" panose="02020603020101020101" pitchFamily="18" charset="-127"/>
              <a:ea typeface="한컴 윤고딕 230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032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3" name="그룹 912"/>
          <p:cNvGrpSpPr/>
          <p:nvPr/>
        </p:nvGrpSpPr>
        <p:grpSpPr>
          <a:xfrm>
            <a:off x="4085885" y="1720987"/>
            <a:ext cx="2491518" cy="4223798"/>
            <a:chOff x="4041498" y="2422199"/>
            <a:chExt cx="2755166" cy="4670751"/>
          </a:xfrm>
        </p:grpSpPr>
        <p:grpSp>
          <p:nvGrpSpPr>
            <p:cNvPr id="881" name="Group 37"/>
            <p:cNvGrpSpPr>
              <a:grpSpLocks/>
            </p:cNvGrpSpPr>
            <p:nvPr/>
          </p:nvGrpSpPr>
          <p:grpSpPr bwMode="auto">
            <a:xfrm>
              <a:off x="4041498" y="2422199"/>
              <a:ext cx="2755166" cy="3924198"/>
              <a:chOff x="2308" y="1038"/>
              <a:chExt cx="1140" cy="1624"/>
            </a:xfrm>
            <a:solidFill>
              <a:schemeClr val="bg1">
                <a:lumMod val="95000"/>
              </a:schemeClr>
            </a:solidFill>
          </p:grpSpPr>
          <p:sp>
            <p:nvSpPr>
              <p:cNvPr id="882" name="Freeform 38"/>
              <p:cNvSpPr>
                <a:spLocks/>
              </p:cNvSpPr>
              <p:nvPr/>
            </p:nvSpPr>
            <p:spPr bwMode="gray">
              <a:xfrm>
                <a:off x="2414" y="1284"/>
                <a:ext cx="202" cy="184"/>
              </a:xfrm>
              <a:custGeom>
                <a:avLst/>
                <a:gdLst>
                  <a:gd name="T0" fmla="*/ 0 w 202"/>
                  <a:gd name="T1" fmla="*/ 76 h 184"/>
                  <a:gd name="T2" fmla="*/ 2 w 202"/>
                  <a:gd name="T3" fmla="*/ 60 h 184"/>
                  <a:gd name="T4" fmla="*/ 20 w 202"/>
                  <a:gd name="T5" fmla="*/ 50 h 184"/>
                  <a:gd name="T6" fmla="*/ 28 w 202"/>
                  <a:gd name="T7" fmla="*/ 28 h 184"/>
                  <a:gd name="T8" fmla="*/ 38 w 202"/>
                  <a:gd name="T9" fmla="*/ 18 h 184"/>
                  <a:gd name="T10" fmla="*/ 62 w 202"/>
                  <a:gd name="T11" fmla="*/ 18 h 184"/>
                  <a:gd name="T12" fmla="*/ 76 w 202"/>
                  <a:gd name="T13" fmla="*/ 0 h 184"/>
                  <a:gd name="T14" fmla="*/ 98 w 202"/>
                  <a:gd name="T15" fmla="*/ 10 h 184"/>
                  <a:gd name="T16" fmla="*/ 118 w 202"/>
                  <a:gd name="T17" fmla="*/ 32 h 184"/>
                  <a:gd name="T18" fmla="*/ 118 w 202"/>
                  <a:gd name="T19" fmla="*/ 48 h 184"/>
                  <a:gd name="T20" fmla="*/ 116 w 202"/>
                  <a:gd name="T21" fmla="*/ 72 h 184"/>
                  <a:gd name="T22" fmla="*/ 122 w 202"/>
                  <a:gd name="T23" fmla="*/ 98 h 184"/>
                  <a:gd name="T24" fmla="*/ 136 w 202"/>
                  <a:gd name="T25" fmla="*/ 98 h 184"/>
                  <a:gd name="T26" fmla="*/ 156 w 202"/>
                  <a:gd name="T27" fmla="*/ 80 h 184"/>
                  <a:gd name="T28" fmla="*/ 180 w 202"/>
                  <a:gd name="T29" fmla="*/ 100 h 184"/>
                  <a:gd name="T30" fmla="*/ 192 w 202"/>
                  <a:gd name="T31" fmla="*/ 112 h 184"/>
                  <a:gd name="T32" fmla="*/ 202 w 202"/>
                  <a:gd name="T33" fmla="*/ 134 h 184"/>
                  <a:gd name="T34" fmla="*/ 202 w 202"/>
                  <a:gd name="T35" fmla="*/ 146 h 184"/>
                  <a:gd name="T36" fmla="*/ 182 w 202"/>
                  <a:gd name="T37" fmla="*/ 168 h 184"/>
                  <a:gd name="T38" fmla="*/ 164 w 202"/>
                  <a:gd name="T39" fmla="*/ 180 h 184"/>
                  <a:gd name="T40" fmla="*/ 146 w 202"/>
                  <a:gd name="T41" fmla="*/ 166 h 184"/>
                  <a:gd name="T42" fmla="*/ 126 w 202"/>
                  <a:gd name="T43" fmla="*/ 154 h 184"/>
                  <a:gd name="T44" fmla="*/ 118 w 202"/>
                  <a:gd name="T45" fmla="*/ 164 h 184"/>
                  <a:gd name="T46" fmla="*/ 94 w 202"/>
                  <a:gd name="T47" fmla="*/ 164 h 184"/>
                  <a:gd name="T48" fmla="*/ 84 w 202"/>
                  <a:gd name="T49" fmla="*/ 184 h 184"/>
                  <a:gd name="T50" fmla="*/ 68 w 202"/>
                  <a:gd name="T51" fmla="*/ 170 h 184"/>
                  <a:gd name="T52" fmla="*/ 56 w 202"/>
                  <a:gd name="T53" fmla="*/ 142 h 184"/>
                  <a:gd name="T54" fmla="*/ 46 w 202"/>
                  <a:gd name="T55" fmla="*/ 132 h 184"/>
                  <a:gd name="T56" fmla="*/ 48 w 202"/>
                  <a:gd name="T57" fmla="*/ 100 h 184"/>
                  <a:gd name="T58" fmla="*/ 22 w 202"/>
                  <a:gd name="T59" fmla="*/ 98 h 184"/>
                  <a:gd name="T60" fmla="*/ 8 w 202"/>
                  <a:gd name="T61" fmla="*/ 86 h 184"/>
                  <a:gd name="T62" fmla="*/ 0 w 202"/>
                  <a:gd name="T63" fmla="*/ 76 h 18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2"/>
                  <a:gd name="T97" fmla="*/ 0 h 184"/>
                  <a:gd name="T98" fmla="*/ 202 w 202"/>
                  <a:gd name="T99" fmla="*/ 184 h 18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2" h="184">
                    <a:moveTo>
                      <a:pt x="0" y="76"/>
                    </a:moveTo>
                    <a:lnTo>
                      <a:pt x="2" y="60"/>
                    </a:lnTo>
                    <a:lnTo>
                      <a:pt x="20" y="50"/>
                    </a:lnTo>
                    <a:lnTo>
                      <a:pt x="28" y="28"/>
                    </a:lnTo>
                    <a:lnTo>
                      <a:pt x="38" y="18"/>
                    </a:lnTo>
                    <a:lnTo>
                      <a:pt x="62" y="18"/>
                    </a:lnTo>
                    <a:lnTo>
                      <a:pt x="76" y="0"/>
                    </a:lnTo>
                    <a:lnTo>
                      <a:pt x="98" y="10"/>
                    </a:lnTo>
                    <a:lnTo>
                      <a:pt x="118" y="32"/>
                    </a:lnTo>
                    <a:lnTo>
                      <a:pt x="118" y="48"/>
                    </a:lnTo>
                    <a:lnTo>
                      <a:pt x="116" y="72"/>
                    </a:lnTo>
                    <a:lnTo>
                      <a:pt x="122" y="98"/>
                    </a:lnTo>
                    <a:lnTo>
                      <a:pt x="136" y="98"/>
                    </a:lnTo>
                    <a:lnTo>
                      <a:pt x="156" y="80"/>
                    </a:lnTo>
                    <a:lnTo>
                      <a:pt x="180" y="100"/>
                    </a:lnTo>
                    <a:lnTo>
                      <a:pt x="192" y="112"/>
                    </a:lnTo>
                    <a:lnTo>
                      <a:pt x="202" y="134"/>
                    </a:lnTo>
                    <a:lnTo>
                      <a:pt x="202" y="146"/>
                    </a:lnTo>
                    <a:lnTo>
                      <a:pt x="182" y="168"/>
                    </a:lnTo>
                    <a:lnTo>
                      <a:pt x="164" y="180"/>
                    </a:lnTo>
                    <a:lnTo>
                      <a:pt x="146" y="166"/>
                    </a:lnTo>
                    <a:lnTo>
                      <a:pt x="126" y="154"/>
                    </a:lnTo>
                    <a:lnTo>
                      <a:pt x="118" y="164"/>
                    </a:lnTo>
                    <a:lnTo>
                      <a:pt x="94" y="164"/>
                    </a:lnTo>
                    <a:lnTo>
                      <a:pt x="84" y="184"/>
                    </a:lnTo>
                    <a:lnTo>
                      <a:pt x="68" y="170"/>
                    </a:lnTo>
                    <a:lnTo>
                      <a:pt x="56" y="142"/>
                    </a:lnTo>
                    <a:lnTo>
                      <a:pt x="46" y="132"/>
                    </a:lnTo>
                    <a:lnTo>
                      <a:pt x="48" y="100"/>
                    </a:lnTo>
                    <a:lnTo>
                      <a:pt x="22" y="98"/>
                    </a:lnTo>
                    <a:lnTo>
                      <a:pt x="8" y="86"/>
                    </a:lnTo>
                    <a:lnTo>
                      <a:pt x="0" y="76"/>
                    </a:lnTo>
                    <a:close/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883" name="Freeform 39"/>
              <p:cNvSpPr>
                <a:spLocks/>
              </p:cNvSpPr>
              <p:nvPr/>
            </p:nvSpPr>
            <p:spPr bwMode="gray">
              <a:xfrm>
                <a:off x="2414" y="1284"/>
                <a:ext cx="202" cy="184"/>
              </a:xfrm>
              <a:custGeom>
                <a:avLst/>
                <a:gdLst>
                  <a:gd name="T0" fmla="*/ 0 w 202"/>
                  <a:gd name="T1" fmla="*/ 76 h 184"/>
                  <a:gd name="T2" fmla="*/ 2 w 202"/>
                  <a:gd name="T3" fmla="*/ 60 h 184"/>
                  <a:gd name="T4" fmla="*/ 20 w 202"/>
                  <a:gd name="T5" fmla="*/ 50 h 184"/>
                  <a:gd name="T6" fmla="*/ 28 w 202"/>
                  <a:gd name="T7" fmla="*/ 28 h 184"/>
                  <a:gd name="T8" fmla="*/ 38 w 202"/>
                  <a:gd name="T9" fmla="*/ 18 h 184"/>
                  <a:gd name="T10" fmla="*/ 62 w 202"/>
                  <a:gd name="T11" fmla="*/ 18 h 184"/>
                  <a:gd name="T12" fmla="*/ 76 w 202"/>
                  <a:gd name="T13" fmla="*/ 0 h 184"/>
                  <a:gd name="T14" fmla="*/ 98 w 202"/>
                  <a:gd name="T15" fmla="*/ 10 h 184"/>
                  <a:gd name="T16" fmla="*/ 118 w 202"/>
                  <a:gd name="T17" fmla="*/ 32 h 184"/>
                  <a:gd name="T18" fmla="*/ 118 w 202"/>
                  <a:gd name="T19" fmla="*/ 48 h 184"/>
                  <a:gd name="T20" fmla="*/ 116 w 202"/>
                  <a:gd name="T21" fmla="*/ 72 h 184"/>
                  <a:gd name="T22" fmla="*/ 122 w 202"/>
                  <a:gd name="T23" fmla="*/ 98 h 184"/>
                  <a:gd name="T24" fmla="*/ 136 w 202"/>
                  <a:gd name="T25" fmla="*/ 98 h 184"/>
                  <a:gd name="T26" fmla="*/ 156 w 202"/>
                  <a:gd name="T27" fmla="*/ 80 h 184"/>
                  <a:gd name="T28" fmla="*/ 180 w 202"/>
                  <a:gd name="T29" fmla="*/ 100 h 184"/>
                  <a:gd name="T30" fmla="*/ 192 w 202"/>
                  <a:gd name="T31" fmla="*/ 112 h 184"/>
                  <a:gd name="T32" fmla="*/ 202 w 202"/>
                  <a:gd name="T33" fmla="*/ 134 h 184"/>
                  <a:gd name="T34" fmla="*/ 202 w 202"/>
                  <a:gd name="T35" fmla="*/ 146 h 184"/>
                  <a:gd name="T36" fmla="*/ 182 w 202"/>
                  <a:gd name="T37" fmla="*/ 168 h 184"/>
                  <a:gd name="T38" fmla="*/ 164 w 202"/>
                  <a:gd name="T39" fmla="*/ 180 h 184"/>
                  <a:gd name="T40" fmla="*/ 146 w 202"/>
                  <a:gd name="T41" fmla="*/ 166 h 184"/>
                  <a:gd name="T42" fmla="*/ 126 w 202"/>
                  <a:gd name="T43" fmla="*/ 154 h 184"/>
                  <a:gd name="T44" fmla="*/ 118 w 202"/>
                  <a:gd name="T45" fmla="*/ 164 h 184"/>
                  <a:gd name="T46" fmla="*/ 94 w 202"/>
                  <a:gd name="T47" fmla="*/ 164 h 184"/>
                  <a:gd name="T48" fmla="*/ 84 w 202"/>
                  <a:gd name="T49" fmla="*/ 184 h 184"/>
                  <a:gd name="T50" fmla="*/ 68 w 202"/>
                  <a:gd name="T51" fmla="*/ 170 h 184"/>
                  <a:gd name="T52" fmla="*/ 56 w 202"/>
                  <a:gd name="T53" fmla="*/ 142 h 184"/>
                  <a:gd name="T54" fmla="*/ 46 w 202"/>
                  <a:gd name="T55" fmla="*/ 132 h 184"/>
                  <a:gd name="T56" fmla="*/ 48 w 202"/>
                  <a:gd name="T57" fmla="*/ 100 h 184"/>
                  <a:gd name="T58" fmla="*/ 22 w 202"/>
                  <a:gd name="T59" fmla="*/ 98 h 184"/>
                  <a:gd name="T60" fmla="*/ 8 w 202"/>
                  <a:gd name="T61" fmla="*/ 86 h 184"/>
                  <a:gd name="T62" fmla="*/ 0 w 202"/>
                  <a:gd name="T63" fmla="*/ 76 h 18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2"/>
                  <a:gd name="T97" fmla="*/ 0 h 184"/>
                  <a:gd name="T98" fmla="*/ 202 w 202"/>
                  <a:gd name="T99" fmla="*/ 184 h 18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2" h="184">
                    <a:moveTo>
                      <a:pt x="0" y="76"/>
                    </a:moveTo>
                    <a:lnTo>
                      <a:pt x="2" y="60"/>
                    </a:lnTo>
                    <a:lnTo>
                      <a:pt x="20" y="50"/>
                    </a:lnTo>
                    <a:lnTo>
                      <a:pt x="28" y="28"/>
                    </a:lnTo>
                    <a:lnTo>
                      <a:pt x="38" y="18"/>
                    </a:lnTo>
                    <a:lnTo>
                      <a:pt x="62" y="18"/>
                    </a:lnTo>
                    <a:lnTo>
                      <a:pt x="76" y="0"/>
                    </a:lnTo>
                    <a:lnTo>
                      <a:pt x="98" y="10"/>
                    </a:lnTo>
                    <a:lnTo>
                      <a:pt x="118" y="32"/>
                    </a:lnTo>
                    <a:lnTo>
                      <a:pt x="118" y="48"/>
                    </a:lnTo>
                    <a:lnTo>
                      <a:pt x="116" y="72"/>
                    </a:lnTo>
                    <a:lnTo>
                      <a:pt x="122" y="98"/>
                    </a:lnTo>
                    <a:lnTo>
                      <a:pt x="136" y="98"/>
                    </a:lnTo>
                    <a:lnTo>
                      <a:pt x="156" y="80"/>
                    </a:lnTo>
                    <a:lnTo>
                      <a:pt x="180" y="100"/>
                    </a:lnTo>
                    <a:lnTo>
                      <a:pt x="192" y="112"/>
                    </a:lnTo>
                    <a:lnTo>
                      <a:pt x="202" y="134"/>
                    </a:lnTo>
                    <a:lnTo>
                      <a:pt x="202" y="146"/>
                    </a:lnTo>
                    <a:lnTo>
                      <a:pt x="182" y="168"/>
                    </a:lnTo>
                    <a:lnTo>
                      <a:pt x="164" y="180"/>
                    </a:lnTo>
                    <a:lnTo>
                      <a:pt x="146" y="166"/>
                    </a:lnTo>
                    <a:lnTo>
                      <a:pt x="126" y="154"/>
                    </a:lnTo>
                    <a:lnTo>
                      <a:pt x="118" y="164"/>
                    </a:lnTo>
                    <a:lnTo>
                      <a:pt x="94" y="164"/>
                    </a:lnTo>
                    <a:lnTo>
                      <a:pt x="84" y="184"/>
                    </a:lnTo>
                    <a:lnTo>
                      <a:pt x="68" y="170"/>
                    </a:lnTo>
                    <a:lnTo>
                      <a:pt x="56" y="142"/>
                    </a:lnTo>
                    <a:lnTo>
                      <a:pt x="46" y="132"/>
                    </a:lnTo>
                    <a:lnTo>
                      <a:pt x="48" y="100"/>
                    </a:lnTo>
                    <a:lnTo>
                      <a:pt x="22" y="98"/>
                    </a:lnTo>
                    <a:lnTo>
                      <a:pt x="8" y="86"/>
                    </a:lnTo>
                    <a:lnTo>
                      <a:pt x="0" y="76"/>
                    </a:lnTo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884" name="Freeform 40"/>
              <p:cNvSpPr>
                <a:spLocks/>
              </p:cNvSpPr>
              <p:nvPr/>
            </p:nvSpPr>
            <p:spPr bwMode="gray">
              <a:xfrm>
                <a:off x="2604" y="1344"/>
                <a:ext cx="126" cy="102"/>
              </a:xfrm>
              <a:custGeom>
                <a:avLst/>
                <a:gdLst>
                  <a:gd name="T0" fmla="*/ 0 w 126"/>
                  <a:gd name="T1" fmla="*/ 50 h 102"/>
                  <a:gd name="T2" fmla="*/ 28 w 126"/>
                  <a:gd name="T3" fmla="*/ 46 h 102"/>
                  <a:gd name="T4" fmla="*/ 38 w 126"/>
                  <a:gd name="T5" fmla="*/ 28 h 102"/>
                  <a:gd name="T6" fmla="*/ 54 w 126"/>
                  <a:gd name="T7" fmla="*/ 18 h 102"/>
                  <a:gd name="T8" fmla="*/ 64 w 126"/>
                  <a:gd name="T9" fmla="*/ 0 h 102"/>
                  <a:gd name="T10" fmla="*/ 92 w 126"/>
                  <a:gd name="T11" fmla="*/ 0 h 102"/>
                  <a:gd name="T12" fmla="*/ 104 w 126"/>
                  <a:gd name="T13" fmla="*/ 26 h 102"/>
                  <a:gd name="T14" fmla="*/ 112 w 126"/>
                  <a:gd name="T15" fmla="*/ 40 h 102"/>
                  <a:gd name="T16" fmla="*/ 126 w 126"/>
                  <a:gd name="T17" fmla="*/ 46 h 102"/>
                  <a:gd name="T18" fmla="*/ 122 w 126"/>
                  <a:gd name="T19" fmla="*/ 68 h 102"/>
                  <a:gd name="T20" fmla="*/ 102 w 126"/>
                  <a:gd name="T21" fmla="*/ 92 h 102"/>
                  <a:gd name="T22" fmla="*/ 80 w 126"/>
                  <a:gd name="T23" fmla="*/ 102 h 102"/>
                  <a:gd name="T24" fmla="*/ 46 w 126"/>
                  <a:gd name="T25" fmla="*/ 96 h 102"/>
                  <a:gd name="T26" fmla="*/ 22 w 126"/>
                  <a:gd name="T27" fmla="*/ 90 h 102"/>
                  <a:gd name="T28" fmla="*/ 12 w 126"/>
                  <a:gd name="T29" fmla="*/ 84 h 102"/>
                  <a:gd name="T30" fmla="*/ 12 w 126"/>
                  <a:gd name="T31" fmla="*/ 74 h 102"/>
                  <a:gd name="T32" fmla="*/ 0 w 126"/>
                  <a:gd name="T33" fmla="*/ 50 h 10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26"/>
                  <a:gd name="T52" fmla="*/ 0 h 102"/>
                  <a:gd name="T53" fmla="*/ 126 w 126"/>
                  <a:gd name="T54" fmla="*/ 102 h 10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26" h="102">
                    <a:moveTo>
                      <a:pt x="0" y="50"/>
                    </a:moveTo>
                    <a:lnTo>
                      <a:pt x="28" y="46"/>
                    </a:lnTo>
                    <a:lnTo>
                      <a:pt x="38" y="28"/>
                    </a:lnTo>
                    <a:lnTo>
                      <a:pt x="54" y="18"/>
                    </a:lnTo>
                    <a:lnTo>
                      <a:pt x="64" y="0"/>
                    </a:lnTo>
                    <a:lnTo>
                      <a:pt x="92" y="0"/>
                    </a:lnTo>
                    <a:lnTo>
                      <a:pt x="104" y="26"/>
                    </a:lnTo>
                    <a:lnTo>
                      <a:pt x="112" y="40"/>
                    </a:lnTo>
                    <a:lnTo>
                      <a:pt x="126" y="46"/>
                    </a:lnTo>
                    <a:lnTo>
                      <a:pt x="122" y="68"/>
                    </a:lnTo>
                    <a:lnTo>
                      <a:pt x="102" y="92"/>
                    </a:lnTo>
                    <a:lnTo>
                      <a:pt x="80" y="102"/>
                    </a:lnTo>
                    <a:lnTo>
                      <a:pt x="46" y="96"/>
                    </a:lnTo>
                    <a:lnTo>
                      <a:pt x="22" y="90"/>
                    </a:lnTo>
                    <a:lnTo>
                      <a:pt x="12" y="84"/>
                    </a:lnTo>
                    <a:lnTo>
                      <a:pt x="12" y="74"/>
                    </a:lnTo>
                    <a:lnTo>
                      <a:pt x="0" y="50"/>
                    </a:lnTo>
                    <a:close/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885" name="Freeform 41"/>
              <p:cNvSpPr>
                <a:spLocks/>
              </p:cNvSpPr>
              <p:nvPr/>
            </p:nvSpPr>
            <p:spPr bwMode="gray">
              <a:xfrm>
                <a:off x="2604" y="1344"/>
                <a:ext cx="126" cy="102"/>
              </a:xfrm>
              <a:custGeom>
                <a:avLst/>
                <a:gdLst>
                  <a:gd name="T0" fmla="*/ 0 w 126"/>
                  <a:gd name="T1" fmla="*/ 50 h 102"/>
                  <a:gd name="T2" fmla="*/ 28 w 126"/>
                  <a:gd name="T3" fmla="*/ 46 h 102"/>
                  <a:gd name="T4" fmla="*/ 38 w 126"/>
                  <a:gd name="T5" fmla="*/ 28 h 102"/>
                  <a:gd name="T6" fmla="*/ 54 w 126"/>
                  <a:gd name="T7" fmla="*/ 18 h 102"/>
                  <a:gd name="T8" fmla="*/ 64 w 126"/>
                  <a:gd name="T9" fmla="*/ 0 h 102"/>
                  <a:gd name="T10" fmla="*/ 92 w 126"/>
                  <a:gd name="T11" fmla="*/ 0 h 102"/>
                  <a:gd name="T12" fmla="*/ 104 w 126"/>
                  <a:gd name="T13" fmla="*/ 26 h 102"/>
                  <a:gd name="T14" fmla="*/ 112 w 126"/>
                  <a:gd name="T15" fmla="*/ 40 h 102"/>
                  <a:gd name="T16" fmla="*/ 126 w 126"/>
                  <a:gd name="T17" fmla="*/ 46 h 102"/>
                  <a:gd name="T18" fmla="*/ 122 w 126"/>
                  <a:gd name="T19" fmla="*/ 68 h 102"/>
                  <a:gd name="T20" fmla="*/ 102 w 126"/>
                  <a:gd name="T21" fmla="*/ 92 h 102"/>
                  <a:gd name="T22" fmla="*/ 80 w 126"/>
                  <a:gd name="T23" fmla="*/ 102 h 102"/>
                  <a:gd name="T24" fmla="*/ 46 w 126"/>
                  <a:gd name="T25" fmla="*/ 96 h 102"/>
                  <a:gd name="T26" fmla="*/ 22 w 126"/>
                  <a:gd name="T27" fmla="*/ 90 h 102"/>
                  <a:gd name="T28" fmla="*/ 12 w 126"/>
                  <a:gd name="T29" fmla="*/ 84 h 102"/>
                  <a:gd name="T30" fmla="*/ 12 w 126"/>
                  <a:gd name="T31" fmla="*/ 74 h 102"/>
                  <a:gd name="T32" fmla="*/ 0 w 126"/>
                  <a:gd name="T33" fmla="*/ 50 h 10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26"/>
                  <a:gd name="T52" fmla="*/ 0 h 102"/>
                  <a:gd name="T53" fmla="*/ 126 w 126"/>
                  <a:gd name="T54" fmla="*/ 102 h 10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26" h="102">
                    <a:moveTo>
                      <a:pt x="0" y="50"/>
                    </a:moveTo>
                    <a:lnTo>
                      <a:pt x="28" y="46"/>
                    </a:lnTo>
                    <a:lnTo>
                      <a:pt x="38" y="28"/>
                    </a:lnTo>
                    <a:lnTo>
                      <a:pt x="54" y="18"/>
                    </a:lnTo>
                    <a:lnTo>
                      <a:pt x="64" y="0"/>
                    </a:lnTo>
                    <a:lnTo>
                      <a:pt x="92" y="0"/>
                    </a:lnTo>
                    <a:lnTo>
                      <a:pt x="104" y="26"/>
                    </a:lnTo>
                    <a:lnTo>
                      <a:pt x="112" y="40"/>
                    </a:lnTo>
                    <a:lnTo>
                      <a:pt x="126" y="46"/>
                    </a:lnTo>
                    <a:lnTo>
                      <a:pt x="122" y="68"/>
                    </a:lnTo>
                    <a:lnTo>
                      <a:pt x="102" y="92"/>
                    </a:lnTo>
                    <a:lnTo>
                      <a:pt x="80" y="102"/>
                    </a:lnTo>
                    <a:lnTo>
                      <a:pt x="46" y="96"/>
                    </a:lnTo>
                    <a:lnTo>
                      <a:pt x="22" y="90"/>
                    </a:lnTo>
                    <a:lnTo>
                      <a:pt x="12" y="84"/>
                    </a:lnTo>
                    <a:lnTo>
                      <a:pt x="12" y="74"/>
                    </a:lnTo>
                    <a:lnTo>
                      <a:pt x="0" y="50"/>
                    </a:lnTo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886" name="Freeform 42"/>
              <p:cNvSpPr>
                <a:spLocks/>
              </p:cNvSpPr>
              <p:nvPr/>
            </p:nvSpPr>
            <p:spPr bwMode="gray">
              <a:xfrm>
                <a:off x="2530" y="1142"/>
                <a:ext cx="384" cy="500"/>
              </a:xfrm>
              <a:custGeom>
                <a:avLst/>
                <a:gdLst>
                  <a:gd name="T0" fmla="*/ 2 w 384"/>
                  <a:gd name="T1" fmla="*/ 190 h 500"/>
                  <a:gd name="T2" fmla="*/ 6 w 384"/>
                  <a:gd name="T3" fmla="*/ 240 h 500"/>
                  <a:gd name="T4" fmla="*/ 40 w 384"/>
                  <a:gd name="T5" fmla="*/ 222 h 500"/>
                  <a:gd name="T6" fmla="*/ 76 w 384"/>
                  <a:gd name="T7" fmla="*/ 254 h 500"/>
                  <a:gd name="T8" fmla="*/ 112 w 384"/>
                  <a:gd name="T9" fmla="*/ 230 h 500"/>
                  <a:gd name="T10" fmla="*/ 138 w 384"/>
                  <a:gd name="T11" fmla="*/ 202 h 500"/>
                  <a:gd name="T12" fmla="*/ 178 w 384"/>
                  <a:gd name="T13" fmla="*/ 228 h 500"/>
                  <a:gd name="T14" fmla="*/ 200 w 384"/>
                  <a:gd name="T15" fmla="*/ 248 h 500"/>
                  <a:gd name="T16" fmla="*/ 176 w 384"/>
                  <a:gd name="T17" fmla="*/ 294 h 500"/>
                  <a:gd name="T18" fmla="*/ 118 w 384"/>
                  <a:gd name="T19" fmla="*/ 298 h 500"/>
                  <a:gd name="T20" fmla="*/ 86 w 384"/>
                  <a:gd name="T21" fmla="*/ 288 h 500"/>
                  <a:gd name="T22" fmla="*/ 46 w 384"/>
                  <a:gd name="T23" fmla="*/ 324 h 500"/>
                  <a:gd name="T24" fmla="*/ 36 w 384"/>
                  <a:gd name="T25" fmla="*/ 362 h 500"/>
                  <a:gd name="T26" fmla="*/ 22 w 384"/>
                  <a:gd name="T27" fmla="*/ 388 h 500"/>
                  <a:gd name="T28" fmla="*/ 20 w 384"/>
                  <a:gd name="T29" fmla="*/ 418 h 500"/>
                  <a:gd name="T30" fmla="*/ 50 w 384"/>
                  <a:gd name="T31" fmla="*/ 430 h 500"/>
                  <a:gd name="T32" fmla="*/ 90 w 384"/>
                  <a:gd name="T33" fmla="*/ 496 h 500"/>
                  <a:gd name="T34" fmla="*/ 140 w 384"/>
                  <a:gd name="T35" fmla="*/ 488 h 500"/>
                  <a:gd name="T36" fmla="*/ 196 w 384"/>
                  <a:gd name="T37" fmla="*/ 482 h 500"/>
                  <a:gd name="T38" fmla="*/ 222 w 384"/>
                  <a:gd name="T39" fmla="*/ 498 h 500"/>
                  <a:gd name="T40" fmla="*/ 272 w 384"/>
                  <a:gd name="T41" fmla="*/ 462 h 500"/>
                  <a:gd name="T42" fmla="*/ 334 w 384"/>
                  <a:gd name="T43" fmla="*/ 422 h 500"/>
                  <a:gd name="T44" fmla="*/ 364 w 384"/>
                  <a:gd name="T45" fmla="*/ 334 h 500"/>
                  <a:gd name="T46" fmla="*/ 374 w 384"/>
                  <a:gd name="T47" fmla="*/ 312 h 500"/>
                  <a:gd name="T48" fmla="*/ 372 w 384"/>
                  <a:gd name="T49" fmla="*/ 292 h 500"/>
                  <a:gd name="T50" fmla="*/ 384 w 384"/>
                  <a:gd name="T51" fmla="*/ 266 h 500"/>
                  <a:gd name="T52" fmla="*/ 344 w 384"/>
                  <a:gd name="T53" fmla="*/ 240 h 500"/>
                  <a:gd name="T54" fmla="*/ 306 w 384"/>
                  <a:gd name="T55" fmla="*/ 232 h 500"/>
                  <a:gd name="T56" fmla="*/ 300 w 384"/>
                  <a:gd name="T57" fmla="*/ 194 h 500"/>
                  <a:gd name="T58" fmla="*/ 294 w 384"/>
                  <a:gd name="T59" fmla="*/ 168 h 500"/>
                  <a:gd name="T60" fmla="*/ 314 w 384"/>
                  <a:gd name="T61" fmla="*/ 136 h 500"/>
                  <a:gd name="T62" fmla="*/ 288 w 384"/>
                  <a:gd name="T63" fmla="*/ 98 h 500"/>
                  <a:gd name="T64" fmla="*/ 254 w 384"/>
                  <a:gd name="T65" fmla="*/ 60 h 500"/>
                  <a:gd name="T66" fmla="*/ 206 w 384"/>
                  <a:gd name="T67" fmla="*/ 40 h 500"/>
                  <a:gd name="T68" fmla="*/ 184 w 384"/>
                  <a:gd name="T69" fmla="*/ 8 h 500"/>
                  <a:gd name="T70" fmla="*/ 146 w 384"/>
                  <a:gd name="T71" fmla="*/ 0 h 500"/>
                  <a:gd name="T72" fmla="*/ 102 w 384"/>
                  <a:gd name="T73" fmla="*/ 16 h 500"/>
                  <a:gd name="T74" fmla="*/ 70 w 384"/>
                  <a:gd name="T75" fmla="*/ 42 h 500"/>
                  <a:gd name="T76" fmla="*/ 100 w 384"/>
                  <a:gd name="T77" fmla="*/ 60 h 500"/>
                  <a:gd name="T78" fmla="*/ 92 w 384"/>
                  <a:gd name="T79" fmla="*/ 92 h 500"/>
                  <a:gd name="T80" fmla="*/ 60 w 384"/>
                  <a:gd name="T81" fmla="*/ 106 h 500"/>
                  <a:gd name="T82" fmla="*/ 52 w 384"/>
                  <a:gd name="T83" fmla="*/ 132 h 500"/>
                  <a:gd name="T84" fmla="*/ 60 w 384"/>
                  <a:gd name="T85" fmla="*/ 158 h 500"/>
                  <a:gd name="T86" fmla="*/ 42 w 384"/>
                  <a:gd name="T87" fmla="*/ 174 h 500"/>
                  <a:gd name="T88" fmla="*/ 2 w 384"/>
                  <a:gd name="T89" fmla="*/ 176 h 50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84"/>
                  <a:gd name="T136" fmla="*/ 0 h 500"/>
                  <a:gd name="T137" fmla="*/ 384 w 384"/>
                  <a:gd name="T138" fmla="*/ 500 h 50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84" h="500">
                    <a:moveTo>
                      <a:pt x="2" y="176"/>
                    </a:moveTo>
                    <a:lnTo>
                      <a:pt x="2" y="190"/>
                    </a:lnTo>
                    <a:lnTo>
                      <a:pt x="0" y="214"/>
                    </a:lnTo>
                    <a:lnTo>
                      <a:pt x="6" y="240"/>
                    </a:lnTo>
                    <a:lnTo>
                      <a:pt x="20" y="240"/>
                    </a:lnTo>
                    <a:lnTo>
                      <a:pt x="40" y="222"/>
                    </a:lnTo>
                    <a:lnTo>
                      <a:pt x="64" y="242"/>
                    </a:lnTo>
                    <a:lnTo>
                      <a:pt x="76" y="254"/>
                    </a:lnTo>
                    <a:lnTo>
                      <a:pt x="100" y="248"/>
                    </a:lnTo>
                    <a:lnTo>
                      <a:pt x="112" y="230"/>
                    </a:lnTo>
                    <a:lnTo>
                      <a:pt x="128" y="220"/>
                    </a:lnTo>
                    <a:lnTo>
                      <a:pt x="138" y="202"/>
                    </a:lnTo>
                    <a:lnTo>
                      <a:pt x="166" y="202"/>
                    </a:lnTo>
                    <a:lnTo>
                      <a:pt x="178" y="228"/>
                    </a:lnTo>
                    <a:lnTo>
                      <a:pt x="186" y="242"/>
                    </a:lnTo>
                    <a:lnTo>
                      <a:pt x="200" y="248"/>
                    </a:lnTo>
                    <a:lnTo>
                      <a:pt x="196" y="270"/>
                    </a:lnTo>
                    <a:lnTo>
                      <a:pt x="176" y="294"/>
                    </a:lnTo>
                    <a:lnTo>
                      <a:pt x="152" y="304"/>
                    </a:lnTo>
                    <a:lnTo>
                      <a:pt x="118" y="298"/>
                    </a:lnTo>
                    <a:lnTo>
                      <a:pt x="98" y="292"/>
                    </a:lnTo>
                    <a:lnTo>
                      <a:pt x="86" y="288"/>
                    </a:lnTo>
                    <a:lnTo>
                      <a:pt x="66" y="310"/>
                    </a:lnTo>
                    <a:lnTo>
                      <a:pt x="46" y="324"/>
                    </a:lnTo>
                    <a:lnTo>
                      <a:pt x="44" y="354"/>
                    </a:lnTo>
                    <a:lnTo>
                      <a:pt x="36" y="362"/>
                    </a:lnTo>
                    <a:lnTo>
                      <a:pt x="36" y="382"/>
                    </a:lnTo>
                    <a:lnTo>
                      <a:pt x="22" y="388"/>
                    </a:lnTo>
                    <a:lnTo>
                      <a:pt x="16" y="402"/>
                    </a:lnTo>
                    <a:lnTo>
                      <a:pt x="20" y="418"/>
                    </a:lnTo>
                    <a:lnTo>
                      <a:pt x="34" y="428"/>
                    </a:lnTo>
                    <a:lnTo>
                      <a:pt x="50" y="430"/>
                    </a:lnTo>
                    <a:lnTo>
                      <a:pt x="54" y="462"/>
                    </a:lnTo>
                    <a:lnTo>
                      <a:pt x="90" y="496"/>
                    </a:lnTo>
                    <a:lnTo>
                      <a:pt x="112" y="500"/>
                    </a:lnTo>
                    <a:lnTo>
                      <a:pt x="140" y="488"/>
                    </a:lnTo>
                    <a:lnTo>
                      <a:pt x="170" y="482"/>
                    </a:lnTo>
                    <a:lnTo>
                      <a:pt x="196" y="482"/>
                    </a:lnTo>
                    <a:lnTo>
                      <a:pt x="214" y="494"/>
                    </a:lnTo>
                    <a:lnTo>
                      <a:pt x="222" y="498"/>
                    </a:lnTo>
                    <a:lnTo>
                      <a:pt x="236" y="496"/>
                    </a:lnTo>
                    <a:lnTo>
                      <a:pt x="272" y="462"/>
                    </a:lnTo>
                    <a:lnTo>
                      <a:pt x="306" y="446"/>
                    </a:lnTo>
                    <a:lnTo>
                      <a:pt x="334" y="422"/>
                    </a:lnTo>
                    <a:lnTo>
                      <a:pt x="364" y="400"/>
                    </a:lnTo>
                    <a:lnTo>
                      <a:pt x="364" y="334"/>
                    </a:lnTo>
                    <a:lnTo>
                      <a:pt x="374" y="326"/>
                    </a:lnTo>
                    <a:lnTo>
                      <a:pt x="374" y="312"/>
                    </a:lnTo>
                    <a:lnTo>
                      <a:pt x="384" y="304"/>
                    </a:lnTo>
                    <a:lnTo>
                      <a:pt x="372" y="292"/>
                    </a:lnTo>
                    <a:lnTo>
                      <a:pt x="368" y="280"/>
                    </a:lnTo>
                    <a:lnTo>
                      <a:pt x="384" y="266"/>
                    </a:lnTo>
                    <a:lnTo>
                      <a:pt x="364" y="238"/>
                    </a:lnTo>
                    <a:lnTo>
                      <a:pt x="344" y="240"/>
                    </a:lnTo>
                    <a:lnTo>
                      <a:pt x="324" y="232"/>
                    </a:lnTo>
                    <a:lnTo>
                      <a:pt x="306" y="232"/>
                    </a:lnTo>
                    <a:lnTo>
                      <a:pt x="300" y="222"/>
                    </a:lnTo>
                    <a:lnTo>
                      <a:pt x="300" y="194"/>
                    </a:lnTo>
                    <a:lnTo>
                      <a:pt x="292" y="184"/>
                    </a:lnTo>
                    <a:lnTo>
                      <a:pt x="294" y="168"/>
                    </a:lnTo>
                    <a:lnTo>
                      <a:pt x="306" y="150"/>
                    </a:lnTo>
                    <a:lnTo>
                      <a:pt x="314" y="136"/>
                    </a:lnTo>
                    <a:lnTo>
                      <a:pt x="308" y="116"/>
                    </a:lnTo>
                    <a:lnTo>
                      <a:pt x="288" y="98"/>
                    </a:lnTo>
                    <a:lnTo>
                      <a:pt x="274" y="76"/>
                    </a:lnTo>
                    <a:lnTo>
                      <a:pt x="254" y="60"/>
                    </a:lnTo>
                    <a:lnTo>
                      <a:pt x="232" y="56"/>
                    </a:lnTo>
                    <a:lnTo>
                      <a:pt x="206" y="40"/>
                    </a:lnTo>
                    <a:lnTo>
                      <a:pt x="192" y="22"/>
                    </a:lnTo>
                    <a:lnTo>
                      <a:pt x="184" y="8"/>
                    </a:lnTo>
                    <a:lnTo>
                      <a:pt x="182" y="0"/>
                    </a:lnTo>
                    <a:lnTo>
                      <a:pt x="146" y="0"/>
                    </a:lnTo>
                    <a:lnTo>
                      <a:pt x="134" y="16"/>
                    </a:lnTo>
                    <a:lnTo>
                      <a:pt x="102" y="16"/>
                    </a:lnTo>
                    <a:lnTo>
                      <a:pt x="96" y="38"/>
                    </a:lnTo>
                    <a:lnTo>
                      <a:pt x="70" y="42"/>
                    </a:lnTo>
                    <a:lnTo>
                      <a:pt x="66" y="58"/>
                    </a:lnTo>
                    <a:lnTo>
                      <a:pt x="100" y="60"/>
                    </a:lnTo>
                    <a:lnTo>
                      <a:pt x="104" y="76"/>
                    </a:lnTo>
                    <a:lnTo>
                      <a:pt x="92" y="92"/>
                    </a:lnTo>
                    <a:lnTo>
                      <a:pt x="84" y="106"/>
                    </a:lnTo>
                    <a:lnTo>
                      <a:pt x="60" y="106"/>
                    </a:lnTo>
                    <a:lnTo>
                      <a:pt x="46" y="120"/>
                    </a:lnTo>
                    <a:lnTo>
                      <a:pt x="52" y="132"/>
                    </a:lnTo>
                    <a:lnTo>
                      <a:pt x="64" y="140"/>
                    </a:lnTo>
                    <a:lnTo>
                      <a:pt x="60" y="158"/>
                    </a:lnTo>
                    <a:lnTo>
                      <a:pt x="44" y="156"/>
                    </a:lnTo>
                    <a:lnTo>
                      <a:pt x="42" y="174"/>
                    </a:lnTo>
                    <a:lnTo>
                      <a:pt x="30" y="180"/>
                    </a:lnTo>
                    <a:lnTo>
                      <a:pt x="2" y="176"/>
                    </a:lnTo>
                    <a:close/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887" name="Freeform 43"/>
              <p:cNvSpPr>
                <a:spLocks/>
              </p:cNvSpPr>
              <p:nvPr/>
            </p:nvSpPr>
            <p:spPr bwMode="gray">
              <a:xfrm>
                <a:off x="2530" y="1142"/>
                <a:ext cx="384" cy="500"/>
              </a:xfrm>
              <a:custGeom>
                <a:avLst/>
                <a:gdLst>
                  <a:gd name="T0" fmla="*/ 2 w 384"/>
                  <a:gd name="T1" fmla="*/ 190 h 500"/>
                  <a:gd name="T2" fmla="*/ 6 w 384"/>
                  <a:gd name="T3" fmla="*/ 240 h 500"/>
                  <a:gd name="T4" fmla="*/ 40 w 384"/>
                  <a:gd name="T5" fmla="*/ 222 h 500"/>
                  <a:gd name="T6" fmla="*/ 76 w 384"/>
                  <a:gd name="T7" fmla="*/ 254 h 500"/>
                  <a:gd name="T8" fmla="*/ 112 w 384"/>
                  <a:gd name="T9" fmla="*/ 230 h 500"/>
                  <a:gd name="T10" fmla="*/ 138 w 384"/>
                  <a:gd name="T11" fmla="*/ 202 h 500"/>
                  <a:gd name="T12" fmla="*/ 178 w 384"/>
                  <a:gd name="T13" fmla="*/ 228 h 500"/>
                  <a:gd name="T14" fmla="*/ 200 w 384"/>
                  <a:gd name="T15" fmla="*/ 248 h 500"/>
                  <a:gd name="T16" fmla="*/ 176 w 384"/>
                  <a:gd name="T17" fmla="*/ 294 h 500"/>
                  <a:gd name="T18" fmla="*/ 118 w 384"/>
                  <a:gd name="T19" fmla="*/ 298 h 500"/>
                  <a:gd name="T20" fmla="*/ 86 w 384"/>
                  <a:gd name="T21" fmla="*/ 288 h 500"/>
                  <a:gd name="T22" fmla="*/ 46 w 384"/>
                  <a:gd name="T23" fmla="*/ 324 h 500"/>
                  <a:gd name="T24" fmla="*/ 36 w 384"/>
                  <a:gd name="T25" fmla="*/ 362 h 500"/>
                  <a:gd name="T26" fmla="*/ 22 w 384"/>
                  <a:gd name="T27" fmla="*/ 388 h 500"/>
                  <a:gd name="T28" fmla="*/ 20 w 384"/>
                  <a:gd name="T29" fmla="*/ 418 h 500"/>
                  <a:gd name="T30" fmla="*/ 50 w 384"/>
                  <a:gd name="T31" fmla="*/ 430 h 500"/>
                  <a:gd name="T32" fmla="*/ 90 w 384"/>
                  <a:gd name="T33" fmla="*/ 496 h 500"/>
                  <a:gd name="T34" fmla="*/ 140 w 384"/>
                  <a:gd name="T35" fmla="*/ 488 h 500"/>
                  <a:gd name="T36" fmla="*/ 196 w 384"/>
                  <a:gd name="T37" fmla="*/ 482 h 500"/>
                  <a:gd name="T38" fmla="*/ 222 w 384"/>
                  <a:gd name="T39" fmla="*/ 498 h 500"/>
                  <a:gd name="T40" fmla="*/ 272 w 384"/>
                  <a:gd name="T41" fmla="*/ 462 h 500"/>
                  <a:gd name="T42" fmla="*/ 334 w 384"/>
                  <a:gd name="T43" fmla="*/ 422 h 500"/>
                  <a:gd name="T44" fmla="*/ 364 w 384"/>
                  <a:gd name="T45" fmla="*/ 334 h 500"/>
                  <a:gd name="T46" fmla="*/ 374 w 384"/>
                  <a:gd name="T47" fmla="*/ 312 h 500"/>
                  <a:gd name="T48" fmla="*/ 372 w 384"/>
                  <a:gd name="T49" fmla="*/ 292 h 500"/>
                  <a:gd name="T50" fmla="*/ 384 w 384"/>
                  <a:gd name="T51" fmla="*/ 266 h 500"/>
                  <a:gd name="T52" fmla="*/ 344 w 384"/>
                  <a:gd name="T53" fmla="*/ 240 h 500"/>
                  <a:gd name="T54" fmla="*/ 306 w 384"/>
                  <a:gd name="T55" fmla="*/ 232 h 500"/>
                  <a:gd name="T56" fmla="*/ 300 w 384"/>
                  <a:gd name="T57" fmla="*/ 194 h 500"/>
                  <a:gd name="T58" fmla="*/ 294 w 384"/>
                  <a:gd name="T59" fmla="*/ 168 h 500"/>
                  <a:gd name="T60" fmla="*/ 314 w 384"/>
                  <a:gd name="T61" fmla="*/ 136 h 500"/>
                  <a:gd name="T62" fmla="*/ 288 w 384"/>
                  <a:gd name="T63" fmla="*/ 98 h 500"/>
                  <a:gd name="T64" fmla="*/ 254 w 384"/>
                  <a:gd name="T65" fmla="*/ 60 h 500"/>
                  <a:gd name="T66" fmla="*/ 206 w 384"/>
                  <a:gd name="T67" fmla="*/ 40 h 500"/>
                  <a:gd name="T68" fmla="*/ 184 w 384"/>
                  <a:gd name="T69" fmla="*/ 8 h 500"/>
                  <a:gd name="T70" fmla="*/ 146 w 384"/>
                  <a:gd name="T71" fmla="*/ 0 h 500"/>
                  <a:gd name="T72" fmla="*/ 102 w 384"/>
                  <a:gd name="T73" fmla="*/ 16 h 500"/>
                  <a:gd name="T74" fmla="*/ 70 w 384"/>
                  <a:gd name="T75" fmla="*/ 42 h 500"/>
                  <a:gd name="T76" fmla="*/ 100 w 384"/>
                  <a:gd name="T77" fmla="*/ 60 h 500"/>
                  <a:gd name="T78" fmla="*/ 92 w 384"/>
                  <a:gd name="T79" fmla="*/ 92 h 500"/>
                  <a:gd name="T80" fmla="*/ 60 w 384"/>
                  <a:gd name="T81" fmla="*/ 106 h 500"/>
                  <a:gd name="T82" fmla="*/ 52 w 384"/>
                  <a:gd name="T83" fmla="*/ 132 h 500"/>
                  <a:gd name="T84" fmla="*/ 60 w 384"/>
                  <a:gd name="T85" fmla="*/ 158 h 500"/>
                  <a:gd name="T86" fmla="*/ 42 w 384"/>
                  <a:gd name="T87" fmla="*/ 174 h 500"/>
                  <a:gd name="T88" fmla="*/ 2 w 384"/>
                  <a:gd name="T89" fmla="*/ 176 h 50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84"/>
                  <a:gd name="T136" fmla="*/ 0 h 500"/>
                  <a:gd name="T137" fmla="*/ 384 w 384"/>
                  <a:gd name="T138" fmla="*/ 500 h 50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84" h="500">
                    <a:moveTo>
                      <a:pt x="2" y="176"/>
                    </a:moveTo>
                    <a:lnTo>
                      <a:pt x="2" y="190"/>
                    </a:lnTo>
                    <a:lnTo>
                      <a:pt x="0" y="214"/>
                    </a:lnTo>
                    <a:lnTo>
                      <a:pt x="6" y="240"/>
                    </a:lnTo>
                    <a:lnTo>
                      <a:pt x="20" y="240"/>
                    </a:lnTo>
                    <a:lnTo>
                      <a:pt x="40" y="222"/>
                    </a:lnTo>
                    <a:lnTo>
                      <a:pt x="64" y="242"/>
                    </a:lnTo>
                    <a:lnTo>
                      <a:pt x="76" y="254"/>
                    </a:lnTo>
                    <a:lnTo>
                      <a:pt x="100" y="248"/>
                    </a:lnTo>
                    <a:lnTo>
                      <a:pt x="112" y="230"/>
                    </a:lnTo>
                    <a:lnTo>
                      <a:pt x="128" y="220"/>
                    </a:lnTo>
                    <a:lnTo>
                      <a:pt x="138" y="202"/>
                    </a:lnTo>
                    <a:lnTo>
                      <a:pt x="166" y="202"/>
                    </a:lnTo>
                    <a:lnTo>
                      <a:pt x="178" y="228"/>
                    </a:lnTo>
                    <a:lnTo>
                      <a:pt x="186" y="242"/>
                    </a:lnTo>
                    <a:lnTo>
                      <a:pt x="200" y="248"/>
                    </a:lnTo>
                    <a:lnTo>
                      <a:pt x="196" y="270"/>
                    </a:lnTo>
                    <a:lnTo>
                      <a:pt x="176" y="294"/>
                    </a:lnTo>
                    <a:lnTo>
                      <a:pt x="152" y="304"/>
                    </a:lnTo>
                    <a:lnTo>
                      <a:pt x="118" y="298"/>
                    </a:lnTo>
                    <a:lnTo>
                      <a:pt x="98" y="292"/>
                    </a:lnTo>
                    <a:lnTo>
                      <a:pt x="86" y="288"/>
                    </a:lnTo>
                    <a:lnTo>
                      <a:pt x="66" y="310"/>
                    </a:lnTo>
                    <a:lnTo>
                      <a:pt x="46" y="324"/>
                    </a:lnTo>
                    <a:lnTo>
                      <a:pt x="44" y="354"/>
                    </a:lnTo>
                    <a:lnTo>
                      <a:pt x="36" y="362"/>
                    </a:lnTo>
                    <a:lnTo>
                      <a:pt x="36" y="382"/>
                    </a:lnTo>
                    <a:lnTo>
                      <a:pt x="22" y="388"/>
                    </a:lnTo>
                    <a:lnTo>
                      <a:pt x="16" y="402"/>
                    </a:lnTo>
                    <a:lnTo>
                      <a:pt x="20" y="418"/>
                    </a:lnTo>
                    <a:lnTo>
                      <a:pt x="34" y="428"/>
                    </a:lnTo>
                    <a:lnTo>
                      <a:pt x="50" y="430"/>
                    </a:lnTo>
                    <a:lnTo>
                      <a:pt x="54" y="462"/>
                    </a:lnTo>
                    <a:lnTo>
                      <a:pt x="90" y="496"/>
                    </a:lnTo>
                    <a:lnTo>
                      <a:pt x="112" y="500"/>
                    </a:lnTo>
                    <a:lnTo>
                      <a:pt x="140" y="488"/>
                    </a:lnTo>
                    <a:lnTo>
                      <a:pt x="170" y="482"/>
                    </a:lnTo>
                    <a:lnTo>
                      <a:pt x="196" y="482"/>
                    </a:lnTo>
                    <a:lnTo>
                      <a:pt x="214" y="494"/>
                    </a:lnTo>
                    <a:lnTo>
                      <a:pt x="222" y="498"/>
                    </a:lnTo>
                    <a:lnTo>
                      <a:pt x="236" y="496"/>
                    </a:lnTo>
                    <a:lnTo>
                      <a:pt x="272" y="462"/>
                    </a:lnTo>
                    <a:lnTo>
                      <a:pt x="306" y="446"/>
                    </a:lnTo>
                    <a:lnTo>
                      <a:pt x="334" y="422"/>
                    </a:lnTo>
                    <a:lnTo>
                      <a:pt x="364" y="400"/>
                    </a:lnTo>
                    <a:lnTo>
                      <a:pt x="364" y="334"/>
                    </a:lnTo>
                    <a:lnTo>
                      <a:pt x="374" y="326"/>
                    </a:lnTo>
                    <a:lnTo>
                      <a:pt x="374" y="312"/>
                    </a:lnTo>
                    <a:lnTo>
                      <a:pt x="384" y="304"/>
                    </a:lnTo>
                    <a:lnTo>
                      <a:pt x="372" y="292"/>
                    </a:lnTo>
                    <a:lnTo>
                      <a:pt x="368" y="280"/>
                    </a:lnTo>
                    <a:lnTo>
                      <a:pt x="384" y="266"/>
                    </a:lnTo>
                    <a:lnTo>
                      <a:pt x="364" y="238"/>
                    </a:lnTo>
                    <a:lnTo>
                      <a:pt x="344" y="240"/>
                    </a:lnTo>
                    <a:lnTo>
                      <a:pt x="324" y="232"/>
                    </a:lnTo>
                    <a:lnTo>
                      <a:pt x="306" y="232"/>
                    </a:lnTo>
                    <a:lnTo>
                      <a:pt x="300" y="222"/>
                    </a:lnTo>
                    <a:lnTo>
                      <a:pt x="300" y="194"/>
                    </a:lnTo>
                    <a:lnTo>
                      <a:pt x="292" y="184"/>
                    </a:lnTo>
                    <a:lnTo>
                      <a:pt x="294" y="168"/>
                    </a:lnTo>
                    <a:lnTo>
                      <a:pt x="306" y="150"/>
                    </a:lnTo>
                    <a:lnTo>
                      <a:pt x="314" y="136"/>
                    </a:lnTo>
                    <a:lnTo>
                      <a:pt x="308" y="116"/>
                    </a:lnTo>
                    <a:lnTo>
                      <a:pt x="288" y="98"/>
                    </a:lnTo>
                    <a:lnTo>
                      <a:pt x="274" y="76"/>
                    </a:lnTo>
                    <a:lnTo>
                      <a:pt x="254" y="60"/>
                    </a:lnTo>
                    <a:lnTo>
                      <a:pt x="232" y="56"/>
                    </a:lnTo>
                    <a:lnTo>
                      <a:pt x="206" y="40"/>
                    </a:lnTo>
                    <a:lnTo>
                      <a:pt x="192" y="22"/>
                    </a:lnTo>
                    <a:lnTo>
                      <a:pt x="184" y="8"/>
                    </a:lnTo>
                    <a:lnTo>
                      <a:pt x="182" y="0"/>
                    </a:lnTo>
                    <a:lnTo>
                      <a:pt x="146" y="0"/>
                    </a:lnTo>
                    <a:lnTo>
                      <a:pt x="134" y="16"/>
                    </a:lnTo>
                    <a:lnTo>
                      <a:pt x="102" y="16"/>
                    </a:lnTo>
                    <a:lnTo>
                      <a:pt x="96" y="38"/>
                    </a:lnTo>
                    <a:lnTo>
                      <a:pt x="70" y="42"/>
                    </a:lnTo>
                    <a:lnTo>
                      <a:pt x="66" y="58"/>
                    </a:lnTo>
                    <a:lnTo>
                      <a:pt x="100" y="60"/>
                    </a:lnTo>
                    <a:lnTo>
                      <a:pt x="104" y="76"/>
                    </a:lnTo>
                    <a:lnTo>
                      <a:pt x="92" y="92"/>
                    </a:lnTo>
                    <a:lnTo>
                      <a:pt x="84" y="106"/>
                    </a:lnTo>
                    <a:lnTo>
                      <a:pt x="60" y="106"/>
                    </a:lnTo>
                    <a:lnTo>
                      <a:pt x="46" y="120"/>
                    </a:lnTo>
                    <a:lnTo>
                      <a:pt x="52" y="132"/>
                    </a:lnTo>
                    <a:lnTo>
                      <a:pt x="64" y="140"/>
                    </a:lnTo>
                    <a:lnTo>
                      <a:pt x="60" y="158"/>
                    </a:lnTo>
                    <a:lnTo>
                      <a:pt x="44" y="156"/>
                    </a:lnTo>
                    <a:lnTo>
                      <a:pt x="42" y="174"/>
                    </a:lnTo>
                    <a:lnTo>
                      <a:pt x="30" y="180"/>
                    </a:lnTo>
                    <a:lnTo>
                      <a:pt x="2" y="176"/>
                    </a:lnTo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888" name="Freeform 44"/>
              <p:cNvSpPr>
                <a:spLocks/>
              </p:cNvSpPr>
              <p:nvPr/>
            </p:nvSpPr>
            <p:spPr bwMode="gray">
              <a:xfrm>
                <a:off x="2712" y="1038"/>
                <a:ext cx="664" cy="548"/>
              </a:xfrm>
              <a:custGeom>
                <a:avLst/>
                <a:gdLst>
                  <a:gd name="T0" fmla="*/ 6 w 664"/>
                  <a:gd name="T1" fmla="*/ 120 h 548"/>
                  <a:gd name="T2" fmla="*/ 50 w 664"/>
                  <a:gd name="T3" fmla="*/ 160 h 548"/>
                  <a:gd name="T4" fmla="*/ 94 w 664"/>
                  <a:gd name="T5" fmla="*/ 184 h 548"/>
                  <a:gd name="T6" fmla="*/ 126 w 664"/>
                  <a:gd name="T7" fmla="*/ 220 h 548"/>
                  <a:gd name="T8" fmla="*/ 112 w 664"/>
                  <a:gd name="T9" fmla="*/ 274 h 548"/>
                  <a:gd name="T10" fmla="*/ 118 w 664"/>
                  <a:gd name="T11" fmla="*/ 300 h 548"/>
                  <a:gd name="T12" fmla="*/ 126 w 664"/>
                  <a:gd name="T13" fmla="*/ 336 h 548"/>
                  <a:gd name="T14" fmla="*/ 160 w 664"/>
                  <a:gd name="T15" fmla="*/ 344 h 548"/>
                  <a:gd name="T16" fmla="*/ 200 w 664"/>
                  <a:gd name="T17" fmla="*/ 370 h 548"/>
                  <a:gd name="T18" fmla="*/ 188 w 664"/>
                  <a:gd name="T19" fmla="*/ 398 h 548"/>
                  <a:gd name="T20" fmla="*/ 194 w 664"/>
                  <a:gd name="T21" fmla="*/ 416 h 548"/>
                  <a:gd name="T22" fmla="*/ 182 w 664"/>
                  <a:gd name="T23" fmla="*/ 442 h 548"/>
                  <a:gd name="T24" fmla="*/ 202 w 664"/>
                  <a:gd name="T25" fmla="*/ 516 h 548"/>
                  <a:gd name="T26" fmla="*/ 242 w 664"/>
                  <a:gd name="T27" fmla="*/ 486 h 548"/>
                  <a:gd name="T28" fmla="*/ 266 w 664"/>
                  <a:gd name="T29" fmla="*/ 486 h 548"/>
                  <a:gd name="T30" fmla="*/ 298 w 664"/>
                  <a:gd name="T31" fmla="*/ 488 h 548"/>
                  <a:gd name="T32" fmla="*/ 328 w 664"/>
                  <a:gd name="T33" fmla="*/ 482 h 548"/>
                  <a:gd name="T34" fmla="*/ 346 w 664"/>
                  <a:gd name="T35" fmla="*/ 514 h 548"/>
                  <a:gd name="T36" fmla="*/ 414 w 664"/>
                  <a:gd name="T37" fmla="*/ 538 h 548"/>
                  <a:gd name="T38" fmla="*/ 490 w 664"/>
                  <a:gd name="T39" fmla="*/ 540 h 548"/>
                  <a:gd name="T40" fmla="*/ 528 w 664"/>
                  <a:gd name="T41" fmla="*/ 548 h 548"/>
                  <a:gd name="T42" fmla="*/ 582 w 664"/>
                  <a:gd name="T43" fmla="*/ 540 h 548"/>
                  <a:gd name="T44" fmla="*/ 620 w 664"/>
                  <a:gd name="T45" fmla="*/ 534 h 548"/>
                  <a:gd name="T46" fmla="*/ 664 w 664"/>
                  <a:gd name="T47" fmla="*/ 506 h 548"/>
                  <a:gd name="T48" fmla="*/ 652 w 664"/>
                  <a:gd name="T49" fmla="*/ 456 h 548"/>
                  <a:gd name="T50" fmla="*/ 600 w 664"/>
                  <a:gd name="T51" fmla="*/ 390 h 548"/>
                  <a:gd name="T52" fmla="*/ 584 w 664"/>
                  <a:gd name="T53" fmla="*/ 342 h 548"/>
                  <a:gd name="T54" fmla="*/ 574 w 664"/>
                  <a:gd name="T55" fmla="*/ 310 h 548"/>
                  <a:gd name="T56" fmla="*/ 512 w 664"/>
                  <a:gd name="T57" fmla="*/ 248 h 548"/>
                  <a:gd name="T58" fmla="*/ 452 w 664"/>
                  <a:gd name="T59" fmla="*/ 170 h 548"/>
                  <a:gd name="T60" fmla="*/ 432 w 664"/>
                  <a:gd name="T61" fmla="*/ 138 h 548"/>
                  <a:gd name="T62" fmla="*/ 406 w 664"/>
                  <a:gd name="T63" fmla="*/ 72 h 548"/>
                  <a:gd name="T64" fmla="*/ 398 w 664"/>
                  <a:gd name="T65" fmla="*/ 32 h 548"/>
                  <a:gd name="T66" fmla="*/ 374 w 664"/>
                  <a:gd name="T67" fmla="*/ 0 h 548"/>
                  <a:gd name="T68" fmla="*/ 350 w 664"/>
                  <a:gd name="T69" fmla="*/ 36 h 548"/>
                  <a:gd name="T70" fmla="*/ 330 w 664"/>
                  <a:gd name="T71" fmla="*/ 64 h 548"/>
                  <a:gd name="T72" fmla="*/ 294 w 664"/>
                  <a:gd name="T73" fmla="*/ 48 h 548"/>
                  <a:gd name="T74" fmla="*/ 278 w 664"/>
                  <a:gd name="T75" fmla="*/ 92 h 548"/>
                  <a:gd name="T76" fmla="*/ 154 w 664"/>
                  <a:gd name="T77" fmla="*/ 96 h 548"/>
                  <a:gd name="T78" fmla="*/ 102 w 664"/>
                  <a:gd name="T79" fmla="*/ 80 h 548"/>
                  <a:gd name="T80" fmla="*/ 64 w 664"/>
                  <a:gd name="T81" fmla="*/ 96 h 548"/>
                  <a:gd name="T82" fmla="*/ 24 w 664"/>
                  <a:gd name="T83" fmla="*/ 86 h 54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664"/>
                  <a:gd name="T127" fmla="*/ 0 h 548"/>
                  <a:gd name="T128" fmla="*/ 664 w 664"/>
                  <a:gd name="T129" fmla="*/ 548 h 54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664" h="548">
                    <a:moveTo>
                      <a:pt x="0" y="104"/>
                    </a:moveTo>
                    <a:lnTo>
                      <a:pt x="6" y="120"/>
                    </a:lnTo>
                    <a:lnTo>
                      <a:pt x="24" y="144"/>
                    </a:lnTo>
                    <a:lnTo>
                      <a:pt x="50" y="160"/>
                    </a:lnTo>
                    <a:lnTo>
                      <a:pt x="72" y="164"/>
                    </a:lnTo>
                    <a:lnTo>
                      <a:pt x="94" y="184"/>
                    </a:lnTo>
                    <a:lnTo>
                      <a:pt x="104" y="204"/>
                    </a:lnTo>
                    <a:lnTo>
                      <a:pt x="126" y="220"/>
                    </a:lnTo>
                    <a:lnTo>
                      <a:pt x="132" y="240"/>
                    </a:lnTo>
                    <a:lnTo>
                      <a:pt x="112" y="274"/>
                    </a:lnTo>
                    <a:lnTo>
                      <a:pt x="110" y="288"/>
                    </a:lnTo>
                    <a:lnTo>
                      <a:pt x="118" y="300"/>
                    </a:lnTo>
                    <a:lnTo>
                      <a:pt x="118" y="328"/>
                    </a:lnTo>
                    <a:lnTo>
                      <a:pt x="126" y="336"/>
                    </a:lnTo>
                    <a:lnTo>
                      <a:pt x="144" y="336"/>
                    </a:lnTo>
                    <a:lnTo>
                      <a:pt x="160" y="344"/>
                    </a:lnTo>
                    <a:lnTo>
                      <a:pt x="182" y="344"/>
                    </a:lnTo>
                    <a:lnTo>
                      <a:pt x="200" y="370"/>
                    </a:lnTo>
                    <a:lnTo>
                      <a:pt x="186" y="384"/>
                    </a:lnTo>
                    <a:lnTo>
                      <a:pt x="188" y="398"/>
                    </a:lnTo>
                    <a:lnTo>
                      <a:pt x="202" y="408"/>
                    </a:lnTo>
                    <a:lnTo>
                      <a:pt x="194" y="416"/>
                    </a:lnTo>
                    <a:lnTo>
                      <a:pt x="192" y="432"/>
                    </a:lnTo>
                    <a:lnTo>
                      <a:pt x="182" y="442"/>
                    </a:lnTo>
                    <a:lnTo>
                      <a:pt x="182" y="506"/>
                    </a:lnTo>
                    <a:lnTo>
                      <a:pt x="202" y="516"/>
                    </a:lnTo>
                    <a:lnTo>
                      <a:pt x="226" y="514"/>
                    </a:lnTo>
                    <a:lnTo>
                      <a:pt x="242" y="486"/>
                    </a:lnTo>
                    <a:lnTo>
                      <a:pt x="258" y="474"/>
                    </a:lnTo>
                    <a:lnTo>
                      <a:pt x="266" y="486"/>
                    </a:lnTo>
                    <a:lnTo>
                      <a:pt x="266" y="498"/>
                    </a:lnTo>
                    <a:lnTo>
                      <a:pt x="298" y="488"/>
                    </a:lnTo>
                    <a:lnTo>
                      <a:pt x="302" y="480"/>
                    </a:lnTo>
                    <a:lnTo>
                      <a:pt x="328" y="482"/>
                    </a:lnTo>
                    <a:lnTo>
                      <a:pt x="346" y="500"/>
                    </a:lnTo>
                    <a:lnTo>
                      <a:pt x="346" y="514"/>
                    </a:lnTo>
                    <a:lnTo>
                      <a:pt x="378" y="516"/>
                    </a:lnTo>
                    <a:lnTo>
                      <a:pt x="414" y="538"/>
                    </a:lnTo>
                    <a:lnTo>
                      <a:pt x="442" y="546"/>
                    </a:lnTo>
                    <a:lnTo>
                      <a:pt x="490" y="540"/>
                    </a:lnTo>
                    <a:lnTo>
                      <a:pt x="518" y="540"/>
                    </a:lnTo>
                    <a:lnTo>
                      <a:pt x="528" y="548"/>
                    </a:lnTo>
                    <a:lnTo>
                      <a:pt x="558" y="536"/>
                    </a:lnTo>
                    <a:lnTo>
                      <a:pt x="582" y="540"/>
                    </a:lnTo>
                    <a:lnTo>
                      <a:pt x="602" y="546"/>
                    </a:lnTo>
                    <a:lnTo>
                      <a:pt x="620" y="534"/>
                    </a:lnTo>
                    <a:lnTo>
                      <a:pt x="646" y="506"/>
                    </a:lnTo>
                    <a:lnTo>
                      <a:pt x="664" y="506"/>
                    </a:lnTo>
                    <a:lnTo>
                      <a:pt x="660" y="492"/>
                    </a:lnTo>
                    <a:lnTo>
                      <a:pt x="652" y="456"/>
                    </a:lnTo>
                    <a:lnTo>
                      <a:pt x="648" y="438"/>
                    </a:lnTo>
                    <a:lnTo>
                      <a:pt x="600" y="390"/>
                    </a:lnTo>
                    <a:lnTo>
                      <a:pt x="590" y="372"/>
                    </a:lnTo>
                    <a:lnTo>
                      <a:pt x="584" y="342"/>
                    </a:lnTo>
                    <a:lnTo>
                      <a:pt x="568" y="334"/>
                    </a:lnTo>
                    <a:lnTo>
                      <a:pt x="574" y="310"/>
                    </a:lnTo>
                    <a:lnTo>
                      <a:pt x="544" y="288"/>
                    </a:lnTo>
                    <a:lnTo>
                      <a:pt x="512" y="248"/>
                    </a:lnTo>
                    <a:lnTo>
                      <a:pt x="492" y="218"/>
                    </a:lnTo>
                    <a:lnTo>
                      <a:pt x="452" y="170"/>
                    </a:lnTo>
                    <a:lnTo>
                      <a:pt x="438" y="144"/>
                    </a:lnTo>
                    <a:lnTo>
                      <a:pt x="432" y="138"/>
                    </a:lnTo>
                    <a:lnTo>
                      <a:pt x="432" y="110"/>
                    </a:lnTo>
                    <a:lnTo>
                      <a:pt x="406" y="72"/>
                    </a:lnTo>
                    <a:lnTo>
                      <a:pt x="398" y="54"/>
                    </a:lnTo>
                    <a:lnTo>
                      <a:pt x="398" y="32"/>
                    </a:lnTo>
                    <a:lnTo>
                      <a:pt x="384" y="10"/>
                    </a:lnTo>
                    <a:lnTo>
                      <a:pt x="374" y="0"/>
                    </a:lnTo>
                    <a:lnTo>
                      <a:pt x="350" y="0"/>
                    </a:lnTo>
                    <a:lnTo>
                      <a:pt x="350" y="36"/>
                    </a:lnTo>
                    <a:lnTo>
                      <a:pt x="342" y="66"/>
                    </a:lnTo>
                    <a:lnTo>
                      <a:pt x="330" y="64"/>
                    </a:lnTo>
                    <a:lnTo>
                      <a:pt x="316" y="48"/>
                    </a:lnTo>
                    <a:lnTo>
                      <a:pt x="294" y="48"/>
                    </a:lnTo>
                    <a:lnTo>
                      <a:pt x="278" y="60"/>
                    </a:lnTo>
                    <a:lnTo>
                      <a:pt x="278" y="92"/>
                    </a:lnTo>
                    <a:lnTo>
                      <a:pt x="270" y="98"/>
                    </a:lnTo>
                    <a:lnTo>
                      <a:pt x="154" y="96"/>
                    </a:lnTo>
                    <a:lnTo>
                      <a:pt x="136" y="82"/>
                    </a:lnTo>
                    <a:lnTo>
                      <a:pt x="102" y="80"/>
                    </a:lnTo>
                    <a:lnTo>
                      <a:pt x="92" y="94"/>
                    </a:lnTo>
                    <a:lnTo>
                      <a:pt x="64" y="96"/>
                    </a:lnTo>
                    <a:lnTo>
                      <a:pt x="50" y="84"/>
                    </a:lnTo>
                    <a:lnTo>
                      <a:pt x="24" y="86"/>
                    </a:lnTo>
                    <a:lnTo>
                      <a:pt x="0" y="104"/>
                    </a:lnTo>
                    <a:close/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889" name="Freeform 45"/>
              <p:cNvSpPr>
                <a:spLocks/>
              </p:cNvSpPr>
              <p:nvPr/>
            </p:nvSpPr>
            <p:spPr bwMode="gray">
              <a:xfrm>
                <a:off x="2712" y="1038"/>
                <a:ext cx="664" cy="548"/>
              </a:xfrm>
              <a:custGeom>
                <a:avLst/>
                <a:gdLst>
                  <a:gd name="T0" fmla="*/ 6 w 664"/>
                  <a:gd name="T1" fmla="*/ 120 h 548"/>
                  <a:gd name="T2" fmla="*/ 50 w 664"/>
                  <a:gd name="T3" fmla="*/ 160 h 548"/>
                  <a:gd name="T4" fmla="*/ 94 w 664"/>
                  <a:gd name="T5" fmla="*/ 184 h 548"/>
                  <a:gd name="T6" fmla="*/ 126 w 664"/>
                  <a:gd name="T7" fmla="*/ 220 h 548"/>
                  <a:gd name="T8" fmla="*/ 112 w 664"/>
                  <a:gd name="T9" fmla="*/ 274 h 548"/>
                  <a:gd name="T10" fmla="*/ 118 w 664"/>
                  <a:gd name="T11" fmla="*/ 300 h 548"/>
                  <a:gd name="T12" fmla="*/ 126 w 664"/>
                  <a:gd name="T13" fmla="*/ 336 h 548"/>
                  <a:gd name="T14" fmla="*/ 160 w 664"/>
                  <a:gd name="T15" fmla="*/ 344 h 548"/>
                  <a:gd name="T16" fmla="*/ 200 w 664"/>
                  <a:gd name="T17" fmla="*/ 370 h 548"/>
                  <a:gd name="T18" fmla="*/ 188 w 664"/>
                  <a:gd name="T19" fmla="*/ 398 h 548"/>
                  <a:gd name="T20" fmla="*/ 194 w 664"/>
                  <a:gd name="T21" fmla="*/ 416 h 548"/>
                  <a:gd name="T22" fmla="*/ 182 w 664"/>
                  <a:gd name="T23" fmla="*/ 442 h 548"/>
                  <a:gd name="T24" fmla="*/ 202 w 664"/>
                  <a:gd name="T25" fmla="*/ 516 h 548"/>
                  <a:gd name="T26" fmla="*/ 242 w 664"/>
                  <a:gd name="T27" fmla="*/ 486 h 548"/>
                  <a:gd name="T28" fmla="*/ 266 w 664"/>
                  <a:gd name="T29" fmla="*/ 486 h 548"/>
                  <a:gd name="T30" fmla="*/ 298 w 664"/>
                  <a:gd name="T31" fmla="*/ 488 h 548"/>
                  <a:gd name="T32" fmla="*/ 328 w 664"/>
                  <a:gd name="T33" fmla="*/ 482 h 548"/>
                  <a:gd name="T34" fmla="*/ 346 w 664"/>
                  <a:gd name="T35" fmla="*/ 514 h 548"/>
                  <a:gd name="T36" fmla="*/ 414 w 664"/>
                  <a:gd name="T37" fmla="*/ 538 h 548"/>
                  <a:gd name="T38" fmla="*/ 490 w 664"/>
                  <a:gd name="T39" fmla="*/ 540 h 548"/>
                  <a:gd name="T40" fmla="*/ 528 w 664"/>
                  <a:gd name="T41" fmla="*/ 548 h 548"/>
                  <a:gd name="T42" fmla="*/ 582 w 664"/>
                  <a:gd name="T43" fmla="*/ 540 h 548"/>
                  <a:gd name="T44" fmla="*/ 620 w 664"/>
                  <a:gd name="T45" fmla="*/ 534 h 548"/>
                  <a:gd name="T46" fmla="*/ 664 w 664"/>
                  <a:gd name="T47" fmla="*/ 506 h 548"/>
                  <a:gd name="T48" fmla="*/ 652 w 664"/>
                  <a:gd name="T49" fmla="*/ 456 h 548"/>
                  <a:gd name="T50" fmla="*/ 600 w 664"/>
                  <a:gd name="T51" fmla="*/ 390 h 548"/>
                  <a:gd name="T52" fmla="*/ 584 w 664"/>
                  <a:gd name="T53" fmla="*/ 342 h 548"/>
                  <a:gd name="T54" fmla="*/ 574 w 664"/>
                  <a:gd name="T55" fmla="*/ 310 h 548"/>
                  <a:gd name="T56" fmla="*/ 512 w 664"/>
                  <a:gd name="T57" fmla="*/ 248 h 548"/>
                  <a:gd name="T58" fmla="*/ 452 w 664"/>
                  <a:gd name="T59" fmla="*/ 170 h 548"/>
                  <a:gd name="T60" fmla="*/ 432 w 664"/>
                  <a:gd name="T61" fmla="*/ 138 h 548"/>
                  <a:gd name="T62" fmla="*/ 406 w 664"/>
                  <a:gd name="T63" fmla="*/ 72 h 548"/>
                  <a:gd name="T64" fmla="*/ 398 w 664"/>
                  <a:gd name="T65" fmla="*/ 32 h 548"/>
                  <a:gd name="T66" fmla="*/ 374 w 664"/>
                  <a:gd name="T67" fmla="*/ 0 h 548"/>
                  <a:gd name="T68" fmla="*/ 350 w 664"/>
                  <a:gd name="T69" fmla="*/ 36 h 548"/>
                  <a:gd name="T70" fmla="*/ 330 w 664"/>
                  <a:gd name="T71" fmla="*/ 64 h 548"/>
                  <a:gd name="T72" fmla="*/ 294 w 664"/>
                  <a:gd name="T73" fmla="*/ 48 h 548"/>
                  <a:gd name="T74" fmla="*/ 278 w 664"/>
                  <a:gd name="T75" fmla="*/ 92 h 548"/>
                  <a:gd name="T76" fmla="*/ 154 w 664"/>
                  <a:gd name="T77" fmla="*/ 96 h 548"/>
                  <a:gd name="T78" fmla="*/ 102 w 664"/>
                  <a:gd name="T79" fmla="*/ 80 h 548"/>
                  <a:gd name="T80" fmla="*/ 64 w 664"/>
                  <a:gd name="T81" fmla="*/ 96 h 548"/>
                  <a:gd name="T82" fmla="*/ 24 w 664"/>
                  <a:gd name="T83" fmla="*/ 86 h 54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664"/>
                  <a:gd name="T127" fmla="*/ 0 h 548"/>
                  <a:gd name="T128" fmla="*/ 664 w 664"/>
                  <a:gd name="T129" fmla="*/ 548 h 54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664" h="548">
                    <a:moveTo>
                      <a:pt x="0" y="104"/>
                    </a:moveTo>
                    <a:lnTo>
                      <a:pt x="6" y="120"/>
                    </a:lnTo>
                    <a:lnTo>
                      <a:pt x="24" y="144"/>
                    </a:lnTo>
                    <a:lnTo>
                      <a:pt x="50" y="160"/>
                    </a:lnTo>
                    <a:lnTo>
                      <a:pt x="72" y="164"/>
                    </a:lnTo>
                    <a:lnTo>
                      <a:pt x="94" y="184"/>
                    </a:lnTo>
                    <a:lnTo>
                      <a:pt x="104" y="204"/>
                    </a:lnTo>
                    <a:lnTo>
                      <a:pt x="126" y="220"/>
                    </a:lnTo>
                    <a:lnTo>
                      <a:pt x="132" y="240"/>
                    </a:lnTo>
                    <a:lnTo>
                      <a:pt x="112" y="274"/>
                    </a:lnTo>
                    <a:lnTo>
                      <a:pt x="110" y="288"/>
                    </a:lnTo>
                    <a:lnTo>
                      <a:pt x="118" y="300"/>
                    </a:lnTo>
                    <a:lnTo>
                      <a:pt x="118" y="328"/>
                    </a:lnTo>
                    <a:lnTo>
                      <a:pt x="126" y="336"/>
                    </a:lnTo>
                    <a:lnTo>
                      <a:pt x="144" y="336"/>
                    </a:lnTo>
                    <a:lnTo>
                      <a:pt x="160" y="344"/>
                    </a:lnTo>
                    <a:lnTo>
                      <a:pt x="182" y="344"/>
                    </a:lnTo>
                    <a:lnTo>
                      <a:pt x="200" y="370"/>
                    </a:lnTo>
                    <a:lnTo>
                      <a:pt x="186" y="384"/>
                    </a:lnTo>
                    <a:lnTo>
                      <a:pt x="188" y="398"/>
                    </a:lnTo>
                    <a:lnTo>
                      <a:pt x="202" y="408"/>
                    </a:lnTo>
                    <a:lnTo>
                      <a:pt x="194" y="416"/>
                    </a:lnTo>
                    <a:lnTo>
                      <a:pt x="192" y="432"/>
                    </a:lnTo>
                    <a:lnTo>
                      <a:pt x="182" y="442"/>
                    </a:lnTo>
                    <a:lnTo>
                      <a:pt x="182" y="506"/>
                    </a:lnTo>
                    <a:lnTo>
                      <a:pt x="202" y="516"/>
                    </a:lnTo>
                    <a:lnTo>
                      <a:pt x="226" y="514"/>
                    </a:lnTo>
                    <a:lnTo>
                      <a:pt x="242" y="486"/>
                    </a:lnTo>
                    <a:lnTo>
                      <a:pt x="258" y="474"/>
                    </a:lnTo>
                    <a:lnTo>
                      <a:pt x="266" y="486"/>
                    </a:lnTo>
                    <a:lnTo>
                      <a:pt x="266" y="498"/>
                    </a:lnTo>
                    <a:lnTo>
                      <a:pt x="298" y="488"/>
                    </a:lnTo>
                    <a:lnTo>
                      <a:pt x="302" y="480"/>
                    </a:lnTo>
                    <a:lnTo>
                      <a:pt x="328" y="482"/>
                    </a:lnTo>
                    <a:lnTo>
                      <a:pt x="346" y="500"/>
                    </a:lnTo>
                    <a:lnTo>
                      <a:pt x="346" y="514"/>
                    </a:lnTo>
                    <a:lnTo>
                      <a:pt x="378" y="516"/>
                    </a:lnTo>
                    <a:lnTo>
                      <a:pt x="414" y="538"/>
                    </a:lnTo>
                    <a:lnTo>
                      <a:pt x="442" y="546"/>
                    </a:lnTo>
                    <a:lnTo>
                      <a:pt x="490" y="540"/>
                    </a:lnTo>
                    <a:lnTo>
                      <a:pt x="518" y="540"/>
                    </a:lnTo>
                    <a:lnTo>
                      <a:pt x="528" y="548"/>
                    </a:lnTo>
                    <a:lnTo>
                      <a:pt x="558" y="536"/>
                    </a:lnTo>
                    <a:lnTo>
                      <a:pt x="582" y="540"/>
                    </a:lnTo>
                    <a:lnTo>
                      <a:pt x="602" y="546"/>
                    </a:lnTo>
                    <a:lnTo>
                      <a:pt x="620" y="534"/>
                    </a:lnTo>
                    <a:lnTo>
                      <a:pt x="646" y="506"/>
                    </a:lnTo>
                    <a:lnTo>
                      <a:pt x="664" y="506"/>
                    </a:lnTo>
                    <a:lnTo>
                      <a:pt x="660" y="492"/>
                    </a:lnTo>
                    <a:lnTo>
                      <a:pt x="652" y="456"/>
                    </a:lnTo>
                    <a:lnTo>
                      <a:pt x="648" y="438"/>
                    </a:lnTo>
                    <a:lnTo>
                      <a:pt x="600" y="390"/>
                    </a:lnTo>
                    <a:lnTo>
                      <a:pt x="590" y="372"/>
                    </a:lnTo>
                    <a:lnTo>
                      <a:pt x="584" y="342"/>
                    </a:lnTo>
                    <a:lnTo>
                      <a:pt x="568" y="334"/>
                    </a:lnTo>
                    <a:lnTo>
                      <a:pt x="574" y="310"/>
                    </a:lnTo>
                    <a:lnTo>
                      <a:pt x="544" y="288"/>
                    </a:lnTo>
                    <a:lnTo>
                      <a:pt x="512" y="248"/>
                    </a:lnTo>
                    <a:lnTo>
                      <a:pt x="492" y="218"/>
                    </a:lnTo>
                    <a:lnTo>
                      <a:pt x="452" y="170"/>
                    </a:lnTo>
                    <a:lnTo>
                      <a:pt x="438" y="144"/>
                    </a:lnTo>
                    <a:lnTo>
                      <a:pt x="432" y="138"/>
                    </a:lnTo>
                    <a:lnTo>
                      <a:pt x="432" y="110"/>
                    </a:lnTo>
                    <a:lnTo>
                      <a:pt x="406" y="72"/>
                    </a:lnTo>
                    <a:lnTo>
                      <a:pt x="398" y="54"/>
                    </a:lnTo>
                    <a:lnTo>
                      <a:pt x="398" y="32"/>
                    </a:lnTo>
                    <a:lnTo>
                      <a:pt x="384" y="10"/>
                    </a:lnTo>
                    <a:lnTo>
                      <a:pt x="374" y="0"/>
                    </a:lnTo>
                    <a:lnTo>
                      <a:pt x="350" y="0"/>
                    </a:lnTo>
                    <a:lnTo>
                      <a:pt x="350" y="36"/>
                    </a:lnTo>
                    <a:lnTo>
                      <a:pt x="342" y="66"/>
                    </a:lnTo>
                    <a:lnTo>
                      <a:pt x="330" y="64"/>
                    </a:lnTo>
                    <a:lnTo>
                      <a:pt x="316" y="48"/>
                    </a:lnTo>
                    <a:lnTo>
                      <a:pt x="294" y="48"/>
                    </a:lnTo>
                    <a:lnTo>
                      <a:pt x="278" y="60"/>
                    </a:lnTo>
                    <a:lnTo>
                      <a:pt x="278" y="92"/>
                    </a:lnTo>
                    <a:lnTo>
                      <a:pt x="270" y="98"/>
                    </a:lnTo>
                    <a:lnTo>
                      <a:pt x="154" y="96"/>
                    </a:lnTo>
                    <a:lnTo>
                      <a:pt x="136" y="82"/>
                    </a:lnTo>
                    <a:lnTo>
                      <a:pt x="102" y="80"/>
                    </a:lnTo>
                    <a:lnTo>
                      <a:pt x="92" y="94"/>
                    </a:lnTo>
                    <a:lnTo>
                      <a:pt x="64" y="96"/>
                    </a:lnTo>
                    <a:lnTo>
                      <a:pt x="50" y="84"/>
                    </a:lnTo>
                    <a:lnTo>
                      <a:pt x="24" y="86"/>
                    </a:lnTo>
                    <a:lnTo>
                      <a:pt x="0" y="104"/>
                    </a:lnTo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890" name="Freeform 46"/>
              <p:cNvSpPr>
                <a:spLocks/>
              </p:cNvSpPr>
              <p:nvPr/>
            </p:nvSpPr>
            <p:spPr bwMode="gray">
              <a:xfrm>
                <a:off x="2360" y="1492"/>
                <a:ext cx="178" cy="78"/>
              </a:xfrm>
              <a:custGeom>
                <a:avLst/>
                <a:gdLst>
                  <a:gd name="T0" fmla="*/ 0 w 178"/>
                  <a:gd name="T1" fmla="*/ 44 h 78"/>
                  <a:gd name="T2" fmla="*/ 6 w 178"/>
                  <a:gd name="T3" fmla="*/ 24 h 78"/>
                  <a:gd name="T4" fmla="*/ 20 w 178"/>
                  <a:gd name="T5" fmla="*/ 8 h 78"/>
                  <a:gd name="T6" fmla="*/ 32 w 178"/>
                  <a:gd name="T7" fmla="*/ 2 h 78"/>
                  <a:gd name="T8" fmla="*/ 64 w 178"/>
                  <a:gd name="T9" fmla="*/ 4 h 78"/>
                  <a:gd name="T10" fmla="*/ 74 w 178"/>
                  <a:gd name="T11" fmla="*/ 12 h 78"/>
                  <a:gd name="T12" fmla="*/ 88 w 178"/>
                  <a:gd name="T13" fmla="*/ 0 h 78"/>
                  <a:gd name="T14" fmla="*/ 108 w 178"/>
                  <a:gd name="T15" fmla="*/ 0 h 78"/>
                  <a:gd name="T16" fmla="*/ 126 w 178"/>
                  <a:gd name="T17" fmla="*/ 8 h 78"/>
                  <a:gd name="T18" fmla="*/ 138 w 178"/>
                  <a:gd name="T19" fmla="*/ 0 h 78"/>
                  <a:gd name="T20" fmla="*/ 166 w 178"/>
                  <a:gd name="T21" fmla="*/ 2 h 78"/>
                  <a:gd name="T22" fmla="*/ 178 w 178"/>
                  <a:gd name="T23" fmla="*/ 10 h 78"/>
                  <a:gd name="T24" fmla="*/ 174 w 178"/>
                  <a:gd name="T25" fmla="*/ 28 h 78"/>
                  <a:gd name="T26" fmla="*/ 160 w 178"/>
                  <a:gd name="T27" fmla="*/ 38 h 78"/>
                  <a:gd name="T28" fmla="*/ 138 w 178"/>
                  <a:gd name="T29" fmla="*/ 38 h 78"/>
                  <a:gd name="T30" fmla="*/ 108 w 178"/>
                  <a:gd name="T31" fmla="*/ 62 h 78"/>
                  <a:gd name="T32" fmla="*/ 88 w 178"/>
                  <a:gd name="T33" fmla="*/ 78 h 78"/>
                  <a:gd name="T34" fmla="*/ 70 w 178"/>
                  <a:gd name="T35" fmla="*/ 74 h 78"/>
                  <a:gd name="T36" fmla="*/ 52 w 178"/>
                  <a:gd name="T37" fmla="*/ 58 h 78"/>
                  <a:gd name="T38" fmla="*/ 30 w 178"/>
                  <a:gd name="T39" fmla="*/ 62 h 78"/>
                  <a:gd name="T40" fmla="*/ 20 w 178"/>
                  <a:gd name="T41" fmla="*/ 68 h 78"/>
                  <a:gd name="T42" fmla="*/ 6 w 178"/>
                  <a:gd name="T43" fmla="*/ 56 h 78"/>
                  <a:gd name="T44" fmla="*/ 0 w 178"/>
                  <a:gd name="T45" fmla="*/ 44 h 7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78"/>
                  <a:gd name="T70" fmla="*/ 0 h 78"/>
                  <a:gd name="T71" fmla="*/ 178 w 178"/>
                  <a:gd name="T72" fmla="*/ 78 h 78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78" h="78">
                    <a:moveTo>
                      <a:pt x="0" y="44"/>
                    </a:moveTo>
                    <a:lnTo>
                      <a:pt x="6" y="24"/>
                    </a:lnTo>
                    <a:lnTo>
                      <a:pt x="20" y="8"/>
                    </a:lnTo>
                    <a:lnTo>
                      <a:pt x="32" y="2"/>
                    </a:lnTo>
                    <a:lnTo>
                      <a:pt x="64" y="4"/>
                    </a:lnTo>
                    <a:lnTo>
                      <a:pt x="74" y="12"/>
                    </a:lnTo>
                    <a:lnTo>
                      <a:pt x="88" y="0"/>
                    </a:lnTo>
                    <a:lnTo>
                      <a:pt x="108" y="0"/>
                    </a:lnTo>
                    <a:lnTo>
                      <a:pt x="126" y="8"/>
                    </a:lnTo>
                    <a:lnTo>
                      <a:pt x="138" y="0"/>
                    </a:lnTo>
                    <a:lnTo>
                      <a:pt x="166" y="2"/>
                    </a:lnTo>
                    <a:lnTo>
                      <a:pt x="178" y="10"/>
                    </a:lnTo>
                    <a:lnTo>
                      <a:pt x="174" y="28"/>
                    </a:lnTo>
                    <a:lnTo>
                      <a:pt x="160" y="38"/>
                    </a:lnTo>
                    <a:lnTo>
                      <a:pt x="138" y="38"/>
                    </a:lnTo>
                    <a:lnTo>
                      <a:pt x="108" y="62"/>
                    </a:lnTo>
                    <a:lnTo>
                      <a:pt x="88" y="78"/>
                    </a:lnTo>
                    <a:lnTo>
                      <a:pt x="70" y="74"/>
                    </a:lnTo>
                    <a:lnTo>
                      <a:pt x="52" y="58"/>
                    </a:lnTo>
                    <a:lnTo>
                      <a:pt x="30" y="62"/>
                    </a:lnTo>
                    <a:lnTo>
                      <a:pt x="20" y="68"/>
                    </a:lnTo>
                    <a:lnTo>
                      <a:pt x="6" y="56"/>
                    </a:lnTo>
                    <a:lnTo>
                      <a:pt x="0" y="44"/>
                    </a:lnTo>
                    <a:close/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891" name="Freeform 47"/>
              <p:cNvSpPr>
                <a:spLocks/>
              </p:cNvSpPr>
              <p:nvPr/>
            </p:nvSpPr>
            <p:spPr bwMode="gray">
              <a:xfrm>
                <a:off x="2360" y="1492"/>
                <a:ext cx="178" cy="78"/>
              </a:xfrm>
              <a:custGeom>
                <a:avLst/>
                <a:gdLst>
                  <a:gd name="T0" fmla="*/ 0 w 178"/>
                  <a:gd name="T1" fmla="*/ 44 h 78"/>
                  <a:gd name="T2" fmla="*/ 6 w 178"/>
                  <a:gd name="T3" fmla="*/ 24 h 78"/>
                  <a:gd name="T4" fmla="*/ 20 w 178"/>
                  <a:gd name="T5" fmla="*/ 8 h 78"/>
                  <a:gd name="T6" fmla="*/ 32 w 178"/>
                  <a:gd name="T7" fmla="*/ 2 h 78"/>
                  <a:gd name="T8" fmla="*/ 64 w 178"/>
                  <a:gd name="T9" fmla="*/ 4 h 78"/>
                  <a:gd name="T10" fmla="*/ 74 w 178"/>
                  <a:gd name="T11" fmla="*/ 12 h 78"/>
                  <a:gd name="T12" fmla="*/ 88 w 178"/>
                  <a:gd name="T13" fmla="*/ 0 h 78"/>
                  <a:gd name="T14" fmla="*/ 108 w 178"/>
                  <a:gd name="T15" fmla="*/ 0 h 78"/>
                  <a:gd name="T16" fmla="*/ 126 w 178"/>
                  <a:gd name="T17" fmla="*/ 8 h 78"/>
                  <a:gd name="T18" fmla="*/ 138 w 178"/>
                  <a:gd name="T19" fmla="*/ 0 h 78"/>
                  <a:gd name="T20" fmla="*/ 166 w 178"/>
                  <a:gd name="T21" fmla="*/ 2 h 78"/>
                  <a:gd name="T22" fmla="*/ 178 w 178"/>
                  <a:gd name="T23" fmla="*/ 10 h 78"/>
                  <a:gd name="T24" fmla="*/ 174 w 178"/>
                  <a:gd name="T25" fmla="*/ 28 h 78"/>
                  <a:gd name="T26" fmla="*/ 160 w 178"/>
                  <a:gd name="T27" fmla="*/ 38 h 78"/>
                  <a:gd name="T28" fmla="*/ 138 w 178"/>
                  <a:gd name="T29" fmla="*/ 38 h 78"/>
                  <a:gd name="T30" fmla="*/ 108 w 178"/>
                  <a:gd name="T31" fmla="*/ 62 h 78"/>
                  <a:gd name="T32" fmla="*/ 88 w 178"/>
                  <a:gd name="T33" fmla="*/ 78 h 78"/>
                  <a:gd name="T34" fmla="*/ 70 w 178"/>
                  <a:gd name="T35" fmla="*/ 74 h 78"/>
                  <a:gd name="T36" fmla="*/ 52 w 178"/>
                  <a:gd name="T37" fmla="*/ 58 h 78"/>
                  <a:gd name="T38" fmla="*/ 30 w 178"/>
                  <a:gd name="T39" fmla="*/ 62 h 78"/>
                  <a:gd name="T40" fmla="*/ 20 w 178"/>
                  <a:gd name="T41" fmla="*/ 68 h 78"/>
                  <a:gd name="T42" fmla="*/ 6 w 178"/>
                  <a:gd name="T43" fmla="*/ 56 h 78"/>
                  <a:gd name="T44" fmla="*/ 0 w 178"/>
                  <a:gd name="T45" fmla="*/ 44 h 7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78"/>
                  <a:gd name="T70" fmla="*/ 0 h 78"/>
                  <a:gd name="T71" fmla="*/ 178 w 178"/>
                  <a:gd name="T72" fmla="*/ 78 h 78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78" h="78">
                    <a:moveTo>
                      <a:pt x="0" y="44"/>
                    </a:moveTo>
                    <a:lnTo>
                      <a:pt x="6" y="24"/>
                    </a:lnTo>
                    <a:lnTo>
                      <a:pt x="20" y="8"/>
                    </a:lnTo>
                    <a:lnTo>
                      <a:pt x="32" y="2"/>
                    </a:lnTo>
                    <a:lnTo>
                      <a:pt x="64" y="4"/>
                    </a:lnTo>
                    <a:lnTo>
                      <a:pt x="74" y="12"/>
                    </a:lnTo>
                    <a:lnTo>
                      <a:pt x="88" y="0"/>
                    </a:lnTo>
                    <a:lnTo>
                      <a:pt x="108" y="0"/>
                    </a:lnTo>
                    <a:lnTo>
                      <a:pt x="126" y="8"/>
                    </a:lnTo>
                    <a:lnTo>
                      <a:pt x="138" y="0"/>
                    </a:lnTo>
                    <a:lnTo>
                      <a:pt x="166" y="2"/>
                    </a:lnTo>
                    <a:lnTo>
                      <a:pt x="178" y="10"/>
                    </a:lnTo>
                    <a:lnTo>
                      <a:pt x="174" y="28"/>
                    </a:lnTo>
                    <a:lnTo>
                      <a:pt x="160" y="38"/>
                    </a:lnTo>
                    <a:lnTo>
                      <a:pt x="138" y="38"/>
                    </a:lnTo>
                    <a:lnTo>
                      <a:pt x="108" y="62"/>
                    </a:lnTo>
                    <a:lnTo>
                      <a:pt x="88" y="78"/>
                    </a:lnTo>
                    <a:lnTo>
                      <a:pt x="70" y="74"/>
                    </a:lnTo>
                    <a:lnTo>
                      <a:pt x="52" y="58"/>
                    </a:lnTo>
                    <a:lnTo>
                      <a:pt x="30" y="62"/>
                    </a:lnTo>
                    <a:lnTo>
                      <a:pt x="20" y="68"/>
                    </a:lnTo>
                    <a:lnTo>
                      <a:pt x="6" y="56"/>
                    </a:lnTo>
                    <a:lnTo>
                      <a:pt x="0" y="44"/>
                    </a:lnTo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892" name="Freeform 48"/>
              <p:cNvSpPr>
                <a:spLocks/>
              </p:cNvSpPr>
              <p:nvPr/>
            </p:nvSpPr>
            <p:spPr bwMode="gray">
              <a:xfrm>
                <a:off x="2400" y="1576"/>
                <a:ext cx="464" cy="404"/>
              </a:xfrm>
              <a:custGeom>
                <a:avLst/>
                <a:gdLst>
                  <a:gd name="T0" fmla="*/ 220 w 464"/>
                  <a:gd name="T1" fmla="*/ 62 h 404"/>
                  <a:gd name="T2" fmla="*/ 270 w 464"/>
                  <a:gd name="T3" fmla="*/ 56 h 404"/>
                  <a:gd name="T4" fmla="*/ 326 w 464"/>
                  <a:gd name="T5" fmla="*/ 48 h 404"/>
                  <a:gd name="T6" fmla="*/ 366 w 464"/>
                  <a:gd name="T7" fmla="*/ 62 h 404"/>
                  <a:gd name="T8" fmla="*/ 394 w 464"/>
                  <a:gd name="T9" fmla="*/ 104 h 404"/>
                  <a:gd name="T10" fmla="*/ 372 w 464"/>
                  <a:gd name="T11" fmla="*/ 122 h 404"/>
                  <a:gd name="T12" fmla="*/ 356 w 464"/>
                  <a:gd name="T13" fmla="*/ 160 h 404"/>
                  <a:gd name="T14" fmla="*/ 384 w 464"/>
                  <a:gd name="T15" fmla="*/ 220 h 404"/>
                  <a:gd name="T16" fmla="*/ 352 w 464"/>
                  <a:gd name="T17" fmla="*/ 300 h 404"/>
                  <a:gd name="T18" fmla="*/ 400 w 464"/>
                  <a:gd name="T19" fmla="*/ 324 h 404"/>
                  <a:gd name="T20" fmla="*/ 444 w 464"/>
                  <a:gd name="T21" fmla="*/ 312 h 404"/>
                  <a:gd name="T22" fmla="*/ 458 w 464"/>
                  <a:gd name="T23" fmla="*/ 370 h 404"/>
                  <a:gd name="T24" fmla="*/ 462 w 464"/>
                  <a:gd name="T25" fmla="*/ 390 h 404"/>
                  <a:gd name="T26" fmla="*/ 410 w 464"/>
                  <a:gd name="T27" fmla="*/ 404 h 404"/>
                  <a:gd name="T28" fmla="*/ 372 w 464"/>
                  <a:gd name="T29" fmla="*/ 354 h 404"/>
                  <a:gd name="T30" fmla="*/ 320 w 464"/>
                  <a:gd name="T31" fmla="*/ 374 h 404"/>
                  <a:gd name="T32" fmla="*/ 286 w 464"/>
                  <a:gd name="T33" fmla="*/ 370 h 404"/>
                  <a:gd name="T34" fmla="*/ 272 w 464"/>
                  <a:gd name="T35" fmla="*/ 336 h 404"/>
                  <a:gd name="T36" fmla="*/ 236 w 464"/>
                  <a:gd name="T37" fmla="*/ 350 h 404"/>
                  <a:gd name="T38" fmla="*/ 208 w 464"/>
                  <a:gd name="T39" fmla="*/ 388 h 404"/>
                  <a:gd name="T40" fmla="*/ 160 w 464"/>
                  <a:gd name="T41" fmla="*/ 398 h 404"/>
                  <a:gd name="T42" fmla="*/ 136 w 464"/>
                  <a:gd name="T43" fmla="*/ 352 h 404"/>
                  <a:gd name="T44" fmla="*/ 116 w 464"/>
                  <a:gd name="T45" fmla="*/ 340 h 404"/>
                  <a:gd name="T46" fmla="*/ 134 w 464"/>
                  <a:gd name="T47" fmla="*/ 298 h 404"/>
                  <a:gd name="T48" fmla="*/ 106 w 464"/>
                  <a:gd name="T49" fmla="*/ 264 h 404"/>
                  <a:gd name="T50" fmla="*/ 54 w 464"/>
                  <a:gd name="T51" fmla="*/ 242 h 404"/>
                  <a:gd name="T52" fmla="*/ 64 w 464"/>
                  <a:gd name="T53" fmla="*/ 206 h 404"/>
                  <a:gd name="T54" fmla="*/ 48 w 464"/>
                  <a:gd name="T55" fmla="*/ 172 h 404"/>
                  <a:gd name="T56" fmla="*/ 30 w 464"/>
                  <a:gd name="T57" fmla="*/ 158 h 404"/>
                  <a:gd name="T58" fmla="*/ 0 w 464"/>
                  <a:gd name="T59" fmla="*/ 146 h 404"/>
                  <a:gd name="T60" fmla="*/ 8 w 464"/>
                  <a:gd name="T61" fmla="*/ 112 h 404"/>
                  <a:gd name="T62" fmla="*/ 52 w 464"/>
                  <a:gd name="T63" fmla="*/ 44 h 404"/>
                  <a:gd name="T64" fmla="*/ 92 w 464"/>
                  <a:gd name="T65" fmla="*/ 0 h 404"/>
                  <a:gd name="T66" fmla="*/ 152 w 464"/>
                  <a:gd name="T67" fmla="*/ 20 h 404"/>
                  <a:gd name="T68" fmla="*/ 176 w 464"/>
                  <a:gd name="T69" fmla="*/ 36 h 40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64"/>
                  <a:gd name="T106" fmla="*/ 0 h 404"/>
                  <a:gd name="T107" fmla="*/ 464 w 464"/>
                  <a:gd name="T108" fmla="*/ 404 h 40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64" h="404">
                    <a:moveTo>
                      <a:pt x="184" y="28"/>
                    </a:moveTo>
                    <a:lnTo>
                      <a:pt x="220" y="62"/>
                    </a:lnTo>
                    <a:lnTo>
                      <a:pt x="242" y="66"/>
                    </a:lnTo>
                    <a:lnTo>
                      <a:pt x="270" y="56"/>
                    </a:lnTo>
                    <a:lnTo>
                      <a:pt x="292" y="50"/>
                    </a:lnTo>
                    <a:lnTo>
                      <a:pt x="326" y="48"/>
                    </a:lnTo>
                    <a:lnTo>
                      <a:pt x="350" y="62"/>
                    </a:lnTo>
                    <a:lnTo>
                      <a:pt x="366" y="62"/>
                    </a:lnTo>
                    <a:lnTo>
                      <a:pt x="370" y="78"/>
                    </a:lnTo>
                    <a:lnTo>
                      <a:pt x="394" y="104"/>
                    </a:lnTo>
                    <a:lnTo>
                      <a:pt x="400" y="122"/>
                    </a:lnTo>
                    <a:lnTo>
                      <a:pt x="372" y="122"/>
                    </a:lnTo>
                    <a:lnTo>
                      <a:pt x="356" y="140"/>
                    </a:lnTo>
                    <a:lnTo>
                      <a:pt x="356" y="160"/>
                    </a:lnTo>
                    <a:lnTo>
                      <a:pt x="384" y="194"/>
                    </a:lnTo>
                    <a:lnTo>
                      <a:pt x="384" y="220"/>
                    </a:lnTo>
                    <a:lnTo>
                      <a:pt x="352" y="260"/>
                    </a:lnTo>
                    <a:lnTo>
                      <a:pt x="352" y="300"/>
                    </a:lnTo>
                    <a:lnTo>
                      <a:pt x="378" y="320"/>
                    </a:lnTo>
                    <a:lnTo>
                      <a:pt x="400" y="324"/>
                    </a:lnTo>
                    <a:lnTo>
                      <a:pt x="418" y="312"/>
                    </a:lnTo>
                    <a:lnTo>
                      <a:pt x="444" y="312"/>
                    </a:lnTo>
                    <a:lnTo>
                      <a:pt x="448" y="346"/>
                    </a:lnTo>
                    <a:lnTo>
                      <a:pt x="458" y="370"/>
                    </a:lnTo>
                    <a:lnTo>
                      <a:pt x="464" y="376"/>
                    </a:lnTo>
                    <a:lnTo>
                      <a:pt x="462" y="390"/>
                    </a:lnTo>
                    <a:lnTo>
                      <a:pt x="438" y="404"/>
                    </a:lnTo>
                    <a:lnTo>
                      <a:pt x="410" y="404"/>
                    </a:lnTo>
                    <a:lnTo>
                      <a:pt x="390" y="382"/>
                    </a:lnTo>
                    <a:lnTo>
                      <a:pt x="372" y="354"/>
                    </a:lnTo>
                    <a:lnTo>
                      <a:pt x="338" y="358"/>
                    </a:lnTo>
                    <a:lnTo>
                      <a:pt x="320" y="374"/>
                    </a:lnTo>
                    <a:lnTo>
                      <a:pt x="304" y="382"/>
                    </a:lnTo>
                    <a:lnTo>
                      <a:pt x="286" y="370"/>
                    </a:lnTo>
                    <a:lnTo>
                      <a:pt x="288" y="346"/>
                    </a:lnTo>
                    <a:lnTo>
                      <a:pt x="272" y="336"/>
                    </a:lnTo>
                    <a:lnTo>
                      <a:pt x="244" y="338"/>
                    </a:lnTo>
                    <a:lnTo>
                      <a:pt x="236" y="350"/>
                    </a:lnTo>
                    <a:lnTo>
                      <a:pt x="236" y="368"/>
                    </a:lnTo>
                    <a:lnTo>
                      <a:pt x="208" y="388"/>
                    </a:lnTo>
                    <a:lnTo>
                      <a:pt x="186" y="400"/>
                    </a:lnTo>
                    <a:lnTo>
                      <a:pt x="160" y="398"/>
                    </a:lnTo>
                    <a:lnTo>
                      <a:pt x="160" y="374"/>
                    </a:lnTo>
                    <a:lnTo>
                      <a:pt x="136" y="352"/>
                    </a:lnTo>
                    <a:lnTo>
                      <a:pt x="126" y="352"/>
                    </a:lnTo>
                    <a:lnTo>
                      <a:pt x="116" y="340"/>
                    </a:lnTo>
                    <a:lnTo>
                      <a:pt x="118" y="312"/>
                    </a:lnTo>
                    <a:lnTo>
                      <a:pt x="134" y="298"/>
                    </a:lnTo>
                    <a:lnTo>
                      <a:pt x="120" y="270"/>
                    </a:lnTo>
                    <a:lnTo>
                      <a:pt x="106" y="264"/>
                    </a:lnTo>
                    <a:lnTo>
                      <a:pt x="76" y="262"/>
                    </a:lnTo>
                    <a:lnTo>
                      <a:pt x="54" y="242"/>
                    </a:lnTo>
                    <a:lnTo>
                      <a:pt x="56" y="212"/>
                    </a:lnTo>
                    <a:lnTo>
                      <a:pt x="64" y="206"/>
                    </a:lnTo>
                    <a:lnTo>
                      <a:pt x="64" y="182"/>
                    </a:lnTo>
                    <a:lnTo>
                      <a:pt x="48" y="172"/>
                    </a:lnTo>
                    <a:lnTo>
                      <a:pt x="46" y="140"/>
                    </a:lnTo>
                    <a:lnTo>
                      <a:pt x="30" y="158"/>
                    </a:lnTo>
                    <a:lnTo>
                      <a:pt x="10" y="162"/>
                    </a:lnTo>
                    <a:lnTo>
                      <a:pt x="0" y="146"/>
                    </a:lnTo>
                    <a:lnTo>
                      <a:pt x="2" y="120"/>
                    </a:lnTo>
                    <a:lnTo>
                      <a:pt x="8" y="112"/>
                    </a:lnTo>
                    <a:lnTo>
                      <a:pt x="8" y="86"/>
                    </a:lnTo>
                    <a:lnTo>
                      <a:pt x="52" y="44"/>
                    </a:lnTo>
                    <a:lnTo>
                      <a:pt x="80" y="18"/>
                    </a:lnTo>
                    <a:lnTo>
                      <a:pt x="92" y="0"/>
                    </a:lnTo>
                    <a:lnTo>
                      <a:pt x="134" y="4"/>
                    </a:lnTo>
                    <a:lnTo>
                      <a:pt x="152" y="20"/>
                    </a:lnTo>
                    <a:lnTo>
                      <a:pt x="162" y="38"/>
                    </a:lnTo>
                    <a:lnTo>
                      <a:pt x="176" y="36"/>
                    </a:lnTo>
                    <a:lnTo>
                      <a:pt x="184" y="28"/>
                    </a:lnTo>
                    <a:close/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893" name="Freeform 49"/>
              <p:cNvSpPr>
                <a:spLocks/>
              </p:cNvSpPr>
              <p:nvPr/>
            </p:nvSpPr>
            <p:spPr bwMode="gray">
              <a:xfrm>
                <a:off x="2400" y="1576"/>
                <a:ext cx="464" cy="404"/>
              </a:xfrm>
              <a:custGeom>
                <a:avLst/>
                <a:gdLst>
                  <a:gd name="T0" fmla="*/ 220 w 464"/>
                  <a:gd name="T1" fmla="*/ 62 h 404"/>
                  <a:gd name="T2" fmla="*/ 270 w 464"/>
                  <a:gd name="T3" fmla="*/ 56 h 404"/>
                  <a:gd name="T4" fmla="*/ 326 w 464"/>
                  <a:gd name="T5" fmla="*/ 48 h 404"/>
                  <a:gd name="T6" fmla="*/ 366 w 464"/>
                  <a:gd name="T7" fmla="*/ 62 h 404"/>
                  <a:gd name="T8" fmla="*/ 394 w 464"/>
                  <a:gd name="T9" fmla="*/ 104 h 404"/>
                  <a:gd name="T10" fmla="*/ 372 w 464"/>
                  <a:gd name="T11" fmla="*/ 122 h 404"/>
                  <a:gd name="T12" fmla="*/ 356 w 464"/>
                  <a:gd name="T13" fmla="*/ 160 h 404"/>
                  <a:gd name="T14" fmla="*/ 384 w 464"/>
                  <a:gd name="T15" fmla="*/ 220 h 404"/>
                  <a:gd name="T16" fmla="*/ 352 w 464"/>
                  <a:gd name="T17" fmla="*/ 300 h 404"/>
                  <a:gd name="T18" fmla="*/ 400 w 464"/>
                  <a:gd name="T19" fmla="*/ 324 h 404"/>
                  <a:gd name="T20" fmla="*/ 444 w 464"/>
                  <a:gd name="T21" fmla="*/ 312 h 404"/>
                  <a:gd name="T22" fmla="*/ 458 w 464"/>
                  <a:gd name="T23" fmla="*/ 370 h 404"/>
                  <a:gd name="T24" fmla="*/ 462 w 464"/>
                  <a:gd name="T25" fmla="*/ 390 h 404"/>
                  <a:gd name="T26" fmla="*/ 410 w 464"/>
                  <a:gd name="T27" fmla="*/ 404 h 404"/>
                  <a:gd name="T28" fmla="*/ 372 w 464"/>
                  <a:gd name="T29" fmla="*/ 354 h 404"/>
                  <a:gd name="T30" fmla="*/ 320 w 464"/>
                  <a:gd name="T31" fmla="*/ 374 h 404"/>
                  <a:gd name="T32" fmla="*/ 286 w 464"/>
                  <a:gd name="T33" fmla="*/ 370 h 404"/>
                  <a:gd name="T34" fmla="*/ 272 w 464"/>
                  <a:gd name="T35" fmla="*/ 336 h 404"/>
                  <a:gd name="T36" fmla="*/ 236 w 464"/>
                  <a:gd name="T37" fmla="*/ 350 h 404"/>
                  <a:gd name="T38" fmla="*/ 208 w 464"/>
                  <a:gd name="T39" fmla="*/ 388 h 404"/>
                  <a:gd name="T40" fmla="*/ 160 w 464"/>
                  <a:gd name="T41" fmla="*/ 398 h 404"/>
                  <a:gd name="T42" fmla="*/ 136 w 464"/>
                  <a:gd name="T43" fmla="*/ 352 h 404"/>
                  <a:gd name="T44" fmla="*/ 116 w 464"/>
                  <a:gd name="T45" fmla="*/ 340 h 404"/>
                  <a:gd name="T46" fmla="*/ 134 w 464"/>
                  <a:gd name="T47" fmla="*/ 298 h 404"/>
                  <a:gd name="T48" fmla="*/ 106 w 464"/>
                  <a:gd name="T49" fmla="*/ 264 h 404"/>
                  <a:gd name="T50" fmla="*/ 54 w 464"/>
                  <a:gd name="T51" fmla="*/ 242 h 404"/>
                  <a:gd name="T52" fmla="*/ 64 w 464"/>
                  <a:gd name="T53" fmla="*/ 206 h 404"/>
                  <a:gd name="T54" fmla="*/ 48 w 464"/>
                  <a:gd name="T55" fmla="*/ 172 h 404"/>
                  <a:gd name="T56" fmla="*/ 30 w 464"/>
                  <a:gd name="T57" fmla="*/ 158 h 404"/>
                  <a:gd name="T58" fmla="*/ 0 w 464"/>
                  <a:gd name="T59" fmla="*/ 146 h 404"/>
                  <a:gd name="T60" fmla="*/ 8 w 464"/>
                  <a:gd name="T61" fmla="*/ 112 h 404"/>
                  <a:gd name="T62" fmla="*/ 52 w 464"/>
                  <a:gd name="T63" fmla="*/ 44 h 404"/>
                  <a:gd name="T64" fmla="*/ 92 w 464"/>
                  <a:gd name="T65" fmla="*/ 0 h 404"/>
                  <a:gd name="T66" fmla="*/ 152 w 464"/>
                  <a:gd name="T67" fmla="*/ 20 h 404"/>
                  <a:gd name="T68" fmla="*/ 176 w 464"/>
                  <a:gd name="T69" fmla="*/ 36 h 40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64"/>
                  <a:gd name="T106" fmla="*/ 0 h 404"/>
                  <a:gd name="T107" fmla="*/ 464 w 464"/>
                  <a:gd name="T108" fmla="*/ 404 h 40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64" h="404">
                    <a:moveTo>
                      <a:pt x="184" y="28"/>
                    </a:moveTo>
                    <a:lnTo>
                      <a:pt x="220" y="62"/>
                    </a:lnTo>
                    <a:lnTo>
                      <a:pt x="242" y="66"/>
                    </a:lnTo>
                    <a:lnTo>
                      <a:pt x="270" y="56"/>
                    </a:lnTo>
                    <a:lnTo>
                      <a:pt x="292" y="50"/>
                    </a:lnTo>
                    <a:lnTo>
                      <a:pt x="326" y="48"/>
                    </a:lnTo>
                    <a:lnTo>
                      <a:pt x="350" y="62"/>
                    </a:lnTo>
                    <a:lnTo>
                      <a:pt x="366" y="62"/>
                    </a:lnTo>
                    <a:lnTo>
                      <a:pt x="370" y="78"/>
                    </a:lnTo>
                    <a:lnTo>
                      <a:pt x="394" y="104"/>
                    </a:lnTo>
                    <a:lnTo>
                      <a:pt x="400" y="122"/>
                    </a:lnTo>
                    <a:lnTo>
                      <a:pt x="372" y="122"/>
                    </a:lnTo>
                    <a:lnTo>
                      <a:pt x="356" y="140"/>
                    </a:lnTo>
                    <a:lnTo>
                      <a:pt x="356" y="160"/>
                    </a:lnTo>
                    <a:lnTo>
                      <a:pt x="384" y="194"/>
                    </a:lnTo>
                    <a:lnTo>
                      <a:pt x="384" y="220"/>
                    </a:lnTo>
                    <a:lnTo>
                      <a:pt x="352" y="260"/>
                    </a:lnTo>
                    <a:lnTo>
                      <a:pt x="352" y="300"/>
                    </a:lnTo>
                    <a:lnTo>
                      <a:pt x="378" y="320"/>
                    </a:lnTo>
                    <a:lnTo>
                      <a:pt x="400" y="324"/>
                    </a:lnTo>
                    <a:lnTo>
                      <a:pt x="418" y="312"/>
                    </a:lnTo>
                    <a:lnTo>
                      <a:pt x="444" y="312"/>
                    </a:lnTo>
                    <a:lnTo>
                      <a:pt x="448" y="346"/>
                    </a:lnTo>
                    <a:lnTo>
                      <a:pt x="458" y="370"/>
                    </a:lnTo>
                    <a:lnTo>
                      <a:pt x="464" y="376"/>
                    </a:lnTo>
                    <a:lnTo>
                      <a:pt x="462" y="390"/>
                    </a:lnTo>
                    <a:lnTo>
                      <a:pt x="438" y="404"/>
                    </a:lnTo>
                    <a:lnTo>
                      <a:pt x="410" y="404"/>
                    </a:lnTo>
                    <a:lnTo>
                      <a:pt x="390" y="382"/>
                    </a:lnTo>
                    <a:lnTo>
                      <a:pt x="372" y="354"/>
                    </a:lnTo>
                    <a:lnTo>
                      <a:pt x="338" y="358"/>
                    </a:lnTo>
                    <a:lnTo>
                      <a:pt x="320" y="374"/>
                    </a:lnTo>
                    <a:lnTo>
                      <a:pt x="304" y="382"/>
                    </a:lnTo>
                    <a:lnTo>
                      <a:pt x="286" y="370"/>
                    </a:lnTo>
                    <a:lnTo>
                      <a:pt x="288" y="346"/>
                    </a:lnTo>
                    <a:lnTo>
                      <a:pt x="272" y="336"/>
                    </a:lnTo>
                    <a:lnTo>
                      <a:pt x="244" y="338"/>
                    </a:lnTo>
                    <a:lnTo>
                      <a:pt x="236" y="350"/>
                    </a:lnTo>
                    <a:lnTo>
                      <a:pt x="236" y="368"/>
                    </a:lnTo>
                    <a:lnTo>
                      <a:pt x="208" y="388"/>
                    </a:lnTo>
                    <a:lnTo>
                      <a:pt x="186" y="400"/>
                    </a:lnTo>
                    <a:lnTo>
                      <a:pt x="160" y="398"/>
                    </a:lnTo>
                    <a:lnTo>
                      <a:pt x="160" y="374"/>
                    </a:lnTo>
                    <a:lnTo>
                      <a:pt x="136" y="352"/>
                    </a:lnTo>
                    <a:lnTo>
                      <a:pt x="126" y="352"/>
                    </a:lnTo>
                    <a:lnTo>
                      <a:pt x="116" y="340"/>
                    </a:lnTo>
                    <a:lnTo>
                      <a:pt x="118" y="312"/>
                    </a:lnTo>
                    <a:lnTo>
                      <a:pt x="134" y="298"/>
                    </a:lnTo>
                    <a:lnTo>
                      <a:pt x="120" y="270"/>
                    </a:lnTo>
                    <a:lnTo>
                      <a:pt x="106" y="264"/>
                    </a:lnTo>
                    <a:lnTo>
                      <a:pt x="76" y="262"/>
                    </a:lnTo>
                    <a:lnTo>
                      <a:pt x="54" y="242"/>
                    </a:lnTo>
                    <a:lnTo>
                      <a:pt x="56" y="212"/>
                    </a:lnTo>
                    <a:lnTo>
                      <a:pt x="64" y="206"/>
                    </a:lnTo>
                    <a:lnTo>
                      <a:pt x="64" y="182"/>
                    </a:lnTo>
                    <a:lnTo>
                      <a:pt x="48" y="172"/>
                    </a:lnTo>
                    <a:lnTo>
                      <a:pt x="46" y="140"/>
                    </a:lnTo>
                    <a:lnTo>
                      <a:pt x="30" y="158"/>
                    </a:lnTo>
                    <a:lnTo>
                      <a:pt x="10" y="162"/>
                    </a:lnTo>
                    <a:lnTo>
                      <a:pt x="0" y="146"/>
                    </a:lnTo>
                    <a:lnTo>
                      <a:pt x="2" y="120"/>
                    </a:lnTo>
                    <a:lnTo>
                      <a:pt x="8" y="112"/>
                    </a:lnTo>
                    <a:lnTo>
                      <a:pt x="8" y="86"/>
                    </a:lnTo>
                    <a:lnTo>
                      <a:pt x="52" y="44"/>
                    </a:lnTo>
                    <a:lnTo>
                      <a:pt x="80" y="18"/>
                    </a:lnTo>
                    <a:lnTo>
                      <a:pt x="92" y="0"/>
                    </a:lnTo>
                    <a:lnTo>
                      <a:pt x="134" y="4"/>
                    </a:lnTo>
                    <a:lnTo>
                      <a:pt x="152" y="20"/>
                    </a:lnTo>
                    <a:lnTo>
                      <a:pt x="162" y="38"/>
                    </a:lnTo>
                    <a:lnTo>
                      <a:pt x="176" y="36"/>
                    </a:lnTo>
                    <a:lnTo>
                      <a:pt x="184" y="28"/>
                    </a:lnTo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894" name="Freeform 50"/>
              <p:cNvSpPr>
                <a:spLocks/>
              </p:cNvSpPr>
              <p:nvPr/>
            </p:nvSpPr>
            <p:spPr bwMode="gray">
              <a:xfrm>
                <a:off x="2752" y="1796"/>
                <a:ext cx="82" cy="104"/>
              </a:xfrm>
              <a:custGeom>
                <a:avLst/>
                <a:gdLst>
                  <a:gd name="T0" fmla="*/ 32 w 82"/>
                  <a:gd name="T1" fmla="*/ 0 h 104"/>
                  <a:gd name="T2" fmla="*/ 0 w 82"/>
                  <a:gd name="T3" fmla="*/ 40 h 104"/>
                  <a:gd name="T4" fmla="*/ 0 w 82"/>
                  <a:gd name="T5" fmla="*/ 80 h 104"/>
                  <a:gd name="T6" fmla="*/ 24 w 82"/>
                  <a:gd name="T7" fmla="*/ 100 h 104"/>
                  <a:gd name="T8" fmla="*/ 48 w 82"/>
                  <a:gd name="T9" fmla="*/ 104 h 104"/>
                  <a:gd name="T10" fmla="*/ 66 w 82"/>
                  <a:gd name="T11" fmla="*/ 92 h 104"/>
                  <a:gd name="T12" fmla="*/ 68 w 82"/>
                  <a:gd name="T13" fmla="*/ 66 h 104"/>
                  <a:gd name="T14" fmla="*/ 82 w 82"/>
                  <a:gd name="T15" fmla="*/ 46 h 104"/>
                  <a:gd name="T16" fmla="*/ 80 w 82"/>
                  <a:gd name="T17" fmla="*/ 24 h 104"/>
                  <a:gd name="T18" fmla="*/ 66 w 82"/>
                  <a:gd name="T19" fmla="*/ 8 h 104"/>
                  <a:gd name="T20" fmla="*/ 44 w 82"/>
                  <a:gd name="T21" fmla="*/ 6 h 104"/>
                  <a:gd name="T22" fmla="*/ 32 w 82"/>
                  <a:gd name="T23" fmla="*/ 0 h 10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82"/>
                  <a:gd name="T37" fmla="*/ 0 h 104"/>
                  <a:gd name="T38" fmla="*/ 82 w 82"/>
                  <a:gd name="T39" fmla="*/ 104 h 10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82" h="104">
                    <a:moveTo>
                      <a:pt x="32" y="0"/>
                    </a:moveTo>
                    <a:lnTo>
                      <a:pt x="0" y="40"/>
                    </a:lnTo>
                    <a:lnTo>
                      <a:pt x="0" y="80"/>
                    </a:lnTo>
                    <a:lnTo>
                      <a:pt x="24" y="100"/>
                    </a:lnTo>
                    <a:lnTo>
                      <a:pt x="48" y="104"/>
                    </a:lnTo>
                    <a:lnTo>
                      <a:pt x="66" y="92"/>
                    </a:lnTo>
                    <a:lnTo>
                      <a:pt x="68" y="66"/>
                    </a:lnTo>
                    <a:lnTo>
                      <a:pt x="82" y="46"/>
                    </a:lnTo>
                    <a:lnTo>
                      <a:pt x="80" y="24"/>
                    </a:lnTo>
                    <a:lnTo>
                      <a:pt x="66" y="8"/>
                    </a:lnTo>
                    <a:lnTo>
                      <a:pt x="44" y="6"/>
                    </a:lnTo>
                    <a:lnTo>
                      <a:pt x="32" y="0"/>
                    </a:lnTo>
                    <a:close/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895" name="Freeform 51"/>
              <p:cNvSpPr>
                <a:spLocks/>
              </p:cNvSpPr>
              <p:nvPr/>
            </p:nvSpPr>
            <p:spPr bwMode="gray">
              <a:xfrm>
                <a:off x="2752" y="1796"/>
                <a:ext cx="82" cy="104"/>
              </a:xfrm>
              <a:custGeom>
                <a:avLst/>
                <a:gdLst>
                  <a:gd name="T0" fmla="*/ 32 w 82"/>
                  <a:gd name="T1" fmla="*/ 0 h 104"/>
                  <a:gd name="T2" fmla="*/ 0 w 82"/>
                  <a:gd name="T3" fmla="*/ 40 h 104"/>
                  <a:gd name="T4" fmla="*/ 0 w 82"/>
                  <a:gd name="T5" fmla="*/ 80 h 104"/>
                  <a:gd name="T6" fmla="*/ 24 w 82"/>
                  <a:gd name="T7" fmla="*/ 100 h 104"/>
                  <a:gd name="T8" fmla="*/ 48 w 82"/>
                  <a:gd name="T9" fmla="*/ 104 h 104"/>
                  <a:gd name="T10" fmla="*/ 66 w 82"/>
                  <a:gd name="T11" fmla="*/ 92 h 104"/>
                  <a:gd name="T12" fmla="*/ 68 w 82"/>
                  <a:gd name="T13" fmla="*/ 66 h 104"/>
                  <a:gd name="T14" fmla="*/ 82 w 82"/>
                  <a:gd name="T15" fmla="*/ 46 h 104"/>
                  <a:gd name="T16" fmla="*/ 80 w 82"/>
                  <a:gd name="T17" fmla="*/ 24 h 104"/>
                  <a:gd name="T18" fmla="*/ 66 w 82"/>
                  <a:gd name="T19" fmla="*/ 8 h 104"/>
                  <a:gd name="T20" fmla="*/ 44 w 82"/>
                  <a:gd name="T21" fmla="*/ 6 h 104"/>
                  <a:gd name="T22" fmla="*/ 32 w 82"/>
                  <a:gd name="T23" fmla="*/ 0 h 10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82"/>
                  <a:gd name="T37" fmla="*/ 0 h 104"/>
                  <a:gd name="T38" fmla="*/ 82 w 82"/>
                  <a:gd name="T39" fmla="*/ 104 h 10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82" h="104">
                    <a:moveTo>
                      <a:pt x="32" y="0"/>
                    </a:moveTo>
                    <a:lnTo>
                      <a:pt x="0" y="40"/>
                    </a:lnTo>
                    <a:lnTo>
                      <a:pt x="0" y="80"/>
                    </a:lnTo>
                    <a:lnTo>
                      <a:pt x="24" y="100"/>
                    </a:lnTo>
                    <a:lnTo>
                      <a:pt x="48" y="104"/>
                    </a:lnTo>
                    <a:lnTo>
                      <a:pt x="66" y="92"/>
                    </a:lnTo>
                    <a:lnTo>
                      <a:pt x="68" y="66"/>
                    </a:lnTo>
                    <a:lnTo>
                      <a:pt x="82" y="46"/>
                    </a:lnTo>
                    <a:lnTo>
                      <a:pt x="80" y="24"/>
                    </a:lnTo>
                    <a:lnTo>
                      <a:pt x="66" y="8"/>
                    </a:lnTo>
                    <a:lnTo>
                      <a:pt x="44" y="6"/>
                    </a:lnTo>
                    <a:lnTo>
                      <a:pt x="32" y="0"/>
                    </a:lnTo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896" name="Freeform 52"/>
              <p:cNvSpPr>
                <a:spLocks/>
              </p:cNvSpPr>
              <p:nvPr/>
            </p:nvSpPr>
            <p:spPr bwMode="gray">
              <a:xfrm>
                <a:off x="2756" y="1512"/>
                <a:ext cx="390" cy="456"/>
              </a:xfrm>
              <a:custGeom>
                <a:avLst/>
                <a:gdLst>
                  <a:gd name="T0" fmla="*/ 138 w 390"/>
                  <a:gd name="T1" fmla="*/ 32 h 456"/>
                  <a:gd name="T2" fmla="*/ 108 w 390"/>
                  <a:gd name="T3" fmla="*/ 52 h 456"/>
                  <a:gd name="T4" fmla="*/ 80 w 390"/>
                  <a:gd name="T5" fmla="*/ 76 h 456"/>
                  <a:gd name="T6" fmla="*/ 46 w 390"/>
                  <a:gd name="T7" fmla="*/ 92 h 456"/>
                  <a:gd name="T8" fmla="*/ 10 w 390"/>
                  <a:gd name="T9" fmla="*/ 126 h 456"/>
                  <a:gd name="T10" fmla="*/ 12 w 390"/>
                  <a:gd name="T11" fmla="*/ 142 h 456"/>
                  <a:gd name="T12" fmla="*/ 38 w 390"/>
                  <a:gd name="T13" fmla="*/ 168 h 456"/>
                  <a:gd name="T14" fmla="*/ 44 w 390"/>
                  <a:gd name="T15" fmla="*/ 186 h 456"/>
                  <a:gd name="T16" fmla="*/ 16 w 390"/>
                  <a:gd name="T17" fmla="*/ 186 h 456"/>
                  <a:gd name="T18" fmla="*/ 0 w 390"/>
                  <a:gd name="T19" fmla="*/ 204 h 456"/>
                  <a:gd name="T20" fmla="*/ 0 w 390"/>
                  <a:gd name="T21" fmla="*/ 224 h 456"/>
                  <a:gd name="T22" fmla="*/ 28 w 390"/>
                  <a:gd name="T23" fmla="*/ 258 h 456"/>
                  <a:gd name="T24" fmla="*/ 28 w 390"/>
                  <a:gd name="T25" fmla="*/ 286 h 456"/>
                  <a:gd name="T26" fmla="*/ 40 w 390"/>
                  <a:gd name="T27" fmla="*/ 290 h 456"/>
                  <a:gd name="T28" fmla="*/ 62 w 390"/>
                  <a:gd name="T29" fmla="*/ 294 h 456"/>
                  <a:gd name="T30" fmla="*/ 78 w 390"/>
                  <a:gd name="T31" fmla="*/ 308 h 456"/>
                  <a:gd name="T32" fmla="*/ 78 w 390"/>
                  <a:gd name="T33" fmla="*/ 330 h 456"/>
                  <a:gd name="T34" fmla="*/ 64 w 390"/>
                  <a:gd name="T35" fmla="*/ 350 h 456"/>
                  <a:gd name="T36" fmla="*/ 62 w 390"/>
                  <a:gd name="T37" fmla="*/ 376 h 456"/>
                  <a:gd name="T38" fmla="*/ 86 w 390"/>
                  <a:gd name="T39" fmla="*/ 376 h 456"/>
                  <a:gd name="T40" fmla="*/ 92 w 390"/>
                  <a:gd name="T41" fmla="*/ 412 h 456"/>
                  <a:gd name="T42" fmla="*/ 102 w 390"/>
                  <a:gd name="T43" fmla="*/ 434 h 456"/>
                  <a:gd name="T44" fmla="*/ 108 w 390"/>
                  <a:gd name="T45" fmla="*/ 440 h 456"/>
                  <a:gd name="T46" fmla="*/ 130 w 390"/>
                  <a:gd name="T47" fmla="*/ 450 h 456"/>
                  <a:gd name="T48" fmla="*/ 162 w 390"/>
                  <a:gd name="T49" fmla="*/ 456 h 456"/>
                  <a:gd name="T50" fmla="*/ 192 w 390"/>
                  <a:gd name="T51" fmla="*/ 448 h 456"/>
                  <a:gd name="T52" fmla="*/ 206 w 390"/>
                  <a:gd name="T53" fmla="*/ 416 h 456"/>
                  <a:gd name="T54" fmla="*/ 218 w 390"/>
                  <a:gd name="T55" fmla="*/ 396 h 456"/>
                  <a:gd name="T56" fmla="*/ 230 w 390"/>
                  <a:gd name="T57" fmla="*/ 392 h 456"/>
                  <a:gd name="T58" fmla="*/ 234 w 390"/>
                  <a:gd name="T59" fmla="*/ 374 h 456"/>
                  <a:gd name="T60" fmla="*/ 212 w 390"/>
                  <a:gd name="T61" fmla="*/ 364 h 456"/>
                  <a:gd name="T62" fmla="*/ 182 w 390"/>
                  <a:gd name="T63" fmla="*/ 360 h 456"/>
                  <a:gd name="T64" fmla="*/ 170 w 390"/>
                  <a:gd name="T65" fmla="*/ 340 h 456"/>
                  <a:gd name="T66" fmla="*/ 180 w 390"/>
                  <a:gd name="T67" fmla="*/ 318 h 456"/>
                  <a:gd name="T68" fmla="*/ 188 w 390"/>
                  <a:gd name="T69" fmla="*/ 288 h 456"/>
                  <a:gd name="T70" fmla="*/ 182 w 390"/>
                  <a:gd name="T71" fmla="*/ 256 h 456"/>
                  <a:gd name="T72" fmla="*/ 170 w 390"/>
                  <a:gd name="T73" fmla="*/ 244 h 456"/>
                  <a:gd name="T74" fmla="*/ 184 w 390"/>
                  <a:gd name="T75" fmla="*/ 218 h 456"/>
                  <a:gd name="T76" fmla="*/ 232 w 390"/>
                  <a:gd name="T77" fmla="*/ 176 h 456"/>
                  <a:gd name="T78" fmla="*/ 272 w 390"/>
                  <a:gd name="T79" fmla="*/ 156 h 456"/>
                  <a:gd name="T80" fmla="*/ 284 w 390"/>
                  <a:gd name="T81" fmla="*/ 140 h 456"/>
                  <a:gd name="T82" fmla="*/ 298 w 390"/>
                  <a:gd name="T83" fmla="*/ 148 h 456"/>
                  <a:gd name="T84" fmla="*/ 302 w 390"/>
                  <a:gd name="T85" fmla="*/ 162 h 456"/>
                  <a:gd name="T86" fmla="*/ 326 w 390"/>
                  <a:gd name="T87" fmla="*/ 168 h 456"/>
                  <a:gd name="T88" fmla="*/ 348 w 390"/>
                  <a:gd name="T89" fmla="*/ 152 h 456"/>
                  <a:gd name="T90" fmla="*/ 348 w 390"/>
                  <a:gd name="T91" fmla="*/ 120 h 456"/>
                  <a:gd name="T92" fmla="*/ 364 w 390"/>
                  <a:gd name="T93" fmla="*/ 98 h 456"/>
                  <a:gd name="T94" fmla="*/ 390 w 390"/>
                  <a:gd name="T95" fmla="*/ 70 h 456"/>
                  <a:gd name="T96" fmla="*/ 370 w 390"/>
                  <a:gd name="T97" fmla="*/ 62 h 456"/>
                  <a:gd name="T98" fmla="*/ 334 w 390"/>
                  <a:gd name="T99" fmla="*/ 42 h 456"/>
                  <a:gd name="T100" fmla="*/ 302 w 390"/>
                  <a:gd name="T101" fmla="*/ 40 h 456"/>
                  <a:gd name="T102" fmla="*/ 302 w 390"/>
                  <a:gd name="T103" fmla="*/ 24 h 456"/>
                  <a:gd name="T104" fmla="*/ 284 w 390"/>
                  <a:gd name="T105" fmla="*/ 8 h 456"/>
                  <a:gd name="T106" fmla="*/ 258 w 390"/>
                  <a:gd name="T107" fmla="*/ 6 h 456"/>
                  <a:gd name="T108" fmla="*/ 254 w 390"/>
                  <a:gd name="T109" fmla="*/ 14 h 456"/>
                  <a:gd name="T110" fmla="*/ 224 w 390"/>
                  <a:gd name="T111" fmla="*/ 22 h 456"/>
                  <a:gd name="T112" fmla="*/ 222 w 390"/>
                  <a:gd name="T113" fmla="*/ 12 h 456"/>
                  <a:gd name="T114" fmla="*/ 214 w 390"/>
                  <a:gd name="T115" fmla="*/ 0 h 456"/>
                  <a:gd name="T116" fmla="*/ 198 w 390"/>
                  <a:gd name="T117" fmla="*/ 12 h 456"/>
                  <a:gd name="T118" fmla="*/ 184 w 390"/>
                  <a:gd name="T119" fmla="*/ 38 h 456"/>
                  <a:gd name="T120" fmla="*/ 160 w 390"/>
                  <a:gd name="T121" fmla="*/ 42 h 456"/>
                  <a:gd name="T122" fmla="*/ 138 w 390"/>
                  <a:gd name="T123" fmla="*/ 32 h 45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390"/>
                  <a:gd name="T187" fmla="*/ 0 h 456"/>
                  <a:gd name="T188" fmla="*/ 390 w 390"/>
                  <a:gd name="T189" fmla="*/ 456 h 45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390" h="456">
                    <a:moveTo>
                      <a:pt x="138" y="32"/>
                    </a:moveTo>
                    <a:lnTo>
                      <a:pt x="108" y="52"/>
                    </a:lnTo>
                    <a:lnTo>
                      <a:pt x="80" y="76"/>
                    </a:lnTo>
                    <a:lnTo>
                      <a:pt x="46" y="92"/>
                    </a:lnTo>
                    <a:lnTo>
                      <a:pt x="10" y="126"/>
                    </a:lnTo>
                    <a:lnTo>
                      <a:pt x="12" y="142"/>
                    </a:lnTo>
                    <a:lnTo>
                      <a:pt x="38" y="168"/>
                    </a:lnTo>
                    <a:lnTo>
                      <a:pt x="44" y="186"/>
                    </a:lnTo>
                    <a:lnTo>
                      <a:pt x="16" y="186"/>
                    </a:lnTo>
                    <a:lnTo>
                      <a:pt x="0" y="204"/>
                    </a:lnTo>
                    <a:lnTo>
                      <a:pt x="0" y="224"/>
                    </a:lnTo>
                    <a:lnTo>
                      <a:pt x="28" y="258"/>
                    </a:lnTo>
                    <a:lnTo>
                      <a:pt x="28" y="286"/>
                    </a:lnTo>
                    <a:lnTo>
                      <a:pt x="40" y="290"/>
                    </a:lnTo>
                    <a:lnTo>
                      <a:pt x="62" y="294"/>
                    </a:lnTo>
                    <a:lnTo>
                      <a:pt x="78" y="308"/>
                    </a:lnTo>
                    <a:lnTo>
                      <a:pt x="78" y="330"/>
                    </a:lnTo>
                    <a:lnTo>
                      <a:pt x="64" y="350"/>
                    </a:lnTo>
                    <a:lnTo>
                      <a:pt x="62" y="376"/>
                    </a:lnTo>
                    <a:lnTo>
                      <a:pt x="86" y="376"/>
                    </a:lnTo>
                    <a:lnTo>
                      <a:pt x="92" y="412"/>
                    </a:lnTo>
                    <a:lnTo>
                      <a:pt x="102" y="434"/>
                    </a:lnTo>
                    <a:lnTo>
                      <a:pt x="108" y="440"/>
                    </a:lnTo>
                    <a:lnTo>
                      <a:pt x="130" y="450"/>
                    </a:lnTo>
                    <a:lnTo>
                      <a:pt x="162" y="456"/>
                    </a:lnTo>
                    <a:lnTo>
                      <a:pt x="192" y="448"/>
                    </a:lnTo>
                    <a:lnTo>
                      <a:pt x="206" y="416"/>
                    </a:lnTo>
                    <a:lnTo>
                      <a:pt x="218" y="396"/>
                    </a:lnTo>
                    <a:lnTo>
                      <a:pt x="230" y="392"/>
                    </a:lnTo>
                    <a:lnTo>
                      <a:pt x="234" y="374"/>
                    </a:lnTo>
                    <a:lnTo>
                      <a:pt x="212" y="364"/>
                    </a:lnTo>
                    <a:lnTo>
                      <a:pt x="182" y="360"/>
                    </a:lnTo>
                    <a:lnTo>
                      <a:pt x="170" y="340"/>
                    </a:lnTo>
                    <a:lnTo>
                      <a:pt x="180" y="318"/>
                    </a:lnTo>
                    <a:lnTo>
                      <a:pt x="188" y="288"/>
                    </a:lnTo>
                    <a:lnTo>
                      <a:pt x="182" y="256"/>
                    </a:lnTo>
                    <a:lnTo>
                      <a:pt x="170" y="244"/>
                    </a:lnTo>
                    <a:lnTo>
                      <a:pt x="184" y="218"/>
                    </a:lnTo>
                    <a:lnTo>
                      <a:pt x="232" y="176"/>
                    </a:lnTo>
                    <a:lnTo>
                      <a:pt x="272" y="156"/>
                    </a:lnTo>
                    <a:lnTo>
                      <a:pt x="284" y="140"/>
                    </a:lnTo>
                    <a:lnTo>
                      <a:pt x="298" y="148"/>
                    </a:lnTo>
                    <a:lnTo>
                      <a:pt x="302" y="162"/>
                    </a:lnTo>
                    <a:lnTo>
                      <a:pt x="326" y="168"/>
                    </a:lnTo>
                    <a:lnTo>
                      <a:pt x="348" y="152"/>
                    </a:lnTo>
                    <a:lnTo>
                      <a:pt x="348" y="120"/>
                    </a:lnTo>
                    <a:lnTo>
                      <a:pt x="364" y="98"/>
                    </a:lnTo>
                    <a:lnTo>
                      <a:pt x="390" y="70"/>
                    </a:lnTo>
                    <a:lnTo>
                      <a:pt x="370" y="62"/>
                    </a:lnTo>
                    <a:lnTo>
                      <a:pt x="334" y="42"/>
                    </a:lnTo>
                    <a:lnTo>
                      <a:pt x="302" y="40"/>
                    </a:lnTo>
                    <a:lnTo>
                      <a:pt x="302" y="24"/>
                    </a:lnTo>
                    <a:lnTo>
                      <a:pt x="284" y="8"/>
                    </a:lnTo>
                    <a:lnTo>
                      <a:pt x="258" y="6"/>
                    </a:lnTo>
                    <a:lnTo>
                      <a:pt x="254" y="14"/>
                    </a:lnTo>
                    <a:lnTo>
                      <a:pt x="224" y="22"/>
                    </a:lnTo>
                    <a:lnTo>
                      <a:pt x="222" y="12"/>
                    </a:lnTo>
                    <a:lnTo>
                      <a:pt x="214" y="0"/>
                    </a:lnTo>
                    <a:lnTo>
                      <a:pt x="198" y="12"/>
                    </a:lnTo>
                    <a:lnTo>
                      <a:pt x="184" y="38"/>
                    </a:lnTo>
                    <a:lnTo>
                      <a:pt x="160" y="42"/>
                    </a:lnTo>
                    <a:lnTo>
                      <a:pt x="138" y="32"/>
                    </a:lnTo>
                    <a:close/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897" name="Freeform 53"/>
              <p:cNvSpPr>
                <a:spLocks/>
              </p:cNvSpPr>
              <p:nvPr/>
            </p:nvSpPr>
            <p:spPr bwMode="gray">
              <a:xfrm>
                <a:off x="2756" y="1512"/>
                <a:ext cx="390" cy="456"/>
              </a:xfrm>
              <a:custGeom>
                <a:avLst/>
                <a:gdLst>
                  <a:gd name="T0" fmla="*/ 138 w 390"/>
                  <a:gd name="T1" fmla="*/ 32 h 456"/>
                  <a:gd name="T2" fmla="*/ 108 w 390"/>
                  <a:gd name="T3" fmla="*/ 52 h 456"/>
                  <a:gd name="T4" fmla="*/ 80 w 390"/>
                  <a:gd name="T5" fmla="*/ 76 h 456"/>
                  <a:gd name="T6" fmla="*/ 46 w 390"/>
                  <a:gd name="T7" fmla="*/ 92 h 456"/>
                  <a:gd name="T8" fmla="*/ 10 w 390"/>
                  <a:gd name="T9" fmla="*/ 126 h 456"/>
                  <a:gd name="T10" fmla="*/ 12 w 390"/>
                  <a:gd name="T11" fmla="*/ 142 h 456"/>
                  <a:gd name="T12" fmla="*/ 38 w 390"/>
                  <a:gd name="T13" fmla="*/ 168 h 456"/>
                  <a:gd name="T14" fmla="*/ 44 w 390"/>
                  <a:gd name="T15" fmla="*/ 186 h 456"/>
                  <a:gd name="T16" fmla="*/ 16 w 390"/>
                  <a:gd name="T17" fmla="*/ 186 h 456"/>
                  <a:gd name="T18" fmla="*/ 0 w 390"/>
                  <a:gd name="T19" fmla="*/ 204 h 456"/>
                  <a:gd name="T20" fmla="*/ 0 w 390"/>
                  <a:gd name="T21" fmla="*/ 224 h 456"/>
                  <a:gd name="T22" fmla="*/ 28 w 390"/>
                  <a:gd name="T23" fmla="*/ 258 h 456"/>
                  <a:gd name="T24" fmla="*/ 28 w 390"/>
                  <a:gd name="T25" fmla="*/ 286 h 456"/>
                  <a:gd name="T26" fmla="*/ 40 w 390"/>
                  <a:gd name="T27" fmla="*/ 290 h 456"/>
                  <a:gd name="T28" fmla="*/ 62 w 390"/>
                  <a:gd name="T29" fmla="*/ 294 h 456"/>
                  <a:gd name="T30" fmla="*/ 78 w 390"/>
                  <a:gd name="T31" fmla="*/ 308 h 456"/>
                  <a:gd name="T32" fmla="*/ 78 w 390"/>
                  <a:gd name="T33" fmla="*/ 330 h 456"/>
                  <a:gd name="T34" fmla="*/ 64 w 390"/>
                  <a:gd name="T35" fmla="*/ 350 h 456"/>
                  <a:gd name="T36" fmla="*/ 62 w 390"/>
                  <a:gd name="T37" fmla="*/ 376 h 456"/>
                  <a:gd name="T38" fmla="*/ 86 w 390"/>
                  <a:gd name="T39" fmla="*/ 376 h 456"/>
                  <a:gd name="T40" fmla="*/ 92 w 390"/>
                  <a:gd name="T41" fmla="*/ 412 h 456"/>
                  <a:gd name="T42" fmla="*/ 102 w 390"/>
                  <a:gd name="T43" fmla="*/ 434 h 456"/>
                  <a:gd name="T44" fmla="*/ 108 w 390"/>
                  <a:gd name="T45" fmla="*/ 440 h 456"/>
                  <a:gd name="T46" fmla="*/ 130 w 390"/>
                  <a:gd name="T47" fmla="*/ 450 h 456"/>
                  <a:gd name="T48" fmla="*/ 162 w 390"/>
                  <a:gd name="T49" fmla="*/ 456 h 456"/>
                  <a:gd name="T50" fmla="*/ 192 w 390"/>
                  <a:gd name="T51" fmla="*/ 448 h 456"/>
                  <a:gd name="T52" fmla="*/ 206 w 390"/>
                  <a:gd name="T53" fmla="*/ 416 h 456"/>
                  <a:gd name="T54" fmla="*/ 218 w 390"/>
                  <a:gd name="T55" fmla="*/ 396 h 456"/>
                  <a:gd name="T56" fmla="*/ 230 w 390"/>
                  <a:gd name="T57" fmla="*/ 392 h 456"/>
                  <a:gd name="T58" fmla="*/ 234 w 390"/>
                  <a:gd name="T59" fmla="*/ 374 h 456"/>
                  <a:gd name="T60" fmla="*/ 212 w 390"/>
                  <a:gd name="T61" fmla="*/ 364 h 456"/>
                  <a:gd name="T62" fmla="*/ 182 w 390"/>
                  <a:gd name="T63" fmla="*/ 360 h 456"/>
                  <a:gd name="T64" fmla="*/ 170 w 390"/>
                  <a:gd name="T65" fmla="*/ 340 h 456"/>
                  <a:gd name="T66" fmla="*/ 180 w 390"/>
                  <a:gd name="T67" fmla="*/ 318 h 456"/>
                  <a:gd name="T68" fmla="*/ 188 w 390"/>
                  <a:gd name="T69" fmla="*/ 288 h 456"/>
                  <a:gd name="T70" fmla="*/ 182 w 390"/>
                  <a:gd name="T71" fmla="*/ 256 h 456"/>
                  <a:gd name="T72" fmla="*/ 170 w 390"/>
                  <a:gd name="T73" fmla="*/ 244 h 456"/>
                  <a:gd name="T74" fmla="*/ 184 w 390"/>
                  <a:gd name="T75" fmla="*/ 218 h 456"/>
                  <a:gd name="T76" fmla="*/ 232 w 390"/>
                  <a:gd name="T77" fmla="*/ 176 h 456"/>
                  <a:gd name="T78" fmla="*/ 272 w 390"/>
                  <a:gd name="T79" fmla="*/ 156 h 456"/>
                  <a:gd name="T80" fmla="*/ 284 w 390"/>
                  <a:gd name="T81" fmla="*/ 140 h 456"/>
                  <a:gd name="T82" fmla="*/ 298 w 390"/>
                  <a:gd name="T83" fmla="*/ 148 h 456"/>
                  <a:gd name="T84" fmla="*/ 302 w 390"/>
                  <a:gd name="T85" fmla="*/ 162 h 456"/>
                  <a:gd name="T86" fmla="*/ 326 w 390"/>
                  <a:gd name="T87" fmla="*/ 168 h 456"/>
                  <a:gd name="T88" fmla="*/ 348 w 390"/>
                  <a:gd name="T89" fmla="*/ 152 h 456"/>
                  <a:gd name="T90" fmla="*/ 348 w 390"/>
                  <a:gd name="T91" fmla="*/ 120 h 456"/>
                  <a:gd name="T92" fmla="*/ 364 w 390"/>
                  <a:gd name="T93" fmla="*/ 98 h 456"/>
                  <a:gd name="T94" fmla="*/ 390 w 390"/>
                  <a:gd name="T95" fmla="*/ 70 h 456"/>
                  <a:gd name="T96" fmla="*/ 370 w 390"/>
                  <a:gd name="T97" fmla="*/ 62 h 456"/>
                  <a:gd name="T98" fmla="*/ 334 w 390"/>
                  <a:gd name="T99" fmla="*/ 42 h 456"/>
                  <a:gd name="T100" fmla="*/ 302 w 390"/>
                  <a:gd name="T101" fmla="*/ 40 h 456"/>
                  <a:gd name="T102" fmla="*/ 302 w 390"/>
                  <a:gd name="T103" fmla="*/ 24 h 456"/>
                  <a:gd name="T104" fmla="*/ 284 w 390"/>
                  <a:gd name="T105" fmla="*/ 8 h 456"/>
                  <a:gd name="T106" fmla="*/ 258 w 390"/>
                  <a:gd name="T107" fmla="*/ 6 h 456"/>
                  <a:gd name="T108" fmla="*/ 254 w 390"/>
                  <a:gd name="T109" fmla="*/ 14 h 456"/>
                  <a:gd name="T110" fmla="*/ 224 w 390"/>
                  <a:gd name="T111" fmla="*/ 22 h 456"/>
                  <a:gd name="T112" fmla="*/ 222 w 390"/>
                  <a:gd name="T113" fmla="*/ 12 h 456"/>
                  <a:gd name="T114" fmla="*/ 214 w 390"/>
                  <a:gd name="T115" fmla="*/ 0 h 456"/>
                  <a:gd name="T116" fmla="*/ 198 w 390"/>
                  <a:gd name="T117" fmla="*/ 12 h 456"/>
                  <a:gd name="T118" fmla="*/ 184 w 390"/>
                  <a:gd name="T119" fmla="*/ 38 h 456"/>
                  <a:gd name="T120" fmla="*/ 160 w 390"/>
                  <a:gd name="T121" fmla="*/ 42 h 456"/>
                  <a:gd name="T122" fmla="*/ 138 w 390"/>
                  <a:gd name="T123" fmla="*/ 32 h 45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390"/>
                  <a:gd name="T187" fmla="*/ 0 h 456"/>
                  <a:gd name="T188" fmla="*/ 390 w 390"/>
                  <a:gd name="T189" fmla="*/ 456 h 45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390" h="456">
                    <a:moveTo>
                      <a:pt x="138" y="32"/>
                    </a:moveTo>
                    <a:lnTo>
                      <a:pt x="108" y="52"/>
                    </a:lnTo>
                    <a:lnTo>
                      <a:pt x="80" y="76"/>
                    </a:lnTo>
                    <a:lnTo>
                      <a:pt x="46" y="92"/>
                    </a:lnTo>
                    <a:lnTo>
                      <a:pt x="10" y="126"/>
                    </a:lnTo>
                    <a:lnTo>
                      <a:pt x="12" y="142"/>
                    </a:lnTo>
                    <a:lnTo>
                      <a:pt x="38" y="168"/>
                    </a:lnTo>
                    <a:lnTo>
                      <a:pt x="44" y="186"/>
                    </a:lnTo>
                    <a:lnTo>
                      <a:pt x="16" y="186"/>
                    </a:lnTo>
                    <a:lnTo>
                      <a:pt x="0" y="204"/>
                    </a:lnTo>
                    <a:lnTo>
                      <a:pt x="0" y="224"/>
                    </a:lnTo>
                    <a:lnTo>
                      <a:pt x="28" y="258"/>
                    </a:lnTo>
                    <a:lnTo>
                      <a:pt x="28" y="286"/>
                    </a:lnTo>
                    <a:lnTo>
                      <a:pt x="40" y="290"/>
                    </a:lnTo>
                    <a:lnTo>
                      <a:pt x="62" y="294"/>
                    </a:lnTo>
                    <a:lnTo>
                      <a:pt x="78" y="308"/>
                    </a:lnTo>
                    <a:lnTo>
                      <a:pt x="78" y="330"/>
                    </a:lnTo>
                    <a:lnTo>
                      <a:pt x="64" y="350"/>
                    </a:lnTo>
                    <a:lnTo>
                      <a:pt x="62" y="376"/>
                    </a:lnTo>
                    <a:lnTo>
                      <a:pt x="86" y="376"/>
                    </a:lnTo>
                    <a:lnTo>
                      <a:pt x="92" y="412"/>
                    </a:lnTo>
                    <a:lnTo>
                      <a:pt x="102" y="434"/>
                    </a:lnTo>
                    <a:lnTo>
                      <a:pt x="108" y="440"/>
                    </a:lnTo>
                    <a:lnTo>
                      <a:pt x="130" y="450"/>
                    </a:lnTo>
                    <a:lnTo>
                      <a:pt x="162" y="456"/>
                    </a:lnTo>
                    <a:lnTo>
                      <a:pt x="192" y="448"/>
                    </a:lnTo>
                    <a:lnTo>
                      <a:pt x="206" y="416"/>
                    </a:lnTo>
                    <a:lnTo>
                      <a:pt x="218" y="396"/>
                    </a:lnTo>
                    <a:lnTo>
                      <a:pt x="230" y="392"/>
                    </a:lnTo>
                    <a:lnTo>
                      <a:pt x="234" y="374"/>
                    </a:lnTo>
                    <a:lnTo>
                      <a:pt x="212" y="364"/>
                    </a:lnTo>
                    <a:lnTo>
                      <a:pt x="182" y="360"/>
                    </a:lnTo>
                    <a:lnTo>
                      <a:pt x="170" y="340"/>
                    </a:lnTo>
                    <a:lnTo>
                      <a:pt x="180" y="318"/>
                    </a:lnTo>
                    <a:lnTo>
                      <a:pt x="188" y="288"/>
                    </a:lnTo>
                    <a:lnTo>
                      <a:pt x="182" y="256"/>
                    </a:lnTo>
                    <a:lnTo>
                      <a:pt x="170" y="244"/>
                    </a:lnTo>
                    <a:lnTo>
                      <a:pt x="184" y="218"/>
                    </a:lnTo>
                    <a:lnTo>
                      <a:pt x="232" y="176"/>
                    </a:lnTo>
                    <a:lnTo>
                      <a:pt x="272" y="156"/>
                    </a:lnTo>
                    <a:lnTo>
                      <a:pt x="284" y="140"/>
                    </a:lnTo>
                    <a:lnTo>
                      <a:pt x="298" y="148"/>
                    </a:lnTo>
                    <a:lnTo>
                      <a:pt x="302" y="162"/>
                    </a:lnTo>
                    <a:lnTo>
                      <a:pt x="326" y="168"/>
                    </a:lnTo>
                    <a:lnTo>
                      <a:pt x="348" y="152"/>
                    </a:lnTo>
                    <a:lnTo>
                      <a:pt x="348" y="120"/>
                    </a:lnTo>
                    <a:lnTo>
                      <a:pt x="364" y="98"/>
                    </a:lnTo>
                    <a:lnTo>
                      <a:pt x="390" y="70"/>
                    </a:lnTo>
                    <a:lnTo>
                      <a:pt x="370" y="62"/>
                    </a:lnTo>
                    <a:lnTo>
                      <a:pt x="334" y="42"/>
                    </a:lnTo>
                    <a:lnTo>
                      <a:pt x="302" y="40"/>
                    </a:lnTo>
                    <a:lnTo>
                      <a:pt x="302" y="24"/>
                    </a:lnTo>
                    <a:lnTo>
                      <a:pt x="284" y="8"/>
                    </a:lnTo>
                    <a:lnTo>
                      <a:pt x="258" y="6"/>
                    </a:lnTo>
                    <a:lnTo>
                      <a:pt x="254" y="14"/>
                    </a:lnTo>
                    <a:lnTo>
                      <a:pt x="224" y="22"/>
                    </a:lnTo>
                    <a:lnTo>
                      <a:pt x="222" y="12"/>
                    </a:lnTo>
                    <a:lnTo>
                      <a:pt x="214" y="0"/>
                    </a:lnTo>
                    <a:lnTo>
                      <a:pt x="198" y="12"/>
                    </a:lnTo>
                    <a:lnTo>
                      <a:pt x="184" y="38"/>
                    </a:lnTo>
                    <a:lnTo>
                      <a:pt x="160" y="42"/>
                    </a:lnTo>
                    <a:lnTo>
                      <a:pt x="138" y="32"/>
                    </a:lnTo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898" name="Freeform 54"/>
              <p:cNvSpPr>
                <a:spLocks/>
              </p:cNvSpPr>
              <p:nvPr/>
            </p:nvSpPr>
            <p:spPr bwMode="gray">
              <a:xfrm>
                <a:off x="2926" y="1542"/>
                <a:ext cx="522" cy="594"/>
              </a:xfrm>
              <a:custGeom>
                <a:avLst/>
                <a:gdLst>
                  <a:gd name="T0" fmla="*/ 432 w 522"/>
                  <a:gd name="T1" fmla="*/ 2 h 594"/>
                  <a:gd name="T2" fmla="*/ 388 w 522"/>
                  <a:gd name="T3" fmla="*/ 42 h 594"/>
                  <a:gd name="T4" fmla="*/ 344 w 522"/>
                  <a:gd name="T5" fmla="*/ 32 h 594"/>
                  <a:gd name="T6" fmla="*/ 302 w 522"/>
                  <a:gd name="T7" fmla="*/ 36 h 594"/>
                  <a:gd name="T8" fmla="*/ 230 w 522"/>
                  <a:gd name="T9" fmla="*/ 40 h 594"/>
                  <a:gd name="T10" fmla="*/ 178 w 522"/>
                  <a:gd name="T11" fmla="*/ 90 h 594"/>
                  <a:gd name="T12" fmla="*/ 156 w 522"/>
                  <a:gd name="T13" fmla="*/ 138 h 594"/>
                  <a:gd name="T14" fmla="*/ 128 w 522"/>
                  <a:gd name="T15" fmla="*/ 118 h 594"/>
                  <a:gd name="T16" fmla="*/ 102 w 522"/>
                  <a:gd name="T17" fmla="*/ 126 h 594"/>
                  <a:gd name="T18" fmla="*/ 14 w 522"/>
                  <a:gd name="T19" fmla="*/ 188 h 594"/>
                  <a:gd name="T20" fmla="*/ 12 w 522"/>
                  <a:gd name="T21" fmla="*/ 226 h 594"/>
                  <a:gd name="T22" fmla="*/ 10 w 522"/>
                  <a:gd name="T23" fmla="*/ 288 h 594"/>
                  <a:gd name="T24" fmla="*/ 12 w 522"/>
                  <a:gd name="T25" fmla="*/ 330 h 594"/>
                  <a:gd name="T26" fmla="*/ 64 w 522"/>
                  <a:gd name="T27" fmla="*/ 344 h 594"/>
                  <a:gd name="T28" fmla="*/ 48 w 522"/>
                  <a:gd name="T29" fmla="*/ 366 h 594"/>
                  <a:gd name="T30" fmla="*/ 22 w 522"/>
                  <a:gd name="T31" fmla="*/ 418 h 594"/>
                  <a:gd name="T32" fmla="*/ 18 w 522"/>
                  <a:gd name="T33" fmla="*/ 442 h 594"/>
                  <a:gd name="T34" fmla="*/ 8 w 522"/>
                  <a:gd name="T35" fmla="*/ 474 h 594"/>
                  <a:gd name="T36" fmla="*/ 46 w 522"/>
                  <a:gd name="T37" fmla="*/ 492 h 594"/>
                  <a:gd name="T38" fmla="*/ 92 w 522"/>
                  <a:gd name="T39" fmla="*/ 506 h 594"/>
                  <a:gd name="T40" fmla="*/ 108 w 522"/>
                  <a:gd name="T41" fmla="*/ 558 h 594"/>
                  <a:gd name="T42" fmla="*/ 162 w 522"/>
                  <a:gd name="T43" fmla="*/ 566 h 594"/>
                  <a:gd name="T44" fmla="*/ 166 w 522"/>
                  <a:gd name="T45" fmla="*/ 534 h 594"/>
                  <a:gd name="T46" fmla="*/ 158 w 522"/>
                  <a:gd name="T47" fmla="*/ 474 h 594"/>
                  <a:gd name="T48" fmla="*/ 204 w 522"/>
                  <a:gd name="T49" fmla="*/ 444 h 594"/>
                  <a:gd name="T50" fmla="*/ 260 w 522"/>
                  <a:gd name="T51" fmla="*/ 424 h 594"/>
                  <a:gd name="T52" fmla="*/ 274 w 522"/>
                  <a:gd name="T53" fmla="*/ 458 h 594"/>
                  <a:gd name="T54" fmla="*/ 254 w 522"/>
                  <a:gd name="T55" fmla="*/ 506 h 594"/>
                  <a:gd name="T56" fmla="*/ 226 w 522"/>
                  <a:gd name="T57" fmla="*/ 542 h 594"/>
                  <a:gd name="T58" fmla="*/ 210 w 522"/>
                  <a:gd name="T59" fmla="*/ 560 h 594"/>
                  <a:gd name="T60" fmla="*/ 270 w 522"/>
                  <a:gd name="T61" fmla="*/ 588 h 594"/>
                  <a:gd name="T62" fmla="*/ 306 w 522"/>
                  <a:gd name="T63" fmla="*/ 582 h 594"/>
                  <a:gd name="T64" fmla="*/ 358 w 522"/>
                  <a:gd name="T65" fmla="*/ 558 h 594"/>
                  <a:gd name="T66" fmla="*/ 408 w 522"/>
                  <a:gd name="T67" fmla="*/ 528 h 594"/>
                  <a:gd name="T68" fmla="*/ 448 w 522"/>
                  <a:gd name="T69" fmla="*/ 558 h 594"/>
                  <a:gd name="T70" fmla="*/ 490 w 522"/>
                  <a:gd name="T71" fmla="*/ 564 h 594"/>
                  <a:gd name="T72" fmla="*/ 504 w 522"/>
                  <a:gd name="T73" fmla="*/ 488 h 594"/>
                  <a:gd name="T74" fmla="*/ 516 w 522"/>
                  <a:gd name="T75" fmla="*/ 446 h 594"/>
                  <a:gd name="T76" fmla="*/ 520 w 522"/>
                  <a:gd name="T77" fmla="*/ 398 h 594"/>
                  <a:gd name="T78" fmla="*/ 484 w 522"/>
                  <a:gd name="T79" fmla="*/ 416 h 594"/>
                  <a:gd name="T80" fmla="*/ 474 w 522"/>
                  <a:gd name="T81" fmla="*/ 392 h 594"/>
                  <a:gd name="T82" fmla="*/ 464 w 522"/>
                  <a:gd name="T83" fmla="*/ 356 h 594"/>
                  <a:gd name="T84" fmla="*/ 478 w 522"/>
                  <a:gd name="T85" fmla="*/ 266 h 594"/>
                  <a:gd name="T86" fmla="*/ 492 w 522"/>
                  <a:gd name="T87" fmla="*/ 168 h 594"/>
                  <a:gd name="T88" fmla="*/ 474 w 522"/>
                  <a:gd name="T89" fmla="*/ 106 h 594"/>
                  <a:gd name="T90" fmla="*/ 474 w 522"/>
                  <a:gd name="T91" fmla="*/ 34 h 594"/>
                  <a:gd name="T92" fmla="*/ 448 w 522"/>
                  <a:gd name="T93" fmla="*/ 0 h 59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522"/>
                  <a:gd name="T142" fmla="*/ 0 h 594"/>
                  <a:gd name="T143" fmla="*/ 522 w 522"/>
                  <a:gd name="T144" fmla="*/ 594 h 59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522" h="594">
                    <a:moveTo>
                      <a:pt x="448" y="0"/>
                    </a:moveTo>
                    <a:lnTo>
                      <a:pt x="432" y="2"/>
                    </a:lnTo>
                    <a:lnTo>
                      <a:pt x="408" y="28"/>
                    </a:lnTo>
                    <a:lnTo>
                      <a:pt x="388" y="42"/>
                    </a:lnTo>
                    <a:lnTo>
                      <a:pt x="366" y="34"/>
                    </a:lnTo>
                    <a:lnTo>
                      <a:pt x="344" y="32"/>
                    </a:lnTo>
                    <a:lnTo>
                      <a:pt x="314" y="44"/>
                    </a:lnTo>
                    <a:lnTo>
                      <a:pt x="302" y="36"/>
                    </a:lnTo>
                    <a:lnTo>
                      <a:pt x="274" y="36"/>
                    </a:lnTo>
                    <a:lnTo>
                      <a:pt x="230" y="40"/>
                    </a:lnTo>
                    <a:lnTo>
                      <a:pt x="220" y="40"/>
                    </a:lnTo>
                    <a:lnTo>
                      <a:pt x="178" y="90"/>
                    </a:lnTo>
                    <a:lnTo>
                      <a:pt x="178" y="122"/>
                    </a:lnTo>
                    <a:lnTo>
                      <a:pt x="156" y="138"/>
                    </a:lnTo>
                    <a:lnTo>
                      <a:pt x="132" y="132"/>
                    </a:lnTo>
                    <a:lnTo>
                      <a:pt x="128" y="118"/>
                    </a:lnTo>
                    <a:lnTo>
                      <a:pt x="114" y="110"/>
                    </a:lnTo>
                    <a:lnTo>
                      <a:pt x="102" y="126"/>
                    </a:lnTo>
                    <a:lnTo>
                      <a:pt x="64" y="146"/>
                    </a:lnTo>
                    <a:lnTo>
                      <a:pt x="14" y="188"/>
                    </a:lnTo>
                    <a:lnTo>
                      <a:pt x="0" y="214"/>
                    </a:lnTo>
                    <a:lnTo>
                      <a:pt x="12" y="226"/>
                    </a:lnTo>
                    <a:lnTo>
                      <a:pt x="18" y="258"/>
                    </a:lnTo>
                    <a:lnTo>
                      <a:pt x="10" y="288"/>
                    </a:lnTo>
                    <a:lnTo>
                      <a:pt x="0" y="310"/>
                    </a:lnTo>
                    <a:lnTo>
                      <a:pt x="12" y="330"/>
                    </a:lnTo>
                    <a:lnTo>
                      <a:pt x="42" y="334"/>
                    </a:lnTo>
                    <a:lnTo>
                      <a:pt x="64" y="344"/>
                    </a:lnTo>
                    <a:lnTo>
                      <a:pt x="60" y="362"/>
                    </a:lnTo>
                    <a:lnTo>
                      <a:pt x="48" y="366"/>
                    </a:lnTo>
                    <a:lnTo>
                      <a:pt x="36" y="386"/>
                    </a:lnTo>
                    <a:lnTo>
                      <a:pt x="22" y="418"/>
                    </a:lnTo>
                    <a:lnTo>
                      <a:pt x="8" y="422"/>
                    </a:lnTo>
                    <a:lnTo>
                      <a:pt x="18" y="442"/>
                    </a:lnTo>
                    <a:lnTo>
                      <a:pt x="16" y="460"/>
                    </a:lnTo>
                    <a:lnTo>
                      <a:pt x="8" y="474"/>
                    </a:lnTo>
                    <a:lnTo>
                      <a:pt x="36" y="482"/>
                    </a:lnTo>
                    <a:lnTo>
                      <a:pt x="46" y="492"/>
                    </a:lnTo>
                    <a:lnTo>
                      <a:pt x="76" y="492"/>
                    </a:lnTo>
                    <a:lnTo>
                      <a:pt x="92" y="506"/>
                    </a:lnTo>
                    <a:lnTo>
                      <a:pt x="108" y="530"/>
                    </a:lnTo>
                    <a:lnTo>
                      <a:pt x="108" y="558"/>
                    </a:lnTo>
                    <a:lnTo>
                      <a:pt x="126" y="568"/>
                    </a:lnTo>
                    <a:lnTo>
                      <a:pt x="162" y="566"/>
                    </a:lnTo>
                    <a:lnTo>
                      <a:pt x="156" y="548"/>
                    </a:lnTo>
                    <a:lnTo>
                      <a:pt x="166" y="534"/>
                    </a:lnTo>
                    <a:lnTo>
                      <a:pt x="168" y="486"/>
                    </a:lnTo>
                    <a:lnTo>
                      <a:pt x="158" y="474"/>
                    </a:lnTo>
                    <a:lnTo>
                      <a:pt x="178" y="448"/>
                    </a:lnTo>
                    <a:lnTo>
                      <a:pt x="204" y="444"/>
                    </a:lnTo>
                    <a:lnTo>
                      <a:pt x="220" y="424"/>
                    </a:lnTo>
                    <a:lnTo>
                      <a:pt x="260" y="424"/>
                    </a:lnTo>
                    <a:lnTo>
                      <a:pt x="274" y="438"/>
                    </a:lnTo>
                    <a:lnTo>
                      <a:pt x="274" y="458"/>
                    </a:lnTo>
                    <a:lnTo>
                      <a:pt x="280" y="474"/>
                    </a:lnTo>
                    <a:lnTo>
                      <a:pt x="254" y="506"/>
                    </a:lnTo>
                    <a:lnTo>
                      <a:pt x="248" y="528"/>
                    </a:lnTo>
                    <a:lnTo>
                      <a:pt x="226" y="542"/>
                    </a:lnTo>
                    <a:lnTo>
                      <a:pt x="214" y="542"/>
                    </a:lnTo>
                    <a:lnTo>
                      <a:pt x="210" y="560"/>
                    </a:lnTo>
                    <a:lnTo>
                      <a:pt x="232" y="582"/>
                    </a:lnTo>
                    <a:lnTo>
                      <a:pt x="270" y="588"/>
                    </a:lnTo>
                    <a:lnTo>
                      <a:pt x="292" y="594"/>
                    </a:lnTo>
                    <a:lnTo>
                      <a:pt x="306" y="582"/>
                    </a:lnTo>
                    <a:lnTo>
                      <a:pt x="330" y="556"/>
                    </a:lnTo>
                    <a:lnTo>
                      <a:pt x="358" y="558"/>
                    </a:lnTo>
                    <a:lnTo>
                      <a:pt x="378" y="540"/>
                    </a:lnTo>
                    <a:lnTo>
                      <a:pt x="408" y="528"/>
                    </a:lnTo>
                    <a:lnTo>
                      <a:pt x="428" y="542"/>
                    </a:lnTo>
                    <a:lnTo>
                      <a:pt x="448" y="558"/>
                    </a:lnTo>
                    <a:lnTo>
                      <a:pt x="470" y="542"/>
                    </a:lnTo>
                    <a:lnTo>
                      <a:pt x="490" y="564"/>
                    </a:lnTo>
                    <a:lnTo>
                      <a:pt x="498" y="544"/>
                    </a:lnTo>
                    <a:lnTo>
                      <a:pt x="504" y="488"/>
                    </a:lnTo>
                    <a:lnTo>
                      <a:pt x="514" y="480"/>
                    </a:lnTo>
                    <a:lnTo>
                      <a:pt x="516" y="446"/>
                    </a:lnTo>
                    <a:lnTo>
                      <a:pt x="522" y="434"/>
                    </a:lnTo>
                    <a:lnTo>
                      <a:pt x="520" y="398"/>
                    </a:lnTo>
                    <a:lnTo>
                      <a:pt x="510" y="390"/>
                    </a:lnTo>
                    <a:lnTo>
                      <a:pt x="484" y="416"/>
                    </a:lnTo>
                    <a:lnTo>
                      <a:pt x="466" y="416"/>
                    </a:lnTo>
                    <a:lnTo>
                      <a:pt x="474" y="392"/>
                    </a:lnTo>
                    <a:lnTo>
                      <a:pt x="474" y="372"/>
                    </a:lnTo>
                    <a:lnTo>
                      <a:pt x="464" y="356"/>
                    </a:lnTo>
                    <a:lnTo>
                      <a:pt x="464" y="290"/>
                    </a:lnTo>
                    <a:lnTo>
                      <a:pt x="478" y="266"/>
                    </a:lnTo>
                    <a:lnTo>
                      <a:pt x="474" y="184"/>
                    </a:lnTo>
                    <a:lnTo>
                      <a:pt x="492" y="168"/>
                    </a:lnTo>
                    <a:lnTo>
                      <a:pt x="486" y="124"/>
                    </a:lnTo>
                    <a:lnTo>
                      <a:pt x="474" y="106"/>
                    </a:lnTo>
                    <a:lnTo>
                      <a:pt x="466" y="60"/>
                    </a:lnTo>
                    <a:lnTo>
                      <a:pt x="474" y="34"/>
                    </a:lnTo>
                    <a:lnTo>
                      <a:pt x="456" y="12"/>
                    </a:lnTo>
                    <a:lnTo>
                      <a:pt x="448" y="0"/>
                    </a:lnTo>
                    <a:close/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899" name="Freeform 55"/>
              <p:cNvSpPr>
                <a:spLocks/>
              </p:cNvSpPr>
              <p:nvPr/>
            </p:nvSpPr>
            <p:spPr bwMode="gray">
              <a:xfrm>
                <a:off x="2926" y="1542"/>
                <a:ext cx="522" cy="594"/>
              </a:xfrm>
              <a:custGeom>
                <a:avLst/>
                <a:gdLst>
                  <a:gd name="T0" fmla="*/ 432 w 522"/>
                  <a:gd name="T1" fmla="*/ 2 h 594"/>
                  <a:gd name="T2" fmla="*/ 388 w 522"/>
                  <a:gd name="T3" fmla="*/ 42 h 594"/>
                  <a:gd name="T4" fmla="*/ 344 w 522"/>
                  <a:gd name="T5" fmla="*/ 32 h 594"/>
                  <a:gd name="T6" fmla="*/ 302 w 522"/>
                  <a:gd name="T7" fmla="*/ 36 h 594"/>
                  <a:gd name="T8" fmla="*/ 230 w 522"/>
                  <a:gd name="T9" fmla="*/ 40 h 594"/>
                  <a:gd name="T10" fmla="*/ 178 w 522"/>
                  <a:gd name="T11" fmla="*/ 90 h 594"/>
                  <a:gd name="T12" fmla="*/ 156 w 522"/>
                  <a:gd name="T13" fmla="*/ 138 h 594"/>
                  <a:gd name="T14" fmla="*/ 128 w 522"/>
                  <a:gd name="T15" fmla="*/ 118 h 594"/>
                  <a:gd name="T16" fmla="*/ 102 w 522"/>
                  <a:gd name="T17" fmla="*/ 126 h 594"/>
                  <a:gd name="T18" fmla="*/ 14 w 522"/>
                  <a:gd name="T19" fmla="*/ 188 h 594"/>
                  <a:gd name="T20" fmla="*/ 12 w 522"/>
                  <a:gd name="T21" fmla="*/ 226 h 594"/>
                  <a:gd name="T22" fmla="*/ 10 w 522"/>
                  <a:gd name="T23" fmla="*/ 288 h 594"/>
                  <a:gd name="T24" fmla="*/ 12 w 522"/>
                  <a:gd name="T25" fmla="*/ 330 h 594"/>
                  <a:gd name="T26" fmla="*/ 64 w 522"/>
                  <a:gd name="T27" fmla="*/ 344 h 594"/>
                  <a:gd name="T28" fmla="*/ 48 w 522"/>
                  <a:gd name="T29" fmla="*/ 366 h 594"/>
                  <a:gd name="T30" fmla="*/ 22 w 522"/>
                  <a:gd name="T31" fmla="*/ 418 h 594"/>
                  <a:gd name="T32" fmla="*/ 18 w 522"/>
                  <a:gd name="T33" fmla="*/ 442 h 594"/>
                  <a:gd name="T34" fmla="*/ 8 w 522"/>
                  <a:gd name="T35" fmla="*/ 474 h 594"/>
                  <a:gd name="T36" fmla="*/ 46 w 522"/>
                  <a:gd name="T37" fmla="*/ 492 h 594"/>
                  <a:gd name="T38" fmla="*/ 92 w 522"/>
                  <a:gd name="T39" fmla="*/ 506 h 594"/>
                  <a:gd name="T40" fmla="*/ 108 w 522"/>
                  <a:gd name="T41" fmla="*/ 558 h 594"/>
                  <a:gd name="T42" fmla="*/ 162 w 522"/>
                  <a:gd name="T43" fmla="*/ 566 h 594"/>
                  <a:gd name="T44" fmla="*/ 166 w 522"/>
                  <a:gd name="T45" fmla="*/ 534 h 594"/>
                  <a:gd name="T46" fmla="*/ 158 w 522"/>
                  <a:gd name="T47" fmla="*/ 474 h 594"/>
                  <a:gd name="T48" fmla="*/ 204 w 522"/>
                  <a:gd name="T49" fmla="*/ 444 h 594"/>
                  <a:gd name="T50" fmla="*/ 260 w 522"/>
                  <a:gd name="T51" fmla="*/ 424 h 594"/>
                  <a:gd name="T52" fmla="*/ 274 w 522"/>
                  <a:gd name="T53" fmla="*/ 458 h 594"/>
                  <a:gd name="T54" fmla="*/ 254 w 522"/>
                  <a:gd name="T55" fmla="*/ 506 h 594"/>
                  <a:gd name="T56" fmla="*/ 226 w 522"/>
                  <a:gd name="T57" fmla="*/ 542 h 594"/>
                  <a:gd name="T58" fmla="*/ 210 w 522"/>
                  <a:gd name="T59" fmla="*/ 560 h 594"/>
                  <a:gd name="T60" fmla="*/ 270 w 522"/>
                  <a:gd name="T61" fmla="*/ 588 h 594"/>
                  <a:gd name="T62" fmla="*/ 306 w 522"/>
                  <a:gd name="T63" fmla="*/ 582 h 594"/>
                  <a:gd name="T64" fmla="*/ 358 w 522"/>
                  <a:gd name="T65" fmla="*/ 558 h 594"/>
                  <a:gd name="T66" fmla="*/ 408 w 522"/>
                  <a:gd name="T67" fmla="*/ 528 h 594"/>
                  <a:gd name="T68" fmla="*/ 448 w 522"/>
                  <a:gd name="T69" fmla="*/ 558 h 594"/>
                  <a:gd name="T70" fmla="*/ 490 w 522"/>
                  <a:gd name="T71" fmla="*/ 564 h 594"/>
                  <a:gd name="T72" fmla="*/ 504 w 522"/>
                  <a:gd name="T73" fmla="*/ 488 h 594"/>
                  <a:gd name="T74" fmla="*/ 516 w 522"/>
                  <a:gd name="T75" fmla="*/ 446 h 594"/>
                  <a:gd name="T76" fmla="*/ 520 w 522"/>
                  <a:gd name="T77" fmla="*/ 398 h 594"/>
                  <a:gd name="T78" fmla="*/ 484 w 522"/>
                  <a:gd name="T79" fmla="*/ 416 h 594"/>
                  <a:gd name="T80" fmla="*/ 474 w 522"/>
                  <a:gd name="T81" fmla="*/ 392 h 594"/>
                  <a:gd name="T82" fmla="*/ 464 w 522"/>
                  <a:gd name="T83" fmla="*/ 356 h 594"/>
                  <a:gd name="T84" fmla="*/ 478 w 522"/>
                  <a:gd name="T85" fmla="*/ 266 h 594"/>
                  <a:gd name="T86" fmla="*/ 492 w 522"/>
                  <a:gd name="T87" fmla="*/ 168 h 594"/>
                  <a:gd name="T88" fmla="*/ 474 w 522"/>
                  <a:gd name="T89" fmla="*/ 106 h 594"/>
                  <a:gd name="T90" fmla="*/ 474 w 522"/>
                  <a:gd name="T91" fmla="*/ 34 h 594"/>
                  <a:gd name="T92" fmla="*/ 448 w 522"/>
                  <a:gd name="T93" fmla="*/ 0 h 59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522"/>
                  <a:gd name="T142" fmla="*/ 0 h 594"/>
                  <a:gd name="T143" fmla="*/ 522 w 522"/>
                  <a:gd name="T144" fmla="*/ 594 h 59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522" h="594">
                    <a:moveTo>
                      <a:pt x="448" y="0"/>
                    </a:moveTo>
                    <a:lnTo>
                      <a:pt x="432" y="2"/>
                    </a:lnTo>
                    <a:lnTo>
                      <a:pt x="408" y="28"/>
                    </a:lnTo>
                    <a:lnTo>
                      <a:pt x="388" y="42"/>
                    </a:lnTo>
                    <a:lnTo>
                      <a:pt x="366" y="34"/>
                    </a:lnTo>
                    <a:lnTo>
                      <a:pt x="344" y="32"/>
                    </a:lnTo>
                    <a:lnTo>
                      <a:pt x="314" y="44"/>
                    </a:lnTo>
                    <a:lnTo>
                      <a:pt x="302" y="36"/>
                    </a:lnTo>
                    <a:lnTo>
                      <a:pt x="274" y="36"/>
                    </a:lnTo>
                    <a:lnTo>
                      <a:pt x="230" y="40"/>
                    </a:lnTo>
                    <a:lnTo>
                      <a:pt x="220" y="40"/>
                    </a:lnTo>
                    <a:lnTo>
                      <a:pt x="178" y="90"/>
                    </a:lnTo>
                    <a:lnTo>
                      <a:pt x="178" y="122"/>
                    </a:lnTo>
                    <a:lnTo>
                      <a:pt x="156" y="138"/>
                    </a:lnTo>
                    <a:lnTo>
                      <a:pt x="132" y="132"/>
                    </a:lnTo>
                    <a:lnTo>
                      <a:pt x="128" y="118"/>
                    </a:lnTo>
                    <a:lnTo>
                      <a:pt x="114" y="110"/>
                    </a:lnTo>
                    <a:lnTo>
                      <a:pt x="102" y="126"/>
                    </a:lnTo>
                    <a:lnTo>
                      <a:pt x="64" y="146"/>
                    </a:lnTo>
                    <a:lnTo>
                      <a:pt x="14" y="188"/>
                    </a:lnTo>
                    <a:lnTo>
                      <a:pt x="0" y="214"/>
                    </a:lnTo>
                    <a:lnTo>
                      <a:pt x="12" y="226"/>
                    </a:lnTo>
                    <a:lnTo>
                      <a:pt x="18" y="258"/>
                    </a:lnTo>
                    <a:lnTo>
                      <a:pt x="10" y="288"/>
                    </a:lnTo>
                    <a:lnTo>
                      <a:pt x="0" y="310"/>
                    </a:lnTo>
                    <a:lnTo>
                      <a:pt x="12" y="330"/>
                    </a:lnTo>
                    <a:lnTo>
                      <a:pt x="42" y="334"/>
                    </a:lnTo>
                    <a:lnTo>
                      <a:pt x="64" y="344"/>
                    </a:lnTo>
                    <a:lnTo>
                      <a:pt x="60" y="362"/>
                    </a:lnTo>
                    <a:lnTo>
                      <a:pt x="48" y="366"/>
                    </a:lnTo>
                    <a:lnTo>
                      <a:pt x="36" y="386"/>
                    </a:lnTo>
                    <a:lnTo>
                      <a:pt x="22" y="418"/>
                    </a:lnTo>
                    <a:lnTo>
                      <a:pt x="8" y="422"/>
                    </a:lnTo>
                    <a:lnTo>
                      <a:pt x="18" y="442"/>
                    </a:lnTo>
                    <a:lnTo>
                      <a:pt x="16" y="460"/>
                    </a:lnTo>
                    <a:lnTo>
                      <a:pt x="8" y="474"/>
                    </a:lnTo>
                    <a:lnTo>
                      <a:pt x="36" y="482"/>
                    </a:lnTo>
                    <a:lnTo>
                      <a:pt x="46" y="492"/>
                    </a:lnTo>
                    <a:lnTo>
                      <a:pt x="76" y="492"/>
                    </a:lnTo>
                    <a:lnTo>
                      <a:pt x="92" y="506"/>
                    </a:lnTo>
                    <a:lnTo>
                      <a:pt x="108" y="530"/>
                    </a:lnTo>
                    <a:lnTo>
                      <a:pt x="108" y="558"/>
                    </a:lnTo>
                    <a:lnTo>
                      <a:pt x="126" y="568"/>
                    </a:lnTo>
                    <a:lnTo>
                      <a:pt x="162" y="566"/>
                    </a:lnTo>
                    <a:lnTo>
                      <a:pt x="156" y="548"/>
                    </a:lnTo>
                    <a:lnTo>
                      <a:pt x="166" y="534"/>
                    </a:lnTo>
                    <a:lnTo>
                      <a:pt x="168" y="486"/>
                    </a:lnTo>
                    <a:lnTo>
                      <a:pt x="158" y="474"/>
                    </a:lnTo>
                    <a:lnTo>
                      <a:pt x="178" y="448"/>
                    </a:lnTo>
                    <a:lnTo>
                      <a:pt x="204" y="444"/>
                    </a:lnTo>
                    <a:lnTo>
                      <a:pt x="220" y="424"/>
                    </a:lnTo>
                    <a:lnTo>
                      <a:pt x="260" y="424"/>
                    </a:lnTo>
                    <a:lnTo>
                      <a:pt x="274" y="438"/>
                    </a:lnTo>
                    <a:lnTo>
                      <a:pt x="274" y="458"/>
                    </a:lnTo>
                    <a:lnTo>
                      <a:pt x="280" y="474"/>
                    </a:lnTo>
                    <a:lnTo>
                      <a:pt x="254" y="506"/>
                    </a:lnTo>
                    <a:lnTo>
                      <a:pt x="248" y="528"/>
                    </a:lnTo>
                    <a:lnTo>
                      <a:pt x="226" y="542"/>
                    </a:lnTo>
                    <a:lnTo>
                      <a:pt x="214" y="542"/>
                    </a:lnTo>
                    <a:lnTo>
                      <a:pt x="210" y="560"/>
                    </a:lnTo>
                    <a:lnTo>
                      <a:pt x="232" y="582"/>
                    </a:lnTo>
                    <a:lnTo>
                      <a:pt x="270" y="588"/>
                    </a:lnTo>
                    <a:lnTo>
                      <a:pt x="292" y="594"/>
                    </a:lnTo>
                    <a:lnTo>
                      <a:pt x="306" y="582"/>
                    </a:lnTo>
                    <a:lnTo>
                      <a:pt x="330" y="556"/>
                    </a:lnTo>
                    <a:lnTo>
                      <a:pt x="358" y="558"/>
                    </a:lnTo>
                    <a:lnTo>
                      <a:pt x="378" y="540"/>
                    </a:lnTo>
                    <a:lnTo>
                      <a:pt x="408" y="528"/>
                    </a:lnTo>
                    <a:lnTo>
                      <a:pt x="428" y="542"/>
                    </a:lnTo>
                    <a:lnTo>
                      <a:pt x="448" y="558"/>
                    </a:lnTo>
                    <a:lnTo>
                      <a:pt x="470" y="542"/>
                    </a:lnTo>
                    <a:lnTo>
                      <a:pt x="490" y="564"/>
                    </a:lnTo>
                    <a:lnTo>
                      <a:pt x="498" y="544"/>
                    </a:lnTo>
                    <a:lnTo>
                      <a:pt x="504" y="488"/>
                    </a:lnTo>
                    <a:lnTo>
                      <a:pt x="514" y="480"/>
                    </a:lnTo>
                    <a:lnTo>
                      <a:pt x="516" y="446"/>
                    </a:lnTo>
                    <a:lnTo>
                      <a:pt x="522" y="434"/>
                    </a:lnTo>
                    <a:lnTo>
                      <a:pt x="520" y="398"/>
                    </a:lnTo>
                    <a:lnTo>
                      <a:pt x="510" y="390"/>
                    </a:lnTo>
                    <a:lnTo>
                      <a:pt x="484" y="416"/>
                    </a:lnTo>
                    <a:lnTo>
                      <a:pt x="466" y="416"/>
                    </a:lnTo>
                    <a:lnTo>
                      <a:pt x="474" y="392"/>
                    </a:lnTo>
                    <a:lnTo>
                      <a:pt x="474" y="372"/>
                    </a:lnTo>
                    <a:lnTo>
                      <a:pt x="464" y="356"/>
                    </a:lnTo>
                    <a:lnTo>
                      <a:pt x="464" y="290"/>
                    </a:lnTo>
                    <a:lnTo>
                      <a:pt x="478" y="266"/>
                    </a:lnTo>
                    <a:lnTo>
                      <a:pt x="474" y="184"/>
                    </a:lnTo>
                    <a:lnTo>
                      <a:pt x="492" y="168"/>
                    </a:lnTo>
                    <a:lnTo>
                      <a:pt x="486" y="124"/>
                    </a:lnTo>
                    <a:lnTo>
                      <a:pt x="474" y="106"/>
                    </a:lnTo>
                    <a:lnTo>
                      <a:pt x="466" y="60"/>
                    </a:lnTo>
                    <a:lnTo>
                      <a:pt x="474" y="34"/>
                    </a:lnTo>
                    <a:lnTo>
                      <a:pt x="456" y="12"/>
                    </a:lnTo>
                    <a:lnTo>
                      <a:pt x="448" y="0"/>
                    </a:lnTo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900" name="Freeform 56"/>
              <p:cNvSpPr>
                <a:spLocks/>
              </p:cNvSpPr>
              <p:nvPr/>
            </p:nvSpPr>
            <p:spPr bwMode="gray">
              <a:xfrm>
                <a:off x="2496" y="1912"/>
                <a:ext cx="448" cy="322"/>
              </a:xfrm>
              <a:custGeom>
                <a:avLst/>
                <a:gdLst>
                  <a:gd name="T0" fmla="*/ 66 w 448"/>
                  <a:gd name="T1" fmla="*/ 60 h 322"/>
                  <a:gd name="T2" fmla="*/ 30 w 448"/>
                  <a:gd name="T3" fmla="*/ 64 h 322"/>
                  <a:gd name="T4" fmla="*/ 32 w 448"/>
                  <a:gd name="T5" fmla="*/ 80 h 322"/>
                  <a:gd name="T6" fmla="*/ 54 w 448"/>
                  <a:gd name="T7" fmla="*/ 92 h 322"/>
                  <a:gd name="T8" fmla="*/ 60 w 448"/>
                  <a:gd name="T9" fmla="*/ 130 h 322"/>
                  <a:gd name="T10" fmla="*/ 52 w 448"/>
                  <a:gd name="T11" fmla="*/ 162 h 322"/>
                  <a:gd name="T12" fmla="*/ 26 w 448"/>
                  <a:gd name="T13" fmla="*/ 178 h 322"/>
                  <a:gd name="T14" fmla="*/ 12 w 448"/>
                  <a:gd name="T15" fmla="*/ 190 h 322"/>
                  <a:gd name="T16" fmla="*/ 14 w 448"/>
                  <a:gd name="T17" fmla="*/ 226 h 322"/>
                  <a:gd name="T18" fmla="*/ 0 w 448"/>
                  <a:gd name="T19" fmla="*/ 242 h 322"/>
                  <a:gd name="T20" fmla="*/ 0 w 448"/>
                  <a:gd name="T21" fmla="*/ 270 h 322"/>
                  <a:gd name="T22" fmla="*/ 24 w 448"/>
                  <a:gd name="T23" fmla="*/ 292 h 322"/>
                  <a:gd name="T24" fmla="*/ 32 w 448"/>
                  <a:gd name="T25" fmla="*/ 314 h 322"/>
                  <a:gd name="T26" fmla="*/ 54 w 448"/>
                  <a:gd name="T27" fmla="*/ 310 h 322"/>
                  <a:gd name="T28" fmla="*/ 88 w 448"/>
                  <a:gd name="T29" fmla="*/ 292 h 322"/>
                  <a:gd name="T30" fmla="*/ 114 w 448"/>
                  <a:gd name="T31" fmla="*/ 260 h 322"/>
                  <a:gd name="T32" fmla="*/ 130 w 448"/>
                  <a:gd name="T33" fmla="*/ 256 h 322"/>
                  <a:gd name="T34" fmla="*/ 152 w 448"/>
                  <a:gd name="T35" fmla="*/ 276 h 322"/>
                  <a:gd name="T36" fmla="*/ 176 w 448"/>
                  <a:gd name="T37" fmla="*/ 286 h 322"/>
                  <a:gd name="T38" fmla="*/ 190 w 448"/>
                  <a:gd name="T39" fmla="*/ 302 h 322"/>
                  <a:gd name="T40" fmla="*/ 194 w 448"/>
                  <a:gd name="T41" fmla="*/ 322 h 322"/>
                  <a:gd name="T42" fmla="*/ 228 w 448"/>
                  <a:gd name="T43" fmla="*/ 320 h 322"/>
                  <a:gd name="T44" fmla="*/ 254 w 448"/>
                  <a:gd name="T45" fmla="*/ 310 h 322"/>
                  <a:gd name="T46" fmla="*/ 276 w 448"/>
                  <a:gd name="T47" fmla="*/ 320 h 322"/>
                  <a:gd name="T48" fmla="*/ 300 w 448"/>
                  <a:gd name="T49" fmla="*/ 318 h 322"/>
                  <a:gd name="T50" fmla="*/ 314 w 448"/>
                  <a:gd name="T51" fmla="*/ 302 h 322"/>
                  <a:gd name="T52" fmla="*/ 338 w 448"/>
                  <a:gd name="T53" fmla="*/ 304 h 322"/>
                  <a:gd name="T54" fmla="*/ 352 w 448"/>
                  <a:gd name="T55" fmla="*/ 316 h 322"/>
                  <a:gd name="T56" fmla="*/ 374 w 448"/>
                  <a:gd name="T57" fmla="*/ 288 h 322"/>
                  <a:gd name="T58" fmla="*/ 376 w 448"/>
                  <a:gd name="T59" fmla="*/ 252 h 322"/>
                  <a:gd name="T60" fmla="*/ 358 w 448"/>
                  <a:gd name="T61" fmla="*/ 232 h 322"/>
                  <a:gd name="T62" fmla="*/ 360 w 448"/>
                  <a:gd name="T63" fmla="*/ 200 h 322"/>
                  <a:gd name="T64" fmla="*/ 370 w 448"/>
                  <a:gd name="T65" fmla="*/ 186 h 322"/>
                  <a:gd name="T66" fmla="*/ 378 w 448"/>
                  <a:gd name="T67" fmla="*/ 142 h 322"/>
                  <a:gd name="T68" fmla="*/ 406 w 448"/>
                  <a:gd name="T69" fmla="*/ 128 h 322"/>
                  <a:gd name="T70" fmla="*/ 426 w 448"/>
                  <a:gd name="T71" fmla="*/ 108 h 322"/>
                  <a:gd name="T72" fmla="*/ 438 w 448"/>
                  <a:gd name="T73" fmla="*/ 104 h 322"/>
                  <a:gd name="T74" fmla="*/ 446 w 448"/>
                  <a:gd name="T75" fmla="*/ 90 h 322"/>
                  <a:gd name="T76" fmla="*/ 448 w 448"/>
                  <a:gd name="T77" fmla="*/ 72 h 322"/>
                  <a:gd name="T78" fmla="*/ 438 w 448"/>
                  <a:gd name="T79" fmla="*/ 52 h 322"/>
                  <a:gd name="T80" fmla="*/ 422 w 448"/>
                  <a:gd name="T81" fmla="*/ 56 h 322"/>
                  <a:gd name="T82" fmla="*/ 394 w 448"/>
                  <a:gd name="T83" fmla="*/ 52 h 322"/>
                  <a:gd name="T84" fmla="*/ 376 w 448"/>
                  <a:gd name="T85" fmla="*/ 44 h 322"/>
                  <a:gd name="T86" fmla="*/ 368 w 448"/>
                  <a:gd name="T87" fmla="*/ 40 h 322"/>
                  <a:gd name="T88" fmla="*/ 366 w 448"/>
                  <a:gd name="T89" fmla="*/ 54 h 322"/>
                  <a:gd name="T90" fmla="*/ 340 w 448"/>
                  <a:gd name="T91" fmla="*/ 68 h 322"/>
                  <a:gd name="T92" fmla="*/ 314 w 448"/>
                  <a:gd name="T93" fmla="*/ 68 h 322"/>
                  <a:gd name="T94" fmla="*/ 294 w 448"/>
                  <a:gd name="T95" fmla="*/ 46 h 322"/>
                  <a:gd name="T96" fmla="*/ 276 w 448"/>
                  <a:gd name="T97" fmla="*/ 20 h 322"/>
                  <a:gd name="T98" fmla="*/ 242 w 448"/>
                  <a:gd name="T99" fmla="*/ 22 h 322"/>
                  <a:gd name="T100" fmla="*/ 224 w 448"/>
                  <a:gd name="T101" fmla="*/ 36 h 322"/>
                  <a:gd name="T102" fmla="*/ 208 w 448"/>
                  <a:gd name="T103" fmla="*/ 46 h 322"/>
                  <a:gd name="T104" fmla="*/ 190 w 448"/>
                  <a:gd name="T105" fmla="*/ 34 h 322"/>
                  <a:gd name="T106" fmla="*/ 192 w 448"/>
                  <a:gd name="T107" fmla="*/ 10 h 322"/>
                  <a:gd name="T108" fmla="*/ 176 w 448"/>
                  <a:gd name="T109" fmla="*/ 0 h 322"/>
                  <a:gd name="T110" fmla="*/ 148 w 448"/>
                  <a:gd name="T111" fmla="*/ 2 h 322"/>
                  <a:gd name="T112" fmla="*/ 140 w 448"/>
                  <a:gd name="T113" fmla="*/ 14 h 322"/>
                  <a:gd name="T114" fmla="*/ 140 w 448"/>
                  <a:gd name="T115" fmla="*/ 32 h 322"/>
                  <a:gd name="T116" fmla="*/ 114 w 448"/>
                  <a:gd name="T117" fmla="*/ 52 h 322"/>
                  <a:gd name="T118" fmla="*/ 90 w 448"/>
                  <a:gd name="T119" fmla="*/ 64 h 322"/>
                  <a:gd name="T120" fmla="*/ 66 w 448"/>
                  <a:gd name="T121" fmla="*/ 60 h 32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448"/>
                  <a:gd name="T184" fmla="*/ 0 h 322"/>
                  <a:gd name="T185" fmla="*/ 448 w 448"/>
                  <a:gd name="T186" fmla="*/ 322 h 32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448" h="322">
                    <a:moveTo>
                      <a:pt x="66" y="60"/>
                    </a:moveTo>
                    <a:lnTo>
                      <a:pt x="30" y="64"/>
                    </a:lnTo>
                    <a:lnTo>
                      <a:pt x="32" y="80"/>
                    </a:lnTo>
                    <a:lnTo>
                      <a:pt x="54" y="92"/>
                    </a:lnTo>
                    <a:lnTo>
                      <a:pt x="60" y="130"/>
                    </a:lnTo>
                    <a:lnTo>
                      <a:pt x="52" y="162"/>
                    </a:lnTo>
                    <a:lnTo>
                      <a:pt x="26" y="178"/>
                    </a:lnTo>
                    <a:lnTo>
                      <a:pt x="12" y="190"/>
                    </a:lnTo>
                    <a:lnTo>
                      <a:pt x="14" y="226"/>
                    </a:lnTo>
                    <a:lnTo>
                      <a:pt x="0" y="242"/>
                    </a:lnTo>
                    <a:lnTo>
                      <a:pt x="0" y="270"/>
                    </a:lnTo>
                    <a:lnTo>
                      <a:pt x="24" y="292"/>
                    </a:lnTo>
                    <a:lnTo>
                      <a:pt x="32" y="314"/>
                    </a:lnTo>
                    <a:lnTo>
                      <a:pt x="54" y="310"/>
                    </a:lnTo>
                    <a:lnTo>
                      <a:pt x="88" y="292"/>
                    </a:lnTo>
                    <a:lnTo>
                      <a:pt x="114" y="260"/>
                    </a:lnTo>
                    <a:lnTo>
                      <a:pt x="130" y="256"/>
                    </a:lnTo>
                    <a:lnTo>
                      <a:pt x="152" y="276"/>
                    </a:lnTo>
                    <a:lnTo>
                      <a:pt x="176" y="286"/>
                    </a:lnTo>
                    <a:lnTo>
                      <a:pt x="190" y="302"/>
                    </a:lnTo>
                    <a:lnTo>
                      <a:pt x="194" y="322"/>
                    </a:lnTo>
                    <a:lnTo>
                      <a:pt x="228" y="320"/>
                    </a:lnTo>
                    <a:lnTo>
                      <a:pt x="254" y="310"/>
                    </a:lnTo>
                    <a:lnTo>
                      <a:pt x="276" y="320"/>
                    </a:lnTo>
                    <a:lnTo>
                      <a:pt x="300" y="318"/>
                    </a:lnTo>
                    <a:lnTo>
                      <a:pt x="314" y="302"/>
                    </a:lnTo>
                    <a:lnTo>
                      <a:pt x="338" y="304"/>
                    </a:lnTo>
                    <a:lnTo>
                      <a:pt x="352" y="316"/>
                    </a:lnTo>
                    <a:lnTo>
                      <a:pt x="374" y="288"/>
                    </a:lnTo>
                    <a:lnTo>
                      <a:pt x="376" y="252"/>
                    </a:lnTo>
                    <a:lnTo>
                      <a:pt x="358" y="232"/>
                    </a:lnTo>
                    <a:lnTo>
                      <a:pt x="360" y="200"/>
                    </a:lnTo>
                    <a:lnTo>
                      <a:pt x="370" y="186"/>
                    </a:lnTo>
                    <a:lnTo>
                      <a:pt x="378" y="142"/>
                    </a:lnTo>
                    <a:lnTo>
                      <a:pt x="406" y="128"/>
                    </a:lnTo>
                    <a:lnTo>
                      <a:pt x="426" y="108"/>
                    </a:lnTo>
                    <a:lnTo>
                      <a:pt x="438" y="104"/>
                    </a:lnTo>
                    <a:lnTo>
                      <a:pt x="446" y="90"/>
                    </a:lnTo>
                    <a:lnTo>
                      <a:pt x="448" y="72"/>
                    </a:lnTo>
                    <a:lnTo>
                      <a:pt x="438" y="52"/>
                    </a:lnTo>
                    <a:lnTo>
                      <a:pt x="422" y="56"/>
                    </a:lnTo>
                    <a:lnTo>
                      <a:pt x="394" y="52"/>
                    </a:lnTo>
                    <a:lnTo>
                      <a:pt x="376" y="44"/>
                    </a:lnTo>
                    <a:lnTo>
                      <a:pt x="368" y="40"/>
                    </a:lnTo>
                    <a:lnTo>
                      <a:pt x="366" y="54"/>
                    </a:lnTo>
                    <a:lnTo>
                      <a:pt x="340" y="68"/>
                    </a:lnTo>
                    <a:lnTo>
                      <a:pt x="314" y="68"/>
                    </a:lnTo>
                    <a:lnTo>
                      <a:pt x="294" y="46"/>
                    </a:lnTo>
                    <a:lnTo>
                      <a:pt x="276" y="20"/>
                    </a:lnTo>
                    <a:lnTo>
                      <a:pt x="242" y="22"/>
                    </a:lnTo>
                    <a:lnTo>
                      <a:pt x="224" y="36"/>
                    </a:lnTo>
                    <a:lnTo>
                      <a:pt x="208" y="46"/>
                    </a:lnTo>
                    <a:lnTo>
                      <a:pt x="190" y="34"/>
                    </a:lnTo>
                    <a:lnTo>
                      <a:pt x="192" y="10"/>
                    </a:lnTo>
                    <a:lnTo>
                      <a:pt x="176" y="0"/>
                    </a:lnTo>
                    <a:lnTo>
                      <a:pt x="148" y="2"/>
                    </a:lnTo>
                    <a:lnTo>
                      <a:pt x="140" y="14"/>
                    </a:lnTo>
                    <a:lnTo>
                      <a:pt x="140" y="32"/>
                    </a:lnTo>
                    <a:lnTo>
                      <a:pt x="114" y="52"/>
                    </a:lnTo>
                    <a:lnTo>
                      <a:pt x="90" y="64"/>
                    </a:lnTo>
                    <a:lnTo>
                      <a:pt x="66" y="60"/>
                    </a:lnTo>
                    <a:close/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901" name="Freeform 57"/>
              <p:cNvSpPr>
                <a:spLocks/>
              </p:cNvSpPr>
              <p:nvPr/>
            </p:nvSpPr>
            <p:spPr bwMode="gray">
              <a:xfrm>
                <a:off x="2496" y="1912"/>
                <a:ext cx="448" cy="322"/>
              </a:xfrm>
              <a:custGeom>
                <a:avLst/>
                <a:gdLst>
                  <a:gd name="T0" fmla="*/ 66 w 448"/>
                  <a:gd name="T1" fmla="*/ 60 h 322"/>
                  <a:gd name="T2" fmla="*/ 30 w 448"/>
                  <a:gd name="T3" fmla="*/ 64 h 322"/>
                  <a:gd name="T4" fmla="*/ 32 w 448"/>
                  <a:gd name="T5" fmla="*/ 80 h 322"/>
                  <a:gd name="T6" fmla="*/ 54 w 448"/>
                  <a:gd name="T7" fmla="*/ 92 h 322"/>
                  <a:gd name="T8" fmla="*/ 60 w 448"/>
                  <a:gd name="T9" fmla="*/ 130 h 322"/>
                  <a:gd name="T10" fmla="*/ 52 w 448"/>
                  <a:gd name="T11" fmla="*/ 162 h 322"/>
                  <a:gd name="T12" fmla="*/ 26 w 448"/>
                  <a:gd name="T13" fmla="*/ 178 h 322"/>
                  <a:gd name="T14" fmla="*/ 12 w 448"/>
                  <a:gd name="T15" fmla="*/ 190 h 322"/>
                  <a:gd name="T16" fmla="*/ 14 w 448"/>
                  <a:gd name="T17" fmla="*/ 226 h 322"/>
                  <a:gd name="T18" fmla="*/ 0 w 448"/>
                  <a:gd name="T19" fmla="*/ 242 h 322"/>
                  <a:gd name="T20" fmla="*/ 0 w 448"/>
                  <a:gd name="T21" fmla="*/ 270 h 322"/>
                  <a:gd name="T22" fmla="*/ 24 w 448"/>
                  <a:gd name="T23" fmla="*/ 292 h 322"/>
                  <a:gd name="T24" fmla="*/ 32 w 448"/>
                  <a:gd name="T25" fmla="*/ 314 h 322"/>
                  <a:gd name="T26" fmla="*/ 54 w 448"/>
                  <a:gd name="T27" fmla="*/ 310 h 322"/>
                  <a:gd name="T28" fmla="*/ 88 w 448"/>
                  <a:gd name="T29" fmla="*/ 292 h 322"/>
                  <a:gd name="T30" fmla="*/ 114 w 448"/>
                  <a:gd name="T31" fmla="*/ 260 h 322"/>
                  <a:gd name="T32" fmla="*/ 130 w 448"/>
                  <a:gd name="T33" fmla="*/ 256 h 322"/>
                  <a:gd name="T34" fmla="*/ 152 w 448"/>
                  <a:gd name="T35" fmla="*/ 276 h 322"/>
                  <a:gd name="T36" fmla="*/ 176 w 448"/>
                  <a:gd name="T37" fmla="*/ 286 h 322"/>
                  <a:gd name="T38" fmla="*/ 190 w 448"/>
                  <a:gd name="T39" fmla="*/ 302 h 322"/>
                  <a:gd name="T40" fmla="*/ 194 w 448"/>
                  <a:gd name="T41" fmla="*/ 322 h 322"/>
                  <a:gd name="T42" fmla="*/ 228 w 448"/>
                  <a:gd name="T43" fmla="*/ 320 h 322"/>
                  <a:gd name="T44" fmla="*/ 254 w 448"/>
                  <a:gd name="T45" fmla="*/ 310 h 322"/>
                  <a:gd name="T46" fmla="*/ 276 w 448"/>
                  <a:gd name="T47" fmla="*/ 320 h 322"/>
                  <a:gd name="T48" fmla="*/ 300 w 448"/>
                  <a:gd name="T49" fmla="*/ 318 h 322"/>
                  <a:gd name="T50" fmla="*/ 314 w 448"/>
                  <a:gd name="T51" fmla="*/ 302 h 322"/>
                  <a:gd name="T52" fmla="*/ 338 w 448"/>
                  <a:gd name="T53" fmla="*/ 304 h 322"/>
                  <a:gd name="T54" fmla="*/ 352 w 448"/>
                  <a:gd name="T55" fmla="*/ 316 h 322"/>
                  <a:gd name="T56" fmla="*/ 374 w 448"/>
                  <a:gd name="T57" fmla="*/ 288 h 322"/>
                  <a:gd name="T58" fmla="*/ 376 w 448"/>
                  <a:gd name="T59" fmla="*/ 252 h 322"/>
                  <a:gd name="T60" fmla="*/ 358 w 448"/>
                  <a:gd name="T61" fmla="*/ 232 h 322"/>
                  <a:gd name="T62" fmla="*/ 360 w 448"/>
                  <a:gd name="T63" fmla="*/ 200 h 322"/>
                  <a:gd name="T64" fmla="*/ 370 w 448"/>
                  <a:gd name="T65" fmla="*/ 186 h 322"/>
                  <a:gd name="T66" fmla="*/ 378 w 448"/>
                  <a:gd name="T67" fmla="*/ 142 h 322"/>
                  <a:gd name="T68" fmla="*/ 406 w 448"/>
                  <a:gd name="T69" fmla="*/ 128 h 322"/>
                  <a:gd name="T70" fmla="*/ 426 w 448"/>
                  <a:gd name="T71" fmla="*/ 108 h 322"/>
                  <a:gd name="T72" fmla="*/ 438 w 448"/>
                  <a:gd name="T73" fmla="*/ 104 h 322"/>
                  <a:gd name="T74" fmla="*/ 446 w 448"/>
                  <a:gd name="T75" fmla="*/ 90 h 322"/>
                  <a:gd name="T76" fmla="*/ 448 w 448"/>
                  <a:gd name="T77" fmla="*/ 72 h 322"/>
                  <a:gd name="T78" fmla="*/ 438 w 448"/>
                  <a:gd name="T79" fmla="*/ 52 h 322"/>
                  <a:gd name="T80" fmla="*/ 422 w 448"/>
                  <a:gd name="T81" fmla="*/ 56 h 322"/>
                  <a:gd name="T82" fmla="*/ 394 w 448"/>
                  <a:gd name="T83" fmla="*/ 52 h 322"/>
                  <a:gd name="T84" fmla="*/ 376 w 448"/>
                  <a:gd name="T85" fmla="*/ 44 h 322"/>
                  <a:gd name="T86" fmla="*/ 368 w 448"/>
                  <a:gd name="T87" fmla="*/ 40 h 322"/>
                  <a:gd name="T88" fmla="*/ 366 w 448"/>
                  <a:gd name="T89" fmla="*/ 54 h 322"/>
                  <a:gd name="T90" fmla="*/ 340 w 448"/>
                  <a:gd name="T91" fmla="*/ 68 h 322"/>
                  <a:gd name="T92" fmla="*/ 314 w 448"/>
                  <a:gd name="T93" fmla="*/ 68 h 322"/>
                  <a:gd name="T94" fmla="*/ 294 w 448"/>
                  <a:gd name="T95" fmla="*/ 46 h 322"/>
                  <a:gd name="T96" fmla="*/ 276 w 448"/>
                  <a:gd name="T97" fmla="*/ 20 h 322"/>
                  <a:gd name="T98" fmla="*/ 242 w 448"/>
                  <a:gd name="T99" fmla="*/ 22 h 322"/>
                  <a:gd name="T100" fmla="*/ 224 w 448"/>
                  <a:gd name="T101" fmla="*/ 36 h 322"/>
                  <a:gd name="T102" fmla="*/ 208 w 448"/>
                  <a:gd name="T103" fmla="*/ 46 h 322"/>
                  <a:gd name="T104" fmla="*/ 190 w 448"/>
                  <a:gd name="T105" fmla="*/ 34 h 322"/>
                  <a:gd name="T106" fmla="*/ 192 w 448"/>
                  <a:gd name="T107" fmla="*/ 10 h 322"/>
                  <a:gd name="T108" fmla="*/ 176 w 448"/>
                  <a:gd name="T109" fmla="*/ 0 h 322"/>
                  <a:gd name="T110" fmla="*/ 148 w 448"/>
                  <a:gd name="T111" fmla="*/ 2 h 322"/>
                  <a:gd name="T112" fmla="*/ 140 w 448"/>
                  <a:gd name="T113" fmla="*/ 14 h 322"/>
                  <a:gd name="T114" fmla="*/ 140 w 448"/>
                  <a:gd name="T115" fmla="*/ 32 h 322"/>
                  <a:gd name="T116" fmla="*/ 114 w 448"/>
                  <a:gd name="T117" fmla="*/ 52 h 322"/>
                  <a:gd name="T118" fmla="*/ 90 w 448"/>
                  <a:gd name="T119" fmla="*/ 64 h 322"/>
                  <a:gd name="T120" fmla="*/ 66 w 448"/>
                  <a:gd name="T121" fmla="*/ 60 h 32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448"/>
                  <a:gd name="T184" fmla="*/ 0 h 322"/>
                  <a:gd name="T185" fmla="*/ 448 w 448"/>
                  <a:gd name="T186" fmla="*/ 322 h 32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448" h="322">
                    <a:moveTo>
                      <a:pt x="66" y="60"/>
                    </a:moveTo>
                    <a:lnTo>
                      <a:pt x="30" y="64"/>
                    </a:lnTo>
                    <a:lnTo>
                      <a:pt x="32" y="80"/>
                    </a:lnTo>
                    <a:lnTo>
                      <a:pt x="54" y="92"/>
                    </a:lnTo>
                    <a:lnTo>
                      <a:pt x="60" y="130"/>
                    </a:lnTo>
                    <a:lnTo>
                      <a:pt x="52" y="162"/>
                    </a:lnTo>
                    <a:lnTo>
                      <a:pt x="26" y="178"/>
                    </a:lnTo>
                    <a:lnTo>
                      <a:pt x="12" y="190"/>
                    </a:lnTo>
                    <a:lnTo>
                      <a:pt x="14" y="226"/>
                    </a:lnTo>
                    <a:lnTo>
                      <a:pt x="0" y="242"/>
                    </a:lnTo>
                    <a:lnTo>
                      <a:pt x="0" y="270"/>
                    </a:lnTo>
                    <a:lnTo>
                      <a:pt x="24" y="292"/>
                    </a:lnTo>
                    <a:lnTo>
                      <a:pt x="32" y="314"/>
                    </a:lnTo>
                    <a:lnTo>
                      <a:pt x="54" y="310"/>
                    </a:lnTo>
                    <a:lnTo>
                      <a:pt x="88" y="292"/>
                    </a:lnTo>
                    <a:lnTo>
                      <a:pt x="114" y="260"/>
                    </a:lnTo>
                    <a:lnTo>
                      <a:pt x="130" y="256"/>
                    </a:lnTo>
                    <a:lnTo>
                      <a:pt x="152" y="276"/>
                    </a:lnTo>
                    <a:lnTo>
                      <a:pt x="176" y="286"/>
                    </a:lnTo>
                    <a:lnTo>
                      <a:pt x="190" y="302"/>
                    </a:lnTo>
                    <a:lnTo>
                      <a:pt x="194" y="322"/>
                    </a:lnTo>
                    <a:lnTo>
                      <a:pt x="228" y="320"/>
                    </a:lnTo>
                    <a:lnTo>
                      <a:pt x="254" y="310"/>
                    </a:lnTo>
                    <a:lnTo>
                      <a:pt x="276" y="320"/>
                    </a:lnTo>
                    <a:lnTo>
                      <a:pt x="300" y="318"/>
                    </a:lnTo>
                    <a:lnTo>
                      <a:pt x="314" y="302"/>
                    </a:lnTo>
                    <a:lnTo>
                      <a:pt x="338" y="304"/>
                    </a:lnTo>
                    <a:lnTo>
                      <a:pt x="352" y="316"/>
                    </a:lnTo>
                    <a:lnTo>
                      <a:pt x="374" y="288"/>
                    </a:lnTo>
                    <a:lnTo>
                      <a:pt x="376" y="252"/>
                    </a:lnTo>
                    <a:lnTo>
                      <a:pt x="358" y="232"/>
                    </a:lnTo>
                    <a:lnTo>
                      <a:pt x="360" y="200"/>
                    </a:lnTo>
                    <a:lnTo>
                      <a:pt x="370" y="186"/>
                    </a:lnTo>
                    <a:lnTo>
                      <a:pt x="378" y="142"/>
                    </a:lnTo>
                    <a:lnTo>
                      <a:pt x="406" y="128"/>
                    </a:lnTo>
                    <a:lnTo>
                      <a:pt x="426" y="108"/>
                    </a:lnTo>
                    <a:lnTo>
                      <a:pt x="438" y="104"/>
                    </a:lnTo>
                    <a:lnTo>
                      <a:pt x="446" y="90"/>
                    </a:lnTo>
                    <a:lnTo>
                      <a:pt x="448" y="72"/>
                    </a:lnTo>
                    <a:lnTo>
                      <a:pt x="438" y="52"/>
                    </a:lnTo>
                    <a:lnTo>
                      <a:pt x="422" y="56"/>
                    </a:lnTo>
                    <a:lnTo>
                      <a:pt x="394" y="52"/>
                    </a:lnTo>
                    <a:lnTo>
                      <a:pt x="376" y="44"/>
                    </a:lnTo>
                    <a:lnTo>
                      <a:pt x="368" y="40"/>
                    </a:lnTo>
                    <a:lnTo>
                      <a:pt x="366" y="54"/>
                    </a:lnTo>
                    <a:lnTo>
                      <a:pt x="340" y="68"/>
                    </a:lnTo>
                    <a:lnTo>
                      <a:pt x="314" y="68"/>
                    </a:lnTo>
                    <a:lnTo>
                      <a:pt x="294" y="46"/>
                    </a:lnTo>
                    <a:lnTo>
                      <a:pt x="276" y="20"/>
                    </a:lnTo>
                    <a:lnTo>
                      <a:pt x="242" y="22"/>
                    </a:lnTo>
                    <a:lnTo>
                      <a:pt x="224" y="36"/>
                    </a:lnTo>
                    <a:lnTo>
                      <a:pt x="208" y="46"/>
                    </a:lnTo>
                    <a:lnTo>
                      <a:pt x="190" y="34"/>
                    </a:lnTo>
                    <a:lnTo>
                      <a:pt x="192" y="10"/>
                    </a:lnTo>
                    <a:lnTo>
                      <a:pt x="176" y="0"/>
                    </a:lnTo>
                    <a:lnTo>
                      <a:pt x="148" y="2"/>
                    </a:lnTo>
                    <a:lnTo>
                      <a:pt x="140" y="14"/>
                    </a:lnTo>
                    <a:lnTo>
                      <a:pt x="140" y="32"/>
                    </a:lnTo>
                    <a:lnTo>
                      <a:pt x="114" y="52"/>
                    </a:lnTo>
                    <a:lnTo>
                      <a:pt x="90" y="64"/>
                    </a:lnTo>
                    <a:lnTo>
                      <a:pt x="66" y="60"/>
                    </a:lnTo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902" name="Freeform 58"/>
              <p:cNvSpPr>
                <a:spLocks/>
              </p:cNvSpPr>
              <p:nvPr/>
            </p:nvSpPr>
            <p:spPr bwMode="gray">
              <a:xfrm>
                <a:off x="2848" y="2016"/>
                <a:ext cx="488" cy="452"/>
              </a:xfrm>
              <a:custGeom>
                <a:avLst/>
                <a:gdLst>
                  <a:gd name="T0" fmla="*/ 22 w 488"/>
                  <a:gd name="T1" fmla="*/ 184 h 452"/>
                  <a:gd name="T2" fmla="*/ 6 w 488"/>
                  <a:gd name="T3" fmla="*/ 128 h 452"/>
                  <a:gd name="T4" fmla="*/ 18 w 488"/>
                  <a:gd name="T5" fmla="*/ 82 h 452"/>
                  <a:gd name="T6" fmla="*/ 56 w 488"/>
                  <a:gd name="T7" fmla="*/ 24 h 452"/>
                  <a:gd name="T8" fmla="*/ 88 w 488"/>
                  <a:gd name="T9" fmla="*/ 0 h 452"/>
                  <a:gd name="T10" fmla="*/ 124 w 488"/>
                  <a:gd name="T11" fmla="*/ 18 h 452"/>
                  <a:gd name="T12" fmla="*/ 172 w 488"/>
                  <a:gd name="T13" fmla="*/ 32 h 452"/>
                  <a:gd name="T14" fmla="*/ 186 w 488"/>
                  <a:gd name="T15" fmla="*/ 84 h 452"/>
                  <a:gd name="T16" fmla="*/ 240 w 488"/>
                  <a:gd name="T17" fmla="*/ 92 h 452"/>
                  <a:gd name="T18" fmla="*/ 268 w 488"/>
                  <a:gd name="T19" fmla="*/ 86 h 452"/>
                  <a:gd name="T20" fmla="*/ 310 w 488"/>
                  <a:gd name="T21" fmla="*/ 108 h 452"/>
                  <a:gd name="T22" fmla="*/ 370 w 488"/>
                  <a:gd name="T23" fmla="*/ 120 h 452"/>
                  <a:gd name="T24" fmla="*/ 436 w 488"/>
                  <a:gd name="T25" fmla="*/ 84 h 452"/>
                  <a:gd name="T26" fmla="*/ 424 w 488"/>
                  <a:gd name="T27" fmla="*/ 120 h 452"/>
                  <a:gd name="T28" fmla="*/ 450 w 488"/>
                  <a:gd name="T29" fmla="*/ 144 h 452"/>
                  <a:gd name="T30" fmla="*/ 488 w 488"/>
                  <a:gd name="T31" fmla="*/ 164 h 452"/>
                  <a:gd name="T32" fmla="*/ 462 w 488"/>
                  <a:gd name="T33" fmla="*/ 194 h 452"/>
                  <a:gd name="T34" fmla="*/ 382 w 488"/>
                  <a:gd name="T35" fmla="*/ 254 h 452"/>
                  <a:gd name="T36" fmla="*/ 364 w 488"/>
                  <a:gd name="T37" fmla="*/ 286 h 452"/>
                  <a:gd name="T38" fmla="*/ 310 w 488"/>
                  <a:gd name="T39" fmla="*/ 280 h 452"/>
                  <a:gd name="T40" fmla="*/ 270 w 488"/>
                  <a:gd name="T41" fmla="*/ 324 h 452"/>
                  <a:gd name="T42" fmla="*/ 306 w 488"/>
                  <a:gd name="T43" fmla="*/ 346 h 452"/>
                  <a:gd name="T44" fmla="*/ 330 w 488"/>
                  <a:gd name="T45" fmla="*/ 310 h 452"/>
                  <a:gd name="T46" fmla="*/ 364 w 488"/>
                  <a:gd name="T47" fmla="*/ 330 h 452"/>
                  <a:gd name="T48" fmla="*/ 352 w 488"/>
                  <a:gd name="T49" fmla="*/ 360 h 452"/>
                  <a:gd name="T50" fmla="*/ 356 w 488"/>
                  <a:gd name="T51" fmla="*/ 398 h 452"/>
                  <a:gd name="T52" fmla="*/ 318 w 488"/>
                  <a:gd name="T53" fmla="*/ 446 h 452"/>
                  <a:gd name="T54" fmla="*/ 266 w 488"/>
                  <a:gd name="T55" fmla="*/ 434 h 452"/>
                  <a:gd name="T56" fmla="*/ 224 w 488"/>
                  <a:gd name="T57" fmla="*/ 390 h 452"/>
                  <a:gd name="T58" fmla="*/ 158 w 488"/>
                  <a:gd name="T59" fmla="*/ 400 h 452"/>
                  <a:gd name="T60" fmla="*/ 148 w 488"/>
                  <a:gd name="T61" fmla="*/ 448 h 452"/>
                  <a:gd name="T62" fmla="*/ 106 w 488"/>
                  <a:gd name="T63" fmla="*/ 434 h 452"/>
                  <a:gd name="T64" fmla="*/ 76 w 488"/>
                  <a:gd name="T65" fmla="*/ 398 h 452"/>
                  <a:gd name="T66" fmla="*/ 62 w 488"/>
                  <a:gd name="T67" fmla="*/ 364 h 452"/>
                  <a:gd name="T68" fmla="*/ 52 w 488"/>
                  <a:gd name="T69" fmla="*/ 308 h 452"/>
                  <a:gd name="T70" fmla="*/ 14 w 488"/>
                  <a:gd name="T71" fmla="*/ 268 h 452"/>
                  <a:gd name="T72" fmla="*/ 2 w 488"/>
                  <a:gd name="T73" fmla="*/ 224 h 45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488"/>
                  <a:gd name="T112" fmla="*/ 0 h 452"/>
                  <a:gd name="T113" fmla="*/ 488 w 488"/>
                  <a:gd name="T114" fmla="*/ 452 h 45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488" h="452">
                    <a:moveTo>
                      <a:pt x="0" y="212"/>
                    </a:moveTo>
                    <a:lnTo>
                      <a:pt x="22" y="184"/>
                    </a:lnTo>
                    <a:lnTo>
                      <a:pt x="24" y="148"/>
                    </a:lnTo>
                    <a:lnTo>
                      <a:pt x="6" y="128"/>
                    </a:lnTo>
                    <a:lnTo>
                      <a:pt x="8" y="96"/>
                    </a:lnTo>
                    <a:lnTo>
                      <a:pt x="18" y="82"/>
                    </a:lnTo>
                    <a:lnTo>
                      <a:pt x="26" y="38"/>
                    </a:lnTo>
                    <a:lnTo>
                      <a:pt x="56" y="24"/>
                    </a:lnTo>
                    <a:lnTo>
                      <a:pt x="74" y="4"/>
                    </a:lnTo>
                    <a:lnTo>
                      <a:pt x="88" y="0"/>
                    </a:lnTo>
                    <a:lnTo>
                      <a:pt x="114" y="8"/>
                    </a:lnTo>
                    <a:lnTo>
                      <a:pt x="124" y="18"/>
                    </a:lnTo>
                    <a:lnTo>
                      <a:pt x="154" y="18"/>
                    </a:lnTo>
                    <a:lnTo>
                      <a:pt x="172" y="32"/>
                    </a:lnTo>
                    <a:lnTo>
                      <a:pt x="186" y="56"/>
                    </a:lnTo>
                    <a:lnTo>
                      <a:pt x="186" y="84"/>
                    </a:lnTo>
                    <a:lnTo>
                      <a:pt x="204" y="94"/>
                    </a:lnTo>
                    <a:lnTo>
                      <a:pt x="240" y="92"/>
                    </a:lnTo>
                    <a:lnTo>
                      <a:pt x="256" y="94"/>
                    </a:lnTo>
                    <a:lnTo>
                      <a:pt x="268" y="86"/>
                    </a:lnTo>
                    <a:lnTo>
                      <a:pt x="290" y="86"/>
                    </a:lnTo>
                    <a:lnTo>
                      <a:pt x="310" y="108"/>
                    </a:lnTo>
                    <a:lnTo>
                      <a:pt x="348" y="114"/>
                    </a:lnTo>
                    <a:lnTo>
                      <a:pt x="370" y="120"/>
                    </a:lnTo>
                    <a:lnTo>
                      <a:pt x="408" y="82"/>
                    </a:lnTo>
                    <a:lnTo>
                      <a:pt x="436" y="84"/>
                    </a:lnTo>
                    <a:lnTo>
                      <a:pt x="442" y="104"/>
                    </a:lnTo>
                    <a:lnTo>
                      <a:pt x="424" y="120"/>
                    </a:lnTo>
                    <a:lnTo>
                      <a:pt x="430" y="138"/>
                    </a:lnTo>
                    <a:lnTo>
                      <a:pt x="450" y="144"/>
                    </a:lnTo>
                    <a:lnTo>
                      <a:pt x="468" y="162"/>
                    </a:lnTo>
                    <a:lnTo>
                      <a:pt x="488" y="164"/>
                    </a:lnTo>
                    <a:lnTo>
                      <a:pt x="486" y="182"/>
                    </a:lnTo>
                    <a:lnTo>
                      <a:pt x="462" y="194"/>
                    </a:lnTo>
                    <a:lnTo>
                      <a:pt x="414" y="230"/>
                    </a:lnTo>
                    <a:lnTo>
                      <a:pt x="382" y="254"/>
                    </a:lnTo>
                    <a:lnTo>
                      <a:pt x="376" y="278"/>
                    </a:lnTo>
                    <a:lnTo>
                      <a:pt x="364" y="286"/>
                    </a:lnTo>
                    <a:lnTo>
                      <a:pt x="330" y="276"/>
                    </a:lnTo>
                    <a:lnTo>
                      <a:pt x="310" y="280"/>
                    </a:lnTo>
                    <a:lnTo>
                      <a:pt x="278" y="302"/>
                    </a:lnTo>
                    <a:lnTo>
                      <a:pt x="270" y="324"/>
                    </a:lnTo>
                    <a:lnTo>
                      <a:pt x="284" y="344"/>
                    </a:lnTo>
                    <a:lnTo>
                      <a:pt x="306" y="346"/>
                    </a:lnTo>
                    <a:lnTo>
                      <a:pt x="320" y="322"/>
                    </a:lnTo>
                    <a:lnTo>
                      <a:pt x="330" y="310"/>
                    </a:lnTo>
                    <a:lnTo>
                      <a:pt x="354" y="310"/>
                    </a:lnTo>
                    <a:lnTo>
                      <a:pt x="364" y="330"/>
                    </a:lnTo>
                    <a:lnTo>
                      <a:pt x="348" y="342"/>
                    </a:lnTo>
                    <a:lnTo>
                      <a:pt x="352" y="360"/>
                    </a:lnTo>
                    <a:lnTo>
                      <a:pt x="362" y="374"/>
                    </a:lnTo>
                    <a:lnTo>
                      <a:pt x="356" y="398"/>
                    </a:lnTo>
                    <a:lnTo>
                      <a:pt x="332" y="428"/>
                    </a:lnTo>
                    <a:lnTo>
                      <a:pt x="318" y="446"/>
                    </a:lnTo>
                    <a:lnTo>
                      <a:pt x="288" y="446"/>
                    </a:lnTo>
                    <a:lnTo>
                      <a:pt x="266" y="434"/>
                    </a:lnTo>
                    <a:lnTo>
                      <a:pt x="242" y="412"/>
                    </a:lnTo>
                    <a:lnTo>
                      <a:pt x="224" y="390"/>
                    </a:lnTo>
                    <a:lnTo>
                      <a:pt x="200" y="400"/>
                    </a:lnTo>
                    <a:lnTo>
                      <a:pt x="158" y="400"/>
                    </a:lnTo>
                    <a:lnTo>
                      <a:pt x="150" y="408"/>
                    </a:lnTo>
                    <a:lnTo>
                      <a:pt x="148" y="448"/>
                    </a:lnTo>
                    <a:lnTo>
                      <a:pt x="132" y="452"/>
                    </a:lnTo>
                    <a:lnTo>
                      <a:pt x="106" y="434"/>
                    </a:lnTo>
                    <a:lnTo>
                      <a:pt x="82" y="432"/>
                    </a:lnTo>
                    <a:lnTo>
                      <a:pt x="76" y="398"/>
                    </a:lnTo>
                    <a:lnTo>
                      <a:pt x="74" y="370"/>
                    </a:lnTo>
                    <a:lnTo>
                      <a:pt x="62" y="364"/>
                    </a:lnTo>
                    <a:lnTo>
                      <a:pt x="64" y="324"/>
                    </a:lnTo>
                    <a:lnTo>
                      <a:pt x="52" y="308"/>
                    </a:lnTo>
                    <a:lnTo>
                      <a:pt x="36" y="290"/>
                    </a:lnTo>
                    <a:lnTo>
                      <a:pt x="14" y="268"/>
                    </a:lnTo>
                    <a:lnTo>
                      <a:pt x="14" y="236"/>
                    </a:lnTo>
                    <a:lnTo>
                      <a:pt x="2" y="224"/>
                    </a:lnTo>
                    <a:lnTo>
                      <a:pt x="0" y="212"/>
                    </a:lnTo>
                    <a:close/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903" name="Freeform 59"/>
              <p:cNvSpPr>
                <a:spLocks/>
              </p:cNvSpPr>
              <p:nvPr/>
            </p:nvSpPr>
            <p:spPr bwMode="gray">
              <a:xfrm>
                <a:off x="2848" y="2016"/>
                <a:ext cx="488" cy="452"/>
              </a:xfrm>
              <a:custGeom>
                <a:avLst/>
                <a:gdLst>
                  <a:gd name="T0" fmla="*/ 22 w 488"/>
                  <a:gd name="T1" fmla="*/ 184 h 452"/>
                  <a:gd name="T2" fmla="*/ 6 w 488"/>
                  <a:gd name="T3" fmla="*/ 128 h 452"/>
                  <a:gd name="T4" fmla="*/ 18 w 488"/>
                  <a:gd name="T5" fmla="*/ 82 h 452"/>
                  <a:gd name="T6" fmla="*/ 56 w 488"/>
                  <a:gd name="T7" fmla="*/ 24 h 452"/>
                  <a:gd name="T8" fmla="*/ 88 w 488"/>
                  <a:gd name="T9" fmla="*/ 0 h 452"/>
                  <a:gd name="T10" fmla="*/ 124 w 488"/>
                  <a:gd name="T11" fmla="*/ 18 h 452"/>
                  <a:gd name="T12" fmla="*/ 172 w 488"/>
                  <a:gd name="T13" fmla="*/ 32 h 452"/>
                  <a:gd name="T14" fmla="*/ 186 w 488"/>
                  <a:gd name="T15" fmla="*/ 84 h 452"/>
                  <a:gd name="T16" fmla="*/ 240 w 488"/>
                  <a:gd name="T17" fmla="*/ 92 h 452"/>
                  <a:gd name="T18" fmla="*/ 268 w 488"/>
                  <a:gd name="T19" fmla="*/ 86 h 452"/>
                  <a:gd name="T20" fmla="*/ 310 w 488"/>
                  <a:gd name="T21" fmla="*/ 108 h 452"/>
                  <a:gd name="T22" fmla="*/ 370 w 488"/>
                  <a:gd name="T23" fmla="*/ 120 h 452"/>
                  <a:gd name="T24" fmla="*/ 436 w 488"/>
                  <a:gd name="T25" fmla="*/ 84 h 452"/>
                  <a:gd name="T26" fmla="*/ 424 w 488"/>
                  <a:gd name="T27" fmla="*/ 120 h 452"/>
                  <a:gd name="T28" fmla="*/ 450 w 488"/>
                  <a:gd name="T29" fmla="*/ 144 h 452"/>
                  <a:gd name="T30" fmla="*/ 488 w 488"/>
                  <a:gd name="T31" fmla="*/ 164 h 452"/>
                  <a:gd name="T32" fmla="*/ 462 w 488"/>
                  <a:gd name="T33" fmla="*/ 194 h 452"/>
                  <a:gd name="T34" fmla="*/ 382 w 488"/>
                  <a:gd name="T35" fmla="*/ 254 h 452"/>
                  <a:gd name="T36" fmla="*/ 364 w 488"/>
                  <a:gd name="T37" fmla="*/ 286 h 452"/>
                  <a:gd name="T38" fmla="*/ 310 w 488"/>
                  <a:gd name="T39" fmla="*/ 280 h 452"/>
                  <a:gd name="T40" fmla="*/ 270 w 488"/>
                  <a:gd name="T41" fmla="*/ 324 h 452"/>
                  <a:gd name="T42" fmla="*/ 306 w 488"/>
                  <a:gd name="T43" fmla="*/ 346 h 452"/>
                  <a:gd name="T44" fmla="*/ 330 w 488"/>
                  <a:gd name="T45" fmla="*/ 310 h 452"/>
                  <a:gd name="T46" fmla="*/ 364 w 488"/>
                  <a:gd name="T47" fmla="*/ 330 h 452"/>
                  <a:gd name="T48" fmla="*/ 352 w 488"/>
                  <a:gd name="T49" fmla="*/ 360 h 452"/>
                  <a:gd name="T50" fmla="*/ 356 w 488"/>
                  <a:gd name="T51" fmla="*/ 398 h 452"/>
                  <a:gd name="T52" fmla="*/ 318 w 488"/>
                  <a:gd name="T53" fmla="*/ 446 h 452"/>
                  <a:gd name="T54" fmla="*/ 266 w 488"/>
                  <a:gd name="T55" fmla="*/ 434 h 452"/>
                  <a:gd name="T56" fmla="*/ 224 w 488"/>
                  <a:gd name="T57" fmla="*/ 390 h 452"/>
                  <a:gd name="T58" fmla="*/ 158 w 488"/>
                  <a:gd name="T59" fmla="*/ 400 h 452"/>
                  <a:gd name="T60" fmla="*/ 148 w 488"/>
                  <a:gd name="T61" fmla="*/ 448 h 452"/>
                  <a:gd name="T62" fmla="*/ 106 w 488"/>
                  <a:gd name="T63" fmla="*/ 434 h 452"/>
                  <a:gd name="T64" fmla="*/ 76 w 488"/>
                  <a:gd name="T65" fmla="*/ 398 h 452"/>
                  <a:gd name="T66" fmla="*/ 62 w 488"/>
                  <a:gd name="T67" fmla="*/ 364 h 452"/>
                  <a:gd name="T68" fmla="*/ 52 w 488"/>
                  <a:gd name="T69" fmla="*/ 308 h 452"/>
                  <a:gd name="T70" fmla="*/ 14 w 488"/>
                  <a:gd name="T71" fmla="*/ 268 h 452"/>
                  <a:gd name="T72" fmla="*/ 2 w 488"/>
                  <a:gd name="T73" fmla="*/ 224 h 45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488"/>
                  <a:gd name="T112" fmla="*/ 0 h 452"/>
                  <a:gd name="T113" fmla="*/ 488 w 488"/>
                  <a:gd name="T114" fmla="*/ 452 h 45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488" h="452">
                    <a:moveTo>
                      <a:pt x="0" y="212"/>
                    </a:moveTo>
                    <a:lnTo>
                      <a:pt x="22" y="184"/>
                    </a:lnTo>
                    <a:lnTo>
                      <a:pt x="24" y="148"/>
                    </a:lnTo>
                    <a:lnTo>
                      <a:pt x="6" y="128"/>
                    </a:lnTo>
                    <a:lnTo>
                      <a:pt x="8" y="96"/>
                    </a:lnTo>
                    <a:lnTo>
                      <a:pt x="18" y="82"/>
                    </a:lnTo>
                    <a:lnTo>
                      <a:pt x="26" y="38"/>
                    </a:lnTo>
                    <a:lnTo>
                      <a:pt x="56" y="24"/>
                    </a:lnTo>
                    <a:lnTo>
                      <a:pt x="74" y="4"/>
                    </a:lnTo>
                    <a:lnTo>
                      <a:pt x="88" y="0"/>
                    </a:lnTo>
                    <a:lnTo>
                      <a:pt x="114" y="8"/>
                    </a:lnTo>
                    <a:lnTo>
                      <a:pt x="124" y="18"/>
                    </a:lnTo>
                    <a:lnTo>
                      <a:pt x="154" y="18"/>
                    </a:lnTo>
                    <a:lnTo>
                      <a:pt x="172" y="32"/>
                    </a:lnTo>
                    <a:lnTo>
                      <a:pt x="186" y="56"/>
                    </a:lnTo>
                    <a:lnTo>
                      <a:pt x="186" y="84"/>
                    </a:lnTo>
                    <a:lnTo>
                      <a:pt x="204" y="94"/>
                    </a:lnTo>
                    <a:lnTo>
                      <a:pt x="240" y="92"/>
                    </a:lnTo>
                    <a:lnTo>
                      <a:pt x="256" y="94"/>
                    </a:lnTo>
                    <a:lnTo>
                      <a:pt x="268" y="86"/>
                    </a:lnTo>
                    <a:lnTo>
                      <a:pt x="290" y="86"/>
                    </a:lnTo>
                    <a:lnTo>
                      <a:pt x="310" y="108"/>
                    </a:lnTo>
                    <a:lnTo>
                      <a:pt x="348" y="114"/>
                    </a:lnTo>
                    <a:lnTo>
                      <a:pt x="370" y="120"/>
                    </a:lnTo>
                    <a:lnTo>
                      <a:pt x="408" y="82"/>
                    </a:lnTo>
                    <a:lnTo>
                      <a:pt x="436" y="84"/>
                    </a:lnTo>
                    <a:lnTo>
                      <a:pt x="442" y="104"/>
                    </a:lnTo>
                    <a:lnTo>
                      <a:pt x="424" y="120"/>
                    </a:lnTo>
                    <a:lnTo>
                      <a:pt x="430" y="138"/>
                    </a:lnTo>
                    <a:lnTo>
                      <a:pt x="450" y="144"/>
                    </a:lnTo>
                    <a:lnTo>
                      <a:pt x="468" y="162"/>
                    </a:lnTo>
                    <a:lnTo>
                      <a:pt x="488" y="164"/>
                    </a:lnTo>
                    <a:lnTo>
                      <a:pt x="486" y="182"/>
                    </a:lnTo>
                    <a:lnTo>
                      <a:pt x="462" y="194"/>
                    </a:lnTo>
                    <a:lnTo>
                      <a:pt x="414" y="230"/>
                    </a:lnTo>
                    <a:lnTo>
                      <a:pt x="382" y="254"/>
                    </a:lnTo>
                    <a:lnTo>
                      <a:pt x="376" y="278"/>
                    </a:lnTo>
                    <a:lnTo>
                      <a:pt x="364" y="286"/>
                    </a:lnTo>
                    <a:lnTo>
                      <a:pt x="330" y="276"/>
                    </a:lnTo>
                    <a:lnTo>
                      <a:pt x="310" y="280"/>
                    </a:lnTo>
                    <a:lnTo>
                      <a:pt x="278" y="302"/>
                    </a:lnTo>
                    <a:lnTo>
                      <a:pt x="270" y="324"/>
                    </a:lnTo>
                    <a:lnTo>
                      <a:pt x="284" y="344"/>
                    </a:lnTo>
                    <a:lnTo>
                      <a:pt x="306" y="346"/>
                    </a:lnTo>
                    <a:lnTo>
                      <a:pt x="320" y="322"/>
                    </a:lnTo>
                    <a:lnTo>
                      <a:pt x="330" y="310"/>
                    </a:lnTo>
                    <a:lnTo>
                      <a:pt x="354" y="310"/>
                    </a:lnTo>
                    <a:lnTo>
                      <a:pt x="364" y="330"/>
                    </a:lnTo>
                    <a:lnTo>
                      <a:pt x="348" y="342"/>
                    </a:lnTo>
                    <a:lnTo>
                      <a:pt x="352" y="360"/>
                    </a:lnTo>
                    <a:lnTo>
                      <a:pt x="362" y="374"/>
                    </a:lnTo>
                    <a:lnTo>
                      <a:pt x="356" y="398"/>
                    </a:lnTo>
                    <a:lnTo>
                      <a:pt x="332" y="428"/>
                    </a:lnTo>
                    <a:lnTo>
                      <a:pt x="318" y="446"/>
                    </a:lnTo>
                    <a:lnTo>
                      <a:pt x="288" y="446"/>
                    </a:lnTo>
                    <a:lnTo>
                      <a:pt x="266" y="434"/>
                    </a:lnTo>
                    <a:lnTo>
                      <a:pt x="242" y="412"/>
                    </a:lnTo>
                    <a:lnTo>
                      <a:pt x="224" y="390"/>
                    </a:lnTo>
                    <a:lnTo>
                      <a:pt x="200" y="400"/>
                    </a:lnTo>
                    <a:lnTo>
                      <a:pt x="158" y="400"/>
                    </a:lnTo>
                    <a:lnTo>
                      <a:pt x="150" y="408"/>
                    </a:lnTo>
                    <a:lnTo>
                      <a:pt x="148" y="448"/>
                    </a:lnTo>
                    <a:lnTo>
                      <a:pt x="132" y="452"/>
                    </a:lnTo>
                    <a:lnTo>
                      <a:pt x="106" y="434"/>
                    </a:lnTo>
                    <a:lnTo>
                      <a:pt x="82" y="432"/>
                    </a:lnTo>
                    <a:lnTo>
                      <a:pt x="76" y="398"/>
                    </a:lnTo>
                    <a:lnTo>
                      <a:pt x="74" y="370"/>
                    </a:lnTo>
                    <a:lnTo>
                      <a:pt x="62" y="364"/>
                    </a:lnTo>
                    <a:lnTo>
                      <a:pt x="64" y="324"/>
                    </a:lnTo>
                    <a:lnTo>
                      <a:pt x="52" y="308"/>
                    </a:lnTo>
                    <a:lnTo>
                      <a:pt x="36" y="290"/>
                    </a:lnTo>
                    <a:lnTo>
                      <a:pt x="14" y="268"/>
                    </a:lnTo>
                    <a:lnTo>
                      <a:pt x="14" y="236"/>
                    </a:lnTo>
                    <a:lnTo>
                      <a:pt x="2" y="224"/>
                    </a:lnTo>
                    <a:lnTo>
                      <a:pt x="0" y="212"/>
                    </a:lnTo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904" name="Freeform 60"/>
              <p:cNvSpPr>
                <a:spLocks/>
              </p:cNvSpPr>
              <p:nvPr/>
            </p:nvSpPr>
            <p:spPr bwMode="gray">
              <a:xfrm>
                <a:off x="3082" y="1966"/>
                <a:ext cx="124" cy="144"/>
              </a:xfrm>
              <a:custGeom>
                <a:avLst/>
                <a:gdLst>
                  <a:gd name="T0" fmla="*/ 8 w 124"/>
                  <a:gd name="T1" fmla="*/ 144 h 144"/>
                  <a:gd name="T2" fmla="*/ 0 w 124"/>
                  <a:gd name="T3" fmla="*/ 124 h 144"/>
                  <a:gd name="T4" fmla="*/ 12 w 124"/>
                  <a:gd name="T5" fmla="*/ 110 h 144"/>
                  <a:gd name="T6" fmla="*/ 12 w 124"/>
                  <a:gd name="T7" fmla="*/ 62 h 144"/>
                  <a:gd name="T8" fmla="*/ 2 w 124"/>
                  <a:gd name="T9" fmla="*/ 50 h 144"/>
                  <a:gd name="T10" fmla="*/ 22 w 124"/>
                  <a:gd name="T11" fmla="*/ 26 h 144"/>
                  <a:gd name="T12" fmla="*/ 48 w 124"/>
                  <a:gd name="T13" fmla="*/ 20 h 144"/>
                  <a:gd name="T14" fmla="*/ 66 w 124"/>
                  <a:gd name="T15" fmla="*/ 0 h 144"/>
                  <a:gd name="T16" fmla="*/ 104 w 124"/>
                  <a:gd name="T17" fmla="*/ 0 h 144"/>
                  <a:gd name="T18" fmla="*/ 120 w 124"/>
                  <a:gd name="T19" fmla="*/ 16 h 144"/>
                  <a:gd name="T20" fmla="*/ 118 w 124"/>
                  <a:gd name="T21" fmla="*/ 34 h 144"/>
                  <a:gd name="T22" fmla="*/ 124 w 124"/>
                  <a:gd name="T23" fmla="*/ 50 h 144"/>
                  <a:gd name="T24" fmla="*/ 98 w 124"/>
                  <a:gd name="T25" fmla="*/ 82 h 144"/>
                  <a:gd name="T26" fmla="*/ 92 w 124"/>
                  <a:gd name="T27" fmla="*/ 104 h 144"/>
                  <a:gd name="T28" fmla="*/ 68 w 124"/>
                  <a:gd name="T29" fmla="*/ 118 h 144"/>
                  <a:gd name="T30" fmla="*/ 58 w 124"/>
                  <a:gd name="T31" fmla="*/ 118 h 144"/>
                  <a:gd name="T32" fmla="*/ 52 w 124"/>
                  <a:gd name="T33" fmla="*/ 138 h 144"/>
                  <a:gd name="T34" fmla="*/ 34 w 124"/>
                  <a:gd name="T35" fmla="*/ 136 h 144"/>
                  <a:gd name="T36" fmla="*/ 22 w 124"/>
                  <a:gd name="T37" fmla="*/ 144 h 144"/>
                  <a:gd name="T38" fmla="*/ 8 w 124"/>
                  <a:gd name="T39" fmla="*/ 144 h 14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24"/>
                  <a:gd name="T61" fmla="*/ 0 h 144"/>
                  <a:gd name="T62" fmla="*/ 124 w 124"/>
                  <a:gd name="T63" fmla="*/ 144 h 14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24" h="144">
                    <a:moveTo>
                      <a:pt x="8" y="144"/>
                    </a:moveTo>
                    <a:lnTo>
                      <a:pt x="0" y="124"/>
                    </a:lnTo>
                    <a:lnTo>
                      <a:pt x="12" y="110"/>
                    </a:lnTo>
                    <a:lnTo>
                      <a:pt x="12" y="62"/>
                    </a:lnTo>
                    <a:lnTo>
                      <a:pt x="2" y="50"/>
                    </a:lnTo>
                    <a:lnTo>
                      <a:pt x="22" y="26"/>
                    </a:lnTo>
                    <a:lnTo>
                      <a:pt x="48" y="20"/>
                    </a:lnTo>
                    <a:lnTo>
                      <a:pt x="66" y="0"/>
                    </a:lnTo>
                    <a:lnTo>
                      <a:pt x="104" y="0"/>
                    </a:lnTo>
                    <a:lnTo>
                      <a:pt x="120" y="16"/>
                    </a:lnTo>
                    <a:lnTo>
                      <a:pt x="118" y="34"/>
                    </a:lnTo>
                    <a:lnTo>
                      <a:pt x="124" y="50"/>
                    </a:lnTo>
                    <a:lnTo>
                      <a:pt x="98" y="82"/>
                    </a:lnTo>
                    <a:lnTo>
                      <a:pt x="92" y="104"/>
                    </a:lnTo>
                    <a:lnTo>
                      <a:pt x="68" y="118"/>
                    </a:lnTo>
                    <a:lnTo>
                      <a:pt x="58" y="118"/>
                    </a:lnTo>
                    <a:lnTo>
                      <a:pt x="52" y="138"/>
                    </a:lnTo>
                    <a:lnTo>
                      <a:pt x="34" y="136"/>
                    </a:lnTo>
                    <a:lnTo>
                      <a:pt x="22" y="144"/>
                    </a:lnTo>
                    <a:lnTo>
                      <a:pt x="8" y="144"/>
                    </a:lnTo>
                    <a:close/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905" name="Freeform 61"/>
              <p:cNvSpPr>
                <a:spLocks/>
              </p:cNvSpPr>
              <p:nvPr/>
            </p:nvSpPr>
            <p:spPr bwMode="gray">
              <a:xfrm>
                <a:off x="3082" y="1966"/>
                <a:ext cx="124" cy="144"/>
              </a:xfrm>
              <a:custGeom>
                <a:avLst/>
                <a:gdLst>
                  <a:gd name="T0" fmla="*/ 8 w 124"/>
                  <a:gd name="T1" fmla="*/ 144 h 144"/>
                  <a:gd name="T2" fmla="*/ 0 w 124"/>
                  <a:gd name="T3" fmla="*/ 124 h 144"/>
                  <a:gd name="T4" fmla="*/ 12 w 124"/>
                  <a:gd name="T5" fmla="*/ 110 h 144"/>
                  <a:gd name="T6" fmla="*/ 12 w 124"/>
                  <a:gd name="T7" fmla="*/ 62 h 144"/>
                  <a:gd name="T8" fmla="*/ 2 w 124"/>
                  <a:gd name="T9" fmla="*/ 50 h 144"/>
                  <a:gd name="T10" fmla="*/ 22 w 124"/>
                  <a:gd name="T11" fmla="*/ 26 h 144"/>
                  <a:gd name="T12" fmla="*/ 48 w 124"/>
                  <a:gd name="T13" fmla="*/ 20 h 144"/>
                  <a:gd name="T14" fmla="*/ 66 w 124"/>
                  <a:gd name="T15" fmla="*/ 0 h 144"/>
                  <a:gd name="T16" fmla="*/ 104 w 124"/>
                  <a:gd name="T17" fmla="*/ 0 h 144"/>
                  <a:gd name="T18" fmla="*/ 120 w 124"/>
                  <a:gd name="T19" fmla="*/ 16 h 144"/>
                  <a:gd name="T20" fmla="*/ 118 w 124"/>
                  <a:gd name="T21" fmla="*/ 34 h 144"/>
                  <a:gd name="T22" fmla="*/ 124 w 124"/>
                  <a:gd name="T23" fmla="*/ 50 h 144"/>
                  <a:gd name="T24" fmla="*/ 98 w 124"/>
                  <a:gd name="T25" fmla="*/ 82 h 144"/>
                  <a:gd name="T26" fmla="*/ 92 w 124"/>
                  <a:gd name="T27" fmla="*/ 104 h 144"/>
                  <a:gd name="T28" fmla="*/ 68 w 124"/>
                  <a:gd name="T29" fmla="*/ 118 h 144"/>
                  <a:gd name="T30" fmla="*/ 58 w 124"/>
                  <a:gd name="T31" fmla="*/ 118 h 144"/>
                  <a:gd name="T32" fmla="*/ 52 w 124"/>
                  <a:gd name="T33" fmla="*/ 138 h 144"/>
                  <a:gd name="T34" fmla="*/ 34 w 124"/>
                  <a:gd name="T35" fmla="*/ 136 h 144"/>
                  <a:gd name="T36" fmla="*/ 22 w 124"/>
                  <a:gd name="T37" fmla="*/ 144 h 144"/>
                  <a:gd name="T38" fmla="*/ 8 w 124"/>
                  <a:gd name="T39" fmla="*/ 144 h 14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24"/>
                  <a:gd name="T61" fmla="*/ 0 h 144"/>
                  <a:gd name="T62" fmla="*/ 124 w 124"/>
                  <a:gd name="T63" fmla="*/ 144 h 14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24" h="144">
                    <a:moveTo>
                      <a:pt x="8" y="144"/>
                    </a:moveTo>
                    <a:lnTo>
                      <a:pt x="0" y="124"/>
                    </a:lnTo>
                    <a:lnTo>
                      <a:pt x="12" y="110"/>
                    </a:lnTo>
                    <a:lnTo>
                      <a:pt x="12" y="62"/>
                    </a:lnTo>
                    <a:lnTo>
                      <a:pt x="2" y="50"/>
                    </a:lnTo>
                    <a:lnTo>
                      <a:pt x="22" y="26"/>
                    </a:lnTo>
                    <a:lnTo>
                      <a:pt x="48" y="20"/>
                    </a:lnTo>
                    <a:lnTo>
                      <a:pt x="66" y="0"/>
                    </a:lnTo>
                    <a:lnTo>
                      <a:pt x="104" y="0"/>
                    </a:lnTo>
                    <a:lnTo>
                      <a:pt x="120" y="16"/>
                    </a:lnTo>
                    <a:lnTo>
                      <a:pt x="118" y="34"/>
                    </a:lnTo>
                    <a:lnTo>
                      <a:pt x="124" y="50"/>
                    </a:lnTo>
                    <a:lnTo>
                      <a:pt x="98" y="82"/>
                    </a:lnTo>
                    <a:lnTo>
                      <a:pt x="92" y="104"/>
                    </a:lnTo>
                    <a:lnTo>
                      <a:pt x="68" y="118"/>
                    </a:lnTo>
                    <a:lnTo>
                      <a:pt x="58" y="118"/>
                    </a:lnTo>
                    <a:lnTo>
                      <a:pt x="52" y="138"/>
                    </a:lnTo>
                    <a:lnTo>
                      <a:pt x="34" y="136"/>
                    </a:lnTo>
                    <a:lnTo>
                      <a:pt x="22" y="144"/>
                    </a:lnTo>
                    <a:lnTo>
                      <a:pt x="8" y="144"/>
                    </a:lnTo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906" name="Freeform 62"/>
              <p:cNvSpPr>
                <a:spLocks/>
              </p:cNvSpPr>
              <p:nvPr/>
            </p:nvSpPr>
            <p:spPr bwMode="gray">
              <a:xfrm>
                <a:off x="3274" y="2070"/>
                <a:ext cx="144" cy="154"/>
              </a:xfrm>
              <a:custGeom>
                <a:avLst/>
                <a:gdLst>
                  <a:gd name="T0" fmla="*/ 10 w 144"/>
                  <a:gd name="T1" fmla="*/ 30 h 154"/>
                  <a:gd name="T2" fmla="*/ 16 w 144"/>
                  <a:gd name="T3" fmla="*/ 50 h 154"/>
                  <a:gd name="T4" fmla="*/ 0 w 144"/>
                  <a:gd name="T5" fmla="*/ 66 h 154"/>
                  <a:gd name="T6" fmla="*/ 2 w 144"/>
                  <a:gd name="T7" fmla="*/ 86 h 154"/>
                  <a:gd name="T8" fmla="*/ 24 w 144"/>
                  <a:gd name="T9" fmla="*/ 90 h 154"/>
                  <a:gd name="T10" fmla="*/ 42 w 144"/>
                  <a:gd name="T11" fmla="*/ 108 h 154"/>
                  <a:gd name="T12" fmla="*/ 62 w 144"/>
                  <a:gd name="T13" fmla="*/ 110 h 154"/>
                  <a:gd name="T14" fmla="*/ 60 w 144"/>
                  <a:gd name="T15" fmla="*/ 128 h 154"/>
                  <a:gd name="T16" fmla="*/ 74 w 144"/>
                  <a:gd name="T17" fmla="*/ 142 h 154"/>
                  <a:gd name="T18" fmla="*/ 94 w 144"/>
                  <a:gd name="T19" fmla="*/ 154 h 154"/>
                  <a:gd name="T20" fmla="*/ 118 w 144"/>
                  <a:gd name="T21" fmla="*/ 138 h 154"/>
                  <a:gd name="T22" fmla="*/ 118 w 144"/>
                  <a:gd name="T23" fmla="*/ 104 h 154"/>
                  <a:gd name="T24" fmla="*/ 144 w 144"/>
                  <a:gd name="T25" fmla="*/ 92 h 154"/>
                  <a:gd name="T26" fmla="*/ 142 w 144"/>
                  <a:gd name="T27" fmla="*/ 32 h 154"/>
                  <a:gd name="T28" fmla="*/ 122 w 144"/>
                  <a:gd name="T29" fmla="*/ 16 h 154"/>
                  <a:gd name="T30" fmla="*/ 100 w 144"/>
                  <a:gd name="T31" fmla="*/ 28 h 154"/>
                  <a:gd name="T32" fmla="*/ 80 w 144"/>
                  <a:gd name="T33" fmla="*/ 14 h 154"/>
                  <a:gd name="T34" fmla="*/ 60 w 144"/>
                  <a:gd name="T35" fmla="*/ 0 h 154"/>
                  <a:gd name="T36" fmla="*/ 30 w 144"/>
                  <a:gd name="T37" fmla="*/ 12 h 154"/>
                  <a:gd name="T38" fmla="*/ 10 w 144"/>
                  <a:gd name="T39" fmla="*/ 30 h 15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44"/>
                  <a:gd name="T61" fmla="*/ 0 h 154"/>
                  <a:gd name="T62" fmla="*/ 144 w 144"/>
                  <a:gd name="T63" fmla="*/ 154 h 15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44" h="154">
                    <a:moveTo>
                      <a:pt x="10" y="30"/>
                    </a:moveTo>
                    <a:lnTo>
                      <a:pt x="16" y="50"/>
                    </a:lnTo>
                    <a:lnTo>
                      <a:pt x="0" y="66"/>
                    </a:lnTo>
                    <a:lnTo>
                      <a:pt x="2" y="86"/>
                    </a:lnTo>
                    <a:lnTo>
                      <a:pt x="24" y="90"/>
                    </a:lnTo>
                    <a:lnTo>
                      <a:pt x="42" y="108"/>
                    </a:lnTo>
                    <a:lnTo>
                      <a:pt x="62" y="110"/>
                    </a:lnTo>
                    <a:lnTo>
                      <a:pt x="60" y="128"/>
                    </a:lnTo>
                    <a:lnTo>
                      <a:pt x="74" y="142"/>
                    </a:lnTo>
                    <a:lnTo>
                      <a:pt x="94" y="154"/>
                    </a:lnTo>
                    <a:lnTo>
                      <a:pt x="118" y="138"/>
                    </a:lnTo>
                    <a:lnTo>
                      <a:pt x="118" y="104"/>
                    </a:lnTo>
                    <a:lnTo>
                      <a:pt x="144" y="92"/>
                    </a:lnTo>
                    <a:lnTo>
                      <a:pt x="142" y="32"/>
                    </a:lnTo>
                    <a:lnTo>
                      <a:pt x="122" y="16"/>
                    </a:lnTo>
                    <a:lnTo>
                      <a:pt x="100" y="28"/>
                    </a:lnTo>
                    <a:lnTo>
                      <a:pt x="80" y="14"/>
                    </a:lnTo>
                    <a:lnTo>
                      <a:pt x="60" y="0"/>
                    </a:lnTo>
                    <a:lnTo>
                      <a:pt x="30" y="12"/>
                    </a:lnTo>
                    <a:lnTo>
                      <a:pt x="10" y="30"/>
                    </a:lnTo>
                    <a:close/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907" name="Freeform 63"/>
              <p:cNvSpPr>
                <a:spLocks/>
              </p:cNvSpPr>
              <p:nvPr/>
            </p:nvSpPr>
            <p:spPr bwMode="gray">
              <a:xfrm>
                <a:off x="3274" y="2070"/>
                <a:ext cx="144" cy="154"/>
              </a:xfrm>
              <a:custGeom>
                <a:avLst/>
                <a:gdLst>
                  <a:gd name="T0" fmla="*/ 10 w 144"/>
                  <a:gd name="T1" fmla="*/ 30 h 154"/>
                  <a:gd name="T2" fmla="*/ 16 w 144"/>
                  <a:gd name="T3" fmla="*/ 50 h 154"/>
                  <a:gd name="T4" fmla="*/ 0 w 144"/>
                  <a:gd name="T5" fmla="*/ 66 h 154"/>
                  <a:gd name="T6" fmla="*/ 2 w 144"/>
                  <a:gd name="T7" fmla="*/ 86 h 154"/>
                  <a:gd name="T8" fmla="*/ 24 w 144"/>
                  <a:gd name="T9" fmla="*/ 90 h 154"/>
                  <a:gd name="T10" fmla="*/ 42 w 144"/>
                  <a:gd name="T11" fmla="*/ 108 h 154"/>
                  <a:gd name="T12" fmla="*/ 62 w 144"/>
                  <a:gd name="T13" fmla="*/ 110 h 154"/>
                  <a:gd name="T14" fmla="*/ 60 w 144"/>
                  <a:gd name="T15" fmla="*/ 128 h 154"/>
                  <a:gd name="T16" fmla="*/ 74 w 144"/>
                  <a:gd name="T17" fmla="*/ 142 h 154"/>
                  <a:gd name="T18" fmla="*/ 94 w 144"/>
                  <a:gd name="T19" fmla="*/ 154 h 154"/>
                  <a:gd name="T20" fmla="*/ 118 w 144"/>
                  <a:gd name="T21" fmla="*/ 138 h 154"/>
                  <a:gd name="T22" fmla="*/ 118 w 144"/>
                  <a:gd name="T23" fmla="*/ 104 h 154"/>
                  <a:gd name="T24" fmla="*/ 144 w 144"/>
                  <a:gd name="T25" fmla="*/ 92 h 154"/>
                  <a:gd name="T26" fmla="*/ 142 w 144"/>
                  <a:gd name="T27" fmla="*/ 32 h 154"/>
                  <a:gd name="T28" fmla="*/ 122 w 144"/>
                  <a:gd name="T29" fmla="*/ 16 h 154"/>
                  <a:gd name="T30" fmla="*/ 100 w 144"/>
                  <a:gd name="T31" fmla="*/ 28 h 154"/>
                  <a:gd name="T32" fmla="*/ 80 w 144"/>
                  <a:gd name="T33" fmla="*/ 14 h 154"/>
                  <a:gd name="T34" fmla="*/ 60 w 144"/>
                  <a:gd name="T35" fmla="*/ 0 h 154"/>
                  <a:gd name="T36" fmla="*/ 30 w 144"/>
                  <a:gd name="T37" fmla="*/ 12 h 154"/>
                  <a:gd name="T38" fmla="*/ 10 w 144"/>
                  <a:gd name="T39" fmla="*/ 30 h 15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44"/>
                  <a:gd name="T61" fmla="*/ 0 h 154"/>
                  <a:gd name="T62" fmla="*/ 144 w 144"/>
                  <a:gd name="T63" fmla="*/ 154 h 15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44" h="154">
                    <a:moveTo>
                      <a:pt x="10" y="30"/>
                    </a:moveTo>
                    <a:lnTo>
                      <a:pt x="16" y="50"/>
                    </a:lnTo>
                    <a:lnTo>
                      <a:pt x="0" y="66"/>
                    </a:lnTo>
                    <a:lnTo>
                      <a:pt x="2" y="86"/>
                    </a:lnTo>
                    <a:lnTo>
                      <a:pt x="24" y="90"/>
                    </a:lnTo>
                    <a:lnTo>
                      <a:pt x="42" y="108"/>
                    </a:lnTo>
                    <a:lnTo>
                      <a:pt x="62" y="110"/>
                    </a:lnTo>
                    <a:lnTo>
                      <a:pt x="60" y="128"/>
                    </a:lnTo>
                    <a:lnTo>
                      <a:pt x="74" y="142"/>
                    </a:lnTo>
                    <a:lnTo>
                      <a:pt x="94" y="154"/>
                    </a:lnTo>
                    <a:lnTo>
                      <a:pt x="118" y="138"/>
                    </a:lnTo>
                    <a:lnTo>
                      <a:pt x="118" y="104"/>
                    </a:lnTo>
                    <a:lnTo>
                      <a:pt x="144" y="92"/>
                    </a:lnTo>
                    <a:lnTo>
                      <a:pt x="142" y="32"/>
                    </a:lnTo>
                    <a:lnTo>
                      <a:pt x="122" y="16"/>
                    </a:lnTo>
                    <a:lnTo>
                      <a:pt x="100" y="28"/>
                    </a:lnTo>
                    <a:lnTo>
                      <a:pt x="80" y="14"/>
                    </a:lnTo>
                    <a:lnTo>
                      <a:pt x="60" y="0"/>
                    </a:lnTo>
                    <a:lnTo>
                      <a:pt x="30" y="12"/>
                    </a:lnTo>
                    <a:lnTo>
                      <a:pt x="10" y="30"/>
                    </a:lnTo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908" name="Freeform 64"/>
              <p:cNvSpPr>
                <a:spLocks/>
              </p:cNvSpPr>
              <p:nvPr/>
            </p:nvSpPr>
            <p:spPr bwMode="gray">
              <a:xfrm>
                <a:off x="3118" y="2198"/>
                <a:ext cx="248" cy="164"/>
              </a:xfrm>
              <a:custGeom>
                <a:avLst/>
                <a:gdLst>
                  <a:gd name="T0" fmla="*/ 216 w 248"/>
                  <a:gd name="T1" fmla="*/ 0 h 164"/>
                  <a:gd name="T2" fmla="*/ 192 w 248"/>
                  <a:gd name="T3" fmla="*/ 12 h 164"/>
                  <a:gd name="T4" fmla="*/ 112 w 248"/>
                  <a:gd name="T5" fmla="*/ 72 h 164"/>
                  <a:gd name="T6" fmla="*/ 106 w 248"/>
                  <a:gd name="T7" fmla="*/ 96 h 164"/>
                  <a:gd name="T8" fmla="*/ 94 w 248"/>
                  <a:gd name="T9" fmla="*/ 104 h 164"/>
                  <a:gd name="T10" fmla="*/ 60 w 248"/>
                  <a:gd name="T11" fmla="*/ 94 h 164"/>
                  <a:gd name="T12" fmla="*/ 40 w 248"/>
                  <a:gd name="T13" fmla="*/ 98 h 164"/>
                  <a:gd name="T14" fmla="*/ 8 w 248"/>
                  <a:gd name="T15" fmla="*/ 120 h 164"/>
                  <a:gd name="T16" fmla="*/ 0 w 248"/>
                  <a:gd name="T17" fmla="*/ 142 h 164"/>
                  <a:gd name="T18" fmla="*/ 14 w 248"/>
                  <a:gd name="T19" fmla="*/ 162 h 164"/>
                  <a:gd name="T20" fmla="*/ 36 w 248"/>
                  <a:gd name="T21" fmla="*/ 164 h 164"/>
                  <a:gd name="T22" fmla="*/ 50 w 248"/>
                  <a:gd name="T23" fmla="*/ 140 h 164"/>
                  <a:gd name="T24" fmla="*/ 62 w 248"/>
                  <a:gd name="T25" fmla="*/ 130 h 164"/>
                  <a:gd name="T26" fmla="*/ 84 w 248"/>
                  <a:gd name="T27" fmla="*/ 128 h 164"/>
                  <a:gd name="T28" fmla="*/ 94 w 248"/>
                  <a:gd name="T29" fmla="*/ 148 h 164"/>
                  <a:gd name="T30" fmla="*/ 120 w 248"/>
                  <a:gd name="T31" fmla="*/ 144 h 164"/>
                  <a:gd name="T32" fmla="*/ 132 w 248"/>
                  <a:gd name="T33" fmla="*/ 122 h 164"/>
                  <a:gd name="T34" fmla="*/ 152 w 248"/>
                  <a:gd name="T35" fmla="*/ 130 h 164"/>
                  <a:gd name="T36" fmla="*/ 172 w 248"/>
                  <a:gd name="T37" fmla="*/ 122 h 164"/>
                  <a:gd name="T38" fmla="*/ 202 w 248"/>
                  <a:gd name="T39" fmla="*/ 90 h 164"/>
                  <a:gd name="T40" fmla="*/ 226 w 248"/>
                  <a:gd name="T41" fmla="*/ 86 h 164"/>
                  <a:gd name="T42" fmla="*/ 234 w 248"/>
                  <a:gd name="T43" fmla="*/ 78 h 164"/>
                  <a:gd name="T44" fmla="*/ 236 w 248"/>
                  <a:gd name="T45" fmla="*/ 54 h 164"/>
                  <a:gd name="T46" fmla="*/ 244 w 248"/>
                  <a:gd name="T47" fmla="*/ 44 h 164"/>
                  <a:gd name="T48" fmla="*/ 248 w 248"/>
                  <a:gd name="T49" fmla="*/ 24 h 164"/>
                  <a:gd name="T50" fmla="*/ 230 w 248"/>
                  <a:gd name="T51" fmla="*/ 14 h 164"/>
                  <a:gd name="T52" fmla="*/ 216 w 248"/>
                  <a:gd name="T53" fmla="*/ 0 h 16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248"/>
                  <a:gd name="T82" fmla="*/ 0 h 164"/>
                  <a:gd name="T83" fmla="*/ 248 w 248"/>
                  <a:gd name="T84" fmla="*/ 164 h 16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248" h="164">
                    <a:moveTo>
                      <a:pt x="216" y="0"/>
                    </a:moveTo>
                    <a:lnTo>
                      <a:pt x="192" y="12"/>
                    </a:lnTo>
                    <a:lnTo>
                      <a:pt x="112" y="72"/>
                    </a:lnTo>
                    <a:lnTo>
                      <a:pt x="106" y="96"/>
                    </a:lnTo>
                    <a:lnTo>
                      <a:pt x="94" y="104"/>
                    </a:lnTo>
                    <a:lnTo>
                      <a:pt x="60" y="94"/>
                    </a:lnTo>
                    <a:lnTo>
                      <a:pt x="40" y="98"/>
                    </a:lnTo>
                    <a:lnTo>
                      <a:pt x="8" y="120"/>
                    </a:lnTo>
                    <a:lnTo>
                      <a:pt x="0" y="142"/>
                    </a:lnTo>
                    <a:lnTo>
                      <a:pt x="14" y="162"/>
                    </a:lnTo>
                    <a:lnTo>
                      <a:pt x="36" y="164"/>
                    </a:lnTo>
                    <a:lnTo>
                      <a:pt x="50" y="140"/>
                    </a:lnTo>
                    <a:lnTo>
                      <a:pt x="62" y="130"/>
                    </a:lnTo>
                    <a:lnTo>
                      <a:pt x="84" y="128"/>
                    </a:lnTo>
                    <a:lnTo>
                      <a:pt x="94" y="148"/>
                    </a:lnTo>
                    <a:lnTo>
                      <a:pt x="120" y="144"/>
                    </a:lnTo>
                    <a:lnTo>
                      <a:pt x="132" y="122"/>
                    </a:lnTo>
                    <a:lnTo>
                      <a:pt x="152" y="130"/>
                    </a:lnTo>
                    <a:lnTo>
                      <a:pt x="172" y="122"/>
                    </a:lnTo>
                    <a:lnTo>
                      <a:pt x="202" y="90"/>
                    </a:lnTo>
                    <a:lnTo>
                      <a:pt x="226" y="86"/>
                    </a:lnTo>
                    <a:lnTo>
                      <a:pt x="234" y="78"/>
                    </a:lnTo>
                    <a:lnTo>
                      <a:pt x="236" y="54"/>
                    </a:lnTo>
                    <a:lnTo>
                      <a:pt x="244" y="44"/>
                    </a:lnTo>
                    <a:lnTo>
                      <a:pt x="248" y="24"/>
                    </a:lnTo>
                    <a:lnTo>
                      <a:pt x="230" y="14"/>
                    </a:lnTo>
                    <a:lnTo>
                      <a:pt x="216" y="0"/>
                    </a:lnTo>
                    <a:close/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909" name="Freeform 65"/>
              <p:cNvSpPr>
                <a:spLocks/>
              </p:cNvSpPr>
              <p:nvPr/>
            </p:nvSpPr>
            <p:spPr bwMode="gray">
              <a:xfrm>
                <a:off x="3118" y="2198"/>
                <a:ext cx="248" cy="164"/>
              </a:xfrm>
              <a:custGeom>
                <a:avLst/>
                <a:gdLst>
                  <a:gd name="T0" fmla="*/ 216 w 248"/>
                  <a:gd name="T1" fmla="*/ 0 h 164"/>
                  <a:gd name="T2" fmla="*/ 192 w 248"/>
                  <a:gd name="T3" fmla="*/ 12 h 164"/>
                  <a:gd name="T4" fmla="*/ 112 w 248"/>
                  <a:gd name="T5" fmla="*/ 72 h 164"/>
                  <a:gd name="T6" fmla="*/ 106 w 248"/>
                  <a:gd name="T7" fmla="*/ 96 h 164"/>
                  <a:gd name="T8" fmla="*/ 94 w 248"/>
                  <a:gd name="T9" fmla="*/ 104 h 164"/>
                  <a:gd name="T10" fmla="*/ 60 w 248"/>
                  <a:gd name="T11" fmla="*/ 94 h 164"/>
                  <a:gd name="T12" fmla="*/ 40 w 248"/>
                  <a:gd name="T13" fmla="*/ 98 h 164"/>
                  <a:gd name="T14" fmla="*/ 8 w 248"/>
                  <a:gd name="T15" fmla="*/ 120 h 164"/>
                  <a:gd name="T16" fmla="*/ 0 w 248"/>
                  <a:gd name="T17" fmla="*/ 142 h 164"/>
                  <a:gd name="T18" fmla="*/ 14 w 248"/>
                  <a:gd name="T19" fmla="*/ 162 h 164"/>
                  <a:gd name="T20" fmla="*/ 36 w 248"/>
                  <a:gd name="T21" fmla="*/ 164 h 164"/>
                  <a:gd name="T22" fmla="*/ 50 w 248"/>
                  <a:gd name="T23" fmla="*/ 140 h 164"/>
                  <a:gd name="T24" fmla="*/ 62 w 248"/>
                  <a:gd name="T25" fmla="*/ 130 h 164"/>
                  <a:gd name="T26" fmla="*/ 84 w 248"/>
                  <a:gd name="T27" fmla="*/ 128 h 164"/>
                  <a:gd name="T28" fmla="*/ 94 w 248"/>
                  <a:gd name="T29" fmla="*/ 148 h 164"/>
                  <a:gd name="T30" fmla="*/ 120 w 248"/>
                  <a:gd name="T31" fmla="*/ 144 h 164"/>
                  <a:gd name="T32" fmla="*/ 132 w 248"/>
                  <a:gd name="T33" fmla="*/ 122 h 164"/>
                  <a:gd name="T34" fmla="*/ 152 w 248"/>
                  <a:gd name="T35" fmla="*/ 130 h 164"/>
                  <a:gd name="T36" fmla="*/ 172 w 248"/>
                  <a:gd name="T37" fmla="*/ 122 h 164"/>
                  <a:gd name="T38" fmla="*/ 202 w 248"/>
                  <a:gd name="T39" fmla="*/ 90 h 164"/>
                  <a:gd name="T40" fmla="*/ 226 w 248"/>
                  <a:gd name="T41" fmla="*/ 86 h 164"/>
                  <a:gd name="T42" fmla="*/ 234 w 248"/>
                  <a:gd name="T43" fmla="*/ 78 h 164"/>
                  <a:gd name="T44" fmla="*/ 236 w 248"/>
                  <a:gd name="T45" fmla="*/ 54 h 164"/>
                  <a:gd name="T46" fmla="*/ 244 w 248"/>
                  <a:gd name="T47" fmla="*/ 44 h 164"/>
                  <a:gd name="T48" fmla="*/ 248 w 248"/>
                  <a:gd name="T49" fmla="*/ 24 h 164"/>
                  <a:gd name="T50" fmla="*/ 230 w 248"/>
                  <a:gd name="T51" fmla="*/ 14 h 164"/>
                  <a:gd name="T52" fmla="*/ 216 w 248"/>
                  <a:gd name="T53" fmla="*/ 0 h 16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248"/>
                  <a:gd name="T82" fmla="*/ 0 h 164"/>
                  <a:gd name="T83" fmla="*/ 248 w 248"/>
                  <a:gd name="T84" fmla="*/ 164 h 16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248" h="164">
                    <a:moveTo>
                      <a:pt x="216" y="0"/>
                    </a:moveTo>
                    <a:lnTo>
                      <a:pt x="192" y="12"/>
                    </a:lnTo>
                    <a:lnTo>
                      <a:pt x="112" y="72"/>
                    </a:lnTo>
                    <a:lnTo>
                      <a:pt x="106" y="96"/>
                    </a:lnTo>
                    <a:lnTo>
                      <a:pt x="94" y="104"/>
                    </a:lnTo>
                    <a:lnTo>
                      <a:pt x="60" y="94"/>
                    </a:lnTo>
                    <a:lnTo>
                      <a:pt x="40" y="98"/>
                    </a:lnTo>
                    <a:lnTo>
                      <a:pt x="8" y="120"/>
                    </a:lnTo>
                    <a:lnTo>
                      <a:pt x="0" y="142"/>
                    </a:lnTo>
                    <a:lnTo>
                      <a:pt x="14" y="162"/>
                    </a:lnTo>
                    <a:lnTo>
                      <a:pt x="36" y="164"/>
                    </a:lnTo>
                    <a:lnTo>
                      <a:pt x="50" y="140"/>
                    </a:lnTo>
                    <a:lnTo>
                      <a:pt x="62" y="130"/>
                    </a:lnTo>
                    <a:lnTo>
                      <a:pt x="84" y="128"/>
                    </a:lnTo>
                    <a:lnTo>
                      <a:pt x="94" y="148"/>
                    </a:lnTo>
                    <a:lnTo>
                      <a:pt x="120" y="144"/>
                    </a:lnTo>
                    <a:lnTo>
                      <a:pt x="132" y="122"/>
                    </a:lnTo>
                    <a:lnTo>
                      <a:pt x="152" y="130"/>
                    </a:lnTo>
                    <a:lnTo>
                      <a:pt x="172" y="122"/>
                    </a:lnTo>
                    <a:lnTo>
                      <a:pt x="202" y="90"/>
                    </a:lnTo>
                    <a:lnTo>
                      <a:pt x="226" y="86"/>
                    </a:lnTo>
                    <a:lnTo>
                      <a:pt x="234" y="78"/>
                    </a:lnTo>
                    <a:lnTo>
                      <a:pt x="236" y="54"/>
                    </a:lnTo>
                    <a:lnTo>
                      <a:pt x="244" y="44"/>
                    </a:lnTo>
                    <a:lnTo>
                      <a:pt x="248" y="24"/>
                    </a:lnTo>
                    <a:lnTo>
                      <a:pt x="230" y="14"/>
                    </a:lnTo>
                    <a:lnTo>
                      <a:pt x="216" y="0"/>
                    </a:lnTo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910" name="Freeform 66"/>
              <p:cNvSpPr>
                <a:spLocks/>
              </p:cNvSpPr>
              <p:nvPr/>
            </p:nvSpPr>
            <p:spPr bwMode="gray">
              <a:xfrm>
                <a:off x="2308" y="2168"/>
                <a:ext cx="622" cy="494"/>
              </a:xfrm>
              <a:custGeom>
                <a:avLst/>
                <a:gdLst>
                  <a:gd name="T0" fmla="*/ 614 w 622"/>
                  <a:gd name="T1" fmla="*/ 218 h 494"/>
                  <a:gd name="T2" fmla="*/ 604 w 622"/>
                  <a:gd name="T3" fmla="*/ 172 h 494"/>
                  <a:gd name="T4" fmla="*/ 554 w 622"/>
                  <a:gd name="T5" fmla="*/ 116 h 494"/>
                  <a:gd name="T6" fmla="*/ 542 w 622"/>
                  <a:gd name="T7" fmla="*/ 72 h 494"/>
                  <a:gd name="T8" fmla="*/ 526 w 622"/>
                  <a:gd name="T9" fmla="*/ 48 h 494"/>
                  <a:gd name="T10" fmla="*/ 486 w 622"/>
                  <a:gd name="T11" fmla="*/ 62 h 494"/>
                  <a:gd name="T12" fmla="*/ 442 w 622"/>
                  <a:gd name="T13" fmla="*/ 54 h 494"/>
                  <a:gd name="T14" fmla="*/ 382 w 622"/>
                  <a:gd name="T15" fmla="*/ 64 h 494"/>
                  <a:gd name="T16" fmla="*/ 364 w 622"/>
                  <a:gd name="T17" fmla="*/ 30 h 494"/>
                  <a:gd name="T18" fmla="*/ 318 w 622"/>
                  <a:gd name="T19" fmla="*/ 0 h 494"/>
                  <a:gd name="T20" fmla="*/ 274 w 622"/>
                  <a:gd name="T21" fmla="*/ 38 h 494"/>
                  <a:gd name="T22" fmla="*/ 220 w 622"/>
                  <a:gd name="T23" fmla="*/ 56 h 494"/>
                  <a:gd name="T24" fmla="*/ 188 w 622"/>
                  <a:gd name="T25" fmla="*/ 16 h 494"/>
                  <a:gd name="T26" fmla="*/ 164 w 622"/>
                  <a:gd name="T27" fmla="*/ 70 h 494"/>
                  <a:gd name="T28" fmla="*/ 154 w 622"/>
                  <a:gd name="T29" fmla="*/ 116 h 494"/>
                  <a:gd name="T30" fmla="*/ 98 w 622"/>
                  <a:gd name="T31" fmla="*/ 108 h 494"/>
                  <a:gd name="T32" fmla="*/ 56 w 622"/>
                  <a:gd name="T33" fmla="*/ 118 h 494"/>
                  <a:gd name="T34" fmla="*/ 68 w 622"/>
                  <a:gd name="T35" fmla="*/ 160 h 494"/>
                  <a:gd name="T36" fmla="*/ 82 w 622"/>
                  <a:gd name="T37" fmla="*/ 192 h 494"/>
                  <a:gd name="T38" fmla="*/ 44 w 622"/>
                  <a:gd name="T39" fmla="*/ 216 h 494"/>
                  <a:gd name="T40" fmla="*/ 18 w 622"/>
                  <a:gd name="T41" fmla="*/ 254 h 494"/>
                  <a:gd name="T42" fmla="*/ 38 w 622"/>
                  <a:gd name="T43" fmla="*/ 304 h 494"/>
                  <a:gd name="T44" fmla="*/ 42 w 622"/>
                  <a:gd name="T45" fmla="*/ 338 h 494"/>
                  <a:gd name="T46" fmla="*/ 36 w 622"/>
                  <a:gd name="T47" fmla="*/ 388 h 494"/>
                  <a:gd name="T48" fmla="*/ 0 w 622"/>
                  <a:gd name="T49" fmla="*/ 458 h 494"/>
                  <a:gd name="T50" fmla="*/ 44 w 622"/>
                  <a:gd name="T51" fmla="*/ 494 h 494"/>
                  <a:gd name="T52" fmla="*/ 94 w 622"/>
                  <a:gd name="T53" fmla="*/ 466 h 494"/>
                  <a:gd name="T54" fmla="*/ 120 w 622"/>
                  <a:gd name="T55" fmla="*/ 450 h 494"/>
                  <a:gd name="T56" fmla="*/ 120 w 622"/>
                  <a:gd name="T57" fmla="*/ 422 h 494"/>
                  <a:gd name="T58" fmla="*/ 182 w 622"/>
                  <a:gd name="T59" fmla="*/ 404 h 494"/>
                  <a:gd name="T60" fmla="*/ 224 w 622"/>
                  <a:gd name="T61" fmla="*/ 442 h 494"/>
                  <a:gd name="T62" fmla="*/ 288 w 622"/>
                  <a:gd name="T63" fmla="*/ 454 h 494"/>
                  <a:gd name="T64" fmla="*/ 362 w 622"/>
                  <a:gd name="T65" fmla="*/ 440 h 494"/>
                  <a:gd name="T66" fmla="*/ 404 w 622"/>
                  <a:gd name="T67" fmla="*/ 436 h 494"/>
                  <a:gd name="T68" fmla="*/ 430 w 622"/>
                  <a:gd name="T69" fmla="*/ 412 h 494"/>
                  <a:gd name="T70" fmla="*/ 484 w 622"/>
                  <a:gd name="T71" fmla="*/ 374 h 494"/>
                  <a:gd name="T72" fmla="*/ 504 w 622"/>
                  <a:gd name="T73" fmla="*/ 400 h 494"/>
                  <a:gd name="T74" fmla="*/ 534 w 622"/>
                  <a:gd name="T75" fmla="*/ 378 h 494"/>
                  <a:gd name="T76" fmla="*/ 524 w 622"/>
                  <a:gd name="T77" fmla="*/ 322 h 494"/>
                  <a:gd name="T78" fmla="*/ 570 w 622"/>
                  <a:gd name="T79" fmla="*/ 328 h 494"/>
                  <a:gd name="T80" fmla="*/ 604 w 622"/>
                  <a:gd name="T81" fmla="*/ 314 h 494"/>
                  <a:gd name="T82" fmla="*/ 622 w 622"/>
                  <a:gd name="T83" fmla="*/ 280 h 49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622"/>
                  <a:gd name="T127" fmla="*/ 0 h 494"/>
                  <a:gd name="T128" fmla="*/ 622 w 622"/>
                  <a:gd name="T129" fmla="*/ 494 h 49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622" h="494">
                    <a:moveTo>
                      <a:pt x="622" y="280"/>
                    </a:moveTo>
                    <a:lnTo>
                      <a:pt x="614" y="218"/>
                    </a:lnTo>
                    <a:lnTo>
                      <a:pt x="602" y="212"/>
                    </a:lnTo>
                    <a:lnTo>
                      <a:pt x="604" y="172"/>
                    </a:lnTo>
                    <a:lnTo>
                      <a:pt x="580" y="144"/>
                    </a:lnTo>
                    <a:lnTo>
                      <a:pt x="554" y="116"/>
                    </a:lnTo>
                    <a:lnTo>
                      <a:pt x="554" y="84"/>
                    </a:lnTo>
                    <a:lnTo>
                      <a:pt x="542" y="72"/>
                    </a:lnTo>
                    <a:lnTo>
                      <a:pt x="540" y="60"/>
                    </a:lnTo>
                    <a:lnTo>
                      <a:pt x="526" y="48"/>
                    </a:lnTo>
                    <a:lnTo>
                      <a:pt x="502" y="46"/>
                    </a:lnTo>
                    <a:lnTo>
                      <a:pt x="486" y="62"/>
                    </a:lnTo>
                    <a:lnTo>
                      <a:pt x="462" y="64"/>
                    </a:lnTo>
                    <a:lnTo>
                      <a:pt x="442" y="54"/>
                    </a:lnTo>
                    <a:lnTo>
                      <a:pt x="416" y="64"/>
                    </a:lnTo>
                    <a:lnTo>
                      <a:pt x="382" y="64"/>
                    </a:lnTo>
                    <a:lnTo>
                      <a:pt x="378" y="46"/>
                    </a:lnTo>
                    <a:lnTo>
                      <a:pt x="364" y="30"/>
                    </a:lnTo>
                    <a:lnTo>
                      <a:pt x="344" y="20"/>
                    </a:lnTo>
                    <a:lnTo>
                      <a:pt x="318" y="0"/>
                    </a:lnTo>
                    <a:lnTo>
                      <a:pt x="302" y="4"/>
                    </a:lnTo>
                    <a:lnTo>
                      <a:pt x="274" y="38"/>
                    </a:lnTo>
                    <a:lnTo>
                      <a:pt x="242" y="54"/>
                    </a:lnTo>
                    <a:lnTo>
                      <a:pt x="220" y="56"/>
                    </a:lnTo>
                    <a:lnTo>
                      <a:pt x="210" y="36"/>
                    </a:lnTo>
                    <a:lnTo>
                      <a:pt x="188" y="16"/>
                    </a:lnTo>
                    <a:lnTo>
                      <a:pt x="174" y="46"/>
                    </a:lnTo>
                    <a:lnTo>
                      <a:pt x="164" y="70"/>
                    </a:lnTo>
                    <a:lnTo>
                      <a:pt x="144" y="90"/>
                    </a:lnTo>
                    <a:lnTo>
                      <a:pt x="154" y="116"/>
                    </a:lnTo>
                    <a:lnTo>
                      <a:pt x="118" y="118"/>
                    </a:lnTo>
                    <a:lnTo>
                      <a:pt x="98" y="108"/>
                    </a:lnTo>
                    <a:lnTo>
                      <a:pt x="82" y="120"/>
                    </a:lnTo>
                    <a:lnTo>
                      <a:pt x="56" y="118"/>
                    </a:lnTo>
                    <a:lnTo>
                      <a:pt x="48" y="138"/>
                    </a:lnTo>
                    <a:lnTo>
                      <a:pt x="68" y="160"/>
                    </a:lnTo>
                    <a:lnTo>
                      <a:pt x="86" y="174"/>
                    </a:lnTo>
                    <a:lnTo>
                      <a:pt x="82" y="192"/>
                    </a:lnTo>
                    <a:lnTo>
                      <a:pt x="56" y="198"/>
                    </a:lnTo>
                    <a:lnTo>
                      <a:pt x="44" y="216"/>
                    </a:lnTo>
                    <a:lnTo>
                      <a:pt x="50" y="234"/>
                    </a:lnTo>
                    <a:lnTo>
                      <a:pt x="18" y="254"/>
                    </a:lnTo>
                    <a:lnTo>
                      <a:pt x="22" y="278"/>
                    </a:lnTo>
                    <a:lnTo>
                      <a:pt x="38" y="304"/>
                    </a:lnTo>
                    <a:lnTo>
                      <a:pt x="24" y="326"/>
                    </a:lnTo>
                    <a:lnTo>
                      <a:pt x="42" y="338"/>
                    </a:lnTo>
                    <a:lnTo>
                      <a:pt x="66" y="344"/>
                    </a:lnTo>
                    <a:lnTo>
                      <a:pt x="36" y="388"/>
                    </a:lnTo>
                    <a:lnTo>
                      <a:pt x="20" y="426"/>
                    </a:lnTo>
                    <a:lnTo>
                      <a:pt x="0" y="458"/>
                    </a:lnTo>
                    <a:lnTo>
                      <a:pt x="22" y="482"/>
                    </a:lnTo>
                    <a:lnTo>
                      <a:pt x="44" y="494"/>
                    </a:lnTo>
                    <a:lnTo>
                      <a:pt x="74" y="480"/>
                    </a:lnTo>
                    <a:lnTo>
                      <a:pt x="94" y="466"/>
                    </a:lnTo>
                    <a:lnTo>
                      <a:pt x="120" y="466"/>
                    </a:lnTo>
                    <a:lnTo>
                      <a:pt x="120" y="450"/>
                    </a:lnTo>
                    <a:lnTo>
                      <a:pt x="108" y="434"/>
                    </a:lnTo>
                    <a:lnTo>
                      <a:pt x="120" y="422"/>
                    </a:lnTo>
                    <a:lnTo>
                      <a:pt x="150" y="422"/>
                    </a:lnTo>
                    <a:lnTo>
                      <a:pt x="182" y="404"/>
                    </a:lnTo>
                    <a:lnTo>
                      <a:pt x="210" y="432"/>
                    </a:lnTo>
                    <a:lnTo>
                      <a:pt x="224" y="442"/>
                    </a:lnTo>
                    <a:lnTo>
                      <a:pt x="268" y="440"/>
                    </a:lnTo>
                    <a:lnTo>
                      <a:pt x="288" y="454"/>
                    </a:lnTo>
                    <a:lnTo>
                      <a:pt x="308" y="442"/>
                    </a:lnTo>
                    <a:lnTo>
                      <a:pt x="362" y="440"/>
                    </a:lnTo>
                    <a:lnTo>
                      <a:pt x="386" y="450"/>
                    </a:lnTo>
                    <a:lnTo>
                      <a:pt x="404" y="436"/>
                    </a:lnTo>
                    <a:lnTo>
                      <a:pt x="406" y="416"/>
                    </a:lnTo>
                    <a:lnTo>
                      <a:pt x="430" y="412"/>
                    </a:lnTo>
                    <a:lnTo>
                      <a:pt x="462" y="390"/>
                    </a:lnTo>
                    <a:lnTo>
                      <a:pt x="484" y="374"/>
                    </a:lnTo>
                    <a:lnTo>
                      <a:pt x="500" y="386"/>
                    </a:lnTo>
                    <a:lnTo>
                      <a:pt x="504" y="400"/>
                    </a:lnTo>
                    <a:lnTo>
                      <a:pt x="524" y="396"/>
                    </a:lnTo>
                    <a:lnTo>
                      <a:pt x="534" y="378"/>
                    </a:lnTo>
                    <a:lnTo>
                      <a:pt x="522" y="354"/>
                    </a:lnTo>
                    <a:lnTo>
                      <a:pt x="524" y="322"/>
                    </a:lnTo>
                    <a:lnTo>
                      <a:pt x="548" y="318"/>
                    </a:lnTo>
                    <a:lnTo>
                      <a:pt x="570" y="328"/>
                    </a:lnTo>
                    <a:lnTo>
                      <a:pt x="598" y="326"/>
                    </a:lnTo>
                    <a:lnTo>
                      <a:pt x="604" y="314"/>
                    </a:lnTo>
                    <a:lnTo>
                      <a:pt x="606" y="288"/>
                    </a:lnTo>
                    <a:lnTo>
                      <a:pt x="622" y="280"/>
                    </a:lnTo>
                    <a:close/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  <p:sp>
            <p:nvSpPr>
              <p:cNvPr id="911" name="Freeform 67"/>
              <p:cNvSpPr>
                <a:spLocks/>
              </p:cNvSpPr>
              <p:nvPr/>
            </p:nvSpPr>
            <p:spPr bwMode="gray">
              <a:xfrm>
                <a:off x="2308" y="2168"/>
                <a:ext cx="622" cy="494"/>
              </a:xfrm>
              <a:custGeom>
                <a:avLst/>
                <a:gdLst>
                  <a:gd name="T0" fmla="*/ 614 w 622"/>
                  <a:gd name="T1" fmla="*/ 218 h 494"/>
                  <a:gd name="T2" fmla="*/ 604 w 622"/>
                  <a:gd name="T3" fmla="*/ 172 h 494"/>
                  <a:gd name="T4" fmla="*/ 554 w 622"/>
                  <a:gd name="T5" fmla="*/ 116 h 494"/>
                  <a:gd name="T6" fmla="*/ 542 w 622"/>
                  <a:gd name="T7" fmla="*/ 72 h 494"/>
                  <a:gd name="T8" fmla="*/ 526 w 622"/>
                  <a:gd name="T9" fmla="*/ 48 h 494"/>
                  <a:gd name="T10" fmla="*/ 486 w 622"/>
                  <a:gd name="T11" fmla="*/ 62 h 494"/>
                  <a:gd name="T12" fmla="*/ 442 w 622"/>
                  <a:gd name="T13" fmla="*/ 54 h 494"/>
                  <a:gd name="T14" fmla="*/ 382 w 622"/>
                  <a:gd name="T15" fmla="*/ 64 h 494"/>
                  <a:gd name="T16" fmla="*/ 364 w 622"/>
                  <a:gd name="T17" fmla="*/ 30 h 494"/>
                  <a:gd name="T18" fmla="*/ 318 w 622"/>
                  <a:gd name="T19" fmla="*/ 0 h 494"/>
                  <a:gd name="T20" fmla="*/ 274 w 622"/>
                  <a:gd name="T21" fmla="*/ 38 h 494"/>
                  <a:gd name="T22" fmla="*/ 220 w 622"/>
                  <a:gd name="T23" fmla="*/ 56 h 494"/>
                  <a:gd name="T24" fmla="*/ 188 w 622"/>
                  <a:gd name="T25" fmla="*/ 16 h 494"/>
                  <a:gd name="T26" fmla="*/ 164 w 622"/>
                  <a:gd name="T27" fmla="*/ 70 h 494"/>
                  <a:gd name="T28" fmla="*/ 154 w 622"/>
                  <a:gd name="T29" fmla="*/ 116 h 494"/>
                  <a:gd name="T30" fmla="*/ 98 w 622"/>
                  <a:gd name="T31" fmla="*/ 108 h 494"/>
                  <a:gd name="T32" fmla="*/ 56 w 622"/>
                  <a:gd name="T33" fmla="*/ 118 h 494"/>
                  <a:gd name="T34" fmla="*/ 68 w 622"/>
                  <a:gd name="T35" fmla="*/ 160 h 494"/>
                  <a:gd name="T36" fmla="*/ 82 w 622"/>
                  <a:gd name="T37" fmla="*/ 192 h 494"/>
                  <a:gd name="T38" fmla="*/ 44 w 622"/>
                  <a:gd name="T39" fmla="*/ 216 h 494"/>
                  <a:gd name="T40" fmla="*/ 18 w 622"/>
                  <a:gd name="T41" fmla="*/ 254 h 494"/>
                  <a:gd name="T42" fmla="*/ 38 w 622"/>
                  <a:gd name="T43" fmla="*/ 304 h 494"/>
                  <a:gd name="T44" fmla="*/ 42 w 622"/>
                  <a:gd name="T45" fmla="*/ 338 h 494"/>
                  <a:gd name="T46" fmla="*/ 36 w 622"/>
                  <a:gd name="T47" fmla="*/ 388 h 494"/>
                  <a:gd name="T48" fmla="*/ 0 w 622"/>
                  <a:gd name="T49" fmla="*/ 458 h 494"/>
                  <a:gd name="T50" fmla="*/ 44 w 622"/>
                  <a:gd name="T51" fmla="*/ 494 h 494"/>
                  <a:gd name="T52" fmla="*/ 94 w 622"/>
                  <a:gd name="T53" fmla="*/ 466 h 494"/>
                  <a:gd name="T54" fmla="*/ 120 w 622"/>
                  <a:gd name="T55" fmla="*/ 450 h 494"/>
                  <a:gd name="T56" fmla="*/ 120 w 622"/>
                  <a:gd name="T57" fmla="*/ 422 h 494"/>
                  <a:gd name="T58" fmla="*/ 182 w 622"/>
                  <a:gd name="T59" fmla="*/ 404 h 494"/>
                  <a:gd name="T60" fmla="*/ 224 w 622"/>
                  <a:gd name="T61" fmla="*/ 442 h 494"/>
                  <a:gd name="T62" fmla="*/ 288 w 622"/>
                  <a:gd name="T63" fmla="*/ 454 h 494"/>
                  <a:gd name="T64" fmla="*/ 362 w 622"/>
                  <a:gd name="T65" fmla="*/ 440 h 494"/>
                  <a:gd name="T66" fmla="*/ 404 w 622"/>
                  <a:gd name="T67" fmla="*/ 436 h 494"/>
                  <a:gd name="T68" fmla="*/ 430 w 622"/>
                  <a:gd name="T69" fmla="*/ 412 h 494"/>
                  <a:gd name="T70" fmla="*/ 484 w 622"/>
                  <a:gd name="T71" fmla="*/ 374 h 494"/>
                  <a:gd name="T72" fmla="*/ 504 w 622"/>
                  <a:gd name="T73" fmla="*/ 400 h 494"/>
                  <a:gd name="T74" fmla="*/ 534 w 622"/>
                  <a:gd name="T75" fmla="*/ 378 h 494"/>
                  <a:gd name="T76" fmla="*/ 524 w 622"/>
                  <a:gd name="T77" fmla="*/ 322 h 494"/>
                  <a:gd name="T78" fmla="*/ 570 w 622"/>
                  <a:gd name="T79" fmla="*/ 328 h 494"/>
                  <a:gd name="T80" fmla="*/ 604 w 622"/>
                  <a:gd name="T81" fmla="*/ 314 h 494"/>
                  <a:gd name="T82" fmla="*/ 622 w 622"/>
                  <a:gd name="T83" fmla="*/ 280 h 49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622"/>
                  <a:gd name="T127" fmla="*/ 0 h 494"/>
                  <a:gd name="T128" fmla="*/ 622 w 622"/>
                  <a:gd name="T129" fmla="*/ 494 h 49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622" h="494">
                    <a:moveTo>
                      <a:pt x="622" y="280"/>
                    </a:moveTo>
                    <a:lnTo>
                      <a:pt x="614" y="218"/>
                    </a:lnTo>
                    <a:lnTo>
                      <a:pt x="602" y="212"/>
                    </a:lnTo>
                    <a:lnTo>
                      <a:pt x="604" y="172"/>
                    </a:lnTo>
                    <a:lnTo>
                      <a:pt x="580" y="144"/>
                    </a:lnTo>
                    <a:lnTo>
                      <a:pt x="554" y="116"/>
                    </a:lnTo>
                    <a:lnTo>
                      <a:pt x="554" y="84"/>
                    </a:lnTo>
                    <a:lnTo>
                      <a:pt x="542" y="72"/>
                    </a:lnTo>
                    <a:lnTo>
                      <a:pt x="540" y="60"/>
                    </a:lnTo>
                    <a:lnTo>
                      <a:pt x="526" y="48"/>
                    </a:lnTo>
                    <a:lnTo>
                      <a:pt x="502" y="46"/>
                    </a:lnTo>
                    <a:lnTo>
                      <a:pt x="486" y="62"/>
                    </a:lnTo>
                    <a:lnTo>
                      <a:pt x="462" y="64"/>
                    </a:lnTo>
                    <a:lnTo>
                      <a:pt x="442" y="54"/>
                    </a:lnTo>
                    <a:lnTo>
                      <a:pt x="416" y="64"/>
                    </a:lnTo>
                    <a:lnTo>
                      <a:pt x="382" y="64"/>
                    </a:lnTo>
                    <a:lnTo>
                      <a:pt x="378" y="46"/>
                    </a:lnTo>
                    <a:lnTo>
                      <a:pt x="364" y="30"/>
                    </a:lnTo>
                    <a:lnTo>
                      <a:pt x="344" y="20"/>
                    </a:lnTo>
                    <a:lnTo>
                      <a:pt x="318" y="0"/>
                    </a:lnTo>
                    <a:lnTo>
                      <a:pt x="302" y="4"/>
                    </a:lnTo>
                    <a:lnTo>
                      <a:pt x="274" y="38"/>
                    </a:lnTo>
                    <a:lnTo>
                      <a:pt x="242" y="54"/>
                    </a:lnTo>
                    <a:lnTo>
                      <a:pt x="220" y="56"/>
                    </a:lnTo>
                    <a:lnTo>
                      <a:pt x="210" y="36"/>
                    </a:lnTo>
                    <a:lnTo>
                      <a:pt x="188" y="16"/>
                    </a:lnTo>
                    <a:lnTo>
                      <a:pt x="174" y="46"/>
                    </a:lnTo>
                    <a:lnTo>
                      <a:pt x="164" y="70"/>
                    </a:lnTo>
                    <a:lnTo>
                      <a:pt x="144" y="90"/>
                    </a:lnTo>
                    <a:lnTo>
                      <a:pt x="154" y="116"/>
                    </a:lnTo>
                    <a:lnTo>
                      <a:pt x="118" y="118"/>
                    </a:lnTo>
                    <a:lnTo>
                      <a:pt x="98" y="108"/>
                    </a:lnTo>
                    <a:lnTo>
                      <a:pt x="82" y="120"/>
                    </a:lnTo>
                    <a:lnTo>
                      <a:pt x="56" y="118"/>
                    </a:lnTo>
                    <a:lnTo>
                      <a:pt x="48" y="138"/>
                    </a:lnTo>
                    <a:lnTo>
                      <a:pt x="68" y="160"/>
                    </a:lnTo>
                    <a:lnTo>
                      <a:pt x="86" y="174"/>
                    </a:lnTo>
                    <a:lnTo>
                      <a:pt x="82" y="192"/>
                    </a:lnTo>
                    <a:lnTo>
                      <a:pt x="56" y="198"/>
                    </a:lnTo>
                    <a:lnTo>
                      <a:pt x="44" y="216"/>
                    </a:lnTo>
                    <a:lnTo>
                      <a:pt x="50" y="234"/>
                    </a:lnTo>
                    <a:lnTo>
                      <a:pt x="18" y="254"/>
                    </a:lnTo>
                    <a:lnTo>
                      <a:pt x="22" y="278"/>
                    </a:lnTo>
                    <a:lnTo>
                      <a:pt x="38" y="304"/>
                    </a:lnTo>
                    <a:lnTo>
                      <a:pt x="24" y="326"/>
                    </a:lnTo>
                    <a:lnTo>
                      <a:pt x="42" y="338"/>
                    </a:lnTo>
                    <a:lnTo>
                      <a:pt x="66" y="344"/>
                    </a:lnTo>
                    <a:lnTo>
                      <a:pt x="36" y="388"/>
                    </a:lnTo>
                    <a:lnTo>
                      <a:pt x="20" y="426"/>
                    </a:lnTo>
                    <a:lnTo>
                      <a:pt x="0" y="458"/>
                    </a:lnTo>
                    <a:lnTo>
                      <a:pt x="22" y="482"/>
                    </a:lnTo>
                    <a:lnTo>
                      <a:pt x="44" y="494"/>
                    </a:lnTo>
                    <a:lnTo>
                      <a:pt x="74" y="480"/>
                    </a:lnTo>
                    <a:lnTo>
                      <a:pt x="94" y="466"/>
                    </a:lnTo>
                    <a:lnTo>
                      <a:pt x="120" y="466"/>
                    </a:lnTo>
                    <a:lnTo>
                      <a:pt x="120" y="450"/>
                    </a:lnTo>
                    <a:lnTo>
                      <a:pt x="108" y="434"/>
                    </a:lnTo>
                    <a:lnTo>
                      <a:pt x="120" y="422"/>
                    </a:lnTo>
                    <a:lnTo>
                      <a:pt x="150" y="422"/>
                    </a:lnTo>
                    <a:lnTo>
                      <a:pt x="182" y="404"/>
                    </a:lnTo>
                    <a:lnTo>
                      <a:pt x="210" y="432"/>
                    </a:lnTo>
                    <a:lnTo>
                      <a:pt x="224" y="442"/>
                    </a:lnTo>
                    <a:lnTo>
                      <a:pt x="268" y="440"/>
                    </a:lnTo>
                    <a:lnTo>
                      <a:pt x="288" y="454"/>
                    </a:lnTo>
                    <a:lnTo>
                      <a:pt x="308" y="442"/>
                    </a:lnTo>
                    <a:lnTo>
                      <a:pt x="362" y="440"/>
                    </a:lnTo>
                    <a:lnTo>
                      <a:pt x="386" y="450"/>
                    </a:lnTo>
                    <a:lnTo>
                      <a:pt x="404" y="436"/>
                    </a:lnTo>
                    <a:lnTo>
                      <a:pt x="406" y="416"/>
                    </a:lnTo>
                    <a:lnTo>
                      <a:pt x="430" y="412"/>
                    </a:lnTo>
                    <a:lnTo>
                      <a:pt x="462" y="390"/>
                    </a:lnTo>
                    <a:lnTo>
                      <a:pt x="484" y="374"/>
                    </a:lnTo>
                    <a:lnTo>
                      <a:pt x="500" y="386"/>
                    </a:lnTo>
                    <a:lnTo>
                      <a:pt x="504" y="400"/>
                    </a:lnTo>
                    <a:lnTo>
                      <a:pt x="524" y="396"/>
                    </a:lnTo>
                    <a:lnTo>
                      <a:pt x="534" y="378"/>
                    </a:lnTo>
                    <a:lnTo>
                      <a:pt x="522" y="354"/>
                    </a:lnTo>
                    <a:lnTo>
                      <a:pt x="524" y="322"/>
                    </a:lnTo>
                    <a:lnTo>
                      <a:pt x="548" y="318"/>
                    </a:lnTo>
                    <a:lnTo>
                      <a:pt x="570" y="328"/>
                    </a:lnTo>
                    <a:lnTo>
                      <a:pt x="598" y="326"/>
                    </a:lnTo>
                    <a:lnTo>
                      <a:pt x="604" y="314"/>
                    </a:lnTo>
                    <a:lnTo>
                      <a:pt x="606" y="288"/>
                    </a:lnTo>
                    <a:lnTo>
                      <a:pt x="622" y="280"/>
                    </a:lnTo>
                  </a:path>
                </a:pathLst>
              </a:custGeom>
              <a:grpFill/>
              <a:ln w="12700">
                <a:solidFill>
                  <a:schemeClr val="bg1">
                    <a:lumMod val="85000"/>
                    <a:alpha val="94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/>
              <a:p>
                <a:endParaRPr lang="ko-KR" altLang="en-US" cap="all" dirty="0">
                  <a:latin typeface="HY강M" panose="02030600000101010101" pitchFamily="18" charset="-127"/>
                  <a:ea typeface="HY강M" panose="02030600000101010101" pitchFamily="18" charset="-127"/>
                </a:endParaRPr>
              </a:p>
            </p:txBody>
          </p:sp>
        </p:grpSp>
        <p:sp>
          <p:nvSpPr>
            <p:cNvPr id="912" name="Freeform 69"/>
            <p:cNvSpPr>
              <a:spLocks/>
            </p:cNvSpPr>
            <p:nvPr/>
          </p:nvSpPr>
          <p:spPr bwMode="gray">
            <a:xfrm>
              <a:off x="4148598" y="6713686"/>
              <a:ext cx="637278" cy="379264"/>
            </a:xfrm>
            <a:custGeom>
              <a:avLst/>
              <a:gdLst>
                <a:gd name="T0" fmla="*/ 0 w 252"/>
                <a:gd name="T1" fmla="*/ 110 h 150"/>
                <a:gd name="T2" fmla="*/ 2 w 252"/>
                <a:gd name="T3" fmla="*/ 80 h 150"/>
                <a:gd name="T4" fmla="*/ 22 w 252"/>
                <a:gd name="T5" fmla="*/ 64 h 150"/>
                <a:gd name="T6" fmla="*/ 46 w 252"/>
                <a:gd name="T7" fmla="*/ 58 h 150"/>
                <a:gd name="T8" fmla="*/ 70 w 252"/>
                <a:gd name="T9" fmla="*/ 30 h 150"/>
                <a:gd name="T10" fmla="*/ 102 w 252"/>
                <a:gd name="T11" fmla="*/ 22 h 150"/>
                <a:gd name="T12" fmla="*/ 134 w 252"/>
                <a:gd name="T13" fmla="*/ 18 h 150"/>
                <a:gd name="T14" fmla="*/ 142 w 252"/>
                <a:gd name="T15" fmla="*/ 10 h 150"/>
                <a:gd name="T16" fmla="*/ 186 w 252"/>
                <a:gd name="T17" fmla="*/ 10 h 150"/>
                <a:gd name="T18" fmla="*/ 200 w 252"/>
                <a:gd name="T19" fmla="*/ 0 h 150"/>
                <a:gd name="T20" fmla="*/ 220 w 252"/>
                <a:gd name="T21" fmla="*/ 4 h 150"/>
                <a:gd name="T22" fmla="*/ 240 w 252"/>
                <a:gd name="T23" fmla="*/ 22 h 150"/>
                <a:gd name="T24" fmla="*/ 252 w 252"/>
                <a:gd name="T25" fmla="*/ 46 h 150"/>
                <a:gd name="T26" fmla="*/ 240 w 252"/>
                <a:gd name="T27" fmla="*/ 76 h 150"/>
                <a:gd name="T28" fmla="*/ 198 w 252"/>
                <a:gd name="T29" fmla="*/ 112 h 150"/>
                <a:gd name="T30" fmla="*/ 156 w 252"/>
                <a:gd name="T31" fmla="*/ 130 h 150"/>
                <a:gd name="T32" fmla="*/ 120 w 252"/>
                <a:gd name="T33" fmla="*/ 140 h 150"/>
                <a:gd name="T34" fmla="*/ 88 w 252"/>
                <a:gd name="T35" fmla="*/ 130 h 150"/>
                <a:gd name="T36" fmla="*/ 62 w 252"/>
                <a:gd name="T37" fmla="*/ 144 h 150"/>
                <a:gd name="T38" fmla="*/ 38 w 252"/>
                <a:gd name="T39" fmla="*/ 150 h 150"/>
                <a:gd name="T40" fmla="*/ 12 w 252"/>
                <a:gd name="T41" fmla="*/ 126 h 150"/>
                <a:gd name="T42" fmla="*/ 0 w 252"/>
                <a:gd name="T43" fmla="*/ 110 h 15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52"/>
                <a:gd name="T67" fmla="*/ 0 h 150"/>
                <a:gd name="T68" fmla="*/ 252 w 252"/>
                <a:gd name="T69" fmla="*/ 150 h 15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52" h="150">
                  <a:moveTo>
                    <a:pt x="0" y="110"/>
                  </a:moveTo>
                  <a:lnTo>
                    <a:pt x="2" y="80"/>
                  </a:lnTo>
                  <a:lnTo>
                    <a:pt x="22" y="64"/>
                  </a:lnTo>
                  <a:lnTo>
                    <a:pt x="46" y="58"/>
                  </a:lnTo>
                  <a:lnTo>
                    <a:pt x="70" y="30"/>
                  </a:lnTo>
                  <a:lnTo>
                    <a:pt x="102" y="22"/>
                  </a:lnTo>
                  <a:lnTo>
                    <a:pt x="134" y="18"/>
                  </a:lnTo>
                  <a:lnTo>
                    <a:pt x="142" y="10"/>
                  </a:lnTo>
                  <a:lnTo>
                    <a:pt x="186" y="10"/>
                  </a:lnTo>
                  <a:lnTo>
                    <a:pt x="200" y="0"/>
                  </a:lnTo>
                  <a:lnTo>
                    <a:pt x="220" y="4"/>
                  </a:lnTo>
                  <a:lnTo>
                    <a:pt x="240" y="22"/>
                  </a:lnTo>
                  <a:lnTo>
                    <a:pt x="252" y="46"/>
                  </a:lnTo>
                  <a:lnTo>
                    <a:pt x="240" y="76"/>
                  </a:lnTo>
                  <a:lnTo>
                    <a:pt x="198" y="112"/>
                  </a:lnTo>
                  <a:lnTo>
                    <a:pt x="156" y="130"/>
                  </a:lnTo>
                  <a:lnTo>
                    <a:pt x="120" y="140"/>
                  </a:lnTo>
                  <a:lnTo>
                    <a:pt x="88" y="130"/>
                  </a:lnTo>
                  <a:lnTo>
                    <a:pt x="62" y="144"/>
                  </a:lnTo>
                  <a:lnTo>
                    <a:pt x="38" y="150"/>
                  </a:lnTo>
                  <a:lnTo>
                    <a:pt x="12" y="126"/>
                  </a:lnTo>
                  <a:lnTo>
                    <a:pt x="0" y="11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85000"/>
                  <a:alpha val="94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/>
            <a:p>
              <a:endParaRPr lang="ko-KR" altLang="en-US" cap="all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grpSp>
        <p:nvGrpSpPr>
          <p:cNvPr id="977" name="그룹 976"/>
          <p:cNvGrpSpPr/>
          <p:nvPr/>
        </p:nvGrpSpPr>
        <p:grpSpPr>
          <a:xfrm>
            <a:off x="617470" y="2179741"/>
            <a:ext cx="1296918" cy="307777"/>
            <a:chOff x="407727" y="2825467"/>
            <a:chExt cx="1407562" cy="334034"/>
          </a:xfrm>
        </p:grpSpPr>
        <p:sp>
          <p:nvSpPr>
            <p:cNvPr id="968" name="자유형 967"/>
            <p:cNvSpPr/>
            <p:nvPr/>
          </p:nvSpPr>
          <p:spPr>
            <a:xfrm>
              <a:off x="407727" y="2841841"/>
              <a:ext cx="1407562" cy="282536"/>
            </a:xfrm>
            <a:custGeom>
              <a:avLst/>
              <a:gdLst>
                <a:gd name="connsiteX0" fmla="*/ 850900 w 1022350"/>
                <a:gd name="connsiteY0" fmla="*/ 0 h 285750"/>
                <a:gd name="connsiteX1" fmla="*/ 0 w 1022350"/>
                <a:gd name="connsiteY1" fmla="*/ 0 h 285750"/>
                <a:gd name="connsiteX2" fmla="*/ 0 w 1022350"/>
                <a:gd name="connsiteY2" fmla="*/ 285750 h 285750"/>
                <a:gd name="connsiteX3" fmla="*/ 1022350 w 1022350"/>
                <a:gd name="connsiteY3" fmla="*/ 285750 h 285750"/>
                <a:gd name="connsiteX4" fmla="*/ 850900 w 1022350"/>
                <a:gd name="connsiteY4" fmla="*/ 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2350" h="285750">
                  <a:moveTo>
                    <a:pt x="850900" y="0"/>
                  </a:moveTo>
                  <a:lnTo>
                    <a:pt x="0" y="0"/>
                  </a:lnTo>
                  <a:lnTo>
                    <a:pt x="0" y="285750"/>
                  </a:lnTo>
                  <a:lnTo>
                    <a:pt x="1022350" y="285750"/>
                  </a:lnTo>
                  <a:lnTo>
                    <a:pt x="850900" y="0"/>
                  </a:lnTo>
                  <a:close/>
                </a:path>
              </a:pathLst>
            </a:custGeom>
            <a:gradFill>
              <a:gsLst>
                <a:gs pos="0">
                  <a:srgbClr val="7BBC0A"/>
                </a:gs>
                <a:gs pos="100000">
                  <a:srgbClr val="49A51B"/>
                </a:gs>
              </a:gsLst>
              <a:lin ang="5400000" scaled="1"/>
            </a:gradFill>
            <a:ln>
              <a:noFill/>
            </a:ln>
            <a:effectLst>
              <a:innerShdw blurRad="381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969" name="직사각형 968"/>
            <p:cNvSpPr/>
            <p:nvPr/>
          </p:nvSpPr>
          <p:spPr>
            <a:xfrm>
              <a:off x="624820" y="2825467"/>
              <a:ext cx="774542" cy="33403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ko-KR" altLang="en-US" sz="14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수도권</a:t>
              </a:r>
              <a:endPara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grpSp>
        <p:nvGrpSpPr>
          <p:cNvPr id="1025" name="그룹 1024"/>
          <p:cNvGrpSpPr/>
          <p:nvPr/>
        </p:nvGrpSpPr>
        <p:grpSpPr>
          <a:xfrm>
            <a:off x="1883095" y="2400118"/>
            <a:ext cx="2960163" cy="99511"/>
            <a:chOff x="1781326" y="3064644"/>
            <a:chExt cx="3212702" cy="108000"/>
          </a:xfrm>
        </p:grpSpPr>
        <p:cxnSp>
          <p:nvCxnSpPr>
            <p:cNvPr id="973" name="직선 연결선 972"/>
            <p:cNvCxnSpPr/>
            <p:nvPr/>
          </p:nvCxnSpPr>
          <p:spPr>
            <a:xfrm>
              <a:off x="1781326" y="3120963"/>
              <a:ext cx="3105323" cy="4"/>
            </a:xfrm>
            <a:prstGeom prst="line">
              <a:avLst/>
            </a:prstGeom>
            <a:ln>
              <a:solidFill>
                <a:srgbClr val="7BBC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4" name="타원 973"/>
            <p:cNvSpPr/>
            <p:nvPr/>
          </p:nvSpPr>
          <p:spPr>
            <a:xfrm rot="5400000">
              <a:off x="4886028" y="3064644"/>
              <a:ext cx="108000" cy="108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7BBC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sp>
        <p:nvSpPr>
          <p:cNvPr id="979" name="TextBox 978"/>
          <p:cNvSpPr txBox="1"/>
          <p:nvPr/>
        </p:nvSpPr>
        <p:spPr>
          <a:xfrm>
            <a:off x="526702" y="2469877"/>
            <a:ext cx="143180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fontAlgn="ctr">
              <a:buClr>
                <a:srgbClr val="7BBC0A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서울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목동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171450" indent="-171450" fontAlgn="ctr">
              <a:buClr>
                <a:srgbClr val="7BBC0A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서울동남부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서초구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171450" indent="-171450" fontAlgn="ctr">
              <a:buClr>
                <a:srgbClr val="7BBC0A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서울북부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중구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171450" indent="-171450" fontAlgn="ctr">
              <a:buClr>
                <a:srgbClr val="7BBC0A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인천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연수구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171450" indent="-171450" fontAlgn="ctr">
              <a:buClr>
                <a:srgbClr val="7BBC0A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인천서부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서구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171450" indent="-171450" fontAlgn="ctr">
              <a:buClr>
                <a:srgbClr val="7BBC0A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경기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수원시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171450" indent="-171450" fontAlgn="ctr">
              <a:buClr>
                <a:srgbClr val="7BBC0A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경기동부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성남시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171450" indent="-171450" fontAlgn="ctr">
              <a:buClr>
                <a:srgbClr val="7BBC0A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경기서부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안산시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171450" indent="-171450" fontAlgn="ctr">
              <a:buClr>
                <a:srgbClr val="7BBC0A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경기북부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고양시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980" name="TextBox 979"/>
          <p:cNvSpPr txBox="1"/>
          <p:nvPr/>
        </p:nvSpPr>
        <p:spPr>
          <a:xfrm>
            <a:off x="1906126" y="2469877"/>
            <a:ext cx="99418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02) 6678-4127</a:t>
            </a:r>
            <a:endParaRPr lang="ko-KR" altLang="ko-KR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02) 2156-2200</a:t>
            </a:r>
            <a:endParaRPr lang="ko-KR" altLang="ko-KR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02</a:t>
            </a:r>
            <a:r>
              <a:rPr lang="en-US" altLang="ko-KR" sz="1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 769-6436</a:t>
            </a:r>
            <a:endParaRPr lang="ko-KR" altLang="ko-KR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032) 450-0500</a:t>
            </a:r>
            <a:endParaRPr lang="ko-KR" altLang="ko-KR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032) 450-0560</a:t>
            </a:r>
            <a:endParaRPr lang="ko-KR" altLang="ko-KR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031) 259-7900</a:t>
            </a:r>
            <a:endParaRPr lang="ko-KR" altLang="ko-KR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031) 788-7300</a:t>
            </a:r>
            <a:endParaRPr lang="ko-KR" altLang="ko-KR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031) 496-1000</a:t>
            </a:r>
            <a:endParaRPr lang="ko-KR" altLang="ko-KR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031) 920-6700</a:t>
            </a:r>
            <a:endParaRPr lang="ko-KR" altLang="ko-KR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grpSp>
        <p:nvGrpSpPr>
          <p:cNvPr id="992" name="그룹 991"/>
          <p:cNvGrpSpPr/>
          <p:nvPr/>
        </p:nvGrpSpPr>
        <p:grpSpPr>
          <a:xfrm>
            <a:off x="617470" y="4013708"/>
            <a:ext cx="1296918" cy="307777"/>
            <a:chOff x="407727" y="2825467"/>
            <a:chExt cx="1407562" cy="334034"/>
          </a:xfrm>
        </p:grpSpPr>
        <p:sp>
          <p:nvSpPr>
            <p:cNvPr id="993" name="자유형 992"/>
            <p:cNvSpPr/>
            <p:nvPr/>
          </p:nvSpPr>
          <p:spPr>
            <a:xfrm>
              <a:off x="407727" y="2841841"/>
              <a:ext cx="1407562" cy="282536"/>
            </a:xfrm>
            <a:custGeom>
              <a:avLst/>
              <a:gdLst>
                <a:gd name="connsiteX0" fmla="*/ 850900 w 1022350"/>
                <a:gd name="connsiteY0" fmla="*/ 0 h 285750"/>
                <a:gd name="connsiteX1" fmla="*/ 0 w 1022350"/>
                <a:gd name="connsiteY1" fmla="*/ 0 h 285750"/>
                <a:gd name="connsiteX2" fmla="*/ 0 w 1022350"/>
                <a:gd name="connsiteY2" fmla="*/ 285750 h 285750"/>
                <a:gd name="connsiteX3" fmla="*/ 1022350 w 1022350"/>
                <a:gd name="connsiteY3" fmla="*/ 285750 h 285750"/>
                <a:gd name="connsiteX4" fmla="*/ 850900 w 1022350"/>
                <a:gd name="connsiteY4" fmla="*/ 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2350" h="285750">
                  <a:moveTo>
                    <a:pt x="850900" y="0"/>
                  </a:moveTo>
                  <a:lnTo>
                    <a:pt x="0" y="0"/>
                  </a:lnTo>
                  <a:lnTo>
                    <a:pt x="0" y="285750"/>
                  </a:lnTo>
                  <a:lnTo>
                    <a:pt x="1022350" y="285750"/>
                  </a:lnTo>
                  <a:lnTo>
                    <a:pt x="850900" y="0"/>
                  </a:lnTo>
                  <a:close/>
                </a:path>
              </a:pathLst>
            </a:custGeom>
            <a:gradFill>
              <a:gsLst>
                <a:gs pos="0">
                  <a:srgbClr val="46B1D2"/>
                </a:gs>
                <a:gs pos="100000">
                  <a:srgbClr val="39A1D1"/>
                </a:gs>
              </a:gsLst>
              <a:lin ang="5400000" scaled="1"/>
            </a:gradFill>
            <a:ln>
              <a:noFill/>
            </a:ln>
            <a:effectLst>
              <a:innerShdw blurRad="381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994" name="직사각형 993"/>
            <p:cNvSpPr/>
            <p:nvPr/>
          </p:nvSpPr>
          <p:spPr>
            <a:xfrm>
              <a:off x="624820" y="2825467"/>
              <a:ext cx="774542" cy="33403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ko-KR" altLang="en-US" sz="14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충청권</a:t>
              </a:r>
              <a:endPara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sp>
        <p:nvSpPr>
          <p:cNvPr id="998" name="TextBox 997"/>
          <p:cNvSpPr txBox="1"/>
          <p:nvPr/>
        </p:nvSpPr>
        <p:spPr>
          <a:xfrm>
            <a:off x="526702" y="4303844"/>
            <a:ext cx="13051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fontAlgn="ctr">
              <a:buClr>
                <a:srgbClr val="46B1D2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대전</a:t>
            </a:r>
            <a:r>
              <a:rPr lang="en-US" altLang="ko-KR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대전시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171450" indent="-171450" fontAlgn="ctr">
              <a:buClr>
                <a:srgbClr val="46B1D2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충남</a:t>
            </a:r>
            <a:r>
              <a:rPr lang="en-US" altLang="ko-KR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천안시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</a:p>
          <a:p>
            <a:pPr marL="171450" indent="-171450" fontAlgn="ctr">
              <a:buClr>
                <a:srgbClr val="46B1D2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충북</a:t>
            </a:r>
            <a:r>
              <a:rPr lang="en-US" altLang="ko-KR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청주시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171450" indent="-171450" fontAlgn="ctr">
              <a:buClr>
                <a:srgbClr val="46B1D2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충북북부</a:t>
            </a:r>
            <a:r>
              <a:rPr lang="en-US" altLang="ko-KR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충주시</a:t>
            </a:r>
            <a:r>
              <a:rPr lang="en-US" altLang="ko-KR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999" name="TextBox 998"/>
          <p:cNvSpPr txBox="1"/>
          <p:nvPr/>
        </p:nvSpPr>
        <p:spPr>
          <a:xfrm>
            <a:off x="1906126" y="4303844"/>
            <a:ext cx="9941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042) 866-0114</a:t>
            </a:r>
            <a:endParaRPr lang="ko-KR" altLang="ko-KR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041) 621-3687</a:t>
            </a:r>
          </a:p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043) 230-6800</a:t>
            </a:r>
            <a:endParaRPr lang="ko-KR" altLang="ko-KR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043) 841-3600</a:t>
            </a:r>
            <a:endParaRPr lang="ko-KR" altLang="ko-KR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1001" name="직선 연결선 1000"/>
          <p:cNvCxnSpPr/>
          <p:nvPr/>
        </p:nvCxnSpPr>
        <p:spPr>
          <a:xfrm flipV="1">
            <a:off x="1904863" y="4274312"/>
            <a:ext cx="1824459" cy="5286"/>
          </a:xfrm>
          <a:prstGeom prst="line">
            <a:avLst/>
          </a:prstGeom>
          <a:ln>
            <a:solidFill>
              <a:srgbClr val="39A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3" name="직선 연결선 1002"/>
          <p:cNvCxnSpPr/>
          <p:nvPr/>
        </p:nvCxnSpPr>
        <p:spPr>
          <a:xfrm flipV="1">
            <a:off x="3724937" y="3239303"/>
            <a:ext cx="1341535" cy="1039116"/>
          </a:xfrm>
          <a:prstGeom prst="line">
            <a:avLst/>
          </a:prstGeom>
          <a:ln>
            <a:solidFill>
              <a:srgbClr val="39A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7" name="타원 996"/>
          <p:cNvSpPr/>
          <p:nvPr/>
        </p:nvSpPr>
        <p:spPr>
          <a:xfrm rot="5400000">
            <a:off x="4981534" y="3228330"/>
            <a:ext cx="99511" cy="99510"/>
          </a:xfrm>
          <a:prstGeom prst="ellipse">
            <a:avLst/>
          </a:prstGeom>
          <a:solidFill>
            <a:schemeClr val="bg1"/>
          </a:solidFill>
          <a:ln w="25400">
            <a:solidFill>
              <a:srgbClr val="39A1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grpSp>
        <p:nvGrpSpPr>
          <p:cNvPr id="1005" name="그룹 1004"/>
          <p:cNvGrpSpPr/>
          <p:nvPr/>
        </p:nvGrpSpPr>
        <p:grpSpPr>
          <a:xfrm>
            <a:off x="617470" y="5144658"/>
            <a:ext cx="1296918" cy="307777"/>
            <a:chOff x="407727" y="2825467"/>
            <a:chExt cx="1407562" cy="334034"/>
          </a:xfrm>
        </p:grpSpPr>
        <p:sp>
          <p:nvSpPr>
            <p:cNvPr id="1006" name="자유형 1005"/>
            <p:cNvSpPr/>
            <p:nvPr/>
          </p:nvSpPr>
          <p:spPr>
            <a:xfrm>
              <a:off x="407727" y="2841841"/>
              <a:ext cx="1407562" cy="282536"/>
            </a:xfrm>
            <a:custGeom>
              <a:avLst/>
              <a:gdLst>
                <a:gd name="connsiteX0" fmla="*/ 850900 w 1022350"/>
                <a:gd name="connsiteY0" fmla="*/ 0 h 285750"/>
                <a:gd name="connsiteX1" fmla="*/ 0 w 1022350"/>
                <a:gd name="connsiteY1" fmla="*/ 0 h 285750"/>
                <a:gd name="connsiteX2" fmla="*/ 0 w 1022350"/>
                <a:gd name="connsiteY2" fmla="*/ 285750 h 285750"/>
                <a:gd name="connsiteX3" fmla="*/ 1022350 w 1022350"/>
                <a:gd name="connsiteY3" fmla="*/ 285750 h 285750"/>
                <a:gd name="connsiteX4" fmla="*/ 850900 w 1022350"/>
                <a:gd name="connsiteY4" fmla="*/ 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2350" h="285750">
                  <a:moveTo>
                    <a:pt x="850900" y="0"/>
                  </a:moveTo>
                  <a:lnTo>
                    <a:pt x="0" y="0"/>
                  </a:lnTo>
                  <a:lnTo>
                    <a:pt x="0" y="285750"/>
                  </a:lnTo>
                  <a:lnTo>
                    <a:pt x="1022350" y="285750"/>
                  </a:lnTo>
                  <a:lnTo>
                    <a:pt x="850900" y="0"/>
                  </a:lnTo>
                  <a:close/>
                </a:path>
              </a:pathLst>
            </a:custGeom>
            <a:gradFill>
              <a:gsLst>
                <a:gs pos="0">
                  <a:srgbClr val="0973B6"/>
                </a:gs>
                <a:gs pos="100000">
                  <a:srgbClr val="075687"/>
                </a:gs>
              </a:gsLst>
              <a:lin ang="5400000" scaled="1"/>
            </a:gradFill>
            <a:ln>
              <a:noFill/>
            </a:ln>
            <a:effectLst>
              <a:innerShdw blurRad="381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1007" name="직사각형 1006"/>
            <p:cNvSpPr/>
            <p:nvPr/>
          </p:nvSpPr>
          <p:spPr>
            <a:xfrm>
              <a:off x="624820" y="2825467"/>
              <a:ext cx="774542" cy="33403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ko-KR" altLang="en-US" sz="14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전라권</a:t>
              </a:r>
              <a:endPara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sp>
        <p:nvSpPr>
          <p:cNvPr id="1008" name="TextBox 1007"/>
          <p:cNvSpPr txBox="1"/>
          <p:nvPr/>
        </p:nvSpPr>
        <p:spPr>
          <a:xfrm>
            <a:off x="526702" y="5434794"/>
            <a:ext cx="130516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fontAlgn="ctr">
              <a:buClr>
                <a:srgbClr val="075687"/>
              </a:buClr>
              <a:buFont typeface="Wingdings" panose="05000000000000000000" pitchFamily="2" charset="2"/>
              <a:buChar char="§"/>
            </a:pPr>
            <a:r>
              <a:rPr lang="ko-KR" altLang="en-US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광주</a:t>
            </a:r>
            <a:r>
              <a:rPr lang="en-US" altLang="ko-KR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광주시</a:t>
            </a:r>
            <a:r>
              <a:rPr lang="en-US" altLang="ko-KR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</a:p>
          <a:p>
            <a:pPr marL="171450" indent="-171450" fontAlgn="ctr">
              <a:buClr>
                <a:srgbClr val="075687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전북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전주시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171450" indent="-171450" fontAlgn="ctr">
              <a:buClr>
                <a:srgbClr val="075687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전북서부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군산시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</a:p>
          <a:p>
            <a:pPr marL="171450" indent="-171450" fontAlgn="ctr">
              <a:buClr>
                <a:srgbClr val="075687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전남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무안군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171450" indent="-171450" fontAlgn="ctr">
              <a:buClr>
                <a:srgbClr val="075687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전남동부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순천시</a:t>
            </a:r>
            <a:r>
              <a:rPr lang="en-US" altLang="ko-KR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009" name="TextBox 1008"/>
          <p:cNvSpPr txBox="1"/>
          <p:nvPr/>
        </p:nvSpPr>
        <p:spPr>
          <a:xfrm>
            <a:off x="1906126" y="5434794"/>
            <a:ext cx="99418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062) </a:t>
            </a:r>
            <a:r>
              <a:rPr lang="en-US" altLang="ko-KR" sz="1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600-3000</a:t>
            </a:r>
          </a:p>
          <a:p>
            <a:pPr fontAlgn="ctr"/>
            <a:r>
              <a:rPr lang="en-US" altLang="ko-KR" sz="1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063</a:t>
            </a:r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 210-9900</a:t>
            </a:r>
            <a:endParaRPr lang="ko-KR" altLang="ko-KR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063) </a:t>
            </a:r>
            <a:r>
              <a:rPr lang="en-US" altLang="ko-KR" sz="1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460-9800</a:t>
            </a:r>
          </a:p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061) 280-8000</a:t>
            </a:r>
            <a:endParaRPr lang="ko-KR" altLang="ko-KR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061) 724-1045</a:t>
            </a:r>
            <a:endParaRPr lang="ko-KR" altLang="ko-KR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1010" name="직선 연결선 1009"/>
          <p:cNvCxnSpPr/>
          <p:nvPr/>
        </p:nvCxnSpPr>
        <p:spPr>
          <a:xfrm flipV="1">
            <a:off x="1895338" y="5405262"/>
            <a:ext cx="1824459" cy="5286"/>
          </a:xfrm>
          <a:prstGeom prst="line">
            <a:avLst/>
          </a:prstGeom>
          <a:ln>
            <a:solidFill>
              <a:srgbClr val="09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1" name="직선 연결선 1010"/>
          <p:cNvCxnSpPr/>
          <p:nvPr/>
        </p:nvCxnSpPr>
        <p:spPr>
          <a:xfrm flipV="1">
            <a:off x="3715412" y="4689228"/>
            <a:ext cx="1069886" cy="716034"/>
          </a:xfrm>
          <a:prstGeom prst="line">
            <a:avLst/>
          </a:prstGeom>
          <a:ln>
            <a:solidFill>
              <a:srgbClr val="09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1" name="타원 990"/>
          <p:cNvSpPr/>
          <p:nvPr/>
        </p:nvSpPr>
        <p:spPr>
          <a:xfrm rot="10800000">
            <a:off x="4726421" y="4635872"/>
            <a:ext cx="99510" cy="99511"/>
          </a:xfrm>
          <a:prstGeom prst="ellipse">
            <a:avLst/>
          </a:prstGeom>
          <a:solidFill>
            <a:schemeClr val="bg1"/>
          </a:solidFill>
          <a:ln w="25400">
            <a:solidFill>
              <a:srgbClr val="0973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5C0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017" name="타원 1016"/>
          <p:cNvSpPr/>
          <p:nvPr/>
        </p:nvSpPr>
        <p:spPr>
          <a:xfrm rot="10800000">
            <a:off x="5786137" y="2393161"/>
            <a:ext cx="99510" cy="99511"/>
          </a:xfrm>
          <a:prstGeom prst="ellipse">
            <a:avLst/>
          </a:prstGeom>
          <a:solidFill>
            <a:schemeClr val="bg1"/>
          </a:solidFill>
          <a:ln w="25400">
            <a:solidFill>
              <a:srgbClr val="0973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5C0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018" name="타원 1017"/>
          <p:cNvSpPr/>
          <p:nvPr/>
        </p:nvSpPr>
        <p:spPr>
          <a:xfrm rot="5400000">
            <a:off x="5852211" y="3421497"/>
            <a:ext cx="99511" cy="99510"/>
          </a:xfrm>
          <a:prstGeom prst="ellipse">
            <a:avLst/>
          </a:prstGeom>
          <a:solidFill>
            <a:schemeClr val="bg1"/>
          </a:solidFill>
          <a:ln w="25400">
            <a:solidFill>
              <a:srgbClr val="7BBC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019" name="타원 1018"/>
          <p:cNvSpPr/>
          <p:nvPr/>
        </p:nvSpPr>
        <p:spPr>
          <a:xfrm rot="5400000">
            <a:off x="4446020" y="5675918"/>
            <a:ext cx="99511" cy="99510"/>
          </a:xfrm>
          <a:prstGeom prst="ellipse">
            <a:avLst/>
          </a:prstGeom>
          <a:solidFill>
            <a:schemeClr val="bg1"/>
          </a:solidFill>
          <a:ln w="25400">
            <a:solidFill>
              <a:srgbClr val="39A1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027" name="자유형 1026"/>
          <p:cNvSpPr/>
          <p:nvPr/>
        </p:nvSpPr>
        <p:spPr>
          <a:xfrm flipH="1">
            <a:off x="8858320" y="2190069"/>
            <a:ext cx="1296918" cy="260327"/>
          </a:xfrm>
          <a:custGeom>
            <a:avLst/>
            <a:gdLst>
              <a:gd name="connsiteX0" fmla="*/ 850900 w 1022350"/>
              <a:gd name="connsiteY0" fmla="*/ 0 h 285750"/>
              <a:gd name="connsiteX1" fmla="*/ 0 w 1022350"/>
              <a:gd name="connsiteY1" fmla="*/ 0 h 285750"/>
              <a:gd name="connsiteX2" fmla="*/ 0 w 1022350"/>
              <a:gd name="connsiteY2" fmla="*/ 285750 h 285750"/>
              <a:gd name="connsiteX3" fmla="*/ 1022350 w 1022350"/>
              <a:gd name="connsiteY3" fmla="*/ 285750 h 285750"/>
              <a:gd name="connsiteX4" fmla="*/ 850900 w 1022350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2350" h="285750">
                <a:moveTo>
                  <a:pt x="850900" y="0"/>
                </a:moveTo>
                <a:lnTo>
                  <a:pt x="0" y="0"/>
                </a:lnTo>
                <a:lnTo>
                  <a:pt x="0" y="285750"/>
                </a:lnTo>
                <a:lnTo>
                  <a:pt x="1022350" y="285750"/>
                </a:lnTo>
                <a:lnTo>
                  <a:pt x="850900" y="0"/>
                </a:lnTo>
                <a:close/>
              </a:path>
            </a:pathLst>
          </a:custGeom>
          <a:gradFill>
            <a:gsLst>
              <a:gs pos="0">
                <a:srgbClr val="0973B6"/>
              </a:gs>
              <a:gs pos="100000">
                <a:srgbClr val="075687"/>
              </a:gs>
            </a:gsLst>
            <a:lin ang="5400000" scaled="1"/>
          </a:gradFill>
          <a:ln>
            <a:noFill/>
          </a:ln>
          <a:effectLst>
            <a:innerShdw blurRad="381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028" name="직사각형 1027"/>
          <p:cNvSpPr/>
          <p:nvPr/>
        </p:nvSpPr>
        <p:spPr>
          <a:xfrm>
            <a:off x="9218292" y="2174982"/>
            <a:ext cx="71365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강원권</a:t>
            </a:r>
            <a:endParaRPr lang="en-US" altLang="ko-KR" sz="14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029" name="TextBox 1028"/>
          <p:cNvSpPr txBox="1"/>
          <p:nvPr/>
        </p:nvSpPr>
        <p:spPr>
          <a:xfrm>
            <a:off x="7824747" y="2479402"/>
            <a:ext cx="13051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fontAlgn="ctr">
              <a:buClr>
                <a:srgbClr val="075687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강원</a:t>
            </a:r>
            <a:r>
              <a:rPr lang="en-US" altLang="ko-KR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춘천시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171450" indent="-171450" fontAlgn="ctr">
              <a:buClr>
                <a:srgbClr val="075687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강원영동</a:t>
            </a:r>
            <a:r>
              <a:rPr lang="en-US" altLang="ko-KR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강릉시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030" name="TextBox 1029"/>
          <p:cNvSpPr txBox="1"/>
          <p:nvPr/>
        </p:nvSpPr>
        <p:spPr>
          <a:xfrm>
            <a:off x="9146592" y="2479402"/>
            <a:ext cx="989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033) 259-7600</a:t>
            </a:r>
            <a:endParaRPr lang="ko-KR" altLang="ko-KR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033) 655-8870</a:t>
            </a:r>
            <a:endParaRPr lang="ko-KR" altLang="ko-KR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032" name="자유형 1031"/>
          <p:cNvSpPr/>
          <p:nvPr/>
        </p:nvSpPr>
        <p:spPr>
          <a:xfrm flipH="1">
            <a:off x="8858320" y="3214397"/>
            <a:ext cx="1296918" cy="260327"/>
          </a:xfrm>
          <a:custGeom>
            <a:avLst/>
            <a:gdLst>
              <a:gd name="connsiteX0" fmla="*/ 850900 w 1022350"/>
              <a:gd name="connsiteY0" fmla="*/ 0 h 285750"/>
              <a:gd name="connsiteX1" fmla="*/ 0 w 1022350"/>
              <a:gd name="connsiteY1" fmla="*/ 0 h 285750"/>
              <a:gd name="connsiteX2" fmla="*/ 0 w 1022350"/>
              <a:gd name="connsiteY2" fmla="*/ 285750 h 285750"/>
              <a:gd name="connsiteX3" fmla="*/ 1022350 w 1022350"/>
              <a:gd name="connsiteY3" fmla="*/ 285750 h 285750"/>
              <a:gd name="connsiteX4" fmla="*/ 850900 w 1022350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2350" h="285750">
                <a:moveTo>
                  <a:pt x="850900" y="0"/>
                </a:moveTo>
                <a:lnTo>
                  <a:pt x="0" y="0"/>
                </a:lnTo>
                <a:lnTo>
                  <a:pt x="0" y="285750"/>
                </a:lnTo>
                <a:lnTo>
                  <a:pt x="1022350" y="285750"/>
                </a:lnTo>
                <a:lnTo>
                  <a:pt x="850900" y="0"/>
                </a:lnTo>
                <a:close/>
              </a:path>
            </a:pathLst>
          </a:custGeom>
          <a:gradFill>
            <a:gsLst>
              <a:gs pos="0">
                <a:srgbClr val="7BBC0A"/>
              </a:gs>
              <a:gs pos="100000">
                <a:srgbClr val="49A51B"/>
              </a:gs>
            </a:gsLst>
            <a:lin ang="5400000" scaled="1"/>
          </a:gradFill>
          <a:ln>
            <a:noFill/>
          </a:ln>
          <a:effectLst>
            <a:innerShdw blurRad="381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033" name="직사각형 1032"/>
          <p:cNvSpPr/>
          <p:nvPr/>
        </p:nvSpPr>
        <p:spPr>
          <a:xfrm>
            <a:off x="9218292" y="3199311"/>
            <a:ext cx="71365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경상권</a:t>
            </a:r>
            <a:endParaRPr lang="en-US" altLang="ko-KR" sz="14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034" name="TextBox 1033"/>
          <p:cNvSpPr txBox="1"/>
          <p:nvPr/>
        </p:nvSpPr>
        <p:spPr>
          <a:xfrm>
            <a:off x="7824747" y="3503731"/>
            <a:ext cx="143180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fontAlgn="ctr">
              <a:buClr>
                <a:srgbClr val="7BBC0A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대구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대구시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171450" indent="-171450" fontAlgn="ctr">
              <a:buClr>
                <a:srgbClr val="7BBC0A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경북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구미시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171450" indent="-171450" fontAlgn="ctr">
              <a:buClr>
                <a:srgbClr val="7BBC0A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경북동부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포항시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171450" indent="-171450" fontAlgn="ctr">
              <a:buClr>
                <a:srgbClr val="7BBC0A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경북남부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경산시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</a:p>
          <a:p>
            <a:pPr marL="171450" indent="-171450" fontAlgn="ctr">
              <a:buClr>
                <a:srgbClr val="7BBC0A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부산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사상구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171450" indent="-171450" fontAlgn="ctr">
              <a:buClr>
                <a:srgbClr val="7BBC0A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부산동부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해운대구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171450" indent="-171450" fontAlgn="ctr">
              <a:buClr>
                <a:srgbClr val="7BBC0A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울산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울산시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171450" indent="-171450" fontAlgn="ctr">
              <a:buClr>
                <a:srgbClr val="7BBC0A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경남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창원시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171450" indent="-171450" fontAlgn="ctr">
              <a:buClr>
                <a:srgbClr val="7BBC0A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경남동부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김해시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171450" indent="-171450" fontAlgn="ctr">
              <a:buClr>
                <a:srgbClr val="7BBC0A"/>
              </a:buClr>
              <a:buFont typeface="Wingdings" panose="05000000000000000000" pitchFamily="2" charset="2"/>
              <a:buChar char="§"/>
            </a:pP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경남서부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진주시</a:t>
            </a:r>
            <a:r>
              <a:rPr lang="en-US" altLang="ko-KR" sz="1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ko-KR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035" name="TextBox 1034"/>
          <p:cNvSpPr txBox="1"/>
          <p:nvPr/>
        </p:nvSpPr>
        <p:spPr>
          <a:xfrm>
            <a:off x="9146592" y="3503731"/>
            <a:ext cx="99418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053) 601-5300</a:t>
            </a:r>
            <a:endParaRPr lang="ko-KR" altLang="ko-KR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054) </a:t>
            </a:r>
            <a:r>
              <a:rPr lang="en-US" altLang="ko-KR" sz="1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476-9340</a:t>
            </a:r>
            <a:endParaRPr lang="ko-KR" altLang="ko-KR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054) 223-2046</a:t>
            </a:r>
            <a:endParaRPr lang="ko-KR" altLang="ko-KR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053) 212-3300</a:t>
            </a:r>
          </a:p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051) 630-7400</a:t>
            </a:r>
            <a:endParaRPr lang="ko-KR" altLang="ko-KR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051) 784-3630</a:t>
            </a:r>
            <a:endParaRPr lang="ko-KR" altLang="ko-KR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052) 703-1100</a:t>
            </a:r>
            <a:endParaRPr lang="ko-KR" altLang="ko-KR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055) 212-1350</a:t>
            </a:r>
            <a:endParaRPr lang="ko-KR" altLang="ko-KR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055) 310-6600</a:t>
            </a:r>
            <a:endParaRPr lang="ko-KR" altLang="ko-KR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055) </a:t>
            </a:r>
            <a:r>
              <a:rPr lang="en-US" altLang="ko-KR" sz="1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756-3060</a:t>
            </a:r>
            <a:endParaRPr lang="ko-KR" altLang="ko-KR" sz="100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cxnSp>
        <p:nvCxnSpPr>
          <p:cNvPr id="1024" name="직선 연결선 1023"/>
          <p:cNvCxnSpPr/>
          <p:nvPr/>
        </p:nvCxnSpPr>
        <p:spPr>
          <a:xfrm>
            <a:off x="5888895" y="2440342"/>
            <a:ext cx="3036205" cy="4"/>
          </a:xfrm>
          <a:prstGeom prst="line">
            <a:avLst/>
          </a:prstGeom>
          <a:ln>
            <a:solidFill>
              <a:srgbClr val="09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1" name="직선 연결선 1030"/>
          <p:cNvCxnSpPr>
            <a:stCxn id="1018" idx="0"/>
          </p:cNvCxnSpPr>
          <p:nvPr/>
        </p:nvCxnSpPr>
        <p:spPr>
          <a:xfrm>
            <a:off x="5951722" y="3471253"/>
            <a:ext cx="3043281" cy="0"/>
          </a:xfrm>
          <a:prstGeom prst="line">
            <a:avLst/>
          </a:prstGeom>
          <a:ln>
            <a:solidFill>
              <a:srgbClr val="7BB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5" name="직선 연결선 1044"/>
          <p:cNvCxnSpPr/>
          <p:nvPr/>
        </p:nvCxnSpPr>
        <p:spPr>
          <a:xfrm flipV="1">
            <a:off x="4545531" y="5725293"/>
            <a:ext cx="4852088" cy="1"/>
          </a:xfrm>
          <a:prstGeom prst="line">
            <a:avLst/>
          </a:prstGeom>
          <a:ln>
            <a:solidFill>
              <a:srgbClr val="39A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6" name="자유형 1045"/>
          <p:cNvSpPr/>
          <p:nvPr/>
        </p:nvSpPr>
        <p:spPr>
          <a:xfrm flipH="1">
            <a:off x="8858320" y="5472618"/>
            <a:ext cx="1296918" cy="260327"/>
          </a:xfrm>
          <a:custGeom>
            <a:avLst/>
            <a:gdLst>
              <a:gd name="connsiteX0" fmla="*/ 850900 w 1022350"/>
              <a:gd name="connsiteY0" fmla="*/ 0 h 285750"/>
              <a:gd name="connsiteX1" fmla="*/ 0 w 1022350"/>
              <a:gd name="connsiteY1" fmla="*/ 0 h 285750"/>
              <a:gd name="connsiteX2" fmla="*/ 0 w 1022350"/>
              <a:gd name="connsiteY2" fmla="*/ 285750 h 285750"/>
              <a:gd name="connsiteX3" fmla="*/ 1022350 w 1022350"/>
              <a:gd name="connsiteY3" fmla="*/ 285750 h 285750"/>
              <a:gd name="connsiteX4" fmla="*/ 850900 w 1022350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2350" h="285750">
                <a:moveTo>
                  <a:pt x="850900" y="0"/>
                </a:moveTo>
                <a:lnTo>
                  <a:pt x="0" y="0"/>
                </a:lnTo>
                <a:lnTo>
                  <a:pt x="0" y="285750"/>
                </a:lnTo>
                <a:lnTo>
                  <a:pt x="1022350" y="285750"/>
                </a:lnTo>
                <a:lnTo>
                  <a:pt x="850900" y="0"/>
                </a:lnTo>
                <a:close/>
              </a:path>
            </a:pathLst>
          </a:custGeom>
          <a:gradFill>
            <a:gsLst>
              <a:gs pos="0">
                <a:srgbClr val="46B1D2"/>
              </a:gs>
              <a:gs pos="100000">
                <a:srgbClr val="39A1D1"/>
              </a:gs>
            </a:gsLst>
            <a:lin ang="5400000" scaled="1"/>
          </a:gradFill>
          <a:ln>
            <a:noFill/>
          </a:ln>
          <a:effectLst>
            <a:innerShdw blurRad="381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047" name="직사각형 1046"/>
          <p:cNvSpPr/>
          <p:nvPr/>
        </p:nvSpPr>
        <p:spPr>
          <a:xfrm>
            <a:off x="9218292" y="5457531"/>
            <a:ext cx="71365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14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제주권</a:t>
            </a:r>
            <a:endParaRPr lang="en-US" altLang="ko-KR" sz="14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048" name="TextBox 1047"/>
          <p:cNvSpPr txBox="1"/>
          <p:nvPr/>
        </p:nvSpPr>
        <p:spPr>
          <a:xfrm>
            <a:off x="7832217" y="5733160"/>
            <a:ext cx="104227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fontAlgn="ctr">
              <a:lnSpc>
                <a:spcPct val="130000"/>
              </a:lnSpc>
              <a:buClr>
                <a:srgbClr val="46B1D2"/>
              </a:buClr>
              <a:buFont typeface="Wingdings" panose="05000000000000000000" pitchFamily="2" charset="2"/>
              <a:buChar char="§"/>
            </a:pPr>
            <a:r>
              <a:rPr lang="ko-KR" altLang="en-US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제주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제주시</a:t>
            </a:r>
            <a:r>
              <a:rPr lang="en-US" altLang="ko-KR" sz="10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en-US" sz="1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049" name="TextBox 1048"/>
          <p:cNvSpPr txBox="1"/>
          <p:nvPr/>
        </p:nvSpPr>
        <p:spPr>
          <a:xfrm>
            <a:off x="9146592" y="5759518"/>
            <a:ext cx="9605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en-US" altLang="ko-KR" sz="10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064) 751-2070</a:t>
            </a:r>
          </a:p>
        </p:txBody>
      </p:sp>
      <p:pic>
        <p:nvPicPr>
          <p:cNvPr id="1056" name="그림 10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9035" y="5179246"/>
            <a:ext cx="807516" cy="547956"/>
          </a:xfrm>
          <a:prstGeom prst="rect">
            <a:avLst/>
          </a:prstGeom>
        </p:spPr>
      </p:pic>
      <p:pic>
        <p:nvPicPr>
          <p:cNvPr id="1060" name="그림 10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144086" y="4863945"/>
            <a:ext cx="743892" cy="78852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467861" y="400745"/>
            <a:ext cx="47292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B0600000101010101" charset="-127"/>
                <a:ea typeface="나눔명조 ExtraBold" panose="020B0600000101010101" charset="-127"/>
              </a:rPr>
              <a:t>정책자금 상담∙문의처 </a:t>
            </a:r>
            <a:r>
              <a:rPr lang="en-US" altLang="ko-KR" sz="18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B0600000101010101" charset="-127"/>
                <a:ea typeface="나눔명조 ExtraBold" panose="020B0600000101010101" charset="-127"/>
              </a:rPr>
              <a:t>(</a:t>
            </a:r>
            <a:r>
              <a:rPr lang="ko-KR" altLang="en-US" sz="18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B0600000101010101" charset="-127"/>
                <a:ea typeface="나눔명조 ExtraBold" panose="020B0600000101010101" charset="-127"/>
              </a:rPr>
              <a:t>전국 지역본</a:t>
            </a:r>
            <a:r>
              <a:rPr lang="ko-KR" altLang="en-US" sz="18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돋움"/>
                <a:ea typeface="돋움"/>
              </a:rPr>
              <a:t>∙</a:t>
            </a:r>
            <a:r>
              <a:rPr lang="ko-KR" altLang="en-US" sz="18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B0600000101010101" charset="-127"/>
                <a:ea typeface="나눔명조 ExtraBold" panose="020B0600000101010101" charset="-127"/>
              </a:rPr>
              <a:t>지부</a:t>
            </a:r>
            <a:r>
              <a:rPr lang="en-US" altLang="ko-KR" sz="1800" dirty="0" smtClean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나눔명조 ExtraBold" panose="020B0600000101010101" charset="-127"/>
                <a:ea typeface="나눔명조 ExtraBold" panose="020B0600000101010101" charset="-127"/>
              </a:rPr>
              <a:t>)</a:t>
            </a:r>
            <a:endParaRPr lang="en-US" altLang="ko-KR" sz="1800" dirty="0">
              <a:ln>
                <a:solidFill>
                  <a:schemeClr val="tx1">
                    <a:alpha val="0"/>
                  </a:schemeClr>
                </a:solidFill>
              </a:ln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0"/>
              </a:gradFill>
              <a:latin typeface="나눔명조 ExtraBold" panose="020B0600000101010101" charset="-127"/>
              <a:ea typeface="나눔명조 ExtraBold" panose="020B0600000101010101" charset="-127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567299" y="6434956"/>
            <a:ext cx="4695516" cy="815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00"/>
              </a:spcBef>
            </a:pPr>
            <a:r>
              <a:rPr lang="ko-KR" altLang="en-US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중소기업 통합콜센터 </a:t>
            </a:r>
            <a:r>
              <a:rPr lang="en-US" altLang="ko-KR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: </a:t>
            </a:r>
            <a:r>
              <a:rPr lang="ko-KR" altLang="en-US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전국 어디서나 국번없이 ☎</a:t>
            </a:r>
            <a:r>
              <a:rPr lang="en-US" altLang="ko-KR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973B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1357</a:t>
            </a:r>
          </a:p>
          <a:p>
            <a:pPr>
              <a:spcBef>
                <a:spcPts val="300"/>
              </a:spcBef>
            </a:pPr>
            <a:r>
              <a:rPr lang="en-US" altLang="ko-KR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(  ) </a:t>
            </a:r>
            <a:r>
              <a:rPr lang="ko-KR" altLang="en-US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안은 각 지역본</a:t>
            </a:r>
            <a:r>
              <a:rPr lang="en-US" altLang="ko-KR" sz="14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∙</a:t>
            </a:r>
            <a:r>
              <a:rPr lang="ko-KR" altLang="en-US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지부 소재지</a:t>
            </a:r>
            <a:endParaRPr lang="en-US" altLang="ko-KR" sz="1400" b="1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spcBef>
                <a:spcPts val="300"/>
              </a:spcBef>
            </a:pPr>
            <a:r>
              <a:rPr lang="en-US" altLang="ko-KR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 </a:t>
            </a:r>
            <a:r>
              <a:rPr lang="ko-KR" altLang="en-US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홈페이지</a:t>
            </a:r>
            <a:r>
              <a:rPr lang="en-US" altLang="ko-KR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(www.sbc.or.kr) </a:t>
            </a:r>
            <a:r>
              <a:rPr lang="ko-KR" altLang="en-US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내 오시는 길</a:t>
            </a:r>
            <a:r>
              <a:rPr lang="en-US" altLang="ko-KR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4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관할지역 참조</a:t>
            </a:r>
            <a:endParaRPr lang="ko-KR" altLang="en-US" sz="14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-9471" y="389992"/>
            <a:ext cx="1451467" cy="524095"/>
            <a:chOff x="-9471" y="384495"/>
            <a:chExt cx="1335957" cy="406591"/>
          </a:xfrm>
        </p:grpSpPr>
        <p:sp>
          <p:nvSpPr>
            <p:cNvPr id="127" name="양쪽 모서리가 둥근 사각형 126"/>
            <p:cNvSpPr/>
            <p:nvPr/>
          </p:nvSpPr>
          <p:spPr>
            <a:xfrm rot="5400000">
              <a:off x="2941" y="466769"/>
              <a:ext cx="311905" cy="336730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0646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3" name="양쪽 모서리가 둥근 사각형 122"/>
            <p:cNvSpPr/>
            <p:nvPr/>
          </p:nvSpPr>
          <p:spPr>
            <a:xfrm rot="5400000">
              <a:off x="603543" y="-26543"/>
              <a:ext cx="311905" cy="1133981"/>
            </a:xfrm>
            <a:prstGeom prst="round2SameRect">
              <a:avLst>
                <a:gd name="adj1" fmla="val 50000"/>
                <a:gd name="adj2" fmla="val 0"/>
              </a:avLst>
            </a:prstGeom>
            <a:pattFill prst="trellis">
              <a:fgClr>
                <a:srgbClr val="0973B6"/>
              </a:fgClr>
              <a:bgClr>
                <a:srgbClr val="07568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" name="직각 삼각형 1"/>
            <p:cNvSpPr/>
            <p:nvPr/>
          </p:nvSpPr>
          <p:spPr>
            <a:xfrm flipH="1" flipV="1">
              <a:off x="183145" y="702007"/>
              <a:ext cx="148793" cy="89079"/>
            </a:xfrm>
            <a:prstGeom prst="rtTriangle">
              <a:avLst/>
            </a:prstGeom>
            <a:solidFill>
              <a:srgbClr val="0719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449905" y="387643"/>
              <a:ext cx="637682" cy="2865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8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참 고</a:t>
              </a:r>
              <a:endParaRPr lang="en-US" altLang="ko-KR" sz="14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726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" y="-10"/>
            <a:ext cx="10690523" cy="75596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22225" y="2959835"/>
            <a:ext cx="3785307" cy="1059414"/>
          </a:xfrm>
          <a:prstGeom prst="rect">
            <a:avLst/>
          </a:prstGeom>
          <a:noFill/>
        </p:spPr>
        <p:txBody>
          <a:bodyPr wrap="none" lIns="104287" tIns="52144" rIns="104287" bIns="52144" rtlCol="0" anchor="ctr">
            <a:spAutoFit/>
          </a:bodyPr>
          <a:lstStyle/>
          <a:p>
            <a:pPr algn="r"/>
            <a:r>
              <a:rPr lang="ko-KR" altLang="en-US" sz="6200" dirty="0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anose="02020603020101020101" pitchFamily="18" charset="-127"/>
                <a:ea typeface="한컴 윤고딕 230" panose="02020603020101020101" pitchFamily="18" charset="-127"/>
              </a:rPr>
              <a:t>감사합니다</a:t>
            </a:r>
          </a:p>
        </p:txBody>
      </p:sp>
    </p:spTree>
    <p:extLst>
      <p:ext uri="{BB962C8B-B14F-4D97-AF65-F5344CB8AC3E}">
        <p14:creationId xmlns:p14="http://schemas.microsoft.com/office/powerpoint/2010/main" val="170731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6751</TotalTime>
  <Words>4210</Words>
  <Application>Microsoft Office PowerPoint</Application>
  <PresentationFormat>사용자 지정</PresentationFormat>
  <Paragraphs>798</Paragraphs>
  <Slides>32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46" baseType="lpstr">
      <vt:lpstr>굴림</vt:lpstr>
      <vt:lpstr>Arial</vt:lpstr>
      <vt:lpstr>HY강B</vt:lpstr>
      <vt:lpstr>돋움</vt:lpstr>
      <vt:lpstr>HY강M</vt:lpstr>
      <vt:lpstr>나눔명조 ExtraBold</vt:lpstr>
      <vt:lpstr>HY헤드라인M</vt:lpstr>
      <vt:lpstr>Wingdings</vt:lpstr>
      <vt:lpstr>한컴 윤고딕 230</vt:lpstr>
      <vt:lpstr>Calibri</vt:lpstr>
      <vt:lpstr>맑은 고딕</vt:lpstr>
      <vt:lpstr>나눔바른고딕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sunyoung1</dc:creator>
  <cp:lastModifiedBy>송아희</cp:lastModifiedBy>
  <cp:revision>893</cp:revision>
  <cp:lastPrinted>2016-12-23T08:15:43Z</cp:lastPrinted>
  <dcterms:created xsi:type="dcterms:W3CDTF">2015-08-12T00:10:27Z</dcterms:created>
  <dcterms:modified xsi:type="dcterms:W3CDTF">2016-12-28T05:56:10Z</dcterms:modified>
</cp:coreProperties>
</file>