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364" r:id="rId4"/>
    <p:sldId id="360" r:id="rId5"/>
    <p:sldId id="373" r:id="rId6"/>
    <p:sldId id="374" r:id="rId7"/>
    <p:sldId id="307" r:id="rId8"/>
    <p:sldId id="369" r:id="rId9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C8"/>
    <a:srgbClr val="B8E5E0"/>
    <a:srgbClr val="FFFF66"/>
    <a:srgbClr val="31859C"/>
    <a:srgbClr val="FFE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3427" autoAdjust="0"/>
  </p:normalViewPr>
  <p:slideViewPr>
    <p:cSldViewPr snapToGrid="0">
      <p:cViewPr varScale="1">
        <p:scale>
          <a:sx n="103" d="100"/>
          <a:sy n="103" d="100"/>
        </p:scale>
        <p:origin x="9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4A075-CD77-49D8-81A5-8AB8798FA693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5946A-CE1F-4945-8C9E-E2F1D97C1C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02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496767A-9638-EA75-3A80-FC4EA1AEF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xmlns="" id="{EDCFA1D0-2A32-4E6D-7937-35793AFAB5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xmlns="" id="{85BFE153-4582-7E82-8957-66521D67CE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558F7239-DDD0-B2B8-DBAD-AA3488477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FCA683-49B1-4E7D-884B-7917396B4696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233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BAC432A-5049-2C59-657C-EE963F487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xmlns="" id="{8AD10BD3-D91D-DD46-5365-9E3150710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xmlns="" id="{E63A79FE-1692-52C4-FF91-4360A8286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6B44759B-5AF6-FEC9-C818-6853E82B57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FCA683-49B1-4E7D-884B-7917396B4696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2831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41024F-5D45-4470-77FD-E20B43419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xmlns="" id="{7B8C4B8D-2CB4-511E-2388-6427540BFC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xmlns="" id="{98F6B127-AD73-9C05-9189-DA75B714C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AF415019-80FF-E2EC-2056-B13575F1FF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5946A-CE1F-4945-8C9E-E2F1D97C1CE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8196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D271D4E-AB1F-78AA-5F6A-1E74F1061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40D6DD29-A38E-6681-6E14-109CC4CEC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5CE26B7F-2743-8806-10D2-B87431C74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2E4833A4-6C00-700D-27D8-9615696D8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D9165596-314E-C683-44E9-F22DC55D4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783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91C5C4E-FF3B-F80E-F56F-D713A5766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C9A277-09E3-37D3-813C-8716E3AF1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4F1CFDF3-7878-4F1D-A9F1-013525F0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76D4ED30-3FE3-8D8E-A21D-3EEDC397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B16C89DA-1B68-BCCB-C1A9-454A6FECC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674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F6AD7B3-4E87-D282-523E-A637D564D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DCC516EB-3FAA-16CA-C707-90F7FB71D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4D15CEE1-CAE9-568F-7C91-57BBDA425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9D518507-ACA1-0DE8-6183-387139595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7673C6D4-28B5-0512-60AB-604F25576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846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85C51DF-07B7-F0B0-1432-CEB1320D3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A818F40F-9B98-0208-0E40-23E7D11DB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D2981971-6F3E-99DA-3FB4-31FDD40825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D66514CC-13C4-95E5-D6A0-B7DA33245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3270472E-7029-E986-62EB-88CD1A079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5F18CFC0-F167-E68C-619C-41FAEBD10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9470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11B1AF1-F9EC-6BB1-8F0B-422C80D86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2A8702E0-B0F7-7DAD-A242-A76DBF466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B3A3469F-0D65-B854-29E8-C738FDB2B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4F5A683A-68CC-613F-A2FD-2B26F3569E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4DFAF8D3-9CC0-479B-53F1-23BE9B943D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67E2E426-8E1D-9DEE-1E74-FCEB5F8D0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6CAC68BF-C06F-E346-31B3-149CC75B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2EB728C0-398C-BE3F-DF2A-149F7FC79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126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9CE0C70-DBF2-51DE-5F38-BD22D68F6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C1CCDFD8-4379-3A8E-8B19-6DD7ED9B9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4BB77B73-0AE4-0A76-1194-881502991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FA864BB1-2669-A383-3E6F-F8E090CE7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9486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245402C1-0A42-8FE6-AF64-A685DC56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8B262CA0-92AC-D7A7-CE68-5BAC89F4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037F5B71-9E38-502D-E542-D3E42B3A4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541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742BAC8-351A-4FB4-F482-EA0AA7CD9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8C8424E-2122-CB52-C07C-438E73A15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19A20E02-55E9-9586-F4C6-792F1590D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39E29AAD-D099-429E-8308-AA44A5F52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6314743C-1CE9-59FA-8A4C-851742C3A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5E8D1636-DB2F-C248-B515-D282AC6E8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36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A360F61-83BB-D7CD-8CCA-DEA955165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1CC74F28-C6D6-26D4-3FFD-5C9B84AF7A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D6E6011E-7D29-0372-2CE5-97605A4AD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B8A75466-E30D-0245-D5E9-E72F824CF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4D231E8B-1DD9-BB30-9203-A3BAEACDB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1FB1A1F0-B457-E5C3-CA1F-F6DBA63FA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0437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812CCC3-E957-396E-4C82-6441B91F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5169ACDD-BA24-ADBA-9E4A-4DC9119766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E3A128A8-CEC4-AEAA-07E9-0E3D28AC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DD45DF85-A27B-75F3-881A-2B1350270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08AD19D-BDC7-032D-5DD2-6A75BA4A4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14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5AD72138-9F03-802A-4CBD-72E5028BB7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FDA75AD1-4281-3533-ADDD-3C771AF14C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328C145-AE7B-37B4-F1CA-A1BCEE7E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68F022CC-3F98-D81C-1AD6-FA74224D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5A16629-EFFD-9164-E432-9CBAF3EC5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891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F8FDCA04-4A9D-155C-EC64-70F1CDAF6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9A1B9C70-FA56-E0E9-974F-E5C4752A2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574601DD-0EBA-BDCA-9E43-878253873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8C136-E974-4EA1-9B51-3AD52576D010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52F3E3C2-AFAF-333C-F505-F615BAF0DA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331AB282-35A7-A416-04C5-D8F0BBCF0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00E52-3689-4BDA-A8EF-BC814E0EA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51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467D789-697B-4271-84DE-DA6BA7C8F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" y="0"/>
            <a:ext cx="12190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그룹 14"/>
          <p:cNvGrpSpPr/>
          <p:nvPr/>
        </p:nvGrpSpPr>
        <p:grpSpPr>
          <a:xfrm>
            <a:off x="2957767" y="5856599"/>
            <a:ext cx="1919033" cy="468001"/>
            <a:chOff x="5135397" y="5849998"/>
            <a:chExt cx="1919033" cy="468001"/>
          </a:xfrm>
        </p:grpSpPr>
        <p:sp>
          <p:nvSpPr>
            <p:cNvPr id="9" name="object 9"/>
            <p:cNvSpPr/>
            <p:nvPr/>
          </p:nvSpPr>
          <p:spPr>
            <a:xfrm>
              <a:off x="5135638" y="5850004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233756" y="0"/>
                  </a:moveTo>
                  <a:lnTo>
                    <a:pt x="186647" y="4753"/>
                  </a:lnTo>
                  <a:lnTo>
                    <a:pt x="142769" y="18388"/>
                  </a:lnTo>
                  <a:lnTo>
                    <a:pt x="103062" y="39962"/>
                  </a:lnTo>
                  <a:lnTo>
                    <a:pt x="68467" y="68535"/>
                  </a:lnTo>
                  <a:lnTo>
                    <a:pt x="39923" y="103166"/>
                  </a:lnTo>
                  <a:lnTo>
                    <a:pt x="18370" y="142914"/>
                  </a:lnTo>
                  <a:lnTo>
                    <a:pt x="4749" y="186838"/>
                  </a:lnTo>
                  <a:lnTo>
                    <a:pt x="0" y="233997"/>
                  </a:lnTo>
                  <a:lnTo>
                    <a:pt x="4749" y="281156"/>
                  </a:lnTo>
                  <a:lnTo>
                    <a:pt x="18370" y="325080"/>
                  </a:lnTo>
                  <a:lnTo>
                    <a:pt x="39923" y="364828"/>
                  </a:lnTo>
                  <a:lnTo>
                    <a:pt x="68467" y="399459"/>
                  </a:lnTo>
                  <a:lnTo>
                    <a:pt x="103062" y="428032"/>
                  </a:lnTo>
                  <a:lnTo>
                    <a:pt x="142769" y="449606"/>
                  </a:lnTo>
                  <a:lnTo>
                    <a:pt x="186647" y="463241"/>
                  </a:lnTo>
                  <a:lnTo>
                    <a:pt x="233756" y="467994"/>
                  </a:lnTo>
                  <a:lnTo>
                    <a:pt x="280864" y="463241"/>
                  </a:lnTo>
                  <a:lnTo>
                    <a:pt x="324742" y="449606"/>
                  </a:lnTo>
                  <a:lnTo>
                    <a:pt x="364449" y="428032"/>
                  </a:lnTo>
                  <a:lnTo>
                    <a:pt x="399045" y="399459"/>
                  </a:lnTo>
                  <a:lnTo>
                    <a:pt x="427589" y="364828"/>
                  </a:lnTo>
                  <a:lnTo>
                    <a:pt x="449142" y="325080"/>
                  </a:lnTo>
                  <a:lnTo>
                    <a:pt x="462763" y="281156"/>
                  </a:lnTo>
                  <a:lnTo>
                    <a:pt x="467512" y="233997"/>
                  </a:lnTo>
                  <a:lnTo>
                    <a:pt x="462763" y="186838"/>
                  </a:lnTo>
                  <a:lnTo>
                    <a:pt x="449142" y="142914"/>
                  </a:lnTo>
                  <a:lnTo>
                    <a:pt x="427589" y="103166"/>
                  </a:lnTo>
                  <a:lnTo>
                    <a:pt x="399045" y="68535"/>
                  </a:lnTo>
                  <a:lnTo>
                    <a:pt x="364449" y="39962"/>
                  </a:lnTo>
                  <a:lnTo>
                    <a:pt x="324742" y="18388"/>
                  </a:lnTo>
                  <a:lnTo>
                    <a:pt x="280864" y="4753"/>
                  </a:lnTo>
                  <a:lnTo>
                    <a:pt x="2337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135397" y="5849998"/>
              <a:ext cx="456565" cy="448945"/>
            </a:xfrm>
            <a:custGeom>
              <a:avLst/>
              <a:gdLst/>
              <a:ahLst/>
              <a:cxnLst/>
              <a:rect l="l" t="t" r="r" b="b"/>
              <a:pathLst>
                <a:path w="456564" h="448945">
                  <a:moveTo>
                    <a:pt x="234010" y="0"/>
                  </a:moveTo>
                  <a:lnTo>
                    <a:pt x="186854" y="4759"/>
                  </a:lnTo>
                  <a:lnTo>
                    <a:pt x="142930" y="18408"/>
                  </a:lnTo>
                  <a:lnTo>
                    <a:pt x="103180" y="40006"/>
                  </a:lnTo>
                  <a:lnTo>
                    <a:pt x="68546" y="68611"/>
                  </a:lnTo>
                  <a:lnTo>
                    <a:pt x="39969" y="103281"/>
                  </a:lnTo>
                  <a:lnTo>
                    <a:pt x="18392" y="143075"/>
                  </a:lnTo>
                  <a:lnTo>
                    <a:pt x="4754" y="187049"/>
                  </a:lnTo>
                  <a:lnTo>
                    <a:pt x="0" y="234264"/>
                  </a:lnTo>
                  <a:lnTo>
                    <a:pt x="4952" y="282562"/>
                  </a:lnTo>
                  <a:lnTo>
                    <a:pt x="19214" y="327383"/>
                  </a:lnTo>
                  <a:lnTo>
                    <a:pt x="41892" y="367285"/>
                  </a:lnTo>
                  <a:lnTo>
                    <a:pt x="72093" y="400828"/>
                  </a:lnTo>
                  <a:lnTo>
                    <a:pt x="108922" y="426571"/>
                  </a:lnTo>
                  <a:lnTo>
                    <a:pt x="151487" y="443073"/>
                  </a:lnTo>
                  <a:lnTo>
                    <a:pt x="198894" y="448894"/>
                  </a:lnTo>
                  <a:lnTo>
                    <a:pt x="250553" y="442941"/>
                  </a:lnTo>
                  <a:lnTo>
                    <a:pt x="294795" y="426115"/>
                  </a:lnTo>
                  <a:lnTo>
                    <a:pt x="331464" y="399960"/>
                  </a:lnTo>
                  <a:lnTo>
                    <a:pt x="360400" y="366025"/>
                  </a:lnTo>
                  <a:lnTo>
                    <a:pt x="381444" y="325856"/>
                  </a:lnTo>
                  <a:lnTo>
                    <a:pt x="388183" y="295770"/>
                  </a:lnTo>
                  <a:lnTo>
                    <a:pt x="385146" y="265803"/>
                  </a:lnTo>
                  <a:lnTo>
                    <a:pt x="350596" y="216941"/>
                  </a:lnTo>
                  <a:lnTo>
                    <a:pt x="287518" y="203979"/>
                  </a:lnTo>
                  <a:lnTo>
                    <a:pt x="234137" y="241414"/>
                  </a:lnTo>
                  <a:lnTo>
                    <a:pt x="215905" y="261557"/>
                  </a:lnTo>
                  <a:lnTo>
                    <a:pt x="196419" y="273008"/>
                  </a:lnTo>
                  <a:lnTo>
                    <a:pt x="178660" y="278140"/>
                  </a:lnTo>
                  <a:lnTo>
                    <a:pt x="165607" y="279323"/>
                  </a:lnTo>
                  <a:lnTo>
                    <a:pt x="136571" y="274198"/>
                  </a:lnTo>
                  <a:lnTo>
                    <a:pt x="96104" y="241272"/>
                  </a:lnTo>
                  <a:lnTo>
                    <a:pt x="82111" y="200960"/>
                  </a:lnTo>
                  <a:lnTo>
                    <a:pt x="81279" y="184365"/>
                  </a:lnTo>
                  <a:lnTo>
                    <a:pt x="87362" y="147328"/>
                  </a:lnTo>
                  <a:lnTo>
                    <a:pt x="104831" y="111408"/>
                  </a:lnTo>
                  <a:lnTo>
                    <a:pt x="132514" y="79109"/>
                  </a:lnTo>
                  <a:lnTo>
                    <a:pt x="169243" y="52937"/>
                  </a:lnTo>
                  <a:lnTo>
                    <a:pt x="213845" y="35397"/>
                  </a:lnTo>
                  <a:lnTo>
                    <a:pt x="265150" y="28994"/>
                  </a:lnTo>
                  <a:lnTo>
                    <a:pt x="326128" y="38179"/>
                  </a:lnTo>
                  <a:lnTo>
                    <a:pt x="375709" y="61819"/>
                  </a:lnTo>
                  <a:lnTo>
                    <a:pt x="413911" y="94043"/>
                  </a:lnTo>
                  <a:lnTo>
                    <a:pt x="440751" y="128979"/>
                  </a:lnTo>
                  <a:lnTo>
                    <a:pt x="456247" y="160756"/>
                  </a:lnTo>
                  <a:lnTo>
                    <a:pt x="455421" y="158254"/>
                  </a:lnTo>
                  <a:lnTo>
                    <a:pt x="435197" y="114566"/>
                  </a:lnTo>
                  <a:lnTo>
                    <a:pt x="406812" y="76309"/>
                  </a:lnTo>
                  <a:lnTo>
                    <a:pt x="371386" y="44603"/>
                  </a:lnTo>
                  <a:lnTo>
                    <a:pt x="330032" y="20570"/>
                  </a:lnTo>
                  <a:lnTo>
                    <a:pt x="283868" y="5329"/>
                  </a:lnTo>
                  <a:lnTo>
                    <a:pt x="234010" y="0"/>
                  </a:lnTo>
                  <a:close/>
                </a:path>
              </a:pathLst>
            </a:custGeom>
            <a:solidFill>
              <a:srgbClr val="003964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216677" y="5878988"/>
              <a:ext cx="386715" cy="426084"/>
            </a:xfrm>
            <a:custGeom>
              <a:avLst/>
              <a:gdLst/>
              <a:ahLst/>
              <a:cxnLst/>
              <a:rect l="l" t="t" r="r" b="b"/>
              <a:pathLst>
                <a:path w="386714" h="426085">
                  <a:moveTo>
                    <a:pt x="305156" y="41630"/>
                  </a:moveTo>
                  <a:lnTo>
                    <a:pt x="157340" y="41630"/>
                  </a:lnTo>
                  <a:lnTo>
                    <a:pt x="201582" y="46732"/>
                  </a:lnTo>
                  <a:lnTo>
                    <a:pt x="242196" y="61264"/>
                  </a:lnTo>
                  <a:lnTo>
                    <a:pt x="278022" y="84066"/>
                  </a:lnTo>
                  <a:lnTo>
                    <a:pt x="307902" y="113978"/>
                  </a:lnTo>
                  <a:lnTo>
                    <a:pt x="330679" y="149839"/>
                  </a:lnTo>
                  <a:lnTo>
                    <a:pt x="345195" y="190491"/>
                  </a:lnTo>
                  <a:lnTo>
                    <a:pt x="350291" y="234772"/>
                  </a:lnTo>
                  <a:lnTo>
                    <a:pt x="344733" y="283387"/>
                  </a:lnTo>
                  <a:lnTo>
                    <a:pt x="328899" y="328036"/>
                  </a:lnTo>
                  <a:lnTo>
                    <a:pt x="304052" y="367455"/>
                  </a:lnTo>
                  <a:lnTo>
                    <a:pt x="271451" y="400381"/>
                  </a:lnTo>
                  <a:lnTo>
                    <a:pt x="232359" y="425551"/>
                  </a:lnTo>
                  <a:lnTo>
                    <a:pt x="275084" y="404988"/>
                  </a:lnTo>
                  <a:lnTo>
                    <a:pt x="312413" y="376499"/>
                  </a:lnTo>
                  <a:lnTo>
                    <a:pt x="343312" y="341210"/>
                  </a:lnTo>
                  <a:lnTo>
                    <a:pt x="366710" y="300194"/>
                  </a:lnTo>
                  <a:lnTo>
                    <a:pt x="381535" y="254522"/>
                  </a:lnTo>
                  <a:lnTo>
                    <a:pt x="386714" y="205270"/>
                  </a:lnTo>
                  <a:lnTo>
                    <a:pt x="386104" y="187723"/>
                  </a:lnTo>
                  <a:lnTo>
                    <a:pt x="376427" y="136334"/>
                  </a:lnTo>
                  <a:lnTo>
                    <a:pt x="335821" y="68511"/>
                  </a:lnTo>
                  <a:lnTo>
                    <a:pt x="305156" y="41630"/>
                  </a:lnTo>
                  <a:close/>
                </a:path>
                <a:path w="386714" h="426085">
                  <a:moveTo>
                    <a:pt x="2713" y="181849"/>
                  </a:moveTo>
                  <a:lnTo>
                    <a:pt x="2781" y="182359"/>
                  </a:lnTo>
                  <a:lnTo>
                    <a:pt x="4190" y="187959"/>
                  </a:lnTo>
                  <a:lnTo>
                    <a:pt x="2713" y="181849"/>
                  </a:lnTo>
                  <a:close/>
                </a:path>
                <a:path w="386714" h="426085">
                  <a:moveTo>
                    <a:pt x="183870" y="0"/>
                  </a:moveTo>
                  <a:lnTo>
                    <a:pt x="132565" y="6403"/>
                  </a:lnTo>
                  <a:lnTo>
                    <a:pt x="87963" y="23944"/>
                  </a:lnTo>
                  <a:lnTo>
                    <a:pt x="51234" y="50117"/>
                  </a:lnTo>
                  <a:lnTo>
                    <a:pt x="23551" y="82418"/>
                  </a:lnTo>
                  <a:lnTo>
                    <a:pt x="6082" y="118342"/>
                  </a:lnTo>
                  <a:lnTo>
                    <a:pt x="0" y="155384"/>
                  </a:lnTo>
                  <a:lnTo>
                    <a:pt x="181" y="164421"/>
                  </a:lnTo>
                  <a:lnTo>
                    <a:pt x="833" y="171977"/>
                  </a:lnTo>
                  <a:lnTo>
                    <a:pt x="2116" y="179380"/>
                  </a:lnTo>
                  <a:lnTo>
                    <a:pt x="2713" y="181849"/>
                  </a:lnTo>
                  <a:lnTo>
                    <a:pt x="2031" y="176733"/>
                  </a:lnTo>
                  <a:lnTo>
                    <a:pt x="2136" y="170726"/>
                  </a:lnTo>
                  <a:lnTo>
                    <a:pt x="10626" y="128369"/>
                  </a:lnTo>
                  <a:lnTo>
                    <a:pt x="34027" y="92549"/>
                  </a:lnTo>
                  <a:lnTo>
                    <a:pt x="68661" y="65207"/>
                  </a:lnTo>
                  <a:lnTo>
                    <a:pt x="110956" y="47761"/>
                  </a:lnTo>
                  <a:lnTo>
                    <a:pt x="157340" y="41630"/>
                  </a:lnTo>
                  <a:lnTo>
                    <a:pt x="305156" y="41630"/>
                  </a:lnTo>
                  <a:lnTo>
                    <a:pt x="297326" y="34767"/>
                  </a:lnTo>
                  <a:lnTo>
                    <a:pt x="246681" y="9771"/>
                  </a:lnTo>
                  <a:lnTo>
                    <a:pt x="183870" y="0"/>
                  </a:lnTo>
                  <a:close/>
                </a:path>
              </a:pathLst>
            </a:custGeom>
            <a:solidFill>
              <a:srgbClr val="ED1A3A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722200" y="5986796"/>
              <a:ext cx="1332230" cy="194945"/>
            </a:xfrm>
            <a:custGeom>
              <a:avLst/>
              <a:gdLst/>
              <a:ahLst/>
              <a:cxnLst/>
              <a:rect l="l" t="t" r="r" b="b"/>
              <a:pathLst>
                <a:path w="1332229" h="194945">
                  <a:moveTo>
                    <a:pt x="1258049" y="138277"/>
                  </a:moveTo>
                  <a:lnTo>
                    <a:pt x="1234757" y="138277"/>
                  </a:lnTo>
                  <a:lnTo>
                    <a:pt x="1234757" y="186067"/>
                  </a:lnTo>
                  <a:lnTo>
                    <a:pt x="1258049" y="186067"/>
                  </a:lnTo>
                  <a:lnTo>
                    <a:pt x="1258049" y="138277"/>
                  </a:lnTo>
                  <a:close/>
                </a:path>
                <a:path w="1332229" h="194945">
                  <a:moveTo>
                    <a:pt x="1332001" y="117792"/>
                  </a:moveTo>
                  <a:lnTo>
                    <a:pt x="1161034" y="117792"/>
                  </a:lnTo>
                  <a:lnTo>
                    <a:pt x="1161034" y="138277"/>
                  </a:lnTo>
                  <a:lnTo>
                    <a:pt x="1332001" y="138277"/>
                  </a:lnTo>
                  <a:lnTo>
                    <a:pt x="1332001" y="117792"/>
                  </a:lnTo>
                  <a:close/>
                </a:path>
                <a:path w="1332229" h="194945">
                  <a:moveTo>
                    <a:pt x="1197571" y="3416"/>
                  </a:moveTo>
                  <a:lnTo>
                    <a:pt x="1174711" y="3416"/>
                  </a:lnTo>
                  <a:lnTo>
                    <a:pt x="1174711" y="92824"/>
                  </a:lnTo>
                  <a:lnTo>
                    <a:pt x="1318323" y="92824"/>
                  </a:lnTo>
                  <a:lnTo>
                    <a:pt x="1318323" y="72555"/>
                  </a:lnTo>
                  <a:lnTo>
                    <a:pt x="1197571" y="72555"/>
                  </a:lnTo>
                  <a:lnTo>
                    <a:pt x="1197571" y="46951"/>
                  </a:lnTo>
                  <a:lnTo>
                    <a:pt x="1318323" y="46951"/>
                  </a:lnTo>
                  <a:lnTo>
                    <a:pt x="1318323" y="26898"/>
                  </a:lnTo>
                  <a:lnTo>
                    <a:pt x="1197571" y="26898"/>
                  </a:lnTo>
                  <a:lnTo>
                    <a:pt x="1197571" y="3416"/>
                  </a:lnTo>
                  <a:close/>
                </a:path>
                <a:path w="1332229" h="194945">
                  <a:moveTo>
                    <a:pt x="1318323" y="46951"/>
                  </a:moveTo>
                  <a:lnTo>
                    <a:pt x="1295450" y="46951"/>
                  </a:lnTo>
                  <a:lnTo>
                    <a:pt x="1295450" y="72555"/>
                  </a:lnTo>
                  <a:lnTo>
                    <a:pt x="1318323" y="72555"/>
                  </a:lnTo>
                  <a:lnTo>
                    <a:pt x="1318323" y="46951"/>
                  </a:lnTo>
                  <a:close/>
                </a:path>
                <a:path w="1332229" h="194945">
                  <a:moveTo>
                    <a:pt x="1318323" y="3416"/>
                  </a:moveTo>
                  <a:lnTo>
                    <a:pt x="1295450" y="3416"/>
                  </a:lnTo>
                  <a:lnTo>
                    <a:pt x="1295450" y="26898"/>
                  </a:lnTo>
                  <a:lnTo>
                    <a:pt x="1318323" y="26898"/>
                  </a:lnTo>
                  <a:lnTo>
                    <a:pt x="1318323" y="3416"/>
                  </a:lnTo>
                  <a:close/>
                </a:path>
                <a:path w="1332229" h="194945">
                  <a:moveTo>
                    <a:pt x="1006055" y="103924"/>
                  </a:moveTo>
                  <a:lnTo>
                    <a:pt x="983411" y="103924"/>
                  </a:lnTo>
                  <a:lnTo>
                    <a:pt x="983411" y="182448"/>
                  </a:lnTo>
                  <a:lnTo>
                    <a:pt x="1129157" y="182448"/>
                  </a:lnTo>
                  <a:lnTo>
                    <a:pt x="1129157" y="163233"/>
                  </a:lnTo>
                  <a:lnTo>
                    <a:pt x="1006055" y="163233"/>
                  </a:lnTo>
                  <a:lnTo>
                    <a:pt x="1006055" y="140195"/>
                  </a:lnTo>
                  <a:lnTo>
                    <a:pt x="1129157" y="140195"/>
                  </a:lnTo>
                  <a:lnTo>
                    <a:pt x="1129157" y="121424"/>
                  </a:lnTo>
                  <a:lnTo>
                    <a:pt x="1006055" y="121424"/>
                  </a:lnTo>
                  <a:lnTo>
                    <a:pt x="1006055" y="103924"/>
                  </a:lnTo>
                  <a:close/>
                </a:path>
                <a:path w="1332229" h="194945">
                  <a:moveTo>
                    <a:pt x="1129157" y="140195"/>
                  </a:moveTo>
                  <a:lnTo>
                    <a:pt x="1106500" y="140195"/>
                  </a:lnTo>
                  <a:lnTo>
                    <a:pt x="1106500" y="163233"/>
                  </a:lnTo>
                  <a:lnTo>
                    <a:pt x="1129157" y="163233"/>
                  </a:lnTo>
                  <a:lnTo>
                    <a:pt x="1129157" y="140195"/>
                  </a:lnTo>
                  <a:close/>
                </a:path>
                <a:path w="1332229" h="194945">
                  <a:moveTo>
                    <a:pt x="1129157" y="103924"/>
                  </a:moveTo>
                  <a:lnTo>
                    <a:pt x="1106512" y="103924"/>
                  </a:lnTo>
                  <a:lnTo>
                    <a:pt x="1106512" y="121424"/>
                  </a:lnTo>
                  <a:lnTo>
                    <a:pt x="1129157" y="121424"/>
                  </a:lnTo>
                  <a:lnTo>
                    <a:pt x="1129157" y="103924"/>
                  </a:lnTo>
                  <a:close/>
                </a:path>
                <a:path w="1332229" h="194945">
                  <a:moveTo>
                    <a:pt x="1129157" y="215"/>
                  </a:moveTo>
                  <a:lnTo>
                    <a:pt x="1106081" y="215"/>
                  </a:lnTo>
                  <a:lnTo>
                    <a:pt x="1106081" y="38836"/>
                  </a:lnTo>
                  <a:lnTo>
                    <a:pt x="1076591" y="38836"/>
                  </a:lnTo>
                  <a:lnTo>
                    <a:pt x="1076591" y="59118"/>
                  </a:lnTo>
                  <a:lnTo>
                    <a:pt x="1106081" y="59118"/>
                  </a:lnTo>
                  <a:lnTo>
                    <a:pt x="1106081" y="98590"/>
                  </a:lnTo>
                  <a:lnTo>
                    <a:pt x="1129157" y="98590"/>
                  </a:lnTo>
                  <a:lnTo>
                    <a:pt x="1129157" y="215"/>
                  </a:lnTo>
                  <a:close/>
                </a:path>
                <a:path w="1332229" h="194945">
                  <a:moveTo>
                    <a:pt x="1027645" y="1511"/>
                  </a:moveTo>
                  <a:lnTo>
                    <a:pt x="1013968" y="1511"/>
                  </a:lnTo>
                  <a:lnTo>
                    <a:pt x="1007567" y="2781"/>
                  </a:lnTo>
                  <a:lnTo>
                    <a:pt x="1001572" y="5130"/>
                  </a:lnTo>
                  <a:lnTo>
                    <a:pt x="995387" y="7683"/>
                  </a:lnTo>
                  <a:lnTo>
                    <a:pt x="990041" y="11099"/>
                  </a:lnTo>
                  <a:lnTo>
                    <a:pt x="985761" y="15367"/>
                  </a:lnTo>
                  <a:lnTo>
                    <a:pt x="981062" y="19634"/>
                  </a:lnTo>
                  <a:lnTo>
                    <a:pt x="977646" y="24765"/>
                  </a:lnTo>
                  <a:lnTo>
                    <a:pt x="972299" y="36283"/>
                  </a:lnTo>
                  <a:lnTo>
                    <a:pt x="971016" y="42468"/>
                  </a:lnTo>
                  <a:lnTo>
                    <a:pt x="971016" y="55486"/>
                  </a:lnTo>
                  <a:lnTo>
                    <a:pt x="972299" y="61671"/>
                  </a:lnTo>
                  <a:lnTo>
                    <a:pt x="975080" y="67221"/>
                  </a:lnTo>
                  <a:lnTo>
                    <a:pt x="977646" y="72986"/>
                  </a:lnTo>
                  <a:lnTo>
                    <a:pt x="981062" y="77889"/>
                  </a:lnTo>
                  <a:lnTo>
                    <a:pt x="985761" y="82169"/>
                  </a:lnTo>
                  <a:lnTo>
                    <a:pt x="990041" y="86423"/>
                  </a:lnTo>
                  <a:lnTo>
                    <a:pt x="995387" y="89839"/>
                  </a:lnTo>
                  <a:lnTo>
                    <a:pt x="1001572" y="92189"/>
                  </a:lnTo>
                  <a:lnTo>
                    <a:pt x="1007567" y="94754"/>
                  </a:lnTo>
                  <a:lnTo>
                    <a:pt x="1013968" y="96024"/>
                  </a:lnTo>
                  <a:lnTo>
                    <a:pt x="1027645" y="96024"/>
                  </a:lnTo>
                  <a:lnTo>
                    <a:pt x="1034059" y="94754"/>
                  </a:lnTo>
                  <a:lnTo>
                    <a:pt x="1040257" y="92189"/>
                  </a:lnTo>
                  <a:lnTo>
                    <a:pt x="1046238" y="89839"/>
                  </a:lnTo>
                  <a:lnTo>
                    <a:pt x="1051382" y="86423"/>
                  </a:lnTo>
                  <a:lnTo>
                    <a:pt x="1060348" y="77889"/>
                  </a:lnTo>
                  <a:lnTo>
                    <a:pt x="1061609" y="76187"/>
                  </a:lnTo>
                  <a:lnTo>
                    <a:pt x="1013333" y="76187"/>
                  </a:lnTo>
                  <a:lnTo>
                    <a:pt x="1006919" y="73634"/>
                  </a:lnTo>
                  <a:lnTo>
                    <a:pt x="1001572" y="68072"/>
                  </a:lnTo>
                  <a:lnTo>
                    <a:pt x="996022" y="62941"/>
                  </a:lnTo>
                  <a:lnTo>
                    <a:pt x="993444" y="56553"/>
                  </a:lnTo>
                  <a:lnTo>
                    <a:pt x="993444" y="41402"/>
                  </a:lnTo>
                  <a:lnTo>
                    <a:pt x="996022" y="35001"/>
                  </a:lnTo>
                  <a:lnTo>
                    <a:pt x="1006919" y="24117"/>
                  </a:lnTo>
                  <a:lnTo>
                    <a:pt x="1013333" y="21348"/>
                  </a:lnTo>
                  <a:lnTo>
                    <a:pt x="1061562" y="21348"/>
                  </a:lnTo>
                  <a:lnTo>
                    <a:pt x="1060348" y="19634"/>
                  </a:lnTo>
                  <a:lnTo>
                    <a:pt x="1051382" y="11099"/>
                  </a:lnTo>
                  <a:lnTo>
                    <a:pt x="1046238" y="7683"/>
                  </a:lnTo>
                  <a:lnTo>
                    <a:pt x="1040257" y="5130"/>
                  </a:lnTo>
                  <a:lnTo>
                    <a:pt x="1034059" y="2781"/>
                  </a:lnTo>
                  <a:lnTo>
                    <a:pt x="1027645" y="1511"/>
                  </a:lnTo>
                  <a:close/>
                </a:path>
                <a:path w="1332229" h="194945">
                  <a:moveTo>
                    <a:pt x="1061562" y="21348"/>
                  </a:moveTo>
                  <a:lnTo>
                    <a:pt x="1028496" y="21348"/>
                  </a:lnTo>
                  <a:lnTo>
                    <a:pt x="1034923" y="24117"/>
                  </a:lnTo>
                  <a:lnTo>
                    <a:pt x="1040472" y="29451"/>
                  </a:lnTo>
                  <a:lnTo>
                    <a:pt x="1045603" y="35001"/>
                  </a:lnTo>
                  <a:lnTo>
                    <a:pt x="1048372" y="41402"/>
                  </a:lnTo>
                  <a:lnTo>
                    <a:pt x="1048372" y="56553"/>
                  </a:lnTo>
                  <a:lnTo>
                    <a:pt x="1045603" y="62941"/>
                  </a:lnTo>
                  <a:lnTo>
                    <a:pt x="1034923" y="73634"/>
                  </a:lnTo>
                  <a:lnTo>
                    <a:pt x="1028496" y="76187"/>
                  </a:lnTo>
                  <a:lnTo>
                    <a:pt x="1061609" y="76187"/>
                  </a:lnTo>
                  <a:lnTo>
                    <a:pt x="1063980" y="72986"/>
                  </a:lnTo>
                  <a:lnTo>
                    <a:pt x="1066761" y="67221"/>
                  </a:lnTo>
                  <a:lnTo>
                    <a:pt x="1069327" y="61671"/>
                  </a:lnTo>
                  <a:lnTo>
                    <a:pt x="1070597" y="55486"/>
                  </a:lnTo>
                  <a:lnTo>
                    <a:pt x="1070597" y="42468"/>
                  </a:lnTo>
                  <a:lnTo>
                    <a:pt x="1069327" y="36283"/>
                  </a:lnTo>
                  <a:lnTo>
                    <a:pt x="1066761" y="30302"/>
                  </a:lnTo>
                  <a:lnTo>
                    <a:pt x="1063980" y="24765"/>
                  </a:lnTo>
                  <a:lnTo>
                    <a:pt x="1061562" y="21348"/>
                  </a:lnTo>
                  <a:close/>
                </a:path>
                <a:path w="1332229" h="194945">
                  <a:moveTo>
                    <a:pt x="934224" y="228"/>
                  </a:moveTo>
                  <a:lnTo>
                    <a:pt x="911148" y="228"/>
                  </a:lnTo>
                  <a:lnTo>
                    <a:pt x="911148" y="186067"/>
                  </a:lnTo>
                  <a:lnTo>
                    <a:pt x="934224" y="186067"/>
                  </a:lnTo>
                  <a:lnTo>
                    <a:pt x="934224" y="228"/>
                  </a:lnTo>
                  <a:close/>
                </a:path>
                <a:path w="1332229" h="194945">
                  <a:moveTo>
                    <a:pt x="864565" y="11747"/>
                  </a:moveTo>
                  <a:lnTo>
                    <a:pt x="770102" y="11747"/>
                  </a:lnTo>
                  <a:lnTo>
                    <a:pt x="770102" y="32448"/>
                  </a:lnTo>
                  <a:lnTo>
                    <a:pt x="841476" y="32448"/>
                  </a:lnTo>
                  <a:lnTo>
                    <a:pt x="841476" y="161747"/>
                  </a:lnTo>
                  <a:lnTo>
                    <a:pt x="864565" y="161747"/>
                  </a:lnTo>
                  <a:lnTo>
                    <a:pt x="864565" y="11747"/>
                  </a:lnTo>
                  <a:close/>
                </a:path>
                <a:path w="1332229" h="194945">
                  <a:moveTo>
                    <a:pt x="743572" y="215"/>
                  </a:moveTo>
                  <a:lnTo>
                    <a:pt x="720496" y="215"/>
                  </a:lnTo>
                  <a:lnTo>
                    <a:pt x="720496" y="74041"/>
                  </a:lnTo>
                  <a:lnTo>
                    <a:pt x="684593" y="74041"/>
                  </a:lnTo>
                  <a:lnTo>
                    <a:pt x="684593" y="94538"/>
                  </a:lnTo>
                  <a:lnTo>
                    <a:pt x="720496" y="94538"/>
                  </a:lnTo>
                  <a:lnTo>
                    <a:pt x="720496" y="186067"/>
                  </a:lnTo>
                  <a:lnTo>
                    <a:pt x="743572" y="186067"/>
                  </a:lnTo>
                  <a:lnTo>
                    <a:pt x="743572" y="215"/>
                  </a:lnTo>
                  <a:close/>
                </a:path>
                <a:path w="1332229" h="194945">
                  <a:moveTo>
                    <a:pt x="645058" y="39700"/>
                  </a:moveTo>
                  <a:lnTo>
                    <a:pt x="625817" y="39700"/>
                  </a:lnTo>
                  <a:lnTo>
                    <a:pt x="574751" y="155130"/>
                  </a:lnTo>
                  <a:lnTo>
                    <a:pt x="594410" y="163880"/>
                  </a:lnTo>
                  <a:lnTo>
                    <a:pt x="635431" y="68072"/>
                  </a:lnTo>
                  <a:lnTo>
                    <a:pt x="657751" y="68072"/>
                  </a:lnTo>
                  <a:lnTo>
                    <a:pt x="645058" y="39700"/>
                  </a:lnTo>
                  <a:close/>
                </a:path>
                <a:path w="1332229" h="194945">
                  <a:moveTo>
                    <a:pt x="657751" y="68072"/>
                  </a:moveTo>
                  <a:lnTo>
                    <a:pt x="635431" y="68072"/>
                  </a:lnTo>
                  <a:lnTo>
                    <a:pt x="676897" y="162382"/>
                  </a:lnTo>
                  <a:lnTo>
                    <a:pt x="696125" y="153847"/>
                  </a:lnTo>
                  <a:lnTo>
                    <a:pt x="657751" y="68072"/>
                  </a:lnTo>
                  <a:close/>
                </a:path>
                <a:path w="1332229" h="194945">
                  <a:moveTo>
                    <a:pt x="692277" y="19850"/>
                  </a:moveTo>
                  <a:lnTo>
                    <a:pt x="576668" y="19850"/>
                  </a:lnTo>
                  <a:lnTo>
                    <a:pt x="576668" y="39700"/>
                  </a:lnTo>
                  <a:lnTo>
                    <a:pt x="692277" y="39700"/>
                  </a:lnTo>
                  <a:lnTo>
                    <a:pt x="692277" y="19850"/>
                  </a:lnTo>
                  <a:close/>
                </a:path>
                <a:path w="1332229" h="194945">
                  <a:moveTo>
                    <a:pt x="647827" y="0"/>
                  </a:moveTo>
                  <a:lnTo>
                    <a:pt x="623036" y="0"/>
                  </a:lnTo>
                  <a:lnTo>
                    <a:pt x="623036" y="19850"/>
                  </a:lnTo>
                  <a:lnTo>
                    <a:pt x="647827" y="19850"/>
                  </a:lnTo>
                  <a:lnTo>
                    <a:pt x="647827" y="0"/>
                  </a:lnTo>
                  <a:close/>
                </a:path>
                <a:path w="1332229" h="194945">
                  <a:moveTo>
                    <a:pt x="419785" y="120345"/>
                  </a:moveTo>
                  <a:lnTo>
                    <a:pt x="396697" y="120345"/>
                  </a:lnTo>
                  <a:lnTo>
                    <a:pt x="396697" y="182448"/>
                  </a:lnTo>
                  <a:lnTo>
                    <a:pt x="552500" y="182448"/>
                  </a:lnTo>
                  <a:lnTo>
                    <a:pt x="552500" y="161963"/>
                  </a:lnTo>
                  <a:lnTo>
                    <a:pt x="419785" y="161963"/>
                  </a:lnTo>
                  <a:lnTo>
                    <a:pt x="419785" y="120345"/>
                  </a:lnTo>
                  <a:close/>
                </a:path>
                <a:path w="1332229" h="194945">
                  <a:moveTo>
                    <a:pt x="550773" y="215"/>
                  </a:moveTo>
                  <a:lnTo>
                    <a:pt x="528548" y="215"/>
                  </a:lnTo>
                  <a:lnTo>
                    <a:pt x="528548" y="119291"/>
                  </a:lnTo>
                  <a:lnTo>
                    <a:pt x="550773" y="119291"/>
                  </a:lnTo>
                  <a:lnTo>
                    <a:pt x="550773" y="215"/>
                  </a:lnTo>
                  <a:close/>
                </a:path>
                <a:path w="1332229" h="194945">
                  <a:moveTo>
                    <a:pt x="514883" y="431"/>
                  </a:moveTo>
                  <a:lnTo>
                    <a:pt x="493077" y="431"/>
                  </a:lnTo>
                  <a:lnTo>
                    <a:pt x="493077" y="41186"/>
                  </a:lnTo>
                  <a:lnTo>
                    <a:pt x="473633" y="41186"/>
                  </a:lnTo>
                  <a:lnTo>
                    <a:pt x="473633" y="61468"/>
                  </a:lnTo>
                  <a:lnTo>
                    <a:pt x="493077" y="61468"/>
                  </a:lnTo>
                  <a:lnTo>
                    <a:pt x="493077" y="118224"/>
                  </a:lnTo>
                  <a:lnTo>
                    <a:pt x="514883" y="118224"/>
                  </a:lnTo>
                  <a:lnTo>
                    <a:pt x="514883" y="431"/>
                  </a:lnTo>
                  <a:close/>
                </a:path>
                <a:path w="1332229" h="194945">
                  <a:moveTo>
                    <a:pt x="410806" y="4267"/>
                  </a:moveTo>
                  <a:lnTo>
                    <a:pt x="388797" y="4267"/>
                  </a:lnTo>
                  <a:lnTo>
                    <a:pt x="388797" y="102857"/>
                  </a:lnTo>
                  <a:lnTo>
                    <a:pt x="469353" y="102857"/>
                  </a:lnTo>
                  <a:lnTo>
                    <a:pt x="469353" y="83007"/>
                  </a:lnTo>
                  <a:lnTo>
                    <a:pt x="410806" y="83007"/>
                  </a:lnTo>
                  <a:lnTo>
                    <a:pt x="410806" y="50787"/>
                  </a:lnTo>
                  <a:lnTo>
                    <a:pt x="469353" y="50787"/>
                  </a:lnTo>
                  <a:lnTo>
                    <a:pt x="469353" y="30949"/>
                  </a:lnTo>
                  <a:lnTo>
                    <a:pt x="410806" y="30949"/>
                  </a:lnTo>
                  <a:lnTo>
                    <a:pt x="410806" y="4267"/>
                  </a:lnTo>
                  <a:close/>
                </a:path>
                <a:path w="1332229" h="194945">
                  <a:moveTo>
                    <a:pt x="469353" y="50787"/>
                  </a:moveTo>
                  <a:lnTo>
                    <a:pt x="447776" y="50787"/>
                  </a:lnTo>
                  <a:lnTo>
                    <a:pt x="447776" y="83007"/>
                  </a:lnTo>
                  <a:lnTo>
                    <a:pt x="469353" y="83007"/>
                  </a:lnTo>
                  <a:lnTo>
                    <a:pt x="469353" y="50787"/>
                  </a:lnTo>
                  <a:close/>
                </a:path>
                <a:path w="1332229" h="194945">
                  <a:moveTo>
                    <a:pt x="469353" y="4267"/>
                  </a:moveTo>
                  <a:lnTo>
                    <a:pt x="447776" y="4267"/>
                  </a:lnTo>
                  <a:lnTo>
                    <a:pt x="447776" y="30949"/>
                  </a:lnTo>
                  <a:lnTo>
                    <a:pt x="469353" y="30949"/>
                  </a:lnTo>
                  <a:lnTo>
                    <a:pt x="469353" y="4267"/>
                  </a:lnTo>
                  <a:close/>
                </a:path>
                <a:path w="1332229" h="194945">
                  <a:moveTo>
                    <a:pt x="361619" y="151930"/>
                  </a:moveTo>
                  <a:lnTo>
                    <a:pt x="190652" y="151930"/>
                  </a:lnTo>
                  <a:lnTo>
                    <a:pt x="190652" y="172415"/>
                  </a:lnTo>
                  <a:lnTo>
                    <a:pt x="361619" y="172415"/>
                  </a:lnTo>
                  <a:lnTo>
                    <a:pt x="361619" y="151930"/>
                  </a:lnTo>
                  <a:close/>
                </a:path>
                <a:path w="1332229" h="194945">
                  <a:moveTo>
                    <a:pt x="287680" y="98590"/>
                  </a:moveTo>
                  <a:lnTo>
                    <a:pt x="264388" y="98590"/>
                  </a:lnTo>
                  <a:lnTo>
                    <a:pt x="264388" y="151930"/>
                  </a:lnTo>
                  <a:lnTo>
                    <a:pt x="287680" y="151930"/>
                  </a:lnTo>
                  <a:lnTo>
                    <a:pt x="287680" y="98590"/>
                  </a:lnTo>
                  <a:close/>
                </a:path>
                <a:path w="1332229" h="194945">
                  <a:moveTo>
                    <a:pt x="276136" y="2997"/>
                  </a:moveTo>
                  <a:lnTo>
                    <a:pt x="196215" y="102654"/>
                  </a:lnTo>
                  <a:lnTo>
                    <a:pt x="214160" y="116090"/>
                  </a:lnTo>
                  <a:lnTo>
                    <a:pt x="276136" y="38633"/>
                  </a:lnTo>
                  <a:lnTo>
                    <a:pt x="304719" y="38633"/>
                  </a:lnTo>
                  <a:lnTo>
                    <a:pt x="276136" y="2997"/>
                  </a:lnTo>
                  <a:close/>
                </a:path>
                <a:path w="1332229" h="194945">
                  <a:moveTo>
                    <a:pt x="304719" y="38633"/>
                  </a:moveTo>
                  <a:lnTo>
                    <a:pt x="276136" y="38633"/>
                  </a:lnTo>
                  <a:lnTo>
                    <a:pt x="338112" y="116090"/>
                  </a:lnTo>
                  <a:lnTo>
                    <a:pt x="356069" y="102654"/>
                  </a:lnTo>
                  <a:lnTo>
                    <a:pt x="304719" y="38633"/>
                  </a:lnTo>
                  <a:close/>
                </a:path>
                <a:path w="1332229" h="194945">
                  <a:moveTo>
                    <a:pt x="97028" y="98374"/>
                  </a:moveTo>
                  <a:lnTo>
                    <a:pt x="73736" y="98374"/>
                  </a:lnTo>
                  <a:lnTo>
                    <a:pt x="73736" y="109474"/>
                  </a:lnTo>
                  <a:lnTo>
                    <a:pt x="69456" y="110756"/>
                  </a:lnTo>
                  <a:lnTo>
                    <a:pt x="42409" y="134658"/>
                  </a:lnTo>
                  <a:lnTo>
                    <a:pt x="39954" y="139776"/>
                  </a:lnTo>
                  <a:lnTo>
                    <a:pt x="38780" y="144894"/>
                  </a:lnTo>
                  <a:lnTo>
                    <a:pt x="38782" y="157695"/>
                  </a:lnTo>
                  <a:lnTo>
                    <a:pt x="39954" y="162826"/>
                  </a:lnTo>
                  <a:lnTo>
                    <a:pt x="42519" y="167944"/>
                  </a:lnTo>
                  <a:lnTo>
                    <a:pt x="44881" y="173266"/>
                  </a:lnTo>
                  <a:lnTo>
                    <a:pt x="48298" y="177965"/>
                  </a:lnTo>
                  <a:lnTo>
                    <a:pt x="52565" y="181800"/>
                  </a:lnTo>
                  <a:lnTo>
                    <a:pt x="56629" y="185648"/>
                  </a:lnTo>
                  <a:lnTo>
                    <a:pt x="61556" y="188849"/>
                  </a:lnTo>
                  <a:lnTo>
                    <a:pt x="67322" y="190982"/>
                  </a:lnTo>
                  <a:lnTo>
                    <a:pt x="72872" y="193319"/>
                  </a:lnTo>
                  <a:lnTo>
                    <a:pt x="79070" y="194398"/>
                  </a:lnTo>
                  <a:lnTo>
                    <a:pt x="91897" y="194398"/>
                  </a:lnTo>
                  <a:lnTo>
                    <a:pt x="97878" y="193319"/>
                  </a:lnTo>
                  <a:lnTo>
                    <a:pt x="103644" y="190982"/>
                  </a:lnTo>
                  <a:lnTo>
                    <a:pt x="109207" y="188849"/>
                  </a:lnTo>
                  <a:lnTo>
                    <a:pt x="114122" y="185648"/>
                  </a:lnTo>
                  <a:lnTo>
                    <a:pt x="122669" y="177965"/>
                  </a:lnTo>
                  <a:lnTo>
                    <a:pt x="124996" y="174764"/>
                  </a:lnTo>
                  <a:lnTo>
                    <a:pt x="79070" y="174764"/>
                  </a:lnTo>
                  <a:lnTo>
                    <a:pt x="73520" y="172415"/>
                  </a:lnTo>
                  <a:lnTo>
                    <a:pt x="68821" y="167728"/>
                  </a:lnTo>
                  <a:lnTo>
                    <a:pt x="63893" y="163233"/>
                  </a:lnTo>
                  <a:lnTo>
                    <a:pt x="61556" y="157695"/>
                  </a:lnTo>
                  <a:lnTo>
                    <a:pt x="61556" y="144894"/>
                  </a:lnTo>
                  <a:lnTo>
                    <a:pt x="63893" y="139344"/>
                  </a:lnTo>
                  <a:lnTo>
                    <a:pt x="73520" y="130175"/>
                  </a:lnTo>
                  <a:lnTo>
                    <a:pt x="79070" y="127812"/>
                  </a:lnTo>
                  <a:lnTo>
                    <a:pt x="124950" y="127812"/>
                  </a:lnTo>
                  <a:lnTo>
                    <a:pt x="122669" y="124828"/>
                  </a:lnTo>
                  <a:lnTo>
                    <a:pt x="99161" y="110109"/>
                  </a:lnTo>
                  <a:lnTo>
                    <a:pt x="97028" y="109474"/>
                  </a:lnTo>
                  <a:lnTo>
                    <a:pt x="97028" y="98374"/>
                  </a:lnTo>
                  <a:close/>
                </a:path>
                <a:path w="1332229" h="194945">
                  <a:moveTo>
                    <a:pt x="124950" y="127812"/>
                  </a:moveTo>
                  <a:lnTo>
                    <a:pt x="91897" y="127812"/>
                  </a:lnTo>
                  <a:lnTo>
                    <a:pt x="97447" y="130175"/>
                  </a:lnTo>
                  <a:lnTo>
                    <a:pt x="102374" y="134658"/>
                  </a:lnTo>
                  <a:lnTo>
                    <a:pt x="107073" y="139344"/>
                  </a:lnTo>
                  <a:lnTo>
                    <a:pt x="109423" y="144894"/>
                  </a:lnTo>
                  <a:lnTo>
                    <a:pt x="109423" y="157695"/>
                  </a:lnTo>
                  <a:lnTo>
                    <a:pt x="107073" y="163233"/>
                  </a:lnTo>
                  <a:lnTo>
                    <a:pt x="97447" y="172415"/>
                  </a:lnTo>
                  <a:lnTo>
                    <a:pt x="91897" y="174764"/>
                  </a:lnTo>
                  <a:lnTo>
                    <a:pt x="124996" y="174764"/>
                  </a:lnTo>
                  <a:lnTo>
                    <a:pt x="132186" y="144894"/>
                  </a:lnTo>
                  <a:lnTo>
                    <a:pt x="131000" y="139776"/>
                  </a:lnTo>
                  <a:lnTo>
                    <a:pt x="128651" y="134429"/>
                  </a:lnTo>
                  <a:lnTo>
                    <a:pt x="126085" y="129298"/>
                  </a:lnTo>
                  <a:lnTo>
                    <a:pt x="124950" y="127812"/>
                  </a:lnTo>
                  <a:close/>
                </a:path>
                <a:path w="1332229" h="194945">
                  <a:moveTo>
                    <a:pt x="170967" y="78536"/>
                  </a:moveTo>
                  <a:lnTo>
                    <a:pt x="0" y="78536"/>
                  </a:lnTo>
                  <a:lnTo>
                    <a:pt x="0" y="98374"/>
                  </a:lnTo>
                  <a:lnTo>
                    <a:pt x="170967" y="98374"/>
                  </a:lnTo>
                  <a:lnTo>
                    <a:pt x="170967" y="78536"/>
                  </a:lnTo>
                  <a:close/>
                </a:path>
                <a:path w="1332229" h="194945">
                  <a:moveTo>
                    <a:pt x="96164" y="22199"/>
                  </a:moveTo>
                  <a:lnTo>
                    <a:pt x="74803" y="22199"/>
                  </a:lnTo>
                  <a:lnTo>
                    <a:pt x="8547" y="57404"/>
                  </a:lnTo>
                  <a:lnTo>
                    <a:pt x="19024" y="74472"/>
                  </a:lnTo>
                  <a:lnTo>
                    <a:pt x="85483" y="39052"/>
                  </a:lnTo>
                  <a:lnTo>
                    <a:pt x="127882" y="39052"/>
                  </a:lnTo>
                  <a:lnTo>
                    <a:pt x="96164" y="22199"/>
                  </a:lnTo>
                  <a:close/>
                </a:path>
                <a:path w="1332229" h="194945">
                  <a:moveTo>
                    <a:pt x="127882" y="39052"/>
                  </a:moveTo>
                  <a:lnTo>
                    <a:pt x="85483" y="39052"/>
                  </a:lnTo>
                  <a:lnTo>
                    <a:pt x="151942" y="74472"/>
                  </a:lnTo>
                  <a:lnTo>
                    <a:pt x="162420" y="57404"/>
                  </a:lnTo>
                  <a:lnTo>
                    <a:pt x="127882" y="39052"/>
                  </a:lnTo>
                  <a:close/>
                </a:path>
                <a:path w="1332229" h="194945">
                  <a:moveTo>
                    <a:pt x="159004" y="2565"/>
                  </a:moveTo>
                  <a:lnTo>
                    <a:pt x="11976" y="2565"/>
                  </a:lnTo>
                  <a:lnTo>
                    <a:pt x="11976" y="22199"/>
                  </a:lnTo>
                  <a:lnTo>
                    <a:pt x="159004" y="22199"/>
                  </a:lnTo>
                  <a:lnTo>
                    <a:pt x="159004" y="2565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</p:grpSp>
      <p:pic>
        <p:nvPicPr>
          <p:cNvPr id="23556" name="Picture 4" descr="C:\Users\S\Desktop\제목 없음-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4100" y="0"/>
            <a:ext cx="4787900" cy="2844800"/>
          </a:xfrm>
          <a:prstGeom prst="rect">
            <a:avLst/>
          </a:prstGeom>
          <a:noFill/>
        </p:spPr>
      </p:pic>
      <p:sp>
        <p:nvSpPr>
          <p:cNvPr id="7" name="object 7"/>
          <p:cNvSpPr/>
          <p:nvPr/>
        </p:nvSpPr>
        <p:spPr>
          <a:xfrm>
            <a:off x="0" y="1341717"/>
            <a:ext cx="7412405" cy="142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KoPubWorld돋움체 Bold" pitchFamily="2" charset="-127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71994" y="1660410"/>
            <a:ext cx="3074670" cy="814705"/>
          </a:xfrm>
          <a:custGeom>
            <a:avLst/>
            <a:gdLst/>
            <a:ahLst/>
            <a:cxnLst/>
            <a:rect l="l" t="t" r="r" b="b"/>
            <a:pathLst>
              <a:path w="3074670" h="814705">
                <a:moveTo>
                  <a:pt x="672249" y="0"/>
                </a:moveTo>
                <a:lnTo>
                  <a:pt x="527151" y="0"/>
                </a:lnTo>
                <a:lnTo>
                  <a:pt x="527151" y="412102"/>
                </a:lnTo>
                <a:lnTo>
                  <a:pt x="672249" y="412102"/>
                </a:lnTo>
                <a:lnTo>
                  <a:pt x="672249" y="265188"/>
                </a:lnTo>
                <a:lnTo>
                  <a:pt x="758101" y="265188"/>
                </a:lnTo>
                <a:lnTo>
                  <a:pt x="758101" y="111607"/>
                </a:lnTo>
                <a:lnTo>
                  <a:pt x="672249" y="111607"/>
                </a:lnTo>
                <a:lnTo>
                  <a:pt x="672249" y="0"/>
                </a:lnTo>
                <a:close/>
              </a:path>
              <a:path w="3074670" h="814705">
                <a:moveTo>
                  <a:pt x="146811" y="4762"/>
                </a:moveTo>
                <a:lnTo>
                  <a:pt x="0" y="4762"/>
                </a:lnTo>
                <a:lnTo>
                  <a:pt x="0" y="396836"/>
                </a:lnTo>
                <a:lnTo>
                  <a:pt x="317665" y="396836"/>
                </a:lnTo>
                <a:lnTo>
                  <a:pt x="343527" y="396360"/>
                </a:lnTo>
                <a:lnTo>
                  <a:pt x="393324" y="392545"/>
                </a:lnTo>
                <a:lnTo>
                  <a:pt x="439684" y="385034"/>
                </a:lnTo>
                <a:lnTo>
                  <a:pt x="477464" y="374543"/>
                </a:lnTo>
                <a:lnTo>
                  <a:pt x="492810" y="368223"/>
                </a:lnTo>
                <a:lnTo>
                  <a:pt x="492810" y="264236"/>
                </a:lnTo>
                <a:lnTo>
                  <a:pt x="146811" y="264236"/>
                </a:lnTo>
                <a:lnTo>
                  <a:pt x="146811" y="4762"/>
                </a:lnTo>
                <a:close/>
              </a:path>
              <a:path w="3074670" h="814705">
                <a:moveTo>
                  <a:pt x="492810" y="237528"/>
                </a:moveTo>
                <a:lnTo>
                  <a:pt x="440895" y="253178"/>
                </a:lnTo>
                <a:lnTo>
                  <a:pt x="396518" y="260212"/>
                </a:lnTo>
                <a:lnTo>
                  <a:pt x="348651" y="263788"/>
                </a:lnTo>
                <a:lnTo>
                  <a:pt x="323672" y="264236"/>
                </a:lnTo>
                <a:lnTo>
                  <a:pt x="492810" y="264236"/>
                </a:lnTo>
                <a:lnTo>
                  <a:pt x="492810" y="237528"/>
                </a:lnTo>
                <a:close/>
              </a:path>
              <a:path w="3074670" h="814705">
                <a:moveTo>
                  <a:pt x="167424" y="440715"/>
                </a:moveTo>
                <a:lnTo>
                  <a:pt x="24904" y="440715"/>
                </a:lnTo>
                <a:lnTo>
                  <a:pt x="24904" y="814666"/>
                </a:lnTo>
                <a:lnTo>
                  <a:pt x="672249" y="814666"/>
                </a:lnTo>
                <a:lnTo>
                  <a:pt x="672249" y="685876"/>
                </a:lnTo>
                <a:lnTo>
                  <a:pt x="167424" y="685876"/>
                </a:lnTo>
                <a:lnTo>
                  <a:pt x="167424" y="625779"/>
                </a:lnTo>
                <a:lnTo>
                  <a:pt x="672249" y="625779"/>
                </a:lnTo>
                <a:lnTo>
                  <a:pt x="672249" y="499859"/>
                </a:lnTo>
                <a:lnTo>
                  <a:pt x="167424" y="499859"/>
                </a:lnTo>
                <a:lnTo>
                  <a:pt x="167424" y="440715"/>
                </a:lnTo>
                <a:close/>
              </a:path>
              <a:path w="3074670" h="814705">
                <a:moveTo>
                  <a:pt x="672249" y="625779"/>
                </a:moveTo>
                <a:lnTo>
                  <a:pt x="529729" y="625779"/>
                </a:lnTo>
                <a:lnTo>
                  <a:pt x="529729" y="685876"/>
                </a:lnTo>
                <a:lnTo>
                  <a:pt x="672249" y="685876"/>
                </a:lnTo>
                <a:lnTo>
                  <a:pt x="672249" y="625779"/>
                </a:lnTo>
                <a:close/>
              </a:path>
              <a:path w="3074670" h="814705">
                <a:moveTo>
                  <a:pt x="672249" y="440715"/>
                </a:moveTo>
                <a:lnTo>
                  <a:pt x="529729" y="440715"/>
                </a:lnTo>
                <a:lnTo>
                  <a:pt x="529729" y="499859"/>
                </a:lnTo>
                <a:lnTo>
                  <a:pt x="672249" y="499859"/>
                </a:lnTo>
                <a:lnTo>
                  <a:pt x="672249" y="440715"/>
                </a:lnTo>
                <a:close/>
              </a:path>
              <a:path w="3074670" h="814705">
                <a:moveTo>
                  <a:pt x="1470685" y="206044"/>
                </a:moveTo>
                <a:lnTo>
                  <a:pt x="804456" y="206044"/>
                </a:lnTo>
                <a:lnTo>
                  <a:pt x="804456" y="327202"/>
                </a:lnTo>
                <a:lnTo>
                  <a:pt x="1470685" y="327202"/>
                </a:lnTo>
                <a:lnTo>
                  <a:pt x="1470685" y="206044"/>
                </a:lnTo>
                <a:close/>
              </a:path>
              <a:path w="3074670" h="814705">
                <a:moveTo>
                  <a:pt x="1061161" y="121145"/>
                </a:moveTo>
                <a:lnTo>
                  <a:pt x="916927" y="121145"/>
                </a:lnTo>
                <a:lnTo>
                  <a:pt x="916927" y="206044"/>
                </a:lnTo>
                <a:lnTo>
                  <a:pt x="1061161" y="206044"/>
                </a:lnTo>
                <a:lnTo>
                  <a:pt x="1061161" y="121145"/>
                </a:lnTo>
                <a:close/>
              </a:path>
              <a:path w="3074670" h="814705">
                <a:moveTo>
                  <a:pt x="1358214" y="121145"/>
                </a:moveTo>
                <a:lnTo>
                  <a:pt x="1213980" y="121145"/>
                </a:lnTo>
                <a:lnTo>
                  <a:pt x="1213980" y="206044"/>
                </a:lnTo>
                <a:lnTo>
                  <a:pt x="1358214" y="206044"/>
                </a:lnTo>
                <a:lnTo>
                  <a:pt x="1358214" y="121145"/>
                </a:lnTo>
                <a:close/>
              </a:path>
              <a:path w="3074670" h="814705">
                <a:moveTo>
                  <a:pt x="1462963" y="0"/>
                </a:moveTo>
                <a:lnTo>
                  <a:pt x="812177" y="0"/>
                </a:lnTo>
                <a:lnTo>
                  <a:pt x="812177" y="121145"/>
                </a:lnTo>
                <a:lnTo>
                  <a:pt x="1462963" y="121145"/>
                </a:lnTo>
                <a:lnTo>
                  <a:pt x="1462963" y="0"/>
                </a:lnTo>
                <a:close/>
              </a:path>
              <a:path w="3074670" h="814705">
                <a:moveTo>
                  <a:pt x="1465541" y="529437"/>
                </a:moveTo>
                <a:lnTo>
                  <a:pt x="809599" y="529437"/>
                </a:lnTo>
                <a:lnTo>
                  <a:pt x="809599" y="814666"/>
                </a:lnTo>
                <a:lnTo>
                  <a:pt x="1465541" y="814666"/>
                </a:lnTo>
                <a:lnTo>
                  <a:pt x="1465541" y="696379"/>
                </a:lnTo>
                <a:lnTo>
                  <a:pt x="952982" y="696379"/>
                </a:lnTo>
                <a:lnTo>
                  <a:pt x="952982" y="647725"/>
                </a:lnTo>
                <a:lnTo>
                  <a:pt x="1465541" y="647725"/>
                </a:lnTo>
                <a:lnTo>
                  <a:pt x="1465541" y="529437"/>
                </a:lnTo>
                <a:close/>
              </a:path>
              <a:path w="3074670" h="814705">
                <a:moveTo>
                  <a:pt x="1465541" y="647725"/>
                </a:moveTo>
                <a:lnTo>
                  <a:pt x="1322158" y="647725"/>
                </a:lnTo>
                <a:lnTo>
                  <a:pt x="1322158" y="696379"/>
                </a:lnTo>
                <a:lnTo>
                  <a:pt x="1465541" y="696379"/>
                </a:lnTo>
                <a:lnTo>
                  <a:pt x="1465541" y="647725"/>
                </a:lnTo>
                <a:close/>
              </a:path>
              <a:path w="3074670" h="814705">
                <a:moveTo>
                  <a:pt x="1209687" y="486511"/>
                </a:moveTo>
                <a:lnTo>
                  <a:pt x="1065453" y="486511"/>
                </a:lnTo>
                <a:lnTo>
                  <a:pt x="1065453" y="529437"/>
                </a:lnTo>
                <a:lnTo>
                  <a:pt x="1209687" y="529437"/>
                </a:lnTo>
                <a:lnTo>
                  <a:pt x="1209687" y="486511"/>
                </a:lnTo>
                <a:close/>
              </a:path>
              <a:path w="3074670" h="814705">
                <a:moveTo>
                  <a:pt x="1508467" y="364401"/>
                </a:moveTo>
                <a:lnTo>
                  <a:pt x="766673" y="364401"/>
                </a:lnTo>
                <a:lnTo>
                  <a:pt x="766673" y="486511"/>
                </a:lnTo>
                <a:lnTo>
                  <a:pt x="1508467" y="486511"/>
                </a:lnTo>
                <a:lnTo>
                  <a:pt x="1508467" y="364401"/>
                </a:lnTo>
                <a:close/>
              </a:path>
              <a:path w="3074670" h="814705">
                <a:moveTo>
                  <a:pt x="2279434" y="452170"/>
                </a:moveTo>
                <a:lnTo>
                  <a:pt x="2143785" y="452170"/>
                </a:lnTo>
                <a:lnTo>
                  <a:pt x="2143785" y="814666"/>
                </a:lnTo>
                <a:lnTo>
                  <a:pt x="2279434" y="814666"/>
                </a:lnTo>
                <a:lnTo>
                  <a:pt x="2279434" y="452170"/>
                </a:lnTo>
                <a:close/>
              </a:path>
              <a:path w="3074670" h="814705">
                <a:moveTo>
                  <a:pt x="2082825" y="3810"/>
                </a:moveTo>
                <a:lnTo>
                  <a:pt x="1948891" y="3810"/>
                </a:lnTo>
                <a:lnTo>
                  <a:pt x="1948891" y="800354"/>
                </a:lnTo>
                <a:lnTo>
                  <a:pt x="2082825" y="800354"/>
                </a:lnTo>
                <a:lnTo>
                  <a:pt x="2082825" y="452170"/>
                </a:lnTo>
                <a:lnTo>
                  <a:pt x="2279434" y="452170"/>
                </a:lnTo>
                <a:lnTo>
                  <a:pt x="2279434" y="299529"/>
                </a:lnTo>
                <a:lnTo>
                  <a:pt x="2082825" y="299529"/>
                </a:lnTo>
                <a:lnTo>
                  <a:pt x="2082825" y="3810"/>
                </a:lnTo>
                <a:close/>
              </a:path>
              <a:path w="3074670" h="814705">
                <a:moveTo>
                  <a:pt x="2279434" y="0"/>
                </a:moveTo>
                <a:lnTo>
                  <a:pt x="2143785" y="0"/>
                </a:lnTo>
                <a:lnTo>
                  <a:pt x="2143785" y="299529"/>
                </a:lnTo>
                <a:lnTo>
                  <a:pt x="2279434" y="299529"/>
                </a:lnTo>
                <a:lnTo>
                  <a:pt x="2279434" y="0"/>
                </a:lnTo>
                <a:close/>
              </a:path>
              <a:path w="3074670" h="814705">
                <a:moveTo>
                  <a:pt x="1882787" y="19075"/>
                </a:moveTo>
                <a:lnTo>
                  <a:pt x="1562544" y="19075"/>
                </a:lnTo>
                <a:lnTo>
                  <a:pt x="1562544" y="776503"/>
                </a:lnTo>
                <a:lnTo>
                  <a:pt x="1730819" y="776503"/>
                </a:lnTo>
                <a:lnTo>
                  <a:pt x="1755819" y="776025"/>
                </a:lnTo>
                <a:lnTo>
                  <a:pt x="1806477" y="772206"/>
                </a:lnTo>
                <a:lnTo>
                  <a:pt x="1856594" y="764636"/>
                </a:lnTo>
                <a:lnTo>
                  <a:pt x="1897805" y="753672"/>
                </a:lnTo>
                <a:lnTo>
                  <a:pt x="1914550" y="746937"/>
                </a:lnTo>
                <a:lnTo>
                  <a:pt x="1914550" y="635317"/>
                </a:lnTo>
                <a:lnTo>
                  <a:pt x="1702485" y="635317"/>
                </a:lnTo>
                <a:lnTo>
                  <a:pt x="1702485" y="160261"/>
                </a:lnTo>
                <a:lnTo>
                  <a:pt x="1882787" y="160261"/>
                </a:lnTo>
                <a:lnTo>
                  <a:pt x="1882787" y="19075"/>
                </a:lnTo>
                <a:close/>
              </a:path>
              <a:path w="3074670" h="814705">
                <a:moveTo>
                  <a:pt x="1914550" y="607656"/>
                </a:moveTo>
                <a:lnTo>
                  <a:pt x="1857639" y="624201"/>
                </a:lnTo>
                <a:lnTo>
                  <a:pt x="1811870" y="631299"/>
                </a:lnTo>
                <a:lnTo>
                  <a:pt x="1766150" y="634871"/>
                </a:lnTo>
                <a:lnTo>
                  <a:pt x="1743697" y="635317"/>
                </a:lnTo>
                <a:lnTo>
                  <a:pt x="1914550" y="635317"/>
                </a:lnTo>
                <a:lnTo>
                  <a:pt x="1914550" y="607656"/>
                </a:lnTo>
                <a:close/>
              </a:path>
              <a:path w="3074670" h="814705">
                <a:moveTo>
                  <a:pt x="3028073" y="0"/>
                </a:moveTo>
                <a:lnTo>
                  <a:pt x="2375573" y="0"/>
                </a:lnTo>
                <a:lnTo>
                  <a:pt x="2375573" y="132588"/>
                </a:lnTo>
                <a:lnTo>
                  <a:pt x="2881261" y="132588"/>
                </a:lnTo>
                <a:lnTo>
                  <a:pt x="2881261" y="270916"/>
                </a:lnTo>
                <a:lnTo>
                  <a:pt x="3028073" y="270916"/>
                </a:lnTo>
                <a:lnTo>
                  <a:pt x="3028073" y="0"/>
                </a:lnTo>
                <a:close/>
              </a:path>
              <a:path w="3074670" h="814705">
                <a:moveTo>
                  <a:pt x="3074441" y="301447"/>
                </a:moveTo>
                <a:lnTo>
                  <a:pt x="2332659" y="301447"/>
                </a:lnTo>
                <a:lnTo>
                  <a:pt x="2332659" y="433095"/>
                </a:lnTo>
                <a:lnTo>
                  <a:pt x="3074441" y="433095"/>
                </a:lnTo>
                <a:lnTo>
                  <a:pt x="3074441" y="301447"/>
                </a:lnTo>
                <a:close/>
              </a:path>
              <a:path w="3074670" h="814705">
                <a:moveTo>
                  <a:pt x="3031515" y="481736"/>
                </a:moveTo>
                <a:lnTo>
                  <a:pt x="2375585" y="481736"/>
                </a:lnTo>
                <a:lnTo>
                  <a:pt x="2375585" y="814666"/>
                </a:lnTo>
                <a:lnTo>
                  <a:pt x="3031515" y="814666"/>
                </a:lnTo>
                <a:lnTo>
                  <a:pt x="3031515" y="688746"/>
                </a:lnTo>
                <a:lnTo>
                  <a:pt x="2518956" y="688746"/>
                </a:lnTo>
                <a:lnTo>
                  <a:pt x="2518956" y="607656"/>
                </a:lnTo>
                <a:lnTo>
                  <a:pt x="3031515" y="607656"/>
                </a:lnTo>
                <a:lnTo>
                  <a:pt x="3031515" y="481736"/>
                </a:lnTo>
                <a:close/>
              </a:path>
              <a:path w="3074670" h="814705">
                <a:moveTo>
                  <a:pt x="3031515" y="607656"/>
                </a:moveTo>
                <a:lnTo>
                  <a:pt x="2888132" y="607656"/>
                </a:lnTo>
                <a:lnTo>
                  <a:pt x="2888132" y="688746"/>
                </a:lnTo>
                <a:lnTo>
                  <a:pt x="3031515" y="688746"/>
                </a:lnTo>
                <a:lnTo>
                  <a:pt x="3031515" y="607656"/>
                </a:lnTo>
                <a:close/>
              </a:path>
            </a:pathLst>
          </a:custGeom>
          <a:solidFill>
            <a:srgbClr val="FFF799"/>
          </a:solidFill>
        </p:spPr>
        <p:txBody>
          <a:bodyPr wrap="square" lIns="0" tIns="0" rIns="0" bIns="0" rtlCol="0"/>
          <a:lstStyle/>
          <a:p>
            <a:endParaRPr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80509" y="1622526"/>
            <a:ext cx="2426335" cy="864235"/>
          </a:xfrm>
          <a:custGeom>
            <a:avLst/>
            <a:gdLst/>
            <a:ahLst/>
            <a:cxnLst/>
            <a:rect l="l" t="t" r="r" b="b"/>
            <a:pathLst>
              <a:path w="2426334" h="864235">
                <a:moveTo>
                  <a:pt x="2425941" y="37884"/>
                </a:moveTo>
                <a:lnTo>
                  <a:pt x="2290292" y="37884"/>
                </a:lnTo>
                <a:lnTo>
                  <a:pt x="2290292" y="852551"/>
                </a:lnTo>
                <a:lnTo>
                  <a:pt x="2425941" y="852551"/>
                </a:lnTo>
                <a:lnTo>
                  <a:pt x="2425941" y="37884"/>
                </a:lnTo>
                <a:close/>
              </a:path>
              <a:path w="2426334" h="864235">
                <a:moveTo>
                  <a:pt x="2214029" y="735215"/>
                </a:moveTo>
                <a:lnTo>
                  <a:pt x="2080094" y="735215"/>
                </a:lnTo>
                <a:lnTo>
                  <a:pt x="2080094" y="838238"/>
                </a:lnTo>
                <a:lnTo>
                  <a:pt x="2214029" y="838238"/>
                </a:lnTo>
                <a:lnTo>
                  <a:pt x="2214029" y="735215"/>
                </a:lnTo>
                <a:close/>
              </a:path>
              <a:path w="2426334" h="864235">
                <a:moveTo>
                  <a:pt x="1929841" y="202907"/>
                </a:moveTo>
                <a:lnTo>
                  <a:pt x="1792478" y="202907"/>
                </a:lnTo>
                <a:lnTo>
                  <a:pt x="1791042" y="268641"/>
                </a:lnTo>
                <a:lnTo>
                  <a:pt x="1787892" y="329734"/>
                </a:lnTo>
                <a:lnTo>
                  <a:pt x="1783027" y="386189"/>
                </a:lnTo>
                <a:lnTo>
                  <a:pt x="1776446" y="438005"/>
                </a:lnTo>
                <a:lnTo>
                  <a:pt x="1768150" y="485183"/>
                </a:lnTo>
                <a:lnTo>
                  <a:pt x="1758137" y="527723"/>
                </a:lnTo>
                <a:lnTo>
                  <a:pt x="1740425" y="581063"/>
                </a:lnTo>
                <a:lnTo>
                  <a:pt x="1719924" y="620385"/>
                </a:lnTo>
                <a:lnTo>
                  <a:pt x="1670558" y="656983"/>
                </a:lnTo>
                <a:lnTo>
                  <a:pt x="1670558" y="814387"/>
                </a:lnTo>
                <a:lnTo>
                  <a:pt x="1715659" y="807155"/>
                </a:lnTo>
                <a:lnTo>
                  <a:pt x="1756513" y="789271"/>
                </a:lnTo>
                <a:lnTo>
                  <a:pt x="1793120" y="760733"/>
                </a:lnTo>
                <a:lnTo>
                  <a:pt x="1825483" y="721542"/>
                </a:lnTo>
                <a:lnTo>
                  <a:pt x="1853602" y="671697"/>
                </a:lnTo>
                <a:lnTo>
                  <a:pt x="1877479" y="611200"/>
                </a:lnTo>
                <a:lnTo>
                  <a:pt x="2028063" y="611200"/>
                </a:lnTo>
                <a:lnTo>
                  <a:pt x="1919541" y="402285"/>
                </a:lnTo>
                <a:lnTo>
                  <a:pt x="1923399" y="356203"/>
                </a:lnTo>
                <a:lnTo>
                  <a:pt x="1926401" y="307611"/>
                </a:lnTo>
                <a:lnTo>
                  <a:pt x="1928547" y="256511"/>
                </a:lnTo>
                <a:lnTo>
                  <a:pt x="1929841" y="202907"/>
                </a:lnTo>
                <a:close/>
              </a:path>
              <a:path w="2426334" h="864235">
                <a:moveTo>
                  <a:pt x="2028063" y="611200"/>
                </a:moveTo>
                <a:lnTo>
                  <a:pt x="1877479" y="611200"/>
                </a:lnTo>
                <a:lnTo>
                  <a:pt x="1971916" y="801992"/>
                </a:lnTo>
                <a:lnTo>
                  <a:pt x="2080094" y="735215"/>
                </a:lnTo>
                <a:lnTo>
                  <a:pt x="2214029" y="735215"/>
                </a:lnTo>
                <a:lnTo>
                  <a:pt x="2214029" y="711365"/>
                </a:lnTo>
                <a:lnTo>
                  <a:pt x="2080094" y="711365"/>
                </a:lnTo>
                <a:lnTo>
                  <a:pt x="2028063" y="611200"/>
                </a:lnTo>
                <a:close/>
              </a:path>
              <a:path w="2426334" h="864235">
                <a:moveTo>
                  <a:pt x="2214029" y="41694"/>
                </a:moveTo>
                <a:lnTo>
                  <a:pt x="2080094" y="41694"/>
                </a:lnTo>
                <a:lnTo>
                  <a:pt x="2080094" y="327875"/>
                </a:lnTo>
                <a:lnTo>
                  <a:pt x="1986508" y="327875"/>
                </a:lnTo>
                <a:lnTo>
                  <a:pt x="1986508" y="479551"/>
                </a:lnTo>
                <a:lnTo>
                  <a:pt x="2080094" y="479551"/>
                </a:lnTo>
                <a:lnTo>
                  <a:pt x="2080094" y="711365"/>
                </a:lnTo>
                <a:lnTo>
                  <a:pt x="2214029" y="711365"/>
                </a:lnTo>
                <a:lnTo>
                  <a:pt x="2214029" y="41694"/>
                </a:lnTo>
                <a:close/>
              </a:path>
              <a:path w="2426334" h="864235">
                <a:moveTo>
                  <a:pt x="2032863" y="56959"/>
                </a:moveTo>
                <a:lnTo>
                  <a:pt x="1685163" y="56959"/>
                </a:lnTo>
                <a:lnTo>
                  <a:pt x="1685163" y="202907"/>
                </a:lnTo>
                <a:lnTo>
                  <a:pt x="2032863" y="202907"/>
                </a:lnTo>
                <a:lnTo>
                  <a:pt x="2032863" y="56959"/>
                </a:lnTo>
                <a:close/>
              </a:path>
              <a:path w="2426334" h="864235">
                <a:moveTo>
                  <a:pt x="1629359" y="386067"/>
                </a:moveTo>
                <a:lnTo>
                  <a:pt x="887577" y="386067"/>
                </a:lnTo>
                <a:lnTo>
                  <a:pt x="887577" y="510082"/>
                </a:lnTo>
                <a:lnTo>
                  <a:pt x="1629359" y="510082"/>
                </a:lnTo>
                <a:lnTo>
                  <a:pt x="1629359" y="386067"/>
                </a:lnTo>
                <a:close/>
              </a:path>
              <a:path w="2426334" h="864235">
                <a:moveTo>
                  <a:pt x="1330591" y="341236"/>
                </a:moveTo>
                <a:lnTo>
                  <a:pt x="1186345" y="341236"/>
                </a:lnTo>
                <a:lnTo>
                  <a:pt x="1186345" y="386067"/>
                </a:lnTo>
                <a:lnTo>
                  <a:pt x="1330591" y="386067"/>
                </a:lnTo>
                <a:lnTo>
                  <a:pt x="1330591" y="341236"/>
                </a:lnTo>
                <a:close/>
              </a:path>
              <a:path w="2426334" h="864235">
                <a:moveTo>
                  <a:pt x="1584718" y="37884"/>
                </a:moveTo>
                <a:lnTo>
                  <a:pt x="932218" y="37884"/>
                </a:lnTo>
                <a:lnTo>
                  <a:pt x="932218" y="341236"/>
                </a:lnTo>
                <a:lnTo>
                  <a:pt x="1593303" y="341236"/>
                </a:lnTo>
                <a:lnTo>
                  <a:pt x="1593303" y="218173"/>
                </a:lnTo>
                <a:lnTo>
                  <a:pt x="1076452" y="218173"/>
                </a:lnTo>
                <a:lnTo>
                  <a:pt x="1076452" y="160934"/>
                </a:lnTo>
                <a:lnTo>
                  <a:pt x="1584718" y="160934"/>
                </a:lnTo>
                <a:lnTo>
                  <a:pt x="1584718" y="37884"/>
                </a:lnTo>
                <a:close/>
              </a:path>
              <a:path w="2426334" h="864235">
                <a:moveTo>
                  <a:pt x="317512" y="567321"/>
                </a:moveTo>
                <a:lnTo>
                  <a:pt x="169837" y="567321"/>
                </a:lnTo>
                <a:lnTo>
                  <a:pt x="169837" y="852551"/>
                </a:lnTo>
                <a:lnTo>
                  <a:pt x="827481" y="852551"/>
                </a:lnTo>
                <a:lnTo>
                  <a:pt x="827481" y="708494"/>
                </a:lnTo>
                <a:lnTo>
                  <a:pt x="317512" y="708494"/>
                </a:lnTo>
                <a:lnTo>
                  <a:pt x="317512" y="567321"/>
                </a:lnTo>
                <a:close/>
              </a:path>
              <a:path w="2426334" h="864235">
                <a:moveTo>
                  <a:pt x="817181" y="37884"/>
                </a:moveTo>
                <a:lnTo>
                  <a:pt x="674662" y="37884"/>
                </a:lnTo>
                <a:lnTo>
                  <a:pt x="674662" y="100837"/>
                </a:lnTo>
                <a:lnTo>
                  <a:pt x="585381" y="100837"/>
                </a:lnTo>
                <a:lnTo>
                  <a:pt x="593966" y="242976"/>
                </a:lnTo>
                <a:lnTo>
                  <a:pt x="674662" y="242976"/>
                </a:lnTo>
                <a:lnTo>
                  <a:pt x="674662" y="320243"/>
                </a:lnTo>
                <a:lnTo>
                  <a:pt x="593966" y="320243"/>
                </a:lnTo>
                <a:lnTo>
                  <a:pt x="585381" y="462381"/>
                </a:lnTo>
                <a:lnTo>
                  <a:pt x="674662" y="462381"/>
                </a:lnTo>
                <a:lnTo>
                  <a:pt x="674662" y="641731"/>
                </a:lnTo>
                <a:lnTo>
                  <a:pt x="817181" y="641731"/>
                </a:lnTo>
                <a:lnTo>
                  <a:pt x="817181" y="37884"/>
                </a:lnTo>
                <a:close/>
              </a:path>
              <a:path w="2426334" h="864235">
                <a:moveTo>
                  <a:pt x="210883" y="39001"/>
                </a:moveTo>
                <a:lnTo>
                  <a:pt x="0" y="39001"/>
                </a:lnTo>
                <a:lnTo>
                  <a:pt x="67818" y="106807"/>
                </a:lnTo>
                <a:lnTo>
                  <a:pt x="44138" y="143730"/>
                </a:lnTo>
                <a:lnTo>
                  <a:pt x="26998" y="183537"/>
                </a:lnTo>
                <a:lnTo>
                  <a:pt x="16581" y="225711"/>
                </a:lnTo>
                <a:lnTo>
                  <a:pt x="13068" y="269735"/>
                </a:lnTo>
                <a:lnTo>
                  <a:pt x="17422" y="318160"/>
                </a:lnTo>
                <a:lnTo>
                  <a:pt x="29971" y="363764"/>
                </a:lnTo>
                <a:lnTo>
                  <a:pt x="49948" y="405777"/>
                </a:lnTo>
                <a:lnTo>
                  <a:pt x="76585" y="443433"/>
                </a:lnTo>
                <a:lnTo>
                  <a:pt x="109115" y="475964"/>
                </a:lnTo>
                <a:lnTo>
                  <a:pt x="146770" y="502602"/>
                </a:lnTo>
                <a:lnTo>
                  <a:pt x="188781" y="522580"/>
                </a:lnTo>
                <a:lnTo>
                  <a:pt x="234381" y="535129"/>
                </a:lnTo>
                <a:lnTo>
                  <a:pt x="282803" y="539483"/>
                </a:lnTo>
                <a:lnTo>
                  <a:pt x="316839" y="539483"/>
                </a:lnTo>
                <a:lnTo>
                  <a:pt x="316839" y="423849"/>
                </a:lnTo>
                <a:lnTo>
                  <a:pt x="282803" y="423849"/>
                </a:lnTo>
                <a:lnTo>
                  <a:pt x="234151" y="415979"/>
                </a:lnTo>
                <a:lnTo>
                  <a:pt x="191855" y="394074"/>
                </a:lnTo>
                <a:lnTo>
                  <a:pt x="158476" y="360693"/>
                </a:lnTo>
                <a:lnTo>
                  <a:pt x="136571" y="318393"/>
                </a:lnTo>
                <a:lnTo>
                  <a:pt x="128701" y="269735"/>
                </a:lnTo>
                <a:lnTo>
                  <a:pt x="130126" y="248644"/>
                </a:lnTo>
                <a:lnTo>
                  <a:pt x="134354" y="228171"/>
                </a:lnTo>
                <a:lnTo>
                  <a:pt x="141319" y="208531"/>
                </a:lnTo>
                <a:lnTo>
                  <a:pt x="150952" y="189941"/>
                </a:lnTo>
                <a:lnTo>
                  <a:pt x="210883" y="189941"/>
                </a:lnTo>
                <a:lnTo>
                  <a:pt x="210883" y="39001"/>
                </a:lnTo>
                <a:close/>
              </a:path>
              <a:path w="2426334" h="864235">
                <a:moveTo>
                  <a:pt x="354736" y="289623"/>
                </a:moveTo>
                <a:lnTo>
                  <a:pt x="354736" y="500468"/>
                </a:lnTo>
                <a:lnTo>
                  <a:pt x="565632" y="500468"/>
                </a:lnTo>
                <a:lnTo>
                  <a:pt x="497814" y="432650"/>
                </a:lnTo>
                <a:lnTo>
                  <a:pt x="521494" y="395734"/>
                </a:lnTo>
                <a:lnTo>
                  <a:pt x="538633" y="355931"/>
                </a:lnTo>
                <a:lnTo>
                  <a:pt x="540212" y="349542"/>
                </a:lnTo>
                <a:lnTo>
                  <a:pt x="414680" y="349542"/>
                </a:lnTo>
                <a:lnTo>
                  <a:pt x="354736" y="289623"/>
                </a:lnTo>
                <a:close/>
              </a:path>
              <a:path w="2426334" h="864235">
                <a:moveTo>
                  <a:pt x="282816" y="0"/>
                </a:moveTo>
                <a:lnTo>
                  <a:pt x="248767" y="0"/>
                </a:lnTo>
                <a:lnTo>
                  <a:pt x="248767" y="115620"/>
                </a:lnTo>
                <a:lnTo>
                  <a:pt x="282816" y="115620"/>
                </a:lnTo>
                <a:lnTo>
                  <a:pt x="331479" y="123491"/>
                </a:lnTo>
                <a:lnTo>
                  <a:pt x="373779" y="145396"/>
                </a:lnTo>
                <a:lnTo>
                  <a:pt x="407159" y="178777"/>
                </a:lnTo>
                <a:lnTo>
                  <a:pt x="429061" y="221076"/>
                </a:lnTo>
                <a:lnTo>
                  <a:pt x="436930" y="269735"/>
                </a:lnTo>
                <a:lnTo>
                  <a:pt x="435506" y="290841"/>
                </a:lnTo>
                <a:lnTo>
                  <a:pt x="431277" y="311324"/>
                </a:lnTo>
                <a:lnTo>
                  <a:pt x="424313" y="330964"/>
                </a:lnTo>
                <a:lnTo>
                  <a:pt x="414680" y="349542"/>
                </a:lnTo>
                <a:lnTo>
                  <a:pt x="540212" y="349542"/>
                </a:lnTo>
                <a:lnTo>
                  <a:pt x="549051" y="313759"/>
                </a:lnTo>
                <a:lnTo>
                  <a:pt x="552564" y="269735"/>
                </a:lnTo>
                <a:lnTo>
                  <a:pt x="548210" y="221310"/>
                </a:lnTo>
                <a:lnTo>
                  <a:pt x="535662" y="175707"/>
                </a:lnTo>
                <a:lnTo>
                  <a:pt x="515686" y="133696"/>
                </a:lnTo>
                <a:lnTo>
                  <a:pt x="489049" y="96042"/>
                </a:lnTo>
                <a:lnTo>
                  <a:pt x="456519" y="63513"/>
                </a:lnTo>
                <a:lnTo>
                  <a:pt x="418864" y="36877"/>
                </a:lnTo>
                <a:lnTo>
                  <a:pt x="376850" y="16901"/>
                </a:lnTo>
                <a:lnTo>
                  <a:pt x="331245" y="4353"/>
                </a:lnTo>
                <a:lnTo>
                  <a:pt x="282816" y="0"/>
                </a:lnTo>
                <a:close/>
              </a:path>
              <a:path w="2426334" h="864235">
                <a:moveTo>
                  <a:pt x="210883" y="189941"/>
                </a:moveTo>
                <a:lnTo>
                  <a:pt x="150952" y="189941"/>
                </a:lnTo>
                <a:lnTo>
                  <a:pt x="210883" y="249872"/>
                </a:lnTo>
                <a:lnTo>
                  <a:pt x="210883" y="189941"/>
                </a:lnTo>
                <a:close/>
              </a:path>
              <a:path w="2426334" h="864235">
                <a:moveTo>
                  <a:pt x="1258468" y="541566"/>
                </a:moveTo>
                <a:lnTo>
                  <a:pt x="1198023" y="543111"/>
                </a:lnTo>
                <a:lnTo>
                  <a:pt x="1143074" y="547747"/>
                </a:lnTo>
                <a:lnTo>
                  <a:pt x="1093623" y="555474"/>
                </a:lnTo>
                <a:lnTo>
                  <a:pt x="1049668" y="566291"/>
                </a:lnTo>
                <a:lnTo>
                  <a:pt x="1011212" y="580199"/>
                </a:lnTo>
                <a:lnTo>
                  <a:pt x="972142" y="602349"/>
                </a:lnTo>
                <a:lnTo>
                  <a:pt x="944238" y="630164"/>
                </a:lnTo>
                <a:lnTo>
                  <a:pt x="921918" y="702779"/>
                </a:lnTo>
                <a:lnTo>
                  <a:pt x="927498" y="741917"/>
                </a:lnTo>
                <a:lnTo>
                  <a:pt x="972142" y="803210"/>
                </a:lnTo>
                <a:lnTo>
                  <a:pt x="1011212" y="825360"/>
                </a:lnTo>
                <a:lnTo>
                  <a:pt x="1049668" y="839268"/>
                </a:lnTo>
                <a:lnTo>
                  <a:pt x="1093623" y="850085"/>
                </a:lnTo>
                <a:lnTo>
                  <a:pt x="1143074" y="857812"/>
                </a:lnTo>
                <a:lnTo>
                  <a:pt x="1198023" y="862448"/>
                </a:lnTo>
                <a:lnTo>
                  <a:pt x="1258468" y="863993"/>
                </a:lnTo>
                <a:lnTo>
                  <a:pt x="1318907" y="862448"/>
                </a:lnTo>
                <a:lnTo>
                  <a:pt x="1373852" y="857812"/>
                </a:lnTo>
                <a:lnTo>
                  <a:pt x="1423304" y="850085"/>
                </a:lnTo>
                <a:lnTo>
                  <a:pt x="1467262" y="839268"/>
                </a:lnTo>
                <a:lnTo>
                  <a:pt x="1505724" y="825360"/>
                </a:lnTo>
                <a:lnTo>
                  <a:pt x="1544788" y="803210"/>
                </a:lnTo>
                <a:lnTo>
                  <a:pt x="1572693" y="775395"/>
                </a:lnTo>
                <a:lnTo>
                  <a:pt x="1588495" y="743800"/>
                </a:lnTo>
                <a:lnTo>
                  <a:pt x="1258468" y="743800"/>
                </a:lnTo>
                <a:lnTo>
                  <a:pt x="1178834" y="741236"/>
                </a:lnTo>
                <a:lnTo>
                  <a:pt x="1121954" y="733544"/>
                </a:lnTo>
                <a:lnTo>
                  <a:pt x="1087827" y="720724"/>
                </a:lnTo>
                <a:lnTo>
                  <a:pt x="1076452" y="702779"/>
                </a:lnTo>
                <a:lnTo>
                  <a:pt x="1079511" y="692974"/>
                </a:lnTo>
                <a:lnTo>
                  <a:pt x="1125397" y="671779"/>
                </a:lnTo>
                <a:lnTo>
                  <a:pt x="1183132" y="664263"/>
                </a:lnTo>
                <a:lnTo>
                  <a:pt x="1258468" y="661758"/>
                </a:lnTo>
                <a:lnTo>
                  <a:pt x="1588495" y="661758"/>
                </a:lnTo>
                <a:lnTo>
                  <a:pt x="1572693" y="630164"/>
                </a:lnTo>
                <a:lnTo>
                  <a:pt x="1544788" y="602349"/>
                </a:lnTo>
                <a:lnTo>
                  <a:pt x="1505724" y="580199"/>
                </a:lnTo>
                <a:lnTo>
                  <a:pt x="1467262" y="566291"/>
                </a:lnTo>
                <a:lnTo>
                  <a:pt x="1423304" y="555474"/>
                </a:lnTo>
                <a:lnTo>
                  <a:pt x="1373852" y="547747"/>
                </a:lnTo>
                <a:lnTo>
                  <a:pt x="1318907" y="543111"/>
                </a:lnTo>
                <a:lnTo>
                  <a:pt x="1258468" y="541566"/>
                </a:lnTo>
                <a:close/>
              </a:path>
              <a:path w="2426334" h="864235">
                <a:moveTo>
                  <a:pt x="1588495" y="661758"/>
                </a:moveTo>
                <a:lnTo>
                  <a:pt x="1258468" y="661758"/>
                </a:lnTo>
                <a:lnTo>
                  <a:pt x="1298334" y="662385"/>
                </a:lnTo>
                <a:lnTo>
                  <a:pt x="1333804" y="664263"/>
                </a:lnTo>
                <a:lnTo>
                  <a:pt x="1391539" y="671779"/>
                </a:lnTo>
                <a:lnTo>
                  <a:pt x="1428246" y="684536"/>
                </a:lnTo>
                <a:lnTo>
                  <a:pt x="1440484" y="702779"/>
                </a:lnTo>
                <a:lnTo>
                  <a:pt x="1429107" y="720724"/>
                </a:lnTo>
                <a:lnTo>
                  <a:pt x="1394977" y="733544"/>
                </a:lnTo>
                <a:lnTo>
                  <a:pt x="1338097" y="741236"/>
                </a:lnTo>
                <a:lnTo>
                  <a:pt x="1258468" y="743800"/>
                </a:lnTo>
                <a:lnTo>
                  <a:pt x="1588495" y="743800"/>
                </a:lnTo>
                <a:lnTo>
                  <a:pt x="1589436" y="741917"/>
                </a:lnTo>
                <a:lnTo>
                  <a:pt x="1595018" y="702779"/>
                </a:lnTo>
                <a:lnTo>
                  <a:pt x="1589436" y="663642"/>
                </a:lnTo>
                <a:lnTo>
                  <a:pt x="1588495" y="6617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17" name="object 4"/>
          <p:cNvSpPr txBox="1">
            <a:spLocks/>
          </p:cNvSpPr>
          <p:nvPr/>
        </p:nvSpPr>
        <p:spPr>
          <a:xfrm>
            <a:off x="970099" y="3136798"/>
            <a:ext cx="6421301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atinLnBrk="0">
              <a:spcBef>
                <a:spcPts val="100"/>
              </a:spcBef>
              <a:defRPr/>
            </a:pPr>
            <a:r>
              <a:rPr kumimoji="0" lang="ko-KR" altLang="en-US" sz="2500" b="1" i="0" u="none" strike="noStrike" kern="0" cap="none" spc="-100" normalizeH="0" baseline="0" noProof="0" dirty="0">
                <a:ln>
                  <a:noFill/>
                </a:ln>
                <a:solidFill>
                  <a:srgbClr val="323031"/>
                </a:solidFill>
                <a:effectLst/>
                <a:uLnTx/>
                <a:uFillTx/>
                <a:latin typeface="+mn-ea"/>
                <a:cs typeface="KoPubWorld돋움체 Bold" pitchFamily="2" charset="-127"/>
              </a:rPr>
              <a:t>대기업과 중소</a:t>
            </a:r>
            <a:r>
              <a:rPr kumimoji="0" lang="en-US" altLang="ko-KR" sz="2500" b="1" i="0" u="none" strike="noStrike" kern="0" cap="none" spc="-100" normalizeH="0" baseline="0" noProof="0" dirty="0">
                <a:ln>
                  <a:noFill/>
                </a:ln>
                <a:solidFill>
                  <a:srgbClr val="323031"/>
                </a:solidFill>
                <a:effectLst/>
                <a:uLnTx/>
                <a:uFillTx/>
                <a:latin typeface="+mn-ea"/>
                <a:cs typeface="KoPubWorld돋움체 Bold" pitchFamily="2" charset="-127"/>
              </a:rPr>
              <a:t>‧</a:t>
            </a:r>
            <a:r>
              <a:rPr kumimoji="0" lang="ko-KR" altLang="en-US" sz="2500" b="1" i="0" u="none" strike="noStrike" kern="0" cap="none" spc="-100" normalizeH="0" baseline="0" noProof="0" dirty="0">
                <a:ln>
                  <a:noFill/>
                </a:ln>
                <a:solidFill>
                  <a:srgbClr val="323031"/>
                </a:solidFill>
                <a:effectLst/>
                <a:uLnTx/>
                <a:uFillTx/>
                <a:latin typeface="+mn-ea"/>
                <a:cs typeface="KoPubWorld돋움체 Bold" pitchFamily="2" charset="-127"/>
              </a:rPr>
              <a:t>벤처기업이 </a:t>
            </a:r>
            <a:r>
              <a:rPr kumimoji="0" lang="ko-KR" altLang="en-US" sz="2500" b="1" i="0" u="none" strike="noStrike" kern="0" cap="none" spc="-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KoPubWorld돋움체 Bold" pitchFamily="2" charset="-127"/>
              </a:rPr>
              <a:t>함께</a:t>
            </a:r>
            <a:r>
              <a:rPr kumimoji="0" lang="ko-KR" altLang="en-US" sz="2500" b="1" i="0" u="none" strike="noStrike" kern="0" cap="none" spc="-1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KoPubWorld돋움체 Bold" pitchFamily="2" charset="-127"/>
              </a:rPr>
              <a:t> 분담하여</a:t>
            </a:r>
            <a:endParaRPr kumimoji="0" lang="ko-KR" altLang="en-US" sz="2500" b="1" i="0" u="none" strike="noStrike" kern="0" cap="none" spc="-10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cs typeface="KoPubWorld돋움체 Bold" pitchFamily="2" charset="-127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970099" y="3593998"/>
            <a:ext cx="8631101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atinLnBrk="0">
              <a:spcBef>
                <a:spcPts val="100"/>
              </a:spcBef>
              <a:defRPr/>
            </a:pPr>
            <a:r>
              <a:rPr lang="ko-KR" altLang="en-US" sz="2500" b="1" spc="-100" dirty="0">
                <a:solidFill>
                  <a:srgbClr val="ED1A3A"/>
                </a:solidFill>
                <a:latin typeface="+mn-ea"/>
                <a:cs typeface="KoPubWorld돋움체 Bold" pitchFamily="2" charset="-127"/>
              </a:rPr>
              <a:t>상생하는 따듯한 연대</a:t>
            </a:r>
            <a:r>
              <a:rPr lang="en-US" altLang="ko-KR" sz="2500" b="1" spc="-100" dirty="0">
                <a:solidFill>
                  <a:srgbClr val="ED1A3A"/>
                </a:solidFill>
                <a:latin typeface="+mn-ea"/>
                <a:cs typeface="KoPubWorld돋움체 Bold" pitchFamily="2" charset="-127"/>
              </a:rPr>
              <a:t>,</a:t>
            </a:r>
            <a:r>
              <a:rPr lang="ko-KR" altLang="en-US" sz="25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</a:t>
            </a:r>
            <a:r>
              <a:rPr lang="ko-KR" altLang="en-US" sz="2500" b="1" spc="-100" dirty="0">
                <a:solidFill>
                  <a:srgbClr val="ED1A3A"/>
                </a:solidFill>
                <a:latin typeface="+mn-ea"/>
                <a:cs typeface="KoPubWorld돋움체 Bold" pitchFamily="2" charset="-127"/>
              </a:rPr>
              <a:t>납품대금 연동제</a:t>
            </a:r>
            <a:r>
              <a:rPr lang="ko-KR" altLang="en-US" sz="25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가 시작됩니다</a:t>
            </a:r>
            <a:r>
              <a:rPr lang="en-US" altLang="ko-KR" sz="25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.</a:t>
            </a:r>
            <a:endParaRPr lang="ko-KR" altLang="en-US" sz="2500" spc="-100" dirty="0">
              <a:latin typeface="+mn-ea"/>
              <a:cs typeface="KoPubWorld돋움체 Bold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6205DA41-8B5F-E2AC-8DF2-29F32C0DD5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7" t="37775" r="21667" b="40145"/>
          <a:stretch/>
        </p:blipFill>
        <p:spPr>
          <a:xfrm>
            <a:off x="6784041" y="5715000"/>
            <a:ext cx="2969559" cy="6153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" y="0"/>
            <a:ext cx="12190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object 2"/>
          <p:cNvSpPr txBox="1"/>
          <p:nvPr/>
        </p:nvSpPr>
        <p:spPr>
          <a:xfrm>
            <a:off x="1243431" y="1863471"/>
            <a:ext cx="9864089" cy="1239891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lnSpc>
                <a:spcPct val="140000"/>
              </a:lnSpc>
              <a:spcBef>
                <a:spcPts val="960"/>
              </a:spcBef>
            </a:pPr>
            <a:r>
              <a:rPr lang="ko-KR" altLang="en-US" b="1" spc="-100" baseline="300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①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위</a:t>
            </a:r>
            <a:r>
              <a:rPr b="1" u="sng" spc="-100" dirty="0" err="1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탁기업이</a:t>
            </a:r>
            <a:r>
              <a:rPr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수탁기업에 물품등의 제조‧공사‧가공‧수리 등을 위탁할 때</a:t>
            </a:r>
            <a:endParaRPr spc="-10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itchFamily="2" charset="-127"/>
            </a:endParaRPr>
          </a:p>
          <a:p>
            <a:pPr marL="12700" marR="5080">
              <a:lnSpc>
                <a:spcPct val="140000"/>
              </a:lnSpc>
            </a:pPr>
            <a:r>
              <a:rPr lang="ko-KR" altLang="en-US" b="1" spc="-100" baseline="300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②</a:t>
            </a:r>
            <a:r>
              <a:rPr b="1" u="sng" spc="-100" dirty="0" err="1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납품대금</a:t>
            </a:r>
            <a:r>
              <a:rPr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연동에 </a:t>
            </a:r>
            <a:r>
              <a:rPr b="1" u="sng" spc="-100" dirty="0" err="1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관한</a:t>
            </a:r>
            <a:r>
              <a:rPr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</a:t>
            </a:r>
            <a:r>
              <a:rPr b="1" u="sng" spc="-100" dirty="0" err="1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사항</a:t>
            </a:r>
            <a:r>
              <a:rPr lang="en-US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(</a:t>
            </a:r>
            <a:r>
              <a:rPr lang="ko-KR" altLang="en-US" b="1" u="sng" spc="-100" dirty="0" err="1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물품등의</a:t>
            </a:r>
            <a:r>
              <a:rPr lang="ko-KR" altLang="en-US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명칭</a:t>
            </a:r>
            <a:r>
              <a:rPr lang="en-US" altLang="ko-KR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주요 원재료</a:t>
            </a:r>
            <a:r>
              <a:rPr lang="en-US" altLang="ko-KR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조정요건</a:t>
            </a:r>
            <a:r>
              <a:rPr lang="en-US" altLang="ko-KR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기준지표</a:t>
            </a:r>
            <a:r>
              <a:rPr lang="en-US" altLang="ko-KR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산식 등</a:t>
            </a:r>
            <a:r>
              <a:rPr lang="en-US" altLang="ko-KR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)</a:t>
            </a:r>
            <a:r>
              <a:rPr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을 </a:t>
            </a:r>
            <a:r>
              <a:rPr lang="en-US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/>
            </a:r>
            <a:br>
              <a:rPr lang="en-US"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</a:br>
            <a:r>
              <a:rPr lang="en-US" b="1" spc="-100" baseline="30000" dirty="0"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③</a:t>
            </a:r>
            <a:r>
              <a:rPr b="1" u="sng" spc="-100" dirty="0" err="1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약정서에</a:t>
            </a:r>
            <a:r>
              <a:rPr b="1" spc="-100" dirty="0"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</a:t>
            </a:r>
            <a:r>
              <a:rPr lang="ko-KR" altLang="en-US" b="1" spc="-100" baseline="30000" dirty="0"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④</a:t>
            </a:r>
            <a:r>
              <a:rPr b="1" u="sng" spc="-100" dirty="0" err="1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기재</a:t>
            </a:r>
            <a:r>
              <a:rPr b="1" spc="-100" dirty="0" err="1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하여</a:t>
            </a:r>
            <a:r>
              <a:rPr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 </a:t>
            </a:r>
            <a:r>
              <a:rPr lang="ko-KR" altLang="en-US" b="1" spc="-100" baseline="300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⑤</a:t>
            </a:r>
            <a:r>
              <a:rPr b="1" u="sng" spc="-100" dirty="0" err="1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수탁기업에</a:t>
            </a:r>
            <a:r>
              <a:rPr b="1" u="sng" spc="-100" dirty="0">
                <a:solidFill>
                  <a:srgbClr val="ED1B34"/>
                </a:solidFill>
                <a:uFill>
                  <a:solidFill>
                    <a:srgbClr val="ED1B34"/>
                  </a:solidFill>
                </a:u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발급</a:t>
            </a:r>
            <a:r>
              <a:rPr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하고 그 내용에 </a:t>
            </a:r>
            <a:r>
              <a:rPr b="1" spc="-100" dirty="0" err="1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따라</a:t>
            </a:r>
            <a:r>
              <a:rPr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</a:t>
            </a:r>
            <a:r>
              <a:rPr 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</a:t>
            </a:r>
            <a:r>
              <a:rPr b="1" spc="-100" dirty="0" err="1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납품대금을</a:t>
            </a:r>
            <a:r>
              <a:rPr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</a:t>
            </a:r>
            <a:r>
              <a:rPr lang="ko-KR" altLang="en-US" b="1" spc="-100" baseline="300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⑥</a:t>
            </a:r>
            <a:r>
              <a:rPr b="1" u="sng" spc="-100" dirty="0" err="1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조정</a:t>
            </a:r>
            <a:r>
              <a:rPr b="1" spc="-100" dirty="0" err="1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하여</a:t>
            </a:r>
            <a:r>
              <a:rPr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</a:t>
            </a:r>
            <a:r>
              <a:rPr lang="ko-KR" altLang="en-US" b="1" spc="-100" baseline="300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⑦</a:t>
            </a:r>
            <a:r>
              <a:rPr b="1" u="sng" spc="-100" dirty="0" err="1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지급</a:t>
            </a:r>
            <a:r>
              <a:rPr b="1" spc="-100" dirty="0" err="1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하는</a:t>
            </a:r>
            <a:r>
              <a:rPr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</a:t>
            </a:r>
            <a:r>
              <a:rPr b="1" spc="-100" dirty="0" err="1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제도</a:t>
            </a:r>
            <a:endParaRPr lang="en-US" b="1" spc="-100" dirty="0">
              <a:solidFill>
                <a:srgbClr val="32303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itchFamily="2" charset="-127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395998"/>
            <a:ext cx="9864090" cy="792480"/>
          </a:xfrm>
          <a:custGeom>
            <a:avLst/>
            <a:gdLst/>
            <a:ahLst/>
            <a:cxnLst/>
            <a:rect l="l" t="t" r="r" b="b"/>
            <a:pathLst>
              <a:path w="9864090" h="792480">
                <a:moveTo>
                  <a:pt x="9864001" y="0"/>
                </a:moveTo>
                <a:lnTo>
                  <a:pt x="0" y="0"/>
                </a:lnTo>
                <a:lnTo>
                  <a:pt x="0" y="791997"/>
                </a:lnTo>
                <a:lnTo>
                  <a:pt x="9864001" y="791997"/>
                </a:lnTo>
                <a:lnTo>
                  <a:pt x="9864001" y="0"/>
                </a:lnTo>
                <a:close/>
              </a:path>
            </a:pathLst>
          </a:custGeom>
          <a:solidFill>
            <a:srgbClr val="00A7AC"/>
          </a:solidFill>
        </p:spPr>
        <p:txBody>
          <a:bodyPr wrap="square" lIns="0" tIns="0" rIns="0" bIns="0" rtlCol="0"/>
          <a:lstStyle/>
          <a:p>
            <a:endParaRPr spc="-100">
              <a:latin typeface="KoPubWorld돋움체 Bold" pitchFamily="2" charset="-127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39300" y="485927"/>
            <a:ext cx="367665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납품대금</a:t>
            </a:r>
            <a:r>
              <a:rPr sz="3300" b="1" spc="-1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sz="3300" b="1" spc="-1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연동제란</a:t>
            </a:r>
            <a:r>
              <a:rPr sz="3300" b="1" spc="-1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</a:p>
        </p:txBody>
      </p:sp>
      <p:grpSp>
        <p:nvGrpSpPr>
          <p:cNvPr id="42" name="object 42"/>
          <p:cNvGrpSpPr/>
          <p:nvPr/>
        </p:nvGrpSpPr>
        <p:grpSpPr>
          <a:xfrm>
            <a:off x="-2" y="216001"/>
            <a:ext cx="1026794" cy="1152525"/>
            <a:chOff x="-2" y="216001"/>
            <a:chExt cx="1026794" cy="1152525"/>
          </a:xfrm>
        </p:grpSpPr>
        <p:sp>
          <p:nvSpPr>
            <p:cNvPr id="43" name="object 43"/>
            <p:cNvSpPr/>
            <p:nvPr/>
          </p:nvSpPr>
          <p:spPr>
            <a:xfrm>
              <a:off x="594597" y="378002"/>
              <a:ext cx="432434" cy="829944"/>
            </a:xfrm>
            <a:custGeom>
              <a:avLst/>
              <a:gdLst/>
              <a:ahLst/>
              <a:cxnLst/>
              <a:rect l="l" t="t" r="r" b="b"/>
              <a:pathLst>
                <a:path w="432434" h="829944">
                  <a:moveTo>
                    <a:pt x="121500" y="0"/>
                  </a:moveTo>
                  <a:lnTo>
                    <a:pt x="0" y="0"/>
                  </a:lnTo>
                  <a:lnTo>
                    <a:pt x="0" y="829792"/>
                  </a:lnTo>
                  <a:lnTo>
                    <a:pt x="120154" y="829792"/>
                  </a:lnTo>
                  <a:lnTo>
                    <a:pt x="432003" y="413994"/>
                  </a:lnTo>
                  <a:lnTo>
                    <a:pt x="121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-2" y="216001"/>
              <a:ext cx="918844" cy="1152525"/>
            </a:xfrm>
            <a:custGeom>
              <a:avLst/>
              <a:gdLst/>
              <a:ahLst/>
              <a:cxnLst/>
              <a:rect l="l" t="t" r="r" b="b"/>
              <a:pathLst>
                <a:path w="918844" h="1152525">
                  <a:moveTo>
                    <a:pt x="486600" y="0"/>
                  </a:moveTo>
                  <a:lnTo>
                    <a:pt x="486600" y="179997"/>
                  </a:lnTo>
                  <a:lnTo>
                    <a:pt x="0" y="179997"/>
                  </a:lnTo>
                  <a:lnTo>
                    <a:pt x="0" y="971994"/>
                  </a:lnTo>
                  <a:lnTo>
                    <a:pt x="486600" y="971994"/>
                  </a:lnTo>
                  <a:lnTo>
                    <a:pt x="486600" y="1151991"/>
                  </a:lnTo>
                  <a:lnTo>
                    <a:pt x="918603" y="575995"/>
                  </a:lnTo>
                  <a:lnTo>
                    <a:pt x="486600" y="0"/>
                  </a:lnTo>
                  <a:close/>
                </a:path>
              </a:pathLst>
            </a:custGeom>
            <a:solidFill>
              <a:srgbClr val="003964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328645" y="423710"/>
            <a:ext cx="3695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100" dirty="0">
                <a:solidFill>
                  <a:srgbClr val="FFF7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itchFamily="2" charset="-127"/>
              </a:rPr>
              <a:t>1</a:t>
            </a:r>
            <a:endParaRPr sz="4000" spc="-100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itchFamily="2" charset="-127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9864001" y="0"/>
            <a:ext cx="2235835" cy="1234440"/>
            <a:chOff x="9864001" y="0"/>
            <a:chExt cx="2235835" cy="1234440"/>
          </a:xfrm>
        </p:grpSpPr>
        <p:sp>
          <p:nvSpPr>
            <p:cNvPr id="47" name="object 47"/>
            <p:cNvSpPr/>
            <p:nvPr/>
          </p:nvSpPr>
          <p:spPr>
            <a:xfrm>
              <a:off x="9864001" y="404761"/>
              <a:ext cx="1464945" cy="720090"/>
            </a:xfrm>
            <a:custGeom>
              <a:avLst/>
              <a:gdLst/>
              <a:ahLst/>
              <a:cxnLst/>
              <a:rect l="l" t="t" r="r" b="b"/>
              <a:pathLst>
                <a:path w="1464945" h="720090">
                  <a:moveTo>
                    <a:pt x="370916" y="117513"/>
                  </a:moveTo>
                  <a:lnTo>
                    <a:pt x="0" y="69049"/>
                  </a:lnTo>
                  <a:lnTo>
                    <a:pt x="0" y="719874"/>
                  </a:lnTo>
                  <a:lnTo>
                    <a:pt x="340563" y="669912"/>
                  </a:lnTo>
                  <a:lnTo>
                    <a:pt x="370916" y="117513"/>
                  </a:lnTo>
                  <a:close/>
                </a:path>
                <a:path w="1464945" h="720090">
                  <a:moveTo>
                    <a:pt x="1271536" y="607949"/>
                  </a:moveTo>
                  <a:lnTo>
                    <a:pt x="1271498" y="605053"/>
                  </a:lnTo>
                  <a:lnTo>
                    <a:pt x="1270977" y="598398"/>
                  </a:lnTo>
                  <a:lnTo>
                    <a:pt x="1270342" y="590296"/>
                  </a:lnTo>
                  <a:lnTo>
                    <a:pt x="1163408" y="598398"/>
                  </a:lnTo>
                  <a:lnTo>
                    <a:pt x="1082713" y="586397"/>
                  </a:lnTo>
                  <a:lnTo>
                    <a:pt x="1091539" y="629437"/>
                  </a:lnTo>
                  <a:lnTo>
                    <a:pt x="1110729" y="672160"/>
                  </a:lnTo>
                  <a:lnTo>
                    <a:pt x="1121105" y="684072"/>
                  </a:lnTo>
                  <a:lnTo>
                    <a:pt x="1149540" y="681126"/>
                  </a:lnTo>
                  <a:lnTo>
                    <a:pt x="1173378" y="683006"/>
                  </a:lnTo>
                  <a:lnTo>
                    <a:pt x="1187005" y="683590"/>
                  </a:lnTo>
                  <a:lnTo>
                    <a:pt x="1195539" y="682879"/>
                  </a:lnTo>
                  <a:lnTo>
                    <a:pt x="1202867" y="681126"/>
                  </a:lnTo>
                  <a:lnTo>
                    <a:pt x="1204099" y="680834"/>
                  </a:lnTo>
                  <a:lnTo>
                    <a:pt x="1247698" y="657085"/>
                  </a:lnTo>
                  <a:lnTo>
                    <a:pt x="1269593" y="624941"/>
                  </a:lnTo>
                  <a:lnTo>
                    <a:pt x="1271536" y="607949"/>
                  </a:lnTo>
                  <a:close/>
                </a:path>
                <a:path w="1464945" h="720090">
                  <a:moveTo>
                    <a:pt x="1464602" y="273532"/>
                  </a:moveTo>
                  <a:lnTo>
                    <a:pt x="1445882" y="228981"/>
                  </a:lnTo>
                  <a:lnTo>
                    <a:pt x="1348879" y="179095"/>
                  </a:lnTo>
                  <a:lnTo>
                    <a:pt x="914552" y="153835"/>
                  </a:lnTo>
                  <a:lnTo>
                    <a:pt x="896620" y="197523"/>
                  </a:lnTo>
                  <a:lnTo>
                    <a:pt x="868540" y="236385"/>
                  </a:lnTo>
                  <a:lnTo>
                    <a:pt x="832612" y="267665"/>
                  </a:lnTo>
                  <a:lnTo>
                    <a:pt x="791146" y="288569"/>
                  </a:lnTo>
                  <a:lnTo>
                    <a:pt x="752182" y="296341"/>
                  </a:lnTo>
                  <a:lnTo>
                    <a:pt x="750265" y="296456"/>
                  </a:lnTo>
                  <a:lnTo>
                    <a:pt x="738708" y="295973"/>
                  </a:lnTo>
                  <a:lnTo>
                    <a:pt x="700570" y="272402"/>
                  </a:lnTo>
                  <a:lnTo>
                    <a:pt x="690486" y="239852"/>
                  </a:lnTo>
                  <a:lnTo>
                    <a:pt x="691083" y="139814"/>
                  </a:lnTo>
                  <a:lnTo>
                    <a:pt x="765962" y="0"/>
                  </a:lnTo>
                  <a:lnTo>
                    <a:pt x="404672" y="153085"/>
                  </a:lnTo>
                  <a:lnTo>
                    <a:pt x="379691" y="607949"/>
                  </a:lnTo>
                  <a:lnTo>
                    <a:pt x="457987" y="601281"/>
                  </a:lnTo>
                  <a:lnTo>
                    <a:pt x="516356" y="639737"/>
                  </a:lnTo>
                  <a:lnTo>
                    <a:pt x="547166" y="659193"/>
                  </a:lnTo>
                  <a:lnTo>
                    <a:pt x="560616" y="665645"/>
                  </a:lnTo>
                  <a:lnTo>
                    <a:pt x="566928" y="665060"/>
                  </a:lnTo>
                  <a:lnTo>
                    <a:pt x="567512" y="664857"/>
                  </a:lnTo>
                  <a:lnTo>
                    <a:pt x="571284" y="653288"/>
                  </a:lnTo>
                  <a:lnTo>
                    <a:pt x="575360" y="642010"/>
                  </a:lnTo>
                  <a:lnTo>
                    <a:pt x="591781" y="605955"/>
                  </a:lnTo>
                  <a:lnTo>
                    <a:pt x="632904" y="583234"/>
                  </a:lnTo>
                  <a:lnTo>
                    <a:pt x="647534" y="583272"/>
                  </a:lnTo>
                  <a:lnTo>
                    <a:pt x="686435" y="600087"/>
                  </a:lnTo>
                  <a:lnTo>
                    <a:pt x="690562" y="605053"/>
                  </a:lnTo>
                  <a:lnTo>
                    <a:pt x="698169" y="583234"/>
                  </a:lnTo>
                  <a:lnTo>
                    <a:pt x="719810" y="527786"/>
                  </a:lnTo>
                  <a:lnTo>
                    <a:pt x="747280" y="492696"/>
                  </a:lnTo>
                  <a:lnTo>
                    <a:pt x="772998" y="485571"/>
                  </a:lnTo>
                  <a:lnTo>
                    <a:pt x="790689" y="486308"/>
                  </a:lnTo>
                  <a:lnTo>
                    <a:pt x="830922" y="506349"/>
                  </a:lnTo>
                  <a:lnTo>
                    <a:pt x="846709" y="531939"/>
                  </a:lnTo>
                  <a:lnTo>
                    <a:pt x="855713" y="515454"/>
                  </a:lnTo>
                  <a:lnTo>
                    <a:pt x="868006" y="502323"/>
                  </a:lnTo>
                  <a:lnTo>
                    <a:pt x="881976" y="492582"/>
                  </a:lnTo>
                  <a:lnTo>
                    <a:pt x="896061" y="486232"/>
                  </a:lnTo>
                  <a:lnTo>
                    <a:pt x="898029" y="485571"/>
                  </a:lnTo>
                  <a:lnTo>
                    <a:pt x="901039" y="484543"/>
                  </a:lnTo>
                  <a:lnTo>
                    <a:pt x="906043" y="483387"/>
                  </a:lnTo>
                  <a:lnTo>
                    <a:pt x="910945" y="482803"/>
                  </a:lnTo>
                  <a:lnTo>
                    <a:pt x="926985" y="482244"/>
                  </a:lnTo>
                  <a:lnTo>
                    <a:pt x="941438" y="484568"/>
                  </a:lnTo>
                  <a:lnTo>
                    <a:pt x="973721" y="507238"/>
                  </a:lnTo>
                  <a:lnTo>
                    <a:pt x="987132" y="541845"/>
                  </a:lnTo>
                  <a:lnTo>
                    <a:pt x="991857" y="538530"/>
                  </a:lnTo>
                  <a:lnTo>
                    <a:pt x="997127" y="535825"/>
                  </a:lnTo>
                  <a:lnTo>
                    <a:pt x="1002855" y="533882"/>
                  </a:lnTo>
                  <a:lnTo>
                    <a:pt x="1020254" y="530656"/>
                  </a:lnTo>
                  <a:lnTo>
                    <a:pt x="1037361" y="532536"/>
                  </a:lnTo>
                  <a:lnTo>
                    <a:pt x="1053261" y="539318"/>
                  </a:lnTo>
                  <a:lnTo>
                    <a:pt x="1067079" y="550735"/>
                  </a:lnTo>
                  <a:lnTo>
                    <a:pt x="1071143" y="555218"/>
                  </a:lnTo>
                  <a:lnTo>
                    <a:pt x="1074089" y="557441"/>
                  </a:lnTo>
                  <a:lnTo>
                    <a:pt x="1076172" y="558088"/>
                  </a:lnTo>
                  <a:lnTo>
                    <a:pt x="1077417" y="563638"/>
                  </a:lnTo>
                  <a:lnTo>
                    <a:pt x="1078890" y="569963"/>
                  </a:lnTo>
                  <a:lnTo>
                    <a:pt x="1080681" y="577215"/>
                  </a:lnTo>
                  <a:lnTo>
                    <a:pt x="1162799" y="585660"/>
                  </a:lnTo>
                  <a:lnTo>
                    <a:pt x="1197876" y="584809"/>
                  </a:lnTo>
                  <a:lnTo>
                    <a:pt x="1277823" y="578269"/>
                  </a:lnTo>
                  <a:lnTo>
                    <a:pt x="1323568" y="550303"/>
                  </a:lnTo>
                  <a:lnTo>
                    <a:pt x="1347889" y="502627"/>
                  </a:lnTo>
                  <a:lnTo>
                    <a:pt x="1352537" y="482244"/>
                  </a:lnTo>
                  <a:lnTo>
                    <a:pt x="1353540" y="477850"/>
                  </a:lnTo>
                  <a:lnTo>
                    <a:pt x="1158786" y="464807"/>
                  </a:lnTo>
                  <a:lnTo>
                    <a:pt x="1156550" y="464464"/>
                  </a:lnTo>
                  <a:lnTo>
                    <a:pt x="1154417" y="463613"/>
                  </a:lnTo>
                  <a:lnTo>
                    <a:pt x="1064628" y="400786"/>
                  </a:lnTo>
                  <a:lnTo>
                    <a:pt x="1177696" y="449783"/>
                  </a:lnTo>
                  <a:lnTo>
                    <a:pt x="1178902" y="450126"/>
                  </a:lnTo>
                  <a:lnTo>
                    <a:pt x="1180147" y="450329"/>
                  </a:lnTo>
                  <a:lnTo>
                    <a:pt x="1273390" y="456133"/>
                  </a:lnTo>
                  <a:lnTo>
                    <a:pt x="1322590" y="458571"/>
                  </a:lnTo>
                  <a:lnTo>
                    <a:pt x="1344002" y="458063"/>
                  </a:lnTo>
                  <a:lnTo>
                    <a:pt x="1353947" y="455066"/>
                  </a:lnTo>
                  <a:lnTo>
                    <a:pt x="1373060" y="444373"/>
                  </a:lnTo>
                  <a:lnTo>
                    <a:pt x="1389176" y="427113"/>
                  </a:lnTo>
                  <a:lnTo>
                    <a:pt x="1402613" y="400786"/>
                  </a:lnTo>
                  <a:lnTo>
                    <a:pt x="1403654" y="398754"/>
                  </a:lnTo>
                  <a:lnTo>
                    <a:pt x="1417866" y="354761"/>
                  </a:lnTo>
                  <a:lnTo>
                    <a:pt x="1221587" y="309626"/>
                  </a:lnTo>
                  <a:lnTo>
                    <a:pt x="1220292" y="309397"/>
                  </a:lnTo>
                  <a:lnTo>
                    <a:pt x="1219060" y="308991"/>
                  </a:lnTo>
                  <a:lnTo>
                    <a:pt x="1193012" y="296456"/>
                  </a:lnTo>
                  <a:lnTo>
                    <a:pt x="1052830" y="228981"/>
                  </a:lnTo>
                  <a:lnTo>
                    <a:pt x="1229321" y="291439"/>
                  </a:lnTo>
                  <a:lnTo>
                    <a:pt x="1230299" y="291668"/>
                  </a:lnTo>
                  <a:lnTo>
                    <a:pt x="1231303" y="291807"/>
                  </a:lnTo>
                  <a:lnTo>
                    <a:pt x="1404086" y="328193"/>
                  </a:lnTo>
                  <a:lnTo>
                    <a:pt x="1409547" y="327990"/>
                  </a:lnTo>
                  <a:lnTo>
                    <a:pt x="1414894" y="327240"/>
                  </a:lnTo>
                  <a:lnTo>
                    <a:pt x="1420063" y="326034"/>
                  </a:lnTo>
                  <a:lnTo>
                    <a:pt x="1452003" y="306260"/>
                  </a:lnTo>
                  <a:lnTo>
                    <a:pt x="1464602" y="273532"/>
                  </a:lnTo>
                  <a:close/>
                </a:path>
              </a:pathLst>
            </a:custGeom>
            <a:solidFill>
              <a:srgbClr val="00A7AC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10442143" y="0"/>
              <a:ext cx="1657985" cy="1234440"/>
            </a:xfrm>
            <a:custGeom>
              <a:avLst/>
              <a:gdLst/>
              <a:ahLst/>
              <a:cxnLst/>
              <a:rect l="l" t="t" r="r" b="b"/>
              <a:pathLst>
                <a:path w="1657984" h="1234440">
                  <a:moveTo>
                    <a:pt x="544360" y="1121257"/>
                  </a:moveTo>
                  <a:lnTo>
                    <a:pt x="514959" y="1090142"/>
                  </a:lnTo>
                  <a:lnTo>
                    <a:pt x="491820" y="1038618"/>
                  </a:lnTo>
                  <a:lnTo>
                    <a:pt x="480225" y="982091"/>
                  </a:lnTo>
                  <a:lnTo>
                    <a:pt x="477342" y="975499"/>
                  </a:lnTo>
                  <a:lnTo>
                    <a:pt x="472643" y="970330"/>
                  </a:lnTo>
                  <a:lnTo>
                    <a:pt x="452793" y="958430"/>
                  </a:lnTo>
                  <a:lnTo>
                    <a:pt x="431609" y="959573"/>
                  </a:lnTo>
                  <a:lnTo>
                    <a:pt x="414274" y="971638"/>
                  </a:lnTo>
                  <a:lnTo>
                    <a:pt x="405993" y="992517"/>
                  </a:lnTo>
                  <a:lnTo>
                    <a:pt x="394462" y="1044321"/>
                  </a:lnTo>
                  <a:lnTo>
                    <a:pt x="388569" y="1069949"/>
                  </a:lnTo>
                  <a:lnTo>
                    <a:pt x="386473" y="1076947"/>
                  </a:lnTo>
                  <a:lnTo>
                    <a:pt x="386346" y="1072896"/>
                  </a:lnTo>
                  <a:lnTo>
                    <a:pt x="388823" y="998575"/>
                  </a:lnTo>
                  <a:lnTo>
                    <a:pt x="389140" y="969340"/>
                  </a:lnTo>
                  <a:lnTo>
                    <a:pt x="384390" y="938669"/>
                  </a:lnTo>
                  <a:lnTo>
                    <a:pt x="368490" y="915670"/>
                  </a:lnTo>
                  <a:lnTo>
                    <a:pt x="335407" y="909447"/>
                  </a:lnTo>
                  <a:lnTo>
                    <a:pt x="319862" y="913892"/>
                  </a:lnTo>
                  <a:lnTo>
                    <a:pt x="305028" y="923112"/>
                  </a:lnTo>
                  <a:lnTo>
                    <a:pt x="293255" y="936421"/>
                  </a:lnTo>
                  <a:lnTo>
                    <a:pt x="286893" y="953084"/>
                  </a:lnTo>
                  <a:lnTo>
                    <a:pt x="258025" y="1072896"/>
                  </a:lnTo>
                  <a:lnTo>
                    <a:pt x="256057" y="1060881"/>
                  </a:lnTo>
                  <a:lnTo>
                    <a:pt x="253580" y="1023010"/>
                  </a:lnTo>
                  <a:lnTo>
                    <a:pt x="251409" y="982091"/>
                  </a:lnTo>
                  <a:lnTo>
                    <a:pt x="250558" y="964311"/>
                  </a:lnTo>
                  <a:lnTo>
                    <a:pt x="240601" y="930541"/>
                  </a:lnTo>
                  <a:lnTo>
                    <a:pt x="216001" y="914387"/>
                  </a:lnTo>
                  <a:lnTo>
                    <a:pt x="188442" y="913587"/>
                  </a:lnTo>
                  <a:lnTo>
                    <a:pt x="169621" y="925906"/>
                  </a:lnTo>
                  <a:lnTo>
                    <a:pt x="149390" y="971638"/>
                  </a:lnTo>
                  <a:lnTo>
                    <a:pt x="128117" y="1032332"/>
                  </a:lnTo>
                  <a:lnTo>
                    <a:pt x="111315" y="1085354"/>
                  </a:lnTo>
                  <a:lnTo>
                    <a:pt x="104495" y="1108049"/>
                  </a:lnTo>
                  <a:lnTo>
                    <a:pt x="105816" y="1082827"/>
                  </a:lnTo>
                  <a:lnTo>
                    <a:pt x="101790" y="1037209"/>
                  </a:lnTo>
                  <a:lnTo>
                    <a:pt x="67945" y="1010018"/>
                  </a:lnTo>
                  <a:lnTo>
                    <a:pt x="44653" y="1013104"/>
                  </a:lnTo>
                  <a:lnTo>
                    <a:pt x="28308" y="1029246"/>
                  </a:lnTo>
                  <a:lnTo>
                    <a:pt x="18745" y="1051953"/>
                  </a:lnTo>
                  <a:lnTo>
                    <a:pt x="5994" y="1091844"/>
                  </a:lnTo>
                  <a:lnTo>
                    <a:pt x="0" y="1138605"/>
                  </a:lnTo>
                  <a:lnTo>
                    <a:pt x="10756" y="1181938"/>
                  </a:lnTo>
                  <a:lnTo>
                    <a:pt x="16395" y="1190726"/>
                  </a:lnTo>
                  <a:lnTo>
                    <a:pt x="23342" y="1198600"/>
                  </a:lnTo>
                  <a:lnTo>
                    <a:pt x="32588" y="1205191"/>
                  </a:lnTo>
                  <a:lnTo>
                    <a:pt x="45161" y="1210056"/>
                  </a:lnTo>
                  <a:lnTo>
                    <a:pt x="62331" y="1208519"/>
                  </a:lnTo>
                  <a:lnTo>
                    <a:pt x="80479" y="1199908"/>
                  </a:lnTo>
                  <a:lnTo>
                    <a:pt x="94856" y="1190282"/>
                  </a:lnTo>
                  <a:lnTo>
                    <a:pt x="100736" y="1185710"/>
                  </a:lnTo>
                  <a:lnTo>
                    <a:pt x="125450" y="1215097"/>
                  </a:lnTo>
                  <a:lnTo>
                    <a:pt x="159689" y="1223886"/>
                  </a:lnTo>
                  <a:lnTo>
                    <a:pt x="196481" y="1212672"/>
                  </a:lnTo>
                  <a:lnTo>
                    <a:pt x="224917" y="1185710"/>
                  </a:lnTo>
                  <a:lnTo>
                    <a:pt x="228841" y="1182001"/>
                  </a:lnTo>
                  <a:lnTo>
                    <a:pt x="238874" y="1206030"/>
                  </a:lnTo>
                  <a:lnTo>
                    <a:pt x="255879" y="1222209"/>
                  </a:lnTo>
                  <a:lnTo>
                    <a:pt x="275932" y="1231277"/>
                  </a:lnTo>
                  <a:lnTo>
                    <a:pt x="295135" y="1234008"/>
                  </a:lnTo>
                  <a:lnTo>
                    <a:pt x="328536" y="1223987"/>
                  </a:lnTo>
                  <a:lnTo>
                    <a:pt x="350570" y="1202512"/>
                  </a:lnTo>
                  <a:lnTo>
                    <a:pt x="362204" y="1182001"/>
                  </a:lnTo>
                  <a:lnTo>
                    <a:pt x="362699" y="1181150"/>
                  </a:lnTo>
                  <a:lnTo>
                    <a:pt x="366420" y="1171448"/>
                  </a:lnTo>
                  <a:lnTo>
                    <a:pt x="367817" y="1174953"/>
                  </a:lnTo>
                  <a:lnTo>
                    <a:pt x="408228" y="1211300"/>
                  </a:lnTo>
                  <a:lnTo>
                    <a:pt x="448500" y="1214983"/>
                  </a:lnTo>
                  <a:lnTo>
                    <a:pt x="482206" y="1195743"/>
                  </a:lnTo>
                  <a:lnTo>
                    <a:pt x="497751" y="1171448"/>
                  </a:lnTo>
                  <a:lnTo>
                    <a:pt x="502958" y="1163320"/>
                  </a:lnTo>
                  <a:lnTo>
                    <a:pt x="506958" y="1151978"/>
                  </a:lnTo>
                  <a:lnTo>
                    <a:pt x="513486" y="1140218"/>
                  </a:lnTo>
                  <a:lnTo>
                    <a:pt x="525081" y="1129487"/>
                  </a:lnTo>
                  <a:lnTo>
                    <a:pt x="544360" y="1121257"/>
                  </a:lnTo>
                  <a:close/>
                </a:path>
                <a:path w="1657984" h="1234440">
                  <a:moveTo>
                    <a:pt x="1657464" y="0"/>
                  </a:moveTo>
                  <a:lnTo>
                    <a:pt x="796848" y="0"/>
                  </a:lnTo>
                  <a:lnTo>
                    <a:pt x="645858" y="163804"/>
                  </a:lnTo>
                  <a:lnTo>
                    <a:pt x="705967" y="212242"/>
                  </a:lnTo>
                  <a:lnTo>
                    <a:pt x="595617" y="322859"/>
                  </a:lnTo>
                  <a:lnTo>
                    <a:pt x="222961" y="389039"/>
                  </a:lnTo>
                  <a:lnTo>
                    <a:pt x="136702" y="532511"/>
                  </a:lnTo>
                  <a:lnTo>
                    <a:pt x="135013" y="538556"/>
                  </a:lnTo>
                  <a:lnTo>
                    <a:pt x="134378" y="644753"/>
                  </a:lnTo>
                  <a:lnTo>
                    <a:pt x="137210" y="658698"/>
                  </a:lnTo>
                  <a:lnTo>
                    <a:pt x="145072" y="669899"/>
                  </a:lnTo>
                  <a:lnTo>
                    <a:pt x="156667" y="677164"/>
                  </a:lnTo>
                  <a:lnTo>
                    <a:pt x="170738" y="679234"/>
                  </a:lnTo>
                  <a:lnTo>
                    <a:pt x="172707" y="679107"/>
                  </a:lnTo>
                  <a:lnTo>
                    <a:pt x="214274" y="669328"/>
                  </a:lnTo>
                  <a:lnTo>
                    <a:pt x="251993" y="647077"/>
                  </a:lnTo>
                  <a:lnTo>
                    <a:pt x="283527" y="615365"/>
                  </a:lnTo>
                  <a:lnTo>
                    <a:pt x="306527" y="577189"/>
                  </a:lnTo>
                  <a:lnTo>
                    <a:pt x="318681" y="535533"/>
                  </a:lnTo>
                  <a:lnTo>
                    <a:pt x="769683" y="560984"/>
                  </a:lnTo>
                  <a:lnTo>
                    <a:pt x="915885" y="624370"/>
                  </a:lnTo>
                  <a:lnTo>
                    <a:pt x="938860" y="557593"/>
                  </a:lnTo>
                  <a:lnTo>
                    <a:pt x="963879" y="535533"/>
                  </a:lnTo>
                  <a:lnTo>
                    <a:pt x="1032357" y="475170"/>
                  </a:lnTo>
                  <a:lnTo>
                    <a:pt x="1146251" y="566915"/>
                  </a:lnTo>
                  <a:lnTo>
                    <a:pt x="1657464" y="0"/>
                  </a:lnTo>
                  <a:close/>
                </a:path>
              </a:pathLst>
            </a:custGeom>
            <a:solidFill>
              <a:srgbClr val="B2B4BA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1868657" y="6527415"/>
            <a:ext cx="238760" cy="24622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0"/>
              </a:spcBef>
            </a:pPr>
            <a:r>
              <a:rPr lang="en-US" altLang="ko-KR" sz="1400" spc="-150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rebuchet MS"/>
              </a:rPr>
              <a:t>01</a:t>
            </a:r>
            <a:endParaRPr lang="ko-KR" altLang="en-US" sz="1400" spc="-150" dirty="0">
              <a:latin typeface="HY견고딕" panose="02030600000101010101" pitchFamily="18" charset="-127"/>
              <a:ea typeface="HY견고딕" panose="02030600000101010101" pitchFamily="18" charset="-127"/>
              <a:cs typeface="Trebuchet M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22702" y="3220544"/>
            <a:ext cx="5423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「대</a:t>
            </a:r>
            <a:r>
              <a:rPr lang="en-US" altLang="ko-KR" sz="1400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‧</a:t>
            </a:r>
            <a:r>
              <a:rPr lang="ko-KR" altLang="en-US" sz="1400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중소기업 상생협력 촉진에 관한 법률 제</a:t>
            </a:r>
            <a:r>
              <a:rPr lang="en-US" altLang="ko-KR" sz="1400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21</a:t>
            </a:r>
            <a:r>
              <a:rPr lang="ko-KR" altLang="en-US" sz="1400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조제</a:t>
            </a:r>
            <a:r>
              <a:rPr lang="en-US" altLang="ko-KR" sz="1400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1</a:t>
            </a:r>
            <a:r>
              <a:rPr lang="ko-KR" altLang="en-US" sz="1400" b="1" spc="-100" dirty="0" err="1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항제</a:t>
            </a:r>
            <a:r>
              <a:rPr lang="en-US" altLang="ko-KR" sz="1400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4</a:t>
            </a:r>
            <a:r>
              <a:rPr lang="ko-KR" altLang="en-US" sz="1400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호 」</a:t>
            </a:r>
            <a:endParaRPr lang="ko-KR" altLang="en-US" sz="1400" spc="-10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itchFamily="2" charset="-127"/>
            </a:endParaRPr>
          </a:p>
        </p:txBody>
      </p:sp>
      <p:sp>
        <p:nvSpPr>
          <p:cNvPr id="54" name="object 14">
            <a:extLst>
              <a:ext uri="{FF2B5EF4-FFF2-40B4-BE49-F238E27FC236}">
                <a16:creationId xmlns:a16="http://schemas.microsoft.com/office/drawing/2014/main" xmlns="" id="{C4CE9EE1-9B42-D46B-00D1-430B6A73555F}"/>
              </a:ext>
            </a:extLst>
          </p:cNvPr>
          <p:cNvSpPr txBox="1"/>
          <p:nvPr/>
        </p:nvSpPr>
        <p:spPr>
          <a:xfrm>
            <a:off x="988308" y="1445266"/>
            <a:ext cx="434784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2355"/>
              </a:spcBef>
            </a:pPr>
            <a:r>
              <a:rPr lang="ko-KR" altLang="en-US" sz="2200" spc="-100" dirty="0">
                <a:solidFill>
                  <a:srgbClr val="231F20"/>
                </a:solidFill>
                <a:latin typeface="에스코어 드림 7 ExtraBold" pitchFamily="34" charset="-127"/>
                <a:ea typeface="에스코어 드림 7 ExtraBold" pitchFamily="34" charset="-127"/>
                <a:cs typeface="KoPubWorld돋움체 Bold" pitchFamily="2" charset="-127"/>
              </a:rPr>
              <a:t>납품대금 연동제란</a:t>
            </a:r>
            <a:r>
              <a:rPr lang="en-US" altLang="ko-KR" sz="2200" spc="-100" dirty="0">
                <a:solidFill>
                  <a:srgbClr val="231F20"/>
                </a:solidFill>
                <a:latin typeface="에스코어 드림 7 ExtraBold" pitchFamily="34" charset="-127"/>
                <a:ea typeface="에스코어 드림 7 ExtraBold" pitchFamily="34" charset="-127"/>
                <a:cs typeface="KoPubWorld돋움체 Bold" pitchFamily="2" charset="-127"/>
              </a:rPr>
              <a:t>?</a:t>
            </a:r>
            <a:endParaRPr sz="2200" spc="-100" dirty="0">
              <a:latin typeface="에스코어 드림 7 ExtraBold" pitchFamily="34" charset="-127"/>
              <a:ea typeface="에스코어 드림 7 ExtraBold" pitchFamily="34" charset="-127"/>
              <a:cs typeface="KoPubWorld돋움체 Bold" pitchFamily="2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85983F47-1D3F-45D4-29FC-468124A0418E}"/>
              </a:ext>
            </a:extLst>
          </p:cNvPr>
          <p:cNvSpPr txBox="1"/>
          <p:nvPr/>
        </p:nvSpPr>
        <p:spPr>
          <a:xfrm>
            <a:off x="1327492" y="5798125"/>
            <a:ext cx="9780027" cy="542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0190" marR="5080" indent="-238125">
              <a:lnSpc>
                <a:spcPct val="109400"/>
              </a:lnSpc>
              <a:spcBef>
                <a:spcPts val="250"/>
              </a:spcBef>
            </a:pPr>
            <a:r>
              <a:rPr lang="en-US" altLang="ko-KR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  <a:t>※ </a:t>
            </a:r>
            <a:r>
              <a:rPr lang="ko-KR" altLang="en-US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  <a:t>상호출자제한기업집단 소속기업과 거래하는 평균매출액 또는 연간매출액이 </a:t>
            </a:r>
            <a:r>
              <a:rPr lang="en-US" altLang="ko-KR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  <a:t>3</a:t>
            </a:r>
            <a:r>
              <a:rPr lang="ko-KR" altLang="en-US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  <a:t>천억원 미만인 중견기업도 수탁기업에 포함</a:t>
            </a:r>
            <a:r>
              <a:rPr lang="en-US" altLang="ko-KR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  <a:t>. </a:t>
            </a:r>
            <a:r>
              <a:rPr lang="ko-KR" altLang="en-US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  <a:t/>
            </a:r>
            <a:br>
              <a:rPr lang="ko-KR" altLang="en-US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</a:br>
            <a:r>
              <a:rPr lang="en-US" altLang="ko-KR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  <a:t>( </a:t>
            </a:r>
            <a:r>
              <a:rPr lang="ko-KR" altLang="en-US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  <a:t>「 중견기업 성장촉진 및 경쟁력 강화에 관한 특별법 」 제</a:t>
            </a:r>
            <a:r>
              <a:rPr lang="en-US" altLang="ko-KR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  <a:t>13</a:t>
            </a:r>
            <a:r>
              <a:rPr lang="ko-KR" altLang="en-US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  <a:t>조</a:t>
            </a:r>
            <a:r>
              <a:rPr lang="en-US" altLang="ko-KR" sz="1400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itchFamily="2" charset="-127"/>
              </a:rPr>
              <a:t>)</a:t>
            </a:r>
            <a:endParaRPr lang="ko-KR" altLang="en-US" sz="1400" spc="-10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itchFamily="2" charset="-127"/>
            </a:endParaRPr>
          </a:p>
        </p:txBody>
      </p:sp>
      <p:sp>
        <p:nvSpPr>
          <p:cNvPr id="21527" name="object 14">
            <a:extLst>
              <a:ext uri="{FF2B5EF4-FFF2-40B4-BE49-F238E27FC236}">
                <a16:creationId xmlns:a16="http://schemas.microsoft.com/office/drawing/2014/main" xmlns="" id="{108BC38C-776C-843E-2DB8-1DC74C6F4FF7}"/>
              </a:ext>
            </a:extLst>
          </p:cNvPr>
          <p:cNvSpPr txBox="1"/>
          <p:nvPr/>
        </p:nvSpPr>
        <p:spPr>
          <a:xfrm>
            <a:off x="988308" y="3658712"/>
            <a:ext cx="434784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2355"/>
              </a:spcBef>
            </a:pPr>
            <a:r>
              <a:rPr lang="ko-KR" altLang="en-US" sz="2200" b="0" spc="-100" dirty="0">
                <a:solidFill>
                  <a:srgbClr val="231F20"/>
                </a:solidFill>
                <a:latin typeface="에스코어 드림 7 ExtraBold" pitchFamily="34" charset="-127"/>
                <a:ea typeface="에스코어 드림 7 ExtraBold" pitchFamily="34" charset="-127"/>
                <a:cs typeface="KoPubWorld돋움체 Bold" pitchFamily="2" charset="-127"/>
              </a:rPr>
              <a:t>수탁</a:t>
            </a:r>
            <a:r>
              <a:rPr lang="en-US" altLang="ko-KR" sz="2200" b="0" spc="-100" dirty="0">
                <a:solidFill>
                  <a:srgbClr val="231F20"/>
                </a:solidFill>
                <a:latin typeface="에스코어 드림 7 ExtraBold" pitchFamily="34" charset="-127"/>
                <a:ea typeface="에스코어 드림 7 ExtraBold" pitchFamily="34" charset="-127"/>
                <a:cs typeface="KoPubWorld돋움체 Bold" pitchFamily="2" charset="-127"/>
              </a:rPr>
              <a:t>·</a:t>
            </a:r>
            <a:r>
              <a:rPr lang="ko-KR" altLang="en-US" sz="2200" b="0" spc="-100" dirty="0">
                <a:solidFill>
                  <a:srgbClr val="231F20"/>
                </a:solidFill>
                <a:latin typeface="에스코어 드림 7 ExtraBold" pitchFamily="34" charset="-127"/>
                <a:ea typeface="에스코어 드림 7 ExtraBold" pitchFamily="34" charset="-127"/>
                <a:cs typeface="KoPubWorld돋움체 Bold" pitchFamily="2" charset="-127"/>
              </a:rPr>
              <a:t>위탁거래란</a:t>
            </a:r>
            <a:r>
              <a:rPr lang="en-US" altLang="ko-KR" sz="2200" b="0" spc="-100" dirty="0">
                <a:solidFill>
                  <a:srgbClr val="231F20"/>
                </a:solidFill>
                <a:latin typeface="에스코어 드림 7 ExtraBold" pitchFamily="34" charset="-127"/>
                <a:ea typeface="에스코어 드림 7 ExtraBold" pitchFamily="34" charset="-127"/>
                <a:cs typeface="KoPubWorld돋움체 Bold" pitchFamily="2" charset="-127"/>
              </a:rPr>
              <a:t>?</a:t>
            </a:r>
            <a:endParaRPr lang="ko-KR" altLang="en-US" sz="2200" spc="-100" dirty="0">
              <a:latin typeface="에스코어 드림 7 ExtraBold" pitchFamily="34" charset="-127"/>
              <a:ea typeface="에스코어 드림 7 ExtraBold" pitchFamily="34" charset="-127"/>
              <a:cs typeface="KoPubWorld돋움체 Bold" pitchFamily="2" charset="-127"/>
            </a:endParaRPr>
          </a:p>
        </p:txBody>
      </p:sp>
      <p:sp>
        <p:nvSpPr>
          <p:cNvPr id="21537" name="object 13">
            <a:extLst>
              <a:ext uri="{FF2B5EF4-FFF2-40B4-BE49-F238E27FC236}">
                <a16:creationId xmlns:a16="http://schemas.microsoft.com/office/drawing/2014/main" xmlns="" id="{23085100-0669-7311-C06B-94CC8F9CBF0C}"/>
              </a:ext>
            </a:extLst>
          </p:cNvPr>
          <p:cNvSpPr/>
          <p:nvPr/>
        </p:nvSpPr>
        <p:spPr>
          <a:xfrm>
            <a:off x="1048065" y="1355117"/>
            <a:ext cx="5850255" cy="504190"/>
          </a:xfrm>
          <a:custGeom>
            <a:avLst/>
            <a:gdLst/>
            <a:ahLst/>
            <a:cxnLst/>
            <a:rect l="l" t="t" r="r" b="b"/>
            <a:pathLst>
              <a:path w="5850255" h="504189">
                <a:moveTo>
                  <a:pt x="5621401" y="0"/>
                </a:moveTo>
                <a:lnTo>
                  <a:pt x="228600" y="0"/>
                </a:lnTo>
                <a:lnTo>
                  <a:pt x="96440" y="3571"/>
                </a:lnTo>
                <a:lnTo>
                  <a:pt x="28575" y="28575"/>
                </a:lnTo>
                <a:lnTo>
                  <a:pt x="3571" y="96440"/>
                </a:lnTo>
                <a:lnTo>
                  <a:pt x="0" y="228600"/>
                </a:lnTo>
                <a:lnTo>
                  <a:pt x="0" y="275399"/>
                </a:lnTo>
                <a:lnTo>
                  <a:pt x="3571" y="407558"/>
                </a:lnTo>
                <a:lnTo>
                  <a:pt x="28575" y="475424"/>
                </a:lnTo>
                <a:lnTo>
                  <a:pt x="96440" y="500427"/>
                </a:lnTo>
                <a:lnTo>
                  <a:pt x="228600" y="503999"/>
                </a:lnTo>
                <a:lnTo>
                  <a:pt x="5621401" y="503999"/>
                </a:lnTo>
                <a:lnTo>
                  <a:pt x="5753560" y="500427"/>
                </a:lnTo>
                <a:lnTo>
                  <a:pt x="5821426" y="475424"/>
                </a:lnTo>
                <a:lnTo>
                  <a:pt x="5846429" y="407558"/>
                </a:lnTo>
                <a:lnTo>
                  <a:pt x="5850001" y="275399"/>
                </a:lnTo>
                <a:lnTo>
                  <a:pt x="5850001" y="228600"/>
                </a:lnTo>
                <a:lnTo>
                  <a:pt x="5846429" y="96440"/>
                </a:lnTo>
                <a:lnTo>
                  <a:pt x="5821426" y="28575"/>
                </a:lnTo>
                <a:lnTo>
                  <a:pt x="5753560" y="3571"/>
                </a:lnTo>
                <a:lnTo>
                  <a:pt x="5621401" y="0"/>
                </a:lnTo>
                <a:close/>
              </a:path>
            </a:pathLst>
          </a:custGeom>
          <a:solidFill>
            <a:srgbClr val="E6E6C8"/>
          </a:solidFill>
        </p:spPr>
        <p:txBody>
          <a:bodyPr wrap="square" lIns="0" tIns="0" rIns="0" bIns="0" rtlCol="0"/>
          <a:lstStyle/>
          <a:p>
            <a:endParaRPr spc="-100">
              <a:latin typeface="KoPubWorld돋움체 Bold" pitchFamily="2" charset="-127"/>
            </a:endParaRPr>
          </a:p>
        </p:txBody>
      </p:sp>
      <p:sp>
        <p:nvSpPr>
          <p:cNvPr id="21538" name="object 14">
            <a:extLst>
              <a:ext uri="{FF2B5EF4-FFF2-40B4-BE49-F238E27FC236}">
                <a16:creationId xmlns:a16="http://schemas.microsoft.com/office/drawing/2014/main" xmlns="" id="{0AFE73D9-FA20-5E46-689A-871E1100E2A4}"/>
              </a:ext>
            </a:extLst>
          </p:cNvPr>
          <p:cNvSpPr txBox="1"/>
          <p:nvPr/>
        </p:nvSpPr>
        <p:spPr>
          <a:xfrm>
            <a:off x="1338158" y="1439598"/>
            <a:ext cx="434784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2355"/>
              </a:spcBef>
            </a:pPr>
            <a:r>
              <a:rPr lang="ko-KR" altLang="en-US" sz="2200" b="1" spc="-3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납품대금 연동제란</a:t>
            </a:r>
            <a:r>
              <a:rPr sz="2200" b="1" spc="-3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?</a:t>
            </a:r>
            <a:endParaRPr sz="2200" b="1" spc="-300" dirty="0">
              <a:latin typeface="+mj-ea"/>
              <a:ea typeface="+mj-ea"/>
              <a:cs typeface="KoPubWorld돋움체 Bold" pitchFamily="2" charset="-127"/>
            </a:endParaRPr>
          </a:p>
        </p:txBody>
      </p:sp>
      <p:sp>
        <p:nvSpPr>
          <p:cNvPr id="21539" name="object 13">
            <a:extLst>
              <a:ext uri="{FF2B5EF4-FFF2-40B4-BE49-F238E27FC236}">
                <a16:creationId xmlns:a16="http://schemas.microsoft.com/office/drawing/2014/main" xmlns="" id="{70FB0B4A-1112-2AFB-2DDC-8C562832F053}"/>
              </a:ext>
            </a:extLst>
          </p:cNvPr>
          <p:cNvSpPr/>
          <p:nvPr/>
        </p:nvSpPr>
        <p:spPr>
          <a:xfrm>
            <a:off x="1057590" y="3583634"/>
            <a:ext cx="5850255" cy="504190"/>
          </a:xfrm>
          <a:custGeom>
            <a:avLst/>
            <a:gdLst/>
            <a:ahLst/>
            <a:cxnLst/>
            <a:rect l="l" t="t" r="r" b="b"/>
            <a:pathLst>
              <a:path w="5850255" h="504189">
                <a:moveTo>
                  <a:pt x="5621401" y="0"/>
                </a:moveTo>
                <a:lnTo>
                  <a:pt x="228600" y="0"/>
                </a:lnTo>
                <a:lnTo>
                  <a:pt x="96440" y="3571"/>
                </a:lnTo>
                <a:lnTo>
                  <a:pt x="28575" y="28575"/>
                </a:lnTo>
                <a:lnTo>
                  <a:pt x="3571" y="96440"/>
                </a:lnTo>
                <a:lnTo>
                  <a:pt x="0" y="228600"/>
                </a:lnTo>
                <a:lnTo>
                  <a:pt x="0" y="275399"/>
                </a:lnTo>
                <a:lnTo>
                  <a:pt x="3571" y="407558"/>
                </a:lnTo>
                <a:lnTo>
                  <a:pt x="28575" y="475424"/>
                </a:lnTo>
                <a:lnTo>
                  <a:pt x="96440" y="500427"/>
                </a:lnTo>
                <a:lnTo>
                  <a:pt x="228600" y="503999"/>
                </a:lnTo>
                <a:lnTo>
                  <a:pt x="5621401" y="503999"/>
                </a:lnTo>
                <a:lnTo>
                  <a:pt x="5753560" y="500427"/>
                </a:lnTo>
                <a:lnTo>
                  <a:pt x="5821426" y="475424"/>
                </a:lnTo>
                <a:lnTo>
                  <a:pt x="5846429" y="407558"/>
                </a:lnTo>
                <a:lnTo>
                  <a:pt x="5850001" y="275399"/>
                </a:lnTo>
                <a:lnTo>
                  <a:pt x="5850001" y="228600"/>
                </a:lnTo>
                <a:lnTo>
                  <a:pt x="5846429" y="96440"/>
                </a:lnTo>
                <a:lnTo>
                  <a:pt x="5821426" y="28575"/>
                </a:lnTo>
                <a:lnTo>
                  <a:pt x="5753560" y="3571"/>
                </a:lnTo>
                <a:lnTo>
                  <a:pt x="5621401" y="0"/>
                </a:lnTo>
                <a:close/>
              </a:path>
            </a:pathLst>
          </a:custGeom>
          <a:solidFill>
            <a:srgbClr val="E6E6C8"/>
          </a:solidFill>
        </p:spPr>
        <p:txBody>
          <a:bodyPr wrap="square" lIns="0" tIns="0" rIns="0" bIns="0" rtlCol="0"/>
          <a:lstStyle/>
          <a:p>
            <a:endParaRPr spc="-100">
              <a:latin typeface="KoPubWorld돋움체 Bold" pitchFamily="2" charset="-127"/>
            </a:endParaRPr>
          </a:p>
        </p:txBody>
      </p:sp>
      <p:sp>
        <p:nvSpPr>
          <p:cNvPr id="21540" name="object 14">
            <a:extLst>
              <a:ext uri="{FF2B5EF4-FFF2-40B4-BE49-F238E27FC236}">
                <a16:creationId xmlns:a16="http://schemas.microsoft.com/office/drawing/2014/main" xmlns="" id="{DBD75931-68D9-E448-69C8-524D4917A233}"/>
              </a:ext>
            </a:extLst>
          </p:cNvPr>
          <p:cNvSpPr txBox="1"/>
          <p:nvPr/>
        </p:nvSpPr>
        <p:spPr>
          <a:xfrm>
            <a:off x="1347683" y="3668115"/>
            <a:ext cx="434784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2355"/>
              </a:spcBef>
            </a:pPr>
            <a:r>
              <a:rPr sz="2200" b="1" spc="-100" dirty="0" err="1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수탁·위탁거래란</a:t>
            </a:r>
            <a:r>
              <a:rPr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?</a:t>
            </a:r>
            <a:endParaRPr sz="2200" b="1" spc="-100" dirty="0">
              <a:latin typeface="+mj-ea"/>
              <a:ea typeface="+mj-ea"/>
              <a:cs typeface="KoPubWorld돋움체 Bold" pitchFamily="2" charset="-127"/>
            </a:endParaRPr>
          </a:p>
        </p:txBody>
      </p:sp>
      <p:grpSp>
        <p:nvGrpSpPr>
          <p:cNvPr id="21530" name="object 8">
            <a:extLst>
              <a:ext uri="{FF2B5EF4-FFF2-40B4-BE49-F238E27FC236}">
                <a16:creationId xmlns:a16="http://schemas.microsoft.com/office/drawing/2014/main" xmlns="" id="{18B6C838-27AA-5BA1-E739-8A4E2265E74B}"/>
              </a:ext>
            </a:extLst>
          </p:cNvPr>
          <p:cNvGrpSpPr/>
          <p:nvPr/>
        </p:nvGrpSpPr>
        <p:grpSpPr>
          <a:xfrm>
            <a:off x="1176286" y="1454926"/>
            <a:ext cx="302895" cy="302895"/>
            <a:chOff x="1151991" y="1684794"/>
            <a:chExt cx="302895" cy="302895"/>
          </a:xfrm>
        </p:grpSpPr>
        <p:sp>
          <p:nvSpPr>
            <p:cNvPr id="21531" name="object 9">
              <a:extLst>
                <a:ext uri="{FF2B5EF4-FFF2-40B4-BE49-F238E27FC236}">
                  <a16:creationId xmlns:a16="http://schemas.microsoft.com/office/drawing/2014/main" xmlns="" id="{56E1E6FF-DDF1-F7EE-95DD-022BA826E9E9}"/>
                </a:ext>
              </a:extLst>
            </p:cNvPr>
            <p:cNvSpPr/>
            <p:nvPr/>
          </p:nvSpPr>
          <p:spPr>
            <a:xfrm>
              <a:off x="1151991" y="1684794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4" h="302894">
                  <a:moveTo>
                    <a:pt x="151206" y="0"/>
                  </a:moveTo>
                  <a:lnTo>
                    <a:pt x="103415" y="7707"/>
                  </a:lnTo>
                  <a:lnTo>
                    <a:pt x="61908" y="29171"/>
                  </a:lnTo>
                  <a:lnTo>
                    <a:pt x="29175" y="61900"/>
                  </a:lnTo>
                  <a:lnTo>
                    <a:pt x="7709" y="103404"/>
                  </a:lnTo>
                  <a:lnTo>
                    <a:pt x="0" y="151193"/>
                  </a:lnTo>
                  <a:lnTo>
                    <a:pt x="7709" y="198988"/>
                  </a:lnTo>
                  <a:lnTo>
                    <a:pt x="29175" y="240496"/>
                  </a:lnTo>
                  <a:lnTo>
                    <a:pt x="61908" y="273227"/>
                  </a:lnTo>
                  <a:lnTo>
                    <a:pt x="103415" y="294691"/>
                  </a:lnTo>
                  <a:lnTo>
                    <a:pt x="151206" y="302399"/>
                  </a:lnTo>
                  <a:lnTo>
                    <a:pt x="198996" y="294691"/>
                  </a:lnTo>
                  <a:lnTo>
                    <a:pt x="240503" y="273227"/>
                  </a:lnTo>
                  <a:lnTo>
                    <a:pt x="273236" y="240496"/>
                  </a:lnTo>
                  <a:lnTo>
                    <a:pt x="294703" y="198988"/>
                  </a:lnTo>
                  <a:lnTo>
                    <a:pt x="302412" y="151193"/>
                  </a:lnTo>
                  <a:lnTo>
                    <a:pt x="294703" y="103404"/>
                  </a:lnTo>
                  <a:lnTo>
                    <a:pt x="273236" y="61900"/>
                  </a:lnTo>
                  <a:lnTo>
                    <a:pt x="240503" y="29171"/>
                  </a:lnTo>
                  <a:lnTo>
                    <a:pt x="198996" y="7707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21532" name="object 10">
              <a:extLst>
                <a:ext uri="{FF2B5EF4-FFF2-40B4-BE49-F238E27FC236}">
                  <a16:creationId xmlns:a16="http://schemas.microsoft.com/office/drawing/2014/main" xmlns="" id="{AA665460-36B9-31C3-7EFE-17B7E6F02A0D}"/>
                </a:ext>
              </a:extLst>
            </p:cNvPr>
            <p:cNvSpPr/>
            <p:nvPr/>
          </p:nvSpPr>
          <p:spPr>
            <a:xfrm>
              <a:off x="1225265" y="1746008"/>
              <a:ext cx="155867" cy="1799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grpSp>
        <p:nvGrpSpPr>
          <p:cNvPr id="21541" name="object 8">
            <a:extLst>
              <a:ext uri="{FF2B5EF4-FFF2-40B4-BE49-F238E27FC236}">
                <a16:creationId xmlns:a16="http://schemas.microsoft.com/office/drawing/2014/main" xmlns="" id="{2801A140-C1CD-0FF4-96FE-722FDD764007}"/>
              </a:ext>
            </a:extLst>
          </p:cNvPr>
          <p:cNvGrpSpPr/>
          <p:nvPr/>
        </p:nvGrpSpPr>
        <p:grpSpPr>
          <a:xfrm>
            <a:off x="1185811" y="3684187"/>
            <a:ext cx="302895" cy="302895"/>
            <a:chOff x="1151991" y="1684794"/>
            <a:chExt cx="302895" cy="302895"/>
          </a:xfrm>
        </p:grpSpPr>
        <p:sp>
          <p:nvSpPr>
            <p:cNvPr id="21542" name="object 9">
              <a:extLst>
                <a:ext uri="{FF2B5EF4-FFF2-40B4-BE49-F238E27FC236}">
                  <a16:creationId xmlns:a16="http://schemas.microsoft.com/office/drawing/2014/main" xmlns="" id="{62B3BDE2-B1A1-57FE-C3CF-586DDD738368}"/>
                </a:ext>
              </a:extLst>
            </p:cNvPr>
            <p:cNvSpPr/>
            <p:nvPr/>
          </p:nvSpPr>
          <p:spPr>
            <a:xfrm>
              <a:off x="1151991" y="1684794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4" h="302894">
                  <a:moveTo>
                    <a:pt x="151206" y="0"/>
                  </a:moveTo>
                  <a:lnTo>
                    <a:pt x="103415" y="7707"/>
                  </a:lnTo>
                  <a:lnTo>
                    <a:pt x="61908" y="29171"/>
                  </a:lnTo>
                  <a:lnTo>
                    <a:pt x="29175" y="61900"/>
                  </a:lnTo>
                  <a:lnTo>
                    <a:pt x="7709" y="103404"/>
                  </a:lnTo>
                  <a:lnTo>
                    <a:pt x="0" y="151193"/>
                  </a:lnTo>
                  <a:lnTo>
                    <a:pt x="7709" y="198988"/>
                  </a:lnTo>
                  <a:lnTo>
                    <a:pt x="29175" y="240496"/>
                  </a:lnTo>
                  <a:lnTo>
                    <a:pt x="61908" y="273227"/>
                  </a:lnTo>
                  <a:lnTo>
                    <a:pt x="103415" y="294691"/>
                  </a:lnTo>
                  <a:lnTo>
                    <a:pt x="151206" y="302399"/>
                  </a:lnTo>
                  <a:lnTo>
                    <a:pt x="198996" y="294691"/>
                  </a:lnTo>
                  <a:lnTo>
                    <a:pt x="240503" y="273227"/>
                  </a:lnTo>
                  <a:lnTo>
                    <a:pt x="273236" y="240496"/>
                  </a:lnTo>
                  <a:lnTo>
                    <a:pt x="294703" y="198988"/>
                  </a:lnTo>
                  <a:lnTo>
                    <a:pt x="302412" y="151193"/>
                  </a:lnTo>
                  <a:lnTo>
                    <a:pt x="294703" y="103404"/>
                  </a:lnTo>
                  <a:lnTo>
                    <a:pt x="273236" y="61900"/>
                  </a:lnTo>
                  <a:lnTo>
                    <a:pt x="240503" y="29171"/>
                  </a:lnTo>
                  <a:lnTo>
                    <a:pt x="198996" y="7707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21543" name="object 10">
              <a:extLst>
                <a:ext uri="{FF2B5EF4-FFF2-40B4-BE49-F238E27FC236}">
                  <a16:creationId xmlns:a16="http://schemas.microsoft.com/office/drawing/2014/main" xmlns="" id="{A8A53160-2399-95CC-FE72-A9A620D19F83}"/>
                </a:ext>
              </a:extLst>
            </p:cNvPr>
            <p:cNvSpPr/>
            <p:nvPr/>
          </p:nvSpPr>
          <p:spPr>
            <a:xfrm>
              <a:off x="1225265" y="1746008"/>
              <a:ext cx="155867" cy="1799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sp>
        <p:nvSpPr>
          <p:cNvPr id="6" name="object 2">
            <a:extLst>
              <a:ext uri="{FF2B5EF4-FFF2-40B4-BE49-F238E27FC236}">
                <a16:creationId xmlns:a16="http://schemas.microsoft.com/office/drawing/2014/main" xmlns="" id="{907C1D7E-0601-AB35-0967-A10852989362}"/>
              </a:ext>
            </a:extLst>
          </p:cNvPr>
          <p:cNvSpPr txBox="1"/>
          <p:nvPr/>
        </p:nvSpPr>
        <p:spPr>
          <a:xfrm>
            <a:off x="1259084" y="4080707"/>
            <a:ext cx="10310615" cy="2034403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 marR="5080">
              <a:lnSpc>
                <a:spcPct val="140000"/>
              </a:lnSpc>
            </a:pPr>
            <a:r>
              <a:rPr lang="en-US" altLang="ko-KR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(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위탁기업</a:t>
            </a:r>
            <a:r>
              <a:rPr lang="en-US" altLang="ko-KR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) 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제조</a:t>
            </a:r>
            <a:r>
              <a:rPr lang="en-US" altLang="ko-KR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공사</a:t>
            </a:r>
            <a:r>
              <a:rPr lang="en-US" altLang="ko-KR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가공</a:t>
            </a:r>
            <a:r>
              <a:rPr lang="en-US" altLang="ko-KR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수리</a:t>
            </a:r>
            <a:r>
              <a:rPr lang="en-US" altLang="ko-KR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판매</a:t>
            </a:r>
            <a:r>
              <a:rPr lang="en-US" altLang="ko-KR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용역을 업</a:t>
            </a:r>
            <a:r>
              <a:rPr lang="en-US" altLang="ko-KR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(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業</a:t>
            </a:r>
            <a:r>
              <a:rPr lang="en-US" altLang="ko-KR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)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으로 하는 자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가 </a:t>
            </a:r>
            <a:endParaRPr lang="en-US" altLang="ko-KR" b="1" spc="-100" dirty="0">
              <a:solidFill>
                <a:srgbClr val="32303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itchFamily="2" charset="-127"/>
            </a:endParaRPr>
          </a:p>
          <a:p>
            <a:pPr marL="12700" marR="5080">
              <a:lnSpc>
                <a:spcPct val="140000"/>
              </a:lnSpc>
            </a:pP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물품</a:t>
            </a:r>
            <a:r>
              <a:rPr lang="en-US" altLang="ko-KR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부품</a:t>
            </a:r>
            <a:r>
              <a:rPr lang="en-US" altLang="ko-KR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반제품 및 원료 등</a:t>
            </a:r>
            <a:r>
              <a:rPr lang="en-US" altLang="ko-KR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(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이하 “물품 등”</a:t>
            </a:r>
            <a:r>
              <a:rPr lang="en-US" altLang="ko-KR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)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의 제조</a:t>
            </a:r>
            <a:r>
              <a:rPr lang="en-US" altLang="ko-KR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공사</a:t>
            </a:r>
            <a:r>
              <a:rPr lang="en-US" altLang="ko-KR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가공</a:t>
            </a:r>
            <a:r>
              <a:rPr lang="en-US" altLang="ko-KR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수리</a:t>
            </a:r>
            <a:r>
              <a:rPr lang="en-US" altLang="ko-KR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용역 또는 기술개발</a:t>
            </a:r>
            <a:r>
              <a:rPr lang="en-US" altLang="ko-KR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(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이하 “제조”</a:t>
            </a:r>
            <a:r>
              <a:rPr lang="en-US" altLang="ko-KR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)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을 </a:t>
            </a:r>
            <a:endParaRPr lang="en-US" altLang="ko-KR" b="1" spc="-100" dirty="0">
              <a:solidFill>
                <a:srgbClr val="32303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itchFamily="2" charset="-127"/>
            </a:endParaRPr>
          </a:p>
          <a:p>
            <a:pPr marL="12700" marR="5080">
              <a:lnSpc>
                <a:spcPct val="140000"/>
              </a:lnSpc>
            </a:pP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다른 중소기업에 위탁하고</a:t>
            </a:r>
            <a:r>
              <a:rPr lang="en-US" altLang="ko-KR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</a:p>
          <a:p>
            <a:pPr marL="12700" marR="5080">
              <a:lnSpc>
                <a:spcPct val="140000"/>
              </a:lnSpc>
            </a:pPr>
            <a:r>
              <a:rPr lang="en-US" altLang="ko-KR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(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수탁기업</a:t>
            </a:r>
            <a:r>
              <a:rPr lang="en-US" altLang="ko-KR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) 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제조를 </a:t>
            </a:r>
            <a:r>
              <a:rPr lang="ko-KR" altLang="en-US" b="1" u="sng" spc="-100" dirty="0" err="1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위탁받은</a:t>
            </a:r>
            <a:r>
              <a:rPr lang="ko-KR" altLang="en-US" b="1" u="sng" spc="-100" dirty="0">
                <a:solidFill>
                  <a:srgbClr val="ED1B3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 중소기업이 </a:t>
            </a:r>
            <a:r>
              <a:rPr lang="ko-KR" altLang="en-US" b="1" spc="-100" dirty="0">
                <a:solidFill>
                  <a:srgbClr val="32303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itchFamily="2" charset="-127"/>
              </a:rPr>
              <a:t>전문적으로 물품 등을 제조하는 거래</a:t>
            </a:r>
          </a:p>
          <a:p>
            <a:pPr marL="12700" marR="5080">
              <a:lnSpc>
                <a:spcPct val="140000"/>
              </a:lnSpc>
            </a:pPr>
            <a:endParaRPr lang="en-US" b="1" spc="-100" dirty="0">
              <a:solidFill>
                <a:srgbClr val="323031"/>
              </a:solidFill>
              <a:latin typeface="KoPubWorld돋움체 Bold" pitchFamily="2" charset="-127"/>
              <a:ea typeface="KoPubWorld돋움체 Bold" pitchFamily="2" charset="-127"/>
              <a:cs typeface="KoPubWorld돋움체 Bold" pitchFamily="2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CE910DE-44B5-A98C-8211-D6CD5CED6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02D5C4F3-C887-9A54-0000-22EF46FD0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" y="0"/>
            <a:ext cx="12190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" name="object 5">
            <a:extLst>
              <a:ext uri="{FF2B5EF4-FFF2-40B4-BE49-F238E27FC236}">
                <a16:creationId xmlns:a16="http://schemas.microsoft.com/office/drawing/2014/main" xmlns="" id="{7861424A-8D14-94B5-AA2F-824A84E0B766}"/>
              </a:ext>
            </a:extLst>
          </p:cNvPr>
          <p:cNvSpPr/>
          <p:nvPr/>
        </p:nvSpPr>
        <p:spPr>
          <a:xfrm>
            <a:off x="1044003" y="2125576"/>
            <a:ext cx="10080625" cy="504190"/>
          </a:xfrm>
          <a:custGeom>
            <a:avLst/>
            <a:gdLst/>
            <a:ahLst/>
            <a:cxnLst/>
            <a:rect l="l" t="t" r="r" b="b"/>
            <a:pathLst>
              <a:path w="10080625" h="504189">
                <a:moveTo>
                  <a:pt x="9851402" y="0"/>
                </a:moveTo>
                <a:lnTo>
                  <a:pt x="228600" y="0"/>
                </a:lnTo>
                <a:lnTo>
                  <a:pt x="96440" y="3571"/>
                </a:lnTo>
                <a:lnTo>
                  <a:pt x="28575" y="28575"/>
                </a:lnTo>
                <a:lnTo>
                  <a:pt x="3571" y="96440"/>
                </a:lnTo>
                <a:lnTo>
                  <a:pt x="0" y="228600"/>
                </a:lnTo>
                <a:lnTo>
                  <a:pt x="0" y="275399"/>
                </a:lnTo>
                <a:lnTo>
                  <a:pt x="3571" y="407558"/>
                </a:lnTo>
                <a:lnTo>
                  <a:pt x="28575" y="475424"/>
                </a:lnTo>
                <a:lnTo>
                  <a:pt x="96440" y="500427"/>
                </a:lnTo>
                <a:lnTo>
                  <a:pt x="228600" y="503999"/>
                </a:lnTo>
                <a:lnTo>
                  <a:pt x="9851402" y="503999"/>
                </a:lnTo>
                <a:lnTo>
                  <a:pt x="9983562" y="500427"/>
                </a:lnTo>
                <a:lnTo>
                  <a:pt x="10051427" y="475424"/>
                </a:lnTo>
                <a:lnTo>
                  <a:pt x="10076430" y="407558"/>
                </a:lnTo>
                <a:lnTo>
                  <a:pt x="10080002" y="275399"/>
                </a:lnTo>
                <a:lnTo>
                  <a:pt x="10080002" y="228600"/>
                </a:lnTo>
                <a:lnTo>
                  <a:pt x="10076430" y="96440"/>
                </a:lnTo>
                <a:lnTo>
                  <a:pt x="10051427" y="28575"/>
                </a:lnTo>
                <a:lnTo>
                  <a:pt x="9983562" y="3571"/>
                </a:lnTo>
                <a:lnTo>
                  <a:pt x="9851402" y="0"/>
                </a:lnTo>
                <a:close/>
              </a:path>
            </a:pathLst>
          </a:custGeom>
          <a:solidFill>
            <a:srgbClr val="E4E3C9"/>
          </a:solid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xmlns="" id="{D6345629-FB37-FBA6-2A6F-819ADE106299}"/>
              </a:ext>
            </a:extLst>
          </p:cNvPr>
          <p:cNvSpPr/>
          <p:nvPr/>
        </p:nvSpPr>
        <p:spPr>
          <a:xfrm>
            <a:off x="0" y="395998"/>
            <a:ext cx="9864090" cy="792480"/>
          </a:xfrm>
          <a:custGeom>
            <a:avLst/>
            <a:gdLst/>
            <a:ahLst/>
            <a:cxnLst/>
            <a:rect l="l" t="t" r="r" b="b"/>
            <a:pathLst>
              <a:path w="9864090" h="792480">
                <a:moveTo>
                  <a:pt x="9864001" y="0"/>
                </a:moveTo>
                <a:lnTo>
                  <a:pt x="0" y="0"/>
                </a:lnTo>
                <a:lnTo>
                  <a:pt x="0" y="791997"/>
                </a:lnTo>
                <a:lnTo>
                  <a:pt x="9864001" y="791997"/>
                </a:lnTo>
                <a:lnTo>
                  <a:pt x="9864001" y="0"/>
                </a:lnTo>
                <a:close/>
              </a:path>
            </a:pathLst>
          </a:custGeom>
          <a:solidFill>
            <a:srgbClr val="F99D1C"/>
          </a:solid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grpSp>
        <p:nvGrpSpPr>
          <p:cNvPr id="32" name="object 32">
            <a:extLst>
              <a:ext uri="{FF2B5EF4-FFF2-40B4-BE49-F238E27FC236}">
                <a16:creationId xmlns:a16="http://schemas.microsoft.com/office/drawing/2014/main" xmlns="" id="{0F11DAD8-9476-C1A3-B50C-F38FBF047A1F}"/>
              </a:ext>
            </a:extLst>
          </p:cNvPr>
          <p:cNvGrpSpPr/>
          <p:nvPr/>
        </p:nvGrpSpPr>
        <p:grpSpPr>
          <a:xfrm>
            <a:off x="-2" y="216001"/>
            <a:ext cx="1026794" cy="1152525"/>
            <a:chOff x="-2" y="216001"/>
            <a:chExt cx="1026794" cy="1152525"/>
          </a:xfrm>
        </p:grpSpPr>
        <p:sp>
          <p:nvSpPr>
            <p:cNvPr id="33" name="object 33">
              <a:extLst>
                <a:ext uri="{FF2B5EF4-FFF2-40B4-BE49-F238E27FC236}">
                  <a16:creationId xmlns:a16="http://schemas.microsoft.com/office/drawing/2014/main" xmlns="" id="{F265EEC7-DDD1-5FBA-2003-226A3382D2FC}"/>
                </a:ext>
              </a:extLst>
            </p:cNvPr>
            <p:cNvSpPr/>
            <p:nvPr/>
          </p:nvSpPr>
          <p:spPr>
            <a:xfrm>
              <a:off x="594597" y="378002"/>
              <a:ext cx="432434" cy="829944"/>
            </a:xfrm>
            <a:custGeom>
              <a:avLst/>
              <a:gdLst/>
              <a:ahLst/>
              <a:cxnLst/>
              <a:rect l="l" t="t" r="r" b="b"/>
              <a:pathLst>
                <a:path w="432434" h="829944">
                  <a:moveTo>
                    <a:pt x="121500" y="0"/>
                  </a:moveTo>
                  <a:lnTo>
                    <a:pt x="0" y="0"/>
                  </a:lnTo>
                  <a:lnTo>
                    <a:pt x="0" y="829792"/>
                  </a:lnTo>
                  <a:lnTo>
                    <a:pt x="120154" y="829792"/>
                  </a:lnTo>
                  <a:lnTo>
                    <a:pt x="432003" y="413994"/>
                  </a:lnTo>
                  <a:lnTo>
                    <a:pt x="121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34" name="object 34">
              <a:extLst>
                <a:ext uri="{FF2B5EF4-FFF2-40B4-BE49-F238E27FC236}">
                  <a16:creationId xmlns:a16="http://schemas.microsoft.com/office/drawing/2014/main" xmlns="" id="{FA4858FA-8BBE-FA78-875A-278BC8C1BC08}"/>
                </a:ext>
              </a:extLst>
            </p:cNvPr>
            <p:cNvSpPr/>
            <p:nvPr/>
          </p:nvSpPr>
          <p:spPr>
            <a:xfrm>
              <a:off x="-2" y="216001"/>
              <a:ext cx="918844" cy="1152525"/>
            </a:xfrm>
            <a:custGeom>
              <a:avLst/>
              <a:gdLst/>
              <a:ahLst/>
              <a:cxnLst/>
              <a:rect l="l" t="t" r="r" b="b"/>
              <a:pathLst>
                <a:path w="918844" h="1152525">
                  <a:moveTo>
                    <a:pt x="486600" y="0"/>
                  </a:moveTo>
                  <a:lnTo>
                    <a:pt x="486600" y="179997"/>
                  </a:lnTo>
                  <a:lnTo>
                    <a:pt x="0" y="179997"/>
                  </a:lnTo>
                  <a:lnTo>
                    <a:pt x="0" y="971994"/>
                  </a:lnTo>
                  <a:lnTo>
                    <a:pt x="486600" y="971994"/>
                  </a:lnTo>
                  <a:lnTo>
                    <a:pt x="486600" y="1151991"/>
                  </a:lnTo>
                  <a:lnTo>
                    <a:pt x="918603" y="575995"/>
                  </a:lnTo>
                  <a:lnTo>
                    <a:pt x="486600" y="0"/>
                  </a:lnTo>
                  <a:close/>
                </a:path>
              </a:pathLst>
            </a:custGeom>
            <a:solidFill>
              <a:srgbClr val="003964"/>
            </a:solidFill>
          </p:spPr>
          <p:txBody>
            <a:bodyPr wrap="square" lIns="0" tIns="0" rIns="0" bIns="0" rtlCol="0"/>
            <a:lstStyle/>
            <a:p>
              <a:endParaRPr dirty="0">
                <a:latin typeface="KoPubWorld돋움체 Bold" pitchFamily="2" charset="-127"/>
              </a:endParaRPr>
            </a:p>
          </p:txBody>
        </p:sp>
      </p:grpSp>
      <p:grpSp>
        <p:nvGrpSpPr>
          <p:cNvPr id="36" name="object 36">
            <a:extLst>
              <a:ext uri="{FF2B5EF4-FFF2-40B4-BE49-F238E27FC236}">
                <a16:creationId xmlns:a16="http://schemas.microsoft.com/office/drawing/2014/main" xmlns="" id="{9AB9C929-F827-6E17-B973-2E9283A57D27}"/>
              </a:ext>
            </a:extLst>
          </p:cNvPr>
          <p:cNvGrpSpPr/>
          <p:nvPr/>
        </p:nvGrpSpPr>
        <p:grpSpPr>
          <a:xfrm>
            <a:off x="9864001" y="0"/>
            <a:ext cx="2235835" cy="1234440"/>
            <a:chOff x="9864001" y="0"/>
            <a:chExt cx="2235835" cy="1234440"/>
          </a:xfrm>
        </p:grpSpPr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C61A7337-7D6B-9206-2109-767F4E9694D4}"/>
                </a:ext>
              </a:extLst>
            </p:cNvPr>
            <p:cNvSpPr/>
            <p:nvPr/>
          </p:nvSpPr>
          <p:spPr>
            <a:xfrm>
              <a:off x="9864001" y="404761"/>
              <a:ext cx="1464945" cy="720090"/>
            </a:xfrm>
            <a:custGeom>
              <a:avLst/>
              <a:gdLst/>
              <a:ahLst/>
              <a:cxnLst/>
              <a:rect l="l" t="t" r="r" b="b"/>
              <a:pathLst>
                <a:path w="1464945" h="720090">
                  <a:moveTo>
                    <a:pt x="370916" y="117513"/>
                  </a:moveTo>
                  <a:lnTo>
                    <a:pt x="0" y="69049"/>
                  </a:lnTo>
                  <a:lnTo>
                    <a:pt x="0" y="719874"/>
                  </a:lnTo>
                  <a:lnTo>
                    <a:pt x="340563" y="669912"/>
                  </a:lnTo>
                  <a:lnTo>
                    <a:pt x="370916" y="117513"/>
                  </a:lnTo>
                  <a:close/>
                </a:path>
                <a:path w="1464945" h="720090">
                  <a:moveTo>
                    <a:pt x="1271536" y="607949"/>
                  </a:moveTo>
                  <a:lnTo>
                    <a:pt x="1271498" y="605053"/>
                  </a:lnTo>
                  <a:lnTo>
                    <a:pt x="1270977" y="598398"/>
                  </a:lnTo>
                  <a:lnTo>
                    <a:pt x="1270342" y="590296"/>
                  </a:lnTo>
                  <a:lnTo>
                    <a:pt x="1163408" y="598398"/>
                  </a:lnTo>
                  <a:lnTo>
                    <a:pt x="1082713" y="586397"/>
                  </a:lnTo>
                  <a:lnTo>
                    <a:pt x="1091539" y="629437"/>
                  </a:lnTo>
                  <a:lnTo>
                    <a:pt x="1110729" y="672160"/>
                  </a:lnTo>
                  <a:lnTo>
                    <a:pt x="1121105" y="684072"/>
                  </a:lnTo>
                  <a:lnTo>
                    <a:pt x="1149540" y="681126"/>
                  </a:lnTo>
                  <a:lnTo>
                    <a:pt x="1173378" y="683006"/>
                  </a:lnTo>
                  <a:lnTo>
                    <a:pt x="1187005" y="683590"/>
                  </a:lnTo>
                  <a:lnTo>
                    <a:pt x="1195539" y="682879"/>
                  </a:lnTo>
                  <a:lnTo>
                    <a:pt x="1202867" y="681126"/>
                  </a:lnTo>
                  <a:lnTo>
                    <a:pt x="1204099" y="680834"/>
                  </a:lnTo>
                  <a:lnTo>
                    <a:pt x="1247698" y="657085"/>
                  </a:lnTo>
                  <a:lnTo>
                    <a:pt x="1269593" y="624941"/>
                  </a:lnTo>
                  <a:lnTo>
                    <a:pt x="1271536" y="607949"/>
                  </a:lnTo>
                  <a:close/>
                </a:path>
                <a:path w="1464945" h="720090">
                  <a:moveTo>
                    <a:pt x="1464602" y="273532"/>
                  </a:moveTo>
                  <a:lnTo>
                    <a:pt x="1445882" y="228981"/>
                  </a:lnTo>
                  <a:lnTo>
                    <a:pt x="1348879" y="179095"/>
                  </a:lnTo>
                  <a:lnTo>
                    <a:pt x="914552" y="153835"/>
                  </a:lnTo>
                  <a:lnTo>
                    <a:pt x="896620" y="197523"/>
                  </a:lnTo>
                  <a:lnTo>
                    <a:pt x="868540" y="236385"/>
                  </a:lnTo>
                  <a:lnTo>
                    <a:pt x="832612" y="267665"/>
                  </a:lnTo>
                  <a:lnTo>
                    <a:pt x="791146" y="288569"/>
                  </a:lnTo>
                  <a:lnTo>
                    <a:pt x="752182" y="296341"/>
                  </a:lnTo>
                  <a:lnTo>
                    <a:pt x="750265" y="296456"/>
                  </a:lnTo>
                  <a:lnTo>
                    <a:pt x="738708" y="295973"/>
                  </a:lnTo>
                  <a:lnTo>
                    <a:pt x="700570" y="272402"/>
                  </a:lnTo>
                  <a:lnTo>
                    <a:pt x="690486" y="239852"/>
                  </a:lnTo>
                  <a:lnTo>
                    <a:pt x="691083" y="139814"/>
                  </a:lnTo>
                  <a:lnTo>
                    <a:pt x="765962" y="0"/>
                  </a:lnTo>
                  <a:lnTo>
                    <a:pt x="404672" y="153085"/>
                  </a:lnTo>
                  <a:lnTo>
                    <a:pt x="379691" y="607949"/>
                  </a:lnTo>
                  <a:lnTo>
                    <a:pt x="457987" y="601281"/>
                  </a:lnTo>
                  <a:lnTo>
                    <a:pt x="516356" y="639737"/>
                  </a:lnTo>
                  <a:lnTo>
                    <a:pt x="547166" y="659193"/>
                  </a:lnTo>
                  <a:lnTo>
                    <a:pt x="560616" y="665645"/>
                  </a:lnTo>
                  <a:lnTo>
                    <a:pt x="566928" y="665060"/>
                  </a:lnTo>
                  <a:lnTo>
                    <a:pt x="567512" y="664857"/>
                  </a:lnTo>
                  <a:lnTo>
                    <a:pt x="571284" y="653288"/>
                  </a:lnTo>
                  <a:lnTo>
                    <a:pt x="575360" y="642010"/>
                  </a:lnTo>
                  <a:lnTo>
                    <a:pt x="591781" y="605955"/>
                  </a:lnTo>
                  <a:lnTo>
                    <a:pt x="632904" y="583234"/>
                  </a:lnTo>
                  <a:lnTo>
                    <a:pt x="647534" y="583272"/>
                  </a:lnTo>
                  <a:lnTo>
                    <a:pt x="686435" y="600087"/>
                  </a:lnTo>
                  <a:lnTo>
                    <a:pt x="690562" y="605053"/>
                  </a:lnTo>
                  <a:lnTo>
                    <a:pt x="698169" y="583234"/>
                  </a:lnTo>
                  <a:lnTo>
                    <a:pt x="719810" y="527786"/>
                  </a:lnTo>
                  <a:lnTo>
                    <a:pt x="747280" y="492696"/>
                  </a:lnTo>
                  <a:lnTo>
                    <a:pt x="772998" y="485571"/>
                  </a:lnTo>
                  <a:lnTo>
                    <a:pt x="790689" y="486308"/>
                  </a:lnTo>
                  <a:lnTo>
                    <a:pt x="830922" y="506349"/>
                  </a:lnTo>
                  <a:lnTo>
                    <a:pt x="846709" y="531939"/>
                  </a:lnTo>
                  <a:lnTo>
                    <a:pt x="855713" y="515454"/>
                  </a:lnTo>
                  <a:lnTo>
                    <a:pt x="868006" y="502323"/>
                  </a:lnTo>
                  <a:lnTo>
                    <a:pt x="881976" y="492582"/>
                  </a:lnTo>
                  <a:lnTo>
                    <a:pt x="896061" y="486232"/>
                  </a:lnTo>
                  <a:lnTo>
                    <a:pt x="898029" y="485571"/>
                  </a:lnTo>
                  <a:lnTo>
                    <a:pt x="901039" y="484543"/>
                  </a:lnTo>
                  <a:lnTo>
                    <a:pt x="906043" y="483387"/>
                  </a:lnTo>
                  <a:lnTo>
                    <a:pt x="910945" y="482803"/>
                  </a:lnTo>
                  <a:lnTo>
                    <a:pt x="926985" y="482244"/>
                  </a:lnTo>
                  <a:lnTo>
                    <a:pt x="941438" y="484568"/>
                  </a:lnTo>
                  <a:lnTo>
                    <a:pt x="973721" y="507238"/>
                  </a:lnTo>
                  <a:lnTo>
                    <a:pt x="987132" y="541845"/>
                  </a:lnTo>
                  <a:lnTo>
                    <a:pt x="991857" y="538530"/>
                  </a:lnTo>
                  <a:lnTo>
                    <a:pt x="997127" y="535825"/>
                  </a:lnTo>
                  <a:lnTo>
                    <a:pt x="1002855" y="533882"/>
                  </a:lnTo>
                  <a:lnTo>
                    <a:pt x="1020254" y="530656"/>
                  </a:lnTo>
                  <a:lnTo>
                    <a:pt x="1037361" y="532536"/>
                  </a:lnTo>
                  <a:lnTo>
                    <a:pt x="1053261" y="539318"/>
                  </a:lnTo>
                  <a:lnTo>
                    <a:pt x="1067079" y="550735"/>
                  </a:lnTo>
                  <a:lnTo>
                    <a:pt x="1071143" y="555218"/>
                  </a:lnTo>
                  <a:lnTo>
                    <a:pt x="1074089" y="557441"/>
                  </a:lnTo>
                  <a:lnTo>
                    <a:pt x="1076172" y="558088"/>
                  </a:lnTo>
                  <a:lnTo>
                    <a:pt x="1077417" y="563638"/>
                  </a:lnTo>
                  <a:lnTo>
                    <a:pt x="1078890" y="569963"/>
                  </a:lnTo>
                  <a:lnTo>
                    <a:pt x="1080681" y="577215"/>
                  </a:lnTo>
                  <a:lnTo>
                    <a:pt x="1162799" y="585660"/>
                  </a:lnTo>
                  <a:lnTo>
                    <a:pt x="1197876" y="584809"/>
                  </a:lnTo>
                  <a:lnTo>
                    <a:pt x="1277823" y="578269"/>
                  </a:lnTo>
                  <a:lnTo>
                    <a:pt x="1323568" y="550303"/>
                  </a:lnTo>
                  <a:lnTo>
                    <a:pt x="1347889" y="502627"/>
                  </a:lnTo>
                  <a:lnTo>
                    <a:pt x="1352537" y="482244"/>
                  </a:lnTo>
                  <a:lnTo>
                    <a:pt x="1353540" y="477850"/>
                  </a:lnTo>
                  <a:lnTo>
                    <a:pt x="1158786" y="464807"/>
                  </a:lnTo>
                  <a:lnTo>
                    <a:pt x="1156550" y="464464"/>
                  </a:lnTo>
                  <a:lnTo>
                    <a:pt x="1154417" y="463613"/>
                  </a:lnTo>
                  <a:lnTo>
                    <a:pt x="1064628" y="400786"/>
                  </a:lnTo>
                  <a:lnTo>
                    <a:pt x="1177696" y="449783"/>
                  </a:lnTo>
                  <a:lnTo>
                    <a:pt x="1178902" y="450126"/>
                  </a:lnTo>
                  <a:lnTo>
                    <a:pt x="1180147" y="450329"/>
                  </a:lnTo>
                  <a:lnTo>
                    <a:pt x="1273390" y="456133"/>
                  </a:lnTo>
                  <a:lnTo>
                    <a:pt x="1322590" y="458571"/>
                  </a:lnTo>
                  <a:lnTo>
                    <a:pt x="1344002" y="458063"/>
                  </a:lnTo>
                  <a:lnTo>
                    <a:pt x="1353947" y="455066"/>
                  </a:lnTo>
                  <a:lnTo>
                    <a:pt x="1373060" y="444373"/>
                  </a:lnTo>
                  <a:lnTo>
                    <a:pt x="1389176" y="427113"/>
                  </a:lnTo>
                  <a:lnTo>
                    <a:pt x="1402613" y="400786"/>
                  </a:lnTo>
                  <a:lnTo>
                    <a:pt x="1403654" y="398754"/>
                  </a:lnTo>
                  <a:lnTo>
                    <a:pt x="1417866" y="354761"/>
                  </a:lnTo>
                  <a:lnTo>
                    <a:pt x="1221587" y="309626"/>
                  </a:lnTo>
                  <a:lnTo>
                    <a:pt x="1220292" y="309397"/>
                  </a:lnTo>
                  <a:lnTo>
                    <a:pt x="1219060" y="308991"/>
                  </a:lnTo>
                  <a:lnTo>
                    <a:pt x="1193012" y="296456"/>
                  </a:lnTo>
                  <a:lnTo>
                    <a:pt x="1052830" y="228981"/>
                  </a:lnTo>
                  <a:lnTo>
                    <a:pt x="1229321" y="291439"/>
                  </a:lnTo>
                  <a:lnTo>
                    <a:pt x="1230299" y="291668"/>
                  </a:lnTo>
                  <a:lnTo>
                    <a:pt x="1231303" y="291807"/>
                  </a:lnTo>
                  <a:lnTo>
                    <a:pt x="1404086" y="328193"/>
                  </a:lnTo>
                  <a:lnTo>
                    <a:pt x="1409547" y="327990"/>
                  </a:lnTo>
                  <a:lnTo>
                    <a:pt x="1414894" y="327240"/>
                  </a:lnTo>
                  <a:lnTo>
                    <a:pt x="1420063" y="326034"/>
                  </a:lnTo>
                  <a:lnTo>
                    <a:pt x="1452003" y="306260"/>
                  </a:lnTo>
                  <a:lnTo>
                    <a:pt x="1464602" y="273532"/>
                  </a:lnTo>
                  <a:close/>
                </a:path>
              </a:pathLst>
            </a:custGeom>
            <a:solidFill>
              <a:srgbClr val="F99D1C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38" name="object 38">
              <a:extLst>
                <a:ext uri="{FF2B5EF4-FFF2-40B4-BE49-F238E27FC236}">
                  <a16:creationId xmlns:a16="http://schemas.microsoft.com/office/drawing/2014/main" xmlns="" id="{0EB3B7DB-8D00-8E90-3276-EB7E80E7FE8A}"/>
                </a:ext>
              </a:extLst>
            </p:cNvPr>
            <p:cNvSpPr/>
            <p:nvPr/>
          </p:nvSpPr>
          <p:spPr>
            <a:xfrm>
              <a:off x="10442143" y="0"/>
              <a:ext cx="1657985" cy="1234440"/>
            </a:xfrm>
            <a:custGeom>
              <a:avLst/>
              <a:gdLst/>
              <a:ahLst/>
              <a:cxnLst/>
              <a:rect l="l" t="t" r="r" b="b"/>
              <a:pathLst>
                <a:path w="1657984" h="1234440">
                  <a:moveTo>
                    <a:pt x="544360" y="1121257"/>
                  </a:moveTo>
                  <a:lnTo>
                    <a:pt x="514959" y="1090142"/>
                  </a:lnTo>
                  <a:lnTo>
                    <a:pt x="491820" y="1038618"/>
                  </a:lnTo>
                  <a:lnTo>
                    <a:pt x="480225" y="982091"/>
                  </a:lnTo>
                  <a:lnTo>
                    <a:pt x="477342" y="975499"/>
                  </a:lnTo>
                  <a:lnTo>
                    <a:pt x="472643" y="970330"/>
                  </a:lnTo>
                  <a:lnTo>
                    <a:pt x="452793" y="958430"/>
                  </a:lnTo>
                  <a:lnTo>
                    <a:pt x="431609" y="959573"/>
                  </a:lnTo>
                  <a:lnTo>
                    <a:pt x="414274" y="971638"/>
                  </a:lnTo>
                  <a:lnTo>
                    <a:pt x="405993" y="992517"/>
                  </a:lnTo>
                  <a:lnTo>
                    <a:pt x="394462" y="1044321"/>
                  </a:lnTo>
                  <a:lnTo>
                    <a:pt x="388569" y="1069949"/>
                  </a:lnTo>
                  <a:lnTo>
                    <a:pt x="386473" y="1076947"/>
                  </a:lnTo>
                  <a:lnTo>
                    <a:pt x="386346" y="1072896"/>
                  </a:lnTo>
                  <a:lnTo>
                    <a:pt x="388823" y="998575"/>
                  </a:lnTo>
                  <a:lnTo>
                    <a:pt x="389140" y="969340"/>
                  </a:lnTo>
                  <a:lnTo>
                    <a:pt x="384390" y="938669"/>
                  </a:lnTo>
                  <a:lnTo>
                    <a:pt x="368490" y="915670"/>
                  </a:lnTo>
                  <a:lnTo>
                    <a:pt x="335407" y="909447"/>
                  </a:lnTo>
                  <a:lnTo>
                    <a:pt x="319862" y="913892"/>
                  </a:lnTo>
                  <a:lnTo>
                    <a:pt x="305028" y="923112"/>
                  </a:lnTo>
                  <a:lnTo>
                    <a:pt x="293255" y="936421"/>
                  </a:lnTo>
                  <a:lnTo>
                    <a:pt x="286893" y="953084"/>
                  </a:lnTo>
                  <a:lnTo>
                    <a:pt x="258025" y="1072896"/>
                  </a:lnTo>
                  <a:lnTo>
                    <a:pt x="256057" y="1060881"/>
                  </a:lnTo>
                  <a:lnTo>
                    <a:pt x="253580" y="1023010"/>
                  </a:lnTo>
                  <a:lnTo>
                    <a:pt x="251409" y="982091"/>
                  </a:lnTo>
                  <a:lnTo>
                    <a:pt x="250558" y="964311"/>
                  </a:lnTo>
                  <a:lnTo>
                    <a:pt x="240601" y="930541"/>
                  </a:lnTo>
                  <a:lnTo>
                    <a:pt x="216001" y="914387"/>
                  </a:lnTo>
                  <a:lnTo>
                    <a:pt x="188442" y="913587"/>
                  </a:lnTo>
                  <a:lnTo>
                    <a:pt x="169621" y="925906"/>
                  </a:lnTo>
                  <a:lnTo>
                    <a:pt x="149390" y="971638"/>
                  </a:lnTo>
                  <a:lnTo>
                    <a:pt x="128117" y="1032332"/>
                  </a:lnTo>
                  <a:lnTo>
                    <a:pt x="111315" y="1085354"/>
                  </a:lnTo>
                  <a:lnTo>
                    <a:pt x="104495" y="1108049"/>
                  </a:lnTo>
                  <a:lnTo>
                    <a:pt x="105816" y="1082827"/>
                  </a:lnTo>
                  <a:lnTo>
                    <a:pt x="101790" y="1037209"/>
                  </a:lnTo>
                  <a:lnTo>
                    <a:pt x="67945" y="1010018"/>
                  </a:lnTo>
                  <a:lnTo>
                    <a:pt x="44653" y="1013104"/>
                  </a:lnTo>
                  <a:lnTo>
                    <a:pt x="28308" y="1029246"/>
                  </a:lnTo>
                  <a:lnTo>
                    <a:pt x="18745" y="1051953"/>
                  </a:lnTo>
                  <a:lnTo>
                    <a:pt x="5994" y="1091844"/>
                  </a:lnTo>
                  <a:lnTo>
                    <a:pt x="0" y="1138605"/>
                  </a:lnTo>
                  <a:lnTo>
                    <a:pt x="10756" y="1181938"/>
                  </a:lnTo>
                  <a:lnTo>
                    <a:pt x="16395" y="1190726"/>
                  </a:lnTo>
                  <a:lnTo>
                    <a:pt x="23342" y="1198600"/>
                  </a:lnTo>
                  <a:lnTo>
                    <a:pt x="32588" y="1205191"/>
                  </a:lnTo>
                  <a:lnTo>
                    <a:pt x="45161" y="1210056"/>
                  </a:lnTo>
                  <a:lnTo>
                    <a:pt x="62331" y="1208519"/>
                  </a:lnTo>
                  <a:lnTo>
                    <a:pt x="80479" y="1199908"/>
                  </a:lnTo>
                  <a:lnTo>
                    <a:pt x="94856" y="1190282"/>
                  </a:lnTo>
                  <a:lnTo>
                    <a:pt x="100736" y="1185710"/>
                  </a:lnTo>
                  <a:lnTo>
                    <a:pt x="125450" y="1215097"/>
                  </a:lnTo>
                  <a:lnTo>
                    <a:pt x="159689" y="1223886"/>
                  </a:lnTo>
                  <a:lnTo>
                    <a:pt x="196481" y="1212672"/>
                  </a:lnTo>
                  <a:lnTo>
                    <a:pt x="224917" y="1185710"/>
                  </a:lnTo>
                  <a:lnTo>
                    <a:pt x="228841" y="1182001"/>
                  </a:lnTo>
                  <a:lnTo>
                    <a:pt x="238874" y="1206030"/>
                  </a:lnTo>
                  <a:lnTo>
                    <a:pt x="255879" y="1222209"/>
                  </a:lnTo>
                  <a:lnTo>
                    <a:pt x="275932" y="1231277"/>
                  </a:lnTo>
                  <a:lnTo>
                    <a:pt x="295135" y="1234008"/>
                  </a:lnTo>
                  <a:lnTo>
                    <a:pt x="328536" y="1223987"/>
                  </a:lnTo>
                  <a:lnTo>
                    <a:pt x="350570" y="1202512"/>
                  </a:lnTo>
                  <a:lnTo>
                    <a:pt x="362204" y="1182001"/>
                  </a:lnTo>
                  <a:lnTo>
                    <a:pt x="362699" y="1181150"/>
                  </a:lnTo>
                  <a:lnTo>
                    <a:pt x="366420" y="1171448"/>
                  </a:lnTo>
                  <a:lnTo>
                    <a:pt x="367817" y="1174953"/>
                  </a:lnTo>
                  <a:lnTo>
                    <a:pt x="408228" y="1211300"/>
                  </a:lnTo>
                  <a:lnTo>
                    <a:pt x="448500" y="1214983"/>
                  </a:lnTo>
                  <a:lnTo>
                    <a:pt x="482206" y="1195743"/>
                  </a:lnTo>
                  <a:lnTo>
                    <a:pt x="497751" y="1171448"/>
                  </a:lnTo>
                  <a:lnTo>
                    <a:pt x="502958" y="1163320"/>
                  </a:lnTo>
                  <a:lnTo>
                    <a:pt x="506958" y="1151978"/>
                  </a:lnTo>
                  <a:lnTo>
                    <a:pt x="513486" y="1140218"/>
                  </a:lnTo>
                  <a:lnTo>
                    <a:pt x="525081" y="1129487"/>
                  </a:lnTo>
                  <a:lnTo>
                    <a:pt x="544360" y="1121257"/>
                  </a:lnTo>
                  <a:close/>
                </a:path>
                <a:path w="1657984" h="1234440">
                  <a:moveTo>
                    <a:pt x="1657464" y="0"/>
                  </a:moveTo>
                  <a:lnTo>
                    <a:pt x="796848" y="0"/>
                  </a:lnTo>
                  <a:lnTo>
                    <a:pt x="645858" y="163804"/>
                  </a:lnTo>
                  <a:lnTo>
                    <a:pt x="705967" y="212242"/>
                  </a:lnTo>
                  <a:lnTo>
                    <a:pt x="595617" y="322859"/>
                  </a:lnTo>
                  <a:lnTo>
                    <a:pt x="222961" y="389039"/>
                  </a:lnTo>
                  <a:lnTo>
                    <a:pt x="136702" y="532511"/>
                  </a:lnTo>
                  <a:lnTo>
                    <a:pt x="135013" y="538556"/>
                  </a:lnTo>
                  <a:lnTo>
                    <a:pt x="134378" y="644753"/>
                  </a:lnTo>
                  <a:lnTo>
                    <a:pt x="137210" y="658698"/>
                  </a:lnTo>
                  <a:lnTo>
                    <a:pt x="145072" y="669899"/>
                  </a:lnTo>
                  <a:lnTo>
                    <a:pt x="156667" y="677164"/>
                  </a:lnTo>
                  <a:lnTo>
                    <a:pt x="170738" y="679234"/>
                  </a:lnTo>
                  <a:lnTo>
                    <a:pt x="172707" y="679107"/>
                  </a:lnTo>
                  <a:lnTo>
                    <a:pt x="214274" y="669328"/>
                  </a:lnTo>
                  <a:lnTo>
                    <a:pt x="251993" y="647077"/>
                  </a:lnTo>
                  <a:lnTo>
                    <a:pt x="283527" y="615365"/>
                  </a:lnTo>
                  <a:lnTo>
                    <a:pt x="306527" y="577189"/>
                  </a:lnTo>
                  <a:lnTo>
                    <a:pt x="318681" y="535533"/>
                  </a:lnTo>
                  <a:lnTo>
                    <a:pt x="769683" y="560984"/>
                  </a:lnTo>
                  <a:lnTo>
                    <a:pt x="915885" y="624370"/>
                  </a:lnTo>
                  <a:lnTo>
                    <a:pt x="938860" y="557593"/>
                  </a:lnTo>
                  <a:lnTo>
                    <a:pt x="963879" y="535533"/>
                  </a:lnTo>
                  <a:lnTo>
                    <a:pt x="1032357" y="475170"/>
                  </a:lnTo>
                  <a:lnTo>
                    <a:pt x="1146251" y="566915"/>
                  </a:lnTo>
                  <a:lnTo>
                    <a:pt x="1657464" y="0"/>
                  </a:lnTo>
                  <a:close/>
                </a:path>
              </a:pathLst>
            </a:custGeom>
            <a:solidFill>
              <a:srgbClr val="B2B4BA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</p:grpSp>
      <p:sp>
        <p:nvSpPr>
          <p:cNvPr id="39" name="object 39">
            <a:extLst>
              <a:ext uri="{FF2B5EF4-FFF2-40B4-BE49-F238E27FC236}">
                <a16:creationId xmlns:a16="http://schemas.microsoft.com/office/drawing/2014/main" xmlns="" id="{126ACF86-4920-0694-F5C0-1B553FABEDD4}"/>
              </a:ext>
            </a:extLst>
          </p:cNvPr>
          <p:cNvSpPr txBox="1"/>
          <p:nvPr/>
        </p:nvSpPr>
        <p:spPr>
          <a:xfrm>
            <a:off x="11868657" y="6527415"/>
            <a:ext cx="238760" cy="24622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0"/>
              </a:spcBef>
            </a:pPr>
            <a:r>
              <a:rPr lang="en-US" altLang="ko-KR" sz="1400" spc="-150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rebuchet MS"/>
              </a:rPr>
              <a:t>02</a:t>
            </a:r>
          </a:p>
        </p:txBody>
      </p:sp>
      <p:sp>
        <p:nvSpPr>
          <p:cNvPr id="41" name="object 3">
            <a:extLst>
              <a:ext uri="{FF2B5EF4-FFF2-40B4-BE49-F238E27FC236}">
                <a16:creationId xmlns:a16="http://schemas.microsoft.com/office/drawing/2014/main" xmlns="" id="{80326583-7C01-480F-CDAB-ACEAECC4C3DA}"/>
              </a:ext>
            </a:extLst>
          </p:cNvPr>
          <p:cNvSpPr txBox="1">
            <a:spLocks/>
          </p:cNvSpPr>
          <p:nvPr/>
        </p:nvSpPr>
        <p:spPr>
          <a:xfrm>
            <a:off x="1139300" y="485927"/>
            <a:ext cx="344106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300" b="1" i="0" u="none" strike="noStrike" kern="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itchFamily="2" charset="-127"/>
              </a:rPr>
              <a:t>적용대상 거래</a:t>
            </a:r>
          </a:p>
        </p:txBody>
      </p:sp>
      <p:sp>
        <p:nvSpPr>
          <p:cNvPr id="42" name="object 21">
            <a:extLst>
              <a:ext uri="{FF2B5EF4-FFF2-40B4-BE49-F238E27FC236}">
                <a16:creationId xmlns:a16="http://schemas.microsoft.com/office/drawing/2014/main" xmlns="" id="{C630B314-F325-6ED8-C567-141B31A4D619}"/>
              </a:ext>
            </a:extLst>
          </p:cNvPr>
          <p:cNvSpPr txBox="1"/>
          <p:nvPr/>
        </p:nvSpPr>
        <p:spPr>
          <a:xfrm>
            <a:off x="328645" y="423710"/>
            <a:ext cx="3695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sz="4000" b="1" spc="-100" dirty="0">
                <a:solidFill>
                  <a:srgbClr val="FFF7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itchFamily="2" charset="-127"/>
              </a:rPr>
              <a:t>2</a:t>
            </a:r>
            <a:endParaRPr sz="4000" spc="-100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itchFamily="2" charset="-127"/>
            </a:endParaRPr>
          </a:p>
        </p:txBody>
      </p:sp>
      <p:sp>
        <p:nvSpPr>
          <p:cNvPr id="43" name="object 12">
            <a:extLst>
              <a:ext uri="{FF2B5EF4-FFF2-40B4-BE49-F238E27FC236}">
                <a16:creationId xmlns:a16="http://schemas.microsoft.com/office/drawing/2014/main" xmlns="" id="{15643A76-48C8-A6DC-FA34-29A2629B4175}"/>
              </a:ext>
            </a:extLst>
          </p:cNvPr>
          <p:cNvSpPr/>
          <p:nvPr/>
        </p:nvSpPr>
        <p:spPr>
          <a:xfrm>
            <a:off x="1044003" y="1343364"/>
            <a:ext cx="10080625" cy="504190"/>
          </a:xfrm>
          <a:custGeom>
            <a:avLst/>
            <a:gdLst/>
            <a:ahLst/>
            <a:cxnLst/>
            <a:rect l="l" t="t" r="r" b="b"/>
            <a:pathLst>
              <a:path w="10080625" h="504189">
                <a:moveTo>
                  <a:pt x="9851402" y="0"/>
                </a:moveTo>
                <a:lnTo>
                  <a:pt x="228600" y="0"/>
                </a:lnTo>
                <a:lnTo>
                  <a:pt x="96440" y="3571"/>
                </a:lnTo>
                <a:lnTo>
                  <a:pt x="28575" y="28575"/>
                </a:lnTo>
                <a:lnTo>
                  <a:pt x="3571" y="96440"/>
                </a:lnTo>
                <a:lnTo>
                  <a:pt x="0" y="228600"/>
                </a:lnTo>
                <a:lnTo>
                  <a:pt x="0" y="275399"/>
                </a:lnTo>
                <a:lnTo>
                  <a:pt x="3571" y="407558"/>
                </a:lnTo>
                <a:lnTo>
                  <a:pt x="28575" y="475424"/>
                </a:lnTo>
                <a:lnTo>
                  <a:pt x="96440" y="500427"/>
                </a:lnTo>
                <a:lnTo>
                  <a:pt x="228600" y="503999"/>
                </a:lnTo>
                <a:lnTo>
                  <a:pt x="9851402" y="503999"/>
                </a:lnTo>
                <a:lnTo>
                  <a:pt x="9983562" y="500427"/>
                </a:lnTo>
                <a:lnTo>
                  <a:pt x="10051427" y="475424"/>
                </a:lnTo>
                <a:lnTo>
                  <a:pt x="10076430" y="407558"/>
                </a:lnTo>
                <a:lnTo>
                  <a:pt x="10080002" y="275399"/>
                </a:lnTo>
                <a:lnTo>
                  <a:pt x="10080002" y="228600"/>
                </a:lnTo>
                <a:lnTo>
                  <a:pt x="10076430" y="96440"/>
                </a:lnTo>
                <a:lnTo>
                  <a:pt x="10051427" y="28575"/>
                </a:lnTo>
                <a:lnTo>
                  <a:pt x="9983562" y="3571"/>
                </a:lnTo>
                <a:lnTo>
                  <a:pt x="9851402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pc="-100">
              <a:latin typeface="KoPubWorld돋움체 Bold" pitchFamily="2" charset="-127"/>
            </a:endParaRPr>
          </a:p>
        </p:txBody>
      </p:sp>
      <p:sp>
        <p:nvSpPr>
          <p:cNvPr id="44" name="object 14">
            <a:extLst>
              <a:ext uri="{FF2B5EF4-FFF2-40B4-BE49-F238E27FC236}">
                <a16:creationId xmlns:a16="http://schemas.microsoft.com/office/drawing/2014/main" xmlns="" id="{4335632B-EC94-1391-C592-C7981DC5236C}"/>
              </a:ext>
            </a:extLst>
          </p:cNvPr>
          <p:cNvSpPr txBox="1"/>
          <p:nvPr/>
        </p:nvSpPr>
        <p:spPr>
          <a:xfrm>
            <a:off x="1334096" y="1408528"/>
            <a:ext cx="43478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0" dirty="0">
                <a:solidFill>
                  <a:srgbClr val="FFFFFF"/>
                </a:solidFill>
                <a:latin typeface="+mj-ea"/>
                <a:ea typeface="+mj-ea"/>
                <a:cs typeface="KoPubWorld돋움체 Bold" pitchFamily="2" charset="-127"/>
              </a:rPr>
              <a:t>주요 원재료가 있는 </a:t>
            </a:r>
            <a:r>
              <a:rPr sz="2400" b="1" spc="-100" dirty="0" err="1">
                <a:solidFill>
                  <a:srgbClr val="FFFFFF"/>
                </a:solidFill>
                <a:latin typeface="+mj-ea"/>
                <a:ea typeface="+mj-ea"/>
                <a:cs typeface="KoPubWorld돋움체 Bold" pitchFamily="2" charset="-127"/>
              </a:rPr>
              <a:t>수탁·위탁거래</a:t>
            </a:r>
            <a:endParaRPr sz="2200" b="1" spc="-100" dirty="0">
              <a:latin typeface="+mj-ea"/>
              <a:ea typeface="+mj-ea"/>
              <a:cs typeface="KoPubWorld돋움체 Bold" pitchFamily="2" charset="-127"/>
            </a:endParaRPr>
          </a:p>
        </p:txBody>
      </p:sp>
      <p:sp>
        <p:nvSpPr>
          <p:cNvPr id="46" name="object 4">
            <a:extLst>
              <a:ext uri="{FF2B5EF4-FFF2-40B4-BE49-F238E27FC236}">
                <a16:creationId xmlns:a16="http://schemas.microsoft.com/office/drawing/2014/main" xmlns="" id="{F5970DAB-60D6-BA74-23DA-7A28D513C726}"/>
              </a:ext>
            </a:extLst>
          </p:cNvPr>
          <p:cNvSpPr/>
          <p:nvPr/>
        </p:nvSpPr>
        <p:spPr>
          <a:xfrm>
            <a:off x="1224000" y="2933937"/>
            <a:ext cx="133273" cy="1334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47" name="object 6">
            <a:extLst>
              <a:ext uri="{FF2B5EF4-FFF2-40B4-BE49-F238E27FC236}">
                <a16:creationId xmlns:a16="http://schemas.microsoft.com/office/drawing/2014/main" xmlns="" id="{C4C48DA6-66F8-5582-9406-A8E1086A7256}"/>
              </a:ext>
            </a:extLst>
          </p:cNvPr>
          <p:cNvSpPr txBox="1"/>
          <p:nvPr/>
        </p:nvSpPr>
        <p:spPr>
          <a:xfrm>
            <a:off x="1470723" y="2221734"/>
            <a:ext cx="9108440" cy="1861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(주요 원재료) </a:t>
            </a:r>
            <a:r>
              <a:rPr sz="2200" b="1" spc="-100" dirty="0">
                <a:solidFill>
                  <a:srgbClr val="ED1B34"/>
                </a:solidFill>
                <a:latin typeface="+mj-ea"/>
                <a:ea typeface="+mj-ea"/>
                <a:cs typeface="KoPubWorld돋움체 Bold" pitchFamily="2" charset="-127"/>
              </a:rPr>
              <a:t>납품대금</a:t>
            </a:r>
            <a:r>
              <a:rPr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에서 </a:t>
            </a:r>
            <a:r>
              <a:rPr sz="2200" b="1" spc="-100" dirty="0">
                <a:solidFill>
                  <a:srgbClr val="ED1B34"/>
                </a:solidFill>
                <a:latin typeface="+mj-ea"/>
                <a:ea typeface="+mj-ea"/>
                <a:cs typeface="KoPubWorld돋움체 Bold" pitchFamily="2" charset="-127"/>
              </a:rPr>
              <a:t>10% 이상을 차지</a:t>
            </a:r>
            <a:r>
              <a:rPr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하는 원재료</a:t>
            </a:r>
            <a:endParaRPr sz="2200" b="1" spc="-100" dirty="0">
              <a:latin typeface="+mj-ea"/>
              <a:ea typeface="+mj-ea"/>
              <a:cs typeface="KoPubWorld돋움체 Bold" pitchFamily="2" charset="-127"/>
            </a:endParaRPr>
          </a:p>
          <a:p>
            <a:pPr marL="12700" marR="5080">
              <a:lnSpc>
                <a:spcPct val="132600"/>
              </a:lnSpc>
              <a:spcBef>
                <a:spcPts val="1410"/>
              </a:spcBef>
            </a:pPr>
            <a:r>
              <a:rPr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납품대금이란 위탁기업이 </a:t>
            </a:r>
            <a:r>
              <a:rPr sz="2200" b="1" spc="-100" dirty="0" err="1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물품등의</a:t>
            </a:r>
            <a:r>
              <a:rPr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</a:t>
            </a:r>
            <a:r>
              <a:rPr sz="2200" b="1" spc="-100" dirty="0" err="1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제조</a:t>
            </a:r>
            <a:r>
              <a:rPr lang="ko-KR" altLang="en-US"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등</a:t>
            </a:r>
            <a:r>
              <a:rPr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및 납품에 대한 </a:t>
            </a:r>
            <a:r>
              <a:rPr sz="2200" b="1" spc="-100" dirty="0" err="1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대가로</a:t>
            </a:r>
            <a:r>
              <a:rPr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</a:t>
            </a:r>
            <a:r>
              <a:rPr lang="en-US"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/>
            </a:r>
            <a:br>
              <a:rPr lang="en-US"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</a:br>
            <a:r>
              <a:rPr sz="2200" b="1" spc="-100" dirty="0" err="1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수탁기업에</a:t>
            </a:r>
            <a:r>
              <a:rPr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지급하기로  약정한 </a:t>
            </a:r>
            <a:r>
              <a:rPr sz="2200" b="1" spc="-100" dirty="0" err="1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금액을</a:t>
            </a:r>
            <a:r>
              <a:rPr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</a:t>
            </a:r>
            <a:r>
              <a:rPr sz="2200" b="1" spc="-100" dirty="0" err="1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말함</a:t>
            </a:r>
            <a:r>
              <a:rPr lang="en-US"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(</a:t>
            </a:r>
            <a:r>
              <a:rPr lang="ko-KR" altLang="en-US"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부가가치세 포함</a:t>
            </a:r>
            <a:r>
              <a:rPr lang="en-US" sz="22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)</a:t>
            </a:r>
            <a:endParaRPr sz="2200" spc="-100" dirty="0">
              <a:latin typeface="+mn-ea"/>
              <a:cs typeface="KoPubWorld돋움체 Bold" pitchFamily="2" charset="-127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000" spc="-100" dirty="0">
                <a:solidFill>
                  <a:srgbClr val="323031"/>
                </a:solidFill>
                <a:latin typeface="+mn-ea"/>
                <a:cs typeface="KoPubWorld돋움체 Medium" pitchFamily="2" charset="-127"/>
              </a:rPr>
              <a:t>※ 1회 발주 금액이 아닌 1건의 계약당 총 납품대금이 기준</a:t>
            </a:r>
            <a:endParaRPr sz="2000" spc="-100" dirty="0">
              <a:latin typeface="+mn-ea"/>
              <a:cs typeface="KoPubWorld돋움체 Medium" pitchFamily="2" charset="-127"/>
            </a:endParaRPr>
          </a:p>
        </p:txBody>
      </p:sp>
      <p:grpSp>
        <p:nvGrpSpPr>
          <p:cNvPr id="50" name="object 8">
            <a:extLst>
              <a:ext uri="{FF2B5EF4-FFF2-40B4-BE49-F238E27FC236}">
                <a16:creationId xmlns:a16="http://schemas.microsoft.com/office/drawing/2014/main" xmlns="" id="{2B4E1848-3EFC-F02C-6D57-5FBAFC6C02A8}"/>
              </a:ext>
            </a:extLst>
          </p:cNvPr>
          <p:cNvGrpSpPr/>
          <p:nvPr/>
        </p:nvGrpSpPr>
        <p:grpSpPr>
          <a:xfrm>
            <a:off x="1151991" y="2237244"/>
            <a:ext cx="302895" cy="302895"/>
            <a:chOff x="1151991" y="1684794"/>
            <a:chExt cx="302895" cy="302895"/>
          </a:xfrm>
        </p:grpSpPr>
        <p:sp>
          <p:nvSpPr>
            <p:cNvPr id="51" name="object 9">
              <a:extLst>
                <a:ext uri="{FF2B5EF4-FFF2-40B4-BE49-F238E27FC236}">
                  <a16:creationId xmlns:a16="http://schemas.microsoft.com/office/drawing/2014/main" xmlns="" id="{93D7D5EC-AF3E-C2C4-AB1F-26F0D53DFA90}"/>
                </a:ext>
              </a:extLst>
            </p:cNvPr>
            <p:cNvSpPr/>
            <p:nvPr/>
          </p:nvSpPr>
          <p:spPr>
            <a:xfrm>
              <a:off x="1151991" y="1684794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4" h="302894">
                  <a:moveTo>
                    <a:pt x="151206" y="0"/>
                  </a:moveTo>
                  <a:lnTo>
                    <a:pt x="103415" y="7707"/>
                  </a:lnTo>
                  <a:lnTo>
                    <a:pt x="61908" y="29171"/>
                  </a:lnTo>
                  <a:lnTo>
                    <a:pt x="29175" y="61900"/>
                  </a:lnTo>
                  <a:lnTo>
                    <a:pt x="7709" y="103404"/>
                  </a:lnTo>
                  <a:lnTo>
                    <a:pt x="0" y="151193"/>
                  </a:lnTo>
                  <a:lnTo>
                    <a:pt x="7709" y="198988"/>
                  </a:lnTo>
                  <a:lnTo>
                    <a:pt x="29175" y="240496"/>
                  </a:lnTo>
                  <a:lnTo>
                    <a:pt x="61908" y="273227"/>
                  </a:lnTo>
                  <a:lnTo>
                    <a:pt x="103415" y="294691"/>
                  </a:lnTo>
                  <a:lnTo>
                    <a:pt x="151206" y="302399"/>
                  </a:lnTo>
                  <a:lnTo>
                    <a:pt x="198996" y="294691"/>
                  </a:lnTo>
                  <a:lnTo>
                    <a:pt x="240503" y="273227"/>
                  </a:lnTo>
                  <a:lnTo>
                    <a:pt x="273236" y="240496"/>
                  </a:lnTo>
                  <a:lnTo>
                    <a:pt x="294703" y="198988"/>
                  </a:lnTo>
                  <a:lnTo>
                    <a:pt x="302412" y="151193"/>
                  </a:lnTo>
                  <a:lnTo>
                    <a:pt x="294703" y="103404"/>
                  </a:lnTo>
                  <a:lnTo>
                    <a:pt x="273236" y="61900"/>
                  </a:lnTo>
                  <a:lnTo>
                    <a:pt x="240503" y="29171"/>
                  </a:lnTo>
                  <a:lnTo>
                    <a:pt x="198996" y="7707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52" name="object 10">
              <a:extLst>
                <a:ext uri="{FF2B5EF4-FFF2-40B4-BE49-F238E27FC236}">
                  <a16:creationId xmlns:a16="http://schemas.microsoft.com/office/drawing/2014/main" xmlns="" id="{D59FFC02-0970-A44A-EDF8-44857999DE10}"/>
                </a:ext>
              </a:extLst>
            </p:cNvPr>
            <p:cNvSpPr/>
            <p:nvPr/>
          </p:nvSpPr>
          <p:spPr>
            <a:xfrm>
              <a:off x="1225265" y="1746008"/>
              <a:ext cx="155867" cy="1799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sp>
        <p:nvSpPr>
          <p:cNvPr id="53" name="object 10">
            <a:extLst>
              <a:ext uri="{FF2B5EF4-FFF2-40B4-BE49-F238E27FC236}">
                <a16:creationId xmlns:a16="http://schemas.microsoft.com/office/drawing/2014/main" xmlns="" id="{A2C4761E-1FAC-8DEF-D4DE-F5807007313C}"/>
              </a:ext>
            </a:extLst>
          </p:cNvPr>
          <p:cNvSpPr txBox="1"/>
          <p:nvPr/>
        </p:nvSpPr>
        <p:spPr>
          <a:xfrm>
            <a:off x="5396826" y="4613249"/>
            <a:ext cx="4494365" cy="13481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</a:pPr>
            <a:r>
              <a:rPr sz="1800" b="1" spc="-100" dirty="0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물품등의 제조를 위해 필요한 재료로서 </a:t>
            </a:r>
            <a:r>
              <a:rPr sz="1800" b="1" spc="-100" dirty="0" err="1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원료와</a:t>
            </a:r>
            <a:r>
              <a:rPr sz="1800" b="1" spc="-100" dirty="0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  </a:t>
            </a:r>
            <a:endParaRPr lang="en-US" sz="1800" b="1" spc="-100" dirty="0">
              <a:solidFill>
                <a:srgbClr val="323031"/>
              </a:solidFill>
              <a:ea typeface="맑은 고딕" panose="020B0503020000020004" pitchFamily="50" charset="-127"/>
              <a:cs typeface="KoPubWorld돋움체 Bold" pitchFamily="2" charset="-127"/>
            </a:endParaRPr>
          </a:p>
          <a:p>
            <a:pPr marL="12700" marR="5080">
              <a:lnSpc>
                <a:spcPct val="120400"/>
              </a:lnSpc>
              <a:spcBef>
                <a:spcPts val="100"/>
              </a:spcBef>
            </a:pPr>
            <a:r>
              <a:rPr sz="1800" b="1" spc="-100" dirty="0" err="1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재료를</a:t>
            </a:r>
            <a:r>
              <a:rPr sz="1800" b="1" spc="-100" dirty="0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 포괄하고 천연재료, 화합물, 가공물,  </a:t>
            </a:r>
            <a:endParaRPr lang="en-US" sz="1800" b="1" spc="-100" dirty="0">
              <a:solidFill>
                <a:srgbClr val="323031"/>
              </a:solidFill>
              <a:ea typeface="맑은 고딕" panose="020B0503020000020004" pitchFamily="50" charset="-127"/>
              <a:cs typeface="KoPubWorld돋움체 Bold" pitchFamily="2" charset="-127"/>
            </a:endParaRPr>
          </a:p>
          <a:p>
            <a:pPr marL="12700" marR="5080">
              <a:lnSpc>
                <a:spcPct val="120400"/>
              </a:lnSpc>
              <a:spcBef>
                <a:spcPts val="100"/>
              </a:spcBef>
            </a:pPr>
            <a:r>
              <a:rPr sz="1800" b="1" spc="-100" dirty="0" err="1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중간재</a:t>
            </a:r>
            <a:r>
              <a:rPr sz="1800" b="1" spc="-100" dirty="0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 등을 포함하되 이에 </a:t>
            </a:r>
            <a:r>
              <a:rPr sz="1800" b="1" spc="-100" dirty="0" err="1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한정하지</a:t>
            </a:r>
            <a:r>
              <a:rPr sz="1800" b="1" spc="-100" dirty="0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 </a:t>
            </a:r>
            <a:r>
              <a:rPr sz="1800" b="1" spc="-100" dirty="0" err="1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않음</a:t>
            </a:r>
            <a:endParaRPr lang="en-US" sz="1800" b="1" spc="-100" dirty="0">
              <a:solidFill>
                <a:srgbClr val="323031"/>
              </a:solidFill>
              <a:ea typeface="맑은 고딕" panose="020B0503020000020004" pitchFamily="50" charset="-127"/>
              <a:cs typeface="KoPubWorld돋움체 Bold" pitchFamily="2" charset="-127"/>
            </a:endParaRPr>
          </a:p>
          <a:p>
            <a:pPr marL="12700" marR="5080">
              <a:lnSpc>
                <a:spcPct val="120400"/>
              </a:lnSpc>
              <a:spcBef>
                <a:spcPts val="100"/>
              </a:spcBef>
            </a:pPr>
            <a:r>
              <a:rPr lang="ko-KR" altLang="en-US" b="1" spc="-100" dirty="0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단</a:t>
            </a:r>
            <a:r>
              <a:rPr lang="en-US" altLang="ko-KR" b="1" spc="-100" dirty="0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, </a:t>
            </a:r>
            <a:r>
              <a:rPr lang="ko-KR" altLang="en-US" b="1" spc="-100" dirty="0">
                <a:solidFill>
                  <a:srgbClr val="323031"/>
                </a:solidFill>
                <a:ea typeface="맑은 고딕" panose="020B0503020000020004" pitchFamily="50" charset="-127"/>
                <a:cs typeface="KoPubWorld돋움체 Bold" pitchFamily="2" charset="-127"/>
              </a:rPr>
              <a:t>노무비와 경비는 제외됨</a:t>
            </a:r>
            <a:endParaRPr sz="1800" spc="-100" dirty="0">
              <a:ea typeface="맑은 고딕" panose="020B0503020000020004" pitchFamily="50" charset="-127"/>
              <a:cs typeface="KoPubWorld돋움체 Bold" pitchFamily="2" charset="-127"/>
            </a:endParaRPr>
          </a:p>
        </p:txBody>
      </p:sp>
      <p:sp>
        <p:nvSpPr>
          <p:cNvPr id="54" name="object 12">
            <a:extLst>
              <a:ext uri="{FF2B5EF4-FFF2-40B4-BE49-F238E27FC236}">
                <a16:creationId xmlns:a16="http://schemas.microsoft.com/office/drawing/2014/main" xmlns="" id="{E9D0BEC4-26A0-5FD2-13E7-EE66BEB32738}"/>
              </a:ext>
            </a:extLst>
          </p:cNvPr>
          <p:cNvSpPr/>
          <p:nvPr/>
        </p:nvSpPr>
        <p:spPr>
          <a:xfrm>
            <a:off x="4941519" y="4664544"/>
            <a:ext cx="378460" cy="378460"/>
          </a:xfrm>
          <a:custGeom>
            <a:avLst/>
            <a:gdLst/>
            <a:ahLst/>
            <a:cxnLst/>
            <a:rect l="l" t="t" r="r" b="b"/>
            <a:pathLst>
              <a:path w="378460" h="378460">
                <a:moveTo>
                  <a:pt x="189001" y="0"/>
                </a:moveTo>
                <a:lnTo>
                  <a:pt x="138757" y="6751"/>
                </a:lnTo>
                <a:lnTo>
                  <a:pt x="93609" y="25804"/>
                </a:lnTo>
                <a:lnTo>
                  <a:pt x="55357" y="55357"/>
                </a:lnTo>
                <a:lnTo>
                  <a:pt x="25804" y="93609"/>
                </a:lnTo>
                <a:lnTo>
                  <a:pt x="6751" y="138757"/>
                </a:lnTo>
                <a:lnTo>
                  <a:pt x="0" y="189001"/>
                </a:lnTo>
                <a:lnTo>
                  <a:pt x="6751" y="239245"/>
                </a:lnTo>
                <a:lnTo>
                  <a:pt x="25804" y="284393"/>
                </a:lnTo>
                <a:lnTo>
                  <a:pt x="55357" y="322645"/>
                </a:lnTo>
                <a:lnTo>
                  <a:pt x="93609" y="352198"/>
                </a:lnTo>
                <a:lnTo>
                  <a:pt x="138757" y="371251"/>
                </a:lnTo>
                <a:lnTo>
                  <a:pt x="189001" y="378002"/>
                </a:lnTo>
                <a:lnTo>
                  <a:pt x="239245" y="371251"/>
                </a:lnTo>
                <a:lnTo>
                  <a:pt x="284393" y="352198"/>
                </a:lnTo>
                <a:lnTo>
                  <a:pt x="322645" y="322645"/>
                </a:lnTo>
                <a:lnTo>
                  <a:pt x="343163" y="296087"/>
                </a:lnTo>
                <a:lnTo>
                  <a:pt x="81330" y="296087"/>
                </a:lnTo>
                <a:lnTo>
                  <a:pt x="144411" y="69316"/>
                </a:lnTo>
                <a:lnTo>
                  <a:pt x="333429" y="69316"/>
                </a:lnTo>
                <a:lnTo>
                  <a:pt x="322645" y="55357"/>
                </a:lnTo>
                <a:lnTo>
                  <a:pt x="284393" y="25804"/>
                </a:lnTo>
                <a:lnTo>
                  <a:pt x="239245" y="6751"/>
                </a:lnTo>
                <a:lnTo>
                  <a:pt x="189001" y="0"/>
                </a:lnTo>
                <a:close/>
              </a:path>
              <a:path w="378460" h="378460">
                <a:moveTo>
                  <a:pt x="224497" y="235953"/>
                </a:moveTo>
                <a:lnTo>
                  <a:pt x="152336" y="235953"/>
                </a:lnTo>
                <a:lnTo>
                  <a:pt x="137375" y="296087"/>
                </a:lnTo>
                <a:lnTo>
                  <a:pt x="239458" y="296087"/>
                </a:lnTo>
                <a:lnTo>
                  <a:pt x="224497" y="235953"/>
                </a:lnTo>
                <a:close/>
              </a:path>
              <a:path w="378460" h="378460">
                <a:moveTo>
                  <a:pt x="333429" y="69316"/>
                </a:moveTo>
                <a:lnTo>
                  <a:pt x="233006" y="69316"/>
                </a:lnTo>
                <a:lnTo>
                  <a:pt x="296672" y="296087"/>
                </a:lnTo>
                <a:lnTo>
                  <a:pt x="343163" y="296087"/>
                </a:lnTo>
                <a:lnTo>
                  <a:pt x="352198" y="284393"/>
                </a:lnTo>
                <a:lnTo>
                  <a:pt x="371251" y="239245"/>
                </a:lnTo>
                <a:lnTo>
                  <a:pt x="378002" y="189001"/>
                </a:lnTo>
                <a:lnTo>
                  <a:pt x="371251" y="138757"/>
                </a:lnTo>
                <a:lnTo>
                  <a:pt x="352198" y="93609"/>
                </a:lnTo>
                <a:lnTo>
                  <a:pt x="333429" y="69316"/>
                </a:lnTo>
                <a:close/>
              </a:path>
              <a:path w="378460" h="378460">
                <a:moveTo>
                  <a:pt x="192519" y="105981"/>
                </a:moveTo>
                <a:lnTo>
                  <a:pt x="184607" y="105981"/>
                </a:lnTo>
                <a:lnTo>
                  <a:pt x="162306" y="195465"/>
                </a:lnTo>
                <a:lnTo>
                  <a:pt x="214528" y="195465"/>
                </a:lnTo>
                <a:lnTo>
                  <a:pt x="192519" y="105981"/>
                </a:lnTo>
                <a:close/>
              </a:path>
            </a:pathLst>
          </a:custGeom>
          <a:solidFill>
            <a:srgbClr val="7C7E81"/>
          </a:solid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grpSp>
        <p:nvGrpSpPr>
          <p:cNvPr id="55" name="object 13">
            <a:extLst>
              <a:ext uri="{FF2B5EF4-FFF2-40B4-BE49-F238E27FC236}">
                <a16:creationId xmlns:a16="http://schemas.microsoft.com/office/drawing/2014/main" xmlns="" id="{49A97FCC-3363-48F8-DF4E-CFFA1E0DA9F7}"/>
              </a:ext>
            </a:extLst>
          </p:cNvPr>
          <p:cNvGrpSpPr/>
          <p:nvPr/>
        </p:nvGrpSpPr>
        <p:grpSpPr>
          <a:xfrm>
            <a:off x="1233525" y="4523549"/>
            <a:ext cx="3456304" cy="1044575"/>
            <a:chOff x="1224000" y="3932999"/>
            <a:chExt cx="3456304" cy="1044575"/>
          </a:xfrm>
        </p:grpSpPr>
        <p:sp>
          <p:nvSpPr>
            <p:cNvPr id="56" name="object 14">
              <a:extLst>
                <a:ext uri="{FF2B5EF4-FFF2-40B4-BE49-F238E27FC236}">
                  <a16:creationId xmlns:a16="http://schemas.microsoft.com/office/drawing/2014/main" xmlns="" id="{D90B7120-14D5-1087-36FF-2E5C177889E6}"/>
                </a:ext>
              </a:extLst>
            </p:cNvPr>
            <p:cNvSpPr/>
            <p:nvPr/>
          </p:nvSpPr>
          <p:spPr>
            <a:xfrm>
              <a:off x="1236700" y="3945699"/>
              <a:ext cx="3430904" cy="1019175"/>
            </a:xfrm>
            <a:custGeom>
              <a:avLst/>
              <a:gdLst/>
              <a:ahLst/>
              <a:cxnLst/>
              <a:rect l="l" t="t" r="r" b="b"/>
              <a:pathLst>
                <a:path w="3430904" h="1019175">
                  <a:moveTo>
                    <a:pt x="3335299" y="0"/>
                  </a:moveTo>
                  <a:lnTo>
                    <a:pt x="95326" y="0"/>
                  </a:lnTo>
                  <a:lnTo>
                    <a:pt x="78791" y="1714"/>
                  </a:lnTo>
                  <a:lnTo>
                    <a:pt x="46205" y="12503"/>
                  </a:lnTo>
                  <a:lnTo>
                    <a:pt x="14348" y="40865"/>
                  </a:lnTo>
                  <a:lnTo>
                    <a:pt x="0" y="95300"/>
                  </a:lnTo>
                  <a:lnTo>
                    <a:pt x="0" y="923302"/>
                  </a:lnTo>
                  <a:lnTo>
                    <a:pt x="1714" y="939822"/>
                  </a:lnTo>
                  <a:lnTo>
                    <a:pt x="12503" y="972400"/>
                  </a:lnTo>
                  <a:lnTo>
                    <a:pt x="40865" y="1004255"/>
                  </a:lnTo>
                  <a:lnTo>
                    <a:pt x="95300" y="1018603"/>
                  </a:lnTo>
                  <a:lnTo>
                    <a:pt x="3335299" y="1018603"/>
                  </a:lnTo>
                  <a:lnTo>
                    <a:pt x="3351818" y="1016884"/>
                  </a:lnTo>
                  <a:lnTo>
                    <a:pt x="3384397" y="1006095"/>
                  </a:lnTo>
                  <a:lnTo>
                    <a:pt x="3416252" y="977735"/>
                  </a:lnTo>
                  <a:lnTo>
                    <a:pt x="3430600" y="923302"/>
                  </a:lnTo>
                  <a:lnTo>
                    <a:pt x="3430600" y="95300"/>
                  </a:lnTo>
                  <a:lnTo>
                    <a:pt x="3428878" y="78781"/>
                  </a:lnTo>
                  <a:lnTo>
                    <a:pt x="3418087" y="46202"/>
                  </a:lnTo>
                  <a:lnTo>
                    <a:pt x="3389727" y="14347"/>
                  </a:lnTo>
                  <a:lnTo>
                    <a:pt x="3335299" y="0"/>
                  </a:lnTo>
                  <a:close/>
                </a:path>
              </a:pathLst>
            </a:custGeom>
            <a:solidFill>
              <a:srgbClr val="EBE6F3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57" name="object 15">
              <a:extLst>
                <a:ext uri="{FF2B5EF4-FFF2-40B4-BE49-F238E27FC236}">
                  <a16:creationId xmlns:a16="http://schemas.microsoft.com/office/drawing/2014/main" xmlns="" id="{73764DDA-B005-F254-7C3D-3C7FEFC6145A}"/>
                </a:ext>
              </a:extLst>
            </p:cNvPr>
            <p:cNvSpPr/>
            <p:nvPr/>
          </p:nvSpPr>
          <p:spPr>
            <a:xfrm>
              <a:off x="1236700" y="3945699"/>
              <a:ext cx="3430904" cy="1019175"/>
            </a:xfrm>
            <a:custGeom>
              <a:avLst/>
              <a:gdLst/>
              <a:ahLst/>
              <a:cxnLst/>
              <a:rect l="l" t="t" r="r" b="b"/>
              <a:pathLst>
                <a:path w="3430904" h="1019175">
                  <a:moveTo>
                    <a:pt x="95326" y="0"/>
                  </a:moveTo>
                  <a:lnTo>
                    <a:pt x="78791" y="1714"/>
                  </a:lnTo>
                  <a:lnTo>
                    <a:pt x="46205" y="12503"/>
                  </a:lnTo>
                  <a:lnTo>
                    <a:pt x="14348" y="40865"/>
                  </a:lnTo>
                  <a:lnTo>
                    <a:pt x="0" y="95300"/>
                  </a:lnTo>
                  <a:lnTo>
                    <a:pt x="0" y="923302"/>
                  </a:lnTo>
                  <a:lnTo>
                    <a:pt x="1714" y="939822"/>
                  </a:lnTo>
                  <a:lnTo>
                    <a:pt x="12503" y="972400"/>
                  </a:lnTo>
                  <a:lnTo>
                    <a:pt x="40865" y="1004255"/>
                  </a:lnTo>
                  <a:lnTo>
                    <a:pt x="95300" y="1018603"/>
                  </a:lnTo>
                  <a:lnTo>
                    <a:pt x="3335299" y="1018603"/>
                  </a:lnTo>
                  <a:lnTo>
                    <a:pt x="3351818" y="1016884"/>
                  </a:lnTo>
                  <a:lnTo>
                    <a:pt x="3384397" y="1006095"/>
                  </a:lnTo>
                  <a:lnTo>
                    <a:pt x="3416252" y="977735"/>
                  </a:lnTo>
                  <a:lnTo>
                    <a:pt x="3430600" y="923302"/>
                  </a:lnTo>
                  <a:lnTo>
                    <a:pt x="3430600" y="95300"/>
                  </a:lnTo>
                  <a:lnTo>
                    <a:pt x="3428878" y="78781"/>
                  </a:lnTo>
                  <a:lnTo>
                    <a:pt x="3418087" y="46202"/>
                  </a:lnTo>
                  <a:lnTo>
                    <a:pt x="3389727" y="14347"/>
                  </a:lnTo>
                  <a:lnTo>
                    <a:pt x="3335299" y="0"/>
                  </a:lnTo>
                  <a:lnTo>
                    <a:pt x="95300" y="0"/>
                  </a:lnTo>
                  <a:close/>
                </a:path>
              </a:pathLst>
            </a:custGeom>
            <a:ln w="25400">
              <a:solidFill>
                <a:srgbClr val="7C51A1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</p:grpSp>
      <p:sp>
        <p:nvSpPr>
          <p:cNvPr id="58" name="object 16">
            <a:extLst>
              <a:ext uri="{FF2B5EF4-FFF2-40B4-BE49-F238E27FC236}">
                <a16:creationId xmlns:a16="http://schemas.microsoft.com/office/drawing/2014/main" xmlns="" id="{F438E190-309D-991A-801A-E60DF4AC3B12}"/>
              </a:ext>
            </a:extLst>
          </p:cNvPr>
          <p:cNvSpPr txBox="1"/>
          <p:nvPr/>
        </p:nvSpPr>
        <p:spPr>
          <a:xfrm>
            <a:off x="2066925" y="4711750"/>
            <a:ext cx="1723594" cy="6895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0480" algn="ctr">
              <a:lnSpc>
                <a:spcPct val="127499"/>
              </a:lnSpc>
              <a:spcBef>
                <a:spcPts val="95"/>
              </a:spcBef>
            </a:pPr>
            <a:r>
              <a:rPr sz="17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원재료의 </a:t>
            </a:r>
            <a:r>
              <a:rPr sz="1700" b="1" spc="-100" dirty="0" err="1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정의</a:t>
            </a:r>
            <a:r>
              <a:rPr sz="17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 및</a:t>
            </a:r>
            <a:endParaRPr lang="en-US" sz="1700" b="1" spc="-100" dirty="0">
              <a:solidFill>
                <a:srgbClr val="231F20"/>
              </a:solidFill>
              <a:latin typeface="+mj-ea"/>
              <a:ea typeface="+mj-ea"/>
              <a:cs typeface="KoPubWorld돋움체 Bold" pitchFamily="2" charset="-127"/>
            </a:endParaRPr>
          </a:p>
          <a:p>
            <a:pPr marL="12700" marR="5080" indent="30480" algn="ctr">
              <a:lnSpc>
                <a:spcPct val="127499"/>
              </a:lnSpc>
              <a:spcBef>
                <a:spcPts val="95"/>
              </a:spcBef>
            </a:pPr>
            <a:r>
              <a:rPr sz="1700" b="1" spc="-100" dirty="0" err="1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범위는</a:t>
            </a:r>
            <a:r>
              <a:rPr sz="17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 무엇인지?</a:t>
            </a:r>
            <a:endParaRPr sz="1700" spc="-100" dirty="0">
              <a:latin typeface="+mj-ea"/>
              <a:ea typeface="+mj-ea"/>
              <a:cs typeface="KoPubWorld돋움체 Bold" pitchFamily="2" charset="-127"/>
            </a:endParaRPr>
          </a:p>
        </p:txBody>
      </p:sp>
      <p:grpSp>
        <p:nvGrpSpPr>
          <p:cNvPr id="59" name="object 17">
            <a:extLst>
              <a:ext uri="{FF2B5EF4-FFF2-40B4-BE49-F238E27FC236}">
                <a16:creationId xmlns:a16="http://schemas.microsoft.com/office/drawing/2014/main" xmlns="" id="{89BF9137-0E91-DBD8-E37F-E17C84941CCE}"/>
              </a:ext>
            </a:extLst>
          </p:cNvPr>
          <p:cNvGrpSpPr/>
          <p:nvPr/>
        </p:nvGrpSpPr>
        <p:grpSpPr>
          <a:xfrm>
            <a:off x="1010335" y="4619548"/>
            <a:ext cx="467995" cy="467995"/>
            <a:chOff x="1000810" y="4028998"/>
            <a:chExt cx="467995" cy="467995"/>
          </a:xfrm>
        </p:grpSpPr>
        <p:sp>
          <p:nvSpPr>
            <p:cNvPr id="60" name="object 18">
              <a:extLst>
                <a:ext uri="{FF2B5EF4-FFF2-40B4-BE49-F238E27FC236}">
                  <a16:creationId xmlns:a16="http://schemas.microsoft.com/office/drawing/2014/main" xmlns="" id="{708A46B5-E330-E5FC-9B1B-69E7DA25C213}"/>
                </a:ext>
              </a:extLst>
            </p:cNvPr>
            <p:cNvSpPr/>
            <p:nvPr/>
          </p:nvSpPr>
          <p:spPr>
            <a:xfrm>
              <a:off x="1018799" y="4046994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4" h="432435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31"/>
                  </a:lnTo>
                  <a:lnTo>
                    <a:pt x="21955" y="310997"/>
                  </a:lnTo>
                  <a:lnTo>
                    <a:pt x="47454" y="351103"/>
                  </a:lnTo>
                  <a:lnTo>
                    <a:pt x="80904" y="384553"/>
                  </a:lnTo>
                  <a:lnTo>
                    <a:pt x="121011" y="410050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50"/>
                  </a:lnTo>
                  <a:lnTo>
                    <a:pt x="351098" y="384553"/>
                  </a:lnTo>
                  <a:lnTo>
                    <a:pt x="384549" y="351103"/>
                  </a:lnTo>
                  <a:lnTo>
                    <a:pt x="410047" y="310997"/>
                  </a:lnTo>
                  <a:lnTo>
                    <a:pt x="426298" y="265531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61" name="object 19">
              <a:extLst>
                <a:ext uri="{FF2B5EF4-FFF2-40B4-BE49-F238E27FC236}">
                  <a16:creationId xmlns:a16="http://schemas.microsoft.com/office/drawing/2014/main" xmlns="" id="{021C9C2C-E681-9CC3-1FEF-713088279404}"/>
                </a:ext>
              </a:extLst>
            </p:cNvPr>
            <p:cNvSpPr/>
            <p:nvPr/>
          </p:nvSpPr>
          <p:spPr>
            <a:xfrm>
              <a:off x="1000810" y="4028998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4" h="467995">
                  <a:moveTo>
                    <a:pt x="233997" y="0"/>
                  </a:moveTo>
                  <a:lnTo>
                    <a:pt x="186838" y="4753"/>
                  </a:lnTo>
                  <a:lnTo>
                    <a:pt x="142914" y="18388"/>
                  </a:lnTo>
                  <a:lnTo>
                    <a:pt x="103166" y="39962"/>
                  </a:lnTo>
                  <a:lnTo>
                    <a:pt x="68535" y="68535"/>
                  </a:lnTo>
                  <a:lnTo>
                    <a:pt x="39962" y="103166"/>
                  </a:lnTo>
                  <a:lnTo>
                    <a:pt x="18388" y="142914"/>
                  </a:lnTo>
                  <a:lnTo>
                    <a:pt x="4753" y="186838"/>
                  </a:lnTo>
                  <a:lnTo>
                    <a:pt x="0" y="233997"/>
                  </a:lnTo>
                  <a:lnTo>
                    <a:pt x="4753" y="281156"/>
                  </a:lnTo>
                  <a:lnTo>
                    <a:pt x="18388" y="325080"/>
                  </a:lnTo>
                  <a:lnTo>
                    <a:pt x="39962" y="364828"/>
                  </a:lnTo>
                  <a:lnTo>
                    <a:pt x="68535" y="399459"/>
                  </a:lnTo>
                  <a:lnTo>
                    <a:pt x="103166" y="428032"/>
                  </a:lnTo>
                  <a:lnTo>
                    <a:pt x="142914" y="449606"/>
                  </a:lnTo>
                  <a:lnTo>
                    <a:pt x="186838" y="463241"/>
                  </a:lnTo>
                  <a:lnTo>
                    <a:pt x="233997" y="467994"/>
                  </a:lnTo>
                  <a:lnTo>
                    <a:pt x="281156" y="463241"/>
                  </a:lnTo>
                  <a:lnTo>
                    <a:pt x="325080" y="449606"/>
                  </a:lnTo>
                  <a:lnTo>
                    <a:pt x="364828" y="428032"/>
                  </a:lnTo>
                  <a:lnTo>
                    <a:pt x="394418" y="403618"/>
                  </a:lnTo>
                  <a:lnTo>
                    <a:pt x="262508" y="403618"/>
                  </a:lnTo>
                  <a:lnTo>
                    <a:pt x="237971" y="401444"/>
                  </a:lnTo>
                  <a:lnTo>
                    <a:pt x="219055" y="393857"/>
                  </a:lnTo>
                  <a:lnTo>
                    <a:pt x="206884" y="379256"/>
                  </a:lnTo>
                  <a:lnTo>
                    <a:pt x="202577" y="356044"/>
                  </a:lnTo>
                  <a:lnTo>
                    <a:pt x="202577" y="355307"/>
                  </a:lnTo>
                  <a:lnTo>
                    <a:pt x="186261" y="351412"/>
                  </a:lnTo>
                  <a:lnTo>
                    <a:pt x="145554" y="328066"/>
                  </a:lnTo>
                  <a:lnTo>
                    <a:pt x="120624" y="287207"/>
                  </a:lnTo>
                  <a:lnTo>
                    <a:pt x="111772" y="225640"/>
                  </a:lnTo>
                  <a:lnTo>
                    <a:pt x="111772" y="196583"/>
                  </a:lnTo>
                  <a:lnTo>
                    <a:pt x="117456" y="145735"/>
                  </a:lnTo>
                  <a:lnTo>
                    <a:pt x="133704" y="108311"/>
                  </a:lnTo>
                  <a:lnTo>
                    <a:pt x="193083" y="68851"/>
                  </a:lnTo>
                  <a:lnTo>
                    <a:pt x="233806" y="64376"/>
                  </a:lnTo>
                  <a:lnTo>
                    <a:pt x="394418" y="64376"/>
                  </a:lnTo>
                  <a:lnTo>
                    <a:pt x="364828" y="39962"/>
                  </a:lnTo>
                  <a:lnTo>
                    <a:pt x="325080" y="18388"/>
                  </a:lnTo>
                  <a:lnTo>
                    <a:pt x="281156" y="4753"/>
                  </a:lnTo>
                  <a:lnTo>
                    <a:pt x="233997" y="0"/>
                  </a:lnTo>
                  <a:close/>
                </a:path>
                <a:path w="467994" h="467995">
                  <a:moveTo>
                    <a:pt x="394418" y="64376"/>
                  </a:moveTo>
                  <a:lnTo>
                    <a:pt x="233806" y="64376"/>
                  </a:lnTo>
                  <a:lnTo>
                    <a:pt x="274296" y="68675"/>
                  </a:lnTo>
                  <a:lnTo>
                    <a:pt x="308125" y="82563"/>
                  </a:lnTo>
                  <a:lnTo>
                    <a:pt x="333951" y="107521"/>
                  </a:lnTo>
                  <a:lnTo>
                    <a:pt x="350430" y="145033"/>
                  </a:lnTo>
                  <a:lnTo>
                    <a:pt x="356222" y="196583"/>
                  </a:lnTo>
                  <a:lnTo>
                    <a:pt x="356222" y="225640"/>
                  </a:lnTo>
                  <a:lnTo>
                    <a:pt x="347365" y="287207"/>
                  </a:lnTo>
                  <a:lnTo>
                    <a:pt x="322440" y="328066"/>
                  </a:lnTo>
                  <a:lnTo>
                    <a:pt x="280760" y="351717"/>
                  </a:lnTo>
                  <a:lnTo>
                    <a:pt x="263956" y="355676"/>
                  </a:lnTo>
                  <a:lnTo>
                    <a:pt x="263956" y="361124"/>
                  </a:lnTo>
                  <a:lnTo>
                    <a:pt x="267588" y="362940"/>
                  </a:lnTo>
                  <a:lnTo>
                    <a:pt x="318439" y="362940"/>
                  </a:lnTo>
                  <a:lnTo>
                    <a:pt x="318439" y="397078"/>
                  </a:lnTo>
                  <a:lnTo>
                    <a:pt x="307248" y="399632"/>
                  </a:lnTo>
                  <a:lnTo>
                    <a:pt x="293470" y="401710"/>
                  </a:lnTo>
                  <a:lnTo>
                    <a:pt x="278193" y="403107"/>
                  </a:lnTo>
                  <a:lnTo>
                    <a:pt x="262508" y="403618"/>
                  </a:lnTo>
                  <a:lnTo>
                    <a:pt x="394418" y="403618"/>
                  </a:lnTo>
                  <a:lnTo>
                    <a:pt x="428032" y="364828"/>
                  </a:lnTo>
                  <a:lnTo>
                    <a:pt x="449606" y="325080"/>
                  </a:lnTo>
                  <a:lnTo>
                    <a:pt x="463241" y="281156"/>
                  </a:lnTo>
                  <a:lnTo>
                    <a:pt x="467994" y="233997"/>
                  </a:lnTo>
                  <a:lnTo>
                    <a:pt x="463241" y="186838"/>
                  </a:lnTo>
                  <a:lnTo>
                    <a:pt x="449606" y="142914"/>
                  </a:lnTo>
                  <a:lnTo>
                    <a:pt x="428032" y="103166"/>
                  </a:lnTo>
                  <a:lnTo>
                    <a:pt x="399459" y="68535"/>
                  </a:lnTo>
                  <a:lnTo>
                    <a:pt x="394418" y="64376"/>
                  </a:lnTo>
                  <a:close/>
                </a:path>
                <a:path w="467994" h="467995">
                  <a:moveTo>
                    <a:pt x="233806" y="118859"/>
                  </a:moveTo>
                  <a:lnTo>
                    <a:pt x="210149" y="123755"/>
                  </a:lnTo>
                  <a:lnTo>
                    <a:pt x="192452" y="138696"/>
                  </a:lnTo>
                  <a:lnTo>
                    <a:pt x="181361" y="164057"/>
                  </a:lnTo>
                  <a:lnTo>
                    <a:pt x="177520" y="200215"/>
                  </a:lnTo>
                  <a:lnTo>
                    <a:pt x="177520" y="221284"/>
                  </a:lnTo>
                  <a:lnTo>
                    <a:pt x="181412" y="258018"/>
                  </a:lnTo>
                  <a:lnTo>
                    <a:pt x="192590" y="283581"/>
                  </a:lnTo>
                  <a:lnTo>
                    <a:pt x="210305" y="298519"/>
                  </a:lnTo>
                  <a:lnTo>
                    <a:pt x="233806" y="303377"/>
                  </a:lnTo>
                  <a:lnTo>
                    <a:pt x="257529" y="298519"/>
                  </a:lnTo>
                  <a:lnTo>
                    <a:pt x="275356" y="283581"/>
                  </a:lnTo>
                  <a:lnTo>
                    <a:pt x="286576" y="258018"/>
                  </a:lnTo>
                  <a:lnTo>
                    <a:pt x="290474" y="221284"/>
                  </a:lnTo>
                  <a:lnTo>
                    <a:pt x="290474" y="200215"/>
                  </a:lnTo>
                  <a:lnTo>
                    <a:pt x="286729" y="164057"/>
                  </a:lnTo>
                  <a:lnTo>
                    <a:pt x="275766" y="138696"/>
                  </a:lnTo>
                  <a:lnTo>
                    <a:pt x="257989" y="123755"/>
                  </a:lnTo>
                  <a:lnTo>
                    <a:pt x="233806" y="118859"/>
                  </a:lnTo>
                  <a:close/>
                </a:path>
              </a:pathLst>
            </a:custGeom>
            <a:solidFill>
              <a:srgbClr val="7C51A1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</p:grpSp>
      <p:grpSp>
        <p:nvGrpSpPr>
          <p:cNvPr id="62" name="object 20">
            <a:extLst>
              <a:ext uri="{FF2B5EF4-FFF2-40B4-BE49-F238E27FC236}">
                <a16:creationId xmlns:a16="http://schemas.microsoft.com/office/drawing/2014/main" xmlns="" id="{407D52EC-2E39-A4EB-56AC-F72DA20126A0}"/>
              </a:ext>
            </a:extLst>
          </p:cNvPr>
          <p:cNvGrpSpPr/>
          <p:nvPr/>
        </p:nvGrpSpPr>
        <p:grpSpPr>
          <a:xfrm>
            <a:off x="5271719" y="4649546"/>
            <a:ext cx="6037580" cy="1421592"/>
            <a:chOff x="4931994" y="4058996"/>
            <a:chExt cx="6037580" cy="1213485"/>
          </a:xfrm>
        </p:grpSpPr>
        <p:sp>
          <p:nvSpPr>
            <p:cNvPr id="63" name="object 21">
              <a:extLst>
                <a:ext uri="{FF2B5EF4-FFF2-40B4-BE49-F238E27FC236}">
                  <a16:creationId xmlns:a16="http://schemas.microsoft.com/office/drawing/2014/main" xmlns="" id="{BA10F72F-BC43-4942-89C8-A0121CBBC99E}"/>
                </a:ext>
              </a:extLst>
            </p:cNvPr>
            <p:cNvSpPr/>
            <p:nvPr/>
          </p:nvSpPr>
          <p:spPr>
            <a:xfrm>
              <a:off x="9636049" y="4058996"/>
              <a:ext cx="1333157" cy="120600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17408" name="object 22">
              <a:extLst>
                <a:ext uri="{FF2B5EF4-FFF2-40B4-BE49-F238E27FC236}">
                  <a16:creationId xmlns:a16="http://schemas.microsoft.com/office/drawing/2014/main" xmlns="" id="{60E08478-937F-FA82-BFC6-5734D529B27C}"/>
                </a:ext>
              </a:extLst>
            </p:cNvPr>
            <p:cNvSpPr/>
            <p:nvPr/>
          </p:nvSpPr>
          <p:spPr>
            <a:xfrm>
              <a:off x="4931994" y="5265699"/>
              <a:ext cx="6033770" cy="0"/>
            </a:xfrm>
            <a:custGeom>
              <a:avLst/>
              <a:gdLst/>
              <a:ahLst/>
              <a:cxnLst/>
              <a:rect l="l" t="t" r="r" b="b"/>
              <a:pathLst>
                <a:path w="6033770">
                  <a:moveTo>
                    <a:pt x="0" y="0"/>
                  </a:moveTo>
                  <a:lnTo>
                    <a:pt x="6033604" y="0"/>
                  </a:lnTo>
                </a:path>
              </a:pathLst>
            </a:custGeom>
            <a:ln w="12700">
              <a:solidFill>
                <a:srgbClr val="7C51A1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473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9BD9EEA1-185A-660B-9785-C4261BCB7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" y="0"/>
            <a:ext cx="12190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6" name="그룹 25"/>
          <p:cNvGrpSpPr/>
          <p:nvPr/>
        </p:nvGrpSpPr>
        <p:grpSpPr>
          <a:xfrm>
            <a:off x="0" y="0"/>
            <a:ext cx="12099836" cy="1234440"/>
            <a:chOff x="0" y="0"/>
            <a:chExt cx="12099836" cy="1234440"/>
          </a:xfrm>
        </p:grpSpPr>
        <p:sp>
          <p:nvSpPr>
            <p:cNvPr id="27" name="object 2"/>
            <p:cNvSpPr/>
            <p:nvPr/>
          </p:nvSpPr>
          <p:spPr>
            <a:xfrm>
              <a:off x="0" y="395998"/>
              <a:ext cx="9864090" cy="792480"/>
            </a:xfrm>
            <a:custGeom>
              <a:avLst/>
              <a:gdLst/>
              <a:ahLst/>
              <a:cxnLst/>
              <a:rect l="l" t="t" r="r" b="b"/>
              <a:pathLst>
                <a:path w="9864090" h="792480">
                  <a:moveTo>
                    <a:pt x="9864001" y="0"/>
                  </a:moveTo>
                  <a:lnTo>
                    <a:pt x="0" y="0"/>
                  </a:lnTo>
                  <a:lnTo>
                    <a:pt x="0" y="791997"/>
                  </a:lnTo>
                  <a:lnTo>
                    <a:pt x="9864001" y="791997"/>
                  </a:lnTo>
                  <a:lnTo>
                    <a:pt x="9864001" y="0"/>
                  </a:lnTo>
                  <a:close/>
                </a:path>
              </a:pathLst>
            </a:custGeom>
            <a:solidFill>
              <a:srgbClr val="7C51A1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grpSp>
          <p:nvGrpSpPr>
            <p:cNvPr id="28" name="object 25"/>
            <p:cNvGrpSpPr/>
            <p:nvPr/>
          </p:nvGrpSpPr>
          <p:grpSpPr>
            <a:xfrm>
              <a:off x="9864001" y="0"/>
              <a:ext cx="2236127" cy="1234440"/>
              <a:chOff x="9864001" y="0"/>
              <a:chExt cx="2236127" cy="1234440"/>
            </a:xfrm>
          </p:grpSpPr>
          <p:sp>
            <p:nvSpPr>
              <p:cNvPr id="29" name="object 26"/>
              <p:cNvSpPr/>
              <p:nvPr/>
            </p:nvSpPr>
            <p:spPr>
              <a:xfrm>
                <a:off x="9864001" y="404761"/>
                <a:ext cx="1464945" cy="720090"/>
              </a:xfrm>
              <a:custGeom>
                <a:avLst/>
                <a:gdLst/>
                <a:ahLst/>
                <a:cxnLst/>
                <a:rect l="l" t="t" r="r" b="b"/>
                <a:pathLst>
                  <a:path w="1464945" h="720090">
                    <a:moveTo>
                      <a:pt x="370916" y="117513"/>
                    </a:moveTo>
                    <a:lnTo>
                      <a:pt x="0" y="69049"/>
                    </a:lnTo>
                    <a:lnTo>
                      <a:pt x="0" y="719874"/>
                    </a:lnTo>
                    <a:lnTo>
                      <a:pt x="340563" y="669912"/>
                    </a:lnTo>
                    <a:lnTo>
                      <a:pt x="370916" y="117513"/>
                    </a:lnTo>
                    <a:close/>
                  </a:path>
                  <a:path w="1464945" h="720090">
                    <a:moveTo>
                      <a:pt x="1271536" y="607949"/>
                    </a:moveTo>
                    <a:lnTo>
                      <a:pt x="1271498" y="605053"/>
                    </a:lnTo>
                    <a:lnTo>
                      <a:pt x="1270977" y="598398"/>
                    </a:lnTo>
                    <a:lnTo>
                      <a:pt x="1270342" y="590296"/>
                    </a:lnTo>
                    <a:lnTo>
                      <a:pt x="1163408" y="598398"/>
                    </a:lnTo>
                    <a:lnTo>
                      <a:pt x="1082713" y="586397"/>
                    </a:lnTo>
                    <a:lnTo>
                      <a:pt x="1091539" y="629437"/>
                    </a:lnTo>
                    <a:lnTo>
                      <a:pt x="1110729" y="672160"/>
                    </a:lnTo>
                    <a:lnTo>
                      <a:pt x="1121105" y="684072"/>
                    </a:lnTo>
                    <a:lnTo>
                      <a:pt x="1149540" y="681126"/>
                    </a:lnTo>
                    <a:lnTo>
                      <a:pt x="1173378" y="683006"/>
                    </a:lnTo>
                    <a:lnTo>
                      <a:pt x="1187005" y="683590"/>
                    </a:lnTo>
                    <a:lnTo>
                      <a:pt x="1195539" y="682879"/>
                    </a:lnTo>
                    <a:lnTo>
                      <a:pt x="1202867" y="681126"/>
                    </a:lnTo>
                    <a:lnTo>
                      <a:pt x="1204099" y="680834"/>
                    </a:lnTo>
                    <a:lnTo>
                      <a:pt x="1247698" y="657085"/>
                    </a:lnTo>
                    <a:lnTo>
                      <a:pt x="1269593" y="624941"/>
                    </a:lnTo>
                    <a:lnTo>
                      <a:pt x="1271536" y="607949"/>
                    </a:lnTo>
                    <a:close/>
                  </a:path>
                  <a:path w="1464945" h="720090">
                    <a:moveTo>
                      <a:pt x="1464602" y="273532"/>
                    </a:moveTo>
                    <a:lnTo>
                      <a:pt x="1445882" y="228981"/>
                    </a:lnTo>
                    <a:lnTo>
                      <a:pt x="1348879" y="179095"/>
                    </a:lnTo>
                    <a:lnTo>
                      <a:pt x="914552" y="153835"/>
                    </a:lnTo>
                    <a:lnTo>
                      <a:pt x="896620" y="197523"/>
                    </a:lnTo>
                    <a:lnTo>
                      <a:pt x="868540" y="236385"/>
                    </a:lnTo>
                    <a:lnTo>
                      <a:pt x="832612" y="267665"/>
                    </a:lnTo>
                    <a:lnTo>
                      <a:pt x="791146" y="288569"/>
                    </a:lnTo>
                    <a:lnTo>
                      <a:pt x="752182" y="296341"/>
                    </a:lnTo>
                    <a:lnTo>
                      <a:pt x="750265" y="296456"/>
                    </a:lnTo>
                    <a:lnTo>
                      <a:pt x="738708" y="295973"/>
                    </a:lnTo>
                    <a:lnTo>
                      <a:pt x="700570" y="272402"/>
                    </a:lnTo>
                    <a:lnTo>
                      <a:pt x="690486" y="239852"/>
                    </a:lnTo>
                    <a:lnTo>
                      <a:pt x="691083" y="139814"/>
                    </a:lnTo>
                    <a:lnTo>
                      <a:pt x="765962" y="0"/>
                    </a:lnTo>
                    <a:lnTo>
                      <a:pt x="404672" y="153085"/>
                    </a:lnTo>
                    <a:lnTo>
                      <a:pt x="379691" y="607949"/>
                    </a:lnTo>
                    <a:lnTo>
                      <a:pt x="457987" y="601281"/>
                    </a:lnTo>
                    <a:lnTo>
                      <a:pt x="516356" y="639737"/>
                    </a:lnTo>
                    <a:lnTo>
                      <a:pt x="547166" y="659193"/>
                    </a:lnTo>
                    <a:lnTo>
                      <a:pt x="560616" y="665645"/>
                    </a:lnTo>
                    <a:lnTo>
                      <a:pt x="566928" y="665060"/>
                    </a:lnTo>
                    <a:lnTo>
                      <a:pt x="567512" y="664857"/>
                    </a:lnTo>
                    <a:lnTo>
                      <a:pt x="571284" y="653288"/>
                    </a:lnTo>
                    <a:lnTo>
                      <a:pt x="575360" y="642010"/>
                    </a:lnTo>
                    <a:lnTo>
                      <a:pt x="591781" y="605955"/>
                    </a:lnTo>
                    <a:lnTo>
                      <a:pt x="632904" y="583234"/>
                    </a:lnTo>
                    <a:lnTo>
                      <a:pt x="647534" y="583272"/>
                    </a:lnTo>
                    <a:lnTo>
                      <a:pt x="686435" y="600087"/>
                    </a:lnTo>
                    <a:lnTo>
                      <a:pt x="690562" y="605053"/>
                    </a:lnTo>
                    <a:lnTo>
                      <a:pt x="698169" y="583234"/>
                    </a:lnTo>
                    <a:lnTo>
                      <a:pt x="719810" y="527786"/>
                    </a:lnTo>
                    <a:lnTo>
                      <a:pt x="747280" y="492696"/>
                    </a:lnTo>
                    <a:lnTo>
                      <a:pt x="772998" y="485571"/>
                    </a:lnTo>
                    <a:lnTo>
                      <a:pt x="790689" y="486308"/>
                    </a:lnTo>
                    <a:lnTo>
                      <a:pt x="830922" y="506349"/>
                    </a:lnTo>
                    <a:lnTo>
                      <a:pt x="846709" y="531939"/>
                    </a:lnTo>
                    <a:lnTo>
                      <a:pt x="855713" y="515454"/>
                    </a:lnTo>
                    <a:lnTo>
                      <a:pt x="868006" y="502323"/>
                    </a:lnTo>
                    <a:lnTo>
                      <a:pt x="881976" y="492582"/>
                    </a:lnTo>
                    <a:lnTo>
                      <a:pt x="896061" y="486232"/>
                    </a:lnTo>
                    <a:lnTo>
                      <a:pt x="898029" y="485571"/>
                    </a:lnTo>
                    <a:lnTo>
                      <a:pt x="901039" y="484543"/>
                    </a:lnTo>
                    <a:lnTo>
                      <a:pt x="906043" y="483387"/>
                    </a:lnTo>
                    <a:lnTo>
                      <a:pt x="910945" y="482803"/>
                    </a:lnTo>
                    <a:lnTo>
                      <a:pt x="926985" y="482244"/>
                    </a:lnTo>
                    <a:lnTo>
                      <a:pt x="941438" y="484568"/>
                    </a:lnTo>
                    <a:lnTo>
                      <a:pt x="973721" y="507238"/>
                    </a:lnTo>
                    <a:lnTo>
                      <a:pt x="987132" y="541845"/>
                    </a:lnTo>
                    <a:lnTo>
                      <a:pt x="991857" y="538530"/>
                    </a:lnTo>
                    <a:lnTo>
                      <a:pt x="997127" y="535825"/>
                    </a:lnTo>
                    <a:lnTo>
                      <a:pt x="1002855" y="533882"/>
                    </a:lnTo>
                    <a:lnTo>
                      <a:pt x="1020254" y="530656"/>
                    </a:lnTo>
                    <a:lnTo>
                      <a:pt x="1037361" y="532536"/>
                    </a:lnTo>
                    <a:lnTo>
                      <a:pt x="1053261" y="539318"/>
                    </a:lnTo>
                    <a:lnTo>
                      <a:pt x="1067079" y="550735"/>
                    </a:lnTo>
                    <a:lnTo>
                      <a:pt x="1071143" y="555218"/>
                    </a:lnTo>
                    <a:lnTo>
                      <a:pt x="1074089" y="557441"/>
                    </a:lnTo>
                    <a:lnTo>
                      <a:pt x="1076172" y="558088"/>
                    </a:lnTo>
                    <a:lnTo>
                      <a:pt x="1077417" y="563638"/>
                    </a:lnTo>
                    <a:lnTo>
                      <a:pt x="1078890" y="569963"/>
                    </a:lnTo>
                    <a:lnTo>
                      <a:pt x="1080681" y="577215"/>
                    </a:lnTo>
                    <a:lnTo>
                      <a:pt x="1162799" y="585660"/>
                    </a:lnTo>
                    <a:lnTo>
                      <a:pt x="1197876" y="584809"/>
                    </a:lnTo>
                    <a:lnTo>
                      <a:pt x="1277823" y="578269"/>
                    </a:lnTo>
                    <a:lnTo>
                      <a:pt x="1323568" y="550303"/>
                    </a:lnTo>
                    <a:lnTo>
                      <a:pt x="1347889" y="502627"/>
                    </a:lnTo>
                    <a:lnTo>
                      <a:pt x="1352537" y="482244"/>
                    </a:lnTo>
                    <a:lnTo>
                      <a:pt x="1353540" y="477850"/>
                    </a:lnTo>
                    <a:lnTo>
                      <a:pt x="1158786" y="464807"/>
                    </a:lnTo>
                    <a:lnTo>
                      <a:pt x="1156550" y="464464"/>
                    </a:lnTo>
                    <a:lnTo>
                      <a:pt x="1154417" y="463613"/>
                    </a:lnTo>
                    <a:lnTo>
                      <a:pt x="1064628" y="400786"/>
                    </a:lnTo>
                    <a:lnTo>
                      <a:pt x="1177696" y="449783"/>
                    </a:lnTo>
                    <a:lnTo>
                      <a:pt x="1178902" y="450126"/>
                    </a:lnTo>
                    <a:lnTo>
                      <a:pt x="1180147" y="450329"/>
                    </a:lnTo>
                    <a:lnTo>
                      <a:pt x="1273390" y="456133"/>
                    </a:lnTo>
                    <a:lnTo>
                      <a:pt x="1322590" y="458571"/>
                    </a:lnTo>
                    <a:lnTo>
                      <a:pt x="1344002" y="458063"/>
                    </a:lnTo>
                    <a:lnTo>
                      <a:pt x="1353947" y="455066"/>
                    </a:lnTo>
                    <a:lnTo>
                      <a:pt x="1373060" y="444373"/>
                    </a:lnTo>
                    <a:lnTo>
                      <a:pt x="1389176" y="427113"/>
                    </a:lnTo>
                    <a:lnTo>
                      <a:pt x="1402613" y="400786"/>
                    </a:lnTo>
                    <a:lnTo>
                      <a:pt x="1403654" y="398754"/>
                    </a:lnTo>
                    <a:lnTo>
                      <a:pt x="1417866" y="354761"/>
                    </a:lnTo>
                    <a:lnTo>
                      <a:pt x="1221587" y="309626"/>
                    </a:lnTo>
                    <a:lnTo>
                      <a:pt x="1220292" y="309397"/>
                    </a:lnTo>
                    <a:lnTo>
                      <a:pt x="1219060" y="308991"/>
                    </a:lnTo>
                    <a:lnTo>
                      <a:pt x="1193012" y="296456"/>
                    </a:lnTo>
                    <a:lnTo>
                      <a:pt x="1052830" y="228981"/>
                    </a:lnTo>
                    <a:lnTo>
                      <a:pt x="1229321" y="291439"/>
                    </a:lnTo>
                    <a:lnTo>
                      <a:pt x="1230299" y="291668"/>
                    </a:lnTo>
                    <a:lnTo>
                      <a:pt x="1231303" y="291807"/>
                    </a:lnTo>
                    <a:lnTo>
                      <a:pt x="1404086" y="328193"/>
                    </a:lnTo>
                    <a:lnTo>
                      <a:pt x="1409547" y="327990"/>
                    </a:lnTo>
                    <a:lnTo>
                      <a:pt x="1414894" y="327240"/>
                    </a:lnTo>
                    <a:lnTo>
                      <a:pt x="1420063" y="326034"/>
                    </a:lnTo>
                    <a:lnTo>
                      <a:pt x="1452003" y="306260"/>
                    </a:lnTo>
                    <a:lnTo>
                      <a:pt x="1464602" y="273532"/>
                    </a:lnTo>
                    <a:close/>
                  </a:path>
                </a:pathLst>
              </a:custGeom>
              <a:solidFill>
                <a:srgbClr val="7C51A1"/>
              </a:solidFill>
            </p:spPr>
            <p:txBody>
              <a:bodyPr wrap="square" lIns="0" tIns="0" rIns="0" bIns="0" rtlCol="0"/>
              <a:lstStyle/>
              <a:p>
                <a:endParaRPr spc="-100">
                  <a:latin typeface="KoPubWorld돋움체 Bold" pitchFamily="2" charset="-127"/>
                </a:endParaRPr>
              </a:p>
            </p:txBody>
          </p:sp>
          <p:sp>
            <p:nvSpPr>
              <p:cNvPr id="30" name="object 27"/>
              <p:cNvSpPr/>
              <p:nvPr/>
            </p:nvSpPr>
            <p:spPr>
              <a:xfrm>
                <a:off x="10442143" y="0"/>
                <a:ext cx="1657985" cy="1234440"/>
              </a:xfrm>
              <a:custGeom>
                <a:avLst/>
                <a:gdLst/>
                <a:ahLst/>
                <a:cxnLst/>
                <a:rect l="l" t="t" r="r" b="b"/>
                <a:pathLst>
                  <a:path w="1657984" h="1234440">
                    <a:moveTo>
                      <a:pt x="544360" y="1121257"/>
                    </a:moveTo>
                    <a:lnTo>
                      <a:pt x="514959" y="1090142"/>
                    </a:lnTo>
                    <a:lnTo>
                      <a:pt x="491820" y="1038618"/>
                    </a:lnTo>
                    <a:lnTo>
                      <a:pt x="480225" y="982091"/>
                    </a:lnTo>
                    <a:lnTo>
                      <a:pt x="477342" y="975499"/>
                    </a:lnTo>
                    <a:lnTo>
                      <a:pt x="472643" y="970330"/>
                    </a:lnTo>
                    <a:lnTo>
                      <a:pt x="452793" y="958430"/>
                    </a:lnTo>
                    <a:lnTo>
                      <a:pt x="431609" y="959573"/>
                    </a:lnTo>
                    <a:lnTo>
                      <a:pt x="414274" y="971638"/>
                    </a:lnTo>
                    <a:lnTo>
                      <a:pt x="405993" y="992517"/>
                    </a:lnTo>
                    <a:lnTo>
                      <a:pt x="394462" y="1044321"/>
                    </a:lnTo>
                    <a:lnTo>
                      <a:pt x="388569" y="1069949"/>
                    </a:lnTo>
                    <a:lnTo>
                      <a:pt x="386473" y="1076947"/>
                    </a:lnTo>
                    <a:lnTo>
                      <a:pt x="386346" y="1072896"/>
                    </a:lnTo>
                    <a:lnTo>
                      <a:pt x="388823" y="998575"/>
                    </a:lnTo>
                    <a:lnTo>
                      <a:pt x="389140" y="969340"/>
                    </a:lnTo>
                    <a:lnTo>
                      <a:pt x="384390" y="938669"/>
                    </a:lnTo>
                    <a:lnTo>
                      <a:pt x="368490" y="915670"/>
                    </a:lnTo>
                    <a:lnTo>
                      <a:pt x="335407" y="909447"/>
                    </a:lnTo>
                    <a:lnTo>
                      <a:pt x="319862" y="913892"/>
                    </a:lnTo>
                    <a:lnTo>
                      <a:pt x="305028" y="923112"/>
                    </a:lnTo>
                    <a:lnTo>
                      <a:pt x="293255" y="936421"/>
                    </a:lnTo>
                    <a:lnTo>
                      <a:pt x="286893" y="953084"/>
                    </a:lnTo>
                    <a:lnTo>
                      <a:pt x="258025" y="1072896"/>
                    </a:lnTo>
                    <a:lnTo>
                      <a:pt x="256057" y="1060881"/>
                    </a:lnTo>
                    <a:lnTo>
                      <a:pt x="253580" y="1023010"/>
                    </a:lnTo>
                    <a:lnTo>
                      <a:pt x="251409" y="982091"/>
                    </a:lnTo>
                    <a:lnTo>
                      <a:pt x="250558" y="964311"/>
                    </a:lnTo>
                    <a:lnTo>
                      <a:pt x="240601" y="930541"/>
                    </a:lnTo>
                    <a:lnTo>
                      <a:pt x="216001" y="914387"/>
                    </a:lnTo>
                    <a:lnTo>
                      <a:pt x="188442" y="913587"/>
                    </a:lnTo>
                    <a:lnTo>
                      <a:pt x="169621" y="925906"/>
                    </a:lnTo>
                    <a:lnTo>
                      <a:pt x="149390" y="971638"/>
                    </a:lnTo>
                    <a:lnTo>
                      <a:pt x="128117" y="1032332"/>
                    </a:lnTo>
                    <a:lnTo>
                      <a:pt x="111315" y="1085354"/>
                    </a:lnTo>
                    <a:lnTo>
                      <a:pt x="104495" y="1108049"/>
                    </a:lnTo>
                    <a:lnTo>
                      <a:pt x="105816" y="1082827"/>
                    </a:lnTo>
                    <a:lnTo>
                      <a:pt x="101790" y="1037209"/>
                    </a:lnTo>
                    <a:lnTo>
                      <a:pt x="67945" y="1010018"/>
                    </a:lnTo>
                    <a:lnTo>
                      <a:pt x="44653" y="1013104"/>
                    </a:lnTo>
                    <a:lnTo>
                      <a:pt x="28308" y="1029246"/>
                    </a:lnTo>
                    <a:lnTo>
                      <a:pt x="18745" y="1051953"/>
                    </a:lnTo>
                    <a:lnTo>
                      <a:pt x="5994" y="1091844"/>
                    </a:lnTo>
                    <a:lnTo>
                      <a:pt x="0" y="1138605"/>
                    </a:lnTo>
                    <a:lnTo>
                      <a:pt x="10756" y="1181938"/>
                    </a:lnTo>
                    <a:lnTo>
                      <a:pt x="16395" y="1190726"/>
                    </a:lnTo>
                    <a:lnTo>
                      <a:pt x="23342" y="1198600"/>
                    </a:lnTo>
                    <a:lnTo>
                      <a:pt x="32588" y="1205191"/>
                    </a:lnTo>
                    <a:lnTo>
                      <a:pt x="45161" y="1210056"/>
                    </a:lnTo>
                    <a:lnTo>
                      <a:pt x="62331" y="1208519"/>
                    </a:lnTo>
                    <a:lnTo>
                      <a:pt x="80479" y="1199908"/>
                    </a:lnTo>
                    <a:lnTo>
                      <a:pt x="94856" y="1190282"/>
                    </a:lnTo>
                    <a:lnTo>
                      <a:pt x="100736" y="1185710"/>
                    </a:lnTo>
                    <a:lnTo>
                      <a:pt x="125450" y="1215097"/>
                    </a:lnTo>
                    <a:lnTo>
                      <a:pt x="159689" y="1223886"/>
                    </a:lnTo>
                    <a:lnTo>
                      <a:pt x="196481" y="1212672"/>
                    </a:lnTo>
                    <a:lnTo>
                      <a:pt x="224917" y="1185710"/>
                    </a:lnTo>
                    <a:lnTo>
                      <a:pt x="228841" y="1182001"/>
                    </a:lnTo>
                    <a:lnTo>
                      <a:pt x="238874" y="1206030"/>
                    </a:lnTo>
                    <a:lnTo>
                      <a:pt x="255879" y="1222209"/>
                    </a:lnTo>
                    <a:lnTo>
                      <a:pt x="275932" y="1231277"/>
                    </a:lnTo>
                    <a:lnTo>
                      <a:pt x="295135" y="1234008"/>
                    </a:lnTo>
                    <a:lnTo>
                      <a:pt x="328536" y="1223987"/>
                    </a:lnTo>
                    <a:lnTo>
                      <a:pt x="350570" y="1202512"/>
                    </a:lnTo>
                    <a:lnTo>
                      <a:pt x="362204" y="1182001"/>
                    </a:lnTo>
                    <a:lnTo>
                      <a:pt x="362699" y="1181150"/>
                    </a:lnTo>
                    <a:lnTo>
                      <a:pt x="366420" y="1171448"/>
                    </a:lnTo>
                    <a:lnTo>
                      <a:pt x="367817" y="1174953"/>
                    </a:lnTo>
                    <a:lnTo>
                      <a:pt x="408228" y="1211300"/>
                    </a:lnTo>
                    <a:lnTo>
                      <a:pt x="448500" y="1214983"/>
                    </a:lnTo>
                    <a:lnTo>
                      <a:pt x="482206" y="1195743"/>
                    </a:lnTo>
                    <a:lnTo>
                      <a:pt x="497751" y="1171448"/>
                    </a:lnTo>
                    <a:lnTo>
                      <a:pt x="502958" y="1163320"/>
                    </a:lnTo>
                    <a:lnTo>
                      <a:pt x="506958" y="1151978"/>
                    </a:lnTo>
                    <a:lnTo>
                      <a:pt x="513486" y="1140218"/>
                    </a:lnTo>
                    <a:lnTo>
                      <a:pt x="525081" y="1129487"/>
                    </a:lnTo>
                    <a:lnTo>
                      <a:pt x="544360" y="1121257"/>
                    </a:lnTo>
                    <a:close/>
                  </a:path>
                  <a:path w="1657984" h="1234440">
                    <a:moveTo>
                      <a:pt x="1657464" y="0"/>
                    </a:moveTo>
                    <a:lnTo>
                      <a:pt x="796848" y="0"/>
                    </a:lnTo>
                    <a:lnTo>
                      <a:pt x="645858" y="163804"/>
                    </a:lnTo>
                    <a:lnTo>
                      <a:pt x="705967" y="212242"/>
                    </a:lnTo>
                    <a:lnTo>
                      <a:pt x="595617" y="322859"/>
                    </a:lnTo>
                    <a:lnTo>
                      <a:pt x="222961" y="389039"/>
                    </a:lnTo>
                    <a:lnTo>
                      <a:pt x="136702" y="532511"/>
                    </a:lnTo>
                    <a:lnTo>
                      <a:pt x="135013" y="538556"/>
                    </a:lnTo>
                    <a:lnTo>
                      <a:pt x="134378" y="644753"/>
                    </a:lnTo>
                    <a:lnTo>
                      <a:pt x="137210" y="658698"/>
                    </a:lnTo>
                    <a:lnTo>
                      <a:pt x="145072" y="669899"/>
                    </a:lnTo>
                    <a:lnTo>
                      <a:pt x="156667" y="677164"/>
                    </a:lnTo>
                    <a:lnTo>
                      <a:pt x="170738" y="679234"/>
                    </a:lnTo>
                    <a:lnTo>
                      <a:pt x="172707" y="679107"/>
                    </a:lnTo>
                    <a:lnTo>
                      <a:pt x="214274" y="669328"/>
                    </a:lnTo>
                    <a:lnTo>
                      <a:pt x="251993" y="647077"/>
                    </a:lnTo>
                    <a:lnTo>
                      <a:pt x="283527" y="615365"/>
                    </a:lnTo>
                    <a:lnTo>
                      <a:pt x="306527" y="577189"/>
                    </a:lnTo>
                    <a:lnTo>
                      <a:pt x="318681" y="535533"/>
                    </a:lnTo>
                    <a:lnTo>
                      <a:pt x="769683" y="560984"/>
                    </a:lnTo>
                    <a:lnTo>
                      <a:pt x="915885" y="624370"/>
                    </a:lnTo>
                    <a:lnTo>
                      <a:pt x="938860" y="557593"/>
                    </a:lnTo>
                    <a:lnTo>
                      <a:pt x="963879" y="535533"/>
                    </a:lnTo>
                    <a:lnTo>
                      <a:pt x="1032357" y="475170"/>
                    </a:lnTo>
                    <a:lnTo>
                      <a:pt x="1146251" y="566915"/>
                    </a:lnTo>
                    <a:lnTo>
                      <a:pt x="1657464" y="0"/>
                    </a:lnTo>
                    <a:close/>
                  </a:path>
                </a:pathLst>
              </a:custGeom>
              <a:solidFill>
                <a:srgbClr val="B2B4BA"/>
              </a:solidFill>
            </p:spPr>
            <p:txBody>
              <a:bodyPr wrap="square" lIns="0" tIns="0" rIns="0" bIns="0" rtlCol="0"/>
              <a:lstStyle/>
              <a:p>
                <a:endParaRPr spc="-100">
                  <a:latin typeface="KoPubWorld돋움체 Bold" pitchFamily="2" charset="-127"/>
                </a:endParaRPr>
              </a:p>
            </p:txBody>
          </p:sp>
        </p:grpSp>
      </p:grp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39300" y="485927"/>
            <a:ext cx="5550258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연동 약정 체결 의무의 예외</a:t>
            </a:r>
          </a:p>
        </p:txBody>
      </p:sp>
      <p:sp>
        <p:nvSpPr>
          <p:cNvPr id="4" name="object 4"/>
          <p:cNvSpPr/>
          <p:nvPr/>
        </p:nvSpPr>
        <p:spPr>
          <a:xfrm>
            <a:off x="1224000" y="2012759"/>
            <a:ext cx="133273" cy="1334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>
              <a:latin typeface="KoPubWorld돋움체 Bold" pitchFamily="2" charset="-127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4003" y="1345869"/>
            <a:ext cx="10080625" cy="504190"/>
          </a:xfrm>
          <a:custGeom>
            <a:avLst/>
            <a:gdLst/>
            <a:ahLst/>
            <a:cxnLst/>
            <a:rect l="l" t="t" r="r" b="b"/>
            <a:pathLst>
              <a:path w="10080625" h="504189">
                <a:moveTo>
                  <a:pt x="9851402" y="0"/>
                </a:moveTo>
                <a:lnTo>
                  <a:pt x="228600" y="0"/>
                </a:lnTo>
                <a:lnTo>
                  <a:pt x="96440" y="3571"/>
                </a:lnTo>
                <a:lnTo>
                  <a:pt x="28575" y="28575"/>
                </a:lnTo>
                <a:lnTo>
                  <a:pt x="3571" y="96440"/>
                </a:lnTo>
                <a:lnTo>
                  <a:pt x="0" y="228600"/>
                </a:lnTo>
                <a:lnTo>
                  <a:pt x="0" y="275399"/>
                </a:lnTo>
                <a:lnTo>
                  <a:pt x="3571" y="407558"/>
                </a:lnTo>
                <a:lnTo>
                  <a:pt x="28575" y="475424"/>
                </a:lnTo>
                <a:lnTo>
                  <a:pt x="96440" y="500427"/>
                </a:lnTo>
                <a:lnTo>
                  <a:pt x="228600" y="503999"/>
                </a:lnTo>
                <a:lnTo>
                  <a:pt x="9851402" y="503999"/>
                </a:lnTo>
                <a:lnTo>
                  <a:pt x="9983562" y="500427"/>
                </a:lnTo>
                <a:lnTo>
                  <a:pt x="10051427" y="475424"/>
                </a:lnTo>
                <a:lnTo>
                  <a:pt x="10076430" y="407558"/>
                </a:lnTo>
                <a:lnTo>
                  <a:pt x="10080002" y="275399"/>
                </a:lnTo>
                <a:lnTo>
                  <a:pt x="10080002" y="228600"/>
                </a:lnTo>
                <a:lnTo>
                  <a:pt x="10076430" y="96440"/>
                </a:lnTo>
                <a:lnTo>
                  <a:pt x="10051427" y="28575"/>
                </a:lnTo>
                <a:lnTo>
                  <a:pt x="9983562" y="3571"/>
                </a:lnTo>
                <a:lnTo>
                  <a:pt x="9851402" y="0"/>
                </a:lnTo>
                <a:close/>
              </a:path>
            </a:pathLst>
          </a:custGeom>
          <a:solidFill>
            <a:srgbClr val="E6E6C8"/>
          </a:solidFill>
        </p:spPr>
        <p:txBody>
          <a:bodyPr wrap="square" lIns="0" tIns="0" rIns="0" bIns="0" rtlCol="0"/>
          <a:lstStyle/>
          <a:p>
            <a:endParaRPr spc="-100">
              <a:latin typeface="KoPubWorld돋움체 Bold" pitchFamily="2" charset="-127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99361" y="1437081"/>
            <a:ext cx="939723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위탁기업이 「중소기업기본법」 제2조제2항에 따른 </a:t>
            </a:r>
            <a:r>
              <a:rPr sz="2200" b="1" spc="-100" dirty="0">
                <a:solidFill>
                  <a:srgbClr val="ED1B34"/>
                </a:solidFill>
                <a:latin typeface="+mj-ea"/>
                <a:ea typeface="+mj-ea"/>
                <a:cs typeface="KoPubWorld돋움체 Bold" pitchFamily="2" charset="-127"/>
              </a:rPr>
              <a:t>소기업</a:t>
            </a:r>
            <a:r>
              <a:rPr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에 </a:t>
            </a:r>
            <a:r>
              <a:rPr sz="2200" b="1" spc="-100" dirty="0" err="1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해당하는</a:t>
            </a:r>
            <a:r>
              <a:rPr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 </a:t>
            </a:r>
            <a:r>
              <a:rPr sz="2200" b="1" spc="-100" dirty="0" err="1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경우</a:t>
            </a:r>
            <a:endParaRPr sz="2200" b="1" spc="-100" dirty="0">
              <a:latin typeface="+mj-ea"/>
              <a:ea typeface="+mj-ea"/>
              <a:cs typeface="KoPubWorld돋움체 Bold" pitchFamily="2" charset="-127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51991" y="1446669"/>
            <a:ext cx="302895" cy="302895"/>
            <a:chOff x="1151991" y="1684794"/>
            <a:chExt cx="302895" cy="302895"/>
          </a:xfrm>
        </p:grpSpPr>
        <p:sp>
          <p:nvSpPr>
            <p:cNvPr id="9" name="object 9"/>
            <p:cNvSpPr/>
            <p:nvPr/>
          </p:nvSpPr>
          <p:spPr>
            <a:xfrm>
              <a:off x="1151991" y="1684794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4" h="302894">
                  <a:moveTo>
                    <a:pt x="151206" y="0"/>
                  </a:moveTo>
                  <a:lnTo>
                    <a:pt x="103415" y="7707"/>
                  </a:lnTo>
                  <a:lnTo>
                    <a:pt x="61908" y="29171"/>
                  </a:lnTo>
                  <a:lnTo>
                    <a:pt x="29175" y="61900"/>
                  </a:lnTo>
                  <a:lnTo>
                    <a:pt x="7709" y="103404"/>
                  </a:lnTo>
                  <a:lnTo>
                    <a:pt x="0" y="151193"/>
                  </a:lnTo>
                  <a:lnTo>
                    <a:pt x="7709" y="198988"/>
                  </a:lnTo>
                  <a:lnTo>
                    <a:pt x="29175" y="240496"/>
                  </a:lnTo>
                  <a:lnTo>
                    <a:pt x="61908" y="273227"/>
                  </a:lnTo>
                  <a:lnTo>
                    <a:pt x="103415" y="294691"/>
                  </a:lnTo>
                  <a:lnTo>
                    <a:pt x="151206" y="302399"/>
                  </a:lnTo>
                  <a:lnTo>
                    <a:pt x="198996" y="294691"/>
                  </a:lnTo>
                  <a:lnTo>
                    <a:pt x="240503" y="273227"/>
                  </a:lnTo>
                  <a:lnTo>
                    <a:pt x="273236" y="240496"/>
                  </a:lnTo>
                  <a:lnTo>
                    <a:pt x="294703" y="198988"/>
                  </a:lnTo>
                  <a:lnTo>
                    <a:pt x="302412" y="151193"/>
                  </a:lnTo>
                  <a:lnTo>
                    <a:pt x="294703" y="103404"/>
                  </a:lnTo>
                  <a:lnTo>
                    <a:pt x="273236" y="61900"/>
                  </a:lnTo>
                  <a:lnTo>
                    <a:pt x="240503" y="29171"/>
                  </a:lnTo>
                  <a:lnTo>
                    <a:pt x="198996" y="7707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225265" y="1746008"/>
              <a:ext cx="155867" cy="1799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sp>
        <p:nvSpPr>
          <p:cNvPr id="11" name="object 11"/>
          <p:cNvSpPr/>
          <p:nvPr/>
        </p:nvSpPr>
        <p:spPr>
          <a:xfrm>
            <a:off x="1224000" y="3114675"/>
            <a:ext cx="133273" cy="1334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>
              <a:latin typeface="KoPubWorld돋움체 Bold" pitchFamily="2" charset="-127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44003" y="2416949"/>
            <a:ext cx="10080625" cy="504190"/>
          </a:xfrm>
          <a:custGeom>
            <a:avLst/>
            <a:gdLst/>
            <a:ahLst/>
            <a:cxnLst/>
            <a:rect l="l" t="t" r="r" b="b"/>
            <a:pathLst>
              <a:path w="10080625" h="504189">
                <a:moveTo>
                  <a:pt x="9851402" y="0"/>
                </a:moveTo>
                <a:lnTo>
                  <a:pt x="228600" y="0"/>
                </a:lnTo>
                <a:lnTo>
                  <a:pt x="96440" y="3571"/>
                </a:lnTo>
                <a:lnTo>
                  <a:pt x="28575" y="28574"/>
                </a:lnTo>
                <a:lnTo>
                  <a:pt x="3571" y="96440"/>
                </a:lnTo>
                <a:lnTo>
                  <a:pt x="0" y="228599"/>
                </a:lnTo>
                <a:lnTo>
                  <a:pt x="0" y="275399"/>
                </a:lnTo>
                <a:lnTo>
                  <a:pt x="3571" y="407558"/>
                </a:lnTo>
                <a:lnTo>
                  <a:pt x="28575" y="475424"/>
                </a:lnTo>
                <a:lnTo>
                  <a:pt x="96440" y="500427"/>
                </a:lnTo>
                <a:lnTo>
                  <a:pt x="228600" y="503999"/>
                </a:lnTo>
                <a:lnTo>
                  <a:pt x="9851402" y="503999"/>
                </a:lnTo>
                <a:lnTo>
                  <a:pt x="9983562" y="500427"/>
                </a:lnTo>
                <a:lnTo>
                  <a:pt x="10051427" y="475424"/>
                </a:lnTo>
                <a:lnTo>
                  <a:pt x="10076430" y="407558"/>
                </a:lnTo>
                <a:lnTo>
                  <a:pt x="10080002" y="275399"/>
                </a:lnTo>
                <a:lnTo>
                  <a:pt x="10080002" y="228599"/>
                </a:lnTo>
                <a:lnTo>
                  <a:pt x="10076430" y="96440"/>
                </a:lnTo>
                <a:lnTo>
                  <a:pt x="10051427" y="28574"/>
                </a:lnTo>
                <a:lnTo>
                  <a:pt x="9983562" y="3571"/>
                </a:lnTo>
                <a:lnTo>
                  <a:pt x="9851402" y="0"/>
                </a:lnTo>
                <a:close/>
              </a:path>
            </a:pathLst>
          </a:custGeom>
          <a:solidFill>
            <a:srgbClr val="E6E6C8"/>
          </a:solidFill>
        </p:spPr>
        <p:txBody>
          <a:bodyPr wrap="square" lIns="0" tIns="0" rIns="0" bIns="0" rtlCol="0"/>
          <a:lstStyle/>
          <a:p>
            <a:endParaRPr spc="-100">
              <a:latin typeface="KoPubWorld돋움체 Bold" pitchFamily="2" charset="-127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99310" y="2509418"/>
            <a:ext cx="947348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lang="ko-KR" altLang="en-US" sz="2200" b="1" spc="-15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수탁</a:t>
            </a:r>
            <a:r>
              <a:rPr lang="en-US" altLang="ko-KR" sz="2200" b="1" spc="-15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·</a:t>
            </a:r>
            <a:r>
              <a:rPr lang="ko-KR" altLang="en-US" sz="2200" b="1" spc="-15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위탁거래의 기간이 </a:t>
            </a:r>
            <a:r>
              <a:rPr lang="en-US" altLang="ko-KR" sz="2200" b="1" spc="-150" dirty="0">
                <a:solidFill>
                  <a:srgbClr val="ED1B34"/>
                </a:solidFill>
                <a:latin typeface="+mj-ea"/>
                <a:ea typeface="+mj-ea"/>
                <a:cs typeface="KoPubWorld돋움체 Bold" pitchFamily="2" charset="-127"/>
              </a:rPr>
              <a:t>90</a:t>
            </a:r>
            <a:r>
              <a:rPr lang="ko-KR" altLang="en-US" sz="2200" b="1" spc="-150" dirty="0">
                <a:solidFill>
                  <a:srgbClr val="ED1B34"/>
                </a:solidFill>
                <a:latin typeface="+mj-ea"/>
                <a:ea typeface="+mj-ea"/>
                <a:cs typeface="KoPubWorld돋움체 Bold" pitchFamily="2" charset="-127"/>
              </a:rPr>
              <a:t>일 이내</a:t>
            </a:r>
            <a:r>
              <a:rPr lang="ko-KR" altLang="en-US" sz="2200" b="1" spc="-15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인 경우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1151991" y="2517749"/>
            <a:ext cx="302895" cy="302895"/>
            <a:chOff x="1151991" y="4060799"/>
            <a:chExt cx="302895" cy="302895"/>
          </a:xfrm>
        </p:grpSpPr>
        <p:sp>
          <p:nvSpPr>
            <p:cNvPr id="15" name="object 15"/>
            <p:cNvSpPr/>
            <p:nvPr/>
          </p:nvSpPr>
          <p:spPr>
            <a:xfrm>
              <a:off x="1151991" y="406079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4" h="302895">
                  <a:moveTo>
                    <a:pt x="151206" y="0"/>
                  </a:moveTo>
                  <a:lnTo>
                    <a:pt x="103415" y="7707"/>
                  </a:lnTo>
                  <a:lnTo>
                    <a:pt x="61908" y="29171"/>
                  </a:lnTo>
                  <a:lnTo>
                    <a:pt x="29175" y="61900"/>
                  </a:lnTo>
                  <a:lnTo>
                    <a:pt x="7709" y="103404"/>
                  </a:lnTo>
                  <a:lnTo>
                    <a:pt x="0" y="151193"/>
                  </a:lnTo>
                  <a:lnTo>
                    <a:pt x="7709" y="198988"/>
                  </a:lnTo>
                  <a:lnTo>
                    <a:pt x="29175" y="240496"/>
                  </a:lnTo>
                  <a:lnTo>
                    <a:pt x="61908" y="273227"/>
                  </a:lnTo>
                  <a:lnTo>
                    <a:pt x="103415" y="294691"/>
                  </a:lnTo>
                  <a:lnTo>
                    <a:pt x="151206" y="302399"/>
                  </a:lnTo>
                  <a:lnTo>
                    <a:pt x="198996" y="294691"/>
                  </a:lnTo>
                  <a:lnTo>
                    <a:pt x="240503" y="273227"/>
                  </a:lnTo>
                  <a:lnTo>
                    <a:pt x="273236" y="240496"/>
                  </a:lnTo>
                  <a:lnTo>
                    <a:pt x="294703" y="198988"/>
                  </a:lnTo>
                  <a:lnTo>
                    <a:pt x="302412" y="151193"/>
                  </a:lnTo>
                  <a:lnTo>
                    <a:pt x="294703" y="103404"/>
                  </a:lnTo>
                  <a:lnTo>
                    <a:pt x="273236" y="61900"/>
                  </a:lnTo>
                  <a:lnTo>
                    <a:pt x="240503" y="29171"/>
                  </a:lnTo>
                  <a:lnTo>
                    <a:pt x="198996" y="7707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225265" y="4122000"/>
              <a:ext cx="155867" cy="1799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-2" y="216001"/>
            <a:ext cx="1026794" cy="1152525"/>
            <a:chOff x="-2" y="216001"/>
            <a:chExt cx="1026794" cy="1152525"/>
          </a:xfrm>
        </p:grpSpPr>
        <p:sp>
          <p:nvSpPr>
            <p:cNvPr id="18" name="object 18"/>
            <p:cNvSpPr/>
            <p:nvPr/>
          </p:nvSpPr>
          <p:spPr>
            <a:xfrm>
              <a:off x="594597" y="378002"/>
              <a:ext cx="432434" cy="829944"/>
            </a:xfrm>
            <a:custGeom>
              <a:avLst/>
              <a:gdLst/>
              <a:ahLst/>
              <a:cxnLst/>
              <a:rect l="l" t="t" r="r" b="b"/>
              <a:pathLst>
                <a:path w="432434" h="829944">
                  <a:moveTo>
                    <a:pt x="121500" y="0"/>
                  </a:moveTo>
                  <a:lnTo>
                    <a:pt x="0" y="0"/>
                  </a:lnTo>
                  <a:lnTo>
                    <a:pt x="0" y="829792"/>
                  </a:lnTo>
                  <a:lnTo>
                    <a:pt x="120154" y="829792"/>
                  </a:lnTo>
                  <a:lnTo>
                    <a:pt x="432003" y="413994"/>
                  </a:lnTo>
                  <a:lnTo>
                    <a:pt x="121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-2" y="216001"/>
              <a:ext cx="918844" cy="1152525"/>
            </a:xfrm>
            <a:custGeom>
              <a:avLst/>
              <a:gdLst/>
              <a:ahLst/>
              <a:cxnLst/>
              <a:rect l="l" t="t" r="r" b="b"/>
              <a:pathLst>
                <a:path w="918844" h="1152525">
                  <a:moveTo>
                    <a:pt x="486600" y="0"/>
                  </a:moveTo>
                  <a:lnTo>
                    <a:pt x="486600" y="179997"/>
                  </a:lnTo>
                  <a:lnTo>
                    <a:pt x="0" y="179997"/>
                  </a:lnTo>
                  <a:lnTo>
                    <a:pt x="0" y="971994"/>
                  </a:lnTo>
                  <a:lnTo>
                    <a:pt x="486600" y="971994"/>
                  </a:lnTo>
                  <a:lnTo>
                    <a:pt x="486600" y="1151991"/>
                  </a:lnTo>
                  <a:lnTo>
                    <a:pt x="918603" y="575995"/>
                  </a:lnTo>
                  <a:lnTo>
                    <a:pt x="486600" y="0"/>
                  </a:lnTo>
                  <a:close/>
                </a:path>
              </a:pathLst>
            </a:custGeom>
            <a:solidFill>
              <a:srgbClr val="003964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28645" y="423710"/>
            <a:ext cx="3695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sz="4000" b="1" spc="-100" dirty="0">
                <a:solidFill>
                  <a:srgbClr val="FFF7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itchFamily="2" charset="-127"/>
              </a:rPr>
              <a:t>3</a:t>
            </a:r>
            <a:endParaRPr sz="4000" spc="-100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itchFamily="2" charset="-127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868657" y="6546465"/>
            <a:ext cx="238760" cy="24622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0"/>
              </a:spcBef>
            </a:pPr>
            <a:r>
              <a:rPr lang="en-US" altLang="ko-KR" sz="1400" spc="-150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rebuchet MS"/>
              </a:rPr>
              <a:t>03</a:t>
            </a:r>
          </a:p>
        </p:txBody>
      </p:sp>
      <p:sp>
        <p:nvSpPr>
          <p:cNvPr id="37" name="object 6">
            <a:extLst>
              <a:ext uri="{FF2B5EF4-FFF2-40B4-BE49-F238E27FC236}">
                <a16:creationId xmlns:a16="http://schemas.microsoft.com/office/drawing/2014/main" xmlns="" id="{D62BCC29-AE2F-F649-23D2-948DC7F4BCEB}"/>
              </a:ext>
            </a:extLst>
          </p:cNvPr>
          <p:cNvSpPr/>
          <p:nvPr/>
        </p:nvSpPr>
        <p:spPr>
          <a:xfrm>
            <a:off x="1044003" y="3765219"/>
            <a:ext cx="10080625" cy="504190"/>
          </a:xfrm>
          <a:custGeom>
            <a:avLst/>
            <a:gdLst/>
            <a:ahLst/>
            <a:cxnLst/>
            <a:rect l="l" t="t" r="r" b="b"/>
            <a:pathLst>
              <a:path w="10080625" h="504189">
                <a:moveTo>
                  <a:pt x="9851402" y="0"/>
                </a:moveTo>
                <a:lnTo>
                  <a:pt x="228600" y="0"/>
                </a:lnTo>
                <a:lnTo>
                  <a:pt x="96440" y="3571"/>
                </a:lnTo>
                <a:lnTo>
                  <a:pt x="28575" y="28575"/>
                </a:lnTo>
                <a:lnTo>
                  <a:pt x="3571" y="96440"/>
                </a:lnTo>
                <a:lnTo>
                  <a:pt x="0" y="228600"/>
                </a:lnTo>
                <a:lnTo>
                  <a:pt x="0" y="275399"/>
                </a:lnTo>
                <a:lnTo>
                  <a:pt x="3571" y="407558"/>
                </a:lnTo>
                <a:lnTo>
                  <a:pt x="28575" y="475424"/>
                </a:lnTo>
                <a:lnTo>
                  <a:pt x="96440" y="500427"/>
                </a:lnTo>
                <a:lnTo>
                  <a:pt x="228600" y="503999"/>
                </a:lnTo>
                <a:lnTo>
                  <a:pt x="9851402" y="503999"/>
                </a:lnTo>
                <a:lnTo>
                  <a:pt x="9983562" y="500427"/>
                </a:lnTo>
                <a:lnTo>
                  <a:pt x="10051427" y="475424"/>
                </a:lnTo>
                <a:lnTo>
                  <a:pt x="10076430" y="407558"/>
                </a:lnTo>
                <a:lnTo>
                  <a:pt x="10080002" y="275399"/>
                </a:lnTo>
                <a:lnTo>
                  <a:pt x="10080002" y="228600"/>
                </a:lnTo>
                <a:lnTo>
                  <a:pt x="10076430" y="96440"/>
                </a:lnTo>
                <a:lnTo>
                  <a:pt x="10051427" y="28575"/>
                </a:lnTo>
                <a:lnTo>
                  <a:pt x="9983562" y="3571"/>
                </a:lnTo>
                <a:lnTo>
                  <a:pt x="9851402" y="0"/>
                </a:lnTo>
                <a:close/>
              </a:path>
            </a:pathLst>
          </a:custGeom>
          <a:solidFill>
            <a:srgbClr val="E4E3C9"/>
          </a:solidFill>
        </p:spPr>
        <p:txBody>
          <a:bodyPr wrap="square" lIns="0" tIns="0" rIns="0" bIns="0" rtlCol="0"/>
          <a:lstStyle/>
          <a:p>
            <a:endParaRPr spc="-100">
              <a:latin typeface="KoPubWorld돋움체 Bold" pitchFamily="2" charset="-127"/>
            </a:endParaRPr>
          </a:p>
        </p:txBody>
      </p:sp>
      <p:grpSp>
        <p:nvGrpSpPr>
          <p:cNvPr id="38" name="object 8">
            <a:extLst>
              <a:ext uri="{FF2B5EF4-FFF2-40B4-BE49-F238E27FC236}">
                <a16:creationId xmlns:a16="http://schemas.microsoft.com/office/drawing/2014/main" xmlns="" id="{F0A3B8F9-63D7-DF1F-9D5C-CA71BBB9205B}"/>
              </a:ext>
            </a:extLst>
          </p:cNvPr>
          <p:cNvGrpSpPr/>
          <p:nvPr/>
        </p:nvGrpSpPr>
        <p:grpSpPr>
          <a:xfrm>
            <a:off x="1151991" y="3866019"/>
            <a:ext cx="302895" cy="302895"/>
            <a:chOff x="1151991" y="1684794"/>
            <a:chExt cx="302895" cy="302895"/>
          </a:xfrm>
        </p:grpSpPr>
        <p:sp>
          <p:nvSpPr>
            <p:cNvPr id="39" name="object 9">
              <a:extLst>
                <a:ext uri="{FF2B5EF4-FFF2-40B4-BE49-F238E27FC236}">
                  <a16:creationId xmlns:a16="http://schemas.microsoft.com/office/drawing/2014/main" xmlns="" id="{1A0CB58E-DDF9-8204-4024-47A401551CA5}"/>
                </a:ext>
              </a:extLst>
            </p:cNvPr>
            <p:cNvSpPr/>
            <p:nvPr/>
          </p:nvSpPr>
          <p:spPr>
            <a:xfrm>
              <a:off x="1151991" y="1684794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4" h="302894">
                  <a:moveTo>
                    <a:pt x="151206" y="0"/>
                  </a:moveTo>
                  <a:lnTo>
                    <a:pt x="103415" y="7707"/>
                  </a:lnTo>
                  <a:lnTo>
                    <a:pt x="61908" y="29171"/>
                  </a:lnTo>
                  <a:lnTo>
                    <a:pt x="29175" y="61900"/>
                  </a:lnTo>
                  <a:lnTo>
                    <a:pt x="7709" y="103404"/>
                  </a:lnTo>
                  <a:lnTo>
                    <a:pt x="0" y="151193"/>
                  </a:lnTo>
                  <a:lnTo>
                    <a:pt x="7709" y="198988"/>
                  </a:lnTo>
                  <a:lnTo>
                    <a:pt x="29175" y="240496"/>
                  </a:lnTo>
                  <a:lnTo>
                    <a:pt x="61908" y="273227"/>
                  </a:lnTo>
                  <a:lnTo>
                    <a:pt x="103415" y="294691"/>
                  </a:lnTo>
                  <a:lnTo>
                    <a:pt x="151206" y="302399"/>
                  </a:lnTo>
                  <a:lnTo>
                    <a:pt x="198996" y="294691"/>
                  </a:lnTo>
                  <a:lnTo>
                    <a:pt x="240503" y="273227"/>
                  </a:lnTo>
                  <a:lnTo>
                    <a:pt x="273236" y="240496"/>
                  </a:lnTo>
                  <a:lnTo>
                    <a:pt x="294703" y="198988"/>
                  </a:lnTo>
                  <a:lnTo>
                    <a:pt x="302412" y="151193"/>
                  </a:lnTo>
                  <a:lnTo>
                    <a:pt x="294703" y="103404"/>
                  </a:lnTo>
                  <a:lnTo>
                    <a:pt x="273236" y="61900"/>
                  </a:lnTo>
                  <a:lnTo>
                    <a:pt x="240503" y="29171"/>
                  </a:lnTo>
                  <a:lnTo>
                    <a:pt x="198996" y="7707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40" name="object 10">
              <a:extLst>
                <a:ext uri="{FF2B5EF4-FFF2-40B4-BE49-F238E27FC236}">
                  <a16:creationId xmlns:a16="http://schemas.microsoft.com/office/drawing/2014/main" xmlns="" id="{AF4866CD-304B-CAF0-0243-BDD0EAAE6DBA}"/>
                </a:ext>
              </a:extLst>
            </p:cNvPr>
            <p:cNvSpPr/>
            <p:nvPr/>
          </p:nvSpPr>
          <p:spPr>
            <a:xfrm>
              <a:off x="1225265" y="1746008"/>
              <a:ext cx="155867" cy="1799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sp>
        <p:nvSpPr>
          <p:cNvPr id="41" name="object 4">
            <a:extLst>
              <a:ext uri="{FF2B5EF4-FFF2-40B4-BE49-F238E27FC236}">
                <a16:creationId xmlns:a16="http://schemas.microsoft.com/office/drawing/2014/main" xmlns="" id="{977AAFBA-9088-3BA4-FD6B-6E39DE3B66DA}"/>
              </a:ext>
            </a:extLst>
          </p:cNvPr>
          <p:cNvSpPr/>
          <p:nvPr/>
        </p:nvSpPr>
        <p:spPr>
          <a:xfrm>
            <a:off x="1247859" y="4447615"/>
            <a:ext cx="133273" cy="1334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42" name="object 12">
            <a:extLst>
              <a:ext uri="{FF2B5EF4-FFF2-40B4-BE49-F238E27FC236}">
                <a16:creationId xmlns:a16="http://schemas.microsoft.com/office/drawing/2014/main" xmlns="" id="{E829999B-D492-6B7D-81DA-E331FFFA80E6}"/>
              </a:ext>
            </a:extLst>
          </p:cNvPr>
          <p:cNvSpPr txBox="1"/>
          <p:nvPr/>
        </p:nvSpPr>
        <p:spPr>
          <a:xfrm>
            <a:off x="1499311" y="3860876"/>
            <a:ext cx="850709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납품대금이 </a:t>
            </a:r>
            <a:r>
              <a:rPr sz="2200" b="1" spc="-100" dirty="0">
                <a:solidFill>
                  <a:srgbClr val="ED1B34"/>
                </a:solidFill>
                <a:latin typeface="+mj-ea"/>
                <a:ea typeface="+mj-ea"/>
                <a:cs typeface="KoPubWorld돋움체 Bold" pitchFamily="2" charset="-127"/>
              </a:rPr>
              <a:t>1억원 </a:t>
            </a:r>
            <a:r>
              <a:rPr sz="2200" b="1" spc="-100" dirty="0" err="1">
                <a:solidFill>
                  <a:srgbClr val="ED1B34"/>
                </a:solidFill>
                <a:latin typeface="+mj-ea"/>
                <a:ea typeface="+mj-ea"/>
                <a:cs typeface="KoPubWorld돋움체 Bold" pitchFamily="2" charset="-127"/>
              </a:rPr>
              <a:t>이하</a:t>
            </a:r>
            <a:r>
              <a:rPr sz="2200" b="1" spc="-100" dirty="0" err="1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인</a:t>
            </a:r>
            <a:r>
              <a:rPr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 </a:t>
            </a:r>
            <a:r>
              <a:rPr sz="2200" b="1" spc="-100" dirty="0" err="1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경우</a:t>
            </a:r>
            <a:endParaRPr lang="en-US" altLang="ko-KR" sz="500" b="1" spc="-100" dirty="0">
              <a:solidFill>
                <a:srgbClr val="323031"/>
              </a:solidFill>
              <a:latin typeface="+mj-ea"/>
              <a:ea typeface="+mj-ea"/>
              <a:cs typeface="KoPubWorld돋움체 Bold" pitchFamily="2" charset="-127"/>
            </a:endParaRPr>
          </a:p>
        </p:txBody>
      </p:sp>
      <p:sp>
        <p:nvSpPr>
          <p:cNvPr id="43" name="object 6">
            <a:extLst>
              <a:ext uri="{FF2B5EF4-FFF2-40B4-BE49-F238E27FC236}">
                <a16:creationId xmlns:a16="http://schemas.microsoft.com/office/drawing/2014/main" xmlns="" id="{AAE7800C-EECC-282E-12ED-9AE7F9A40E34}"/>
              </a:ext>
            </a:extLst>
          </p:cNvPr>
          <p:cNvSpPr/>
          <p:nvPr/>
        </p:nvSpPr>
        <p:spPr>
          <a:xfrm>
            <a:off x="1044003" y="5134447"/>
            <a:ext cx="10080625" cy="504190"/>
          </a:xfrm>
          <a:custGeom>
            <a:avLst/>
            <a:gdLst/>
            <a:ahLst/>
            <a:cxnLst/>
            <a:rect l="l" t="t" r="r" b="b"/>
            <a:pathLst>
              <a:path w="10080625" h="504189">
                <a:moveTo>
                  <a:pt x="9851402" y="0"/>
                </a:moveTo>
                <a:lnTo>
                  <a:pt x="228600" y="0"/>
                </a:lnTo>
                <a:lnTo>
                  <a:pt x="96440" y="3571"/>
                </a:lnTo>
                <a:lnTo>
                  <a:pt x="28575" y="28575"/>
                </a:lnTo>
                <a:lnTo>
                  <a:pt x="3571" y="96440"/>
                </a:lnTo>
                <a:lnTo>
                  <a:pt x="0" y="228600"/>
                </a:lnTo>
                <a:lnTo>
                  <a:pt x="0" y="275399"/>
                </a:lnTo>
                <a:lnTo>
                  <a:pt x="3571" y="407558"/>
                </a:lnTo>
                <a:lnTo>
                  <a:pt x="28575" y="475424"/>
                </a:lnTo>
                <a:lnTo>
                  <a:pt x="96440" y="500427"/>
                </a:lnTo>
                <a:lnTo>
                  <a:pt x="228600" y="503999"/>
                </a:lnTo>
                <a:lnTo>
                  <a:pt x="9851402" y="503999"/>
                </a:lnTo>
                <a:lnTo>
                  <a:pt x="9983562" y="500427"/>
                </a:lnTo>
                <a:lnTo>
                  <a:pt x="10051427" y="475424"/>
                </a:lnTo>
                <a:lnTo>
                  <a:pt x="10076430" y="407558"/>
                </a:lnTo>
                <a:lnTo>
                  <a:pt x="10080002" y="275399"/>
                </a:lnTo>
                <a:lnTo>
                  <a:pt x="10080002" y="228600"/>
                </a:lnTo>
                <a:lnTo>
                  <a:pt x="10076430" y="96440"/>
                </a:lnTo>
                <a:lnTo>
                  <a:pt x="10051427" y="28575"/>
                </a:lnTo>
                <a:lnTo>
                  <a:pt x="9983562" y="3571"/>
                </a:lnTo>
                <a:lnTo>
                  <a:pt x="9851402" y="0"/>
                </a:lnTo>
                <a:close/>
              </a:path>
            </a:pathLst>
          </a:custGeom>
          <a:solidFill>
            <a:srgbClr val="E4E3C9"/>
          </a:solidFill>
        </p:spPr>
        <p:txBody>
          <a:bodyPr wrap="square" lIns="0" tIns="0" rIns="0" bIns="0" rtlCol="0"/>
          <a:lstStyle/>
          <a:p>
            <a:endParaRPr spc="-100">
              <a:latin typeface="KoPubWorld돋움체 Bold" pitchFamily="2" charset="-127"/>
            </a:endParaRPr>
          </a:p>
        </p:txBody>
      </p:sp>
      <p:grpSp>
        <p:nvGrpSpPr>
          <p:cNvPr id="44" name="object 8">
            <a:extLst>
              <a:ext uri="{FF2B5EF4-FFF2-40B4-BE49-F238E27FC236}">
                <a16:creationId xmlns:a16="http://schemas.microsoft.com/office/drawing/2014/main" xmlns="" id="{F19D3555-4CBB-4919-2C80-4B4DFB47309D}"/>
              </a:ext>
            </a:extLst>
          </p:cNvPr>
          <p:cNvGrpSpPr/>
          <p:nvPr/>
        </p:nvGrpSpPr>
        <p:grpSpPr>
          <a:xfrm>
            <a:off x="1151991" y="5235247"/>
            <a:ext cx="302895" cy="302895"/>
            <a:chOff x="1151991" y="1684794"/>
            <a:chExt cx="302895" cy="302895"/>
          </a:xfrm>
        </p:grpSpPr>
        <p:sp>
          <p:nvSpPr>
            <p:cNvPr id="45" name="object 9">
              <a:extLst>
                <a:ext uri="{FF2B5EF4-FFF2-40B4-BE49-F238E27FC236}">
                  <a16:creationId xmlns:a16="http://schemas.microsoft.com/office/drawing/2014/main" xmlns="" id="{CADB8E50-D868-A539-D663-1C33D2D7CFA2}"/>
                </a:ext>
              </a:extLst>
            </p:cNvPr>
            <p:cNvSpPr/>
            <p:nvPr/>
          </p:nvSpPr>
          <p:spPr>
            <a:xfrm>
              <a:off x="1151991" y="1684794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4" h="302894">
                  <a:moveTo>
                    <a:pt x="151206" y="0"/>
                  </a:moveTo>
                  <a:lnTo>
                    <a:pt x="103415" y="7707"/>
                  </a:lnTo>
                  <a:lnTo>
                    <a:pt x="61908" y="29171"/>
                  </a:lnTo>
                  <a:lnTo>
                    <a:pt x="29175" y="61900"/>
                  </a:lnTo>
                  <a:lnTo>
                    <a:pt x="7709" y="103404"/>
                  </a:lnTo>
                  <a:lnTo>
                    <a:pt x="0" y="151193"/>
                  </a:lnTo>
                  <a:lnTo>
                    <a:pt x="7709" y="198988"/>
                  </a:lnTo>
                  <a:lnTo>
                    <a:pt x="29175" y="240496"/>
                  </a:lnTo>
                  <a:lnTo>
                    <a:pt x="61908" y="273227"/>
                  </a:lnTo>
                  <a:lnTo>
                    <a:pt x="103415" y="294691"/>
                  </a:lnTo>
                  <a:lnTo>
                    <a:pt x="151206" y="302399"/>
                  </a:lnTo>
                  <a:lnTo>
                    <a:pt x="198996" y="294691"/>
                  </a:lnTo>
                  <a:lnTo>
                    <a:pt x="240503" y="273227"/>
                  </a:lnTo>
                  <a:lnTo>
                    <a:pt x="273236" y="240496"/>
                  </a:lnTo>
                  <a:lnTo>
                    <a:pt x="294703" y="198988"/>
                  </a:lnTo>
                  <a:lnTo>
                    <a:pt x="302412" y="151193"/>
                  </a:lnTo>
                  <a:lnTo>
                    <a:pt x="294703" y="103404"/>
                  </a:lnTo>
                  <a:lnTo>
                    <a:pt x="273236" y="61900"/>
                  </a:lnTo>
                  <a:lnTo>
                    <a:pt x="240503" y="29171"/>
                  </a:lnTo>
                  <a:lnTo>
                    <a:pt x="198996" y="7707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46" name="object 10">
              <a:extLst>
                <a:ext uri="{FF2B5EF4-FFF2-40B4-BE49-F238E27FC236}">
                  <a16:creationId xmlns:a16="http://schemas.microsoft.com/office/drawing/2014/main" xmlns="" id="{52548045-D18E-401F-B8CD-5D70AAC3B60D}"/>
                </a:ext>
              </a:extLst>
            </p:cNvPr>
            <p:cNvSpPr/>
            <p:nvPr/>
          </p:nvSpPr>
          <p:spPr>
            <a:xfrm>
              <a:off x="1225265" y="1746008"/>
              <a:ext cx="155867" cy="1799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sp>
        <p:nvSpPr>
          <p:cNvPr id="47" name="object 12">
            <a:extLst>
              <a:ext uri="{FF2B5EF4-FFF2-40B4-BE49-F238E27FC236}">
                <a16:creationId xmlns:a16="http://schemas.microsoft.com/office/drawing/2014/main" xmlns="" id="{9EBE5D9D-1328-F243-0AD5-FB205F1DF26C}"/>
              </a:ext>
            </a:extLst>
          </p:cNvPr>
          <p:cNvSpPr txBox="1"/>
          <p:nvPr/>
        </p:nvSpPr>
        <p:spPr>
          <a:xfrm>
            <a:off x="1499311" y="5213425"/>
            <a:ext cx="1008062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/>
            <a:r>
              <a:rPr sz="2200" b="1" spc="-100" dirty="0" err="1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위탁기업과</a:t>
            </a:r>
            <a:r>
              <a:rPr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 수탁기업이 </a:t>
            </a:r>
            <a:r>
              <a:rPr sz="2200" b="1" spc="-100" dirty="0">
                <a:solidFill>
                  <a:srgbClr val="ED1B34"/>
                </a:solidFill>
                <a:latin typeface="+mj-ea"/>
                <a:ea typeface="+mj-ea"/>
                <a:cs typeface="KoPubWorld돋움체 Bold" pitchFamily="2" charset="-127"/>
              </a:rPr>
              <a:t>납품대금 연동을 하지 아니하기로 </a:t>
            </a:r>
            <a:r>
              <a:rPr sz="2200" b="1" spc="-100" dirty="0" err="1">
                <a:solidFill>
                  <a:srgbClr val="ED1B34"/>
                </a:solidFill>
                <a:latin typeface="+mj-ea"/>
                <a:ea typeface="+mj-ea"/>
                <a:cs typeface="KoPubWorld돋움체 Bold" pitchFamily="2" charset="-127"/>
              </a:rPr>
              <a:t>합의</a:t>
            </a:r>
            <a:r>
              <a:rPr sz="2200" b="1" spc="-100" dirty="0" err="1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한</a:t>
            </a:r>
            <a:r>
              <a:rPr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 </a:t>
            </a:r>
            <a:r>
              <a:rPr sz="2200" b="1" spc="-100" dirty="0" err="1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경우</a:t>
            </a:r>
            <a:endParaRPr sz="2200" b="1" spc="-100" dirty="0">
              <a:latin typeface="+mj-ea"/>
              <a:ea typeface="+mj-ea"/>
              <a:cs typeface="KoPubWorld돋움체 Bold" pitchFamily="2" charset="-127"/>
            </a:endParaRPr>
          </a:p>
        </p:txBody>
      </p:sp>
      <p:sp>
        <p:nvSpPr>
          <p:cNvPr id="48" name="object 10">
            <a:extLst>
              <a:ext uri="{FF2B5EF4-FFF2-40B4-BE49-F238E27FC236}">
                <a16:creationId xmlns:a16="http://schemas.microsoft.com/office/drawing/2014/main" xmlns="" id="{49672491-65D4-6D59-21D8-73620DDB134F}"/>
              </a:ext>
            </a:extLst>
          </p:cNvPr>
          <p:cNvSpPr/>
          <p:nvPr/>
        </p:nvSpPr>
        <p:spPr>
          <a:xfrm>
            <a:off x="1210361" y="5810250"/>
            <a:ext cx="133273" cy="1334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6AC915F-50CC-935B-A65C-786C1FE1C18E}"/>
              </a:ext>
            </a:extLst>
          </p:cNvPr>
          <p:cNvSpPr txBox="1"/>
          <p:nvPr/>
        </p:nvSpPr>
        <p:spPr>
          <a:xfrm>
            <a:off x="1362081" y="1911007"/>
            <a:ext cx="908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275"/>
              </a:spcBef>
            </a:pPr>
            <a:r>
              <a:rPr lang="ko-KR" altLang="en-US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주된 업종별 평균매출액 등이 중소기업기본법 시행령 별표</a:t>
            </a:r>
            <a:r>
              <a:rPr lang="en-US" altLang="ko-KR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3</a:t>
            </a:r>
            <a:r>
              <a:rPr lang="ko-KR" altLang="en-US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의 업종별 기준 이하인 기업</a:t>
            </a:r>
            <a:endParaRPr lang="ko-KR" altLang="en-US" sz="1800" spc="-100" dirty="0">
              <a:latin typeface="+mn-ea"/>
              <a:cs typeface="KoPubWorld돋움체 Bold" pitchFamily="2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82AD7B3-65CE-63BB-05C0-68E5ABAF2205}"/>
              </a:ext>
            </a:extLst>
          </p:cNvPr>
          <p:cNvSpPr txBox="1"/>
          <p:nvPr/>
        </p:nvSpPr>
        <p:spPr>
          <a:xfrm>
            <a:off x="1353158" y="3014511"/>
            <a:ext cx="8876691" cy="713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lang="ko-KR" altLang="en-US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단</a:t>
            </a:r>
            <a:r>
              <a:rPr lang="en-US" altLang="ko-KR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, </a:t>
            </a:r>
            <a:r>
              <a:rPr lang="ko-KR" altLang="en-US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거래의 특성을 고려하여 중소벤처기업부 장관이 달리 정하여 고시할 수 있음</a:t>
            </a:r>
            <a:endParaRPr lang="en-US" altLang="ko-KR" sz="1800" b="1" spc="-100" dirty="0">
              <a:solidFill>
                <a:srgbClr val="323031"/>
              </a:solidFill>
              <a:latin typeface="+mn-ea"/>
              <a:cs typeface="KoPubWorld돋움체 Bold" pitchFamily="2" charset="-127"/>
            </a:endParaRPr>
          </a:p>
          <a:p>
            <a:pPr marL="12700">
              <a:spcBef>
                <a:spcPts val="960"/>
              </a:spcBef>
            </a:pPr>
            <a:r>
              <a:rPr lang="en-US" altLang="ko-KR" sz="1400" spc="-100" dirty="0">
                <a:solidFill>
                  <a:srgbClr val="323031"/>
                </a:solidFill>
                <a:latin typeface="+mn-ea"/>
                <a:cs typeface="KoPubWorld돋움체 Medium" pitchFamily="2" charset="-127"/>
              </a:rPr>
              <a:t>※ 1</a:t>
            </a:r>
            <a:r>
              <a:rPr lang="ko-KR" altLang="en-US" sz="1400" spc="-100" dirty="0">
                <a:solidFill>
                  <a:srgbClr val="323031"/>
                </a:solidFill>
                <a:latin typeface="+mn-ea"/>
                <a:cs typeface="KoPubWorld돋움체 Medium" pitchFamily="2" charset="-127"/>
              </a:rPr>
              <a:t>회 발주당 납품기간이나 계약 경과기간이 아닌 </a:t>
            </a:r>
            <a:r>
              <a:rPr lang="en-US" altLang="ko-KR" sz="1400" spc="-100" dirty="0">
                <a:solidFill>
                  <a:srgbClr val="323031"/>
                </a:solidFill>
                <a:latin typeface="+mn-ea"/>
                <a:cs typeface="KoPubWorld돋움체 Medium" pitchFamily="2" charset="-127"/>
              </a:rPr>
              <a:t>1</a:t>
            </a:r>
            <a:r>
              <a:rPr lang="ko-KR" altLang="en-US" sz="1400" spc="-100" dirty="0">
                <a:solidFill>
                  <a:srgbClr val="323031"/>
                </a:solidFill>
                <a:latin typeface="+mn-ea"/>
                <a:cs typeface="KoPubWorld돋움체 Medium" pitchFamily="2" charset="-127"/>
              </a:rPr>
              <a:t>건의 계약당 거래기간</a:t>
            </a:r>
            <a:endParaRPr lang="ko-KR" altLang="en-US" sz="1400" spc="-100" dirty="0">
              <a:latin typeface="+mn-ea"/>
              <a:cs typeface="KoPubWorld돋움체 Medium" pitchFamily="2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2E7AFF43-3A5B-7927-CF68-6879236A6CDE}"/>
              </a:ext>
            </a:extLst>
          </p:cNvPr>
          <p:cNvSpPr txBox="1"/>
          <p:nvPr/>
        </p:nvSpPr>
        <p:spPr>
          <a:xfrm>
            <a:off x="1381132" y="4352238"/>
            <a:ext cx="8625274" cy="713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lang="ko-KR" altLang="en-US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단</a:t>
            </a:r>
            <a:r>
              <a:rPr lang="en-US" altLang="ko-KR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, </a:t>
            </a:r>
            <a:r>
              <a:rPr lang="ko-KR" altLang="en-US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거래의 특성을 고려하여 중소벤처기업부 장관이 달리 정하여 고시할 수 있음</a:t>
            </a:r>
            <a:endParaRPr lang="en-US" altLang="ko-KR" sz="1800" b="1" spc="-100" dirty="0">
              <a:solidFill>
                <a:srgbClr val="323031"/>
              </a:solidFill>
              <a:latin typeface="+mn-ea"/>
              <a:cs typeface="KoPubWorld돋움체 Bold" pitchFamily="2" charset="-127"/>
            </a:endParaRPr>
          </a:p>
          <a:p>
            <a:pPr marL="12700">
              <a:spcBef>
                <a:spcPts val="960"/>
              </a:spcBef>
            </a:pPr>
            <a:r>
              <a:rPr lang="en-US" altLang="ko-KR" sz="1400" spc="-100" dirty="0">
                <a:solidFill>
                  <a:srgbClr val="323031"/>
                </a:solidFill>
                <a:latin typeface="+mn-ea"/>
                <a:cs typeface="KoPubWorld돋움체 Medium" pitchFamily="2" charset="-127"/>
              </a:rPr>
              <a:t>※ 1</a:t>
            </a:r>
            <a:r>
              <a:rPr lang="ko-KR" altLang="en-US" sz="1400" spc="-100" dirty="0">
                <a:solidFill>
                  <a:srgbClr val="323031"/>
                </a:solidFill>
                <a:latin typeface="+mn-ea"/>
                <a:cs typeface="KoPubWorld돋움체 Medium" pitchFamily="2" charset="-127"/>
              </a:rPr>
              <a:t>회 발주당 납품금액이 아닌 </a:t>
            </a:r>
            <a:r>
              <a:rPr lang="en-US" altLang="ko-KR" sz="1400" spc="-100" dirty="0">
                <a:solidFill>
                  <a:srgbClr val="323031"/>
                </a:solidFill>
                <a:latin typeface="+mn-ea"/>
                <a:cs typeface="KoPubWorld돋움체 Medium" pitchFamily="2" charset="-127"/>
              </a:rPr>
              <a:t>1</a:t>
            </a:r>
            <a:r>
              <a:rPr lang="ko-KR" altLang="en-US" sz="1400" spc="-100" dirty="0">
                <a:solidFill>
                  <a:srgbClr val="323031"/>
                </a:solidFill>
                <a:latin typeface="+mn-ea"/>
                <a:cs typeface="KoPubWorld돋움체 Medium" pitchFamily="2" charset="-127"/>
              </a:rPr>
              <a:t>건의 계약당 거래금액</a:t>
            </a:r>
            <a:endParaRPr lang="ko-KR" altLang="en-US" sz="1400" spc="-100" dirty="0">
              <a:latin typeface="+mn-ea"/>
              <a:cs typeface="KoPubWorld돋움체 Medium" pitchFamily="2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DB580AC-A71C-80EC-17E4-4AD2C715C2DF}"/>
              </a:ext>
            </a:extLst>
          </p:cNvPr>
          <p:cNvSpPr txBox="1"/>
          <p:nvPr/>
        </p:nvSpPr>
        <p:spPr>
          <a:xfrm>
            <a:off x="1350111" y="5783039"/>
            <a:ext cx="8641614" cy="698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50000"/>
              </a:lnSpc>
              <a:spcBef>
                <a:spcPts val="2275"/>
              </a:spcBef>
            </a:pPr>
            <a:r>
              <a:rPr lang="ko-KR" altLang="en-US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이 경우에 활용할 수 있는 표준 미연동계약서를 발표</a:t>
            </a:r>
            <a:r>
              <a:rPr lang="en-US" altLang="ko-KR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(’23.9.11) </a:t>
            </a:r>
            <a:r>
              <a:rPr lang="ko-KR" altLang="en-US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하였으며</a:t>
            </a:r>
            <a:r>
              <a:rPr lang="en-US" altLang="ko-KR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, </a:t>
            </a:r>
          </a:p>
          <a:p>
            <a:pPr marL="12700">
              <a:lnSpc>
                <a:spcPct val="50000"/>
              </a:lnSpc>
              <a:spcBef>
                <a:spcPts val="2275"/>
              </a:spcBef>
            </a:pPr>
            <a:r>
              <a:rPr lang="ko-KR" altLang="en-US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그 </a:t>
            </a:r>
            <a:r>
              <a:rPr lang="ko-KR" altLang="en-US" sz="1800" b="1" spc="-100" dirty="0">
                <a:solidFill>
                  <a:srgbClr val="FF0000"/>
                </a:solidFill>
                <a:latin typeface="+mn-ea"/>
                <a:cs typeface="KoPubWorld돋움체 Bold" pitchFamily="2" charset="-127"/>
              </a:rPr>
              <a:t>취지</a:t>
            </a:r>
            <a:r>
              <a:rPr lang="ko-KR" altLang="en-US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와 </a:t>
            </a:r>
            <a:r>
              <a:rPr lang="ko-KR" altLang="en-US" sz="1800" b="1" spc="-100" dirty="0">
                <a:solidFill>
                  <a:srgbClr val="FF0000"/>
                </a:solidFill>
                <a:latin typeface="+mn-ea"/>
                <a:cs typeface="KoPubWorld돋움체 Bold" pitchFamily="2" charset="-127"/>
              </a:rPr>
              <a:t>사유</a:t>
            </a:r>
            <a:r>
              <a:rPr lang="ko-KR" altLang="en-US" sz="18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등을 명확히 기재하여야 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8BF5562-A830-2750-EE93-93B5D55E5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xmlns="" id="{2D21992F-3F0C-D902-C90A-A82F071F7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12190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object 18">
            <a:extLst>
              <a:ext uri="{FF2B5EF4-FFF2-40B4-BE49-F238E27FC236}">
                <a16:creationId xmlns:a16="http://schemas.microsoft.com/office/drawing/2014/main" xmlns="" id="{40496C28-BB56-24B8-789E-34F298F71F98}"/>
              </a:ext>
            </a:extLst>
          </p:cNvPr>
          <p:cNvGrpSpPr/>
          <p:nvPr/>
        </p:nvGrpSpPr>
        <p:grpSpPr>
          <a:xfrm>
            <a:off x="459420" y="4210365"/>
            <a:ext cx="2519515" cy="2379804"/>
            <a:chOff x="7426794" y="2574010"/>
            <a:chExt cx="3932554" cy="3510279"/>
          </a:xfrm>
        </p:grpSpPr>
        <p:sp>
          <p:nvSpPr>
            <p:cNvPr id="3" name="object 19">
              <a:extLst>
                <a:ext uri="{FF2B5EF4-FFF2-40B4-BE49-F238E27FC236}">
                  <a16:creationId xmlns:a16="http://schemas.microsoft.com/office/drawing/2014/main" xmlns="" id="{40A6709D-293F-A753-230E-D675CCBC4601}"/>
                </a:ext>
              </a:extLst>
            </p:cNvPr>
            <p:cNvSpPr/>
            <p:nvPr/>
          </p:nvSpPr>
          <p:spPr>
            <a:xfrm>
              <a:off x="7426795" y="3117925"/>
              <a:ext cx="3632200" cy="1956435"/>
            </a:xfrm>
            <a:custGeom>
              <a:avLst/>
              <a:gdLst/>
              <a:ahLst/>
              <a:cxnLst/>
              <a:rect l="l" t="t" r="r" b="b"/>
              <a:pathLst>
                <a:path w="3632200" h="1956435">
                  <a:moveTo>
                    <a:pt x="3631603" y="90004"/>
                  </a:moveTo>
                  <a:lnTo>
                    <a:pt x="3630193" y="37973"/>
                  </a:lnTo>
                  <a:lnTo>
                    <a:pt x="3620351" y="11252"/>
                  </a:lnTo>
                  <a:lnTo>
                    <a:pt x="3593630" y="1409"/>
                  </a:lnTo>
                  <a:lnTo>
                    <a:pt x="3541611" y="0"/>
                  </a:lnTo>
                  <a:lnTo>
                    <a:pt x="90004" y="0"/>
                  </a:lnTo>
                  <a:lnTo>
                    <a:pt x="37960" y="1409"/>
                  </a:lnTo>
                  <a:lnTo>
                    <a:pt x="11239" y="11252"/>
                  </a:lnTo>
                  <a:lnTo>
                    <a:pt x="1397" y="37973"/>
                  </a:lnTo>
                  <a:lnTo>
                    <a:pt x="0" y="90004"/>
                  </a:lnTo>
                  <a:lnTo>
                    <a:pt x="0" y="1866252"/>
                  </a:lnTo>
                  <a:lnTo>
                    <a:pt x="1397" y="1918284"/>
                  </a:lnTo>
                  <a:lnTo>
                    <a:pt x="11239" y="1945005"/>
                  </a:lnTo>
                  <a:lnTo>
                    <a:pt x="37960" y="1954847"/>
                  </a:lnTo>
                  <a:lnTo>
                    <a:pt x="90004" y="1956244"/>
                  </a:lnTo>
                  <a:lnTo>
                    <a:pt x="3541611" y="1956244"/>
                  </a:lnTo>
                  <a:lnTo>
                    <a:pt x="3593630" y="1954847"/>
                  </a:lnTo>
                  <a:lnTo>
                    <a:pt x="3620351" y="1945005"/>
                  </a:lnTo>
                  <a:lnTo>
                    <a:pt x="3630193" y="1918284"/>
                  </a:lnTo>
                  <a:lnTo>
                    <a:pt x="3631603" y="1866252"/>
                  </a:lnTo>
                  <a:lnTo>
                    <a:pt x="3631603" y="900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4" name="object 20">
              <a:extLst>
                <a:ext uri="{FF2B5EF4-FFF2-40B4-BE49-F238E27FC236}">
                  <a16:creationId xmlns:a16="http://schemas.microsoft.com/office/drawing/2014/main" xmlns="" id="{BDBDA9EA-9E61-BBD2-EC35-C4AEC240931B}"/>
                </a:ext>
              </a:extLst>
            </p:cNvPr>
            <p:cNvSpPr/>
            <p:nvPr/>
          </p:nvSpPr>
          <p:spPr>
            <a:xfrm>
              <a:off x="9772459" y="3398951"/>
              <a:ext cx="740410" cy="106045"/>
            </a:xfrm>
            <a:custGeom>
              <a:avLst/>
              <a:gdLst/>
              <a:ahLst/>
              <a:cxnLst/>
              <a:rect l="l" t="t" r="r" b="b"/>
              <a:pathLst>
                <a:path w="740409" h="106045">
                  <a:moveTo>
                    <a:pt x="739990" y="0"/>
                  </a:moveTo>
                  <a:lnTo>
                    <a:pt x="0" y="0"/>
                  </a:lnTo>
                  <a:lnTo>
                    <a:pt x="0" y="105892"/>
                  </a:lnTo>
                  <a:lnTo>
                    <a:pt x="739990" y="105892"/>
                  </a:lnTo>
                  <a:lnTo>
                    <a:pt x="739990" y="0"/>
                  </a:lnTo>
                  <a:close/>
                </a:path>
              </a:pathLst>
            </a:custGeom>
            <a:solidFill>
              <a:srgbClr val="B2BFD9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5" name="object 21">
              <a:extLst>
                <a:ext uri="{FF2B5EF4-FFF2-40B4-BE49-F238E27FC236}">
                  <a16:creationId xmlns:a16="http://schemas.microsoft.com/office/drawing/2014/main" xmlns="" id="{556F34A2-30ED-46A6-F0F8-B130AD93D804}"/>
                </a:ext>
              </a:extLst>
            </p:cNvPr>
            <p:cNvSpPr/>
            <p:nvPr/>
          </p:nvSpPr>
          <p:spPr>
            <a:xfrm>
              <a:off x="9322295" y="3864813"/>
              <a:ext cx="1192530" cy="1016000"/>
            </a:xfrm>
            <a:custGeom>
              <a:avLst/>
              <a:gdLst/>
              <a:ahLst/>
              <a:cxnLst/>
              <a:rect l="l" t="t" r="r" b="b"/>
              <a:pathLst>
                <a:path w="1192529" h="1016000">
                  <a:moveTo>
                    <a:pt x="1192326" y="0"/>
                  </a:moveTo>
                  <a:lnTo>
                    <a:pt x="447471" y="617435"/>
                  </a:lnTo>
                  <a:lnTo>
                    <a:pt x="451002" y="733844"/>
                  </a:lnTo>
                  <a:lnTo>
                    <a:pt x="300659" y="738060"/>
                  </a:lnTo>
                  <a:lnTo>
                    <a:pt x="88436" y="922474"/>
                  </a:lnTo>
                  <a:lnTo>
                    <a:pt x="23521" y="979465"/>
                  </a:lnTo>
                  <a:lnTo>
                    <a:pt x="5933" y="995310"/>
                  </a:lnTo>
                  <a:lnTo>
                    <a:pt x="0" y="1001255"/>
                  </a:lnTo>
                  <a:lnTo>
                    <a:pt x="3327" y="1007948"/>
                  </a:lnTo>
                  <a:lnTo>
                    <a:pt x="15468" y="1003693"/>
                  </a:lnTo>
                  <a:lnTo>
                    <a:pt x="21374" y="1004557"/>
                  </a:lnTo>
                  <a:lnTo>
                    <a:pt x="33216" y="1005770"/>
                  </a:lnTo>
                  <a:lnTo>
                    <a:pt x="45153" y="1006236"/>
                  </a:lnTo>
                  <a:lnTo>
                    <a:pt x="69151" y="1006220"/>
                  </a:lnTo>
                  <a:lnTo>
                    <a:pt x="125897" y="1005699"/>
                  </a:lnTo>
                  <a:lnTo>
                    <a:pt x="239719" y="1003402"/>
                  </a:lnTo>
                  <a:lnTo>
                    <a:pt x="296722" y="1002880"/>
                  </a:lnTo>
                  <a:lnTo>
                    <a:pt x="561361" y="1004845"/>
                  </a:lnTo>
                  <a:lnTo>
                    <a:pt x="855176" y="1009167"/>
                  </a:lnTo>
                  <a:lnTo>
                    <a:pt x="1093533" y="1013489"/>
                  </a:lnTo>
                  <a:lnTo>
                    <a:pt x="1191793" y="1015453"/>
                  </a:lnTo>
                  <a:lnTo>
                    <a:pt x="1192326" y="0"/>
                  </a:lnTo>
                  <a:close/>
                </a:path>
              </a:pathLst>
            </a:custGeom>
            <a:solidFill>
              <a:srgbClr val="FBF3DE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7" name="object 22">
              <a:extLst>
                <a:ext uri="{FF2B5EF4-FFF2-40B4-BE49-F238E27FC236}">
                  <a16:creationId xmlns:a16="http://schemas.microsoft.com/office/drawing/2014/main" xmlns="" id="{7AA70DA4-57B1-DF3E-7E27-B45D10BF76AC}"/>
                </a:ext>
              </a:extLst>
            </p:cNvPr>
            <p:cNvSpPr/>
            <p:nvPr/>
          </p:nvSpPr>
          <p:spPr>
            <a:xfrm>
              <a:off x="7972424" y="2580449"/>
              <a:ext cx="1800225" cy="96520"/>
            </a:xfrm>
            <a:custGeom>
              <a:avLst/>
              <a:gdLst/>
              <a:ahLst/>
              <a:cxnLst/>
              <a:rect l="l" t="t" r="r" b="b"/>
              <a:pathLst>
                <a:path w="1800225" h="96519">
                  <a:moveTo>
                    <a:pt x="1799767" y="0"/>
                  </a:moveTo>
                  <a:lnTo>
                    <a:pt x="0" y="0"/>
                  </a:lnTo>
                  <a:lnTo>
                    <a:pt x="0" y="96113"/>
                  </a:lnTo>
                  <a:lnTo>
                    <a:pt x="1799767" y="96113"/>
                  </a:lnTo>
                  <a:lnTo>
                    <a:pt x="1799767" y="0"/>
                  </a:lnTo>
                  <a:close/>
                </a:path>
              </a:pathLst>
            </a:custGeom>
            <a:solidFill>
              <a:srgbClr val="B2BFD9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8" name="object 23">
              <a:extLst>
                <a:ext uri="{FF2B5EF4-FFF2-40B4-BE49-F238E27FC236}">
                  <a16:creationId xmlns:a16="http://schemas.microsoft.com/office/drawing/2014/main" xmlns="" id="{5107BDAB-656A-9B1F-08F7-D7DC22A90F0E}"/>
                </a:ext>
              </a:extLst>
            </p:cNvPr>
            <p:cNvSpPr/>
            <p:nvPr/>
          </p:nvSpPr>
          <p:spPr>
            <a:xfrm>
              <a:off x="8591092" y="5688731"/>
              <a:ext cx="2174875" cy="389890"/>
            </a:xfrm>
            <a:custGeom>
              <a:avLst/>
              <a:gdLst/>
              <a:ahLst/>
              <a:cxnLst/>
              <a:rect l="l" t="t" r="r" b="b"/>
              <a:pathLst>
                <a:path w="2174875" h="389889">
                  <a:moveTo>
                    <a:pt x="874115" y="0"/>
                  </a:moveTo>
                  <a:lnTo>
                    <a:pt x="0" y="388988"/>
                  </a:lnTo>
                  <a:lnTo>
                    <a:pt x="2156993" y="389801"/>
                  </a:lnTo>
                  <a:lnTo>
                    <a:pt x="2173350" y="379437"/>
                  </a:lnTo>
                  <a:lnTo>
                    <a:pt x="2174430" y="355193"/>
                  </a:lnTo>
                  <a:lnTo>
                    <a:pt x="1911921" y="317"/>
                  </a:lnTo>
                  <a:lnTo>
                    <a:pt x="874115" y="0"/>
                  </a:lnTo>
                  <a:close/>
                </a:path>
              </a:pathLst>
            </a:custGeom>
            <a:solidFill>
              <a:srgbClr val="D7DAE3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11" name="object 24">
              <a:extLst>
                <a:ext uri="{FF2B5EF4-FFF2-40B4-BE49-F238E27FC236}">
                  <a16:creationId xmlns:a16="http://schemas.microsoft.com/office/drawing/2014/main" xmlns="" id="{92F8976F-46F0-5DF1-2687-0BEEBFA531C2}"/>
                </a:ext>
              </a:extLst>
            </p:cNvPr>
            <p:cNvSpPr/>
            <p:nvPr/>
          </p:nvSpPr>
          <p:spPr>
            <a:xfrm>
              <a:off x="7427848" y="2574010"/>
              <a:ext cx="3931057" cy="350998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xmlns="" id="{948452C8-4E6D-ADE6-6B39-9E41FEAB177A}"/>
              </a:ext>
            </a:extLst>
          </p:cNvPr>
          <p:cNvGrpSpPr/>
          <p:nvPr/>
        </p:nvGrpSpPr>
        <p:grpSpPr>
          <a:xfrm>
            <a:off x="0" y="0"/>
            <a:ext cx="12099836" cy="1234440"/>
            <a:chOff x="0" y="0"/>
            <a:chExt cx="12099836" cy="1234440"/>
          </a:xfrm>
        </p:grpSpPr>
        <p:sp>
          <p:nvSpPr>
            <p:cNvPr id="25" name="object 2">
              <a:extLst>
                <a:ext uri="{FF2B5EF4-FFF2-40B4-BE49-F238E27FC236}">
                  <a16:creationId xmlns:a16="http://schemas.microsoft.com/office/drawing/2014/main" xmlns="" id="{E363FB1F-704D-F686-6523-0A4956E74BEE}"/>
                </a:ext>
              </a:extLst>
            </p:cNvPr>
            <p:cNvSpPr/>
            <p:nvPr/>
          </p:nvSpPr>
          <p:spPr>
            <a:xfrm>
              <a:off x="0" y="395998"/>
              <a:ext cx="9864090" cy="792480"/>
            </a:xfrm>
            <a:custGeom>
              <a:avLst/>
              <a:gdLst/>
              <a:ahLst/>
              <a:cxnLst/>
              <a:rect l="l" t="t" r="r" b="b"/>
              <a:pathLst>
                <a:path w="9864090" h="792480">
                  <a:moveTo>
                    <a:pt x="9864001" y="0"/>
                  </a:moveTo>
                  <a:lnTo>
                    <a:pt x="0" y="0"/>
                  </a:lnTo>
                  <a:lnTo>
                    <a:pt x="0" y="791997"/>
                  </a:lnTo>
                  <a:lnTo>
                    <a:pt x="9864001" y="791997"/>
                  </a:lnTo>
                  <a:lnTo>
                    <a:pt x="986400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grpSp>
          <p:nvGrpSpPr>
            <p:cNvPr id="26" name="object 25">
              <a:extLst>
                <a:ext uri="{FF2B5EF4-FFF2-40B4-BE49-F238E27FC236}">
                  <a16:creationId xmlns:a16="http://schemas.microsoft.com/office/drawing/2014/main" xmlns="" id="{D9C8E273-A794-1D33-98A9-651703F3E5ED}"/>
                </a:ext>
              </a:extLst>
            </p:cNvPr>
            <p:cNvGrpSpPr/>
            <p:nvPr/>
          </p:nvGrpSpPr>
          <p:grpSpPr>
            <a:xfrm>
              <a:off x="9864001" y="0"/>
              <a:ext cx="2235835" cy="1234440"/>
              <a:chOff x="9864001" y="0"/>
              <a:chExt cx="2235835" cy="1234440"/>
            </a:xfrm>
          </p:grpSpPr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xmlns="" id="{FAE29272-22A4-2E82-787D-266F55D4A4EC}"/>
                  </a:ext>
                </a:extLst>
              </p:cNvPr>
              <p:cNvSpPr/>
              <p:nvPr/>
            </p:nvSpPr>
            <p:spPr>
              <a:xfrm>
                <a:off x="9864001" y="404761"/>
                <a:ext cx="1464945" cy="720090"/>
              </a:xfrm>
              <a:custGeom>
                <a:avLst/>
                <a:gdLst/>
                <a:ahLst/>
                <a:cxnLst/>
                <a:rect l="l" t="t" r="r" b="b"/>
                <a:pathLst>
                  <a:path w="1464945" h="720090">
                    <a:moveTo>
                      <a:pt x="370916" y="117513"/>
                    </a:moveTo>
                    <a:lnTo>
                      <a:pt x="0" y="69049"/>
                    </a:lnTo>
                    <a:lnTo>
                      <a:pt x="0" y="719874"/>
                    </a:lnTo>
                    <a:lnTo>
                      <a:pt x="340563" y="669912"/>
                    </a:lnTo>
                    <a:lnTo>
                      <a:pt x="370916" y="117513"/>
                    </a:lnTo>
                    <a:close/>
                  </a:path>
                  <a:path w="1464945" h="720090">
                    <a:moveTo>
                      <a:pt x="1271536" y="607949"/>
                    </a:moveTo>
                    <a:lnTo>
                      <a:pt x="1271498" y="605053"/>
                    </a:lnTo>
                    <a:lnTo>
                      <a:pt x="1270977" y="598398"/>
                    </a:lnTo>
                    <a:lnTo>
                      <a:pt x="1270342" y="590296"/>
                    </a:lnTo>
                    <a:lnTo>
                      <a:pt x="1163408" y="598398"/>
                    </a:lnTo>
                    <a:lnTo>
                      <a:pt x="1082713" y="586397"/>
                    </a:lnTo>
                    <a:lnTo>
                      <a:pt x="1091539" y="629437"/>
                    </a:lnTo>
                    <a:lnTo>
                      <a:pt x="1110729" y="672160"/>
                    </a:lnTo>
                    <a:lnTo>
                      <a:pt x="1121105" y="684072"/>
                    </a:lnTo>
                    <a:lnTo>
                      <a:pt x="1149540" y="681126"/>
                    </a:lnTo>
                    <a:lnTo>
                      <a:pt x="1173378" y="683006"/>
                    </a:lnTo>
                    <a:lnTo>
                      <a:pt x="1187005" y="683590"/>
                    </a:lnTo>
                    <a:lnTo>
                      <a:pt x="1195539" y="682879"/>
                    </a:lnTo>
                    <a:lnTo>
                      <a:pt x="1202867" y="681126"/>
                    </a:lnTo>
                    <a:lnTo>
                      <a:pt x="1204099" y="680834"/>
                    </a:lnTo>
                    <a:lnTo>
                      <a:pt x="1247698" y="657085"/>
                    </a:lnTo>
                    <a:lnTo>
                      <a:pt x="1269593" y="624941"/>
                    </a:lnTo>
                    <a:lnTo>
                      <a:pt x="1271536" y="607949"/>
                    </a:lnTo>
                    <a:close/>
                  </a:path>
                  <a:path w="1464945" h="720090">
                    <a:moveTo>
                      <a:pt x="1464602" y="273532"/>
                    </a:moveTo>
                    <a:lnTo>
                      <a:pt x="1445882" y="228981"/>
                    </a:lnTo>
                    <a:lnTo>
                      <a:pt x="1348879" y="179095"/>
                    </a:lnTo>
                    <a:lnTo>
                      <a:pt x="914552" y="153835"/>
                    </a:lnTo>
                    <a:lnTo>
                      <a:pt x="896620" y="197523"/>
                    </a:lnTo>
                    <a:lnTo>
                      <a:pt x="868540" y="236385"/>
                    </a:lnTo>
                    <a:lnTo>
                      <a:pt x="832612" y="267665"/>
                    </a:lnTo>
                    <a:lnTo>
                      <a:pt x="791146" y="288569"/>
                    </a:lnTo>
                    <a:lnTo>
                      <a:pt x="752182" y="296341"/>
                    </a:lnTo>
                    <a:lnTo>
                      <a:pt x="750265" y="296456"/>
                    </a:lnTo>
                    <a:lnTo>
                      <a:pt x="738708" y="295973"/>
                    </a:lnTo>
                    <a:lnTo>
                      <a:pt x="700570" y="272402"/>
                    </a:lnTo>
                    <a:lnTo>
                      <a:pt x="690486" y="239852"/>
                    </a:lnTo>
                    <a:lnTo>
                      <a:pt x="691083" y="139814"/>
                    </a:lnTo>
                    <a:lnTo>
                      <a:pt x="765962" y="0"/>
                    </a:lnTo>
                    <a:lnTo>
                      <a:pt x="404672" y="153085"/>
                    </a:lnTo>
                    <a:lnTo>
                      <a:pt x="379691" y="607949"/>
                    </a:lnTo>
                    <a:lnTo>
                      <a:pt x="457987" y="601281"/>
                    </a:lnTo>
                    <a:lnTo>
                      <a:pt x="516356" y="639737"/>
                    </a:lnTo>
                    <a:lnTo>
                      <a:pt x="547166" y="659193"/>
                    </a:lnTo>
                    <a:lnTo>
                      <a:pt x="560616" y="665645"/>
                    </a:lnTo>
                    <a:lnTo>
                      <a:pt x="566928" y="665060"/>
                    </a:lnTo>
                    <a:lnTo>
                      <a:pt x="567512" y="664857"/>
                    </a:lnTo>
                    <a:lnTo>
                      <a:pt x="571284" y="653288"/>
                    </a:lnTo>
                    <a:lnTo>
                      <a:pt x="575360" y="642010"/>
                    </a:lnTo>
                    <a:lnTo>
                      <a:pt x="591781" y="605955"/>
                    </a:lnTo>
                    <a:lnTo>
                      <a:pt x="632904" y="583234"/>
                    </a:lnTo>
                    <a:lnTo>
                      <a:pt x="647534" y="583272"/>
                    </a:lnTo>
                    <a:lnTo>
                      <a:pt x="686435" y="600087"/>
                    </a:lnTo>
                    <a:lnTo>
                      <a:pt x="690562" y="605053"/>
                    </a:lnTo>
                    <a:lnTo>
                      <a:pt x="698169" y="583234"/>
                    </a:lnTo>
                    <a:lnTo>
                      <a:pt x="719810" y="527786"/>
                    </a:lnTo>
                    <a:lnTo>
                      <a:pt x="747280" y="492696"/>
                    </a:lnTo>
                    <a:lnTo>
                      <a:pt x="772998" y="485571"/>
                    </a:lnTo>
                    <a:lnTo>
                      <a:pt x="790689" y="486308"/>
                    </a:lnTo>
                    <a:lnTo>
                      <a:pt x="830922" y="506349"/>
                    </a:lnTo>
                    <a:lnTo>
                      <a:pt x="846709" y="531939"/>
                    </a:lnTo>
                    <a:lnTo>
                      <a:pt x="855713" y="515454"/>
                    </a:lnTo>
                    <a:lnTo>
                      <a:pt x="868006" y="502323"/>
                    </a:lnTo>
                    <a:lnTo>
                      <a:pt x="881976" y="492582"/>
                    </a:lnTo>
                    <a:lnTo>
                      <a:pt x="896061" y="486232"/>
                    </a:lnTo>
                    <a:lnTo>
                      <a:pt x="898029" y="485571"/>
                    </a:lnTo>
                    <a:lnTo>
                      <a:pt x="901039" y="484543"/>
                    </a:lnTo>
                    <a:lnTo>
                      <a:pt x="906043" y="483387"/>
                    </a:lnTo>
                    <a:lnTo>
                      <a:pt x="910945" y="482803"/>
                    </a:lnTo>
                    <a:lnTo>
                      <a:pt x="926985" y="482244"/>
                    </a:lnTo>
                    <a:lnTo>
                      <a:pt x="941438" y="484568"/>
                    </a:lnTo>
                    <a:lnTo>
                      <a:pt x="973721" y="507238"/>
                    </a:lnTo>
                    <a:lnTo>
                      <a:pt x="987132" y="541845"/>
                    </a:lnTo>
                    <a:lnTo>
                      <a:pt x="991857" y="538530"/>
                    </a:lnTo>
                    <a:lnTo>
                      <a:pt x="997127" y="535825"/>
                    </a:lnTo>
                    <a:lnTo>
                      <a:pt x="1002855" y="533882"/>
                    </a:lnTo>
                    <a:lnTo>
                      <a:pt x="1020254" y="530656"/>
                    </a:lnTo>
                    <a:lnTo>
                      <a:pt x="1037361" y="532536"/>
                    </a:lnTo>
                    <a:lnTo>
                      <a:pt x="1053261" y="539318"/>
                    </a:lnTo>
                    <a:lnTo>
                      <a:pt x="1067079" y="550735"/>
                    </a:lnTo>
                    <a:lnTo>
                      <a:pt x="1071143" y="555218"/>
                    </a:lnTo>
                    <a:lnTo>
                      <a:pt x="1074089" y="557441"/>
                    </a:lnTo>
                    <a:lnTo>
                      <a:pt x="1076172" y="558088"/>
                    </a:lnTo>
                    <a:lnTo>
                      <a:pt x="1077417" y="563638"/>
                    </a:lnTo>
                    <a:lnTo>
                      <a:pt x="1078890" y="569963"/>
                    </a:lnTo>
                    <a:lnTo>
                      <a:pt x="1080681" y="577215"/>
                    </a:lnTo>
                    <a:lnTo>
                      <a:pt x="1162799" y="585660"/>
                    </a:lnTo>
                    <a:lnTo>
                      <a:pt x="1197876" y="584809"/>
                    </a:lnTo>
                    <a:lnTo>
                      <a:pt x="1277823" y="578269"/>
                    </a:lnTo>
                    <a:lnTo>
                      <a:pt x="1323568" y="550303"/>
                    </a:lnTo>
                    <a:lnTo>
                      <a:pt x="1347889" y="502627"/>
                    </a:lnTo>
                    <a:lnTo>
                      <a:pt x="1352537" y="482244"/>
                    </a:lnTo>
                    <a:lnTo>
                      <a:pt x="1353540" y="477850"/>
                    </a:lnTo>
                    <a:lnTo>
                      <a:pt x="1158786" y="464807"/>
                    </a:lnTo>
                    <a:lnTo>
                      <a:pt x="1156550" y="464464"/>
                    </a:lnTo>
                    <a:lnTo>
                      <a:pt x="1154417" y="463613"/>
                    </a:lnTo>
                    <a:lnTo>
                      <a:pt x="1064628" y="400786"/>
                    </a:lnTo>
                    <a:lnTo>
                      <a:pt x="1177696" y="449783"/>
                    </a:lnTo>
                    <a:lnTo>
                      <a:pt x="1178902" y="450126"/>
                    </a:lnTo>
                    <a:lnTo>
                      <a:pt x="1180147" y="450329"/>
                    </a:lnTo>
                    <a:lnTo>
                      <a:pt x="1273390" y="456133"/>
                    </a:lnTo>
                    <a:lnTo>
                      <a:pt x="1322590" y="458571"/>
                    </a:lnTo>
                    <a:lnTo>
                      <a:pt x="1344002" y="458063"/>
                    </a:lnTo>
                    <a:lnTo>
                      <a:pt x="1353947" y="455066"/>
                    </a:lnTo>
                    <a:lnTo>
                      <a:pt x="1373060" y="444373"/>
                    </a:lnTo>
                    <a:lnTo>
                      <a:pt x="1389176" y="427113"/>
                    </a:lnTo>
                    <a:lnTo>
                      <a:pt x="1402613" y="400786"/>
                    </a:lnTo>
                    <a:lnTo>
                      <a:pt x="1403654" y="398754"/>
                    </a:lnTo>
                    <a:lnTo>
                      <a:pt x="1417866" y="354761"/>
                    </a:lnTo>
                    <a:lnTo>
                      <a:pt x="1221587" y="309626"/>
                    </a:lnTo>
                    <a:lnTo>
                      <a:pt x="1220292" y="309397"/>
                    </a:lnTo>
                    <a:lnTo>
                      <a:pt x="1219060" y="308991"/>
                    </a:lnTo>
                    <a:lnTo>
                      <a:pt x="1193012" y="296456"/>
                    </a:lnTo>
                    <a:lnTo>
                      <a:pt x="1052830" y="228981"/>
                    </a:lnTo>
                    <a:lnTo>
                      <a:pt x="1229321" y="291439"/>
                    </a:lnTo>
                    <a:lnTo>
                      <a:pt x="1230299" y="291668"/>
                    </a:lnTo>
                    <a:lnTo>
                      <a:pt x="1231303" y="291807"/>
                    </a:lnTo>
                    <a:lnTo>
                      <a:pt x="1404086" y="328193"/>
                    </a:lnTo>
                    <a:lnTo>
                      <a:pt x="1409547" y="327990"/>
                    </a:lnTo>
                    <a:lnTo>
                      <a:pt x="1414894" y="327240"/>
                    </a:lnTo>
                    <a:lnTo>
                      <a:pt x="1420063" y="326034"/>
                    </a:lnTo>
                    <a:lnTo>
                      <a:pt x="1452003" y="306260"/>
                    </a:lnTo>
                    <a:lnTo>
                      <a:pt x="1464602" y="273532"/>
                    </a:lnTo>
                    <a:close/>
                  </a:path>
                </a:pathLst>
              </a:custGeom>
              <a:solidFill>
                <a:srgbClr val="C00000"/>
              </a:solidFill>
            </p:spPr>
            <p:txBody>
              <a:bodyPr wrap="square" lIns="0" tIns="0" rIns="0" bIns="0" rtlCol="0"/>
              <a:lstStyle/>
              <a:p>
                <a:endParaRPr spc="-100">
                  <a:latin typeface="KoPubWorld돋움체 Bold" pitchFamily="2" charset="-127"/>
                </a:endParaRPr>
              </a:p>
            </p:txBody>
          </p:sp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xmlns="" id="{371E359B-A370-BE17-D9E4-51A1E9451CAF}"/>
                  </a:ext>
                </a:extLst>
              </p:cNvPr>
              <p:cNvSpPr/>
              <p:nvPr/>
            </p:nvSpPr>
            <p:spPr>
              <a:xfrm>
                <a:off x="10442143" y="0"/>
                <a:ext cx="1657985" cy="1234440"/>
              </a:xfrm>
              <a:custGeom>
                <a:avLst/>
                <a:gdLst/>
                <a:ahLst/>
                <a:cxnLst/>
                <a:rect l="l" t="t" r="r" b="b"/>
                <a:pathLst>
                  <a:path w="1657984" h="1234440">
                    <a:moveTo>
                      <a:pt x="544360" y="1121257"/>
                    </a:moveTo>
                    <a:lnTo>
                      <a:pt x="514959" y="1090142"/>
                    </a:lnTo>
                    <a:lnTo>
                      <a:pt x="491820" y="1038618"/>
                    </a:lnTo>
                    <a:lnTo>
                      <a:pt x="480225" y="982091"/>
                    </a:lnTo>
                    <a:lnTo>
                      <a:pt x="477342" y="975499"/>
                    </a:lnTo>
                    <a:lnTo>
                      <a:pt x="472643" y="970330"/>
                    </a:lnTo>
                    <a:lnTo>
                      <a:pt x="452793" y="958430"/>
                    </a:lnTo>
                    <a:lnTo>
                      <a:pt x="431609" y="959573"/>
                    </a:lnTo>
                    <a:lnTo>
                      <a:pt x="414274" y="971638"/>
                    </a:lnTo>
                    <a:lnTo>
                      <a:pt x="405993" y="992517"/>
                    </a:lnTo>
                    <a:lnTo>
                      <a:pt x="394462" y="1044321"/>
                    </a:lnTo>
                    <a:lnTo>
                      <a:pt x="388569" y="1069949"/>
                    </a:lnTo>
                    <a:lnTo>
                      <a:pt x="386473" y="1076947"/>
                    </a:lnTo>
                    <a:lnTo>
                      <a:pt x="386346" y="1072896"/>
                    </a:lnTo>
                    <a:lnTo>
                      <a:pt x="388823" y="998575"/>
                    </a:lnTo>
                    <a:lnTo>
                      <a:pt x="389140" y="969340"/>
                    </a:lnTo>
                    <a:lnTo>
                      <a:pt x="384390" y="938669"/>
                    </a:lnTo>
                    <a:lnTo>
                      <a:pt x="368490" y="915670"/>
                    </a:lnTo>
                    <a:lnTo>
                      <a:pt x="335407" y="909447"/>
                    </a:lnTo>
                    <a:lnTo>
                      <a:pt x="319862" y="913892"/>
                    </a:lnTo>
                    <a:lnTo>
                      <a:pt x="305028" y="923112"/>
                    </a:lnTo>
                    <a:lnTo>
                      <a:pt x="293255" y="936421"/>
                    </a:lnTo>
                    <a:lnTo>
                      <a:pt x="286893" y="953084"/>
                    </a:lnTo>
                    <a:lnTo>
                      <a:pt x="258025" y="1072896"/>
                    </a:lnTo>
                    <a:lnTo>
                      <a:pt x="256057" y="1060881"/>
                    </a:lnTo>
                    <a:lnTo>
                      <a:pt x="253580" y="1023010"/>
                    </a:lnTo>
                    <a:lnTo>
                      <a:pt x="251409" y="982091"/>
                    </a:lnTo>
                    <a:lnTo>
                      <a:pt x="250558" y="964311"/>
                    </a:lnTo>
                    <a:lnTo>
                      <a:pt x="240601" y="930541"/>
                    </a:lnTo>
                    <a:lnTo>
                      <a:pt x="216001" y="914387"/>
                    </a:lnTo>
                    <a:lnTo>
                      <a:pt x="188442" y="913587"/>
                    </a:lnTo>
                    <a:lnTo>
                      <a:pt x="169621" y="925906"/>
                    </a:lnTo>
                    <a:lnTo>
                      <a:pt x="149390" y="971638"/>
                    </a:lnTo>
                    <a:lnTo>
                      <a:pt x="128117" y="1032332"/>
                    </a:lnTo>
                    <a:lnTo>
                      <a:pt x="111315" y="1085354"/>
                    </a:lnTo>
                    <a:lnTo>
                      <a:pt x="104495" y="1108049"/>
                    </a:lnTo>
                    <a:lnTo>
                      <a:pt x="105816" y="1082827"/>
                    </a:lnTo>
                    <a:lnTo>
                      <a:pt x="101790" y="1037209"/>
                    </a:lnTo>
                    <a:lnTo>
                      <a:pt x="67945" y="1010018"/>
                    </a:lnTo>
                    <a:lnTo>
                      <a:pt x="44653" y="1013104"/>
                    </a:lnTo>
                    <a:lnTo>
                      <a:pt x="28308" y="1029246"/>
                    </a:lnTo>
                    <a:lnTo>
                      <a:pt x="18745" y="1051953"/>
                    </a:lnTo>
                    <a:lnTo>
                      <a:pt x="5994" y="1091844"/>
                    </a:lnTo>
                    <a:lnTo>
                      <a:pt x="0" y="1138605"/>
                    </a:lnTo>
                    <a:lnTo>
                      <a:pt x="10756" y="1181938"/>
                    </a:lnTo>
                    <a:lnTo>
                      <a:pt x="16395" y="1190726"/>
                    </a:lnTo>
                    <a:lnTo>
                      <a:pt x="23342" y="1198600"/>
                    </a:lnTo>
                    <a:lnTo>
                      <a:pt x="32588" y="1205191"/>
                    </a:lnTo>
                    <a:lnTo>
                      <a:pt x="45161" y="1210056"/>
                    </a:lnTo>
                    <a:lnTo>
                      <a:pt x="62331" y="1208519"/>
                    </a:lnTo>
                    <a:lnTo>
                      <a:pt x="80479" y="1199908"/>
                    </a:lnTo>
                    <a:lnTo>
                      <a:pt x="94856" y="1190282"/>
                    </a:lnTo>
                    <a:lnTo>
                      <a:pt x="100736" y="1185710"/>
                    </a:lnTo>
                    <a:lnTo>
                      <a:pt x="125450" y="1215097"/>
                    </a:lnTo>
                    <a:lnTo>
                      <a:pt x="159689" y="1223886"/>
                    </a:lnTo>
                    <a:lnTo>
                      <a:pt x="196481" y="1212672"/>
                    </a:lnTo>
                    <a:lnTo>
                      <a:pt x="224917" y="1185710"/>
                    </a:lnTo>
                    <a:lnTo>
                      <a:pt x="228841" y="1182001"/>
                    </a:lnTo>
                    <a:lnTo>
                      <a:pt x="238874" y="1206030"/>
                    </a:lnTo>
                    <a:lnTo>
                      <a:pt x="255879" y="1222209"/>
                    </a:lnTo>
                    <a:lnTo>
                      <a:pt x="275932" y="1231277"/>
                    </a:lnTo>
                    <a:lnTo>
                      <a:pt x="295135" y="1234008"/>
                    </a:lnTo>
                    <a:lnTo>
                      <a:pt x="328536" y="1223987"/>
                    </a:lnTo>
                    <a:lnTo>
                      <a:pt x="350570" y="1202512"/>
                    </a:lnTo>
                    <a:lnTo>
                      <a:pt x="362204" y="1182001"/>
                    </a:lnTo>
                    <a:lnTo>
                      <a:pt x="362699" y="1181150"/>
                    </a:lnTo>
                    <a:lnTo>
                      <a:pt x="366420" y="1171448"/>
                    </a:lnTo>
                    <a:lnTo>
                      <a:pt x="367817" y="1174953"/>
                    </a:lnTo>
                    <a:lnTo>
                      <a:pt x="408228" y="1211300"/>
                    </a:lnTo>
                    <a:lnTo>
                      <a:pt x="448500" y="1214983"/>
                    </a:lnTo>
                    <a:lnTo>
                      <a:pt x="482206" y="1195743"/>
                    </a:lnTo>
                    <a:lnTo>
                      <a:pt x="497751" y="1171448"/>
                    </a:lnTo>
                    <a:lnTo>
                      <a:pt x="502958" y="1163320"/>
                    </a:lnTo>
                    <a:lnTo>
                      <a:pt x="506958" y="1151978"/>
                    </a:lnTo>
                    <a:lnTo>
                      <a:pt x="513486" y="1140218"/>
                    </a:lnTo>
                    <a:lnTo>
                      <a:pt x="525081" y="1129487"/>
                    </a:lnTo>
                    <a:lnTo>
                      <a:pt x="544360" y="1121257"/>
                    </a:lnTo>
                    <a:close/>
                  </a:path>
                  <a:path w="1657984" h="1234440">
                    <a:moveTo>
                      <a:pt x="1657464" y="0"/>
                    </a:moveTo>
                    <a:lnTo>
                      <a:pt x="796848" y="0"/>
                    </a:lnTo>
                    <a:lnTo>
                      <a:pt x="645858" y="163804"/>
                    </a:lnTo>
                    <a:lnTo>
                      <a:pt x="705967" y="212242"/>
                    </a:lnTo>
                    <a:lnTo>
                      <a:pt x="595617" y="322859"/>
                    </a:lnTo>
                    <a:lnTo>
                      <a:pt x="222961" y="389039"/>
                    </a:lnTo>
                    <a:lnTo>
                      <a:pt x="136702" y="532511"/>
                    </a:lnTo>
                    <a:lnTo>
                      <a:pt x="135013" y="538556"/>
                    </a:lnTo>
                    <a:lnTo>
                      <a:pt x="134378" y="644753"/>
                    </a:lnTo>
                    <a:lnTo>
                      <a:pt x="137210" y="658698"/>
                    </a:lnTo>
                    <a:lnTo>
                      <a:pt x="145072" y="669899"/>
                    </a:lnTo>
                    <a:lnTo>
                      <a:pt x="156667" y="677164"/>
                    </a:lnTo>
                    <a:lnTo>
                      <a:pt x="170738" y="679234"/>
                    </a:lnTo>
                    <a:lnTo>
                      <a:pt x="172707" y="679107"/>
                    </a:lnTo>
                    <a:lnTo>
                      <a:pt x="214274" y="669328"/>
                    </a:lnTo>
                    <a:lnTo>
                      <a:pt x="251993" y="647077"/>
                    </a:lnTo>
                    <a:lnTo>
                      <a:pt x="283527" y="615365"/>
                    </a:lnTo>
                    <a:lnTo>
                      <a:pt x="306527" y="577189"/>
                    </a:lnTo>
                    <a:lnTo>
                      <a:pt x="318681" y="535533"/>
                    </a:lnTo>
                    <a:lnTo>
                      <a:pt x="769683" y="560984"/>
                    </a:lnTo>
                    <a:lnTo>
                      <a:pt x="915885" y="624370"/>
                    </a:lnTo>
                    <a:lnTo>
                      <a:pt x="938860" y="557593"/>
                    </a:lnTo>
                    <a:lnTo>
                      <a:pt x="963879" y="535533"/>
                    </a:lnTo>
                    <a:lnTo>
                      <a:pt x="1032357" y="475170"/>
                    </a:lnTo>
                    <a:lnTo>
                      <a:pt x="1146251" y="566915"/>
                    </a:lnTo>
                    <a:lnTo>
                      <a:pt x="1657464" y="0"/>
                    </a:lnTo>
                    <a:close/>
                  </a:path>
                </a:pathLst>
              </a:custGeom>
              <a:solidFill>
                <a:srgbClr val="B2B4BA"/>
              </a:solidFill>
            </p:spPr>
            <p:txBody>
              <a:bodyPr wrap="square" lIns="0" tIns="0" rIns="0" bIns="0" rtlCol="0"/>
              <a:lstStyle/>
              <a:p>
                <a:endParaRPr spc="-100">
                  <a:latin typeface="KoPubWorld돋움체 Bold" pitchFamily="2" charset="-127"/>
                </a:endParaRPr>
              </a:p>
            </p:txBody>
          </p:sp>
        </p:grpSp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9E8B3562-2C0F-535E-B411-02D76D1CFC4D}"/>
              </a:ext>
            </a:extLst>
          </p:cNvPr>
          <p:cNvSpPr/>
          <p:nvPr/>
        </p:nvSpPr>
        <p:spPr>
          <a:xfrm>
            <a:off x="943261" y="1533614"/>
            <a:ext cx="155867" cy="1799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xmlns="" id="{BF95E638-2E6A-F3AD-315C-BFCF8A4895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39300" y="485927"/>
            <a:ext cx="7953519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300" spc="-1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납품대금 연동제를 통한 고환율 대응 방안</a:t>
            </a:r>
            <a:endParaRPr sz="3300" spc="-1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object 14">
            <a:extLst>
              <a:ext uri="{FF2B5EF4-FFF2-40B4-BE49-F238E27FC236}">
                <a16:creationId xmlns:a16="http://schemas.microsoft.com/office/drawing/2014/main" xmlns="" id="{64CCB3A3-846E-A211-C746-EBD816706E8E}"/>
              </a:ext>
            </a:extLst>
          </p:cNvPr>
          <p:cNvGrpSpPr/>
          <p:nvPr/>
        </p:nvGrpSpPr>
        <p:grpSpPr>
          <a:xfrm>
            <a:off x="-2" y="216001"/>
            <a:ext cx="1026794" cy="1152525"/>
            <a:chOff x="-2" y="216001"/>
            <a:chExt cx="1026794" cy="1152525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xmlns="" id="{0E4EBF07-F597-7547-F8FD-EF7B85D4EF67}"/>
                </a:ext>
              </a:extLst>
            </p:cNvPr>
            <p:cNvSpPr/>
            <p:nvPr/>
          </p:nvSpPr>
          <p:spPr>
            <a:xfrm>
              <a:off x="594597" y="378002"/>
              <a:ext cx="432434" cy="829944"/>
            </a:xfrm>
            <a:custGeom>
              <a:avLst/>
              <a:gdLst/>
              <a:ahLst/>
              <a:cxnLst/>
              <a:rect l="l" t="t" r="r" b="b"/>
              <a:pathLst>
                <a:path w="432434" h="829944">
                  <a:moveTo>
                    <a:pt x="121500" y="0"/>
                  </a:moveTo>
                  <a:lnTo>
                    <a:pt x="0" y="0"/>
                  </a:lnTo>
                  <a:lnTo>
                    <a:pt x="0" y="829792"/>
                  </a:lnTo>
                  <a:lnTo>
                    <a:pt x="120154" y="829792"/>
                  </a:lnTo>
                  <a:lnTo>
                    <a:pt x="432003" y="413994"/>
                  </a:lnTo>
                  <a:lnTo>
                    <a:pt x="121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xmlns="" id="{9FF549FA-5595-73E4-D6BE-33354B2CDE8F}"/>
                </a:ext>
              </a:extLst>
            </p:cNvPr>
            <p:cNvSpPr/>
            <p:nvPr/>
          </p:nvSpPr>
          <p:spPr>
            <a:xfrm>
              <a:off x="-2" y="216001"/>
              <a:ext cx="918844" cy="1152525"/>
            </a:xfrm>
            <a:custGeom>
              <a:avLst/>
              <a:gdLst/>
              <a:ahLst/>
              <a:cxnLst/>
              <a:rect l="l" t="t" r="r" b="b"/>
              <a:pathLst>
                <a:path w="918844" h="1152525">
                  <a:moveTo>
                    <a:pt x="486600" y="0"/>
                  </a:moveTo>
                  <a:lnTo>
                    <a:pt x="486600" y="179997"/>
                  </a:lnTo>
                  <a:lnTo>
                    <a:pt x="0" y="179997"/>
                  </a:lnTo>
                  <a:lnTo>
                    <a:pt x="0" y="971994"/>
                  </a:lnTo>
                  <a:lnTo>
                    <a:pt x="486600" y="971994"/>
                  </a:lnTo>
                  <a:lnTo>
                    <a:pt x="486600" y="1151991"/>
                  </a:lnTo>
                  <a:lnTo>
                    <a:pt x="918603" y="575995"/>
                  </a:lnTo>
                  <a:lnTo>
                    <a:pt x="486600" y="0"/>
                  </a:lnTo>
                  <a:close/>
                </a:path>
              </a:pathLst>
            </a:custGeom>
            <a:solidFill>
              <a:srgbClr val="003964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xmlns="" id="{8DE22159-502C-74FD-E1BE-4E7C87F32124}"/>
              </a:ext>
            </a:extLst>
          </p:cNvPr>
          <p:cNvSpPr txBox="1"/>
          <p:nvPr/>
        </p:nvSpPr>
        <p:spPr>
          <a:xfrm>
            <a:off x="328645" y="423710"/>
            <a:ext cx="3695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sz="4000" b="1" spc="-100" dirty="0">
                <a:solidFill>
                  <a:srgbClr val="FFF7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itchFamily="2" charset="-127"/>
              </a:rPr>
              <a:t>4</a:t>
            </a:r>
            <a:endParaRPr lang="en-US" altLang="ko-KR" sz="4000" spc="-100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itchFamily="2" charset="-127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xmlns="" id="{81A9B4B4-13C6-D9C3-C685-AD71A4F47362}"/>
              </a:ext>
            </a:extLst>
          </p:cNvPr>
          <p:cNvSpPr txBox="1"/>
          <p:nvPr/>
        </p:nvSpPr>
        <p:spPr>
          <a:xfrm>
            <a:off x="11868657" y="6527415"/>
            <a:ext cx="238760" cy="24622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0"/>
              </a:spcBef>
            </a:pPr>
            <a:r>
              <a:rPr lang="en-US" sz="1400" spc="-15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rebuchet MS"/>
              </a:rPr>
              <a:t>04</a:t>
            </a:r>
            <a:endParaRPr sz="1400" spc="-15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Trebuchet MS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xmlns="" id="{6650C31C-901A-37D7-70E0-4F574E028B35}"/>
              </a:ext>
            </a:extLst>
          </p:cNvPr>
          <p:cNvGrpSpPr/>
          <p:nvPr/>
        </p:nvGrpSpPr>
        <p:grpSpPr>
          <a:xfrm>
            <a:off x="1116813" y="2358971"/>
            <a:ext cx="6274585" cy="1868460"/>
            <a:chOff x="1102340" y="2768142"/>
            <a:chExt cx="5596608" cy="1868460"/>
          </a:xfrm>
        </p:grpSpPr>
        <p:sp>
          <p:nvSpPr>
            <p:cNvPr id="46" name="object 3">
              <a:extLst>
                <a:ext uri="{FF2B5EF4-FFF2-40B4-BE49-F238E27FC236}">
                  <a16:creationId xmlns:a16="http://schemas.microsoft.com/office/drawing/2014/main" xmlns="" id="{173A08D3-E495-5F64-5161-11AB96C6C526}"/>
                </a:ext>
              </a:extLst>
            </p:cNvPr>
            <p:cNvSpPr/>
            <p:nvPr/>
          </p:nvSpPr>
          <p:spPr>
            <a:xfrm>
              <a:off x="1102340" y="2918170"/>
              <a:ext cx="133273" cy="13343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KoPubWorld돋움체 Bold" pitchFamily="2" charset="-127"/>
              </a:endParaRPr>
            </a:p>
          </p:txBody>
        </p:sp>
        <p:sp>
          <p:nvSpPr>
            <p:cNvPr id="48" name="object 6">
              <a:extLst>
                <a:ext uri="{FF2B5EF4-FFF2-40B4-BE49-F238E27FC236}">
                  <a16:creationId xmlns:a16="http://schemas.microsoft.com/office/drawing/2014/main" xmlns="" id="{B3AEC157-9646-7F3B-C0A7-0BFBB5C17494}"/>
                </a:ext>
              </a:extLst>
            </p:cNvPr>
            <p:cNvSpPr txBox="1"/>
            <p:nvPr/>
          </p:nvSpPr>
          <p:spPr>
            <a:xfrm>
              <a:off x="1285106" y="2768142"/>
              <a:ext cx="5413842" cy="18684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50000"/>
                </a:lnSpc>
                <a:spcBef>
                  <a:spcPts val="1410"/>
                </a:spcBef>
              </a:pPr>
              <a:r>
                <a:rPr lang="ko-KR" altLang="en-US" sz="1600" b="1" spc="-100" dirty="0">
                  <a:solidFill>
                    <a:srgbClr val="323031"/>
                  </a:solidFill>
                  <a:latin typeface="+mn-ea"/>
                  <a:cs typeface="KoPubWorld돋움체 Bold" pitchFamily="2" charset="-127"/>
                </a:rPr>
                <a:t>환율은 원재료의 가격이 아니므로 </a:t>
              </a:r>
              <a:r>
                <a:rPr lang="ko-KR" altLang="en-US" sz="1600" b="1" spc="-100" dirty="0">
                  <a:solidFill>
                    <a:srgbClr val="FF0000"/>
                  </a:solidFill>
                  <a:latin typeface="+mn-ea"/>
                  <a:cs typeface="KoPubWorld돋움체 Bold" pitchFamily="2" charset="-127"/>
                </a:rPr>
                <a:t>연동의 대상은 아님 </a:t>
              </a:r>
              <a:endParaRPr lang="en-US" altLang="ko-KR" sz="1600" b="1" spc="-100" dirty="0">
                <a:solidFill>
                  <a:srgbClr val="FF0000"/>
                </a:solidFill>
                <a:latin typeface="+mn-ea"/>
                <a:cs typeface="KoPubWorld돋움체 Bold" pitchFamily="2" charset="-127"/>
              </a:endParaRPr>
            </a:p>
            <a:p>
              <a:pPr marL="12700" marR="5080">
                <a:lnSpc>
                  <a:spcPct val="150000"/>
                </a:lnSpc>
                <a:spcBef>
                  <a:spcPts val="1410"/>
                </a:spcBef>
              </a:pPr>
              <a:r>
                <a:rPr lang="ko-KR" altLang="en-US" sz="1600" b="1" spc="-100" dirty="0">
                  <a:solidFill>
                    <a:srgbClr val="323031"/>
                  </a:solidFill>
                  <a:latin typeface="+mn-ea"/>
                  <a:cs typeface="KoPubWorld돋움체 Bold" pitchFamily="2" charset="-127"/>
                </a:rPr>
                <a:t>다만</a:t>
              </a:r>
              <a:r>
                <a:rPr lang="en-US" altLang="ko-KR" sz="1600" b="1" spc="-100" dirty="0">
                  <a:solidFill>
                    <a:srgbClr val="323031"/>
                  </a:solidFill>
                  <a:latin typeface="+mn-ea"/>
                  <a:cs typeface="KoPubWorld돋움체 Bold" pitchFamily="2" charset="-127"/>
                </a:rPr>
                <a:t>, </a:t>
              </a:r>
              <a:r>
                <a:rPr lang="ko-KR" altLang="en-US" sz="1600" b="1" spc="-100" dirty="0">
                  <a:solidFill>
                    <a:srgbClr val="323031"/>
                  </a:solidFill>
                  <a:latin typeface="+mn-ea"/>
                  <a:cs typeface="KoPubWorld돋움체 Bold" pitchFamily="2" charset="-127"/>
                </a:rPr>
                <a:t>환율이 원재료 구매 대금에 영향을 미치는 경우</a:t>
              </a:r>
              <a:r>
                <a:rPr lang="en-US" altLang="ko-KR" sz="1600" b="1" spc="-100" dirty="0">
                  <a:solidFill>
                    <a:srgbClr val="323031"/>
                  </a:solidFill>
                  <a:latin typeface="+mn-ea"/>
                  <a:cs typeface="KoPubWorld돋움체 Bold" pitchFamily="2" charset="-127"/>
                </a:rPr>
                <a:t>                                                           </a:t>
              </a:r>
              <a:r>
                <a:rPr lang="ko-KR" altLang="en-US" sz="1600" b="1" spc="-100" dirty="0">
                  <a:solidFill>
                    <a:srgbClr val="323031"/>
                  </a:solidFill>
                  <a:latin typeface="+mn-ea"/>
                  <a:cs typeface="KoPubWorld돋움체 Bold" pitchFamily="2" charset="-127"/>
                </a:rPr>
                <a:t>원재료 가격의 </a:t>
              </a:r>
              <a:r>
                <a:rPr lang="ko-KR" altLang="en-US" sz="1600" b="1" spc="-100" dirty="0">
                  <a:solidFill>
                    <a:srgbClr val="FF0000"/>
                  </a:solidFill>
                  <a:latin typeface="+mn-ea"/>
                  <a:cs typeface="KoPubWorld돋움체 Bold" pitchFamily="2" charset="-127"/>
                </a:rPr>
                <a:t>기준지표에 고시환율을 명시</a:t>
              </a:r>
              <a:r>
                <a:rPr lang="ko-KR" altLang="en-US" sz="1600" b="1" spc="-100" dirty="0">
                  <a:solidFill>
                    <a:srgbClr val="323031"/>
                  </a:solidFill>
                  <a:latin typeface="+mn-ea"/>
                  <a:cs typeface="KoPubWorld돋움체 Bold" pitchFamily="2" charset="-127"/>
                </a:rPr>
                <a:t>하여</a:t>
              </a:r>
              <a:r>
                <a:rPr lang="en-US" altLang="ko-KR" sz="1600" b="1" spc="-100" dirty="0">
                  <a:solidFill>
                    <a:srgbClr val="323031"/>
                  </a:solidFill>
                  <a:latin typeface="+mn-ea"/>
                  <a:cs typeface="KoPubWorld돋움체 Bold" pitchFamily="2" charset="-127"/>
                </a:rPr>
                <a:t> </a:t>
              </a:r>
              <a:r>
                <a:rPr lang="ko-KR" altLang="en-US" sz="1600" b="1" spc="-100" dirty="0">
                  <a:solidFill>
                    <a:srgbClr val="323031"/>
                  </a:solidFill>
                  <a:latin typeface="+mn-ea"/>
                  <a:cs typeface="KoPubWorld돋움체 Bold" pitchFamily="2" charset="-127"/>
                </a:rPr>
                <a:t>환율을                                                       반영하는 구조로 기준지표를 설정하여 환율 변동 대응 가능</a:t>
              </a:r>
              <a:endParaRPr lang="en-US" altLang="ko-KR" sz="16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endParaRPr>
            </a:p>
            <a:p>
              <a:pPr marL="12700" marR="5080">
                <a:lnSpc>
                  <a:spcPct val="132600"/>
                </a:lnSpc>
                <a:spcBef>
                  <a:spcPts val="1410"/>
                </a:spcBef>
              </a:pPr>
              <a:endParaRPr lang="en-US" altLang="ko-KR" sz="100" b="1" spc="-100" dirty="0">
                <a:solidFill>
                  <a:srgbClr val="323031"/>
                </a:solidFill>
                <a:latin typeface="KoPubWorld돋움체 Bold" pitchFamily="2" charset="-127"/>
                <a:ea typeface="KoPubWorld돋움체 Bold" pitchFamily="2" charset="-127"/>
                <a:cs typeface="KoPubWorld돋움체 Bold" pitchFamily="2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xmlns="" id="{79C79AA6-09F3-F8D5-74D1-49A90BB094CD}"/>
              </a:ext>
            </a:extLst>
          </p:cNvPr>
          <p:cNvGrpSpPr/>
          <p:nvPr/>
        </p:nvGrpSpPr>
        <p:grpSpPr>
          <a:xfrm>
            <a:off x="1046089" y="1553210"/>
            <a:ext cx="4876799" cy="504190"/>
            <a:chOff x="762000" y="1976530"/>
            <a:chExt cx="4876799" cy="504190"/>
          </a:xfrm>
        </p:grpSpPr>
        <p:sp>
          <p:nvSpPr>
            <p:cNvPr id="9" name="object 4">
              <a:extLst>
                <a:ext uri="{FF2B5EF4-FFF2-40B4-BE49-F238E27FC236}">
                  <a16:creationId xmlns:a16="http://schemas.microsoft.com/office/drawing/2014/main" xmlns="" id="{85E391E3-8D8D-C4C1-0B7D-D41AE8298C4F}"/>
                </a:ext>
              </a:extLst>
            </p:cNvPr>
            <p:cNvSpPr/>
            <p:nvPr/>
          </p:nvSpPr>
          <p:spPr>
            <a:xfrm>
              <a:off x="762000" y="1976530"/>
              <a:ext cx="4876799" cy="504190"/>
            </a:xfrm>
            <a:custGeom>
              <a:avLst/>
              <a:gdLst/>
              <a:ahLst/>
              <a:cxnLst/>
              <a:rect l="l" t="t" r="r" b="b"/>
              <a:pathLst>
                <a:path w="10080625" h="504189">
                  <a:moveTo>
                    <a:pt x="9851402" y="0"/>
                  </a:moveTo>
                  <a:lnTo>
                    <a:pt x="228600" y="0"/>
                  </a:lnTo>
                  <a:lnTo>
                    <a:pt x="96440" y="3571"/>
                  </a:lnTo>
                  <a:lnTo>
                    <a:pt x="28575" y="28575"/>
                  </a:lnTo>
                  <a:lnTo>
                    <a:pt x="3571" y="96440"/>
                  </a:lnTo>
                  <a:lnTo>
                    <a:pt x="0" y="228600"/>
                  </a:lnTo>
                  <a:lnTo>
                    <a:pt x="0" y="275399"/>
                  </a:lnTo>
                  <a:lnTo>
                    <a:pt x="3571" y="407558"/>
                  </a:lnTo>
                  <a:lnTo>
                    <a:pt x="28575" y="475424"/>
                  </a:lnTo>
                  <a:lnTo>
                    <a:pt x="96440" y="500427"/>
                  </a:lnTo>
                  <a:lnTo>
                    <a:pt x="228600" y="503999"/>
                  </a:lnTo>
                  <a:lnTo>
                    <a:pt x="9851402" y="503999"/>
                  </a:lnTo>
                  <a:lnTo>
                    <a:pt x="9983562" y="500427"/>
                  </a:lnTo>
                  <a:lnTo>
                    <a:pt x="10051427" y="475424"/>
                  </a:lnTo>
                  <a:lnTo>
                    <a:pt x="10076430" y="407558"/>
                  </a:lnTo>
                  <a:lnTo>
                    <a:pt x="10080002" y="275399"/>
                  </a:lnTo>
                  <a:lnTo>
                    <a:pt x="10080002" y="228600"/>
                  </a:lnTo>
                  <a:lnTo>
                    <a:pt x="10076430" y="96440"/>
                  </a:lnTo>
                  <a:lnTo>
                    <a:pt x="10051427" y="28575"/>
                  </a:lnTo>
                  <a:lnTo>
                    <a:pt x="9983562" y="3571"/>
                  </a:lnTo>
                  <a:lnTo>
                    <a:pt x="9851402" y="0"/>
                  </a:lnTo>
                  <a:close/>
                </a:path>
              </a:pathLst>
            </a:custGeom>
            <a:solidFill>
              <a:srgbClr val="E6E6C8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xmlns="" id="{3EE33649-8B8C-038B-3F75-DEA84EE00633}"/>
                </a:ext>
              </a:extLst>
            </p:cNvPr>
            <p:cNvSpPr/>
            <p:nvPr/>
          </p:nvSpPr>
          <p:spPr>
            <a:xfrm>
              <a:off x="857297" y="2095655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4" h="302894">
                  <a:moveTo>
                    <a:pt x="151206" y="0"/>
                  </a:moveTo>
                  <a:lnTo>
                    <a:pt x="103415" y="7707"/>
                  </a:lnTo>
                  <a:lnTo>
                    <a:pt x="61908" y="29171"/>
                  </a:lnTo>
                  <a:lnTo>
                    <a:pt x="29175" y="61900"/>
                  </a:lnTo>
                  <a:lnTo>
                    <a:pt x="7709" y="103404"/>
                  </a:lnTo>
                  <a:lnTo>
                    <a:pt x="0" y="151193"/>
                  </a:lnTo>
                  <a:lnTo>
                    <a:pt x="7709" y="198988"/>
                  </a:lnTo>
                  <a:lnTo>
                    <a:pt x="29175" y="240496"/>
                  </a:lnTo>
                  <a:lnTo>
                    <a:pt x="61908" y="273227"/>
                  </a:lnTo>
                  <a:lnTo>
                    <a:pt x="103415" y="294691"/>
                  </a:lnTo>
                  <a:lnTo>
                    <a:pt x="151206" y="302399"/>
                  </a:lnTo>
                  <a:lnTo>
                    <a:pt x="198996" y="294691"/>
                  </a:lnTo>
                  <a:lnTo>
                    <a:pt x="240503" y="273227"/>
                  </a:lnTo>
                  <a:lnTo>
                    <a:pt x="273236" y="240496"/>
                  </a:lnTo>
                  <a:lnTo>
                    <a:pt x="294703" y="198988"/>
                  </a:lnTo>
                  <a:lnTo>
                    <a:pt x="302412" y="151193"/>
                  </a:lnTo>
                  <a:lnTo>
                    <a:pt x="294703" y="103404"/>
                  </a:lnTo>
                  <a:lnTo>
                    <a:pt x="273236" y="61900"/>
                  </a:lnTo>
                  <a:lnTo>
                    <a:pt x="240503" y="29171"/>
                  </a:lnTo>
                  <a:lnTo>
                    <a:pt x="198996" y="7707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12" name="object 9">
              <a:extLst>
                <a:ext uri="{FF2B5EF4-FFF2-40B4-BE49-F238E27FC236}">
                  <a16:creationId xmlns:a16="http://schemas.microsoft.com/office/drawing/2014/main" xmlns="" id="{302D0E8B-B168-C3DC-7E13-57175D2DC089}"/>
                </a:ext>
              </a:extLst>
            </p:cNvPr>
            <p:cNvSpPr/>
            <p:nvPr/>
          </p:nvSpPr>
          <p:spPr>
            <a:xfrm>
              <a:off x="924917" y="2157103"/>
              <a:ext cx="155867" cy="17999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KoPubWorld돋움체 Bold" pitchFamily="2" charset="-127"/>
              </a:endParaRPr>
            </a:p>
          </p:txBody>
        </p:sp>
      </p:grpSp>
      <p:sp>
        <p:nvSpPr>
          <p:cNvPr id="19" name="object 8">
            <a:extLst>
              <a:ext uri="{FF2B5EF4-FFF2-40B4-BE49-F238E27FC236}">
                <a16:creationId xmlns:a16="http://schemas.microsoft.com/office/drawing/2014/main" xmlns="" id="{159F3686-92E5-A766-FE71-BD4D2A11F5D2}"/>
              </a:ext>
            </a:extLst>
          </p:cNvPr>
          <p:cNvSpPr txBox="1"/>
          <p:nvPr/>
        </p:nvSpPr>
        <p:spPr>
          <a:xfrm>
            <a:off x="1447800" y="1618862"/>
            <a:ext cx="6232603" cy="380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1840230" indent="-12700">
              <a:lnSpc>
                <a:spcPct val="117400"/>
              </a:lnSpc>
            </a:pPr>
            <a:r>
              <a:rPr lang="ko-KR" altLang="en-US" sz="2200" b="1" spc="-100" dirty="0">
                <a:latin typeface="+mj-ea"/>
                <a:ea typeface="+mj-ea"/>
                <a:cs typeface="KoPubWorld돋움체 Bold" pitchFamily="2" charset="-127"/>
              </a:rPr>
              <a:t>환율을 반영한 기준 지표 설정</a:t>
            </a:r>
            <a:endParaRPr sz="2200" b="1" spc="-100" dirty="0">
              <a:latin typeface="+mj-ea"/>
              <a:ea typeface="+mj-ea"/>
              <a:cs typeface="KoPubWorld돋움체 Bold" pitchFamily="2" charset="-127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xmlns="" id="{07D7DF4C-9556-4419-2C63-68CECF6CDC2D}"/>
              </a:ext>
            </a:extLst>
          </p:cNvPr>
          <p:cNvSpPr/>
          <p:nvPr/>
        </p:nvSpPr>
        <p:spPr>
          <a:xfrm>
            <a:off x="1116813" y="3049533"/>
            <a:ext cx="149418" cy="1334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xmlns="" id="{81F7C1AE-5A28-96B4-5681-D9505ACA1B3B}"/>
              </a:ext>
            </a:extLst>
          </p:cNvPr>
          <p:cNvGraphicFramePr>
            <a:graphicFrameLocks noGrp="1"/>
          </p:cNvGraphicFramePr>
          <p:nvPr/>
        </p:nvGraphicFramePr>
        <p:xfrm>
          <a:off x="6517008" y="1290612"/>
          <a:ext cx="5083320" cy="5343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937">
                  <a:extLst>
                    <a:ext uri="{9D8B030D-6E8A-4147-A177-3AD203B41FA5}">
                      <a16:colId xmlns:a16="http://schemas.microsoft.com/office/drawing/2014/main" xmlns="" val="2282111745"/>
                    </a:ext>
                  </a:extLst>
                </a:gridCol>
                <a:gridCol w="935540">
                  <a:extLst>
                    <a:ext uri="{9D8B030D-6E8A-4147-A177-3AD203B41FA5}">
                      <a16:colId xmlns:a16="http://schemas.microsoft.com/office/drawing/2014/main" xmlns="" val="3458811326"/>
                    </a:ext>
                  </a:extLst>
                </a:gridCol>
                <a:gridCol w="3873843">
                  <a:extLst>
                    <a:ext uri="{9D8B030D-6E8A-4147-A177-3AD203B41FA5}">
                      <a16:colId xmlns:a16="http://schemas.microsoft.com/office/drawing/2014/main" xmlns="" val="456423801"/>
                    </a:ext>
                  </a:extLst>
                </a:gridCol>
              </a:tblGrid>
              <a:tr h="30083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구분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기재사항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5784352"/>
                  </a:ext>
                </a:extLst>
              </a:tr>
              <a:tr h="620468">
                <a:tc gridSpan="2">
                  <a:txBody>
                    <a:bodyPr/>
                    <a:lstStyle/>
                    <a:p>
                      <a:pPr marL="0" indent="0" algn="ctr" latinLnBrk="1">
                        <a:buNone/>
                      </a:pPr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1.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납품대금 연동 </a:t>
                      </a:r>
                      <a:endParaRPr lang="en-US" altLang="ko-KR" sz="105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KoPubWorld돋움체 Medium" panose="00000600000000000000" pitchFamily="2" charset="-127"/>
                      </a:endParaRPr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대상</a:t>
                      </a:r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ko-KR" altLang="en-US" sz="1050" b="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목적물등의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 </a:t>
                      </a:r>
                      <a:endParaRPr lang="en-US" altLang="ko-KR" sz="105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KoPubWorld돋움체 Medium" panose="00000600000000000000" pitchFamily="2" charset="-127"/>
                      </a:endParaRPr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명칭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동 케이블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(CC-001)</a:t>
                      </a:r>
                      <a:endParaRPr lang="ko-KR" altLang="en-US" sz="1100" dirty="0">
                        <a:latin typeface="Malgun Gothic Semilight" panose="020B0502040204020203" pitchFamily="50" charset="-127"/>
                        <a:ea typeface="Malgun Gothic Semilight" panose="020B0502040204020203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377168846"/>
                  </a:ext>
                </a:extLst>
              </a:tr>
              <a:tr h="4512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2.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납품대금 연동 </a:t>
                      </a:r>
                      <a:endParaRPr lang="en-US" altLang="ko-KR" sz="105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대상</a:t>
                      </a:r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주요 원재료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동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2287587912"/>
                  </a:ext>
                </a:extLst>
              </a:tr>
              <a:tr h="73328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3.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원재료 가격의 </a:t>
                      </a:r>
                      <a:endParaRPr lang="en-US" altLang="ko-KR" sz="105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기준지표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한국전선공업협동조합 월별 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LME </a:t>
                      </a:r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고시가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전기동 고시가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900" dirty="0">
                        <a:latin typeface="Malgun Gothic Semilight" panose="020B0502040204020203" pitchFamily="50" charset="-127"/>
                        <a:ea typeface="Malgun Gothic Semilight" panose="020B0502040204020203" pitchFamily="50" charset="-127"/>
                        <a:cs typeface="Malgun Gothic Semilight" panose="020B0502040204020203" pitchFamily="50" charset="-127"/>
                      </a:endParaRPr>
                    </a:p>
                    <a:p>
                      <a:pPr algn="l" latinLnBrk="1"/>
                      <a:r>
                        <a:rPr lang="en-US" altLang="ko-KR" sz="105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※ 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전기동 고시가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원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)</a:t>
                      </a:r>
                      <a:r>
                        <a:rPr lang="en-US" altLang="ko-KR" sz="105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 = 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전월 </a:t>
                      </a:r>
                      <a:r>
                        <a:rPr lang="en-US" altLang="ko-KR" sz="105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LME 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동 평균가격</a:t>
                      </a:r>
                      <a:r>
                        <a:rPr lang="en-US" altLang="ko-KR" sz="7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(USD)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 </a:t>
                      </a:r>
                      <a:r>
                        <a:rPr lang="en-US" altLang="ko-KR" sz="105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× 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환율</a:t>
                      </a:r>
                      <a:r>
                        <a:rPr lang="en-US" altLang="ko-KR" sz="7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(</a:t>
                      </a:r>
                      <a:r>
                        <a:rPr lang="ko-KR" altLang="en-US" sz="7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원</a:t>
                      </a:r>
                      <a:r>
                        <a:rPr lang="en-US" altLang="ko-KR" sz="7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/USD)</a:t>
                      </a:r>
                    </a:p>
                    <a:p>
                      <a:pPr algn="l" latinLnBrk="1"/>
                      <a:r>
                        <a:rPr lang="en-US" altLang="ko-KR" sz="8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  * </a:t>
                      </a:r>
                      <a:r>
                        <a:rPr lang="ko-KR" altLang="en-US" sz="8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평균가격 내 프리미엄</a:t>
                      </a:r>
                      <a:r>
                        <a:rPr lang="en-US" altLang="ko-KR" sz="8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(USD) </a:t>
                      </a:r>
                      <a:r>
                        <a:rPr lang="ko-KR" altLang="en-US" sz="800" dirty="0">
                          <a:solidFill>
                            <a:srgbClr val="FF0000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포함</a:t>
                      </a:r>
                      <a:endParaRPr lang="ko-KR" altLang="en-US" sz="1100" dirty="0">
                        <a:solidFill>
                          <a:srgbClr val="FF0000"/>
                        </a:solidFill>
                        <a:latin typeface="Malgun Gothic Semilight" panose="020B0502040204020203" pitchFamily="50" charset="-127"/>
                        <a:ea typeface="Malgun Gothic Semilight" panose="020B0502040204020203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7159308"/>
                  </a:ext>
                </a:extLst>
              </a:tr>
              <a:tr h="78968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4.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원재료 가격의</a:t>
                      </a:r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변동률 산정을 </a:t>
                      </a:r>
                      <a:endParaRPr lang="en-US" altLang="ko-KR" sz="105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위한</a:t>
                      </a:r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기준시점 및 비교시점</a:t>
                      </a:r>
                      <a:endParaRPr lang="en-US" altLang="ko-KR" sz="105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기준시점 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: </a:t>
                      </a:r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조정일의 전전월 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평균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비교시점 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: </a:t>
                      </a:r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조정일의 전월 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평균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)</a:t>
                      </a:r>
                      <a:endParaRPr lang="ko-KR" altLang="en-US" sz="1100" dirty="0">
                        <a:latin typeface="Malgun Gothic Semilight" panose="020B0502040204020203" pitchFamily="50" charset="-127"/>
                        <a:ea typeface="Malgun Gothic Semilight" panose="020B0502040204020203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737492492"/>
                  </a:ext>
                </a:extLst>
              </a:tr>
              <a:tr h="2820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5.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조정요건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±10% </a:t>
                      </a:r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이상 변동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2720578709"/>
                  </a:ext>
                </a:extLst>
              </a:tr>
              <a:tr h="2820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6.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조정주기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1</a:t>
                      </a:r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개월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2575153161"/>
                  </a:ext>
                </a:extLst>
              </a:tr>
              <a:tr h="2820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7.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조정일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매월 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1</a:t>
                      </a:r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일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3725853177"/>
                  </a:ext>
                </a:extLst>
              </a:tr>
              <a:tr h="2820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8.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조정대금 </a:t>
                      </a:r>
                      <a:endParaRPr lang="en-US" altLang="ko-KR" sz="105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반영일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매월 </a:t>
                      </a:r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1</a:t>
                      </a:r>
                      <a:r>
                        <a:rPr lang="ko-KR" altLang="en-US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일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3230569457"/>
                  </a:ext>
                </a:extLst>
              </a:tr>
              <a:tr h="4512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9.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납품단가 </a:t>
                      </a:r>
                      <a:endParaRPr lang="en-US" altLang="ko-KR" sz="105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연동산식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조정될 납품단가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단위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: 1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개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=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비교시점의 동 기준가격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×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동 중량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(2ton)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 + 5,000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원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95075884"/>
                  </a:ext>
                </a:extLst>
              </a:tr>
              <a:tr h="441245">
                <a:tc>
                  <a:txBody>
                    <a:bodyPr/>
                    <a:lstStyle/>
                    <a:p>
                      <a:endParaRPr lang="ko-KR" altLang="en-US" sz="2400" b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9.1.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반영비율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100%</a:t>
                      </a:r>
                      <a:endParaRPr lang="ko-KR" altLang="en-US" sz="1100" dirty="0">
                        <a:latin typeface="Malgun Gothic Semilight" panose="020B0502040204020203" pitchFamily="50" charset="-127"/>
                        <a:ea typeface="Malgun Gothic Semilight" panose="020B0502040204020203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654363653"/>
                  </a:ext>
                </a:extLst>
              </a:tr>
              <a:tr h="2820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10.</a:t>
                      </a:r>
                      <a:r>
                        <a:rPr lang="ko-KR" altLang="en-US" sz="105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기타사항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Malgun Gothic Semilight" panose="020B0502040204020203" pitchFamily="50" charset="-127"/>
                          <a:ea typeface="Malgun Gothic Semilight" panose="020B0502040204020203" pitchFamily="50" charset="-127"/>
                          <a:cs typeface="Malgun Gothic Semilight" panose="020B0502040204020203" pitchFamily="50" charset="-127"/>
                        </a:rPr>
                        <a:t>-</a:t>
                      </a:r>
                      <a:endParaRPr lang="ko-KR" altLang="en-US" sz="1100" dirty="0">
                        <a:latin typeface="Malgun Gothic Semilight" panose="020B0502040204020203" pitchFamily="50" charset="-127"/>
                        <a:ea typeface="Malgun Gothic Semilight" panose="020B0502040204020203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48646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14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8B78649-D8CB-8197-7C1E-DBAA64EAC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D6C923B9-32DE-300F-87EF-D5089400C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12190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object 6">
            <a:extLst>
              <a:ext uri="{FF2B5EF4-FFF2-40B4-BE49-F238E27FC236}">
                <a16:creationId xmlns:a16="http://schemas.microsoft.com/office/drawing/2014/main" xmlns="" id="{A535D3DD-47AF-3DAE-1345-44CE07F2A2F5}"/>
              </a:ext>
            </a:extLst>
          </p:cNvPr>
          <p:cNvSpPr/>
          <p:nvPr/>
        </p:nvSpPr>
        <p:spPr>
          <a:xfrm>
            <a:off x="1044003" y="1345869"/>
            <a:ext cx="10080625" cy="504190"/>
          </a:xfrm>
          <a:custGeom>
            <a:avLst/>
            <a:gdLst/>
            <a:ahLst/>
            <a:cxnLst/>
            <a:rect l="l" t="t" r="r" b="b"/>
            <a:pathLst>
              <a:path w="10080625" h="504189">
                <a:moveTo>
                  <a:pt x="9851402" y="0"/>
                </a:moveTo>
                <a:lnTo>
                  <a:pt x="228600" y="0"/>
                </a:lnTo>
                <a:lnTo>
                  <a:pt x="96440" y="3571"/>
                </a:lnTo>
                <a:lnTo>
                  <a:pt x="28575" y="28575"/>
                </a:lnTo>
                <a:lnTo>
                  <a:pt x="3571" y="96440"/>
                </a:lnTo>
                <a:lnTo>
                  <a:pt x="0" y="228600"/>
                </a:lnTo>
                <a:lnTo>
                  <a:pt x="0" y="275399"/>
                </a:lnTo>
                <a:lnTo>
                  <a:pt x="3571" y="407558"/>
                </a:lnTo>
                <a:lnTo>
                  <a:pt x="28575" y="475424"/>
                </a:lnTo>
                <a:lnTo>
                  <a:pt x="96440" y="500427"/>
                </a:lnTo>
                <a:lnTo>
                  <a:pt x="228600" y="503999"/>
                </a:lnTo>
                <a:lnTo>
                  <a:pt x="9851402" y="503999"/>
                </a:lnTo>
                <a:lnTo>
                  <a:pt x="9983562" y="500427"/>
                </a:lnTo>
                <a:lnTo>
                  <a:pt x="10051427" y="475424"/>
                </a:lnTo>
                <a:lnTo>
                  <a:pt x="10076430" y="407558"/>
                </a:lnTo>
                <a:lnTo>
                  <a:pt x="10080002" y="275399"/>
                </a:lnTo>
                <a:lnTo>
                  <a:pt x="10080002" y="228600"/>
                </a:lnTo>
                <a:lnTo>
                  <a:pt x="10076430" y="96440"/>
                </a:lnTo>
                <a:lnTo>
                  <a:pt x="10051427" y="28575"/>
                </a:lnTo>
                <a:lnTo>
                  <a:pt x="9983562" y="3571"/>
                </a:lnTo>
                <a:lnTo>
                  <a:pt x="9851402" y="0"/>
                </a:lnTo>
                <a:close/>
              </a:path>
            </a:pathLst>
          </a:custGeom>
          <a:solidFill>
            <a:srgbClr val="E6E6C8"/>
          </a:solidFill>
        </p:spPr>
        <p:txBody>
          <a:bodyPr wrap="square" lIns="0" tIns="0" rIns="0" bIns="0" rtlCol="0"/>
          <a:lstStyle/>
          <a:p>
            <a:endParaRPr spc="-100" dirty="0">
              <a:latin typeface="KoPubWorld돋움체 Bold" pitchFamily="2" charset="-127"/>
            </a:endParaRPr>
          </a:p>
        </p:txBody>
      </p:sp>
      <p:grpSp>
        <p:nvGrpSpPr>
          <p:cNvPr id="22" name="object 8">
            <a:extLst>
              <a:ext uri="{FF2B5EF4-FFF2-40B4-BE49-F238E27FC236}">
                <a16:creationId xmlns:a16="http://schemas.microsoft.com/office/drawing/2014/main" xmlns="" id="{0C532E71-1E7B-2EF1-C63E-6686B8651645}"/>
              </a:ext>
            </a:extLst>
          </p:cNvPr>
          <p:cNvGrpSpPr/>
          <p:nvPr/>
        </p:nvGrpSpPr>
        <p:grpSpPr>
          <a:xfrm>
            <a:off x="1151991" y="1446669"/>
            <a:ext cx="302895" cy="302895"/>
            <a:chOff x="1151991" y="1684794"/>
            <a:chExt cx="302895" cy="302895"/>
          </a:xfrm>
        </p:grpSpPr>
        <p:sp>
          <p:nvSpPr>
            <p:cNvPr id="23" name="object 9">
              <a:extLst>
                <a:ext uri="{FF2B5EF4-FFF2-40B4-BE49-F238E27FC236}">
                  <a16:creationId xmlns:a16="http://schemas.microsoft.com/office/drawing/2014/main" xmlns="" id="{371EAC07-2AE2-38D8-3C0B-0F46093C88E1}"/>
                </a:ext>
              </a:extLst>
            </p:cNvPr>
            <p:cNvSpPr/>
            <p:nvPr/>
          </p:nvSpPr>
          <p:spPr>
            <a:xfrm>
              <a:off x="1151991" y="1684794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4" h="302894">
                  <a:moveTo>
                    <a:pt x="151206" y="0"/>
                  </a:moveTo>
                  <a:lnTo>
                    <a:pt x="103415" y="7707"/>
                  </a:lnTo>
                  <a:lnTo>
                    <a:pt x="61908" y="29171"/>
                  </a:lnTo>
                  <a:lnTo>
                    <a:pt x="29175" y="61900"/>
                  </a:lnTo>
                  <a:lnTo>
                    <a:pt x="7709" y="103404"/>
                  </a:lnTo>
                  <a:lnTo>
                    <a:pt x="0" y="151193"/>
                  </a:lnTo>
                  <a:lnTo>
                    <a:pt x="7709" y="198988"/>
                  </a:lnTo>
                  <a:lnTo>
                    <a:pt x="29175" y="240496"/>
                  </a:lnTo>
                  <a:lnTo>
                    <a:pt x="61908" y="273227"/>
                  </a:lnTo>
                  <a:lnTo>
                    <a:pt x="103415" y="294691"/>
                  </a:lnTo>
                  <a:lnTo>
                    <a:pt x="151206" y="302399"/>
                  </a:lnTo>
                  <a:lnTo>
                    <a:pt x="198996" y="294691"/>
                  </a:lnTo>
                  <a:lnTo>
                    <a:pt x="240503" y="273227"/>
                  </a:lnTo>
                  <a:lnTo>
                    <a:pt x="273236" y="240496"/>
                  </a:lnTo>
                  <a:lnTo>
                    <a:pt x="294703" y="198988"/>
                  </a:lnTo>
                  <a:lnTo>
                    <a:pt x="302412" y="151193"/>
                  </a:lnTo>
                  <a:lnTo>
                    <a:pt x="294703" y="103404"/>
                  </a:lnTo>
                  <a:lnTo>
                    <a:pt x="273236" y="61900"/>
                  </a:lnTo>
                  <a:lnTo>
                    <a:pt x="240503" y="29171"/>
                  </a:lnTo>
                  <a:lnTo>
                    <a:pt x="198996" y="7707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24" name="object 10">
              <a:extLst>
                <a:ext uri="{FF2B5EF4-FFF2-40B4-BE49-F238E27FC236}">
                  <a16:creationId xmlns:a16="http://schemas.microsoft.com/office/drawing/2014/main" xmlns="" id="{7752859F-C0FB-86AB-3998-160B870F2BAE}"/>
                </a:ext>
              </a:extLst>
            </p:cNvPr>
            <p:cNvSpPr/>
            <p:nvPr/>
          </p:nvSpPr>
          <p:spPr>
            <a:xfrm>
              <a:off x="1225265" y="1746008"/>
              <a:ext cx="155867" cy="1799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xmlns="" id="{B0EA5EC9-3E68-5500-C8C6-9F14EED68DBF}"/>
              </a:ext>
            </a:extLst>
          </p:cNvPr>
          <p:cNvGrpSpPr/>
          <p:nvPr/>
        </p:nvGrpSpPr>
        <p:grpSpPr>
          <a:xfrm>
            <a:off x="0" y="0"/>
            <a:ext cx="12099836" cy="1234440"/>
            <a:chOff x="0" y="0"/>
            <a:chExt cx="12099836" cy="1234440"/>
          </a:xfrm>
        </p:grpSpPr>
        <p:sp>
          <p:nvSpPr>
            <p:cNvPr id="25" name="object 2">
              <a:extLst>
                <a:ext uri="{FF2B5EF4-FFF2-40B4-BE49-F238E27FC236}">
                  <a16:creationId xmlns:a16="http://schemas.microsoft.com/office/drawing/2014/main" xmlns="" id="{6F44456A-70CA-3E25-63F1-1F7CA417E194}"/>
                </a:ext>
              </a:extLst>
            </p:cNvPr>
            <p:cNvSpPr/>
            <p:nvPr/>
          </p:nvSpPr>
          <p:spPr>
            <a:xfrm>
              <a:off x="0" y="395998"/>
              <a:ext cx="9864090" cy="792480"/>
            </a:xfrm>
            <a:custGeom>
              <a:avLst/>
              <a:gdLst/>
              <a:ahLst/>
              <a:cxnLst/>
              <a:rect l="l" t="t" r="r" b="b"/>
              <a:pathLst>
                <a:path w="9864090" h="792480">
                  <a:moveTo>
                    <a:pt x="9864001" y="0"/>
                  </a:moveTo>
                  <a:lnTo>
                    <a:pt x="0" y="0"/>
                  </a:lnTo>
                  <a:lnTo>
                    <a:pt x="0" y="791997"/>
                  </a:lnTo>
                  <a:lnTo>
                    <a:pt x="9864001" y="791997"/>
                  </a:lnTo>
                  <a:lnTo>
                    <a:pt x="986400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grpSp>
          <p:nvGrpSpPr>
            <p:cNvPr id="26" name="object 25">
              <a:extLst>
                <a:ext uri="{FF2B5EF4-FFF2-40B4-BE49-F238E27FC236}">
                  <a16:creationId xmlns:a16="http://schemas.microsoft.com/office/drawing/2014/main" xmlns="" id="{B068AB5A-3F7C-7C2B-CEE0-95F5658AFE57}"/>
                </a:ext>
              </a:extLst>
            </p:cNvPr>
            <p:cNvGrpSpPr/>
            <p:nvPr/>
          </p:nvGrpSpPr>
          <p:grpSpPr>
            <a:xfrm>
              <a:off x="9864001" y="0"/>
              <a:ext cx="2235835" cy="1234440"/>
              <a:chOff x="9864001" y="0"/>
              <a:chExt cx="2235835" cy="1234440"/>
            </a:xfrm>
          </p:grpSpPr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xmlns="" id="{AD83E4CA-8100-8595-785B-917C39506A03}"/>
                  </a:ext>
                </a:extLst>
              </p:cNvPr>
              <p:cNvSpPr/>
              <p:nvPr/>
            </p:nvSpPr>
            <p:spPr>
              <a:xfrm>
                <a:off x="9864001" y="404761"/>
                <a:ext cx="1464945" cy="720090"/>
              </a:xfrm>
              <a:custGeom>
                <a:avLst/>
                <a:gdLst/>
                <a:ahLst/>
                <a:cxnLst/>
                <a:rect l="l" t="t" r="r" b="b"/>
                <a:pathLst>
                  <a:path w="1464945" h="720090">
                    <a:moveTo>
                      <a:pt x="370916" y="117513"/>
                    </a:moveTo>
                    <a:lnTo>
                      <a:pt x="0" y="69049"/>
                    </a:lnTo>
                    <a:lnTo>
                      <a:pt x="0" y="719874"/>
                    </a:lnTo>
                    <a:lnTo>
                      <a:pt x="340563" y="669912"/>
                    </a:lnTo>
                    <a:lnTo>
                      <a:pt x="370916" y="117513"/>
                    </a:lnTo>
                    <a:close/>
                  </a:path>
                  <a:path w="1464945" h="720090">
                    <a:moveTo>
                      <a:pt x="1271536" y="607949"/>
                    </a:moveTo>
                    <a:lnTo>
                      <a:pt x="1271498" y="605053"/>
                    </a:lnTo>
                    <a:lnTo>
                      <a:pt x="1270977" y="598398"/>
                    </a:lnTo>
                    <a:lnTo>
                      <a:pt x="1270342" y="590296"/>
                    </a:lnTo>
                    <a:lnTo>
                      <a:pt x="1163408" y="598398"/>
                    </a:lnTo>
                    <a:lnTo>
                      <a:pt x="1082713" y="586397"/>
                    </a:lnTo>
                    <a:lnTo>
                      <a:pt x="1091539" y="629437"/>
                    </a:lnTo>
                    <a:lnTo>
                      <a:pt x="1110729" y="672160"/>
                    </a:lnTo>
                    <a:lnTo>
                      <a:pt x="1121105" y="684072"/>
                    </a:lnTo>
                    <a:lnTo>
                      <a:pt x="1149540" y="681126"/>
                    </a:lnTo>
                    <a:lnTo>
                      <a:pt x="1173378" y="683006"/>
                    </a:lnTo>
                    <a:lnTo>
                      <a:pt x="1187005" y="683590"/>
                    </a:lnTo>
                    <a:lnTo>
                      <a:pt x="1195539" y="682879"/>
                    </a:lnTo>
                    <a:lnTo>
                      <a:pt x="1202867" y="681126"/>
                    </a:lnTo>
                    <a:lnTo>
                      <a:pt x="1204099" y="680834"/>
                    </a:lnTo>
                    <a:lnTo>
                      <a:pt x="1247698" y="657085"/>
                    </a:lnTo>
                    <a:lnTo>
                      <a:pt x="1269593" y="624941"/>
                    </a:lnTo>
                    <a:lnTo>
                      <a:pt x="1271536" y="607949"/>
                    </a:lnTo>
                    <a:close/>
                  </a:path>
                  <a:path w="1464945" h="720090">
                    <a:moveTo>
                      <a:pt x="1464602" y="273532"/>
                    </a:moveTo>
                    <a:lnTo>
                      <a:pt x="1445882" y="228981"/>
                    </a:lnTo>
                    <a:lnTo>
                      <a:pt x="1348879" y="179095"/>
                    </a:lnTo>
                    <a:lnTo>
                      <a:pt x="914552" y="153835"/>
                    </a:lnTo>
                    <a:lnTo>
                      <a:pt x="896620" y="197523"/>
                    </a:lnTo>
                    <a:lnTo>
                      <a:pt x="868540" y="236385"/>
                    </a:lnTo>
                    <a:lnTo>
                      <a:pt x="832612" y="267665"/>
                    </a:lnTo>
                    <a:lnTo>
                      <a:pt x="791146" y="288569"/>
                    </a:lnTo>
                    <a:lnTo>
                      <a:pt x="752182" y="296341"/>
                    </a:lnTo>
                    <a:lnTo>
                      <a:pt x="750265" y="296456"/>
                    </a:lnTo>
                    <a:lnTo>
                      <a:pt x="738708" y="295973"/>
                    </a:lnTo>
                    <a:lnTo>
                      <a:pt x="700570" y="272402"/>
                    </a:lnTo>
                    <a:lnTo>
                      <a:pt x="690486" y="239852"/>
                    </a:lnTo>
                    <a:lnTo>
                      <a:pt x="691083" y="139814"/>
                    </a:lnTo>
                    <a:lnTo>
                      <a:pt x="765962" y="0"/>
                    </a:lnTo>
                    <a:lnTo>
                      <a:pt x="404672" y="153085"/>
                    </a:lnTo>
                    <a:lnTo>
                      <a:pt x="379691" y="607949"/>
                    </a:lnTo>
                    <a:lnTo>
                      <a:pt x="457987" y="601281"/>
                    </a:lnTo>
                    <a:lnTo>
                      <a:pt x="516356" y="639737"/>
                    </a:lnTo>
                    <a:lnTo>
                      <a:pt x="547166" y="659193"/>
                    </a:lnTo>
                    <a:lnTo>
                      <a:pt x="560616" y="665645"/>
                    </a:lnTo>
                    <a:lnTo>
                      <a:pt x="566928" y="665060"/>
                    </a:lnTo>
                    <a:lnTo>
                      <a:pt x="567512" y="664857"/>
                    </a:lnTo>
                    <a:lnTo>
                      <a:pt x="571284" y="653288"/>
                    </a:lnTo>
                    <a:lnTo>
                      <a:pt x="575360" y="642010"/>
                    </a:lnTo>
                    <a:lnTo>
                      <a:pt x="591781" y="605955"/>
                    </a:lnTo>
                    <a:lnTo>
                      <a:pt x="632904" y="583234"/>
                    </a:lnTo>
                    <a:lnTo>
                      <a:pt x="647534" y="583272"/>
                    </a:lnTo>
                    <a:lnTo>
                      <a:pt x="686435" y="600087"/>
                    </a:lnTo>
                    <a:lnTo>
                      <a:pt x="690562" y="605053"/>
                    </a:lnTo>
                    <a:lnTo>
                      <a:pt x="698169" y="583234"/>
                    </a:lnTo>
                    <a:lnTo>
                      <a:pt x="719810" y="527786"/>
                    </a:lnTo>
                    <a:lnTo>
                      <a:pt x="747280" y="492696"/>
                    </a:lnTo>
                    <a:lnTo>
                      <a:pt x="772998" y="485571"/>
                    </a:lnTo>
                    <a:lnTo>
                      <a:pt x="790689" y="486308"/>
                    </a:lnTo>
                    <a:lnTo>
                      <a:pt x="830922" y="506349"/>
                    </a:lnTo>
                    <a:lnTo>
                      <a:pt x="846709" y="531939"/>
                    </a:lnTo>
                    <a:lnTo>
                      <a:pt x="855713" y="515454"/>
                    </a:lnTo>
                    <a:lnTo>
                      <a:pt x="868006" y="502323"/>
                    </a:lnTo>
                    <a:lnTo>
                      <a:pt x="881976" y="492582"/>
                    </a:lnTo>
                    <a:lnTo>
                      <a:pt x="896061" y="486232"/>
                    </a:lnTo>
                    <a:lnTo>
                      <a:pt x="898029" y="485571"/>
                    </a:lnTo>
                    <a:lnTo>
                      <a:pt x="901039" y="484543"/>
                    </a:lnTo>
                    <a:lnTo>
                      <a:pt x="906043" y="483387"/>
                    </a:lnTo>
                    <a:lnTo>
                      <a:pt x="910945" y="482803"/>
                    </a:lnTo>
                    <a:lnTo>
                      <a:pt x="926985" y="482244"/>
                    </a:lnTo>
                    <a:lnTo>
                      <a:pt x="941438" y="484568"/>
                    </a:lnTo>
                    <a:lnTo>
                      <a:pt x="973721" y="507238"/>
                    </a:lnTo>
                    <a:lnTo>
                      <a:pt x="987132" y="541845"/>
                    </a:lnTo>
                    <a:lnTo>
                      <a:pt x="991857" y="538530"/>
                    </a:lnTo>
                    <a:lnTo>
                      <a:pt x="997127" y="535825"/>
                    </a:lnTo>
                    <a:lnTo>
                      <a:pt x="1002855" y="533882"/>
                    </a:lnTo>
                    <a:lnTo>
                      <a:pt x="1020254" y="530656"/>
                    </a:lnTo>
                    <a:lnTo>
                      <a:pt x="1037361" y="532536"/>
                    </a:lnTo>
                    <a:lnTo>
                      <a:pt x="1053261" y="539318"/>
                    </a:lnTo>
                    <a:lnTo>
                      <a:pt x="1067079" y="550735"/>
                    </a:lnTo>
                    <a:lnTo>
                      <a:pt x="1071143" y="555218"/>
                    </a:lnTo>
                    <a:lnTo>
                      <a:pt x="1074089" y="557441"/>
                    </a:lnTo>
                    <a:lnTo>
                      <a:pt x="1076172" y="558088"/>
                    </a:lnTo>
                    <a:lnTo>
                      <a:pt x="1077417" y="563638"/>
                    </a:lnTo>
                    <a:lnTo>
                      <a:pt x="1078890" y="569963"/>
                    </a:lnTo>
                    <a:lnTo>
                      <a:pt x="1080681" y="577215"/>
                    </a:lnTo>
                    <a:lnTo>
                      <a:pt x="1162799" y="585660"/>
                    </a:lnTo>
                    <a:lnTo>
                      <a:pt x="1197876" y="584809"/>
                    </a:lnTo>
                    <a:lnTo>
                      <a:pt x="1277823" y="578269"/>
                    </a:lnTo>
                    <a:lnTo>
                      <a:pt x="1323568" y="550303"/>
                    </a:lnTo>
                    <a:lnTo>
                      <a:pt x="1347889" y="502627"/>
                    </a:lnTo>
                    <a:lnTo>
                      <a:pt x="1352537" y="482244"/>
                    </a:lnTo>
                    <a:lnTo>
                      <a:pt x="1353540" y="477850"/>
                    </a:lnTo>
                    <a:lnTo>
                      <a:pt x="1158786" y="464807"/>
                    </a:lnTo>
                    <a:lnTo>
                      <a:pt x="1156550" y="464464"/>
                    </a:lnTo>
                    <a:lnTo>
                      <a:pt x="1154417" y="463613"/>
                    </a:lnTo>
                    <a:lnTo>
                      <a:pt x="1064628" y="400786"/>
                    </a:lnTo>
                    <a:lnTo>
                      <a:pt x="1177696" y="449783"/>
                    </a:lnTo>
                    <a:lnTo>
                      <a:pt x="1178902" y="450126"/>
                    </a:lnTo>
                    <a:lnTo>
                      <a:pt x="1180147" y="450329"/>
                    </a:lnTo>
                    <a:lnTo>
                      <a:pt x="1273390" y="456133"/>
                    </a:lnTo>
                    <a:lnTo>
                      <a:pt x="1322590" y="458571"/>
                    </a:lnTo>
                    <a:lnTo>
                      <a:pt x="1344002" y="458063"/>
                    </a:lnTo>
                    <a:lnTo>
                      <a:pt x="1353947" y="455066"/>
                    </a:lnTo>
                    <a:lnTo>
                      <a:pt x="1373060" y="444373"/>
                    </a:lnTo>
                    <a:lnTo>
                      <a:pt x="1389176" y="427113"/>
                    </a:lnTo>
                    <a:lnTo>
                      <a:pt x="1402613" y="400786"/>
                    </a:lnTo>
                    <a:lnTo>
                      <a:pt x="1403654" y="398754"/>
                    </a:lnTo>
                    <a:lnTo>
                      <a:pt x="1417866" y="354761"/>
                    </a:lnTo>
                    <a:lnTo>
                      <a:pt x="1221587" y="309626"/>
                    </a:lnTo>
                    <a:lnTo>
                      <a:pt x="1220292" y="309397"/>
                    </a:lnTo>
                    <a:lnTo>
                      <a:pt x="1219060" y="308991"/>
                    </a:lnTo>
                    <a:lnTo>
                      <a:pt x="1193012" y="296456"/>
                    </a:lnTo>
                    <a:lnTo>
                      <a:pt x="1052830" y="228981"/>
                    </a:lnTo>
                    <a:lnTo>
                      <a:pt x="1229321" y="291439"/>
                    </a:lnTo>
                    <a:lnTo>
                      <a:pt x="1230299" y="291668"/>
                    </a:lnTo>
                    <a:lnTo>
                      <a:pt x="1231303" y="291807"/>
                    </a:lnTo>
                    <a:lnTo>
                      <a:pt x="1404086" y="328193"/>
                    </a:lnTo>
                    <a:lnTo>
                      <a:pt x="1409547" y="327990"/>
                    </a:lnTo>
                    <a:lnTo>
                      <a:pt x="1414894" y="327240"/>
                    </a:lnTo>
                    <a:lnTo>
                      <a:pt x="1420063" y="326034"/>
                    </a:lnTo>
                    <a:lnTo>
                      <a:pt x="1452003" y="306260"/>
                    </a:lnTo>
                    <a:lnTo>
                      <a:pt x="1464602" y="273532"/>
                    </a:lnTo>
                    <a:close/>
                  </a:path>
                </a:pathLst>
              </a:custGeom>
              <a:solidFill>
                <a:srgbClr val="C00000"/>
              </a:solidFill>
            </p:spPr>
            <p:txBody>
              <a:bodyPr wrap="square" lIns="0" tIns="0" rIns="0" bIns="0" rtlCol="0"/>
              <a:lstStyle/>
              <a:p>
                <a:endParaRPr spc="-100">
                  <a:latin typeface="KoPubWorld돋움체 Bold" pitchFamily="2" charset="-127"/>
                </a:endParaRPr>
              </a:p>
            </p:txBody>
          </p:sp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xmlns="" id="{E1781E01-D4FB-7993-FE48-C24F98051ADF}"/>
                  </a:ext>
                </a:extLst>
              </p:cNvPr>
              <p:cNvSpPr/>
              <p:nvPr/>
            </p:nvSpPr>
            <p:spPr>
              <a:xfrm>
                <a:off x="10442143" y="0"/>
                <a:ext cx="1657985" cy="1234440"/>
              </a:xfrm>
              <a:custGeom>
                <a:avLst/>
                <a:gdLst/>
                <a:ahLst/>
                <a:cxnLst/>
                <a:rect l="l" t="t" r="r" b="b"/>
                <a:pathLst>
                  <a:path w="1657984" h="1234440">
                    <a:moveTo>
                      <a:pt x="544360" y="1121257"/>
                    </a:moveTo>
                    <a:lnTo>
                      <a:pt x="514959" y="1090142"/>
                    </a:lnTo>
                    <a:lnTo>
                      <a:pt x="491820" y="1038618"/>
                    </a:lnTo>
                    <a:lnTo>
                      <a:pt x="480225" y="982091"/>
                    </a:lnTo>
                    <a:lnTo>
                      <a:pt x="477342" y="975499"/>
                    </a:lnTo>
                    <a:lnTo>
                      <a:pt x="472643" y="970330"/>
                    </a:lnTo>
                    <a:lnTo>
                      <a:pt x="452793" y="958430"/>
                    </a:lnTo>
                    <a:lnTo>
                      <a:pt x="431609" y="959573"/>
                    </a:lnTo>
                    <a:lnTo>
                      <a:pt x="414274" y="971638"/>
                    </a:lnTo>
                    <a:lnTo>
                      <a:pt x="405993" y="992517"/>
                    </a:lnTo>
                    <a:lnTo>
                      <a:pt x="394462" y="1044321"/>
                    </a:lnTo>
                    <a:lnTo>
                      <a:pt x="388569" y="1069949"/>
                    </a:lnTo>
                    <a:lnTo>
                      <a:pt x="386473" y="1076947"/>
                    </a:lnTo>
                    <a:lnTo>
                      <a:pt x="386346" y="1072896"/>
                    </a:lnTo>
                    <a:lnTo>
                      <a:pt x="388823" y="998575"/>
                    </a:lnTo>
                    <a:lnTo>
                      <a:pt x="389140" y="969340"/>
                    </a:lnTo>
                    <a:lnTo>
                      <a:pt x="384390" y="938669"/>
                    </a:lnTo>
                    <a:lnTo>
                      <a:pt x="368490" y="915670"/>
                    </a:lnTo>
                    <a:lnTo>
                      <a:pt x="335407" y="909447"/>
                    </a:lnTo>
                    <a:lnTo>
                      <a:pt x="319862" y="913892"/>
                    </a:lnTo>
                    <a:lnTo>
                      <a:pt x="305028" y="923112"/>
                    </a:lnTo>
                    <a:lnTo>
                      <a:pt x="293255" y="936421"/>
                    </a:lnTo>
                    <a:lnTo>
                      <a:pt x="286893" y="953084"/>
                    </a:lnTo>
                    <a:lnTo>
                      <a:pt x="258025" y="1072896"/>
                    </a:lnTo>
                    <a:lnTo>
                      <a:pt x="256057" y="1060881"/>
                    </a:lnTo>
                    <a:lnTo>
                      <a:pt x="253580" y="1023010"/>
                    </a:lnTo>
                    <a:lnTo>
                      <a:pt x="251409" y="982091"/>
                    </a:lnTo>
                    <a:lnTo>
                      <a:pt x="250558" y="964311"/>
                    </a:lnTo>
                    <a:lnTo>
                      <a:pt x="240601" y="930541"/>
                    </a:lnTo>
                    <a:lnTo>
                      <a:pt x="216001" y="914387"/>
                    </a:lnTo>
                    <a:lnTo>
                      <a:pt x="188442" y="913587"/>
                    </a:lnTo>
                    <a:lnTo>
                      <a:pt x="169621" y="925906"/>
                    </a:lnTo>
                    <a:lnTo>
                      <a:pt x="149390" y="971638"/>
                    </a:lnTo>
                    <a:lnTo>
                      <a:pt x="128117" y="1032332"/>
                    </a:lnTo>
                    <a:lnTo>
                      <a:pt x="111315" y="1085354"/>
                    </a:lnTo>
                    <a:lnTo>
                      <a:pt x="104495" y="1108049"/>
                    </a:lnTo>
                    <a:lnTo>
                      <a:pt x="105816" y="1082827"/>
                    </a:lnTo>
                    <a:lnTo>
                      <a:pt x="101790" y="1037209"/>
                    </a:lnTo>
                    <a:lnTo>
                      <a:pt x="67945" y="1010018"/>
                    </a:lnTo>
                    <a:lnTo>
                      <a:pt x="44653" y="1013104"/>
                    </a:lnTo>
                    <a:lnTo>
                      <a:pt x="28308" y="1029246"/>
                    </a:lnTo>
                    <a:lnTo>
                      <a:pt x="18745" y="1051953"/>
                    </a:lnTo>
                    <a:lnTo>
                      <a:pt x="5994" y="1091844"/>
                    </a:lnTo>
                    <a:lnTo>
                      <a:pt x="0" y="1138605"/>
                    </a:lnTo>
                    <a:lnTo>
                      <a:pt x="10756" y="1181938"/>
                    </a:lnTo>
                    <a:lnTo>
                      <a:pt x="16395" y="1190726"/>
                    </a:lnTo>
                    <a:lnTo>
                      <a:pt x="23342" y="1198600"/>
                    </a:lnTo>
                    <a:lnTo>
                      <a:pt x="32588" y="1205191"/>
                    </a:lnTo>
                    <a:lnTo>
                      <a:pt x="45161" y="1210056"/>
                    </a:lnTo>
                    <a:lnTo>
                      <a:pt x="62331" y="1208519"/>
                    </a:lnTo>
                    <a:lnTo>
                      <a:pt x="80479" y="1199908"/>
                    </a:lnTo>
                    <a:lnTo>
                      <a:pt x="94856" y="1190282"/>
                    </a:lnTo>
                    <a:lnTo>
                      <a:pt x="100736" y="1185710"/>
                    </a:lnTo>
                    <a:lnTo>
                      <a:pt x="125450" y="1215097"/>
                    </a:lnTo>
                    <a:lnTo>
                      <a:pt x="159689" y="1223886"/>
                    </a:lnTo>
                    <a:lnTo>
                      <a:pt x="196481" y="1212672"/>
                    </a:lnTo>
                    <a:lnTo>
                      <a:pt x="224917" y="1185710"/>
                    </a:lnTo>
                    <a:lnTo>
                      <a:pt x="228841" y="1182001"/>
                    </a:lnTo>
                    <a:lnTo>
                      <a:pt x="238874" y="1206030"/>
                    </a:lnTo>
                    <a:lnTo>
                      <a:pt x="255879" y="1222209"/>
                    </a:lnTo>
                    <a:lnTo>
                      <a:pt x="275932" y="1231277"/>
                    </a:lnTo>
                    <a:lnTo>
                      <a:pt x="295135" y="1234008"/>
                    </a:lnTo>
                    <a:lnTo>
                      <a:pt x="328536" y="1223987"/>
                    </a:lnTo>
                    <a:lnTo>
                      <a:pt x="350570" y="1202512"/>
                    </a:lnTo>
                    <a:lnTo>
                      <a:pt x="362204" y="1182001"/>
                    </a:lnTo>
                    <a:lnTo>
                      <a:pt x="362699" y="1181150"/>
                    </a:lnTo>
                    <a:lnTo>
                      <a:pt x="366420" y="1171448"/>
                    </a:lnTo>
                    <a:lnTo>
                      <a:pt x="367817" y="1174953"/>
                    </a:lnTo>
                    <a:lnTo>
                      <a:pt x="408228" y="1211300"/>
                    </a:lnTo>
                    <a:lnTo>
                      <a:pt x="448500" y="1214983"/>
                    </a:lnTo>
                    <a:lnTo>
                      <a:pt x="482206" y="1195743"/>
                    </a:lnTo>
                    <a:lnTo>
                      <a:pt x="497751" y="1171448"/>
                    </a:lnTo>
                    <a:lnTo>
                      <a:pt x="502958" y="1163320"/>
                    </a:lnTo>
                    <a:lnTo>
                      <a:pt x="506958" y="1151978"/>
                    </a:lnTo>
                    <a:lnTo>
                      <a:pt x="513486" y="1140218"/>
                    </a:lnTo>
                    <a:lnTo>
                      <a:pt x="525081" y="1129487"/>
                    </a:lnTo>
                    <a:lnTo>
                      <a:pt x="544360" y="1121257"/>
                    </a:lnTo>
                    <a:close/>
                  </a:path>
                  <a:path w="1657984" h="1234440">
                    <a:moveTo>
                      <a:pt x="1657464" y="0"/>
                    </a:moveTo>
                    <a:lnTo>
                      <a:pt x="796848" y="0"/>
                    </a:lnTo>
                    <a:lnTo>
                      <a:pt x="645858" y="163804"/>
                    </a:lnTo>
                    <a:lnTo>
                      <a:pt x="705967" y="212242"/>
                    </a:lnTo>
                    <a:lnTo>
                      <a:pt x="595617" y="322859"/>
                    </a:lnTo>
                    <a:lnTo>
                      <a:pt x="222961" y="389039"/>
                    </a:lnTo>
                    <a:lnTo>
                      <a:pt x="136702" y="532511"/>
                    </a:lnTo>
                    <a:lnTo>
                      <a:pt x="135013" y="538556"/>
                    </a:lnTo>
                    <a:lnTo>
                      <a:pt x="134378" y="644753"/>
                    </a:lnTo>
                    <a:lnTo>
                      <a:pt x="137210" y="658698"/>
                    </a:lnTo>
                    <a:lnTo>
                      <a:pt x="145072" y="669899"/>
                    </a:lnTo>
                    <a:lnTo>
                      <a:pt x="156667" y="677164"/>
                    </a:lnTo>
                    <a:lnTo>
                      <a:pt x="170738" y="679234"/>
                    </a:lnTo>
                    <a:lnTo>
                      <a:pt x="172707" y="679107"/>
                    </a:lnTo>
                    <a:lnTo>
                      <a:pt x="214274" y="669328"/>
                    </a:lnTo>
                    <a:lnTo>
                      <a:pt x="251993" y="647077"/>
                    </a:lnTo>
                    <a:lnTo>
                      <a:pt x="283527" y="615365"/>
                    </a:lnTo>
                    <a:lnTo>
                      <a:pt x="306527" y="577189"/>
                    </a:lnTo>
                    <a:lnTo>
                      <a:pt x="318681" y="535533"/>
                    </a:lnTo>
                    <a:lnTo>
                      <a:pt x="769683" y="560984"/>
                    </a:lnTo>
                    <a:lnTo>
                      <a:pt x="915885" y="624370"/>
                    </a:lnTo>
                    <a:lnTo>
                      <a:pt x="938860" y="557593"/>
                    </a:lnTo>
                    <a:lnTo>
                      <a:pt x="963879" y="535533"/>
                    </a:lnTo>
                    <a:lnTo>
                      <a:pt x="1032357" y="475170"/>
                    </a:lnTo>
                    <a:lnTo>
                      <a:pt x="1146251" y="566915"/>
                    </a:lnTo>
                    <a:lnTo>
                      <a:pt x="1657464" y="0"/>
                    </a:lnTo>
                    <a:close/>
                  </a:path>
                </a:pathLst>
              </a:custGeom>
              <a:solidFill>
                <a:srgbClr val="B2B4BA"/>
              </a:solidFill>
            </p:spPr>
            <p:txBody>
              <a:bodyPr wrap="square" lIns="0" tIns="0" rIns="0" bIns="0" rtlCol="0"/>
              <a:lstStyle/>
              <a:p>
                <a:endParaRPr spc="-100">
                  <a:latin typeface="KoPubWorld돋움체 Bold" pitchFamily="2" charset="-127"/>
                </a:endParaRPr>
              </a:p>
            </p:txBody>
          </p:sp>
        </p:grpSp>
      </p:grpSp>
      <p:sp>
        <p:nvSpPr>
          <p:cNvPr id="13" name="object 13">
            <a:extLst>
              <a:ext uri="{FF2B5EF4-FFF2-40B4-BE49-F238E27FC236}">
                <a16:creationId xmlns:a16="http://schemas.microsoft.com/office/drawing/2014/main" xmlns="" id="{5748C68F-DA31-3FAE-25A2-62D195D49A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39300" y="485927"/>
            <a:ext cx="7953519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300" spc="-1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납품대금 연동제를 통한 고환율 대응 방안</a:t>
            </a:r>
            <a:endParaRPr sz="3300" spc="-1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object 14">
            <a:extLst>
              <a:ext uri="{FF2B5EF4-FFF2-40B4-BE49-F238E27FC236}">
                <a16:creationId xmlns:a16="http://schemas.microsoft.com/office/drawing/2014/main" xmlns="" id="{D26BC912-367C-C808-ED22-B9594E45AF34}"/>
              </a:ext>
            </a:extLst>
          </p:cNvPr>
          <p:cNvGrpSpPr/>
          <p:nvPr/>
        </p:nvGrpSpPr>
        <p:grpSpPr>
          <a:xfrm>
            <a:off x="-2" y="216001"/>
            <a:ext cx="1026794" cy="1152525"/>
            <a:chOff x="-2" y="216001"/>
            <a:chExt cx="1026794" cy="1152525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xmlns="" id="{A729C17D-2403-0141-DEF7-F7761ED76547}"/>
                </a:ext>
              </a:extLst>
            </p:cNvPr>
            <p:cNvSpPr/>
            <p:nvPr/>
          </p:nvSpPr>
          <p:spPr>
            <a:xfrm>
              <a:off x="594597" y="378002"/>
              <a:ext cx="432434" cy="829944"/>
            </a:xfrm>
            <a:custGeom>
              <a:avLst/>
              <a:gdLst/>
              <a:ahLst/>
              <a:cxnLst/>
              <a:rect l="l" t="t" r="r" b="b"/>
              <a:pathLst>
                <a:path w="432434" h="829944">
                  <a:moveTo>
                    <a:pt x="121500" y="0"/>
                  </a:moveTo>
                  <a:lnTo>
                    <a:pt x="0" y="0"/>
                  </a:lnTo>
                  <a:lnTo>
                    <a:pt x="0" y="829792"/>
                  </a:lnTo>
                  <a:lnTo>
                    <a:pt x="120154" y="829792"/>
                  </a:lnTo>
                  <a:lnTo>
                    <a:pt x="432003" y="413994"/>
                  </a:lnTo>
                  <a:lnTo>
                    <a:pt x="121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xmlns="" id="{8EDADF82-F5CE-126A-5C6A-F3DC90D0EEFF}"/>
                </a:ext>
              </a:extLst>
            </p:cNvPr>
            <p:cNvSpPr/>
            <p:nvPr/>
          </p:nvSpPr>
          <p:spPr>
            <a:xfrm>
              <a:off x="-2" y="216001"/>
              <a:ext cx="918844" cy="1152525"/>
            </a:xfrm>
            <a:custGeom>
              <a:avLst/>
              <a:gdLst/>
              <a:ahLst/>
              <a:cxnLst/>
              <a:rect l="l" t="t" r="r" b="b"/>
              <a:pathLst>
                <a:path w="918844" h="1152525">
                  <a:moveTo>
                    <a:pt x="486600" y="0"/>
                  </a:moveTo>
                  <a:lnTo>
                    <a:pt x="486600" y="179997"/>
                  </a:lnTo>
                  <a:lnTo>
                    <a:pt x="0" y="179997"/>
                  </a:lnTo>
                  <a:lnTo>
                    <a:pt x="0" y="971994"/>
                  </a:lnTo>
                  <a:lnTo>
                    <a:pt x="486600" y="971994"/>
                  </a:lnTo>
                  <a:lnTo>
                    <a:pt x="486600" y="1151991"/>
                  </a:lnTo>
                  <a:lnTo>
                    <a:pt x="918603" y="575995"/>
                  </a:lnTo>
                  <a:lnTo>
                    <a:pt x="486600" y="0"/>
                  </a:lnTo>
                  <a:close/>
                </a:path>
              </a:pathLst>
            </a:custGeom>
            <a:solidFill>
              <a:srgbClr val="003964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xmlns="" id="{87F410E9-00A1-03F4-8387-4E6C81D76A43}"/>
              </a:ext>
            </a:extLst>
          </p:cNvPr>
          <p:cNvSpPr txBox="1"/>
          <p:nvPr/>
        </p:nvSpPr>
        <p:spPr>
          <a:xfrm>
            <a:off x="328645" y="423710"/>
            <a:ext cx="3695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sz="4000" b="1" spc="-100" dirty="0">
                <a:solidFill>
                  <a:srgbClr val="FFF7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itchFamily="2" charset="-127"/>
              </a:rPr>
              <a:t>4</a:t>
            </a:r>
            <a:endParaRPr lang="en-US" altLang="ko-KR" sz="4000" spc="-100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itchFamily="2" charset="-127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xmlns="" id="{E96E0910-9960-1832-2C4D-98FB6DFF64A7}"/>
              </a:ext>
            </a:extLst>
          </p:cNvPr>
          <p:cNvSpPr txBox="1"/>
          <p:nvPr/>
        </p:nvSpPr>
        <p:spPr>
          <a:xfrm>
            <a:off x="11868657" y="6527415"/>
            <a:ext cx="238760" cy="24622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0"/>
              </a:spcBef>
            </a:pPr>
            <a:r>
              <a:rPr lang="en-US" sz="1400" spc="-15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rebuchet MS"/>
              </a:rPr>
              <a:t>05</a:t>
            </a:r>
            <a:endParaRPr sz="1400" spc="-15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Trebuchet MS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xmlns="" id="{7A76E641-0A92-DDC3-267F-5D0DB11172F2}"/>
              </a:ext>
            </a:extLst>
          </p:cNvPr>
          <p:cNvSpPr txBox="1"/>
          <p:nvPr/>
        </p:nvSpPr>
        <p:spPr>
          <a:xfrm>
            <a:off x="1447800" y="1410762"/>
            <a:ext cx="6232603" cy="380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1840230" indent="-12700">
              <a:lnSpc>
                <a:spcPct val="117400"/>
              </a:lnSpc>
            </a:pPr>
            <a:r>
              <a:rPr lang="ko-KR" altLang="en-US" sz="2200" b="1" spc="-100" dirty="0">
                <a:latin typeface="+mj-ea"/>
                <a:ea typeface="+mj-ea"/>
                <a:cs typeface="KoPubWorld돋움체 Bold" pitchFamily="2" charset="-127"/>
              </a:rPr>
              <a:t>연동약정 예시</a:t>
            </a:r>
            <a:endParaRPr sz="2200" b="1" spc="-100" dirty="0">
              <a:latin typeface="+mj-ea"/>
              <a:ea typeface="+mj-ea"/>
              <a:cs typeface="KoPubWorld돋움체 Bold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BF65C04-93F9-E77E-E5EC-C1FB902C8A07}"/>
              </a:ext>
            </a:extLst>
          </p:cNvPr>
          <p:cNvSpPr txBox="1"/>
          <p:nvPr/>
        </p:nvSpPr>
        <p:spPr>
          <a:xfrm>
            <a:off x="1412804" y="1867680"/>
            <a:ext cx="5801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+mj-ea"/>
                <a:ea typeface="+mj-ea"/>
                <a:cs typeface="KoPubWorld돋움체 Bold" panose="00000800000000000000" pitchFamily="2" charset="-127"/>
              </a:rPr>
              <a:t>계약 체결</a:t>
            </a:r>
            <a:r>
              <a:rPr lang="en-US" altLang="ko-KR" sz="1400" dirty="0">
                <a:latin typeface="+mj-ea"/>
                <a:ea typeface="+mj-ea"/>
                <a:cs typeface="KoPubWorld돋움체 Bold" panose="00000800000000000000" pitchFamily="2" charset="-127"/>
              </a:rPr>
              <a:t>(5</a:t>
            </a:r>
            <a:r>
              <a:rPr lang="ko-KR" altLang="en-US" sz="1400" dirty="0">
                <a:latin typeface="+mj-ea"/>
                <a:ea typeface="+mj-ea"/>
                <a:cs typeface="KoPubWorld돋움체 Bold" panose="00000800000000000000" pitchFamily="2" charset="-127"/>
              </a:rPr>
              <a:t>월</a:t>
            </a:r>
            <a:r>
              <a:rPr lang="en-US" altLang="ko-KR" sz="1400" dirty="0">
                <a:latin typeface="+mj-ea"/>
                <a:ea typeface="+mj-ea"/>
                <a:cs typeface="KoPubWorld돋움체 Bold" panose="00000800000000000000" pitchFamily="2" charset="-127"/>
              </a:rPr>
              <a:t>)</a:t>
            </a:r>
            <a:r>
              <a:rPr lang="ko-KR" altLang="en-US" sz="1400" dirty="0">
                <a:latin typeface="+mj-ea"/>
                <a:ea typeface="+mj-ea"/>
                <a:cs typeface="KoPubWorld돋움체 Bold" panose="00000800000000000000" pitchFamily="2" charset="-127"/>
              </a:rPr>
              <a:t> 후 조정일</a:t>
            </a:r>
            <a:r>
              <a:rPr lang="en-US" altLang="ko-KR" sz="1400" dirty="0">
                <a:latin typeface="+mj-ea"/>
                <a:ea typeface="+mj-ea"/>
                <a:cs typeface="KoPubWorld돋움체 Bold" panose="00000800000000000000" pitchFamily="2" charset="-127"/>
              </a:rPr>
              <a:t>(6</a:t>
            </a:r>
            <a:r>
              <a:rPr lang="ko-KR" altLang="en-US" sz="1400" dirty="0">
                <a:latin typeface="+mj-ea"/>
                <a:ea typeface="+mj-ea"/>
                <a:cs typeface="KoPubWorld돋움체 Bold" panose="00000800000000000000" pitchFamily="2" charset="-127"/>
              </a:rPr>
              <a:t>월</a:t>
            </a:r>
            <a:r>
              <a:rPr lang="en-US" altLang="ko-KR" sz="1400" dirty="0">
                <a:latin typeface="+mj-ea"/>
                <a:ea typeface="+mj-ea"/>
                <a:cs typeface="KoPubWorld돋움체 Bold" panose="00000800000000000000" pitchFamily="2" charset="-127"/>
              </a:rPr>
              <a:t>)</a:t>
            </a:r>
            <a:r>
              <a:rPr lang="ko-KR" altLang="en-US" sz="1400" dirty="0">
                <a:latin typeface="+mj-ea"/>
                <a:ea typeface="+mj-ea"/>
                <a:cs typeface="KoPubWorld돋움체 Bold" panose="00000800000000000000" pitchFamily="2" charset="-127"/>
              </a:rPr>
              <a:t>이 도래한 경우</a:t>
            </a:r>
            <a:endParaRPr lang="en-US" altLang="ko-KR" sz="1400" dirty="0">
              <a:latin typeface="+mj-ea"/>
              <a:ea typeface="+mj-ea"/>
              <a:cs typeface="KoPubWorld돋움체 Bold" panose="00000800000000000000" pitchFamily="2" charset="-127"/>
            </a:endParaRPr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xmlns="" id="{0A193FA6-F81F-8A6F-E553-97136A122E2B}"/>
              </a:ext>
            </a:extLst>
          </p:cNvPr>
          <p:cNvSpPr/>
          <p:nvPr/>
        </p:nvSpPr>
        <p:spPr>
          <a:xfrm>
            <a:off x="1254861" y="1930619"/>
            <a:ext cx="133273" cy="133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>
              <a:latin typeface="KoPubWorld돋움체 Bold" pitchFamily="2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2ACAEE35-BDCC-07F1-85AE-6F3EBF5CCADA}"/>
              </a:ext>
            </a:extLst>
          </p:cNvPr>
          <p:cNvSpPr/>
          <p:nvPr/>
        </p:nvSpPr>
        <p:spPr>
          <a:xfrm>
            <a:off x="1027031" y="2157175"/>
            <a:ext cx="10080625" cy="4370241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1270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2E283A9-A507-71FD-2FD2-1B8E0EEF8487}"/>
              </a:ext>
            </a:extLst>
          </p:cNvPr>
          <p:cNvSpPr txBox="1"/>
          <p:nvPr/>
        </p:nvSpPr>
        <p:spPr>
          <a:xfrm>
            <a:off x="1143000" y="2998604"/>
            <a:ext cx="9924627" cy="3454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CASE1)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원재료 가격의 </a:t>
            </a:r>
            <a:r>
              <a:rPr lang="ko-KR" altLang="en-US" sz="14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기준지표 내 환율 반영</a:t>
            </a:r>
            <a:endParaRPr lang="en-US" altLang="ko-KR" sz="14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원재료 가격 산정 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400" b="1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전기동 고시가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) =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전월 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LME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동 평균가격</a:t>
            </a:r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(USD)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×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환율</a:t>
            </a:r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</a:t>
            </a:r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/USD)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                   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endParaRPr lang="en-US" altLang="ko-KR" sz="70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기준시점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(4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고시가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: 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8,676</a:t>
            </a:r>
            <a:r>
              <a:rPr lang="en-US" altLang="ko-KR" sz="10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USD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× 1,340</a:t>
            </a:r>
            <a:r>
              <a:rPr lang="ko-KR" altLang="en-US" sz="10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= 11,626,000</a:t>
            </a:r>
            <a:r>
              <a:rPr lang="ko-KR" altLang="en-US" sz="10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</a:t>
            </a:r>
            <a:endParaRPr lang="en-US" altLang="ko-KR" sz="1000" spc="-15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비교시점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(5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고시가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: 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9,482</a:t>
            </a:r>
            <a:r>
              <a:rPr lang="en-US" altLang="ko-KR" sz="10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USD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× 1,380</a:t>
            </a:r>
            <a:r>
              <a:rPr lang="ko-KR" altLang="en-US" sz="10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= 13,085,000</a:t>
            </a:r>
            <a:r>
              <a:rPr lang="ko-KR" altLang="en-US" sz="10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</a:t>
            </a:r>
            <a:endParaRPr lang="en-US" altLang="ko-KR" sz="1000" spc="-15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원재료 가격 변동율은 </a:t>
            </a:r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12.4%,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이에 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조정 요건인 </a:t>
            </a:r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±10% 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충족</a:t>
            </a:r>
            <a:endParaRPr lang="en-US" altLang="ko-KR" sz="1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400" b="1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{(13,085,000-11,626,000) / 11,626,000} *100 = </a:t>
            </a:r>
            <a:r>
              <a:rPr lang="en-US" altLang="ko-KR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12.6%</a:t>
            </a:r>
          </a:p>
          <a:p>
            <a:pPr lvl="1"/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이에 납품단가 연동산식에 따라 납품단가 조정</a:t>
            </a:r>
            <a:endParaRPr lang="en-US" altLang="ko-KR" sz="400" b="1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조정될 납품단가 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=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비교시점의 동 기준가격 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×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동 중량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(2ton) + 5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천원</a:t>
            </a:r>
            <a:endParaRPr lang="en-US" altLang="ko-KR" sz="10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endParaRPr lang="en-US" altLang="ko-KR" sz="70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r>
              <a:rPr lang="ko-KR" altLang="en-US" sz="12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기준시점</a:t>
            </a:r>
            <a:r>
              <a:rPr lang="en-US" altLang="ko-KR" sz="12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(4</a:t>
            </a:r>
            <a:r>
              <a:rPr lang="ko-KR" altLang="en-US" sz="12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납품단가 </a:t>
            </a:r>
            <a:r>
              <a:rPr lang="en-US" altLang="ko-KR" sz="12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= </a:t>
            </a:r>
            <a:r>
              <a:rPr lang="en-US" altLang="ko-KR" sz="12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11,626</a:t>
            </a:r>
            <a:r>
              <a:rPr lang="ko-KR" altLang="en-US" sz="10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천원</a:t>
            </a:r>
            <a:r>
              <a:rPr lang="en-US" altLang="ko-KR" sz="10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/ton</a:t>
            </a:r>
            <a:r>
              <a:rPr lang="en-US" altLang="ko-KR" sz="12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× 2</a:t>
            </a:r>
            <a:r>
              <a:rPr lang="en-US" altLang="ko-KR" sz="1000" kern="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ton</a:t>
            </a:r>
            <a:r>
              <a:rPr lang="en-US" altLang="ko-KR" sz="12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+ 5</a:t>
            </a:r>
            <a:r>
              <a:rPr lang="ko-KR" altLang="en-US" sz="1000" kern="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천원</a:t>
            </a:r>
            <a:r>
              <a:rPr lang="en-US" altLang="ko-KR" sz="12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= 23,257</a:t>
            </a:r>
            <a:r>
              <a:rPr lang="ko-KR" altLang="en-US" sz="105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천원</a:t>
            </a:r>
            <a:endParaRPr lang="en-US" altLang="ko-KR" sz="700" kern="100" spc="-15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1"/>
            <a:r>
              <a:rPr lang="en-US" altLang="ko-KR" sz="1200" kern="10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비교시점</a:t>
            </a:r>
            <a:r>
              <a:rPr lang="en-US" altLang="ko-KR" sz="12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(5월) </a:t>
            </a:r>
            <a:r>
              <a:rPr lang="en-US" altLang="ko-KR" sz="1200" kern="10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납품단가</a:t>
            </a:r>
            <a:r>
              <a:rPr lang="en-US" altLang="ko-KR" sz="12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= </a:t>
            </a:r>
            <a:r>
              <a:rPr lang="en-US" altLang="ko-KR" sz="12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13,085</a:t>
            </a:r>
            <a:r>
              <a:rPr lang="en-US" altLang="ko-KR" sz="10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천원/ton</a:t>
            </a:r>
            <a:r>
              <a:rPr lang="en-US" altLang="ko-KR" sz="12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× 2</a:t>
            </a:r>
            <a:r>
              <a:rPr lang="en-US" altLang="ko-KR" sz="1000" kern="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ton</a:t>
            </a:r>
            <a:r>
              <a:rPr lang="en-US" altLang="ko-KR" sz="12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+ 5</a:t>
            </a:r>
            <a:r>
              <a:rPr lang="ko-KR" altLang="en-US" sz="10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천원</a:t>
            </a:r>
            <a:r>
              <a:rPr lang="en-US" altLang="ko-KR" sz="1200" kern="100" spc="-15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= 26,175</a:t>
            </a:r>
            <a:r>
              <a:rPr lang="ko-KR" altLang="en-US" sz="1000" kern="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천원</a:t>
            </a:r>
            <a:endParaRPr lang="en-US" altLang="ko-KR" sz="1000" kern="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endParaRPr lang="en-US" altLang="ko-KR" sz="1000" kern="10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r>
              <a:rPr lang="ko-KR" altLang="en-US" sz="12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∴ </a:t>
            </a:r>
            <a:r>
              <a:rPr lang="en-US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동 </a:t>
            </a:r>
            <a:r>
              <a:rPr lang="en-US" altLang="ko-KR" sz="1200" kern="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LME </a:t>
            </a:r>
            <a:r>
              <a:rPr lang="ko-KR" altLang="en-US" sz="1200" kern="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고시가 및 환율 상승에 따라 </a:t>
            </a:r>
            <a:endParaRPr lang="en-US" altLang="ko-KR" sz="1200" kern="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r>
              <a:rPr lang="en-US" altLang="ko-KR" sz="1200" kern="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    </a:t>
            </a:r>
            <a:r>
              <a:rPr lang="en-US" altLang="ko-KR" sz="1200" kern="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26,175</a:t>
            </a:r>
            <a:r>
              <a:rPr lang="ko-KR" altLang="en-US" sz="1000" kern="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천원</a:t>
            </a:r>
            <a:r>
              <a:rPr lang="en-US" altLang="ko-KR" sz="1200" kern="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– 23,257</a:t>
            </a:r>
            <a:r>
              <a:rPr lang="ko-KR" altLang="en-US" sz="1000" kern="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천원</a:t>
            </a:r>
            <a:r>
              <a:rPr lang="en-US" altLang="ko-KR" sz="1200" kern="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1200" kern="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= </a:t>
            </a:r>
            <a:r>
              <a:rPr lang="en-US" altLang="ko-KR" sz="1200" kern="1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2,918</a:t>
            </a:r>
            <a:r>
              <a:rPr lang="ko-KR" altLang="en-US" sz="1000" kern="1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천원</a:t>
            </a:r>
            <a:r>
              <a:rPr lang="ko-KR" altLang="en-US" sz="1200" kern="1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증액 조정</a:t>
            </a:r>
            <a:endParaRPr lang="ko-KR" altLang="en-US" sz="1200" kern="0" dirty="0">
              <a:solidFill>
                <a:srgbClr val="FF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xmlns="" id="{FDDE86A3-5BAD-B0D3-CBF0-4C1EF9B69371}"/>
              </a:ext>
            </a:extLst>
          </p:cNvPr>
          <p:cNvGraphicFramePr>
            <a:graphicFrameLocks noGrp="1"/>
          </p:cNvGraphicFramePr>
          <p:nvPr/>
        </p:nvGraphicFramePr>
        <p:xfrm>
          <a:off x="2025676" y="2229285"/>
          <a:ext cx="810892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7392">
                  <a:extLst>
                    <a:ext uri="{9D8B030D-6E8A-4147-A177-3AD203B41FA5}">
                      <a16:colId xmlns:a16="http://schemas.microsoft.com/office/drawing/2014/main" xmlns="" val="3831533130"/>
                    </a:ext>
                  </a:extLst>
                </a:gridCol>
                <a:gridCol w="1813018">
                  <a:extLst>
                    <a:ext uri="{9D8B030D-6E8A-4147-A177-3AD203B41FA5}">
                      <a16:colId xmlns:a16="http://schemas.microsoft.com/office/drawing/2014/main" xmlns="" val="2876180279"/>
                    </a:ext>
                  </a:extLst>
                </a:gridCol>
                <a:gridCol w="1873051">
                  <a:extLst>
                    <a:ext uri="{9D8B030D-6E8A-4147-A177-3AD203B41FA5}">
                      <a16:colId xmlns:a16="http://schemas.microsoft.com/office/drawing/2014/main" xmlns="" val="362735777"/>
                    </a:ext>
                  </a:extLst>
                </a:gridCol>
                <a:gridCol w="2605463">
                  <a:extLst>
                    <a:ext uri="{9D8B030D-6E8A-4147-A177-3AD203B41FA5}">
                      <a16:colId xmlns:a16="http://schemas.microsoft.com/office/drawing/2014/main" xmlns="" val="364218123"/>
                    </a:ext>
                  </a:extLst>
                </a:gridCol>
              </a:tblGrid>
              <a:tr h="1560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전월 </a:t>
                      </a:r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LME </a:t>
                      </a:r>
                      <a:r>
                        <a:rPr lang="ko-KR" altLang="en-US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평균</a:t>
                      </a:r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(USD)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환율</a:t>
                      </a:r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원</a:t>
                      </a:r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/USD)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전기동 고시가</a:t>
                      </a:r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원</a:t>
                      </a:r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) 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(*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백원단위 반올림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95518113"/>
                  </a:ext>
                </a:extLst>
              </a:tr>
              <a:tr h="1560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기준시점</a:t>
                      </a:r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(2024.4)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8,676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1,340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11,626,000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80082580"/>
                  </a:ext>
                </a:extLst>
              </a:tr>
              <a:tr h="1560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비교시점</a:t>
                      </a:r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(2024.5)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9,482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1,380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KoPubWorld돋움체 Medium" panose="000006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KoPubWorld돋움체 Medium" panose="00000600000000000000" pitchFamily="2" charset="-127"/>
                        </a:rPr>
                        <a:t>13,085,000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8319141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B36A547-BE95-0B58-3C54-BA31D1537062}"/>
              </a:ext>
            </a:extLst>
          </p:cNvPr>
          <p:cNvSpPr txBox="1"/>
          <p:nvPr/>
        </p:nvSpPr>
        <p:spPr>
          <a:xfrm>
            <a:off x="6324600" y="2998604"/>
            <a:ext cx="4571428" cy="333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(CASE2)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원재료 가격의 </a:t>
            </a:r>
            <a:r>
              <a:rPr lang="ko-KR" altLang="en-US" sz="14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기준지표 내 환율 </a:t>
            </a:r>
            <a:r>
              <a:rPr lang="ko-KR" altLang="en-US" sz="140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미반영</a:t>
            </a:r>
            <a:endParaRPr lang="en-US" altLang="ko-KR" sz="14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원재료 가격 산정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endParaRPr lang="en-US" altLang="ko-KR" sz="4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LME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동 가격 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=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전월 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LME </a:t>
            </a:r>
            <a:r>
              <a:rPr lang="ko-KR" altLang="en-US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평균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(USD)</a:t>
            </a:r>
          </a:p>
          <a:p>
            <a:endParaRPr lang="en-US" altLang="ko-KR" sz="40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기준시점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(4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고시가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: 8,676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USD</a:t>
            </a:r>
          </a:p>
          <a:p>
            <a:pPr lvl="1"/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비교시점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(5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 고시가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: 9,482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USD</a:t>
            </a:r>
          </a:p>
          <a:p>
            <a:pPr lvl="1"/>
            <a:endParaRPr lang="en-US" altLang="ko-KR" sz="70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원재료 가격 변동율은 </a:t>
            </a:r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9.2%,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이에 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조정 요건인 </a:t>
            </a:r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±10% </a:t>
            </a:r>
            <a:r>
              <a:rPr lang="ko-KR" altLang="en-US" sz="12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미충족</a:t>
            </a:r>
            <a:endParaRPr lang="en-US" altLang="ko-KR" sz="1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400" b="1" dirty="0"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{(9,482 - 8,676) / 8,676} × 100 = </a:t>
            </a:r>
            <a:r>
              <a:rPr lang="en-US" altLang="ko-KR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9.2%</a:t>
            </a:r>
          </a:p>
          <a:p>
            <a:pPr lvl="1"/>
            <a:endParaRPr lang="en-US" altLang="ko-KR" sz="10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pPr lvl="1"/>
            <a:endParaRPr lang="en-US" altLang="ko-KR" sz="700" kern="1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endParaRPr lang="en-US" altLang="ko-KR" sz="1200" kern="1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endParaRPr lang="en-US" altLang="ko-KR" sz="1200" kern="1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endParaRPr lang="en-US" altLang="ko-KR" sz="1200" kern="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endParaRPr lang="en-US" altLang="ko-KR" sz="1200" kern="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endParaRPr lang="en-US" altLang="ko-KR" sz="1100" kern="1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  <a:p>
            <a:r>
              <a:rPr lang="ko-KR" altLang="en-US" sz="1200" kern="10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∴ 이에 납품대금 조정 요건 </a:t>
            </a:r>
            <a:r>
              <a:rPr lang="ko-KR" altLang="en-US" sz="1200" kern="100" spc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rPr>
              <a:t>불성립으로 납품대금 미조정</a:t>
            </a:r>
            <a:endParaRPr lang="ko-KR" altLang="en-US" sz="1200" kern="0" spc="0" dirty="0">
              <a:solidFill>
                <a:srgbClr val="FF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KoPubWorld돋움체 Medium" panose="00000600000000000000" pitchFamily="2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xmlns="" id="{65D5DF92-0C55-56B6-B743-A3CAE3C4195C}"/>
              </a:ext>
            </a:extLst>
          </p:cNvPr>
          <p:cNvCxnSpPr>
            <a:cxnSpLocks/>
          </p:cNvCxnSpPr>
          <p:nvPr/>
        </p:nvCxnSpPr>
        <p:spPr>
          <a:xfrm>
            <a:off x="6096000" y="3048000"/>
            <a:ext cx="0" cy="3282285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4127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>
            <a:extLst>
              <a:ext uri="{FF2B5EF4-FFF2-40B4-BE49-F238E27FC236}">
                <a16:creationId xmlns:a16="http://schemas.microsoft.com/office/drawing/2014/main" xmlns="" id="{66F3D0BA-1451-A91D-6C28-8BB2AB07F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" y="0"/>
            <a:ext cx="12190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" name="object 25"/>
          <p:cNvGrpSpPr/>
          <p:nvPr/>
        </p:nvGrpSpPr>
        <p:grpSpPr>
          <a:xfrm>
            <a:off x="0" y="0"/>
            <a:ext cx="12099925" cy="1234440"/>
            <a:chOff x="0" y="0"/>
            <a:chExt cx="12099925" cy="1234440"/>
          </a:xfrm>
        </p:grpSpPr>
        <p:sp>
          <p:nvSpPr>
            <p:cNvPr id="26" name="object 26"/>
            <p:cNvSpPr/>
            <p:nvPr/>
          </p:nvSpPr>
          <p:spPr>
            <a:xfrm>
              <a:off x="9864001" y="404761"/>
              <a:ext cx="1464945" cy="720090"/>
            </a:xfrm>
            <a:custGeom>
              <a:avLst/>
              <a:gdLst/>
              <a:ahLst/>
              <a:cxnLst/>
              <a:rect l="l" t="t" r="r" b="b"/>
              <a:pathLst>
                <a:path w="1464945" h="720090">
                  <a:moveTo>
                    <a:pt x="370916" y="117513"/>
                  </a:moveTo>
                  <a:lnTo>
                    <a:pt x="0" y="69049"/>
                  </a:lnTo>
                  <a:lnTo>
                    <a:pt x="0" y="719874"/>
                  </a:lnTo>
                  <a:lnTo>
                    <a:pt x="340563" y="669912"/>
                  </a:lnTo>
                  <a:lnTo>
                    <a:pt x="370916" y="117513"/>
                  </a:lnTo>
                  <a:close/>
                </a:path>
                <a:path w="1464945" h="720090">
                  <a:moveTo>
                    <a:pt x="1271536" y="607949"/>
                  </a:moveTo>
                  <a:lnTo>
                    <a:pt x="1271498" y="605053"/>
                  </a:lnTo>
                  <a:lnTo>
                    <a:pt x="1270977" y="598398"/>
                  </a:lnTo>
                  <a:lnTo>
                    <a:pt x="1270342" y="590296"/>
                  </a:lnTo>
                  <a:lnTo>
                    <a:pt x="1163408" y="598398"/>
                  </a:lnTo>
                  <a:lnTo>
                    <a:pt x="1082713" y="586397"/>
                  </a:lnTo>
                  <a:lnTo>
                    <a:pt x="1091539" y="629437"/>
                  </a:lnTo>
                  <a:lnTo>
                    <a:pt x="1110729" y="672160"/>
                  </a:lnTo>
                  <a:lnTo>
                    <a:pt x="1121105" y="684072"/>
                  </a:lnTo>
                  <a:lnTo>
                    <a:pt x="1149540" y="681126"/>
                  </a:lnTo>
                  <a:lnTo>
                    <a:pt x="1173378" y="683006"/>
                  </a:lnTo>
                  <a:lnTo>
                    <a:pt x="1187005" y="683590"/>
                  </a:lnTo>
                  <a:lnTo>
                    <a:pt x="1195539" y="682879"/>
                  </a:lnTo>
                  <a:lnTo>
                    <a:pt x="1202867" y="681126"/>
                  </a:lnTo>
                  <a:lnTo>
                    <a:pt x="1204099" y="680834"/>
                  </a:lnTo>
                  <a:lnTo>
                    <a:pt x="1247698" y="657085"/>
                  </a:lnTo>
                  <a:lnTo>
                    <a:pt x="1269593" y="624941"/>
                  </a:lnTo>
                  <a:lnTo>
                    <a:pt x="1271536" y="607949"/>
                  </a:lnTo>
                  <a:close/>
                </a:path>
                <a:path w="1464945" h="720090">
                  <a:moveTo>
                    <a:pt x="1464602" y="273532"/>
                  </a:moveTo>
                  <a:lnTo>
                    <a:pt x="1445882" y="228981"/>
                  </a:lnTo>
                  <a:lnTo>
                    <a:pt x="1348879" y="179095"/>
                  </a:lnTo>
                  <a:lnTo>
                    <a:pt x="914552" y="153835"/>
                  </a:lnTo>
                  <a:lnTo>
                    <a:pt x="896620" y="197523"/>
                  </a:lnTo>
                  <a:lnTo>
                    <a:pt x="868540" y="236385"/>
                  </a:lnTo>
                  <a:lnTo>
                    <a:pt x="832612" y="267665"/>
                  </a:lnTo>
                  <a:lnTo>
                    <a:pt x="791146" y="288569"/>
                  </a:lnTo>
                  <a:lnTo>
                    <a:pt x="752182" y="296341"/>
                  </a:lnTo>
                  <a:lnTo>
                    <a:pt x="750265" y="296456"/>
                  </a:lnTo>
                  <a:lnTo>
                    <a:pt x="738708" y="295973"/>
                  </a:lnTo>
                  <a:lnTo>
                    <a:pt x="700570" y="272402"/>
                  </a:lnTo>
                  <a:lnTo>
                    <a:pt x="690486" y="239852"/>
                  </a:lnTo>
                  <a:lnTo>
                    <a:pt x="691083" y="139814"/>
                  </a:lnTo>
                  <a:lnTo>
                    <a:pt x="765962" y="0"/>
                  </a:lnTo>
                  <a:lnTo>
                    <a:pt x="404672" y="153085"/>
                  </a:lnTo>
                  <a:lnTo>
                    <a:pt x="379691" y="607949"/>
                  </a:lnTo>
                  <a:lnTo>
                    <a:pt x="457987" y="601281"/>
                  </a:lnTo>
                  <a:lnTo>
                    <a:pt x="516356" y="639737"/>
                  </a:lnTo>
                  <a:lnTo>
                    <a:pt x="547166" y="659193"/>
                  </a:lnTo>
                  <a:lnTo>
                    <a:pt x="560616" y="665645"/>
                  </a:lnTo>
                  <a:lnTo>
                    <a:pt x="566928" y="665060"/>
                  </a:lnTo>
                  <a:lnTo>
                    <a:pt x="567512" y="664857"/>
                  </a:lnTo>
                  <a:lnTo>
                    <a:pt x="571284" y="653288"/>
                  </a:lnTo>
                  <a:lnTo>
                    <a:pt x="575360" y="642010"/>
                  </a:lnTo>
                  <a:lnTo>
                    <a:pt x="591781" y="605955"/>
                  </a:lnTo>
                  <a:lnTo>
                    <a:pt x="632904" y="583234"/>
                  </a:lnTo>
                  <a:lnTo>
                    <a:pt x="647534" y="583272"/>
                  </a:lnTo>
                  <a:lnTo>
                    <a:pt x="686435" y="600087"/>
                  </a:lnTo>
                  <a:lnTo>
                    <a:pt x="690562" y="605053"/>
                  </a:lnTo>
                  <a:lnTo>
                    <a:pt x="698169" y="583234"/>
                  </a:lnTo>
                  <a:lnTo>
                    <a:pt x="719810" y="527786"/>
                  </a:lnTo>
                  <a:lnTo>
                    <a:pt x="747280" y="492696"/>
                  </a:lnTo>
                  <a:lnTo>
                    <a:pt x="772998" y="485571"/>
                  </a:lnTo>
                  <a:lnTo>
                    <a:pt x="790689" y="486308"/>
                  </a:lnTo>
                  <a:lnTo>
                    <a:pt x="830922" y="506349"/>
                  </a:lnTo>
                  <a:lnTo>
                    <a:pt x="846709" y="531939"/>
                  </a:lnTo>
                  <a:lnTo>
                    <a:pt x="855713" y="515454"/>
                  </a:lnTo>
                  <a:lnTo>
                    <a:pt x="868006" y="502323"/>
                  </a:lnTo>
                  <a:lnTo>
                    <a:pt x="881976" y="492582"/>
                  </a:lnTo>
                  <a:lnTo>
                    <a:pt x="896061" y="486232"/>
                  </a:lnTo>
                  <a:lnTo>
                    <a:pt x="898029" y="485571"/>
                  </a:lnTo>
                  <a:lnTo>
                    <a:pt x="901039" y="484543"/>
                  </a:lnTo>
                  <a:lnTo>
                    <a:pt x="906043" y="483387"/>
                  </a:lnTo>
                  <a:lnTo>
                    <a:pt x="910945" y="482803"/>
                  </a:lnTo>
                  <a:lnTo>
                    <a:pt x="926985" y="482244"/>
                  </a:lnTo>
                  <a:lnTo>
                    <a:pt x="941438" y="484568"/>
                  </a:lnTo>
                  <a:lnTo>
                    <a:pt x="973721" y="507238"/>
                  </a:lnTo>
                  <a:lnTo>
                    <a:pt x="987132" y="541845"/>
                  </a:lnTo>
                  <a:lnTo>
                    <a:pt x="991857" y="538530"/>
                  </a:lnTo>
                  <a:lnTo>
                    <a:pt x="997127" y="535825"/>
                  </a:lnTo>
                  <a:lnTo>
                    <a:pt x="1002855" y="533882"/>
                  </a:lnTo>
                  <a:lnTo>
                    <a:pt x="1020254" y="530656"/>
                  </a:lnTo>
                  <a:lnTo>
                    <a:pt x="1037361" y="532536"/>
                  </a:lnTo>
                  <a:lnTo>
                    <a:pt x="1053261" y="539318"/>
                  </a:lnTo>
                  <a:lnTo>
                    <a:pt x="1067079" y="550735"/>
                  </a:lnTo>
                  <a:lnTo>
                    <a:pt x="1071143" y="555218"/>
                  </a:lnTo>
                  <a:lnTo>
                    <a:pt x="1074089" y="557441"/>
                  </a:lnTo>
                  <a:lnTo>
                    <a:pt x="1076172" y="558088"/>
                  </a:lnTo>
                  <a:lnTo>
                    <a:pt x="1077417" y="563638"/>
                  </a:lnTo>
                  <a:lnTo>
                    <a:pt x="1078890" y="569963"/>
                  </a:lnTo>
                  <a:lnTo>
                    <a:pt x="1080681" y="577215"/>
                  </a:lnTo>
                  <a:lnTo>
                    <a:pt x="1162799" y="585660"/>
                  </a:lnTo>
                  <a:lnTo>
                    <a:pt x="1197876" y="584809"/>
                  </a:lnTo>
                  <a:lnTo>
                    <a:pt x="1277823" y="578269"/>
                  </a:lnTo>
                  <a:lnTo>
                    <a:pt x="1323568" y="550303"/>
                  </a:lnTo>
                  <a:lnTo>
                    <a:pt x="1347889" y="502627"/>
                  </a:lnTo>
                  <a:lnTo>
                    <a:pt x="1352537" y="482244"/>
                  </a:lnTo>
                  <a:lnTo>
                    <a:pt x="1353540" y="477850"/>
                  </a:lnTo>
                  <a:lnTo>
                    <a:pt x="1158786" y="464807"/>
                  </a:lnTo>
                  <a:lnTo>
                    <a:pt x="1156550" y="464464"/>
                  </a:lnTo>
                  <a:lnTo>
                    <a:pt x="1154417" y="463613"/>
                  </a:lnTo>
                  <a:lnTo>
                    <a:pt x="1064628" y="400786"/>
                  </a:lnTo>
                  <a:lnTo>
                    <a:pt x="1177696" y="449783"/>
                  </a:lnTo>
                  <a:lnTo>
                    <a:pt x="1178902" y="450126"/>
                  </a:lnTo>
                  <a:lnTo>
                    <a:pt x="1180147" y="450329"/>
                  </a:lnTo>
                  <a:lnTo>
                    <a:pt x="1273390" y="456133"/>
                  </a:lnTo>
                  <a:lnTo>
                    <a:pt x="1322590" y="458571"/>
                  </a:lnTo>
                  <a:lnTo>
                    <a:pt x="1344002" y="458063"/>
                  </a:lnTo>
                  <a:lnTo>
                    <a:pt x="1353947" y="455066"/>
                  </a:lnTo>
                  <a:lnTo>
                    <a:pt x="1373060" y="444373"/>
                  </a:lnTo>
                  <a:lnTo>
                    <a:pt x="1389176" y="427113"/>
                  </a:lnTo>
                  <a:lnTo>
                    <a:pt x="1402613" y="400786"/>
                  </a:lnTo>
                  <a:lnTo>
                    <a:pt x="1403654" y="398754"/>
                  </a:lnTo>
                  <a:lnTo>
                    <a:pt x="1417866" y="354761"/>
                  </a:lnTo>
                  <a:lnTo>
                    <a:pt x="1221587" y="309626"/>
                  </a:lnTo>
                  <a:lnTo>
                    <a:pt x="1220292" y="309397"/>
                  </a:lnTo>
                  <a:lnTo>
                    <a:pt x="1219060" y="308991"/>
                  </a:lnTo>
                  <a:lnTo>
                    <a:pt x="1193012" y="296456"/>
                  </a:lnTo>
                  <a:lnTo>
                    <a:pt x="1052830" y="228981"/>
                  </a:lnTo>
                  <a:lnTo>
                    <a:pt x="1229321" y="291439"/>
                  </a:lnTo>
                  <a:lnTo>
                    <a:pt x="1230299" y="291668"/>
                  </a:lnTo>
                  <a:lnTo>
                    <a:pt x="1231303" y="291807"/>
                  </a:lnTo>
                  <a:lnTo>
                    <a:pt x="1404086" y="328193"/>
                  </a:lnTo>
                  <a:lnTo>
                    <a:pt x="1409547" y="327990"/>
                  </a:lnTo>
                  <a:lnTo>
                    <a:pt x="1414894" y="327240"/>
                  </a:lnTo>
                  <a:lnTo>
                    <a:pt x="1420063" y="326034"/>
                  </a:lnTo>
                  <a:lnTo>
                    <a:pt x="1452003" y="306260"/>
                  </a:lnTo>
                  <a:lnTo>
                    <a:pt x="1464602" y="273532"/>
                  </a:lnTo>
                  <a:close/>
                </a:path>
              </a:pathLst>
            </a:custGeom>
            <a:solidFill>
              <a:srgbClr val="31859C"/>
            </a:solidFill>
          </p:spPr>
          <p:txBody>
            <a:bodyPr wrap="square" lIns="0" tIns="0" rIns="0" bIns="0" rtlCol="0"/>
            <a:lstStyle/>
            <a:p>
              <a:endParaRPr dirty="0">
                <a:latin typeface="KoPubWorld돋움체 Bold" pitchFamily="2" charset="-127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0442144" y="0"/>
              <a:ext cx="1657985" cy="1234440"/>
            </a:xfrm>
            <a:custGeom>
              <a:avLst/>
              <a:gdLst/>
              <a:ahLst/>
              <a:cxnLst/>
              <a:rect l="l" t="t" r="r" b="b"/>
              <a:pathLst>
                <a:path w="1657984" h="1234440">
                  <a:moveTo>
                    <a:pt x="544360" y="1121257"/>
                  </a:moveTo>
                  <a:lnTo>
                    <a:pt x="514959" y="1090142"/>
                  </a:lnTo>
                  <a:lnTo>
                    <a:pt x="491820" y="1038618"/>
                  </a:lnTo>
                  <a:lnTo>
                    <a:pt x="480225" y="982091"/>
                  </a:lnTo>
                  <a:lnTo>
                    <a:pt x="477342" y="975499"/>
                  </a:lnTo>
                  <a:lnTo>
                    <a:pt x="472643" y="970330"/>
                  </a:lnTo>
                  <a:lnTo>
                    <a:pt x="452793" y="958430"/>
                  </a:lnTo>
                  <a:lnTo>
                    <a:pt x="431609" y="959573"/>
                  </a:lnTo>
                  <a:lnTo>
                    <a:pt x="414274" y="971638"/>
                  </a:lnTo>
                  <a:lnTo>
                    <a:pt x="405993" y="992517"/>
                  </a:lnTo>
                  <a:lnTo>
                    <a:pt x="394462" y="1044321"/>
                  </a:lnTo>
                  <a:lnTo>
                    <a:pt x="388569" y="1069949"/>
                  </a:lnTo>
                  <a:lnTo>
                    <a:pt x="386473" y="1076947"/>
                  </a:lnTo>
                  <a:lnTo>
                    <a:pt x="386346" y="1072896"/>
                  </a:lnTo>
                  <a:lnTo>
                    <a:pt x="388823" y="998575"/>
                  </a:lnTo>
                  <a:lnTo>
                    <a:pt x="389140" y="969340"/>
                  </a:lnTo>
                  <a:lnTo>
                    <a:pt x="384390" y="938669"/>
                  </a:lnTo>
                  <a:lnTo>
                    <a:pt x="368490" y="915670"/>
                  </a:lnTo>
                  <a:lnTo>
                    <a:pt x="335407" y="909447"/>
                  </a:lnTo>
                  <a:lnTo>
                    <a:pt x="319862" y="913892"/>
                  </a:lnTo>
                  <a:lnTo>
                    <a:pt x="305028" y="923112"/>
                  </a:lnTo>
                  <a:lnTo>
                    <a:pt x="293255" y="936421"/>
                  </a:lnTo>
                  <a:lnTo>
                    <a:pt x="286893" y="953084"/>
                  </a:lnTo>
                  <a:lnTo>
                    <a:pt x="258025" y="1072896"/>
                  </a:lnTo>
                  <a:lnTo>
                    <a:pt x="256057" y="1060881"/>
                  </a:lnTo>
                  <a:lnTo>
                    <a:pt x="253580" y="1023010"/>
                  </a:lnTo>
                  <a:lnTo>
                    <a:pt x="251409" y="982091"/>
                  </a:lnTo>
                  <a:lnTo>
                    <a:pt x="250558" y="964311"/>
                  </a:lnTo>
                  <a:lnTo>
                    <a:pt x="240601" y="930541"/>
                  </a:lnTo>
                  <a:lnTo>
                    <a:pt x="216001" y="914387"/>
                  </a:lnTo>
                  <a:lnTo>
                    <a:pt x="188442" y="913587"/>
                  </a:lnTo>
                  <a:lnTo>
                    <a:pt x="169621" y="925906"/>
                  </a:lnTo>
                  <a:lnTo>
                    <a:pt x="149390" y="971638"/>
                  </a:lnTo>
                  <a:lnTo>
                    <a:pt x="128117" y="1032332"/>
                  </a:lnTo>
                  <a:lnTo>
                    <a:pt x="111315" y="1085354"/>
                  </a:lnTo>
                  <a:lnTo>
                    <a:pt x="104495" y="1108049"/>
                  </a:lnTo>
                  <a:lnTo>
                    <a:pt x="105816" y="1082827"/>
                  </a:lnTo>
                  <a:lnTo>
                    <a:pt x="101790" y="1037209"/>
                  </a:lnTo>
                  <a:lnTo>
                    <a:pt x="67945" y="1010018"/>
                  </a:lnTo>
                  <a:lnTo>
                    <a:pt x="44653" y="1013104"/>
                  </a:lnTo>
                  <a:lnTo>
                    <a:pt x="28308" y="1029246"/>
                  </a:lnTo>
                  <a:lnTo>
                    <a:pt x="18745" y="1051953"/>
                  </a:lnTo>
                  <a:lnTo>
                    <a:pt x="5994" y="1091844"/>
                  </a:lnTo>
                  <a:lnTo>
                    <a:pt x="0" y="1138605"/>
                  </a:lnTo>
                  <a:lnTo>
                    <a:pt x="10756" y="1181938"/>
                  </a:lnTo>
                  <a:lnTo>
                    <a:pt x="16395" y="1190726"/>
                  </a:lnTo>
                  <a:lnTo>
                    <a:pt x="23342" y="1198600"/>
                  </a:lnTo>
                  <a:lnTo>
                    <a:pt x="32588" y="1205191"/>
                  </a:lnTo>
                  <a:lnTo>
                    <a:pt x="45161" y="1210056"/>
                  </a:lnTo>
                  <a:lnTo>
                    <a:pt x="62331" y="1208519"/>
                  </a:lnTo>
                  <a:lnTo>
                    <a:pt x="80479" y="1199908"/>
                  </a:lnTo>
                  <a:lnTo>
                    <a:pt x="94856" y="1190282"/>
                  </a:lnTo>
                  <a:lnTo>
                    <a:pt x="100736" y="1185710"/>
                  </a:lnTo>
                  <a:lnTo>
                    <a:pt x="125450" y="1215097"/>
                  </a:lnTo>
                  <a:lnTo>
                    <a:pt x="159689" y="1223886"/>
                  </a:lnTo>
                  <a:lnTo>
                    <a:pt x="196481" y="1212672"/>
                  </a:lnTo>
                  <a:lnTo>
                    <a:pt x="224917" y="1185710"/>
                  </a:lnTo>
                  <a:lnTo>
                    <a:pt x="228841" y="1182001"/>
                  </a:lnTo>
                  <a:lnTo>
                    <a:pt x="238874" y="1206030"/>
                  </a:lnTo>
                  <a:lnTo>
                    <a:pt x="255879" y="1222209"/>
                  </a:lnTo>
                  <a:lnTo>
                    <a:pt x="275932" y="1231277"/>
                  </a:lnTo>
                  <a:lnTo>
                    <a:pt x="295135" y="1234008"/>
                  </a:lnTo>
                  <a:lnTo>
                    <a:pt x="328536" y="1223987"/>
                  </a:lnTo>
                  <a:lnTo>
                    <a:pt x="350570" y="1202512"/>
                  </a:lnTo>
                  <a:lnTo>
                    <a:pt x="362204" y="1182001"/>
                  </a:lnTo>
                  <a:lnTo>
                    <a:pt x="362699" y="1181150"/>
                  </a:lnTo>
                  <a:lnTo>
                    <a:pt x="366420" y="1171448"/>
                  </a:lnTo>
                  <a:lnTo>
                    <a:pt x="367817" y="1174953"/>
                  </a:lnTo>
                  <a:lnTo>
                    <a:pt x="408228" y="1211300"/>
                  </a:lnTo>
                  <a:lnTo>
                    <a:pt x="448500" y="1214983"/>
                  </a:lnTo>
                  <a:lnTo>
                    <a:pt x="482206" y="1195743"/>
                  </a:lnTo>
                  <a:lnTo>
                    <a:pt x="497751" y="1171448"/>
                  </a:lnTo>
                  <a:lnTo>
                    <a:pt x="502958" y="1163320"/>
                  </a:lnTo>
                  <a:lnTo>
                    <a:pt x="506958" y="1151978"/>
                  </a:lnTo>
                  <a:lnTo>
                    <a:pt x="513486" y="1140218"/>
                  </a:lnTo>
                  <a:lnTo>
                    <a:pt x="525081" y="1129487"/>
                  </a:lnTo>
                  <a:lnTo>
                    <a:pt x="544360" y="1121257"/>
                  </a:lnTo>
                  <a:close/>
                </a:path>
                <a:path w="1657984" h="1234440">
                  <a:moveTo>
                    <a:pt x="1657464" y="0"/>
                  </a:moveTo>
                  <a:lnTo>
                    <a:pt x="796848" y="0"/>
                  </a:lnTo>
                  <a:lnTo>
                    <a:pt x="645858" y="163804"/>
                  </a:lnTo>
                  <a:lnTo>
                    <a:pt x="705967" y="212242"/>
                  </a:lnTo>
                  <a:lnTo>
                    <a:pt x="595617" y="322859"/>
                  </a:lnTo>
                  <a:lnTo>
                    <a:pt x="222961" y="389039"/>
                  </a:lnTo>
                  <a:lnTo>
                    <a:pt x="136702" y="532511"/>
                  </a:lnTo>
                  <a:lnTo>
                    <a:pt x="135013" y="538556"/>
                  </a:lnTo>
                  <a:lnTo>
                    <a:pt x="134378" y="644753"/>
                  </a:lnTo>
                  <a:lnTo>
                    <a:pt x="137210" y="658698"/>
                  </a:lnTo>
                  <a:lnTo>
                    <a:pt x="145072" y="669899"/>
                  </a:lnTo>
                  <a:lnTo>
                    <a:pt x="156667" y="677164"/>
                  </a:lnTo>
                  <a:lnTo>
                    <a:pt x="170738" y="679234"/>
                  </a:lnTo>
                  <a:lnTo>
                    <a:pt x="172707" y="679107"/>
                  </a:lnTo>
                  <a:lnTo>
                    <a:pt x="214274" y="669328"/>
                  </a:lnTo>
                  <a:lnTo>
                    <a:pt x="251993" y="647077"/>
                  </a:lnTo>
                  <a:lnTo>
                    <a:pt x="283527" y="615365"/>
                  </a:lnTo>
                  <a:lnTo>
                    <a:pt x="306527" y="577189"/>
                  </a:lnTo>
                  <a:lnTo>
                    <a:pt x="318681" y="535533"/>
                  </a:lnTo>
                  <a:lnTo>
                    <a:pt x="769683" y="560984"/>
                  </a:lnTo>
                  <a:lnTo>
                    <a:pt x="915885" y="624370"/>
                  </a:lnTo>
                  <a:lnTo>
                    <a:pt x="938860" y="557593"/>
                  </a:lnTo>
                  <a:lnTo>
                    <a:pt x="963879" y="535533"/>
                  </a:lnTo>
                  <a:lnTo>
                    <a:pt x="1032357" y="475170"/>
                  </a:lnTo>
                  <a:lnTo>
                    <a:pt x="1146251" y="566915"/>
                  </a:lnTo>
                  <a:lnTo>
                    <a:pt x="1657464" y="0"/>
                  </a:lnTo>
                  <a:close/>
                </a:path>
              </a:pathLst>
            </a:custGeom>
            <a:solidFill>
              <a:srgbClr val="B2B4BA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0" y="395998"/>
              <a:ext cx="9864090" cy="792480"/>
            </a:xfrm>
            <a:custGeom>
              <a:avLst/>
              <a:gdLst/>
              <a:ahLst/>
              <a:cxnLst/>
              <a:rect l="l" t="t" r="r" b="b"/>
              <a:pathLst>
                <a:path w="9864090" h="792480">
                  <a:moveTo>
                    <a:pt x="9864001" y="0"/>
                  </a:moveTo>
                  <a:lnTo>
                    <a:pt x="0" y="0"/>
                  </a:lnTo>
                  <a:lnTo>
                    <a:pt x="0" y="791997"/>
                  </a:lnTo>
                  <a:lnTo>
                    <a:pt x="9864001" y="791997"/>
                  </a:lnTo>
                  <a:lnTo>
                    <a:pt x="9864001" y="0"/>
                  </a:lnTo>
                  <a:close/>
                </a:path>
              </a:pathLst>
            </a:custGeom>
            <a:solidFill>
              <a:srgbClr val="31859C"/>
            </a:solidFill>
          </p:spPr>
          <p:txBody>
            <a:bodyPr wrap="square" lIns="0" tIns="0" rIns="0" bIns="0" rtlCol="0"/>
            <a:lstStyle/>
            <a:p>
              <a:endParaRPr dirty="0">
                <a:latin typeface="KoPubWorld돋움체 Bold" pitchFamily="2" charset="-127"/>
              </a:endParaRPr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-2" y="216001"/>
            <a:ext cx="1026794" cy="1152525"/>
            <a:chOff x="-2" y="216001"/>
            <a:chExt cx="1026794" cy="1152525"/>
          </a:xfrm>
        </p:grpSpPr>
        <p:sp>
          <p:nvSpPr>
            <p:cNvPr id="31" name="object 31"/>
            <p:cNvSpPr/>
            <p:nvPr/>
          </p:nvSpPr>
          <p:spPr>
            <a:xfrm>
              <a:off x="594597" y="378002"/>
              <a:ext cx="432434" cy="829944"/>
            </a:xfrm>
            <a:custGeom>
              <a:avLst/>
              <a:gdLst/>
              <a:ahLst/>
              <a:cxnLst/>
              <a:rect l="l" t="t" r="r" b="b"/>
              <a:pathLst>
                <a:path w="432434" h="829944">
                  <a:moveTo>
                    <a:pt x="121500" y="0"/>
                  </a:moveTo>
                  <a:lnTo>
                    <a:pt x="0" y="0"/>
                  </a:lnTo>
                  <a:lnTo>
                    <a:pt x="0" y="829792"/>
                  </a:lnTo>
                  <a:lnTo>
                    <a:pt x="120154" y="829792"/>
                  </a:lnTo>
                  <a:lnTo>
                    <a:pt x="432003" y="413994"/>
                  </a:lnTo>
                  <a:lnTo>
                    <a:pt x="121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-2" y="216001"/>
              <a:ext cx="918844" cy="1152525"/>
            </a:xfrm>
            <a:custGeom>
              <a:avLst/>
              <a:gdLst/>
              <a:ahLst/>
              <a:cxnLst/>
              <a:rect l="l" t="t" r="r" b="b"/>
              <a:pathLst>
                <a:path w="918844" h="1152525">
                  <a:moveTo>
                    <a:pt x="486600" y="0"/>
                  </a:moveTo>
                  <a:lnTo>
                    <a:pt x="486600" y="179997"/>
                  </a:lnTo>
                  <a:lnTo>
                    <a:pt x="0" y="179997"/>
                  </a:lnTo>
                  <a:lnTo>
                    <a:pt x="0" y="971994"/>
                  </a:lnTo>
                  <a:lnTo>
                    <a:pt x="486600" y="971994"/>
                  </a:lnTo>
                  <a:lnTo>
                    <a:pt x="486600" y="1151991"/>
                  </a:lnTo>
                  <a:lnTo>
                    <a:pt x="918603" y="575995"/>
                  </a:lnTo>
                  <a:lnTo>
                    <a:pt x="486600" y="0"/>
                  </a:lnTo>
                  <a:close/>
                </a:path>
              </a:pathLst>
            </a:custGeom>
            <a:solidFill>
              <a:srgbClr val="003964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</p:grp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xfrm>
            <a:off x="11810570" y="6593586"/>
            <a:ext cx="28955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400" b="1" i="0" kern="1200">
                <a:solidFill>
                  <a:schemeClr val="bg1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algn="ctr">
              <a:lnSpc>
                <a:spcPct val="100000"/>
              </a:lnSpc>
              <a:spcBef>
                <a:spcPts val="240"/>
              </a:spcBef>
            </a:pPr>
            <a:r>
              <a:rPr lang="en-US" altLang="ko-KR" b="0" spc="-150" dirty="0">
                <a:latin typeface="HY견고딕" panose="02030600000101010101" pitchFamily="18" charset="-127"/>
                <a:ea typeface="HY견고딕" panose="02030600000101010101" pitchFamily="18" charset="-127"/>
              </a:rPr>
              <a:t>06</a:t>
            </a:r>
            <a:endParaRPr b="0" spc="-15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6" name="object 16"/>
          <p:cNvSpPr txBox="1">
            <a:spLocks noGrp="1"/>
          </p:cNvSpPr>
          <p:nvPr>
            <p:ph type="title"/>
          </p:nvPr>
        </p:nvSpPr>
        <p:spPr>
          <a:xfrm>
            <a:off x="1139300" y="485927"/>
            <a:ext cx="845967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300" b="1" spc="-1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 원재료 확인 등 연동약정 체결 지원사업</a:t>
            </a:r>
            <a:endParaRPr sz="3300" b="1" spc="-1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3" name="object 20"/>
          <p:cNvSpPr txBox="1"/>
          <p:nvPr/>
        </p:nvSpPr>
        <p:spPr>
          <a:xfrm>
            <a:off x="60158" y="455794"/>
            <a:ext cx="685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sz="4000" b="1" spc="-100" dirty="0">
                <a:solidFill>
                  <a:srgbClr val="FFF7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itchFamily="2" charset="-127"/>
              </a:rPr>
              <a:t> 5</a:t>
            </a:r>
            <a:endParaRPr sz="4000" spc="-100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itchFamily="2" charset="-127"/>
            </a:endParaRPr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xmlns="" id="{E9579F4D-D055-0BAE-D5F6-9D1D09788F4E}"/>
              </a:ext>
            </a:extLst>
          </p:cNvPr>
          <p:cNvSpPr txBox="1"/>
          <p:nvPr/>
        </p:nvSpPr>
        <p:spPr>
          <a:xfrm>
            <a:off x="1426038" y="2069898"/>
            <a:ext cx="859426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ko-KR" altLang="en-US" sz="2200" b="1" spc="-100" dirty="0">
                <a:latin typeface="+mn-ea"/>
                <a:cs typeface="KoPubWorld돋움체 Bold" panose="00000800000000000000" pitchFamily="2" charset="-127"/>
              </a:rPr>
              <a:t>공신력 있는 제</a:t>
            </a:r>
            <a:r>
              <a:rPr lang="en-US" altLang="ko-KR" sz="2200" b="1" spc="-100" dirty="0">
                <a:latin typeface="+mn-ea"/>
                <a:cs typeface="KoPubWorld돋움체 Bold" panose="00000800000000000000" pitchFamily="2" charset="-127"/>
              </a:rPr>
              <a:t>3</a:t>
            </a:r>
            <a:r>
              <a:rPr lang="ko-KR" altLang="en-US" sz="2200" b="1" spc="-100" dirty="0">
                <a:latin typeface="+mn-ea"/>
                <a:cs typeface="KoPubWorld돋움체 Bold" panose="00000800000000000000" pitchFamily="2" charset="-127"/>
              </a:rPr>
              <a:t>의 전문기관을 통해 납품대금 연동약정 체결 시</a:t>
            </a:r>
            <a:r>
              <a:rPr lang="en-US" altLang="ko-KR" sz="2200" b="1" spc="-100" dirty="0">
                <a:latin typeface="+mn-ea"/>
                <a:cs typeface="KoPubWorld돋움체 Bold" panose="00000800000000000000" pitchFamily="2" charset="-127"/>
              </a:rPr>
              <a:t> </a:t>
            </a:r>
            <a:r>
              <a:rPr lang="ko-KR" altLang="en-US" sz="2200" b="1" spc="-100" dirty="0">
                <a:latin typeface="+mn-ea"/>
                <a:cs typeface="KoPubWorld돋움체 Bold" panose="00000800000000000000" pitchFamily="2" charset="-127"/>
              </a:rPr>
              <a:t>필요한 주요 원재료 확인 및 연동 약정을 위한 컨설팅 등 지원</a:t>
            </a:r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xmlns="" id="{2C7BE0D9-90E8-F94A-BE88-BCF009DB4C5C}"/>
              </a:ext>
            </a:extLst>
          </p:cNvPr>
          <p:cNvSpPr/>
          <p:nvPr/>
        </p:nvSpPr>
        <p:spPr>
          <a:xfrm>
            <a:off x="1048065" y="1355117"/>
            <a:ext cx="10118699" cy="504190"/>
          </a:xfrm>
          <a:custGeom>
            <a:avLst/>
            <a:gdLst/>
            <a:ahLst/>
            <a:cxnLst/>
            <a:rect l="l" t="t" r="r" b="b"/>
            <a:pathLst>
              <a:path w="5850255" h="504189">
                <a:moveTo>
                  <a:pt x="5621401" y="0"/>
                </a:moveTo>
                <a:lnTo>
                  <a:pt x="228600" y="0"/>
                </a:lnTo>
                <a:lnTo>
                  <a:pt x="96440" y="3571"/>
                </a:lnTo>
                <a:lnTo>
                  <a:pt x="28575" y="28575"/>
                </a:lnTo>
                <a:lnTo>
                  <a:pt x="3571" y="96440"/>
                </a:lnTo>
                <a:lnTo>
                  <a:pt x="0" y="228600"/>
                </a:lnTo>
                <a:lnTo>
                  <a:pt x="0" y="275399"/>
                </a:lnTo>
                <a:lnTo>
                  <a:pt x="3571" y="407558"/>
                </a:lnTo>
                <a:lnTo>
                  <a:pt x="28575" y="475424"/>
                </a:lnTo>
                <a:lnTo>
                  <a:pt x="96440" y="500427"/>
                </a:lnTo>
                <a:lnTo>
                  <a:pt x="228600" y="503999"/>
                </a:lnTo>
                <a:lnTo>
                  <a:pt x="5621401" y="503999"/>
                </a:lnTo>
                <a:lnTo>
                  <a:pt x="5753560" y="500427"/>
                </a:lnTo>
                <a:lnTo>
                  <a:pt x="5821426" y="475424"/>
                </a:lnTo>
                <a:lnTo>
                  <a:pt x="5846429" y="407558"/>
                </a:lnTo>
                <a:lnTo>
                  <a:pt x="5850001" y="275399"/>
                </a:lnTo>
                <a:lnTo>
                  <a:pt x="5850001" y="228600"/>
                </a:lnTo>
                <a:lnTo>
                  <a:pt x="5846429" y="96440"/>
                </a:lnTo>
                <a:lnTo>
                  <a:pt x="5821426" y="28575"/>
                </a:lnTo>
                <a:lnTo>
                  <a:pt x="5753560" y="3571"/>
                </a:lnTo>
                <a:lnTo>
                  <a:pt x="562140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spc="-100" dirty="0">
              <a:latin typeface="KoPubWorld돋움체 Bold" pitchFamily="2" charset="-127"/>
            </a:endParaRPr>
          </a:p>
        </p:txBody>
      </p:sp>
      <p:sp>
        <p:nvSpPr>
          <p:cNvPr id="6" name="object 14">
            <a:extLst>
              <a:ext uri="{FF2B5EF4-FFF2-40B4-BE49-F238E27FC236}">
                <a16:creationId xmlns:a16="http://schemas.microsoft.com/office/drawing/2014/main" xmlns="" id="{EA4C10AF-22CA-9313-7412-94E6C722A809}"/>
              </a:ext>
            </a:extLst>
          </p:cNvPr>
          <p:cNvSpPr txBox="1"/>
          <p:nvPr/>
        </p:nvSpPr>
        <p:spPr>
          <a:xfrm>
            <a:off x="1338158" y="1439598"/>
            <a:ext cx="707616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2355"/>
              </a:spcBef>
            </a:pPr>
            <a:r>
              <a:rPr lang="ko-KR" altLang="en-US"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주요 원재료 확인 등 연동약정 체결 지원 사업이란</a:t>
            </a:r>
            <a:r>
              <a:rPr lang="en-US" altLang="ko-KR"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?</a:t>
            </a:r>
          </a:p>
        </p:txBody>
      </p:sp>
      <p:grpSp>
        <p:nvGrpSpPr>
          <p:cNvPr id="7" name="object 8">
            <a:extLst>
              <a:ext uri="{FF2B5EF4-FFF2-40B4-BE49-F238E27FC236}">
                <a16:creationId xmlns:a16="http://schemas.microsoft.com/office/drawing/2014/main" xmlns="" id="{E736983F-C68C-D95E-6A0C-BAB39606D46F}"/>
              </a:ext>
            </a:extLst>
          </p:cNvPr>
          <p:cNvGrpSpPr/>
          <p:nvPr/>
        </p:nvGrpSpPr>
        <p:grpSpPr>
          <a:xfrm>
            <a:off x="1176286" y="1454926"/>
            <a:ext cx="302895" cy="302895"/>
            <a:chOff x="1151991" y="1684794"/>
            <a:chExt cx="302895" cy="302895"/>
          </a:xfrm>
        </p:grpSpPr>
        <p:sp>
          <p:nvSpPr>
            <p:cNvPr id="8" name="object 9">
              <a:extLst>
                <a:ext uri="{FF2B5EF4-FFF2-40B4-BE49-F238E27FC236}">
                  <a16:creationId xmlns:a16="http://schemas.microsoft.com/office/drawing/2014/main" xmlns="" id="{8DA643B5-3760-1404-1D82-6CB19C9BECB5}"/>
                </a:ext>
              </a:extLst>
            </p:cNvPr>
            <p:cNvSpPr/>
            <p:nvPr/>
          </p:nvSpPr>
          <p:spPr>
            <a:xfrm>
              <a:off x="1151991" y="1684794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4" h="302894">
                  <a:moveTo>
                    <a:pt x="151206" y="0"/>
                  </a:moveTo>
                  <a:lnTo>
                    <a:pt x="103415" y="7707"/>
                  </a:lnTo>
                  <a:lnTo>
                    <a:pt x="61908" y="29171"/>
                  </a:lnTo>
                  <a:lnTo>
                    <a:pt x="29175" y="61900"/>
                  </a:lnTo>
                  <a:lnTo>
                    <a:pt x="7709" y="103404"/>
                  </a:lnTo>
                  <a:lnTo>
                    <a:pt x="0" y="151193"/>
                  </a:lnTo>
                  <a:lnTo>
                    <a:pt x="7709" y="198988"/>
                  </a:lnTo>
                  <a:lnTo>
                    <a:pt x="29175" y="240496"/>
                  </a:lnTo>
                  <a:lnTo>
                    <a:pt x="61908" y="273227"/>
                  </a:lnTo>
                  <a:lnTo>
                    <a:pt x="103415" y="294691"/>
                  </a:lnTo>
                  <a:lnTo>
                    <a:pt x="151206" y="302399"/>
                  </a:lnTo>
                  <a:lnTo>
                    <a:pt x="198996" y="294691"/>
                  </a:lnTo>
                  <a:lnTo>
                    <a:pt x="240503" y="273227"/>
                  </a:lnTo>
                  <a:lnTo>
                    <a:pt x="273236" y="240496"/>
                  </a:lnTo>
                  <a:lnTo>
                    <a:pt x="294703" y="198988"/>
                  </a:lnTo>
                  <a:lnTo>
                    <a:pt x="302412" y="151193"/>
                  </a:lnTo>
                  <a:lnTo>
                    <a:pt x="294703" y="103404"/>
                  </a:lnTo>
                  <a:lnTo>
                    <a:pt x="273236" y="61900"/>
                  </a:lnTo>
                  <a:lnTo>
                    <a:pt x="240503" y="29171"/>
                  </a:lnTo>
                  <a:lnTo>
                    <a:pt x="198996" y="7707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9" name="object 10">
              <a:extLst>
                <a:ext uri="{FF2B5EF4-FFF2-40B4-BE49-F238E27FC236}">
                  <a16:creationId xmlns:a16="http://schemas.microsoft.com/office/drawing/2014/main" xmlns="" id="{25F77307-6126-0CB1-3AFA-0FF592357A01}"/>
                </a:ext>
              </a:extLst>
            </p:cNvPr>
            <p:cNvSpPr/>
            <p:nvPr/>
          </p:nvSpPr>
          <p:spPr>
            <a:xfrm>
              <a:off x="1225265" y="1746008"/>
              <a:ext cx="155867" cy="1799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F5F10A7-700F-B97E-2944-B93198108F5B}"/>
              </a:ext>
            </a:extLst>
          </p:cNvPr>
          <p:cNvSpPr txBox="1"/>
          <p:nvPr/>
        </p:nvSpPr>
        <p:spPr>
          <a:xfrm>
            <a:off x="1327492" y="2842178"/>
            <a:ext cx="10674007" cy="796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681990">
              <a:lnSpc>
                <a:spcPct val="132600"/>
              </a:lnSpc>
            </a:pPr>
            <a:r>
              <a:rPr lang="ko-KR" altLang="en-US" sz="2200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지원대상 </a:t>
            </a:r>
            <a:r>
              <a:rPr lang="en-US" altLang="ko-KR" sz="2200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: 『</a:t>
            </a:r>
            <a:r>
              <a:rPr lang="ko-KR" altLang="en-US" sz="2200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중소기업 기본법</a:t>
            </a:r>
            <a:r>
              <a:rPr lang="en-US" altLang="ko-KR" sz="2200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』</a:t>
            </a:r>
            <a:r>
              <a:rPr lang="ko-KR" altLang="en-US" sz="2200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상 중소기업 </a:t>
            </a:r>
            <a:endParaRPr lang="en-US" altLang="ko-KR" sz="2200" b="1" spc="-150" dirty="0">
              <a:solidFill>
                <a:srgbClr val="323031"/>
              </a:solidFill>
              <a:latin typeface="+mn-ea"/>
              <a:cs typeface="KoPubWorld돋움체 Bold" pitchFamily="2" charset="-127"/>
            </a:endParaRPr>
          </a:p>
          <a:p>
            <a:pPr marL="12700" marR="681990">
              <a:lnSpc>
                <a:spcPct val="132600"/>
              </a:lnSpc>
            </a:pPr>
            <a:r>
              <a:rPr lang="en-US" altLang="ko-KR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* 『</a:t>
            </a:r>
            <a:r>
              <a:rPr lang="ko-KR" altLang="en-US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대</a:t>
            </a:r>
            <a:r>
              <a:rPr lang="en-US" altLang="ko-KR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·</a:t>
            </a:r>
            <a:r>
              <a:rPr lang="ko-KR" altLang="en-US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중소기업 상생협력 촉진에 관한 법률</a:t>
            </a:r>
            <a:r>
              <a:rPr lang="en-US" altLang="ko-KR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』</a:t>
            </a:r>
            <a:r>
              <a:rPr lang="ko-KR" altLang="en-US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 에서 정한 위탁</a:t>
            </a:r>
            <a:r>
              <a:rPr lang="en-US" altLang="ko-KR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·</a:t>
            </a:r>
            <a:r>
              <a:rPr lang="ko-KR" altLang="en-US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수탁기업 또는 </a:t>
            </a:r>
            <a:r>
              <a:rPr lang="en-US" altLang="ko-KR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『</a:t>
            </a:r>
            <a:r>
              <a:rPr lang="ko-KR" altLang="en-US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하도급거래 공정화에 관한 법률</a:t>
            </a:r>
            <a:r>
              <a:rPr lang="en-US" altLang="ko-KR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』</a:t>
            </a:r>
            <a:r>
              <a:rPr lang="ko-KR" altLang="en-US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 에서 정한 </a:t>
            </a:r>
            <a:r>
              <a:rPr lang="ko-KR" altLang="en-US" sz="1400" b="1" spc="-100" dirty="0" err="1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원수급</a:t>
            </a:r>
            <a:r>
              <a:rPr lang="ko-KR" altLang="en-US" sz="1400" b="1" spc="-100" dirty="0">
                <a:solidFill>
                  <a:srgbClr val="323031"/>
                </a:solidFill>
                <a:latin typeface="+mn-ea"/>
                <a:cs typeface="KoPubWorld돋움체 Light" panose="00000300000000000000" pitchFamily="2" charset="-127"/>
              </a:rPr>
              <a:t> 사업자</a:t>
            </a:r>
            <a:endParaRPr lang="en-US" altLang="ko-KR" sz="1400" b="1" spc="-100" dirty="0">
              <a:solidFill>
                <a:srgbClr val="323031"/>
              </a:solidFill>
              <a:latin typeface="+mn-ea"/>
              <a:cs typeface="KoPubWorld돋움체 Light" panose="00000300000000000000" pitchFamily="2" charset="-127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xmlns="" id="{ABD7B7BD-D8FB-22C2-FFC6-03BB2219FA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334070"/>
              </p:ext>
            </p:extLst>
          </p:nvPr>
        </p:nvGraphicFramePr>
        <p:xfrm>
          <a:off x="1290636" y="4220155"/>
          <a:ext cx="10118698" cy="1813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3727">
                  <a:extLst>
                    <a:ext uri="{9D8B030D-6E8A-4147-A177-3AD203B41FA5}">
                      <a16:colId xmlns:a16="http://schemas.microsoft.com/office/drawing/2014/main" xmlns="" val="1433077801"/>
                    </a:ext>
                  </a:extLst>
                </a:gridCol>
                <a:gridCol w="4935637">
                  <a:extLst>
                    <a:ext uri="{9D8B030D-6E8A-4147-A177-3AD203B41FA5}">
                      <a16:colId xmlns:a16="http://schemas.microsoft.com/office/drawing/2014/main" xmlns="" val="2846450976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xmlns="" val="4182517559"/>
                    </a:ext>
                  </a:extLst>
                </a:gridCol>
                <a:gridCol w="1147334">
                  <a:extLst>
                    <a:ext uri="{9D8B030D-6E8A-4147-A177-3AD203B41FA5}">
                      <a16:colId xmlns:a16="http://schemas.microsoft.com/office/drawing/2014/main" xmlns="" val="3959119447"/>
                    </a:ext>
                  </a:extLst>
                </a:gridCol>
                <a:gridCol w="1130700">
                  <a:extLst>
                    <a:ext uri="{9D8B030D-6E8A-4147-A177-3AD203B41FA5}">
                      <a16:colId xmlns:a16="http://schemas.microsoft.com/office/drawing/2014/main" xmlns="" val="2147063825"/>
                    </a:ext>
                  </a:extLst>
                </a:gridCol>
              </a:tblGrid>
              <a:tr h="1350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구분</a:t>
                      </a:r>
                    </a:p>
                  </a:txBody>
                  <a:tcPr marL="110642" marR="11064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지원 내용</a:t>
                      </a:r>
                    </a:p>
                  </a:txBody>
                  <a:tcPr marL="110642" marR="11064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대상</a:t>
                      </a:r>
                    </a:p>
                  </a:txBody>
                  <a:tcPr marL="110642" marR="11064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지원금액</a:t>
                      </a:r>
                    </a:p>
                  </a:txBody>
                  <a:tcPr marL="110642" marR="11064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KoPubWorld돋움체 Medium" panose="00000600000000000000" pitchFamily="2" charset="-127"/>
                        </a:rPr>
                        <a:t>지원규모</a:t>
                      </a: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xmlns="" val="3210048568"/>
                  </a:ext>
                </a:extLst>
              </a:tr>
              <a:tr h="752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주요 원재료 </a:t>
                      </a:r>
                      <a:endParaRPr lang="en-US" altLang="ko-KR" sz="1400" dirty="0"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확인서 발급</a:t>
                      </a:r>
                    </a:p>
                  </a:txBody>
                  <a:tcPr marL="110642" marR="110642"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원가분석으로 납품대금 내 원재료</a:t>
                      </a:r>
                      <a:r>
                        <a:rPr lang="en-US" altLang="ko-KR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재료비</a:t>
                      </a:r>
                      <a:r>
                        <a:rPr lang="en-US" altLang="ko-KR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 금액을 확인하여 </a:t>
                      </a:r>
                      <a:r>
                        <a:rPr lang="en-US" altLang="ko-KR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10% </a:t>
                      </a:r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이상인 주요 원재료 확인 및 확인서 발급</a:t>
                      </a:r>
                    </a:p>
                  </a:txBody>
                  <a:tcPr marL="110642" marR="11064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수탁기업 </a:t>
                      </a:r>
                      <a:endParaRPr lang="en-US" altLang="ko-KR" sz="14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수급사업자</a:t>
                      </a:r>
                      <a:r>
                        <a:rPr lang="en-US" altLang="ko-KR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110642" marR="110642"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정부 지원</a:t>
                      </a:r>
                      <a:endParaRPr lang="en-US" altLang="ko-KR" sz="1400" dirty="0"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100%</a:t>
                      </a:r>
                      <a:endParaRPr lang="ko-KR" altLang="en-US" sz="1400" dirty="0"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100584" marR="100584"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1,000</a:t>
                      </a:r>
                      <a:r>
                        <a:rPr lang="ko-KR" altLang="en-US" sz="1400" dirty="0"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개사 </a:t>
                      </a:r>
                      <a:endParaRPr lang="en-US" altLang="ko-KR" sz="1400" dirty="0"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내외</a:t>
                      </a:r>
                    </a:p>
                  </a:txBody>
                  <a:tcPr marL="100584" marR="100584" anchor="ctr"/>
                </a:tc>
                <a:extLst>
                  <a:ext uri="{0D108BD9-81ED-4DB2-BD59-A6C34878D82A}">
                    <a16:rowId xmlns:a16="http://schemas.microsoft.com/office/drawing/2014/main" xmlns="" val="1206921425"/>
                  </a:ext>
                </a:extLst>
              </a:tr>
              <a:tr h="7249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연동약정</a:t>
                      </a:r>
                      <a:endParaRPr lang="en-US" altLang="ko-KR" sz="1400" dirty="0"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컨설팅</a:t>
                      </a:r>
                      <a:endParaRPr lang="en-US" altLang="ko-KR" sz="1400" dirty="0"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110642" marR="110642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제도 교육</a:t>
                      </a:r>
                      <a:r>
                        <a:rPr lang="en-US" altLang="ko-KR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연동 대상 요건 검토 및 기준지표 제안 등 </a:t>
                      </a:r>
                      <a:endParaRPr lang="en-US" altLang="ko-KR" sz="14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marL="0" marR="0" lvl="0" indent="0" algn="just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연동 약정체결을 위한 컨설팅 지원</a:t>
                      </a:r>
                    </a:p>
                  </a:txBody>
                  <a:tcPr marL="110642" marR="11064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위탁</a:t>
                      </a:r>
                      <a:r>
                        <a:rPr lang="en-US" altLang="ko-KR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·</a:t>
                      </a:r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수탁기업 </a:t>
                      </a:r>
                      <a:endParaRPr lang="en-US" altLang="ko-KR" sz="14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원</a:t>
                      </a:r>
                      <a:r>
                        <a:rPr lang="en-US" altLang="ko-KR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·</a:t>
                      </a:r>
                      <a:r>
                        <a:rPr lang="ko-KR" altLang="en-US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수급사업자</a:t>
                      </a:r>
                      <a:r>
                        <a:rPr lang="en-US" altLang="ko-KR" sz="14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KoPubWorld돋움체 Medium" panose="00000600000000000000" pitchFamily="2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KoPubWorld돋움체 Medium" panose="00000600000000000000" pitchFamily="2" charset="-127"/>
                      </a:endParaRPr>
                    </a:p>
                  </a:txBody>
                  <a:tcPr marL="110642" marR="110642"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latin typeface="KoPub돋움체 Medium" panose="00000600000000000000" pitchFamily="2" charset="-127"/>
                        <a:ea typeface="KoPub돋움체 Medium" panose="00000600000000000000" pitchFamily="2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17854360"/>
                  </a:ext>
                </a:extLst>
              </a:tr>
            </a:tbl>
          </a:graphicData>
        </a:graphic>
      </p:graphicFrame>
      <p:sp>
        <p:nvSpPr>
          <p:cNvPr id="14" name="object 4">
            <a:extLst>
              <a:ext uri="{FF2B5EF4-FFF2-40B4-BE49-F238E27FC236}">
                <a16:creationId xmlns:a16="http://schemas.microsoft.com/office/drawing/2014/main" xmlns="" id="{A265B42D-4BA6-FBA9-F92A-C8C0F677E417}"/>
              </a:ext>
            </a:extLst>
          </p:cNvPr>
          <p:cNvSpPr/>
          <p:nvPr/>
        </p:nvSpPr>
        <p:spPr>
          <a:xfrm>
            <a:off x="1205789" y="2147973"/>
            <a:ext cx="133273" cy="133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xmlns="" id="{B23DB72C-141B-6875-F620-F448C0857232}"/>
              </a:ext>
            </a:extLst>
          </p:cNvPr>
          <p:cNvSpPr/>
          <p:nvPr/>
        </p:nvSpPr>
        <p:spPr>
          <a:xfrm>
            <a:off x="1204885" y="3051950"/>
            <a:ext cx="133273" cy="133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xmlns="" id="{075FF0E0-07AA-1648-BE82-78A544F99097}"/>
              </a:ext>
            </a:extLst>
          </p:cNvPr>
          <p:cNvSpPr/>
          <p:nvPr/>
        </p:nvSpPr>
        <p:spPr>
          <a:xfrm>
            <a:off x="1204885" y="3942220"/>
            <a:ext cx="133273" cy="133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xmlns="" id="{429B3A75-B8AD-30CA-5372-8C754979420C}"/>
              </a:ext>
            </a:extLst>
          </p:cNvPr>
          <p:cNvSpPr txBox="1"/>
          <p:nvPr/>
        </p:nvSpPr>
        <p:spPr>
          <a:xfrm>
            <a:off x="1426038" y="3852263"/>
            <a:ext cx="67381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ko-KR" altLang="en-US" sz="2200" b="1" spc="-100" dirty="0">
                <a:latin typeface="+mn-ea"/>
                <a:cs typeface="KoPubWorld돋움체 Bold" panose="00000800000000000000" pitchFamily="2" charset="-127"/>
              </a:rPr>
              <a:t>지원내용</a:t>
            </a: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xmlns="" id="{8F987A02-1168-6CD8-B5E7-F7B3A18093FF}"/>
              </a:ext>
            </a:extLst>
          </p:cNvPr>
          <p:cNvSpPr txBox="1"/>
          <p:nvPr/>
        </p:nvSpPr>
        <p:spPr>
          <a:xfrm>
            <a:off x="1338158" y="6090457"/>
            <a:ext cx="6826072" cy="2669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1990">
              <a:lnSpc>
                <a:spcPct val="132600"/>
              </a:lnSpc>
            </a:pPr>
            <a:r>
              <a:rPr lang="en-US" altLang="ko-KR" sz="1400" b="1" dirty="0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* </a:t>
            </a:r>
            <a:r>
              <a:rPr lang="ko-KR" altLang="en-US" sz="1400" b="1" dirty="0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주요 </a:t>
            </a:r>
            <a:r>
              <a:rPr lang="en-US" altLang="ko-KR" sz="1400" b="1" dirty="0" err="1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원재료</a:t>
            </a:r>
            <a:r>
              <a:rPr lang="en-US" altLang="ko-KR" sz="1400" b="1" dirty="0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 </a:t>
            </a:r>
            <a:r>
              <a:rPr lang="en-US" altLang="ko-KR" sz="1400" b="1" dirty="0" err="1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확인</a:t>
            </a:r>
            <a:r>
              <a:rPr lang="en-US" altLang="ko-KR" sz="1400" b="1" dirty="0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 </a:t>
            </a:r>
            <a:r>
              <a:rPr lang="ko-KR" altLang="en-US" sz="1400" b="1" dirty="0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및 </a:t>
            </a:r>
            <a:r>
              <a:rPr lang="en-US" altLang="ko-KR" sz="1400" b="1" dirty="0" err="1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연동약정</a:t>
            </a:r>
            <a:r>
              <a:rPr lang="en-US" altLang="ko-KR" sz="1400" b="1" dirty="0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 </a:t>
            </a:r>
            <a:r>
              <a:rPr lang="en-US" altLang="ko-KR" sz="1400" b="1" dirty="0" err="1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컨설팅</a:t>
            </a:r>
            <a:r>
              <a:rPr lang="en-US" altLang="ko-KR" sz="1400" b="1" dirty="0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 중 </a:t>
            </a:r>
            <a:r>
              <a:rPr lang="en-US" altLang="ko-KR" sz="1400" b="1" dirty="0" err="1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택일하거나</a:t>
            </a:r>
            <a:r>
              <a:rPr lang="en-US" altLang="ko-KR" sz="1400" b="1" dirty="0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 </a:t>
            </a:r>
            <a:r>
              <a:rPr lang="en-US" altLang="ko-KR" sz="1400" b="1" dirty="0" err="1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모두</a:t>
            </a:r>
            <a:r>
              <a:rPr lang="en-US" altLang="ko-KR" sz="1400" b="1" dirty="0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 </a:t>
            </a:r>
            <a:r>
              <a:rPr lang="en-US" altLang="ko-KR" sz="1400" b="1" dirty="0" err="1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신청</a:t>
            </a:r>
            <a:r>
              <a:rPr lang="en-US" altLang="ko-KR" sz="1400" b="1" dirty="0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 </a:t>
            </a:r>
            <a:r>
              <a:rPr lang="en-US" altLang="ko-KR" sz="1400" b="1" dirty="0" err="1">
                <a:solidFill>
                  <a:srgbClr val="323031"/>
                </a:solidFill>
                <a:latin typeface="+mn-ea"/>
                <a:cs typeface="KoPubWorld돋움체 Medium" panose="020B0600000101010101" charset="-127"/>
              </a:rPr>
              <a:t>가능</a:t>
            </a:r>
            <a:endParaRPr lang="en-US" altLang="ko-KR" sz="1400" b="1" dirty="0">
              <a:solidFill>
                <a:srgbClr val="323031"/>
              </a:solidFill>
              <a:latin typeface="+mn-ea"/>
              <a:cs typeface="KoPubWorld돋움체 Medium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8980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CC9B345-49C4-238F-8EE7-DEB240952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F86F3890-5F38-B42F-8E40-A9B9274B1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" y="-3783"/>
            <a:ext cx="12190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" name="object 25">
            <a:extLst>
              <a:ext uri="{FF2B5EF4-FFF2-40B4-BE49-F238E27FC236}">
                <a16:creationId xmlns:a16="http://schemas.microsoft.com/office/drawing/2014/main" xmlns="" id="{BE3F426C-E60D-21A1-78EF-6459C20104D3}"/>
              </a:ext>
            </a:extLst>
          </p:cNvPr>
          <p:cNvGrpSpPr/>
          <p:nvPr/>
        </p:nvGrpSpPr>
        <p:grpSpPr>
          <a:xfrm>
            <a:off x="0" y="0"/>
            <a:ext cx="12099925" cy="1234440"/>
            <a:chOff x="0" y="0"/>
            <a:chExt cx="12099925" cy="1234440"/>
          </a:xfrm>
        </p:grpSpPr>
        <p:sp>
          <p:nvSpPr>
            <p:cNvPr id="26" name="object 26">
              <a:extLst>
                <a:ext uri="{FF2B5EF4-FFF2-40B4-BE49-F238E27FC236}">
                  <a16:creationId xmlns:a16="http://schemas.microsoft.com/office/drawing/2014/main" xmlns="" id="{CFFF92C8-F60F-D045-8E2C-9735330CAF9F}"/>
                </a:ext>
              </a:extLst>
            </p:cNvPr>
            <p:cNvSpPr/>
            <p:nvPr/>
          </p:nvSpPr>
          <p:spPr>
            <a:xfrm>
              <a:off x="9864001" y="404761"/>
              <a:ext cx="1464945" cy="720090"/>
            </a:xfrm>
            <a:custGeom>
              <a:avLst/>
              <a:gdLst/>
              <a:ahLst/>
              <a:cxnLst/>
              <a:rect l="l" t="t" r="r" b="b"/>
              <a:pathLst>
                <a:path w="1464945" h="720090">
                  <a:moveTo>
                    <a:pt x="370916" y="117513"/>
                  </a:moveTo>
                  <a:lnTo>
                    <a:pt x="0" y="69049"/>
                  </a:lnTo>
                  <a:lnTo>
                    <a:pt x="0" y="719874"/>
                  </a:lnTo>
                  <a:lnTo>
                    <a:pt x="340563" y="669912"/>
                  </a:lnTo>
                  <a:lnTo>
                    <a:pt x="370916" y="117513"/>
                  </a:lnTo>
                  <a:close/>
                </a:path>
                <a:path w="1464945" h="720090">
                  <a:moveTo>
                    <a:pt x="1271536" y="607949"/>
                  </a:moveTo>
                  <a:lnTo>
                    <a:pt x="1271498" y="605053"/>
                  </a:lnTo>
                  <a:lnTo>
                    <a:pt x="1270977" y="598398"/>
                  </a:lnTo>
                  <a:lnTo>
                    <a:pt x="1270342" y="590296"/>
                  </a:lnTo>
                  <a:lnTo>
                    <a:pt x="1163408" y="598398"/>
                  </a:lnTo>
                  <a:lnTo>
                    <a:pt x="1082713" y="586397"/>
                  </a:lnTo>
                  <a:lnTo>
                    <a:pt x="1091539" y="629437"/>
                  </a:lnTo>
                  <a:lnTo>
                    <a:pt x="1110729" y="672160"/>
                  </a:lnTo>
                  <a:lnTo>
                    <a:pt x="1121105" y="684072"/>
                  </a:lnTo>
                  <a:lnTo>
                    <a:pt x="1149540" y="681126"/>
                  </a:lnTo>
                  <a:lnTo>
                    <a:pt x="1173378" y="683006"/>
                  </a:lnTo>
                  <a:lnTo>
                    <a:pt x="1187005" y="683590"/>
                  </a:lnTo>
                  <a:lnTo>
                    <a:pt x="1195539" y="682879"/>
                  </a:lnTo>
                  <a:lnTo>
                    <a:pt x="1202867" y="681126"/>
                  </a:lnTo>
                  <a:lnTo>
                    <a:pt x="1204099" y="680834"/>
                  </a:lnTo>
                  <a:lnTo>
                    <a:pt x="1247698" y="657085"/>
                  </a:lnTo>
                  <a:lnTo>
                    <a:pt x="1269593" y="624941"/>
                  </a:lnTo>
                  <a:lnTo>
                    <a:pt x="1271536" y="607949"/>
                  </a:lnTo>
                  <a:close/>
                </a:path>
                <a:path w="1464945" h="720090">
                  <a:moveTo>
                    <a:pt x="1464602" y="273532"/>
                  </a:moveTo>
                  <a:lnTo>
                    <a:pt x="1445882" y="228981"/>
                  </a:lnTo>
                  <a:lnTo>
                    <a:pt x="1348879" y="179095"/>
                  </a:lnTo>
                  <a:lnTo>
                    <a:pt x="914552" y="153835"/>
                  </a:lnTo>
                  <a:lnTo>
                    <a:pt x="896620" y="197523"/>
                  </a:lnTo>
                  <a:lnTo>
                    <a:pt x="868540" y="236385"/>
                  </a:lnTo>
                  <a:lnTo>
                    <a:pt x="832612" y="267665"/>
                  </a:lnTo>
                  <a:lnTo>
                    <a:pt x="791146" y="288569"/>
                  </a:lnTo>
                  <a:lnTo>
                    <a:pt x="752182" y="296341"/>
                  </a:lnTo>
                  <a:lnTo>
                    <a:pt x="750265" y="296456"/>
                  </a:lnTo>
                  <a:lnTo>
                    <a:pt x="738708" y="295973"/>
                  </a:lnTo>
                  <a:lnTo>
                    <a:pt x="700570" y="272402"/>
                  </a:lnTo>
                  <a:lnTo>
                    <a:pt x="690486" y="239852"/>
                  </a:lnTo>
                  <a:lnTo>
                    <a:pt x="691083" y="139814"/>
                  </a:lnTo>
                  <a:lnTo>
                    <a:pt x="765962" y="0"/>
                  </a:lnTo>
                  <a:lnTo>
                    <a:pt x="404672" y="153085"/>
                  </a:lnTo>
                  <a:lnTo>
                    <a:pt x="379691" y="607949"/>
                  </a:lnTo>
                  <a:lnTo>
                    <a:pt x="457987" y="601281"/>
                  </a:lnTo>
                  <a:lnTo>
                    <a:pt x="516356" y="639737"/>
                  </a:lnTo>
                  <a:lnTo>
                    <a:pt x="547166" y="659193"/>
                  </a:lnTo>
                  <a:lnTo>
                    <a:pt x="560616" y="665645"/>
                  </a:lnTo>
                  <a:lnTo>
                    <a:pt x="566928" y="665060"/>
                  </a:lnTo>
                  <a:lnTo>
                    <a:pt x="567512" y="664857"/>
                  </a:lnTo>
                  <a:lnTo>
                    <a:pt x="571284" y="653288"/>
                  </a:lnTo>
                  <a:lnTo>
                    <a:pt x="575360" y="642010"/>
                  </a:lnTo>
                  <a:lnTo>
                    <a:pt x="591781" y="605955"/>
                  </a:lnTo>
                  <a:lnTo>
                    <a:pt x="632904" y="583234"/>
                  </a:lnTo>
                  <a:lnTo>
                    <a:pt x="647534" y="583272"/>
                  </a:lnTo>
                  <a:lnTo>
                    <a:pt x="686435" y="600087"/>
                  </a:lnTo>
                  <a:lnTo>
                    <a:pt x="690562" y="605053"/>
                  </a:lnTo>
                  <a:lnTo>
                    <a:pt x="698169" y="583234"/>
                  </a:lnTo>
                  <a:lnTo>
                    <a:pt x="719810" y="527786"/>
                  </a:lnTo>
                  <a:lnTo>
                    <a:pt x="747280" y="492696"/>
                  </a:lnTo>
                  <a:lnTo>
                    <a:pt x="772998" y="485571"/>
                  </a:lnTo>
                  <a:lnTo>
                    <a:pt x="790689" y="486308"/>
                  </a:lnTo>
                  <a:lnTo>
                    <a:pt x="830922" y="506349"/>
                  </a:lnTo>
                  <a:lnTo>
                    <a:pt x="846709" y="531939"/>
                  </a:lnTo>
                  <a:lnTo>
                    <a:pt x="855713" y="515454"/>
                  </a:lnTo>
                  <a:lnTo>
                    <a:pt x="868006" y="502323"/>
                  </a:lnTo>
                  <a:lnTo>
                    <a:pt x="881976" y="492582"/>
                  </a:lnTo>
                  <a:lnTo>
                    <a:pt x="896061" y="486232"/>
                  </a:lnTo>
                  <a:lnTo>
                    <a:pt x="898029" y="485571"/>
                  </a:lnTo>
                  <a:lnTo>
                    <a:pt x="901039" y="484543"/>
                  </a:lnTo>
                  <a:lnTo>
                    <a:pt x="906043" y="483387"/>
                  </a:lnTo>
                  <a:lnTo>
                    <a:pt x="910945" y="482803"/>
                  </a:lnTo>
                  <a:lnTo>
                    <a:pt x="926985" y="482244"/>
                  </a:lnTo>
                  <a:lnTo>
                    <a:pt x="941438" y="484568"/>
                  </a:lnTo>
                  <a:lnTo>
                    <a:pt x="973721" y="507238"/>
                  </a:lnTo>
                  <a:lnTo>
                    <a:pt x="987132" y="541845"/>
                  </a:lnTo>
                  <a:lnTo>
                    <a:pt x="991857" y="538530"/>
                  </a:lnTo>
                  <a:lnTo>
                    <a:pt x="997127" y="535825"/>
                  </a:lnTo>
                  <a:lnTo>
                    <a:pt x="1002855" y="533882"/>
                  </a:lnTo>
                  <a:lnTo>
                    <a:pt x="1020254" y="530656"/>
                  </a:lnTo>
                  <a:lnTo>
                    <a:pt x="1037361" y="532536"/>
                  </a:lnTo>
                  <a:lnTo>
                    <a:pt x="1053261" y="539318"/>
                  </a:lnTo>
                  <a:lnTo>
                    <a:pt x="1067079" y="550735"/>
                  </a:lnTo>
                  <a:lnTo>
                    <a:pt x="1071143" y="555218"/>
                  </a:lnTo>
                  <a:lnTo>
                    <a:pt x="1074089" y="557441"/>
                  </a:lnTo>
                  <a:lnTo>
                    <a:pt x="1076172" y="558088"/>
                  </a:lnTo>
                  <a:lnTo>
                    <a:pt x="1077417" y="563638"/>
                  </a:lnTo>
                  <a:lnTo>
                    <a:pt x="1078890" y="569963"/>
                  </a:lnTo>
                  <a:lnTo>
                    <a:pt x="1080681" y="577215"/>
                  </a:lnTo>
                  <a:lnTo>
                    <a:pt x="1162799" y="585660"/>
                  </a:lnTo>
                  <a:lnTo>
                    <a:pt x="1197876" y="584809"/>
                  </a:lnTo>
                  <a:lnTo>
                    <a:pt x="1277823" y="578269"/>
                  </a:lnTo>
                  <a:lnTo>
                    <a:pt x="1323568" y="550303"/>
                  </a:lnTo>
                  <a:lnTo>
                    <a:pt x="1347889" y="502627"/>
                  </a:lnTo>
                  <a:lnTo>
                    <a:pt x="1352537" y="482244"/>
                  </a:lnTo>
                  <a:lnTo>
                    <a:pt x="1353540" y="477850"/>
                  </a:lnTo>
                  <a:lnTo>
                    <a:pt x="1158786" y="464807"/>
                  </a:lnTo>
                  <a:lnTo>
                    <a:pt x="1156550" y="464464"/>
                  </a:lnTo>
                  <a:lnTo>
                    <a:pt x="1154417" y="463613"/>
                  </a:lnTo>
                  <a:lnTo>
                    <a:pt x="1064628" y="400786"/>
                  </a:lnTo>
                  <a:lnTo>
                    <a:pt x="1177696" y="449783"/>
                  </a:lnTo>
                  <a:lnTo>
                    <a:pt x="1178902" y="450126"/>
                  </a:lnTo>
                  <a:lnTo>
                    <a:pt x="1180147" y="450329"/>
                  </a:lnTo>
                  <a:lnTo>
                    <a:pt x="1273390" y="456133"/>
                  </a:lnTo>
                  <a:lnTo>
                    <a:pt x="1322590" y="458571"/>
                  </a:lnTo>
                  <a:lnTo>
                    <a:pt x="1344002" y="458063"/>
                  </a:lnTo>
                  <a:lnTo>
                    <a:pt x="1353947" y="455066"/>
                  </a:lnTo>
                  <a:lnTo>
                    <a:pt x="1373060" y="444373"/>
                  </a:lnTo>
                  <a:lnTo>
                    <a:pt x="1389176" y="427113"/>
                  </a:lnTo>
                  <a:lnTo>
                    <a:pt x="1402613" y="400786"/>
                  </a:lnTo>
                  <a:lnTo>
                    <a:pt x="1403654" y="398754"/>
                  </a:lnTo>
                  <a:lnTo>
                    <a:pt x="1417866" y="354761"/>
                  </a:lnTo>
                  <a:lnTo>
                    <a:pt x="1221587" y="309626"/>
                  </a:lnTo>
                  <a:lnTo>
                    <a:pt x="1220292" y="309397"/>
                  </a:lnTo>
                  <a:lnTo>
                    <a:pt x="1219060" y="308991"/>
                  </a:lnTo>
                  <a:lnTo>
                    <a:pt x="1193012" y="296456"/>
                  </a:lnTo>
                  <a:lnTo>
                    <a:pt x="1052830" y="228981"/>
                  </a:lnTo>
                  <a:lnTo>
                    <a:pt x="1229321" y="291439"/>
                  </a:lnTo>
                  <a:lnTo>
                    <a:pt x="1230299" y="291668"/>
                  </a:lnTo>
                  <a:lnTo>
                    <a:pt x="1231303" y="291807"/>
                  </a:lnTo>
                  <a:lnTo>
                    <a:pt x="1404086" y="328193"/>
                  </a:lnTo>
                  <a:lnTo>
                    <a:pt x="1409547" y="327990"/>
                  </a:lnTo>
                  <a:lnTo>
                    <a:pt x="1414894" y="327240"/>
                  </a:lnTo>
                  <a:lnTo>
                    <a:pt x="1420063" y="326034"/>
                  </a:lnTo>
                  <a:lnTo>
                    <a:pt x="1452003" y="306260"/>
                  </a:lnTo>
                  <a:lnTo>
                    <a:pt x="1464602" y="273532"/>
                  </a:lnTo>
                  <a:close/>
                </a:path>
              </a:pathLst>
            </a:custGeom>
            <a:solidFill>
              <a:srgbClr val="31859C"/>
            </a:solidFill>
          </p:spPr>
          <p:txBody>
            <a:bodyPr wrap="square" lIns="0" tIns="0" rIns="0" bIns="0" rtlCol="0"/>
            <a:lstStyle/>
            <a:p>
              <a:endParaRPr dirty="0">
                <a:latin typeface="KoPubWorld돋움체 Bold" pitchFamily="2" charset="-127"/>
              </a:endParaRPr>
            </a:p>
          </p:txBody>
        </p:sp>
        <p:sp>
          <p:nvSpPr>
            <p:cNvPr id="27" name="object 27">
              <a:extLst>
                <a:ext uri="{FF2B5EF4-FFF2-40B4-BE49-F238E27FC236}">
                  <a16:creationId xmlns:a16="http://schemas.microsoft.com/office/drawing/2014/main" xmlns="" id="{368E71F6-E134-CBFE-462A-E4F86BD67615}"/>
                </a:ext>
              </a:extLst>
            </p:cNvPr>
            <p:cNvSpPr/>
            <p:nvPr/>
          </p:nvSpPr>
          <p:spPr>
            <a:xfrm>
              <a:off x="10442144" y="0"/>
              <a:ext cx="1657985" cy="1234440"/>
            </a:xfrm>
            <a:custGeom>
              <a:avLst/>
              <a:gdLst/>
              <a:ahLst/>
              <a:cxnLst/>
              <a:rect l="l" t="t" r="r" b="b"/>
              <a:pathLst>
                <a:path w="1657984" h="1234440">
                  <a:moveTo>
                    <a:pt x="544360" y="1121257"/>
                  </a:moveTo>
                  <a:lnTo>
                    <a:pt x="514959" y="1090142"/>
                  </a:lnTo>
                  <a:lnTo>
                    <a:pt x="491820" y="1038618"/>
                  </a:lnTo>
                  <a:lnTo>
                    <a:pt x="480225" y="982091"/>
                  </a:lnTo>
                  <a:lnTo>
                    <a:pt x="477342" y="975499"/>
                  </a:lnTo>
                  <a:lnTo>
                    <a:pt x="472643" y="970330"/>
                  </a:lnTo>
                  <a:lnTo>
                    <a:pt x="452793" y="958430"/>
                  </a:lnTo>
                  <a:lnTo>
                    <a:pt x="431609" y="959573"/>
                  </a:lnTo>
                  <a:lnTo>
                    <a:pt x="414274" y="971638"/>
                  </a:lnTo>
                  <a:lnTo>
                    <a:pt x="405993" y="992517"/>
                  </a:lnTo>
                  <a:lnTo>
                    <a:pt x="394462" y="1044321"/>
                  </a:lnTo>
                  <a:lnTo>
                    <a:pt x="388569" y="1069949"/>
                  </a:lnTo>
                  <a:lnTo>
                    <a:pt x="386473" y="1076947"/>
                  </a:lnTo>
                  <a:lnTo>
                    <a:pt x="386346" y="1072896"/>
                  </a:lnTo>
                  <a:lnTo>
                    <a:pt x="388823" y="998575"/>
                  </a:lnTo>
                  <a:lnTo>
                    <a:pt x="389140" y="969340"/>
                  </a:lnTo>
                  <a:lnTo>
                    <a:pt x="384390" y="938669"/>
                  </a:lnTo>
                  <a:lnTo>
                    <a:pt x="368490" y="915670"/>
                  </a:lnTo>
                  <a:lnTo>
                    <a:pt x="335407" y="909447"/>
                  </a:lnTo>
                  <a:lnTo>
                    <a:pt x="319862" y="913892"/>
                  </a:lnTo>
                  <a:lnTo>
                    <a:pt x="305028" y="923112"/>
                  </a:lnTo>
                  <a:lnTo>
                    <a:pt x="293255" y="936421"/>
                  </a:lnTo>
                  <a:lnTo>
                    <a:pt x="286893" y="953084"/>
                  </a:lnTo>
                  <a:lnTo>
                    <a:pt x="258025" y="1072896"/>
                  </a:lnTo>
                  <a:lnTo>
                    <a:pt x="256057" y="1060881"/>
                  </a:lnTo>
                  <a:lnTo>
                    <a:pt x="253580" y="1023010"/>
                  </a:lnTo>
                  <a:lnTo>
                    <a:pt x="251409" y="982091"/>
                  </a:lnTo>
                  <a:lnTo>
                    <a:pt x="250558" y="964311"/>
                  </a:lnTo>
                  <a:lnTo>
                    <a:pt x="240601" y="930541"/>
                  </a:lnTo>
                  <a:lnTo>
                    <a:pt x="216001" y="914387"/>
                  </a:lnTo>
                  <a:lnTo>
                    <a:pt x="188442" y="913587"/>
                  </a:lnTo>
                  <a:lnTo>
                    <a:pt x="169621" y="925906"/>
                  </a:lnTo>
                  <a:lnTo>
                    <a:pt x="149390" y="971638"/>
                  </a:lnTo>
                  <a:lnTo>
                    <a:pt x="128117" y="1032332"/>
                  </a:lnTo>
                  <a:lnTo>
                    <a:pt x="111315" y="1085354"/>
                  </a:lnTo>
                  <a:lnTo>
                    <a:pt x="104495" y="1108049"/>
                  </a:lnTo>
                  <a:lnTo>
                    <a:pt x="105816" y="1082827"/>
                  </a:lnTo>
                  <a:lnTo>
                    <a:pt x="101790" y="1037209"/>
                  </a:lnTo>
                  <a:lnTo>
                    <a:pt x="67945" y="1010018"/>
                  </a:lnTo>
                  <a:lnTo>
                    <a:pt x="44653" y="1013104"/>
                  </a:lnTo>
                  <a:lnTo>
                    <a:pt x="28308" y="1029246"/>
                  </a:lnTo>
                  <a:lnTo>
                    <a:pt x="18745" y="1051953"/>
                  </a:lnTo>
                  <a:lnTo>
                    <a:pt x="5994" y="1091844"/>
                  </a:lnTo>
                  <a:lnTo>
                    <a:pt x="0" y="1138605"/>
                  </a:lnTo>
                  <a:lnTo>
                    <a:pt x="10756" y="1181938"/>
                  </a:lnTo>
                  <a:lnTo>
                    <a:pt x="16395" y="1190726"/>
                  </a:lnTo>
                  <a:lnTo>
                    <a:pt x="23342" y="1198600"/>
                  </a:lnTo>
                  <a:lnTo>
                    <a:pt x="32588" y="1205191"/>
                  </a:lnTo>
                  <a:lnTo>
                    <a:pt x="45161" y="1210056"/>
                  </a:lnTo>
                  <a:lnTo>
                    <a:pt x="62331" y="1208519"/>
                  </a:lnTo>
                  <a:lnTo>
                    <a:pt x="80479" y="1199908"/>
                  </a:lnTo>
                  <a:lnTo>
                    <a:pt x="94856" y="1190282"/>
                  </a:lnTo>
                  <a:lnTo>
                    <a:pt x="100736" y="1185710"/>
                  </a:lnTo>
                  <a:lnTo>
                    <a:pt x="125450" y="1215097"/>
                  </a:lnTo>
                  <a:lnTo>
                    <a:pt x="159689" y="1223886"/>
                  </a:lnTo>
                  <a:lnTo>
                    <a:pt x="196481" y="1212672"/>
                  </a:lnTo>
                  <a:lnTo>
                    <a:pt x="224917" y="1185710"/>
                  </a:lnTo>
                  <a:lnTo>
                    <a:pt x="228841" y="1182001"/>
                  </a:lnTo>
                  <a:lnTo>
                    <a:pt x="238874" y="1206030"/>
                  </a:lnTo>
                  <a:lnTo>
                    <a:pt x="255879" y="1222209"/>
                  </a:lnTo>
                  <a:lnTo>
                    <a:pt x="275932" y="1231277"/>
                  </a:lnTo>
                  <a:lnTo>
                    <a:pt x="295135" y="1234008"/>
                  </a:lnTo>
                  <a:lnTo>
                    <a:pt x="328536" y="1223987"/>
                  </a:lnTo>
                  <a:lnTo>
                    <a:pt x="350570" y="1202512"/>
                  </a:lnTo>
                  <a:lnTo>
                    <a:pt x="362204" y="1182001"/>
                  </a:lnTo>
                  <a:lnTo>
                    <a:pt x="362699" y="1181150"/>
                  </a:lnTo>
                  <a:lnTo>
                    <a:pt x="366420" y="1171448"/>
                  </a:lnTo>
                  <a:lnTo>
                    <a:pt x="367817" y="1174953"/>
                  </a:lnTo>
                  <a:lnTo>
                    <a:pt x="408228" y="1211300"/>
                  </a:lnTo>
                  <a:lnTo>
                    <a:pt x="448500" y="1214983"/>
                  </a:lnTo>
                  <a:lnTo>
                    <a:pt x="482206" y="1195743"/>
                  </a:lnTo>
                  <a:lnTo>
                    <a:pt x="497751" y="1171448"/>
                  </a:lnTo>
                  <a:lnTo>
                    <a:pt x="502958" y="1163320"/>
                  </a:lnTo>
                  <a:lnTo>
                    <a:pt x="506958" y="1151978"/>
                  </a:lnTo>
                  <a:lnTo>
                    <a:pt x="513486" y="1140218"/>
                  </a:lnTo>
                  <a:lnTo>
                    <a:pt x="525081" y="1129487"/>
                  </a:lnTo>
                  <a:lnTo>
                    <a:pt x="544360" y="1121257"/>
                  </a:lnTo>
                  <a:close/>
                </a:path>
                <a:path w="1657984" h="1234440">
                  <a:moveTo>
                    <a:pt x="1657464" y="0"/>
                  </a:moveTo>
                  <a:lnTo>
                    <a:pt x="796848" y="0"/>
                  </a:lnTo>
                  <a:lnTo>
                    <a:pt x="645858" y="163804"/>
                  </a:lnTo>
                  <a:lnTo>
                    <a:pt x="705967" y="212242"/>
                  </a:lnTo>
                  <a:lnTo>
                    <a:pt x="595617" y="322859"/>
                  </a:lnTo>
                  <a:lnTo>
                    <a:pt x="222961" y="389039"/>
                  </a:lnTo>
                  <a:lnTo>
                    <a:pt x="136702" y="532511"/>
                  </a:lnTo>
                  <a:lnTo>
                    <a:pt x="135013" y="538556"/>
                  </a:lnTo>
                  <a:lnTo>
                    <a:pt x="134378" y="644753"/>
                  </a:lnTo>
                  <a:lnTo>
                    <a:pt x="137210" y="658698"/>
                  </a:lnTo>
                  <a:lnTo>
                    <a:pt x="145072" y="669899"/>
                  </a:lnTo>
                  <a:lnTo>
                    <a:pt x="156667" y="677164"/>
                  </a:lnTo>
                  <a:lnTo>
                    <a:pt x="170738" y="679234"/>
                  </a:lnTo>
                  <a:lnTo>
                    <a:pt x="172707" y="679107"/>
                  </a:lnTo>
                  <a:lnTo>
                    <a:pt x="214274" y="669328"/>
                  </a:lnTo>
                  <a:lnTo>
                    <a:pt x="251993" y="647077"/>
                  </a:lnTo>
                  <a:lnTo>
                    <a:pt x="283527" y="615365"/>
                  </a:lnTo>
                  <a:lnTo>
                    <a:pt x="306527" y="577189"/>
                  </a:lnTo>
                  <a:lnTo>
                    <a:pt x="318681" y="535533"/>
                  </a:lnTo>
                  <a:lnTo>
                    <a:pt x="769683" y="560984"/>
                  </a:lnTo>
                  <a:lnTo>
                    <a:pt x="915885" y="624370"/>
                  </a:lnTo>
                  <a:lnTo>
                    <a:pt x="938860" y="557593"/>
                  </a:lnTo>
                  <a:lnTo>
                    <a:pt x="963879" y="535533"/>
                  </a:lnTo>
                  <a:lnTo>
                    <a:pt x="1032357" y="475170"/>
                  </a:lnTo>
                  <a:lnTo>
                    <a:pt x="1146251" y="566915"/>
                  </a:lnTo>
                  <a:lnTo>
                    <a:pt x="1657464" y="0"/>
                  </a:lnTo>
                  <a:close/>
                </a:path>
              </a:pathLst>
            </a:custGeom>
            <a:solidFill>
              <a:srgbClr val="B2B4BA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28" name="object 28">
              <a:extLst>
                <a:ext uri="{FF2B5EF4-FFF2-40B4-BE49-F238E27FC236}">
                  <a16:creationId xmlns:a16="http://schemas.microsoft.com/office/drawing/2014/main" xmlns="" id="{CFA5424C-958A-0C06-12D1-7AB8663638EF}"/>
                </a:ext>
              </a:extLst>
            </p:cNvPr>
            <p:cNvSpPr/>
            <p:nvPr/>
          </p:nvSpPr>
          <p:spPr>
            <a:xfrm>
              <a:off x="0" y="395998"/>
              <a:ext cx="9864090" cy="792480"/>
            </a:xfrm>
            <a:custGeom>
              <a:avLst/>
              <a:gdLst/>
              <a:ahLst/>
              <a:cxnLst/>
              <a:rect l="l" t="t" r="r" b="b"/>
              <a:pathLst>
                <a:path w="9864090" h="792480">
                  <a:moveTo>
                    <a:pt x="9864001" y="0"/>
                  </a:moveTo>
                  <a:lnTo>
                    <a:pt x="0" y="0"/>
                  </a:lnTo>
                  <a:lnTo>
                    <a:pt x="0" y="791997"/>
                  </a:lnTo>
                  <a:lnTo>
                    <a:pt x="9864001" y="791997"/>
                  </a:lnTo>
                  <a:lnTo>
                    <a:pt x="9864001" y="0"/>
                  </a:lnTo>
                  <a:close/>
                </a:path>
              </a:pathLst>
            </a:custGeom>
            <a:solidFill>
              <a:srgbClr val="31859C"/>
            </a:solidFill>
          </p:spPr>
          <p:txBody>
            <a:bodyPr wrap="square" lIns="0" tIns="0" rIns="0" bIns="0" rtlCol="0"/>
            <a:lstStyle/>
            <a:p>
              <a:endParaRPr dirty="0">
                <a:latin typeface="KoPubWorld돋움체 Bold" pitchFamily="2" charset="-127"/>
              </a:endParaRPr>
            </a:p>
          </p:txBody>
        </p:sp>
      </p:grpSp>
      <p:grpSp>
        <p:nvGrpSpPr>
          <p:cNvPr id="30" name="object 30">
            <a:extLst>
              <a:ext uri="{FF2B5EF4-FFF2-40B4-BE49-F238E27FC236}">
                <a16:creationId xmlns:a16="http://schemas.microsoft.com/office/drawing/2014/main" xmlns="" id="{0152EA6B-E1F8-EE67-CE7B-B10F7A6C2E68}"/>
              </a:ext>
            </a:extLst>
          </p:cNvPr>
          <p:cNvGrpSpPr/>
          <p:nvPr/>
        </p:nvGrpSpPr>
        <p:grpSpPr>
          <a:xfrm>
            <a:off x="-2" y="216001"/>
            <a:ext cx="1018155" cy="1152525"/>
            <a:chOff x="-2" y="216001"/>
            <a:chExt cx="1018155" cy="1152525"/>
          </a:xfrm>
        </p:grpSpPr>
        <p:sp>
          <p:nvSpPr>
            <p:cNvPr id="31" name="object 31">
              <a:extLst>
                <a:ext uri="{FF2B5EF4-FFF2-40B4-BE49-F238E27FC236}">
                  <a16:creationId xmlns:a16="http://schemas.microsoft.com/office/drawing/2014/main" xmlns="" id="{A6048CFD-3088-0CC9-02FB-B71CCDE52E51}"/>
                </a:ext>
              </a:extLst>
            </p:cNvPr>
            <p:cNvSpPr/>
            <p:nvPr/>
          </p:nvSpPr>
          <p:spPr>
            <a:xfrm>
              <a:off x="585719" y="378002"/>
              <a:ext cx="432434" cy="829944"/>
            </a:xfrm>
            <a:custGeom>
              <a:avLst/>
              <a:gdLst/>
              <a:ahLst/>
              <a:cxnLst/>
              <a:rect l="l" t="t" r="r" b="b"/>
              <a:pathLst>
                <a:path w="432434" h="829944">
                  <a:moveTo>
                    <a:pt x="121500" y="0"/>
                  </a:moveTo>
                  <a:lnTo>
                    <a:pt x="0" y="0"/>
                  </a:lnTo>
                  <a:lnTo>
                    <a:pt x="0" y="829792"/>
                  </a:lnTo>
                  <a:lnTo>
                    <a:pt x="120154" y="829792"/>
                  </a:lnTo>
                  <a:lnTo>
                    <a:pt x="432003" y="413994"/>
                  </a:lnTo>
                  <a:lnTo>
                    <a:pt x="121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  <p:sp>
          <p:nvSpPr>
            <p:cNvPr id="32" name="object 32">
              <a:extLst>
                <a:ext uri="{FF2B5EF4-FFF2-40B4-BE49-F238E27FC236}">
                  <a16:creationId xmlns:a16="http://schemas.microsoft.com/office/drawing/2014/main" xmlns="" id="{E040AD47-C5A2-2CB7-BDCE-166BBC0BBB5F}"/>
                </a:ext>
              </a:extLst>
            </p:cNvPr>
            <p:cNvSpPr/>
            <p:nvPr/>
          </p:nvSpPr>
          <p:spPr>
            <a:xfrm>
              <a:off x="-2" y="216001"/>
              <a:ext cx="918844" cy="1152525"/>
            </a:xfrm>
            <a:custGeom>
              <a:avLst/>
              <a:gdLst/>
              <a:ahLst/>
              <a:cxnLst/>
              <a:rect l="l" t="t" r="r" b="b"/>
              <a:pathLst>
                <a:path w="918844" h="1152525">
                  <a:moveTo>
                    <a:pt x="486600" y="0"/>
                  </a:moveTo>
                  <a:lnTo>
                    <a:pt x="486600" y="179997"/>
                  </a:lnTo>
                  <a:lnTo>
                    <a:pt x="0" y="179997"/>
                  </a:lnTo>
                  <a:lnTo>
                    <a:pt x="0" y="971994"/>
                  </a:lnTo>
                  <a:lnTo>
                    <a:pt x="486600" y="971994"/>
                  </a:lnTo>
                  <a:lnTo>
                    <a:pt x="486600" y="1151991"/>
                  </a:lnTo>
                  <a:lnTo>
                    <a:pt x="918603" y="575995"/>
                  </a:lnTo>
                  <a:lnTo>
                    <a:pt x="486600" y="0"/>
                  </a:lnTo>
                  <a:close/>
                </a:path>
              </a:pathLst>
            </a:custGeom>
            <a:solidFill>
              <a:srgbClr val="003964"/>
            </a:solidFill>
          </p:spPr>
          <p:txBody>
            <a:bodyPr wrap="square" lIns="0" tIns="0" rIns="0" bIns="0" rtlCol="0"/>
            <a:lstStyle/>
            <a:p>
              <a:endParaRPr>
                <a:latin typeface="KoPubWorld돋움체 Bold" pitchFamily="2" charset="-127"/>
              </a:endParaRPr>
            </a:p>
          </p:txBody>
        </p:sp>
      </p:grpSp>
      <p:sp>
        <p:nvSpPr>
          <p:cNvPr id="34" name="object 34">
            <a:extLst>
              <a:ext uri="{FF2B5EF4-FFF2-40B4-BE49-F238E27FC236}">
                <a16:creationId xmlns:a16="http://schemas.microsoft.com/office/drawing/2014/main" xmlns="" id="{B3954907-BA9A-4D4C-F3D0-A81444082B9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1843257" y="3961750"/>
            <a:ext cx="289559" cy="272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400" b="1" i="0" kern="1200">
                <a:solidFill>
                  <a:schemeClr val="bg1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algn="ctr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lang="en-US" altLang="ko-KR" spc="75" smtClean="0"/>
              <a:pPr marL="38100" algn="ctr">
                <a:lnSpc>
                  <a:spcPct val="100000"/>
                </a:lnSpc>
                <a:spcBef>
                  <a:spcPts val="240"/>
                </a:spcBef>
              </a:pPr>
              <a:t>8</a:t>
            </a:fld>
            <a:endParaRPr spc="-150" dirty="0"/>
          </a:p>
        </p:txBody>
      </p:sp>
      <p:sp>
        <p:nvSpPr>
          <p:cNvPr id="36" name="object 16">
            <a:extLst>
              <a:ext uri="{FF2B5EF4-FFF2-40B4-BE49-F238E27FC236}">
                <a16:creationId xmlns:a16="http://schemas.microsoft.com/office/drawing/2014/main" xmlns="" id="{E44E61B1-8B79-D738-924D-906774B0D3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39300" y="485927"/>
            <a:ext cx="845967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300" b="1" spc="-1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 원재료 확인 등 연동약정 체결 지원사업</a:t>
            </a:r>
            <a:endParaRPr sz="3300" b="1" spc="-1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3" name="object 20">
            <a:extLst>
              <a:ext uri="{FF2B5EF4-FFF2-40B4-BE49-F238E27FC236}">
                <a16:creationId xmlns:a16="http://schemas.microsoft.com/office/drawing/2014/main" xmlns="" id="{6818DFB2-0CEA-CCE6-C9EC-94E761B01443}"/>
              </a:ext>
            </a:extLst>
          </p:cNvPr>
          <p:cNvSpPr txBox="1"/>
          <p:nvPr/>
        </p:nvSpPr>
        <p:spPr>
          <a:xfrm>
            <a:off x="68580" y="446570"/>
            <a:ext cx="685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sz="4000" b="1" spc="-100" dirty="0">
                <a:solidFill>
                  <a:srgbClr val="FFF7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itchFamily="2" charset="-127"/>
              </a:rPr>
              <a:t> 5</a:t>
            </a:r>
            <a:endParaRPr sz="4000" spc="-100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itchFamily="2" charset="-127"/>
            </a:endParaRPr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xmlns="" id="{C6A648E0-B69C-867A-6A56-F405C6F93611}"/>
              </a:ext>
            </a:extLst>
          </p:cNvPr>
          <p:cNvSpPr/>
          <p:nvPr/>
        </p:nvSpPr>
        <p:spPr>
          <a:xfrm>
            <a:off x="1048065" y="1398206"/>
            <a:ext cx="10118699" cy="504190"/>
          </a:xfrm>
          <a:custGeom>
            <a:avLst/>
            <a:gdLst/>
            <a:ahLst/>
            <a:cxnLst/>
            <a:rect l="l" t="t" r="r" b="b"/>
            <a:pathLst>
              <a:path w="5850255" h="504189">
                <a:moveTo>
                  <a:pt x="5621401" y="0"/>
                </a:moveTo>
                <a:lnTo>
                  <a:pt x="228600" y="0"/>
                </a:lnTo>
                <a:lnTo>
                  <a:pt x="96440" y="3571"/>
                </a:lnTo>
                <a:lnTo>
                  <a:pt x="28575" y="28575"/>
                </a:lnTo>
                <a:lnTo>
                  <a:pt x="3571" y="96440"/>
                </a:lnTo>
                <a:lnTo>
                  <a:pt x="0" y="228600"/>
                </a:lnTo>
                <a:lnTo>
                  <a:pt x="0" y="275399"/>
                </a:lnTo>
                <a:lnTo>
                  <a:pt x="3571" y="407558"/>
                </a:lnTo>
                <a:lnTo>
                  <a:pt x="28575" y="475424"/>
                </a:lnTo>
                <a:lnTo>
                  <a:pt x="96440" y="500427"/>
                </a:lnTo>
                <a:lnTo>
                  <a:pt x="228600" y="503999"/>
                </a:lnTo>
                <a:lnTo>
                  <a:pt x="5621401" y="503999"/>
                </a:lnTo>
                <a:lnTo>
                  <a:pt x="5753560" y="500427"/>
                </a:lnTo>
                <a:lnTo>
                  <a:pt x="5821426" y="475424"/>
                </a:lnTo>
                <a:lnTo>
                  <a:pt x="5846429" y="407558"/>
                </a:lnTo>
                <a:lnTo>
                  <a:pt x="5850001" y="275399"/>
                </a:lnTo>
                <a:lnTo>
                  <a:pt x="5850001" y="228600"/>
                </a:lnTo>
                <a:lnTo>
                  <a:pt x="5846429" y="96440"/>
                </a:lnTo>
                <a:lnTo>
                  <a:pt x="5821426" y="28575"/>
                </a:lnTo>
                <a:lnTo>
                  <a:pt x="5753560" y="3571"/>
                </a:lnTo>
                <a:lnTo>
                  <a:pt x="562140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spc="-100" dirty="0">
              <a:latin typeface="KoPubWorld돋움체 Bold" pitchFamily="2" charset="-127"/>
            </a:endParaRPr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xmlns="" id="{E1E91C97-78CE-5DD3-ECD8-085572CFC76A}"/>
              </a:ext>
            </a:extLst>
          </p:cNvPr>
          <p:cNvSpPr txBox="1"/>
          <p:nvPr/>
        </p:nvSpPr>
        <p:spPr>
          <a:xfrm>
            <a:off x="1338158" y="1482687"/>
            <a:ext cx="707616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2355"/>
              </a:spcBef>
            </a:pPr>
            <a:r>
              <a:rPr lang="ko-KR" altLang="en-US"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신청 </a:t>
            </a:r>
            <a:r>
              <a:rPr lang="en-US" altLang="ko-KR"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· </a:t>
            </a:r>
            <a:r>
              <a:rPr lang="ko-KR" altLang="en-US" sz="2200" b="1" spc="-100" dirty="0">
                <a:solidFill>
                  <a:srgbClr val="231F20"/>
                </a:solidFill>
                <a:latin typeface="+mj-ea"/>
                <a:ea typeface="+mj-ea"/>
                <a:cs typeface="KoPubWorld돋움체 Bold" pitchFamily="2" charset="-127"/>
              </a:rPr>
              <a:t>접수 </a:t>
            </a:r>
            <a:endParaRPr lang="en-US" altLang="ko-KR" sz="2200" b="1" spc="-100" dirty="0">
              <a:solidFill>
                <a:srgbClr val="231F20"/>
              </a:solidFill>
              <a:latin typeface="+mj-ea"/>
              <a:ea typeface="+mj-ea"/>
              <a:cs typeface="KoPubWorld돋움체 Bold" pitchFamily="2" charset="-127"/>
            </a:endParaRPr>
          </a:p>
        </p:txBody>
      </p:sp>
      <p:grpSp>
        <p:nvGrpSpPr>
          <p:cNvPr id="23" name="object 8">
            <a:extLst>
              <a:ext uri="{FF2B5EF4-FFF2-40B4-BE49-F238E27FC236}">
                <a16:creationId xmlns:a16="http://schemas.microsoft.com/office/drawing/2014/main" xmlns="" id="{ADBBA491-1AD7-5A98-0101-F2250294EBC5}"/>
              </a:ext>
            </a:extLst>
          </p:cNvPr>
          <p:cNvGrpSpPr/>
          <p:nvPr/>
        </p:nvGrpSpPr>
        <p:grpSpPr>
          <a:xfrm>
            <a:off x="1176286" y="1498015"/>
            <a:ext cx="302895" cy="302895"/>
            <a:chOff x="1151991" y="1684794"/>
            <a:chExt cx="302895" cy="302895"/>
          </a:xfrm>
        </p:grpSpPr>
        <p:sp>
          <p:nvSpPr>
            <p:cNvPr id="24" name="object 9">
              <a:extLst>
                <a:ext uri="{FF2B5EF4-FFF2-40B4-BE49-F238E27FC236}">
                  <a16:creationId xmlns:a16="http://schemas.microsoft.com/office/drawing/2014/main" xmlns="" id="{13130480-08B0-B9F3-78F7-0BAF22BEC69B}"/>
                </a:ext>
              </a:extLst>
            </p:cNvPr>
            <p:cNvSpPr/>
            <p:nvPr/>
          </p:nvSpPr>
          <p:spPr>
            <a:xfrm>
              <a:off x="1151991" y="1684794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4" h="302894">
                  <a:moveTo>
                    <a:pt x="151206" y="0"/>
                  </a:moveTo>
                  <a:lnTo>
                    <a:pt x="103415" y="7707"/>
                  </a:lnTo>
                  <a:lnTo>
                    <a:pt x="61908" y="29171"/>
                  </a:lnTo>
                  <a:lnTo>
                    <a:pt x="29175" y="61900"/>
                  </a:lnTo>
                  <a:lnTo>
                    <a:pt x="7709" y="103404"/>
                  </a:lnTo>
                  <a:lnTo>
                    <a:pt x="0" y="151193"/>
                  </a:lnTo>
                  <a:lnTo>
                    <a:pt x="7709" y="198988"/>
                  </a:lnTo>
                  <a:lnTo>
                    <a:pt x="29175" y="240496"/>
                  </a:lnTo>
                  <a:lnTo>
                    <a:pt x="61908" y="273227"/>
                  </a:lnTo>
                  <a:lnTo>
                    <a:pt x="103415" y="294691"/>
                  </a:lnTo>
                  <a:lnTo>
                    <a:pt x="151206" y="302399"/>
                  </a:lnTo>
                  <a:lnTo>
                    <a:pt x="198996" y="294691"/>
                  </a:lnTo>
                  <a:lnTo>
                    <a:pt x="240503" y="273227"/>
                  </a:lnTo>
                  <a:lnTo>
                    <a:pt x="273236" y="240496"/>
                  </a:lnTo>
                  <a:lnTo>
                    <a:pt x="294703" y="198988"/>
                  </a:lnTo>
                  <a:lnTo>
                    <a:pt x="302412" y="151193"/>
                  </a:lnTo>
                  <a:lnTo>
                    <a:pt x="294703" y="103404"/>
                  </a:lnTo>
                  <a:lnTo>
                    <a:pt x="273236" y="61900"/>
                  </a:lnTo>
                  <a:lnTo>
                    <a:pt x="240503" y="29171"/>
                  </a:lnTo>
                  <a:lnTo>
                    <a:pt x="198996" y="7707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  <p:sp>
          <p:nvSpPr>
            <p:cNvPr id="29" name="object 10">
              <a:extLst>
                <a:ext uri="{FF2B5EF4-FFF2-40B4-BE49-F238E27FC236}">
                  <a16:creationId xmlns:a16="http://schemas.microsoft.com/office/drawing/2014/main" xmlns="" id="{B62E0D07-5478-AA61-B54F-8A68C1E16EDD}"/>
                </a:ext>
              </a:extLst>
            </p:cNvPr>
            <p:cNvSpPr/>
            <p:nvPr/>
          </p:nvSpPr>
          <p:spPr>
            <a:xfrm>
              <a:off x="1225265" y="1746008"/>
              <a:ext cx="155867" cy="1799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pc="-100">
                <a:latin typeface="KoPubWorld돋움체 Bold" pitchFamily="2" charset="-127"/>
              </a:endParaRPr>
            </a:p>
          </p:txBody>
        </p:sp>
      </p:grpSp>
      <p:sp>
        <p:nvSpPr>
          <p:cNvPr id="35" name="object 12">
            <a:extLst>
              <a:ext uri="{FF2B5EF4-FFF2-40B4-BE49-F238E27FC236}">
                <a16:creationId xmlns:a16="http://schemas.microsoft.com/office/drawing/2014/main" xmlns="" id="{6068C8A8-D58D-7939-BAD1-AB32B5CFB64F}"/>
              </a:ext>
            </a:extLst>
          </p:cNvPr>
          <p:cNvSpPr/>
          <p:nvPr/>
        </p:nvSpPr>
        <p:spPr>
          <a:xfrm>
            <a:off x="1326029" y="4164709"/>
            <a:ext cx="133273" cy="133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38" name="object 12">
            <a:extLst>
              <a:ext uri="{FF2B5EF4-FFF2-40B4-BE49-F238E27FC236}">
                <a16:creationId xmlns:a16="http://schemas.microsoft.com/office/drawing/2014/main" xmlns="" id="{87D44B8E-058D-9520-1230-C44B10B0366E}"/>
              </a:ext>
            </a:extLst>
          </p:cNvPr>
          <p:cNvSpPr/>
          <p:nvPr/>
        </p:nvSpPr>
        <p:spPr>
          <a:xfrm>
            <a:off x="1333913" y="3695574"/>
            <a:ext cx="133273" cy="133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C1EB2C0-2412-6382-053E-801C738DF304}"/>
              </a:ext>
            </a:extLst>
          </p:cNvPr>
          <p:cNvSpPr txBox="1"/>
          <p:nvPr/>
        </p:nvSpPr>
        <p:spPr>
          <a:xfrm>
            <a:off x="1491443" y="2095185"/>
            <a:ext cx="10216463" cy="2341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공고시기 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: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’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25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년 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2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월 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~ 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’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25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년 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12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월         </a:t>
            </a:r>
            <a:r>
              <a:rPr lang="en-US" altLang="ko-KR" sz="16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* </a:t>
            </a:r>
            <a:r>
              <a:rPr lang="ko-KR" altLang="en-US" sz="16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납품대금연동제</a:t>
            </a:r>
            <a:r>
              <a:rPr lang="en-US" altLang="ko-KR" sz="16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.</a:t>
            </a:r>
            <a:r>
              <a:rPr lang="en-US" altLang="ko-KR" sz="1600" b="1" spc="-100" dirty="0" err="1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kr</a:t>
            </a:r>
            <a:r>
              <a:rPr lang="ko-KR" altLang="en-US" sz="16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홈페이지 참고</a:t>
            </a:r>
            <a:endParaRPr lang="en-US" altLang="ko-KR" sz="2400" b="1" spc="-100" dirty="0">
              <a:solidFill>
                <a:srgbClr val="323031"/>
              </a:solidFill>
              <a:latin typeface="+mn-ea"/>
              <a:cs typeface="KoPubWorld돋움체 Bold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신청방법 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: 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이메일 제출</a:t>
            </a:r>
            <a:r>
              <a:rPr lang="en-US" altLang="ko-KR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(pis@win-win.or.kr)</a:t>
            </a:r>
            <a:endParaRPr lang="en-US" altLang="ko-KR" sz="2400" b="1" spc="-100" dirty="0">
              <a:solidFill>
                <a:srgbClr val="323031"/>
              </a:solidFill>
              <a:latin typeface="+mn-ea"/>
              <a:cs typeface="KoPubWorld돋움체 Bold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제출서류 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: </a:t>
            </a:r>
            <a:r>
              <a:rPr lang="ko-KR" altLang="en-US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①사업 참여신청서</a:t>
            </a:r>
            <a:r>
              <a:rPr lang="en-US" altLang="ko-KR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, </a:t>
            </a:r>
            <a:r>
              <a:rPr lang="ko-KR" altLang="en-US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②개인정보 동의서</a:t>
            </a:r>
            <a:r>
              <a:rPr lang="en-US" altLang="ko-KR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, </a:t>
            </a:r>
            <a:r>
              <a:rPr lang="ko-KR" altLang="en-US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③사업자등록증</a:t>
            </a:r>
            <a:r>
              <a:rPr lang="en-US" altLang="ko-KR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, </a:t>
            </a:r>
            <a:r>
              <a:rPr lang="ko-KR" altLang="en-US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④중소기업확인서</a:t>
            </a:r>
            <a:r>
              <a:rPr lang="en-US" altLang="ko-KR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(</a:t>
            </a:r>
            <a:r>
              <a:rPr lang="ko-KR" altLang="en-US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유효기간 내</a:t>
            </a:r>
            <a:r>
              <a:rPr lang="en-US" altLang="ko-KR" b="1" spc="-15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요건검토 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: 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수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·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위탁 거래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, 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하도급 거래 해당 여부</a:t>
            </a:r>
            <a:endParaRPr lang="en-US" altLang="ko-KR" sz="2000" b="1" spc="-100" dirty="0">
              <a:solidFill>
                <a:srgbClr val="323031"/>
              </a:solidFill>
              <a:latin typeface="+mn-ea"/>
              <a:cs typeface="KoPubWorld돋움체 Bold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추진절차</a:t>
            </a:r>
            <a:endParaRPr lang="en-US" altLang="ko-KR" sz="2000" b="1" spc="-100" dirty="0">
              <a:solidFill>
                <a:srgbClr val="323031"/>
              </a:solidFill>
              <a:latin typeface="+mn-ea"/>
              <a:cs typeface="KoPubWorld돋움체 Bold" pitchFamily="2" charset="-127"/>
            </a:endParaRPr>
          </a:p>
        </p:txBody>
      </p:sp>
      <p:sp>
        <p:nvSpPr>
          <p:cNvPr id="53" name="object 12">
            <a:extLst>
              <a:ext uri="{FF2B5EF4-FFF2-40B4-BE49-F238E27FC236}">
                <a16:creationId xmlns:a16="http://schemas.microsoft.com/office/drawing/2014/main" xmlns="" id="{ACED0CF0-4425-E92F-EF20-B3A27480A0DF}"/>
              </a:ext>
            </a:extLst>
          </p:cNvPr>
          <p:cNvSpPr/>
          <p:nvPr/>
        </p:nvSpPr>
        <p:spPr>
          <a:xfrm>
            <a:off x="1326030" y="2289046"/>
            <a:ext cx="133273" cy="133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54" name="object 12">
            <a:extLst>
              <a:ext uri="{FF2B5EF4-FFF2-40B4-BE49-F238E27FC236}">
                <a16:creationId xmlns:a16="http://schemas.microsoft.com/office/drawing/2014/main" xmlns="" id="{B7382DC7-0B8C-EB76-8584-7901EC43E866}"/>
              </a:ext>
            </a:extLst>
          </p:cNvPr>
          <p:cNvSpPr/>
          <p:nvPr/>
        </p:nvSpPr>
        <p:spPr>
          <a:xfrm>
            <a:off x="1335797" y="2774790"/>
            <a:ext cx="133273" cy="133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55" name="object 12">
            <a:extLst>
              <a:ext uri="{FF2B5EF4-FFF2-40B4-BE49-F238E27FC236}">
                <a16:creationId xmlns:a16="http://schemas.microsoft.com/office/drawing/2014/main" xmlns="" id="{D9912132-BBE9-8CAF-B3E3-B5690E862396}"/>
              </a:ext>
            </a:extLst>
          </p:cNvPr>
          <p:cNvSpPr/>
          <p:nvPr/>
        </p:nvSpPr>
        <p:spPr>
          <a:xfrm>
            <a:off x="1338218" y="3247187"/>
            <a:ext cx="133273" cy="133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4B1919CA-4DAC-0C0D-08DF-617CC0C8D54B}"/>
              </a:ext>
            </a:extLst>
          </p:cNvPr>
          <p:cNvSpPr txBox="1"/>
          <p:nvPr/>
        </p:nvSpPr>
        <p:spPr>
          <a:xfrm>
            <a:off x="1500711" y="5573347"/>
            <a:ext cx="10351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681990"/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문의처 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: 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연동지원본부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(</a:t>
            </a:r>
            <a:r>
              <a:rPr lang="ko-KR" altLang="en-US" sz="2000" b="1" spc="-100" dirty="0" err="1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대중소기업농어업협력재단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) </a:t>
            </a:r>
          </a:p>
          <a:p>
            <a:pPr marL="12700" marR="681990"/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             (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전화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) 02-368-8962, 939, 969 (</a:t>
            </a:r>
            <a:r>
              <a:rPr lang="ko-KR" altLang="en-US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이메일</a:t>
            </a:r>
            <a:r>
              <a:rPr lang="en-US" altLang="ko-KR" sz="2000" b="1" spc="-100" dirty="0">
                <a:solidFill>
                  <a:srgbClr val="323031"/>
                </a:solidFill>
                <a:latin typeface="+mn-ea"/>
                <a:cs typeface="KoPubWorld돋움체 Bold" pitchFamily="2" charset="-127"/>
              </a:rPr>
              <a:t>) pis@win-win.or.kr</a:t>
            </a:r>
          </a:p>
        </p:txBody>
      </p:sp>
      <p:sp>
        <p:nvSpPr>
          <p:cNvPr id="77" name="object 12">
            <a:extLst>
              <a:ext uri="{FF2B5EF4-FFF2-40B4-BE49-F238E27FC236}">
                <a16:creationId xmlns:a16="http://schemas.microsoft.com/office/drawing/2014/main" xmlns="" id="{3AA56D27-176A-4734-FB39-0A3CEE83E7BC}"/>
              </a:ext>
            </a:extLst>
          </p:cNvPr>
          <p:cNvSpPr/>
          <p:nvPr/>
        </p:nvSpPr>
        <p:spPr>
          <a:xfrm>
            <a:off x="1348132" y="5701067"/>
            <a:ext cx="133273" cy="133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KoPubWorld돋움체 Bold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016B45FB-636D-BDA7-FCE4-C983C16B5240}"/>
              </a:ext>
            </a:extLst>
          </p:cNvPr>
          <p:cNvGrpSpPr/>
          <p:nvPr/>
        </p:nvGrpSpPr>
        <p:grpSpPr>
          <a:xfrm>
            <a:off x="1732278" y="4660651"/>
            <a:ext cx="8608586" cy="554989"/>
            <a:chOff x="1732278" y="4749551"/>
            <a:chExt cx="8608586" cy="554989"/>
          </a:xfrm>
        </p:grpSpPr>
        <p:sp>
          <p:nvSpPr>
            <p:cNvPr id="2" name="화살표: 갈매기형 수장 1">
              <a:extLst>
                <a:ext uri="{FF2B5EF4-FFF2-40B4-BE49-F238E27FC236}">
                  <a16:creationId xmlns:a16="http://schemas.microsoft.com/office/drawing/2014/main" xmlns="" id="{23F07298-F5A7-9DB7-5AAE-C624A5532161}"/>
                </a:ext>
              </a:extLst>
            </p:cNvPr>
            <p:cNvSpPr/>
            <p:nvPr/>
          </p:nvSpPr>
          <p:spPr>
            <a:xfrm>
              <a:off x="1732278" y="4749551"/>
              <a:ext cx="1462063" cy="554989"/>
            </a:xfrm>
            <a:prstGeom prst="chevron">
              <a:avLst>
                <a:gd name="adj" fmla="val 3247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Medium" panose="00000600000000000000" pitchFamily="2" charset="-127"/>
                </a:rPr>
                <a:t>사업 참여</a:t>
              </a:r>
              <a:endPara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Medium" panose="00000600000000000000" pitchFamily="2" charset="-127"/>
                </a:rPr>
                <a:t>신청</a:t>
              </a:r>
              <a:endPara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40" name="화살표: 갈매기형 수장 39">
              <a:extLst>
                <a:ext uri="{FF2B5EF4-FFF2-40B4-BE49-F238E27FC236}">
                  <a16:creationId xmlns:a16="http://schemas.microsoft.com/office/drawing/2014/main" xmlns="" id="{CF3477E9-B660-713A-8EF8-1F5E2ABCFC05}"/>
                </a:ext>
              </a:extLst>
            </p:cNvPr>
            <p:cNvSpPr/>
            <p:nvPr/>
          </p:nvSpPr>
          <p:spPr>
            <a:xfrm>
              <a:off x="8878801" y="4749551"/>
              <a:ext cx="1462063" cy="554989"/>
            </a:xfrm>
            <a:prstGeom prst="chevron">
              <a:avLst>
                <a:gd name="adj" fmla="val 3247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Medium" panose="00000600000000000000" pitchFamily="2" charset="-127"/>
                </a:rPr>
                <a:t>만족도 조사</a:t>
              </a:r>
              <a:endPara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44" name="화살표: 갈매기형 수장 43">
              <a:extLst>
                <a:ext uri="{FF2B5EF4-FFF2-40B4-BE49-F238E27FC236}">
                  <a16:creationId xmlns:a16="http://schemas.microsoft.com/office/drawing/2014/main" xmlns="" id="{49F2DCC5-9DC0-3EDD-A0F1-C070E9809C83}"/>
                </a:ext>
              </a:extLst>
            </p:cNvPr>
            <p:cNvSpPr/>
            <p:nvPr/>
          </p:nvSpPr>
          <p:spPr>
            <a:xfrm>
              <a:off x="3161583" y="4749551"/>
              <a:ext cx="1462063" cy="554989"/>
            </a:xfrm>
            <a:prstGeom prst="chevron">
              <a:avLst>
                <a:gd name="adj" fmla="val 3247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Medium" panose="00000600000000000000" pitchFamily="2" charset="-127"/>
                </a:rPr>
                <a:t>참여기업</a:t>
              </a:r>
              <a:endPara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Medium" panose="00000600000000000000" pitchFamily="2" charset="-127"/>
                </a:rPr>
                <a:t>요건검토</a:t>
              </a:r>
              <a:endPara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45" name="화살표: 갈매기형 수장 44">
              <a:extLst>
                <a:ext uri="{FF2B5EF4-FFF2-40B4-BE49-F238E27FC236}">
                  <a16:creationId xmlns:a16="http://schemas.microsoft.com/office/drawing/2014/main" xmlns="" id="{E904FA70-2602-2635-31CE-E48FB9E8EF9C}"/>
                </a:ext>
              </a:extLst>
            </p:cNvPr>
            <p:cNvSpPr/>
            <p:nvPr/>
          </p:nvSpPr>
          <p:spPr>
            <a:xfrm>
              <a:off x="4590888" y="4749551"/>
              <a:ext cx="1462063" cy="554989"/>
            </a:xfrm>
            <a:prstGeom prst="chevron">
              <a:avLst>
                <a:gd name="adj" fmla="val 3247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Medium" panose="00000600000000000000" pitchFamily="2" charset="-127"/>
                </a:rPr>
                <a:t>전문기관</a:t>
              </a:r>
              <a:endPara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Medium" panose="00000600000000000000" pitchFamily="2" charset="-127"/>
                </a:rPr>
                <a:t>배정</a:t>
              </a:r>
              <a:endPara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46" name="화살표: 갈매기형 수장 45">
              <a:extLst>
                <a:ext uri="{FF2B5EF4-FFF2-40B4-BE49-F238E27FC236}">
                  <a16:creationId xmlns:a16="http://schemas.microsoft.com/office/drawing/2014/main" xmlns="" id="{87C05468-6E6E-DFBE-DD7A-8F7066ED5691}"/>
                </a:ext>
              </a:extLst>
            </p:cNvPr>
            <p:cNvSpPr/>
            <p:nvPr/>
          </p:nvSpPr>
          <p:spPr>
            <a:xfrm>
              <a:off x="6020193" y="4749551"/>
              <a:ext cx="1462063" cy="554989"/>
            </a:xfrm>
            <a:prstGeom prst="chevron">
              <a:avLst>
                <a:gd name="adj" fmla="val 3247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Medium" panose="00000600000000000000" pitchFamily="2" charset="-127"/>
                </a:rPr>
                <a:t>확인서 발급 및</a:t>
              </a:r>
              <a:endPara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Medium" panose="00000600000000000000" pitchFamily="2" charset="-127"/>
                </a:rPr>
                <a:t>컨설팅 지원</a:t>
              </a:r>
              <a:endPara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47" name="화살표: 갈매기형 수장 46">
              <a:extLst>
                <a:ext uri="{FF2B5EF4-FFF2-40B4-BE49-F238E27FC236}">
                  <a16:creationId xmlns:a16="http://schemas.microsoft.com/office/drawing/2014/main" xmlns="" id="{4AA4707F-22F2-4B3B-F90B-EBD21F7119C2}"/>
                </a:ext>
              </a:extLst>
            </p:cNvPr>
            <p:cNvSpPr/>
            <p:nvPr/>
          </p:nvSpPr>
          <p:spPr>
            <a:xfrm>
              <a:off x="7449498" y="4749551"/>
              <a:ext cx="1462063" cy="554989"/>
            </a:xfrm>
            <a:prstGeom prst="chevron">
              <a:avLst>
                <a:gd name="adj" fmla="val 3247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Medium" panose="00000600000000000000" pitchFamily="2" charset="-127"/>
                </a:rPr>
                <a:t>결과보고서</a:t>
              </a:r>
              <a:endPara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Medium" panose="00000600000000000000" pitchFamily="2" charset="-127"/>
                </a:rPr>
                <a:t>확인</a:t>
              </a:r>
              <a:endPara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3" name="object 34">
            <a:extLst>
              <a:ext uri="{FF2B5EF4-FFF2-40B4-BE49-F238E27FC236}">
                <a16:creationId xmlns:a16="http://schemas.microsoft.com/office/drawing/2014/main" xmlns="" id="{05F7F998-3668-8587-E527-9F3BDA3616A2}"/>
              </a:ext>
            </a:extLst>
          </p:cNvPr>
          <p:cNvSpPr txBox="1">
            <a:spLocks/>
          </p:cNvSpPr>
          <p:nvPr/>
        </p:nvSpPr>
        <p:spPr>
          <a:xfrm>
            <a:off x="11837465" y="6566691"/>
            <a:ext cx="28955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400" b="1" i="0" kern="1200">
                <a:solidFill>
                  <a:schemeClr val="bg1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algn="ctr">
              <a:spcBef>
                <a:spcPts val="240"/>
              </a:spcBef>
            </a:pPr>
            <a:r>
              <a:rPr lang="en-US" altLang="ko-KR" spc="-150" dirty="0">
                <a:latin typeface="HY견고딕" panose="02030600000101010101" pitchFamily="18" charset="-127"/>
                <a:ea typeface="HY견고딕" panose="02030600000101010101" pitchFamily="18" charset="-127"/>
              </a:rPr>
              <a:t>07</a:t>
            </a:r>
            <a:endParaRPr lang="en-US" spc="-15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9807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1095</Words>
  <Application>Microsoft Office PowerPoint</Application>
  <PresentationFormat>와이드스크린</PresentationFormat>
  <Paragraphs>201</Paragraphs>
  <Slides>8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20" baseType="lpstr">
      <vt:lpstr>HY견고딕</vt:lpstr>
      <vt:lpstr>HY견명조</vt:lpstr>
      <vt:lpstr>HY헤드라인M</vt:lpstr>
      <vt:lpstr>KoPubWorld돋움체 Bold</vt:lpstr>
      <vt:lpstr>KoPubWorld돋움체 Light</vt:lpstr>
      <vt:lpstr>KoPubWorld돋움체 Medium</vt:lpstr>
      <vt:lpstr>Malgun Gothic Semilight</vt:lpstr>
      <vt:lpstr>맑은 고딕</vt:lpstr>
      <vt:lpstr>에스코어 드림 7 ExtraBold</vt:lpstr>
      <vt:lpstr>Arial</vt:lpstr>
      <vt:lpstr>Trebuchet MS</vt:lpstr>
      <vt:lpstr>Office 테마</vt:lpstr>
      <vt:lpstr>PowerPoint 프레젠테이션</vt:lpstr>
      <vt:lpstr>납품대금 연동제란?</vt:lpstr>
      <vt:lpstr>PowerPoint 프레젠테이션</vt:lpstr>
      <vt:lpstr>연동 약정 체결 의무의 예외</vt:lpstr>
      <vt:lpstr>납품대금 연동제를 통한 고환율 대응 방안</vt:lpstr>
      <vt:lpstr>납품대금 연동제를 통한 고환율 대응 방안</vt:lpstr>
      <vt:lpstr>주요 원재료 확인 등 연동약정 체결 지원사업</vt:lpstr>
      <vt:lpstr>주요 원재료 확인 등 연동약정 체결 지원사업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Lenovo</dc:creator>
  <cp:lastModifiedBy>MSS</cp:lastModifiedBy>
  <cp:revision>30</cp:revision>
  <cp:lastPrinted>2025-01-09T07:06:44Z</cp:lastPrinted>
  <dcterms:created xsi:type="dcterms:W3CDTF">2025-01-08T01:19:19Z</dcterms:created>
  <dcterms:modified xsi:type="dcterms:W3CDTF">2025-01-13T08:12:16Z</dcterms:modified>
</cp:coreProperties>
</file>