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80" r:id="rId5"/>
    <p:sldId id="279" r:id="rId6"/>
    <p:sldId id="317" r:id="rId7"/>
    <p:sldId id="330" r:id="rId8"/>
    <p:sldId id="281" r:id="rId9"/>
    <p:sldId id="282" r:id="rId10"/>
    <p:sldId id="283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318" r:id="rId25"/>
    <p:sldId id="304" r:id="rId26"/>
    <p:sldId id="319" r:id="rId27"/>
    <p:sldId id="323" r:id="rId28"/>
    <p:sldId id="325" r:id="rId29"/>
    <p:sldId id="320" r:id="rId30"/>
    <p:sldId id="321" r:id="rId31"/>
    <p:sldId id="322" r:id="rId32"/>
    <p:sldId id="324" r:id="rId33"/>
    <p:sldId id="326" r:id="rId34"/>
    <p:sldId id="327" r:id="rId35"/>
    <p:sldId id="328" r:id="rId36"/>
    <p:sldId id="331" r:id="rId37"/>
    <p:sldId id="312" r:id="rId38"/>
    <p:sldId id="31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orient="horz" pos="2160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6C"/>
    <a:srgbClr val="63666A"/>
    <a:srgbClr val="00A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 showGuides="1">
      <p:cViewPr>
        <p:scale>
          <a:sx n="120" d="100"/>
          <a:sy n="120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B0925-D018-4694-8BD2-B89F172BCC0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1C376-EA5F-40EB-B5C9-F210D82C3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753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5D99-016A-414A-B5D0-2B391DB0FAA8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5F514-E216-4B0B-9B33-6FEA2EC08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88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753991" y="4158601"/>
            <a:ext cx="10684021" cy="612333"/>
          </a:xfrm>
          <a:prstGeom prst="rect">
            <a:avLst/>
          </a:prstGeom>
        </p:spPr>
        <p:txBody>
          <a:bodyPr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rgbClr val="002F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Presenter’s Full Name</a:t>
            </a:r>
            <a:br>
              <a:rPr lang="en-US" dirty="0"/>
            </a:br>
            <a:r>
              <a:rPr lang="en-US" dirty="0"/>
              <a:t>Job Title</a:t>
            </a:r>
          </a:p>
          <a:p>
            <a:pPr lvl="0"/>
            <a:endParaRPr lang="en-US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753991" y="3694076"/>
            <a:ext cx="10684021" cy="3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baseline="0">
                <a:solidFill>
                  <a:srgbClr val="002F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Location/Date</a:t>
            </a:r>
          </a:p>
        </p:txBody>
      </p:sp>
      <p:sp>
        <p:nvSpPr>
          <p:cNvPr id="10" name="Text Placeholder 2"/>
          <p:cNvSpPr txBox="1">
            <a:spLocks/>
          </p:cNvSpPr>
          <p:nvPr userDrawn="1"/>
        </p:nvSpPr>
        <p:spPr>
          <a:xfrm>
            <a:off x="4363743" y="6478683"/>
            <a:ext cx="3463048" cy="28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9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bg1"/>
                </a:solidFill>
              </a:rPr>
              <a:t>LOCKHEED MARTIN PROPRIETARY INFORMATION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9159" y="5014800"/>
            <a:ext cx="4948480" cy="11855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B74125-F2D3-4455-9B62-BF3D58EFF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90" y="2121736"/>
            <a:ext cx="10676623" cy="1325563"/>
          </a:xfrm>
          <a:prstGeom prst="rect">
            <a:avLst/>
          </a:prstGeom>
        </p:spPr>
        <p:txBody>
          <a:bodyPr/>
          <a:lstStyle>
            <a:lvl1pPr algn="ctr">
              <a:defRPr sz="6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755112" y="3084386"/>
            <a:ext cx="10684021" cy="4030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cap="all" baseline="0">
                <a:solidFill>
                  <a:srgbClr val="002F6C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27223068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Blue Header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7151571" y="2594577"/>
            <a:ext cx="5040431" cy="3246765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61853" y="2737125"/>
            <a:ext cx="4625975" cy="29616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000" kern="1200" cap="all" baseline="0">
                <a:solidFill>
                  <a:schemeClr val="accent2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ADD MESSAGE                HERE.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5AC895-F598-4168-89AA-53841B23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313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White Header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-7088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5" y="2737125"/>
            <a:ext cx="4625975" cy="29616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000" kern="1200" cap="all" baseline="0">
                <a:solidFill>
                  <a:schemeClr val="accent2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ADD MESSAGE                HERE.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C1B5AA1A-C1FF-4B63-9DA3-C913E87397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963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Blu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EEA6DCC5-4877-40C7-A5CA-38F29CCAD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99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Whit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8B1C976-236D-4BDB-B86F-53983B97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65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ou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3" y="2737125"/>
            <a:ext cx="4625975" cy="29616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000" kern="1200" cap="all" baseline="0">
                <a:solidFill>
                  <a:schemeClr val="accent2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ADD MESSAGE                HERE.</a:t>
            </a:r>
          </a:p>
        </p:txBody>
      </p:sp>
    </p:spTree>
    <p:extLst>
      <p:ext uri="{BB962C8B-B14F-4D97-AF65-F5344CB8AC3E}">
        <p14:creationId xmlns:p14="http://schemas.microsoft.com/office/powerpoint/2010/main" val="24768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7760E2-4A59-41CF-9D25-3932C8732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111" y="2454768"/>
            <a:ext cx="10684021" cy="1325563"/>
          </a:xfrm>
          <a:prstGeom prst="rect">
            <a:avLst/>
          </a:prstGeom>
        </p:spPr>
        <p:txBody>
          <a:bodyPr/>
          <a:lstStyle>
            <a:lvl1pPr algn="ctr">
              <a:defRPr sz="6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755112" y="3536670"/>
            <a:ext cx="10684021" cy="6123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cap="all" baseline="0">
                <a:solidFill>
                  <a:srgbClr val="002F6C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TRANSITION SUBTITLE</a:t>
            </a:r>
          </a:p>
        </p:txBody>
      </p:sp>
    </p:spTree>
    <p:extLst>
      <p:ext uri="{BB962C8B-B14F-4D97-AF65-F5344CB8AC3E}">
        <p14:creationId xmlns:p14="http://schemas.microsoft.com/office/powerpoint/2010/main" val="234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5" y="2737125"/>
            <a:ext cx="4625975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000" kern="1200" cap="all" baseline="0">
                <a:solidFill>
                  <a:schemeClr val="accent2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ADD MESSAGE                HERE.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2BD9DDB-A09A-4508-8684-E4BD4F1A4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aseline="0">
                <a:solidFill>
                  <a:srgbClr val="63666A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3657509" indent="0">
              <a:buNone/>
              <a:defRPr/>
            </a:lvl9pPr>
          </a:lstStyle>
          <a:p>
            <a:pPr lvl="0"/>
            <a:r>
              <a:rPr lang="en-US" dirty="0"/>
              <a:t>Click to enter text.</a:t>
            </a:r>
          </a:p>
        </p:txBody>
      </p:sp>
    </p:spTree>
    <p:extLst>
      <p:ext uri="{BB962C8B-B14F-4D97-AF65-F5344CB8AC3E}">
        <p14:creationId xmlns:p14="http://schemas.microsoft.com/office/powerpoint/2010/main" val="282797275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068171" y="2737125"/>
            <a:ext cx="4625975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000" kern="1200" cap="all" baseline="0">
                <a:solidFill>
                  <a:schemeClr val="accent2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ADD MESSAGE                HERE.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817302EB-4139-484D-A2C3-7376F118F1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285744" indent="-285744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rgbClr val="63666A"/>
                </a:solidFill>
              </a:defRPr>
            </a:lvl2pPr>
            <a:lvl3pPr>
              <a:defRPr sz="1400">
                <a:solidFill>
                  <a:srgbClr val="63666A"/>
                </a:solidFill>
              </a:defRPr>
            </a:lvl3pPr>
            <a:lvl4pPr>
              <a:defRPr sz="1400">
                <a:solidFill>
                  <a:srgbClr val="63666A"/>
                </a:solidFill>
              </a:defRPr>
            </a:lvl4pPr>
            <a:lvl5pPr>
              <a:defRPr sz="1400">
                <a:solidFill>
                  <a:srgbClr val="63666A"/>
                </a:solidFill>
              </a:defRPr>
            </a:lvl5pPr>
            <a:lvl6pPr>
              <a:defRPr sz="1400">
                <a:solidFill>
                  <a:srgbClr val="63666A"/>
                </a:solidFill>
              </a:defRPr>
            </a:lvl6pPr>
            <a:lvl7pPr>
              <a:defRPr sz="1400"/>
            </a:lvl7pPr>
            <a:lvl8pPr>
              <a:defRPr sz="1400"/>
            </a:lvl8pPr>
            <a:lvl9pPr marL="3657509" indent="0">
              <a:buNone/>
              <a:defRPr/>
            </a:lvl9pPr>
          </a:lstStyle>
          <a:p>
            <a:pPr lvl="0"/>
            <a:r>
              <a:rPr lang="en-US" dirty="0"/>
              <a:t>Click to enter bulleted text.</a:t>
            </a:r>
          </a:p>
        </p:txBody>
      </p:sp>
    </p:spTree>
    <p:extLst>
      <p:ext uri="{BB962C8B-B14F-4D97-AF65-F5344CB8AC3E}">
        <p14:creationId xmlns:p14="http://schemas.microsoft.com/office/powerpoint/2010/main" val="898114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39B9DF0C-EC2E-470C-9E6C-6675A5570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320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9121" y="2382826"/>
            <a:ext cx="8129417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1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286500"/>
            <a:ext cx="12192000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 Placeholder 2"/>
          <p:cNvSpPr txBox="1">
            <a:spLocks/>
          </p:cNvSpPr>
          <p:nvPr userDrawn="1"/>
        </p:nvSpPr>
        <p:spPr>
          <a:xfrm>
            <a:off x="4363743" y="6478683"/>
            <a:ext cx="3463048" cy="28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9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bg1"/>
                </a:solidFill>
              </a:rPr>
              <a:t>LOCKHEED MARTIN PROPRIETARY INFORMATION</a:t>
            </a:r>
          </a:p>
        </p:txBody>
      </p:sp>
      <p:sp>
        <p:nvSpPr>
          <p:cNvPr id="6" name="Text Placeholder 2"/>
          <p:cNvSpPr txBox="1">
            <a:spLocks/>
          </p:cNvSpPr>
          <p:nvPr userDrawn="1"/>
        </p:nvSpPr>
        <p:spPr>
          <a:xfrm>
            <a:off x="507668" y="6478683"/>
            <a:ext cx="3463048" cy="285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9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schemeClr val="bg1"/>
                </a:solidFill>
              </a:rPr>
              <a:t>Presentation</a:t>
            </a:r>
            <a:r>
              <a:rPr lang="en-US" sz="900" b="1" baseline="0" dirty="0">
                <a:solidFill>
                  <a:schemeClr val="bg1"/>
                </a:solidFill>
              </a:rPr>
              <a:t> Name or Footer (Optional)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931" y="6392163"/>
            <a:ext cx="1479820" cy="35760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82400" y="6464593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5264778-C0F2-4A1D-870D-8751F1230773}" type="slidenum">
              <a:rPr lang="en-US" sz="9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40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7" r:id="rId4"/>
    <p:sldLayoutId id="2147483658" r:id="rId5"/>
    <p:sldLayoutId id="2147483651" r:id="rId6"/>
    <p:sldLayoutId id="2147483652" r:id="rId7"/>
    <p:sldLayoutId id="2147483653" r:id="rId8"/>
    <p:sldLayoutId id="2147483656" r:id="rId9"/>
    <p:sldLayoutId id="2147483654" r:id="rId10"/>
    <p:sldLayoutId id="2147483655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36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5"/>
            <a:ext cx="10515600" cy="874976"/>
          </a:xfrm>
        </p:spPr>
        <p:txBody>
          <a:bodyPr/>
          <a:lstStyle/>
          <a:p>
            <a:r>
              <a:rPr lang="en-US" dirty="0" smtClean="0"/>
              <a:t>Sourcing Teams/Foreign Contractors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85651" y="1523809"/>
            <a:ext cx="9864635" cy="3678587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Lockheed </a:t>
            </a:r>
            <a:r>
              <a:rPr lang="en-US" dirty="0" smtClean="0"/>
              <a:t>Martin Corporation </a:t>
            </a:r>
          </a:p>
          <a:p>
            <a:pPr marL="971526" lvl="1" indent="-285744"/>
            <a:r>
              <a:rPr lang="en-US" dirty="0" smtClean="0"/>
              <a:t>Aeronautics </a:t>
            </a:r>
            <a:r>
              <a:rPr lang="en-US" dirty="0"/>
              <a:t>F-35 Vehicle Systems Group</a:t>
            </a:r>
          </a:p>
          <a:p>
            <a:pPr marL="971526" lvl="1" indent="-285744"/>
            <a:r>
              <a:rPr lang="en-US" dirty="0" smtClean="0"/>
              <a:t> </a:t>
            </a:r>
            <a:r>
              <a:rPr lang="en-US" dirty="0"/>
              <a:t>Aeronautics </a:t>
            </a:r>
            <a:r>
              <a:rPr lang="en-US" dirty="0" smtClean="0"/>
              <a:t>ManTech Group</a:t>
            </a:r>
            <a:endParaRPr lang="en-US" dirty="0"/>
          </a:p>
          <a:p>
            <a:pPr marL="971526" lvl="1" indent="-285744"/>
            <a:r>
              <a:rPr lang="en-US" dirty="0" smtClean="0"/>
              <a:t>Missiles </a:t>
            </a:r>
            <a:r>
              <a:rPr lang="en-US" dirty="0"/>
              <a:t>and Fire Control Energy Group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General </a:t>
            </a:r>
            <a:r>
              <a:rPr lang="en-US" dirty="0" smtClean="0"/>
              <a:t>Electric  </a:t>
            </a:r>
          </a:p>
          <a:p>
            <a:pPr marL="971526" lvl="1" indent="-285744"/>
            <a:r>
              <a:rPr lang="en-US" dirty="0" smtClean="0"/>
              <a:t>GE Aviation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Material/Requirements for Sourcing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533399" y="1311425"/>
            <a:ext cx="9925595" cy="4387360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The following slides represents the material the LM and Eligible Parties will be showcasing at the Industry Event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SMEs should be invited based on their capability as it relates to the overall product description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The sourcing teams will make the determination based on the interviews if the SME meets the necessary manufacturing capabilities 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It is the sourcing teams decision if they want to pursue any SME for follow-on capability assessments and supplier on-boarding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Showcased Material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20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Lockheed Martin 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3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7"/>
            <a:ext cx="10515600" cy="735639"/>
          </a:xfrm>
        </p:spPr>
        <p:txBody>
          <a:bodyPr/>
          <a:lstStyle/>
          <a:p>
            <a:r>
              <a:rPr lang="en-US" dirty="0"/>
              <a:t>Lockheed </a:t>
            </a:r>
            <a:r>
              <a:rPr lang="en-US" dirty="0" smtClean="0"/>
              <a:t>Martin: </a:t>
            </a:r>
            <a:r>
              <a:rPr lang="en-US" dirty="0"/>
              <a:t>Aeronautics F-35 Vehicle Systems Group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518160" y="1524000"/>
            <a:ext cx="6096000" cy="3721939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Showcasing 5 F-35 Assemblies</a:t>
            </a:r>
          </a:p>
          <a:p>
            <a:pPr marL="971526" lvl="1" indent="-285744"/>
            <a:r>
              <a:rPr lang="en-US" dirty="0" smtClean="0"/>
              <a:t>Ordinance Hoist System</a:t>
            </a:r>
          </a:p>
          <a:p>
            <a:pPr marL="971526" lvl="1" indent="-285744"/>
            <a:r>
              <a:rPr lang="en-US" dirty="0" smtClean="0"/>
              <a:t>Electric Actuator </a:t>
            </a:r>
          </a:p>
          <a:p>
            <a:pPr marL="971526" lvl="1" indent="-285744"/>
            <a:r>
              <a:rPr lang="en-US" dirty="0" smtClean="0"/>
              <a:t>Electrical Cooling Fans</a:t>
            </a:r>
          </a:p>
          <a:p>
            <a:pPr marL="971526" lvl="1" indent="-285744"/>
            <a:r>
              <a:rPr lang="en-US" dirty="0" smtClean="0"/>
              <a:t>Mechanical Probe Assembly</a:t>
            </a:r>
          </a:p>
          <a:p>
            <a:pPr marL="971526" lvl="1" indent="-285744"/>
            <a:r>
              <a:rPr lang="en-US" dirty="0" smtClean="0"/>
              <a:t>Hydraulic Actuation Valve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SMEs will be interviewed by a sourcing manager, manufacturing engineer, and quality engineer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9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700804"/>
          </a:xfrm>
        </p:spPr>
        <p:txBody>
          <a:bodyPr/>
          <a:lstStyle/>
          <a:p>
            <a:r>
              <a:rPr lang="en-US" dirty="0" smtClean="0"/>
              <a:t>Ordinance Hoist System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60" y="1440802"/>
            <a:ext cx="960990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Gear driven drum system with a synthetic strap used to hoist ordinance</a:t>
            </a:r>
          </a:p>
          <a:p>
            <a:pPr marL="971526" lvl="1" indent="-285744"/>
            <a:r>
              <a:rPr lang="en-US" dirty="0"/>
              <a:t>S</a:t>
            </a:r>
            <a:r>
              <a:rPr lang="en-US" dirty="0" smtClean="0"/>
              <a:t>hould include SMEs with</a:t>
            </a:r>
          </a:p>
          <a:p>
            <a:pPr marL="1428715" lvl="2" indent="-285744"/>
            <a:r>
              <a:rPr lang="en-US" dirty="0" smtClean="0"/>
              <a:t>Design and engineering capabilities</a:t>
            </a:r>
          </a:p>
          <a:p>
            <a:pPr marL="1428715" lvl="2" indent="-285744"/>
            <a:r>
              <a:rPr lang="en-US" dirty="0" smtClean="0"/>
              <a:t>Demonstrated gear manufacturing capabilities</a:t>
            </a:r>
          </a:p>
          <a:p>
            <a:pPr marL="1428715" lvl="2" indent="-285744"/>
            <a:r>
              <a:rPr lang="en-US" dirty="0" smtClean="0"/>
              <a:t>Demonstrated manufacturing know how for electrical components and gear drives</a:t>
            </a:r>
          </a:p>
          <a:p>
            <a:pPr marL="1428715" lvl="2" indent="-285744"/>
            <a:r>
              <a:rPr lang="en-US" dirty="0" smtClean="0"/>
              <a:t>Must have latest AS9100 Quality Systems Certification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Resides in the internal weapons bay, lifts ordinance into weapons bay and is permanently installed in the aircraft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8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Electric Actuator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60" y="1440802"/>
            <a:ext cx="960990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Electric Actuator system that includes actuator, gearbox, and torque shaft</a:t>
            </a:r>
          </a:p>
          <a:p>
            <a:pPr marL="971526" lvl="1" indent="-285744"/>
            <a:r>
              <a:rPr lang="en-US" dirty="0"/>
              <a:t>S</a:t>
            </a:r>
            <a:r>
              <a:rPr lang="en-US" dirty="0" smtClean="0"/>
              <a:t>hould include SMEs with</a:t>
            </a:r>
          </a:p>
          <a:p>
            <a:pPr marL="1428715" lvl="2" indent="-285744"/>
            <a:r>
              <a:rPr lang="en-US" dirty="0" smtClean="0"/>
              <a:t>Design and engineering capabilities</a:t>
            </a:r>
          </a:p>
          <a:p>
            <a:pPr marL="1428715" lvl="2" indent="-285744"/>
            <a:r>
              <a:rPr lang="en-US" dirty="0" smtClean="0"/>
              <a:t>Demonstrated electric actuator manufacturing capabilities</a:t>
            </a:r>
          </a:p>
          <a:p>
            <a:pPr marL="1428715" lvl="2" indent="-285744"/>
            <a:r>
              <a:rPr lang="en-US" dirty="0" smtClean="0"/>
              <a:t>Demonstrated manufacturing know how for electrical components, gear boxes, and torque shafts </a:t>
            </a:r>
          </a:p>
          <a:p>
            <a:pPr marL="1428715" lvl="2" indent="-285744"/>
            <a:r>
              <a:rPr lang="en-US" dirty="0"/>
              <a:t>Must have latest AS9100 Quality Systems Certification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Resides in the aircraft, provides electric actuation to articulate assigned canopy, door, or hinge on the aircraft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7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Electrical Cooling Fan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60" y="1440805"/>
            <a:ext cx="960990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Fan used to cool electrical components and hardware</a:t>
            </a:r>
          </a:p>
          <a:p>
            <a:pPr marL="971526" lvl="1" indent="-285744"/>
            <a:r>
              <a:rPr lang="en-US" dirty="0"/>
              <a:t>S</a:t>
            </a:r>
            <a:r>
              <a:rPr lang="en-US" dirty="0" smtClean="0"/>
              <a:t>hould include SMEs with</a:t>
            </a:r>
          </a:p>
          <a:p>
            <a:pPr marL="1428715" lvl="2" indent="-285744"/>
            <a:r>
              <a:rPr lang="en-US" dirty="0" smtClean="0"/>
              <a:t>Design and engineering capabilities</a:t>
            </a:r>
          </a:p>
          <a:p>
            <a:pPr marL="1428715" lvl="2" indent="-285744"/>
            <a:r>
              <a:rPr lang="en-US" dirty="0" smtClean="0"/>
              <a:t>Demonstrated electric fan manufacturing know how</a:t>
            </a:r>
          </a:p>
          <a:p>
            <a:pPr marL="1428715" lvl="2" indent="-285744"/>
            <a:r>
              <a:rPr lang="en-US" dirty="0" smtClean="0"/>
              <a:t>Demonstrated manufacturing know how for electrical components and fan housings</a:t>
            </a:r>
          </a:p>
          <a:p>
            <a:pPr marL="1428715" lvl="2" indent="-285744"/>
            <a:r>
              <a:rPr lang="en-US" dirty="0"/>
              <a:t>Must have latest AS9100 Quality Systems Certification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Resides in the aircraft, provides air flow to cool electrical components and 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Probe Assembly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60" y="1440802"/>
            <a:ext cx="960990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Mechanical Linkage for probe assembly</a:t>
            </a:r>
          </a:p>
          <a:p>
            <a:pPr marL="971526" lvl="1" indent="-285744"/>
            <a:r>
              <a:rPr lang="en-US" dirty="0"/>
              <a:t>S</a:t>
            </a:r>
            <a:r>
              <a:rPr lang="en-US" dirty="0" smtClean="0"/>
              <a:t>hould include SMEs with</a:t>
            </a:r>
          </a:p>
          <a:p>
            <a:pPr marL="1428715" lvl="2" indent="-285744"/>
            <a:r>
              <a:rPr lang="en-US" dirty="0" smtClean="0"/>
              <a:t>Design and engineering capabilities</a:t>
            </a:r>
          </a:p>
          <a:p>
            <a:pPr marL="1428715" lvl="2" indent="-285744"/>
            <a:r>
              <a:rPr lang="en-US" dirty="0" smtClean="0"/>
              <a:t>Demonstrated machining capability for aerospace alloys and metals</a:t>
            </a:r>
          </a:p>
          <a:p>
            <a:pPr marL="1428715" lvl="2" indent="-285744"/>
            <a:r>
              <a:rPr lang="en-US" dirty="0" smtClean="0"/>
              <a:t>Demonstrated manufacturing know how to machine metals using drills, lathes, mills, and CNC’s</a:t>
            </a:r>
          </a:p>
          <a:p>
            <a:pPr marL="1428715" lvl="2" indent="-285744"/>
            <a:r>
              <a:rPr lang="en-US" dirty="0"/>
              <a:t>Must have latest AS9100 Quality Systems Certification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Resides in the aircraft, provides mechanical linkage for probe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Hydraulic Actuation Valve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60" y="1440802"/>
            <a:ext cx="960990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Hydraulic valve</a:t>
            </a:r>
          </a:p>
          <a:p>
            <a:pPr marL="971526" lvl="1" indent="-285744"/>
            <a:r>
              <a:rPr lang="en-US" dirty="0"/>
              <a:t>S</a:t>
            </a:r>
            <a:r>
              <a:rPr lang="en-US" dirty="0" smtClean="0"/>
              <a:t>hould include SMEs with</a:t>
            </a:r>
          </a:p>
          <a:p>
            <a:pPr marL="1428715" lvl="2" indent="-285744"/>
            <a:r>
              <a:rPr lang="en-US" dirty="0" smtClean="0"/>
              <a:t>Design and engineering capabilities</a:t>
            </a:r>
          </a:p>
          <a:p>
            <a:pPr marL="1428715" lvl="2" indent="-285744"/>
            <a:r>
              <a:rPr lang="en-US" dirty="0" smtClean="0"/>
              <a:t>Demonstrated machining capability for aerospace alloys and metals</a:t>
            </a:r>
          </a:p>
          <a:p>
            <a:pPr marL="1428715" lvl="2" indent="-285744"/>
            <a:r>
              <a:rPr lang="en-US" dirty="0" smtClean="0"/>
              <a:t>Demonstrated manufacturing know how to machine metals using drills, lathes, millings, and CNC’s</a:t>
            </a:r>
          </a:p>
          <a:p>
            <a:pPr marL="1428715" lvl="2" indent="-285744"/>
            <a:r>
              <a:rPr lang="en-US" dirty="0" smtClean="0"/>
              <a:t>Demonstrated manufacturing know how to produce hydraulic valves of varying sizes </a:t>
            </a:r>
          </a:p>
          <a:p>
            <a:pPr marL="1428715" lvl="2" indent="-285744"/>
            <a:r>
              <a:rPr lang="en-US" dirty="0"/>
              <a:t>Must have latest AS9100 Quality Systems Certification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Resides in the aircraft, provides fluid control to actuation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4"/>
            <a:ext cx="10515600" cy="735639"/>
          </a:xfrm>
        </p:spPr>
        <p:txBody>
          <a:bodyPr/>
          <a:lstStyle/>
          <a:p>
            <a:r>
              <a:rPr lang="en-US" dirty="0"/>
              <a:t>Lockheed </a:t>
            </a:r>
            <a:r>
              <a:rPr lang="en-US" dirty="0" smtClean="0"/>
              <a:t>Martin: </a:t>
            </a:r>
            <a:r>
              <a:rPr lang="en-US" dirty="0"/>
              <a:t>Aeronautics </a:t>
            </a:r>
            <a:r>
              <a:rPr lang="en-US" dirty="0" smtClean="0"/>
              <a:t>ManTech Group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518160" y="1524000"/>
            <a:ext cx="9823704" cy="3721939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Showcasing 6 Areas of Interest for Manufacturing Technology Development</a:t>
            </a:r>
          </a:p>
          <a:p>
            <a:pPr marL="971526" lvl="1" indent="-285744"/>
            <a:r>
              <a:rPr lang="en-US" dirty="0" smtClean="0"/>
              <a:t>Integrated Digital Metrology</a:t>
            </a:r>
          </a:p>
          <a:p>
            <a:pPr marL="971526" lvl="1" indent="-285744"/>
            <a:r>
              <a:rPr lang="en-US" dirty="0" smtClean="0"/>
              <a:t>Advanced Assembly</a:t>
            </a:r>
          </a:p>
          <a:p>
            <a:pPr marL="971526" lvl="1" indent="-285744"/>
            <a:r>
              <a:rPr lang="en-US" dirty="0" smtClean="0"/>
              <a:t>Advanced Automation</a:t>
            </a:r>
          </a:p>
          <a:p>
            <a:pPr marL="971526" lvl="1" indent="-285744"/>
            <a:r>
              <a:rPr lang="en-US" dirty="0" smtClean="0"/>
              <a:t>Advanced Manufacturing Enterprise</a:t>
            </a:r>
          </a:p>
          <a:p>
            <a:pPr marL="971526" lvl="1" indent="-285744"/>
            <a:r>
              <a:rPr lang="en-US" dirty="0" smtClean="0"/>
              <a:t>Additive Manufacturing </a:t>
            </a:r>
          </a:p>
          <a:p>
            <a:pPr marL="971526" lvl="1" indent="-285744"/>
            <a:r>
              <a:rPr lang="en-US" dirty="0" smtClean="0"/>
              <a:t>Advanced Fabrication and Layup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SMEs will be interviewed by a </a:t>
            </a:r>
            <a:r>
              <a:rPr lang="en-US" dirty="0" smtClean="0"/>
              <a:t>technical manager, manufacturing engineer, </a:t>
            </a:r>
            <a:r>
              <a:rPr lang="en-US" dirty="0"/>
              <a:t>and </a:t>
            </a:r>
            <a:r>
              <a:rPr lang="en-US" dirty="0" smtClean="0"/>
              <a:t>technical lead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8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Integrated Digital Metrology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2"/>
            <a:ext cx="1041109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Differential Measurement</a:t>
            </a:r>
          </a:p>
          <a:p>
            <a:pPr marL="971526" lvl="1" indent="-285744"/>
            <a:r>
              <a:rPr lang="en-US" dirty="0"/>
              <a:t>Digital comparison of actual build to model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Anything from handheld devices to robotic cells or large scale full jet scanning </a:t>
            </a:r>
            <a:r>
              <a:rPr lang="en-US" dirty="0" smtClean="0"/>
              <a:t>system</a:t>
            </a:r>
          </a:p>
          <a:p>
            <a:pPr marL="971526" lvl="1" indent="-285744"/>
            <a:r>
              <a:rPr lang="en-US" dirty="0" smtClean="0"/>
              <a:t>Should include SMEs with demonstrated capabilities of manufacturing the items below:</a:t>
            </a:r>
            <a:endParaRPr lang="en-US" dirty="0"/>
          </a:p>
          <a:p>
            <a:pPr marL="1428715" lvl="2" indent="-285744"/>
            <a:r>
              <a:rPr lang="en-US" dirty="0" smtClean="0"/>
              <a:t>Tube </a:t>
            </a:r>
            <a:r>
              <a:rPr lang="en-US" dirty="0"/>
              <a:t>Inspection Equipment</a:t>
            </a:r>
          </a:p>
          <a:p>
            <a:pPr marL="1428715" lvl="2" indent="-285744"/>
            <a:r>
              <a:rPr lang="en-US" dirty="0"/>
              <a:t>Non-contact countersink measurement system</a:t>
            </a:r>
          </a:p>
          <a:p>
            <a:pPr marL="1428715" lvl="2" indent="-285744"/>
            <a:r>
              <a:rPr lang="en-US" dirty="0"/>
              <a:t>Predictive Shimming Scanning Technologies</a:t>
            </a:r>
          </a:p>
          <a:p>
            <a:pPr marL="1428715" lvl="2" indent="-285744"/>
            <a:r>
              <a:rPr lang="en-US" dirty="0"/>
              <a:t>Primer Thickness Measurement system</a:t>
            </a:r>
          </a:p>
          <a:p>
            <a:pPr marL="1428715" lvl="2" indent="-285744"/>
            <a:r>
              <a:rPr lang="en-US" dirty="0"/>
              <a:t>Structured Light systems</a:t>
            </a:r>
          </a:p>
          <a:p>
            <a:pPr marL="1428715" lvl="2" indent="-285744"/>
            <a:r>
              <a:rPr lang="en-US" dirty="0"/>
              <a:t>Automated hole feature metrology (</a:t>
            </a:r>
            <a:r>
              <a:rPr lang="en-US" dirty="0" err="1"/>
              <a:t>csk</a:t>
            </a:r>
            <a:r>
              <a:rPr lang="en-US" dirty="0"/>
              <a:t>, bore, stack thickness)</a:t>
            </a:r>
          </a:p>
          <a:p>
            <a:pPr marL="1428715" lvl="2" indent="-285744"/>
            <a:r>
              <a:rPr lang="en-US" dirty="0"/>
              <a:t>Primer thickness gage (thickness gage over composite substrate)</a:t>
            </a:r>
          </a:p>
          <a:p>
            <a:pPr marL="1428715" lvl="2" indent="-285744"/>
            <a:r>
              <a:rPr lang="en-US" dirty="0"/>
              <a:t>High accuracy, large volume scanner</a:t>
            </a:r>
          </a:p>
        </p:txBody>
      </p:sp>
    </p:spTree>
    <p:extLst>
      <p:ext uri="{BB962C8B-B14F-4D97-AF65-F5344CB8AC3E}">
        <p14:creationId xmlns:p14="http://schemas.microsoft.com/office/powerpoint/2010/main" val="214678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Advanced Assembly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2"/>
            <a:ext cx="10411099" cy="3674511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Should include SMEs that demonstrate the capability to design or manufacturing:</a:t>
            </a:r>
            <a:endParaRPr lang="en-US" dirty="0"/>
          </a:p>
          <a:p>
            <a:pPr marL="971526" lvl="1" indent="-285744"/>
            <a:r>
              <a:rPr lang="en-US" dirty="0"/>
              <a:t>Fastener Projection Systems</a:t>
            </a:r>
          </a:p>
          <a:p>
            <a:pPr marL="971526" lvl="1" indent="-285744"/>
            <a:r>
              <a:rPr lang="en-US" dirty="0"/>
              <a:t>Digital Wireless Grip Gauges (measure stack material)</a:t>
            </a:r>
          </a:p>
          <a:p>
            <a:pPr marL="971526" lvl="1" indent="-285744"/>
            <a:r>
              <a:rPr lang="en-US" dirty="0"/>
              <a:t>Optical projection for wire harness clamping</a:t>
            </a:r>
          </a:p>
          <a:p>
            <a:pPr marL="971526" lvl="1" indent="-285744"/>
            <a:r>
              <a:rPr lang="en-US" dirty="0"/>
              <a:t>Laser coating removal system</a:t>
            </a:r>
          </a:p>
          <a:p>
            <a:pPr marL="971526" lvl="1" indent="-285744"/>
            <a:r>
              <a:rPr lang="en-US" dirty="0"/>
              <a:t>Lineside CNC machine for milling of shims</a:t>
            </a:r>
          </a:p>
          <a:p>
            <a:pPr marL="971526" lvl="1" indent="-285744"/>
            <a:r>
              <a:rPr lang="en-US" dirty="0"/>
              <a:t>Blind fastener cleaning and kitting system (kit, clean, &amp; bag blind fasteners to deliver lineside just in time)</a:t>
            </a:r>
          </a:p>
          <a:p>
            <a:pPr marL="971526" lvl="1" indent="-285744"/>
            <a:r>
              <a:rPr lang="en-US" dirty="0"/>
              <a:t>Technology to eliminate </a:t>
            </a:r>
            <a:r>
              <a:rPr lang="en-US" dirty="0" err="1"/>
              <a:t>destack</a:t>
            </a:r>
            <a:r>
              <a:rPr lang="en-US" dirty="0"/>
              <a:t> and deburr</a:t>
            </a:r>
          </a:p>
        </p:txBody>
      </p:sp>
    </p:spTree>
    <p:extLst>
      <p:ext uri="{BB962C8B-B14F-4D97-AF65-F5344CB8AC3E}">
        <p14:creationId xmlns:p14="http://schemas.microsoft.com/office/powerpoint/2010/main" val="1119212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Advanced Automation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Task-Level Automation: Collaborative robots – can work side-by-side with humans without risk of injury</a:t>
            </a:r>
          </a:p>
          <a:p>
            <a:pPr marL="1028674" lvl="1" indent="-342891"/>
            <a:r>
              <a:rPr lang="en-US" dirty="0"/>
              <a:t>Automated Component Drilling</a:t>
            </a:r>
          </a:p>
          <a:p>
            <a:r>
              <a:rPr lang="en-US" sz="2000" dirty="0"/>
              <a:t>Should include SMEs with demonstrated capability to design/develop/manufacture capability for:</a:t>
            </a:r>
          </a:p>
          <a:p>
            <a:pPr marL="1028674" lvl="1" indent="-342891"/>
            <a:r>
              <a:rPr lang="en-US" dirty="0"/>
              <a:t>Fastener storage and feed system for robot</a:t>
            </a:r>
          </a:p>
          <a:p>
            <a:pPr marL="1028674" lvl="1" indent="-342891"/>
            <a:r>
              <a:rPr lang="en-US" dirty="0"/>
              <a:t>Automated cold saw and deburr machine for C-130 tube shop</a:t>
            </a:r>
          </a:p>
          <a:p>
            <a:pPr marL="1028674" lvl="1" indent="-342891"/>
            <a:r>
              <a:rPr lang="en-US" dirty="0"/>
              <a:t>Automated Liquid Shim application System</a:t>
            </a:r>
          </a:p>
          <a:p>
            <a:pPr marL="1028674" lvl="1" indent="-342891"/>
            <a:r>
              <a:rPr lang="en-US" dirty="0"/>
              <a:t>Automated Fillet and Cap Sealant application system</a:t>
            </a:r>
          </a:p>
          <a:p>
            <a:pPr marL="1028674" lvl="1" indent="-342891"/>
            <a:r>
              <a:rPr lang="en-US" dirty="0"/>
              <a:t>Automated Skin/Fastener Installation system</a:t>
            </a:r>
          </a:p>
          <a:p>
            <a:pPr marL="1028674" lvl="1" indent="-342891"/>
            <a:r>
              <a:rPr lang="en-US" dirty="0"/>
              <a:t>Collaborative robot for ManTech lab</a:t>
            </a:r>
          </a:p>
          <a:p>
            <a:pPr marL="1028674" lvl="1" indent="-342891"/>
            <a:r>
              <a:rPr lang="en-US" dirty="0"/>
              <a:t>Hot dot dispenser for automated fastener fill systems</a:t>
            </a:r>
          </a:p>
          <a:p>
            <a:pPr marL="1028674" lvl="1" indent="-342891"/>
            <a:r>
              <a:rPr lang="en-US" dirty="0"/>
              <a:t>AGVs and VGVs for material transport</a:t>
            </a:r>
          </a:p>
          <a:p>
            <a:pPr marL="1028674" lvl="1" indent="-342891"/>
            <a:r>
              <a:rPr lang="en-US" dirty="0"/>
              <a:t>Co2 Spray/Vacuum System for Equipment Bay Cleaning (Wing Systems)</a:t>
            </a:r>
          </a:p>
          <a:p>
            <a:pPr marL="1028674" lvl="1" indent="-342891"/>
            <a:r>
              <a:rPr lang="en-US" dirty="0"/>
              <a:t>Automated Touch Up Paint Detection system</a:t>
            </a:r>
          </a:p>
        </p:txBody>
      </p:sp>
    </p:spTree>
    <p:extLst>
      <p:ext uri="{BB962C8B-B14F-4D97-AF65-F5344CB8AC3E}">
        <p14:creationId xmlns:p14="http://schemas.microsoft.com/office/powerpoint/2010/main" val="213164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Advanced Manufacturing Enterprise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Augmented Reality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Manufacturing Execution System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Shop Floor Manager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Mainly Software based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Should include SMEs that demonstrate the design/development/manufacturing capability for:</a:t>
            </a:r>
          </a:p>
          <a:p>
            <a:pPr marL="1028674" lvl="1" indent="-342891"/>
            <a:r>
              <a:rPr lang="en-US" dirty="0"/>
              <a:t>AR/VR equipment for pilot use cases on </a:t>
            </a:r>
            <a:r>
              <a:rPr lang="en-US" dirty="0" err="1"/>
              <a:t>mfg</a:t>
            </a:r>
            <a:r>
              <a:rPr lang="en-US" dirty="0"/>
              <a:t> floor</a:t>
            </a:r>
          </a:p>
          <a:p>
            <a:pPr marL="1028674" lvl="1" indent="-342891"/>
            <a:r>
              <a:rPr lang="en-US" dirty="0"/>
              <a:t>Computer monitors for </a:t>
            </a:r>
            <a:r>
              <a:rPr lang="en-US" dirty="0" err="1"/>
              <a:t>IIoT</a:t>
            </a:r>
            <a:r>
              <a:rPr lang="en-US" dirty="0"/>
              <a:t> dashboards</a:t>
            </a:r>
          </a:p>
          <a:p>
            <a:pPr marL="1028674" lvl="1" indent="-342891"/>
            <a:r>
              <a:rPr lang="en-US" dirty="0"/>
              <a:t>Augmented Reality System for </a:t>
            </a:r>
            <a:r>
              <a:rPr lang="en-US" dirty="0" err="1"/>
              <a:t>Nutplate</a:t>
            </a:r>
            <a:r>
              <a:rPr lang="en-US" dirty="0"/>
              <a:t> &amp; Fastener Installation</a:t>
            </a:r>
          </a:p>
        </p:txBody>
      </p:sp>
    </p:spTree>
    <p:extLst>
      <p:ext uri="{BB962C8B-B14F-4D97-AF65-F5344CB8AC3E}">
        <p14:creationId xmlns:p14="http://schemas.microsoft.com/office/powerpoint/2010/main" val="3800412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Additive Manufacturing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For Large and small scale items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Materials would include:</a:t>
            </a:r>
          </a:p>
          <a:p>
            <a:pPr marL="1028674" lvl="1" indent="-342891"/>
            <a:r>
              <a:rPr lang="en-US" dirty="0" smtClean="0"/>
              <a:t>Polymer</a:t>
            </a:r>
          </a:p>
          <a:p>
            <a:pPr marL="1028674" lvl="1" indent="-342891"/>
            <a:r>
              <a:rPr lang="en-US" dirty="0" smtClean="0"/>
              <a:t>Titanium</a:t>
            </a:r>
            <a:endParaRPr lang="en-US" dirty="0"/>
          </a:p>
          <a:p>
            <a:pPr marL="1028674" lvl="1" indent="-342891"/>
            <a:r>
              <a:rPr lang="en-US" dirty="0" smtClean="0"/>
              <a:t>Metals</a:t>
            </a:r>
            <a:endParaRPr lang="en-US" dirty="0"/>
          </a:p>
          <a:p>
            <a:pPr marL="1028674" lvl="1" indent="-342891"/>
            <a:r>
              <a:rPr lang="en-US" dirty="0" smtClean="0"/>
              <a:t>Advanced </a:t>
            </a:r>
            <a:r>
              <a:rPr lang="en-US" dirty="0"/>
              <a:t>Materials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Should include SMEs that demonstrate design/development/manufacturing capabilities for:</a:t>
            </a:r>
          </a:p>
          <a:p>
            <a:pPr marL="1028674" lvl="1" indent="-342891"/>
            <a:r>
              <a:rPr lang="en-US" dirty="0" smtClean="0"/>
              <a:t>Large </a:t>
            </a:r>
            <a:r>
              <a:rPr lang="en-US" dirty="0"/>
              <a:t>Scale Additive Machine w/Integrated CNC Mill</a:t>
            </a:r>
          </a:p>
        </p:txBody>
      </p:sp>
    </p:spTree>
    <p:extLst>
      <p:ext uri="{BB962C8B-B14F-4D97-AF65-F5344CB8AC3E}">
        <p14:creationId xmlns:p14="http://schemas.microsoft.com/office/powerpoint/2010/main" val="3951385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/>
              <a:t>Other Areas of Interest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 smtClean="0"/>
              <a:t>Composite </a:t>
            </a:r>
            <a:r>
              <a:rPr lang="en-US" dirty="0"/>
              <a:t>layup and fabrication</a:t>
            </a:r>
          </a:p>
          <a:p>
            <a:pPr marL="1028674" lvl="1" indent="-342891"/>
            <a:r>
              <a:rPr lang="en-US" dirty="0"/>
              <a:t>Titanium machining</a:t>
            </a:r>
          </a:p>
          <a:p>
            <a:pPr marL="1028674" lvl="1" indent="-342891"/>
            <a:r>
              <a:rPr lang="en-US" dirty="0"/>
              <a:t>Cutting tools for longer life on </a:t>
            </a:r>
            <a:r>
              <a:rPr lang="en-US" dirty="0" smtClean="0"/>
              <a:t>metallic </a:t>
            </a:r>
            <a:r>
              <a:rPr lang="en-US" dirty="0"/>
              <a:t>and composites</a:t>
            </a:r>
          </a:p>
        </p:txBody>
      </p:sp>
    </p:spTree>
    <p:extLst>
      <p:ext uri="{BB962C8B-B14F-4D97-AF65-F5344CB8AC3E}">
        <p14:creationId xmlns:p14="http://schemas.microsoft.com/office/powerpoint/2010/main" val="4170626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7"/>
            <a:ext cx="10515600" cy="735639"/>
          </a:xfrm>
        </p:spPr>
        <p:txBody>
          <a:bodyPr/>
          <a:lstStyle/>
          <a:p>
            <a:r>
              <a:rPr lang="en-US" dirty="0"/>
              <a:t>Lockheed </a:t>
            </a:r>
            <a:r>
              <a:rPr lang="en-US" dirty="0" smtClean="0"/>
              <a:t>Martin: MFC Energy </a:t>
            </a:r>
            <a:r>
              <a:rPr lang="en-US" dirty="0"/>
              <a:t>Group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518160" y="1524000"/>
            <a:ext cx="11250168" cy="3721939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Showcasing 3</a:t>
            </a:r>
            <a:r>
              <a:rPr lang="en-US" dirty="0" smtClean="0"/>
              <a:t> </a:t>
            </a:r>
            <a:r>
              <a:rPr lang="en-US" dirty="0"/>
              <a:t>Areas of Interest for </a:t>
            </a:r>
            <a:r>
              <a:rPr lang="en-US" dirty="0" smtClean="0"/>
              <a:t>Energy Line of Business </a:t>
            </a:r>
          </a:p>
          <a:p>
            <a:pPr marL="971527" lvl="1" indent="-285744"/>
            <a:r>
              <a:rPr lang="en-US" dirty="0" smtClean="0"/>
              <a:t>Flow Battery Components</a:t>
            </a:r>
          </a:p>
          <a:p>
            <a:pPr marL="971527" lvl="1" indent="-285744"/>
            <a:r>
              <a:rPr lang="en-US" dirty="0" smtClean="0"/>
              <a:t>Lithium-Ion Battery Components</a:t>
            </a:r>
          </a:p>
          <a:p>
            <a:pPr marL="971527" lvl="1" indent="-285744"/>
            <a:r>
              <a:rPr lang="en-US" dirty="0" smtClean="0"/>
              <a:t>Waste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SMEs will be interviewed by a </a:t>
            </a:r>
            <a:r>
              <a:rPr lang="en-US" dirty="0" smtClean="0"/>
              <a:t>sourcing manager and </a:t>
            </a:r>
            <a:r>
              <a:rPr lang="en-US" dirty="0"/>
              <a:t>manufacturing </a:t>
            </a:r>
            <a:r>
              <a:rPr lang="en-US" dirty="0" smtClean="0"/>
              <a:t>engineer</a:t>
            </a:r>
          </a:p>
          <a:p>
            <a:pPr marL="971527" lvl="1" indent="-28574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01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MFC Energy: Flow Battery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8 Flow Battery Assemblies</a:t>
            </a:r>
          </a:p>
          <a:p>
            <a:pPr marL="1028674" lvl="1" indent="-342891"/>
            <a:r>
              <a:rPr lang="en-US" dirty="0"/>
              <a:t>Should include SMEs with</a:t>
            </a:r>
          </a:p>
          <a:p>
            <a:pPr marL="1485862" lvl="2" indent="-342891"/>
            <a:r>
              <a:rPr lang="en-US" dirty="0"/>
              <a:t>Design and engineering capabilities</a:t>
            </a:r>
          </a:p>
          <a:p>
            <a:pPr marL="1485862" lvl="2" indent="-342891"/>
            <a:r>
              <a:rPr lang="en-US" dirty="0"/>
              <a:t>Demonstrated </a:t>
            </a:r>
            <a:r>
              <a:rPr lang="en-US" dirty="0" smtClean="0"/>
              <a:t>Flow Battery manufacturing capabilities</a:t>
            </a:r>
            <a:endParaRPr lang="en-US" dirty="0"/>
          </a:p>
          <a:p>
            <a:pPr marL="1485862" lvl="2" indent="-342891"/>
            <a:r>
              <a:rPr lang="en-US" dirty="0" smtClean="0"/>
              <a:t>Demonstrated </a:t>
            </a:r>
            <a:r>
              <a:rPr lang="en-US" dirty="0"/>
              <a:t>manufacturing know how for </a:t>
            </a:r>
            <a:r>
              <a:rPr lang="en-US" dirty="0" smtClean="0"/>
              <a:t>mechanical assemblies</a:t>
            </a:r>
          </a:p>
          <a:p>
            <a:pPr marL="1485862" lvl="2" indent="-342891"/>
            <a:r>
              <a:rPr lang="en-US" dirty="0"/>
              <a:t>Demonstrated manufacturing know how </a:t>
            </a:r>
            <a:r>
              <a:rPr lang="en-US" dirty="0" smtClean="0"/>
              <a:t>for presses, molds, and pump functions</a:t>
            </a:r>
            <a:endParaRPr lang="en-US" dirty="0"/>
          </a:p>
          <a:p>
            <a:pPr marL="1485862" lvl="2" indent="-342891"/>
            <a:r>
              <a:rPr lang="en-US" dirty="0" smtClean="0"/>
              <a:t>Demonstrated know how to order Bill of Material driven requirements</a:t>
            </a:r>
            <a:endParaRPr lang="en-US" dirty="0"/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Areas of Interest Include</a:t>
            </a:r>
          </a:p>
          <a:p>
            <a:pPr marL="1028674" lvl="1" indent="-342891"/>
            <a:r>
              <a:rPr lang="en-US" dirty="0" err="1" smtClean="0"/>
              <a:t>Stackless</a:t>
            </a:r>
            <a:r>
              <a:rPr lang="en-US" dirty="0" smtClean="0"/>
              <a:t> Power Module</a:t>
            </a:r>
          </a:p>
          <a:p>
            <a:pPr marL="1028674" lvl="1" indent="-342891"/>
            <a:r>
              <a:rPr lang="en-US" dirty="0" smtClean="0"/>
              <a:t>BPPA Positive Frame</a:t>
            </a:r>
          </a:p>
          <a:p>
            <a:pPr marL="1028674" lvl="1" indent="-342891"/>
            <a:r>
              <a:rPr lang="en-US" dirty="0" smtClean="0"/>
              <a:t>BPPA Negative Frame</a:t>
            </a:r>
          </a:p>
          <a:p>
            <a:pPr marL="1028674" lvl="1" indent="-342891"/>
            <a:r>
              <a:rPr lang="en-US" dirty="0" smtClean="0"/>
              <a:t>BPP Bi Graphite Plate</a:t>
            </a:r>
          </a:p>
          <a:p>
            <a:pPr marL="1028674" lvl="1" indent="-342891"/>
            <a:r>
              <a:rPr lang="en-US" dirty="0" smtClean="0"/>
              <a:t>Manifold Seals</a:t>
            </a:r>
          </a:p>
          <a:p>
            <a:pPr marL="1028674" lvl="1" indent="-342891"/>
            <a:r>
              <a:rPr lang="en-US" dirty="0" smtClean="0"/>
              <a:t>Perimeter Seals</a:t>
            </a:r>
          </a:p>
          <a:p>
            <a:pPr marL="1028674" lvl="1" indent="-342891"/>
            <a:r>
              <a:rPr lang="en-US" dirty="0" smtClean="0"/>
              <a:t>BPPA Assembly Work</a:t>
            </a:r>
          </a:p>
          <a:p>
            <a:pPr marL="1028674" lvl="1" indent="-34289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8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MFC Energy: Lithium-Ion Battery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3 Lithium-Ion Battery Related </a:t>
            </a:r>
            <a:r>
              <a:rPr lang="en-US" dirty="0"/>
              <a:t>Assemblies</a:t>
            </a:r>
          </a:p>
          <a:p>
            <a:pPr marL="1028674" lvl="1" indent="-342891"/>
            <a:r>
              <a:rPr lang="en-US" dirty="0"/>
              <a:t>Should include SMEs with</a:t>
            </a:r>
          </a:p>
          <a:p>
            <a:pPr marL="1485862" lvl="2" indent="-342891"/>
            <a:r>
              <a:rPr lang="en-US" dirty="0"/>
              <a:t>Design and engineering capabilities</a:t>
            </a:r>
          </a:p>
          <a:p>
            <a:pPr marL="1485862" lvl="2" indent="-342891"/>
            <a:r>
              <a:rPr lang="en-US" dirty="0"/>
              <a:t>Demonstrated </a:t>
            </a:r>
            <a:r>
              <a:rPr lang="en-US" dirty="0" smtClean="0"/>
              <a:t>HVAC manufacturing capabilities (4 Ton &amp; 8 Ton Units) </a:t>
            </a:r>
            <a:endParaRPr lang="en-US" dirty="0"/>
          </a:p>
          <a:p>
            <a:pPr marL="1485862" lvl="2" indent="-342891"/>
            <a:r>
              <a:rPr lang="en-US" dirty="0"/>
              <a:t>Demonstrated manufacturing know how for </a:t>
            </a:r>
            <a:r>
              <a:rPr lang="en-US" dirty="0" smtClean="0"/>
              <a:t>control panel and electrical </a:t>
            </a:r>
            <a:r>
              <a:rPr lang="en-US" dirty="0"/>
              <a:t>assemblies</a:t>
            </a:r>
          </a:p>
          <a:p>
            <a:pPr marL="1485862" lvl="2" indent="-342891"/>
            <a:r>
              <a:rPr lang="en-US" dirty="0" smtClean="0"/>
              <a:t>Demonstrated </a:t>
            </a:r>
            <a:r>
              <a:rPr lang="en-US" dirty="0"/>
              <a:t>know how to order Bill of Material driven requirements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Areas of Interest Include</a:t>
            </a:r>
          </a:p>
          <a:p>
            <a:pPr marL="1028674" lvl="1" indent="-342891"/>
            <a:r>
              <a:rPr lang="en-US" dirty="0" smtClean="0"/>
              <a:t>Control Panel</a:t>
            </a:r>
          </a:p>
          <a:p>
            <a:pPr marL="1028674" lvl="1" indent="-342891"/>
            <a:r>
              <a:rPr lang="en-US" dirty="0" smtClean="0"/>
              <a:t>4 Ton HVAC Unit</a:t>
            </a:r>
          </a:p>
          <a:p>
            <a:pPr marL="1028674" lvl="1" indent="-342891"/>
            <a:r>
              <a:rPr lang="en-US" dirty="0" smtClean="0"/>
              <a:t>8 Ton HVAC 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MFC Energy: Waste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11 Waste Related </a:t>
            </a:r>
            <a:r>
              <a:rPr lang="en-US" dirty="0"/>
              <a:t>Assemblies</a:t>
            </a:r>
          </a:p>
          <a:p>
            <a:pPr marL="1028674" lvl="1" indent="-342891"/>
            <a:r>
              <a:rPr lang="en-US" dirty="0"/>
              <a:t>Should include SMEs with</a:t>
            </a:r>
          </a:p>
          <a:p>
            <a:pPr marL="1485862" lvl="2" indent="-342891"/>
            <a:r>
              <a:rPr lang="en-US" dirty="0"/>
              <a:t>Design and engineering </a:t>
            </a:r>
            <a:r>
              <a:rPr lang="en-US" dirty="0" smtClean="0"/>
              <a:t>capabilities</a:t>
            </a:r>
          </a:p>
          <a:p>
            <a:pPr marL="1485862" lvl="2" indent="-342891"/>
            <a:r>
              <a:rPr lang="en-US" dirty="0" smtClean="0"/>
              <a:t>See Each Waste Slide for SME specific capabilities</a:t>
            </a:r>
            <a:endParaRPr lang="en-US" dirty="0"/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Areas </a:t>
            </a:r>
            <a:r>
              <a:rPr lang="en-US" dirty="0"/>
              <a:t>of Interest </a:t>
            </a:r>
            <a:r>
              <a:rPr lang="en-US" dirty="0" smtClean="0"/>
              <a:t>Include</a:t>
            </a:r>
          </a:p>
          <a:p>
            <a:pPr marL="1028674" lvl="1" indent="-342891"/>
            <a:r>
              <a:rPr lang="en-US" dirty="0" smtClean="0"/>
              <a:t>Cooling Tower</a:t>
            </a:r>
          </a:p>
          <a:p>
            <a:pPr marL="1028674" lvl="1" indent="-342891"/>
            <a:r>
              <a:rPr lang="en-US" dirty="0" smtClean="0"/>
              <a:t>Flare Stack</a:t>
            </a:r>
          </a:p>
          <a:p>
            <a:pPr marL="1028674" lvl="1" indent="-342891"/>
            <a:r>
              <a:rPr lang="en-US" dirty="0" smtClean="0"/>
              <a:t>Continuous Emissions Monitoring System</a:t>
            </a:r>
          </a:p>
          <a:p>
            <a:pPr marL="1028674" lvl="1" indent="-342891"/>
            <a:r>
              <a:rPr lang="en-US" dirty="0" smtClean="0"/>
              <a:t>Gas Storage Tank</a:t>
            </a:r>
          </a:p>
          <a:p>
            <a:pPr marL="1028674" lvl="1" indent="-342891"/>
            <a:r>
              <a:rPr lang="en-US" dirty="0" smtClean="0"/>
              <a:t>Vertical Conveyor</a:t>
            </a:r>
          </a:p>
          <a:p>
            <a:pPr marL="1028674" lvl="1" indent="-342891"/>
            <a:r>
              <a:rPr lang="en-US" dirty="0" smtClean="0"/>
              <a:t>Emergency Stack (Burner)</a:t>
            </a:r>
          </a:p>
          <a:p>
            <a:pPr marL="1028674" lvl="1" indent="-342891"/>
            <a:r>
              <a:rPr lang="en-US" dirty="0" smtClean="0"/>
              <a:t>Crane and Feedstock Handling</a:t>
            </a:r>
          </a:p>
          <a:p>
            <a:pPr marL="1028674" lvl="1" indent="-342891"/>
            <a:r>
              <a:rPr lang="en-US" dirty="0" smtClean="0"/>
              <a:t>Heat Exchanger</a:t>
            </a:r>
          </a:p>
          <a:p>
            <a:pPr marL="1028674" lvl="1" indent="-342891"/>
            <a:r>
              <a:rPr lang="en-US" dirty="0" smtClean="0"/>
              <a:t>Cyclone</a:t>
            </a:r>
          </a:p>
          <a:p>
            <a:pPr marL="1028674" lvl="1" indent="-342891"/>
            <a:r>
              <a:rPr lang="en-US" dirty="0" smtClean="0"/>
              <a:t>Instrumentation and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2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Cooling Tower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 smtClean="0"/>
              <a:t>Wet, dry, and Hybrid cooling towers</a:t>
            </a:r>
          </a:p>
          <a:p>
            <a:pPr marL="1028674" lvl="1" indent="-342891"/>
            <a:r>
              <a:rPr lang="en-US" dirty="0" smtClean="0"/>
              <a:t>Closed Circuit type with capacity in the area of 7,000kw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8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Flare Stack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 smtClean="0"/>
              <a:t>High temperature, enclosed, insulated combustion chambers</a:t>
            </a:r>
          </a:p>
          <a:p>
            <a:pPr marL="1028674" lvl="1" indent="-342891"/>
            <a:r>
              <a:rPr lang="en-US" dirty="0" smtClean="0"/>
              <a:t>Ignition Burners</a:t>
            </a:r>
          </a:p>
          <a:p>
            <a:pPr marL="1028674" lvl="1" indent="-342891"/>
            <a:r>
              <a:rPr lang="en-US" dirty="0" smtClean="0"/>
              <a:t>Combustion Burners</a:t>
            </a:r>
          </a:p>
          <a:p>
            <a:pPr marL="1028674" lvl="1" indent="-342891"/>
            <a:r>
              <a:rPr lang="en-US" dirty="0" smtClean="0"/>
              <a:t> Flare Stack Auxiliary Equipment and controls needed for combustion </a:t>
            </a:r>
          </a:p>
        </p:txBody>
      </p:sp>
    </p:spTree>
    <p:extLst>
      <p:ext uri="{BB962C8B-B14F-4D97-AF65-F5344CB8AC3E}">
        <p14:creationId xmlns:p14="http://schemas.microsoft.com/office/powerpoint/2010/main" val="403697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Burners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971533" lvl="1" indent="-285750"/>
            <a:r>
              <a:rPr lang="en-US" dirty="0" smtClean="0"/>
              <a:t>Capable of combusting char, propane, bio-diesel, and syngas for generation of hot flue gas</a:t>
            </a:r>
          </a:p>
        </p:txBody>
      </p:sp>
    </p:spTree>
    <p:extLst>
      <p:ext uri="{BB962C8B-B14F-4D97-AF65-F5344CB8AC3E}">
        <p14:creationId xmlns:p14="http://schemas.microsoft.com/office/powerpoint/2010/main" val="166014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Emergency Stack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971533" lvl="1" indent="-285750"/>
            <a:r>
              <a:rPr lang="en-US" dirty="0"/>
              <a:t>Exhaust gas temperature at the flame tip of at least 1000 </a:t>
            </a:r>
            <a:r>
              <a:rPr lang="en-US" dirty="0" err="1"/>
              <a:t>deg</a:t>
            </a:r>
            <a:r>
              <a:rPr lang="en-US" dirty="0"/>
              <a:t> Celsius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806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Continuous Emissions Monitoring System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/>
              <a:t>Extractive CEMS integrated </a:t>
            </a:r>
            <a:r>
              <a:rPr lang="en-US" dirty="0" smtClean="0"/>
              <a:t>systems </a:t>
            </a:r>
            <a:r>
              <a:rPr lang="en-US" dirty="0"/>
              <a:t>with Gas </a:t>
            </a:r>
            <a:r>
              <a:rPr lang="en-US" dirty="0" smtClean="0"/>
              <a:t>sampling</a:t>
            </a:r>
          </a:p>
          <a:p>
            <a:pPr marL="1028674" lvl="1" indent="-342891"/>
            <a:r>
              <a:rPr lang="en-US" dirty="0" smtClean="0"/>
              <a:t>Calibration Equipment</a:t>
            </a:r>
          </a:p>
          <a:p>
            <a:pPr marL="1028674" lvl="1" indent="-342891"/>
            <a:r>
              <a:rPr lang="en-US" dirty="0" smtClean="0"/>
              <a:t>Conditioning System and Controls</a:t>
            </a:r>
          </a:p>
          <a:p>
            <a:pPr marL="1028674" lvl="1" indent="-342891"/>
            <a:r>
              <a:rPr lang="en-US" dirty="0" smtClean="0"/>
              <a:t>Gas Analyzer Capabilities </a:t>
            </a:r>
          </a:p>
        </p:txBody>
      </p:sp>
    </p:spTree>
    <p:extLst>
      <p:ext uri="{BB962C8B-B14F-4D97-AF65-F5344CB8AC3E}">
        <p14:creationId xmlns:p14="http://schemas.microsoft.com/office/powerpoint/2010/main" val="351532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Gas Storage Tank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 smtClean="0"/>
              <a:t>Dry-Sealed  Gas Holder</a:t>
            </a:r>
          </a:p>
          <a:p>
            <a:pPr marL="1028674" lvl="1" indent="-342891"/>
            <a:r>
              <a:rPr lang="en-US" dirty="0" smtClean="0"/>
              <a:t>Volume/Capacity at 250 Cubic Meters</a:t>
            </a:r>
          </a:p>
        </p:txBody>
      </p:sp>
    </p:spTree>
    <p:extLst>
      <p:ext uri="{BB962C8B-B14F-4D97-AF65-F5344CB8AC3E}">
        <p14:creationId xmlns:p14="http://schemas.microsoft.com/office/powerpoint/2010/main" val="157802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Vertical Conveyor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 smtClean="0"/>
              <a:t>High Temperature, gas-tight, bucket elevator</a:t>
            </a:r>
          </a:p>
        </p:txBody>
      </p:sp>
    </p:spTree>
    <p:extLst>
      <p:ext uri="{BB962C8B-B14F-4D97-AF65-F5344CB8AC3E}">
        <p14:creationId xmlns:p14="http://schemas.microsoft.com/office/powerpoint/2010/main" val="54789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Crane and Feedstock Handling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/>
              <a:t>Bulk-solids overhead Auto Crane up to 3 Ton </a:t>
            </a:r>
            <a:r>
              <a:rPr lang="en-US" dirty="0" smtClean="0"/>
              <a:t>capacity </a:t>
            </a:r>
          </a:p>
          <a:p>
            <a:pPr marL="1028674" lvl="1" indent="-342891"/>
            <a:r>
              <a:rPr lang="en-US" dirty="0" smtClean="0"/>
              <a:t>Typical </a:t>
            </a:r>
            <a:r>
              <a:rPr lang="en-US" dirty="0"/>
              <a:t>dry/bulk solid conveyance systems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43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Heat Exchanger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/>
              <a:t>Air cooled, Waste Heat recovery, Thermal Oil, Industrial/commercial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0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Cyclone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/>
              <a:t>Post Drying dust segregation and air recycling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0226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Waste: Instrumentation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/>
              <a:t>Should include SMEs that demonstrate design/development/manufacturing capabilities for</a:t>
            </a:r>
          </a:p>
          <a:p>
            <a:pPr marL="1028674" lvl="1" indent="-342891"/>
            <a:r>
              <a:rPr lang="en-US" dirty="0"/>
              <a:t>Commercial </a:t>
            </a:r>
            <a:r>
              <a:rPr lang="en-US" dirty="0" smtClean="0"/>
              <a:t>instrumentation</a:t>
            </a:r>
          </a:p>
          <a:p>
            <a:pPr marL="1028674" lvl="1" indent="-342891"/>
            <a:r>
              <a:rPr lang="en-US" dirty="0" smtClean="0"/>
              <a:t>Chromatographs</a:t>
            </a:r>
          </a:p>
          <a:p>
            <a:pPr marL="1028674" lvl="1" indent="-342891"/>
            <a:r>
              <a:rPr lang="en-US" dirty="0" smtClean="0"/>
              <a:t>Level sensors</a:t>
            </a:r>
          </a:p>
          <a:p>
            <a:pPr marL="1028674" lvl="1" indent="-342891"/>
            <a:r>
              <a:rPr lang="en-US" dirty="0" smtClean="0"/>
              <a:t>Electrical Assemblies</a:t>
            </a:r>
          </a:p>
        </p:txBody>
      </p:sp>
    </p:spTree>
    <p:extLst>
      <p:ext uri="{BB962C8B-B14F-4D97-AF65-F5344CB8AC3E}">
        <p14:creationId xmlns:p14="http://schemas.microsoft.com/office/powerpoint/2010/main" val="28332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Electric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57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7"/>
            <a:ext cx="10515600" cy="735639"/>
          </a:xfrm>
        </p:spPr>
        <p:txBody>
          <a:bodyPr/>
          <a:lstStyle/>
          <a:p>
            <a:r>
              <a:rPr lang="en-US" dirty="0" smtClean="0"/>
              <a:t>General Electric Group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518160" y="1524000"/>
            <a:ext cx="6096000" cy="3721939"/>
          </a:xfrm>
        </p:spPr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smtClean="0"/>
              <a:t>Representing Areas of Interest for </a:t>
            </a:r>
          </a:p>
          <a:p>
            <a:pPr marL="971527" lvl="1" indent="-285744"/>
            <a:r>
              <a:rPr lang="en-US" dirty="0" smtClean="0"/>
              <a:t>GE Aviation </a:t>
            </a:r>
          </a:p>
          <a:p>
            <a:pPr marL="285744" indent="-285744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040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8160" y="474858"/>
            <a:ext cx="10515600" cy="822724"/>
          </a:xfrm>
        </p:spPr>
        <p:txBody>
          <a:bodyPr/>
          <a:lstStyle/>
          <a:p>
            <a:r>
              <a:rPr lang="en-US" dirty="0" smtClean="0"/>
              <a:t>GE Aviation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518159" y="1440800"/>
            <a:ext cx="10411099" cy="4785829"/>
          </a:xfrm>
        </p:spPr>
        <p:txBody>
          <a:bodyPr/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smtClean="0"/>
              <a:t>GE Aviation seeks SMEs that demonstrate the following capabilities:</a:t>
            </a:r>
          </a:p>
          <a:p>
            <a:pPr marL="1028674" lvl="1" indent="-342891"/>
            <a:r>
              <a:rPr lang="en-US" dirty="0"/>
              <a:t>S</a:t>
            </a:r>
            <a:r>
              <a:rPr lang="en-US" dirty="0" smtClean="0"/>
              <a:t>trong </a:t>
            </a:r>
            <a:r>
              <a:rPr lang="en-US" dirty="0"/>
              <a:t>machining capability in complex parts preferably in small/medium engine parts.  </a:t>
            </a:r>
            <a:endParaRPr lang="en-US" dirty="0" smtClean="0"/>
          </a:p>
          <a:p>
            <a:pPr marL="1485863" lvl="2" indent="-342891"/>
            <a:r>
              <a:rPr lang="en-US" dirty="0" smtClean="0"/>
              <a:t>The </a:t>
            </a:r>
            <a:r>
              <a:rPr lang="en-US" dirty="0"/>
              <a:t>commodity that we are working on have maximum dimension of 12inch x 12inch </a:t>
            </a:r>
            <a:r>
              <a:rPr lang="en-US" dirty="0" smtClean="0"/>
              <a:t>x12inch</a:t>
            </a:r>
          </a:p>
          <a:p>
            <a:pPr marL="1028674" lvl="1" indent="-342891"/>
            <a:r>
              <a:rPr lang="en-US" dirty="0" smtClean="0"/>
              <a:t>AS9100 Quality Systems Certified </a:t>
            </a:r>
          </a:p>
          <a:p>
            <a:pPr marL="1028674" lvl="1" indent="-342891"/>
            <a:r>
              <a:rPr lang="en-US" dirty="0" smtClean="0"/>
              <a:t>NADCAP Accreditation on</a:t>
            </a:r>
          </a:p>
          <a:p>
            <a:pPr marL="1485863" lvl="2" indent="-342891"/>
            <a:r>
              <a:rPr lang="en-US" dirty="0"/>
              <a:t>Chemical Processes (Anodizing, Conversion Coating, Fluorescent Penetration Inspection, Non Destructive Testing</a:t>
            </a:r>
            <a:r>
              <a:rPr lang="en-US" dirty="0" smtClean="0"/>
              <a:t>)</a:t>
            </a:r>
          </a:p>
          <a:p>
            <a:pPr marL="1485863" lvl="2" indent="-342891"/>
            <a:r>
              <a:rPr lang="en-US" dirty="0" smtClean="0"/>
              <a:t>Heat Treatment</a:t>
            </a:r>
          </a:p>
          <a:p>
            <a:pPr marL="1485863" lvl="2" indent="-342891"/>
            <a:r>
              <a:rPr lang="en-US" dirty="0"/>
              <a:t>Special Processes like Electron Beam (EB) Welding, Chemical </a:t>
            </a:r>
            <a:r>
              <a:rPr lang="en-US" dirty="0" smtClean="0"/>
              <a:t>Deburring</a:t>
            </a:r>
          </a:p>
          <a:p>
            <a:pPr marL="1028674" lvl="1" indent="-342891"/>
            <a:r>
              <a:rPr lang="en-US" dirty="0" smtClean="0"/>
              <a:t>Ruggedized LED Supplier</a:t>
            </a:r>
          </a:p>
          <a:p>
            <a:pPr marL="1485863" lvl="2" indent="-342891"/>
            <a:endParaRPr lang="en-US" dirty="0" smtClean="0"/>
          </a:p>
          <a:p>
            <a:pPr marL="1028674" lvl="1" indent="-342891"/>
            <a:endParaRPr lang="en-US" dirty="0" smtClean="0"/>
          </a:p>
          <a:p>
            <a:pPr marL="342891" indent="-34289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6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MTemplate_Colors">
      <a:dk1>
        <a:srgbClr val="63666A"/>
      </a:dk1>
      <a:lt1>
        <a:sysClr val="window" lastClr="FFFFFF"/>
      </a:lt1>
      <a:dk2>
        <a:srgbClr val="000000"/>
      </a:dk2>
      <a:lt2>
        <a:srgbClr val="E7E6E6"/>
      </a:lt2>
      <a:accent1>
        <a:srgbClr val="002F6C"/>
      </a:accent1>
      <a:accent2>
        <a:srgbClr val="00A3E0"/>
      </a:accent2>
      <a:accent3>
        <a:srgbClr val="007396"/>
      </a:accent3>
      <a:accent4>
        <a:srgbClr val="833177"/>
      </a:accent4>
      <a:accent5>
        <a:srgbClr val="43B02A"/>
      </a:accent5>
      <a:accent6>
        <a:srgbClr val="FFC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Lockheed Martin PowerPoint.PPTX" id="{5F09EA83-9AEC-4857-AC14-D0B7CAC17FED}" vid="{ABD7E0D0-260C-4059-8430-9005EA43B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1bd46e-921f-4b2f-94f6-3f9bfcdede32">
      <Value>34</Value>
      <Value>33</Value>
      <Value>32</Value>
    </TaxCatchAll>
    <SIPLabel_Specialty xmlns="661bd46e-921f-4b2f-94f6-3f9bfcdede32"/>
    <SIPLabel_TPPI xmlns="661bd46e-921f-4b2f-94f6-3f9bfcdede32" xsi:nil="true"/>
    <TaxKeywordTaxHTField xmlns="661bd46e-921f-4b2f-94f6-3f9bfcdede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</TermName>
          <TermId xmlns="http://schemas.microsoft.com/office/infopath/2007/PartnerControls">cf27d6ae-165f-4fd4-82df-b359670c06e5</TermId>
        </TermInfo>
        <TermInfo xmlns="http://schemas.microsoft.com/office/infopath/2007/PartnerControls">
          <TermName xmlns="http://schemas.microsoft.com/office/infopath/2007/PartnerControls">template</TermName>
          <TermId xmlns="http://schemas.microsoft.com/office/infopath/2007/PartnerControls">aa6d2b24-3068-464c-b8a1-9c0912f06071</TermId>
        </TermInfo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fdd97a65-f75e-49d0-985b-95654da0a884</TermId>
        </TermInfo>
      </Terms>
    </TaxKeywordTaxHTField>
    <SIPLabel_OCI xmlns="661bd46e-921f-4b2f-94f6-3f9bfcdede32" xsi:nil="true"/>
    <Info xmlns="1042a8a7-e606-4d6a-9cd6-c2fbda9658e7">White background on title &amp; end slides</Info>
    <SIPLabel_ECICountry xmlns="661bd46e-921f-4b2f-94f6-3f9bfcdede32"/>
    <SIPLabel xmlns="661bd46e-921f-4b2f-94f6-3f9bfcdede32">
      <Value>Unrestricted</Value>
    </SIPLabe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9BFE13F2C6DC4E8A742168C5E5E2A3" ma:contentTypeVersion="12" ma:contentTypeDescription="Create a new document." ma:contentTypeScope="" ma:versionID="48900e67c0d0066448a8529c3e1c1e65">
  <xsd:schema xmlns:xsd="http://www.w3.org/2001/XMLSchema" xmlns:xs="http://www.w3.org/2001/XMLSchema" xmlns:p="http://schemas.microsoft.com/office/2006/metadata/properties" xmlns:ns2="661bd46e-921f-4b2f-94f6-3f9bfcdede32" xmlns:ns3="1042a8a7-e606-4d6a-9cd6-c2fbda9658e7" targetNamespace="http://schemas.microsoft.com/office/2006/metadata/properties" ma:root="true" ma:fieldsID="7935dc6e203849a374f4e7dc4c1c3403" ns2:_="" ns3:_="">
    <xsd:import namespace="661bd46e-921f-4b2f-94f6-3f9bfcdede32"/>
    <xsd:import namespace="1042a8a7-e606-4d6a-9cd6-c2fbda9658e7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Info" minOccurs="0"/>
                <xsd:element ref="ns2:SIPLabel" minOccurs="0"/>
                <xsd:element ref="ns2:SIPLabel_ECICountry" minOccurs="0"/>
                <xsd:element ref="ns2:SIPLabel_OCI" minOccurs="0"/>
                <xsd:element ref="ns2:SIPLabel_TPPI" minOccurs="0"/>
                <xsd:element ref="ns2:SIPLabel_Special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bd46e-921f-4b2f-94f6-3f9bfcdede3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Enterprise_x0020_Keywords" ma:displayName="Enterprise Keywords" ma:fieldId="{23f27201-bee3-471e-b2e7-b64fd8b7ca38}" ma:taxonomyMulti="true" ma:sspId="5f68076a-9896-4f70-850d-4130ed0339a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5dfc3885-0e86-4dcb-a692-351b8f83f0b3}" ma:internalName="TaxCatchAll" ma:showField="CatchAllData" ma:web="661bd46e-921f-4b2f-94f6-3f9bfcdede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IPLabel" ma:index="12" nillable="true" ma:displayName="Sensitive Information Protection (SIP) Label" ma:internalName="SIPLabel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Unrestricted"/>
                    <xsd:enumeration value="Lockheed Martin Proprietary Information (LMPI)"/>
                    <xsd:enumeration value="Export Controlled Information (ECI)"/>
                    <xsd:enumeration value="Attorney-Client Privileged Information and/or Attorney Work Product"/>
                    <xsd:enumeration value="Protected Information"/>
                    <xsd:enumeration value="Personal Information"/>
                    <xsd:enumeration value="Third Party Proprietary Information"/>
                    <xsd:enumeration value="Organizational Conflict of Interest (OCI)"/>
                    <xsd:enumeration value="Specialty Label"/>
                  </xsd:restriction>
                </xsd:simpleType>
              </xsd:element>
            </xsd:sequence>
          </xsd:extension>
        </xsd:complexContent>
      </xsd:complexType>
    </xsd:element>
    <xsd:element name="SIPLabel_ECICountry" ma:index="13" nillable="true" ma:displayName="Export Control Country of Jurisdiction" ma:internalName="SIPLabel_ECICoun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United States (US)"/>
                    <xsd:enumeration value="Canada (CA)"/>
                    <xsd:enumeration value="United Kingdom (GB)"/>
                    <xsd:enumeration value="Australia (AU)"/>
                    <xsd:enumeration value="Albania (AL)"/>
                    <xsd:enumeration value="Argentina (AR)"/>
                    <xsd:enumeration value="Bahrain (BH)"/>
                    <xsd:enumeration value="Belgium (BE)"/>
                    <xsd:enumeration value="Brazil (BR)"/>
                    <xsd:enumeration value="China (CN)"/>
                    <xsd:enumeration value="Colombia (CO)"/>
                    <xsd:enumeration value="Croatia (HR)"/>
                    <xsd:enumeration value="Denmark (DK)"/>
                    <xsd:enumeration value="Egypt (EG)"/>
                    <xsd:enumeration value="Finland (FI)"/>
                    <xsd:enumeration value="France (FR)"/>
                    <xsd:enumeration value="Germany (DE)"/>
                    <xsd:enumeration value="Greece (GR)"/>
                    <xsd:enumeration value="Guam (GU)"/>
                    <xsd:enumeration value="Hong Kong (HK)"/>
                    <xsd:enumeration value="India (IN)"/>
                    <xsd:enumeration value="Israel (IL)"/>
                    <xsd:enumeration value="Italy (IT)"/>
                    <xsd:enumeration value="Japan (JP)"/>
                    <xsd:enumeration value="Korea, Republic of (KR)"/>
                    <xsd:enumeration value="Kuwait (KW)"/>
                    <xsd:enumeration value="Malaysia (MY)"/>
                    <xsd:enumeration value="Mauritius (MU)"/>
                    <xsd:enumeration value="Mexico (MX)"/>
                    <xsd:enumeration value="Netherlands (NL)"/>
                    <xsd:enumeration value="New Zealand (NZ)"/>
                    <xsd:enumeration value="Norway (NO)"/>
                    <xsd:enumeration value="Philippines (PH)"/>
                    <xsd:enumeration value="Poland (PL)"/>
                    <xsd:enumeration value="Portugal (PT)"/>
                    <xsd:enumeration value="Puerto Rico (PR)"/>
                    <xsd:enumeration value="Romania (RO)"/>
                    <xsd:enumeration value="Saudi Arabia (SA)"/>
                    <xsd:enumeration value="Singapore (SG)"/>
                    <xsd:enumeration value="South Africa (ZA)"/>
                    <xsd:enumeration value="Spain (ES)"/>
                    <xsd:enumeration value="Sweden (SE)"/>
                    <xsd:enumeration value="Switzerland (CH)"/>
                    <xsd:enumeration value="Taiwan, Province of China (TW)"/>
                    <xsd:enumeration value="Thailand (TH)"/>
                    <xsd:enumeration value="Turkey (TR)"/>
                    <xsd:enumeration value="United Arab Emirates (AE)"/>
                    <xsd:enumeration value="Venezuela (VE)"/>
                    <xsd:enumeration value="Viet Nam (VN)"/>
                  </xsd:restriction>
                </xsd:simpleType>
              </xsd:element>
            </xsd:sequence>
          </xsd:extension>
        </xsd:complexContent>
      </xsd:complexType>
    </xsd:element>
    <xsd:element name="SIPLabel_OCI" ma:index="14" nillable="true" ma:displayName="Organizational Conflict of Interest" ma:internalName="SIPLabel_OCI">
      <xsd:simpleType>
        <xsd:restriction base="dms:Text"/>
      </xsd:simpleType>
    </xsd:element>
    <xsd:element name="SIPLabel_TPPI" ma:index="15" nillable="true" ma:displayName="Third Party" ma:internalName="SIPLabel_TPPI">
      <xsd:simpleType>
        <xsd:restriction base="dms:Text"/>
      </xsd:simpleType>
    </xsd:element>
    <xsd:element name="SIPLabel_Specialty" ma:index="16" nillable="true" ma:displayName="Specialty Label" ma:internalName="SIPLabel_Specialt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or Official Use Only"/>
                    <xsd:enumeration value="NATO Restricted"/>
                    <xsd:enumeration value="UK OFFICIAL"/>
                    <xsd:enumeration value="UK OFFICIAL-SENSITIVE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2a8a7-e606-4d6a-9cd6-c2fbda9658e7" elementFormDefault="qualified">
    <xsd:import namespace="http://schemas.microsoft.com/office/2006/documentManagement/types"/>
    <xsd:import namespace="http://schemas.microsoft.com/office/infopath/2007/PartnerControls"/>
    <xsd:element name="Info" ma:index="11" nillable="true" ma:displayName="Info" ma:internalName="Info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9D200-8C76-4381-B149-0ABAA83066DA}">
  <ds:schemaRefs>
    <ds:schemaRef ds:uri="661bd46e-921f-4b2f-94f6-3f9bfcdede32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1042a8a7-e606-4d6a-9cd6-c2fbda9658e7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5D910FE-BA35-46CD-9006-7B6EAFC627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6939EC-D0B0-4FCE-ACE8-B16456A0E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1bd46e-921f-4b2f-94f6-3f9bfcdede32"/>
    <ds:schemaRef ds:uri="1042a8a7-e606-4d6a-9cd6-c2fbda9658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1458</Words>
  <Application>Microsoft Office PowerPoint</Application>
  <PresentationFormat>사용자 지정</PresentationFormat>
  <Paragraphs>240</Paragraphs>
  <Slides>35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Office Theme</vt:lpstr>
      <vt:lpstr>Sourcing Teams/Foreign Contractors</vt:lpstr>
      <vt:lpstr>Material/Requirements for Sourcing</vt:lpstr>
      <vt:lpstr>Showcased Material </vt:lpstr>
      <vt:lpstr>Lockheed Martin Company</vt:lpstr>
      <vt:lpstr>Lockheed Martin: Aeronautics F-35 Vehicle Systems Group </vt:lpstr>
      <vt:lpstr>Ordinance Hoist System</vt:lpstr>
      <vt:lpstr>Electric Actuator</vt:lpstr>
      <vt:lpstr>Electrical Cooling Fan</vt:lpstr>
      <vt:lpstr>Probe Assembly</vt:lpstr>
      <vt:lpstr>Hydraulic Actuation Valve</vt:lpstr>
      <vt:lpstr>Lockheed Martin: Aeronautics ManTech Group </vt:lpstr>
      <vt:lpstr>Integrated Digital Metrology</vt:lpstr>
      <vt:lpstr>Advanced Assembly</vt:lpstr>
      <vt:lpstr>Advanced Automation</vt:lpstr>
      <vt:lpstr>Advanced Manufacturing Enterprise</vt:lpstr>
      <vt:lpstr>Additive Manufacturing</vt:lpstr>
      <vt:lpstr>Other Areas of Interest</vt:lpstr>
      <vt:lpstr>Lockheed Martin: MFC Energy Group </vt:lpstr>
      <vt:lpstr>MFC Energy: Flow Battery</vt:lpstr>
      <vt:lpstr>MFC Energy: Lithium-Ion Battery </vt:lpstr>
      <vt:lpstr>MFC Energy: Waste</vt:lpstr>
      <vt:lpstr>Waste: Cooling Tower</vt:lpstr>
      <vt:lpstr>Waste: Flare Stack</vt:lpstr>
      <vt:lpstr>Waste: Burners</vt:lpstr>
      <vt:lpstr>Waste: Emergency Stack</vt:lpstr>
      <vt:lpstr>Waste: Continuous Emissions Monitoring System</vt:lpstr>
      <vt:lpstr>Waste: Gas Storage Tank</vt:lpstr>
      <vt:lpstr>Waste: Vertical Conveyor </vt:lpstr>
      <vt:lpstr>Waste: Crane and Feedstock Handling </vt:lpstr>
      <vt:lpstr>Waste: Heat Exchanger </vt:lpstr>
      <vt:lpstr>Waste: Cyclone</vt:lpstr>
      <vt:lpstr>Waste: Instrumentation</vt:lpstr>
      <vt:lpstr>General Electric Group</vt:lpstr>
      <vt:lpstr>General Electric Group </vt:lpstr>
      <vt:lpstr>GE Aviation </vt:lpstr>
    </vt:vector>
  </TitlesOfParts>
  <Company>Lockheed Martin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Miles, Jean E (US)</dc:creator>
  <cp:keywords>, , , , , , , , , , , , , , , , , , , , , , , , , , , , , , , , , , , , , , , , , , , , , , , , , , , , , , , , template; Official; PowerPoint</cp:keywords>
  <cp:lastModifiedBy>smba</cp:lastModifiedBy>
  <cp:revision>94</cp:revision>
  <dcterms:created xsi:type="dcterms:W3CDTF">2017-06-29T19:00:07Z</dcterms:created>
  <dcterms:modified xsi:type="dcterms:W3CDTF">2018-10-23T08:34:44Z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0x010100A29BFE13F2C6DC4E8A742168C5E5E2A3</vt:lpwstr>
  </property>
  <property fmtid="{D5CDD505-2E9C-101B-9397-08002B2CF9AE}" pid="3" name="Enterprise Keywords">
    <vt:lpwstr>34;#Official|cf27d6ae-165f-4fd4-82df-b359670c06e5;#33;#template|aa6d2b24-3068-464c-b8a1-9c0912f06071;#32;#PowerPoint|fdd97a65-f75e-49d0-985b-95654da0a884</vt:lpwstr>
  </property>
  <property fmtid="{D5CDD505-2E9C-101B-9397-08002B2CF9AE}" pid="4" name="checkedProgramsCount">
    <vt:i4>0</vt:i4>
  </property>
  <property fmtid="{D5CDD505-2E9C-101B-9397-08002B2CF9AE}" pid="5" name="LM SIP Document Sensitivity">
    <vt:lpwstr/>
  </property>
  <property fmtid="{D5CDD505-2E9C-101B-9397-08002B2CF9AE}" pid="6" name="Document Author">
    <vt:lpwstr>LFWC\e313753</vt:lpwstr>
  </property>
  <property fmtid="{D5CDD505-2E9C-101B-9397-08002B2CF9AE}" pid="7" name="Document Sensitivity">
    <vt:lpwstr>1</vt:lpwstr>
  </property>
  <property fmtid="{D5CDD505-2E9C-101B-9397-08002B2CF9AE}" pid="8" name="ThirdParty">
    <vt:lpwstr/>
  </property>
  <property fmtid="{D5CDD505-2E9C-101B-9397-08002B2CF9AE}" pid="9" name="OCI Restriction">
    <vt:bool>false</vt:bool>
  </property>
  <property fmtid="{D5CDD505-2E9C-101B-9397-08002B2CF9AE}" pid="10" name="OCI Additional Info">
    <vt:lpwstr/>
  </property>
  <property fmtid="{D5CDD505-2E9C-101B-9397-08002B2CF9AE}" pid="11" name="Allow Header Overwrite">
    <vt:bool>true</vt:bool>
  </property>
  <property fmtid="{D5CDD505-2E9C-101B-9397-08002B2CF9AE}" pid="12" name="Allow Footer Overwrite">
    <vt:bool>true</vt:bool>
  </property>
  <property fmtid="{D5CDD505-2E9C-101B-9397-08002B2CF9AE}" pid="13" name="Multiple Selected">
    <vt:lpwstr>-1</vt:lpwstr>
  </property>
  <property fmtid="{D5CDD505-2E9C-101B-9397-08002B2CF9AE}" pid="14" name="SIPLongWording">
    <vt:lpwstr/>
  </property>
  <property fmtid="{D5CDD505-2E9C-101B-9397-08002B2CF9AE}" pid="15" name="ExpCountry">
    <vt:lpwstr/>
  </property>
</Properties>
</file>