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67" r:id="rId1"/>
  </p:sldMasterIdLst>
  <p:notesMasterIdLst>
    <p:notesMasterId r:id="rId5"/>
  </p:notesMasterIdLst>
  <p:sldIdLst>
    <p:sldId id="692" r:id="rId2"/>
    <p:sldId id="593" r:id="rId3"/>
    <p:sldId id="696" r:id="rId4"/>
  </p:sldIdLst>
  <p:sldSz cx="9906000" cy="6858000" type="A4"/>
  <p:notesSz cx="6797675" cy="9926638"/>
  <p:embeddedFontLst>
    <p:embeddedFont>
      <p:font typeface="KoPub돋움체 Bold" panose="00000800000000000000" pitchFamily="2" charset="-127"/>
      <p:regular r:id="rId6"/>
      <p:bold r:id="rId7"/>
    </p:embeddedFont>
    <p:embeddedFont>
      <p:font typeface="KoPub돋움체 Light" panose="00000300000000000000" pitchFamily="2" charset="-127"/>
      <p:regular r:id="rId8"/>
    </p:embeddedFont>
    <p:embeddedFont>
      <p:font typeface="KoPub돋움체 Medium" panose="00000600000000000000" pitchFamily="2" charset="-127"/>
      <p:regular r:id="rId9"/>
    </p:embeddedFont>
  </p:embeddedFontLst>
  <p:defaultTextStyle>
    <a:defPPr>
      <a:defRPr lang="ko-KR"/>
    </a:defPPr>
    <a:lvl1pPr marL="0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1pPr>
    <a:lvl2pPr marL="478793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2pPr>
    <a:lvl3pPr marL="957585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3pPr>
    <a:lvl4pPr marL="1436379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4pPr>
    <a:lvl5pPr marL="1915172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5pPr>
    <a:lvl6pPr marL="2393964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6pPr>
    <a:lvl7pPr marL="2872757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7pPr>
    <a:lvl8pPr marL="3351550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8pPr>
    <a:lvl9pPr marL="3830342" algn="l" defTabSz="957585" rtl="0" eaLnBrk="1" latinLnBrk="1" hangingPunct="1">
      <a:defRPr sz="18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1737" userDrawn="1">
          <p15:clr>
            <a:srgbClr val="A4A3A4"/>
          </p15:clr>
        </p15:guide>
        <p15:guide id="3" orient="horz" pos="890" userDrawn="1">
          <p15:clr>
            <a:srgbClr val="A4A3A4"/>
          </p15:clr>
        </p15:guide>
        <p15:guide id="4" orient="horz" pos="1207" userDrawn="1">
          <p15:clr>
            <a:srgbClr val="A4A3A4"/>
          </p15:clr>
        </p15:guide>
        <p15:guide id="5" orient="horz" pos="4065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orient="horz" pos="1434">
          <p15:clr>
            <a:srgbClr val="A4A3A4"/>
          </p15:clr>
        </p15:guide>
        <p15:guide id="9" orient="horz" pos="1366">
          <p15:clr>
            <a:srgbClr val="A4A3A4"/>
          </p15:clr>
        </p15:guide>
        <p15:guide id="10" pos="5955">
          <p15:clr>
            <a:srgbClr val="A4A3A4"/>
          </p15:clr>
        </p15:guide>
        <p15:guide id="11" orient="horz" pos="1389">
          <p15:clr>
            <a:srgbClr val="A4A3A4"/>
          </p15:clr>
        </p15:guide>
        <p15:guide id="12" orient="horz" pos="12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C"/>
    <a:srgbClr val="000000"/>
    <a:srgbClr val="558ED5"/>
    <a:srgbClr val="DDDDDD"/>
    <a:srgbClr val="DCE6F2"/>
    <a:srgbClr val="0092D9"/>
    <a:srgbClr val="F28F01"/>
    <a:srgbClr val="8EB4E3"/>
    <a:srgbClr val="4F81BD"/>
    <a:srgbClr val="93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5163" autoAdjust="0"/>
  </p:normalViewPr>
  <p:slideViewPr>
    <p:cSldViewPr showGuides="1">
      <p:cViewPr varScale="1">
        <p:scale>
          <a:sx n="113" d="100"/>
          <a:sy n="113" d="100"/>
        </p:scale>
        <p:origin x="1104" y="108"/>
      </p:cViewPr>
      <p:guideLst>
        <p:guide orient="horz" pos="391"/>
        <p:guide pos="1737"/>
        <p:guide orient="horz" pos="890"/>
        <p:guide orient="horz" pos="1207"/>
        <p:guide orient="horz" pos="4065"/>
        <p:guide pos="3120"/>
        <p:guide pos="126"/>
        <p:guide orient="horz" pos="1434"/>
        <p:guide orient="horz" pos="1366"/>
        <p:guide pos="5955"/>
        <p:guide orient="horz" pos="1389"/>
        <p:guide orient="horz" pos="1275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2" d="100"/>
          <a:sy n="62" d="100"/>
        </p:scale>
        <p:origin x="3240" y="67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B9AB9-870F-4D26-A563-43F408C0F162}" type="datetimeFigureOut">
              <a:rPr lang="ko-KR" altLang="en-US" smtClean="0"/>
              <a:t>2021-01-12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7B37E-3860-4209-B1FE-9C92190D7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286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1pPr>
    <a:lvl2pPr marL="314230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2pPr>
    <a:lvl3pPr marL="628461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3pPr>
    <a:lvl4pPr marL="942691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4pPr>
    <a:lvl5pPr marL="1256922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5pPr>
    <a:lvl6pPr marL="1571152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6pPr>
    <a:lvl7pPr marL="1885382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7pPr>
    <a:lvl8pPr marL="2199613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8pPr>
    <a:lvl9pPr marL="2513843" algn="l" defTabSz="628461" rtl="0" eaLnBrk="1" latinLnBrk="1" hangingPunct="1">
      <a:defRPr sz="8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7B37E-3860-4209-B1FE-9C92190D784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429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7B37E-3860-4209-B1FE-9C92190D784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197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7B37E-3860-4209-B1FE-9C92190D784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3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서 마스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84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85" y="6548937"/>
            <a:ext cx="865990" cy="172997"/>
          </a:xfrm>
          <a:prstGeom prst="rect">
            <a:avLst/>
          </a:prstGeom>
        </p:spPr>
      </p:pic>
      <p:grpSp>
        <p:nvGrpSpPr>
          <p:cNvPr id="16" name="그룹 15"/>
          <p:cNvGrpSpPr>
            <a:grpSpLocks noChangeAspect="1"/>
          </p:cNvGrpSpPr>
          <p:nvPr userDrawn="1"/>
        </p:nvGrpSpPr>
        <p:grpSpPr>
          <a:xfrm>
            <a:off x="6537176" y="6478199"/>
            <a:ext cx="3144396" cy="407185"/>
            <a:chOff x="1346580" y="1687194"/>
            <a:chExt cx="8971329" cy="1161745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1066" b="-8620"/>
            <a:stretch/>
          </p:blipFill>
          <p:spPr>
            <a:xfrm>
              <a:off x="1346580" y="1930406"/>
              <a:ext cx="1743589" cy="675323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9244" y="1687194"/>
              <a:ext cx="2489454" cy="1161745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52" t="15132" r="65439" b="-1450"/>
            <a:stretch/>
          </p:blipFill>
          <p:spPr>
            <a:xfrm>
              <a:off x="4577185" y="1887732"/>
              <a:ext cx="1724177" cy="760667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13" t="-29015" r="28271" b="8171"/>
            <a:stretch/>
          </p:blipFill>
          <p:spPr>
            <a:xfrm>
              <a:off x="7788378" y="1805630"/>
              <a:ext cx="1384300" cy="800099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64" t="9620"/>
            <a:stretch/>
          </p:blipFill>
          <p:spPr>
            <a:xfrm>
              <a:off x="9196389" y="1968864"/>
              <a:ext cx="1121520" cy="598399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2956" y="2065110"/>
              <a:ext cx="1136362" cy="405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508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36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0" r:id="rId2"/>
  </p:sldLayoutIdLst>
  <p:hf sldNum="0" hdr="0" ftr="0" dt="0"/>
  <p:txStyles>
    <p:titleStyle>
      <a:lvl1pPr algn="ctr" defTabSz="933252" rtl="0" eaLnBrk="1" latinLnBrk="1" hangingPunct="1">
        <a:spcBef>
          <a:spcPct val="0"/>
        </a:spcBef>
        <a:buNone/>
        <a:defRPr sz="44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9970" indent="-349970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3282" kern="1200">
          <a:solidFill>
            <a:schemeClr val="tx1"/>
          </a:solidFill>
          <a:latin typeface="+mn-lt"/>
          <a:ea typeface="+mn-ea"/>
          <a:cs typeface="+mn-cs"/>
        </a:defRPr>
      </a:lvl1pPr>
      <a:lvl2pPr marL="758268" indent="-291641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–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166565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2478" kern="1200">
          <a:solidFill>
            <a:schemeClr val="tx1"/>
          </a:solidFill>
          <a:latin typeface="+mn-lt"/>
          <a:ea typeface="+mn-ea"/>
          <a:cs typeface="+mn-cs"/>
        </a:defRPr>
      </a:lvl3pPr>
      <a:lvl4pPr marL="1633193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–"/>
        <a:defRPr sz="2010" kern="1200">
          <a:solidFill>
            <a:schemeClr val="tx1"/>
          </a:solidFill>
          <a:latin typeface="+mn-lt"/>
          <a:ea typeface="+mn-ea"/>
          <a:cs typeface="+mn-cs"/>
        </a:defRPr>
      </a:lvl4pPr>
      <a:lvl5pPr marL="2099819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»"/>
        <a:defRPr sz="2010" kern="1200">
          <a:solidFill>
            <a:schemeClr val="tx1"/>
          </a:solidFill>
          <a:latin typeface="+mn-lt"/>
          <a:ea typeface="+mn-ea"/>
          <a:cs typeface="+mn-cs"/>
        </a:defRPr>
      </a:lvl5pPr>
      <a:lvl6pPr marL="2566445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6pPr>
      <a:lvl7pPr marL="3033072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7pPr>
      <a:lvl8pPr marL="3499698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8pPr>
      <a:lvl9pPr marL="3966325" indent="-233313" algn="l" defTabSz="933252" rtl="0" eaLnBrk="1" latinLnBrk="1" hangingPunct="1">
        <a:spcBef>
          <a:spcPct val="20000"/>
        </a:spcBef>
        <a:buFont typeface="KoPub돋움체 Light" panose="020B0604020202020204" pitchFamily="34" charset="0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1pPr>
      <a:lvl2pPr marL="466627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2pPr>
      <a:lvl3pPr marL="933252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3pPr>
      <a:lvl4pPr marL="1399879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4pPr>
      <a:lvl5pPr marL="1866507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5pPr>
      <a:lvl6pPr marL="2333132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6pPr>
      <a:lvl7pPr marL="2799759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7pPr>
      <a:lvl8pPr marL="3266385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8pPr>
      <a:lvl9pPr marL="3733011" algn="l" defTabSz="933252" rtl="0" eaLnBrk="1" latinLnBrk="1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65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297" userDrawn="1">
          <p15:clr>
            <a:srgbClr val="F26B43"/>
          </p15:clr>
        </p15:guide>
        <p15:guide id="4" pos="2942" userDrawn="1">
          <p15:clr>
            <a:srgbClr val="F26B43"/>
          </p15:clr>
        </p15:guide>
        <p15:guide id="5" pos="3298" userDrawn="1">
          <p15:clr>
            <a:srgbClr val="F26B43"/>
          </p15:clr>
        </p15:guide>
        <p15:guide id="6" pos="5943" userDrawn="1">
          <p15:clr>
            <a:srgbClr val="F26B43"/>
          </p15:clr>
        </p15:guide>
        <p15:guide id="7" orient="horz" pos="845" userDrawn="1">
          <p15:clr>
            <a:srgbClr val="F26B43"/>
          </p15:clr>
        </p15:guide>
        <p15:guide id="8" orient="horz" pos="572" userDrawn="1">
          <p15:clr>
            <a:srgbClr val="F26B43"/>
          </p15:clr>
        </p15:guide>
        <p15:guide id="9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71488" y="589403"/>
            <a:ext cx="8957219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>
            <a:defPPr>
              <a:defRPr lang="ko-KR"/>
            </a:defPPr>
            <a:lvl1pPr defTabSz="914125" fontAlgn="base" latinLnBrk="0">
              <a:lnSpc>
                <a:spcPct val="110000"/>
              </a:lnSpc>
              <a:spcBef>
                <a:spcPct val="0"/>
              </a:spcBef>
              <a:spcAft>
                <a:spcPts val="200"/>
              </a:spcAft>
              <a:defRPr sz="320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235A7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KoPub돋움체 Light" charset="0"/>
              </a:defRPr>
            </a:lvl1pPr>
          </a:lstStyle>
          <a:p>
            <a:pPr>
              <a:defRPr/>
            </a:pPr>
            <a:r>
              <a:rPr lang="ko-KR" altLang="en-US" sz="2800" spc="-28" dirty="0">
                <a:solidFill>
                  <a:prstClr val="black"/>
                </a:solidFill>
                <a:latin typeface="+mj-ea"/>
                <a:ea typeface="+mj-ea"/>
              </a:rPr>
              <a:t>사업 개요</a:t>
            </a:r>
            <a:endParaRPr lang="en-US" altLang="ko-KR" sz="2800" spc="-28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graphicFrame>
        <p:nvGraphicFramePr>
          <p:cNvPr id="4" name="Group 22">
            <a:extLst>
              <a:ext uri="{FF2B5EF4-FFF2-40B4-BE49-F238E27FC236}">
                <a16:creationId xmlns:a16="http://schemas.microsoft.com/office/drawing/2014/main" id="{CDF65556-D0B2-4F55-ADCA-E46534D76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504577"/>
              </p:ext>
            </p:extLst>
          </p:nvPr>
        </p:nvGraphicFramePr>
        <p:xfrm>
          <a:off x="477817" y="1232756"/>
          <a:ext cx="8903675" cy="4572508"/>
        </p:xfrm>
        <a:graphic>
          <a:graphicData uri="http://schemas.openxmlformats.org/drawingml/2006/table">
            <a:tbl>
              <a:tblPr/>
              <a:tblGrid>
                <a:gridCol w="1342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1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2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2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내용</a:t>
                      </a:r>
                      <a:endParaRPr kumimoji="0" lang="en-US" altLang="ko-KR" sz="1600" b="1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2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2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주관</a:t>
                      </a:r>
                      <a:endParaRPr lang="en-US" altLang="ko-KR" sz="1600" b="0" kern="1200" spc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한국산업단지공단</a:t>
                      </a:r>
                      <a:endPara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40621469"/>
                  </a:ext>
                </a:extLst>
              </a:tr>
              <a:tr h="81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사업명</a:t>
                      </a:r>
                      <a:endParaRPr lang="en-US" altLang="ko-KR" sz="1600" b="0" kern="1200" spc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창원 산업단지 스마트물류 플랫폼 </a:t>
                      </a:r>
                      <a:r>
                        <a:rPr kumimoji="0" lang="ko-KR" altLang="en-US" sz="1600" b="0" i="0" u="none" strike="noStrike" kern="1200" cap="none" spc="0" normalizeH="0" baseline="0" noProof="0" dirty="0" err="1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구축ㆍ운영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사업</a:t>
                      </a:r>
                      <a:endPara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추진배경</a:t>
                      </a:r>
                      <a:endParaRPr lang="en-US" altLang="ko-KR" sz="1600" b="0" kern="1200" spc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산업단지 입주기업의 자체 물류 운영으로 고정비 지출 증가</a:t>
                      </a:r>
                      <a:endPara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17753792"/>
                  </a:ext>
                </a:extLst>
              </a:tr>
              <a:tr h="81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일정</a:t>
                      </a:r>
                      <a:endParaRPr lang="en-US" altLang="ko-KR" sz="1600" b="0" kern="1200" spc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‘21/1 ~ 22/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하반기 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참여 희망기업 수요조사 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~ 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설비 구축 예정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85438715"/>
                  </a:ext>
                </a:extLst>
              </a:tr>
              <a:tr h="81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사업목적</a:t>
                      </a:r>
                      <a:endParaRPr lang="en-US" altLang="ko-KR" sz="1600" b="0" kern="1200" spc="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기대효과</a:t>
                      </a:r>
                      <a:r>
                        <a:rPr lang="en-US" altLang="ko-KR" sz="1600" b="0" kern="1200" spc="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66461" marR="66461" marT="33231" marB="3323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창원 공동물류센터 內 스마트물류 플랫폼 구축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표준화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공유화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자동화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정보화</a:t>
                      </a:r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산업단지 입주기업 대상 </a:t>
                      </a: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공유서비스 제공을 통한 물류 고정비</a:t>
                      </a:r>
                      <a:r>
                        <a:rPr kumimoji="0" lang="en-US" altLang="ko-KR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입고</a:t>
                      </a:r>
                      <a:r>
                        <a:rPr kumimoji="0" lang="en-US" altLang="ko-KR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보관</a:t>
                      </a:r>
                      <a:r>
                        <a:rPr kumimoji="0" lang="en-US" altLang="ko-KR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배송</a:t>
                      </a:r>
                      <a:r>
                        <a:rPr kumimoji="0" lang="en-US" altLang="ko-KR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005BAC"/>
                          </a:solidFill>
                          <a:effectLst/>
                          <a:uLnTx/>
                          <a:uFillTx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절감</a:t>
                      </a:r>
                      <a:endParaRPr kumimoji="0" lang="en-US" altLang="ko-KR" sz="1600" b="1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005BAC"/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66461" marR="66461" marT="33231" marB="33231" anchor="ctr" horzOverflow="overflow">
                    <a:lnL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39727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4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 Box 2">
            <a:extLst>
              <a:ext uri="{FF2B5EF4-FFF2-40B4-BE49-F238E27FC236}">
                <a16:creationId xmlns:a16="http://schemas.microsoft.com/office/drawing/2014/main" id="{088AF6C3-18FD-4E2B-8B71-5A26577A3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589403"/>
            <a:ext cx="8957219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>
            <a:defPPr>
              <a:defRPr lang="ko-KR"/>
            </a:defPPr>
            <a:lvl1pPr defTabSz="914125" fontAlgn="base" latinLnBrk="0">
              <a:lnSpc>
                <a:spcPct val="110000"/>
              </a:lnSpc>
              <a:spcBef>
                <a:spcPct val="0"/>
              </a:spcBef>
              <a:spcAft>
                <a:spcPts val="200"/>
              </a:spcAft>
              <a:defRPr sz="320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235A7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KoPub돋움체 Light" charset="0"/>
              </a:defRPr>
            </a:lvl1pPr>
          </a:lstStyle>
          <a:p>
            <a:pPr>
              <a:defRPr/>
            </a:pPr>
            <a:r>
              <a:rPr lang="ko-KR" altLang="en-US" sz="2800" spc="-28">
                <a:solidFill>
                  <a:prstClr val="black"/>
                </a:solidFill>
              </a:rPr>
              <a:t>사업 목표</a:t>
            </a:r>
            <a:endParaRPr lang="en-US" altLang="ko-KR" sz="2800" spc="-28" dirty="0">
              <a:solidFill>
                <a:prstClr val="black"/>
              </a:solidFill>
            </a:endParaRPr>
          </a:p>
        </p:txBody>
      </p:sp>
      <p:sp>
        <p:nvSpPr>
          <p:cNvPr id="183" name="화살표: 오각형 69">
            <a:extLst>
              <a:ext uri="{FF2B5EF4-FFF2-40B4-BE49-F238E27FC236}">
                <a16:creationId xmlns:a16="http://schemas.microsoft.com/office/drawing/2014/main" id="{97CFDA71-3D72-443D-89A0-40B13DA1C249}"/>
              </a:ext>
            </a:extLst>
          </p:cNvPr>
          <p:cNvSpPr/>
          <p:nvPr/>
        </p:nvSpPr>
        <p:spPr>
          <a:xfrm>
            <a:off x="518037" y="3600164"/>
            <a:ext cx="8869926" cy="2593952"/>
          </a:xfrm>
          <a:prstGeom prst="homePlate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22AE0A8B-7C59-4C1F-A816-DDC079FA550A}"/>
              </a:ext>
            </a:extLst>
          </p:cNvPr>
          <p:cNvSpPr/>
          <p:nvPr/>
        </p:nvSpPr>
        <p:spPr>
          <a:xfrm>
            <a:off x="675271" y="4050180"/>
            <a:ext cx="1943940" cy="77579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물류 표준화</a:t>
            </a:r>
          </a:p>
        </p:txBody>
      </p:sp>
      <p:sp>
        <p:nvSpPr>
          <p:cNvPr id="185" name="화살표: 오각형 69">
            <a:extLst>
              <a:ext uri="{FF2B5EF4-FFF2-40B4-BE49-F238E27FC236}">
                <a16:creationId xmlns:a16="http://schemas.microsoft.com/office/drawing/2014/main" id="{7F35A0D7-3859-451E-891E-D0AA67657636}"/>
              </a:ext>
            </a:extLst>
          </p:cNvPr>
          <p:cNvSpPr/>
          <p:nvPr/>
        </p:nvSpPr>
        <p:spPr>
          <a:xfrm>
            <a:off x="675271" y="4789966"/>
            <a:ext cx="1943321" cy="1035714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EA8EB16F-C4A0-4721-98DB-9B4D62D939FA}"/>
              </a:ext>
            </a:extLst>
          </p:cNvPr>
          <p:cNvSpPr/>
          <p:nvPr/>
        </p:nvSpPr>
        <p:spPr>
          <a:xfrm>
            <a:off x="2883516" y="4050180"/>
            <a:ext cx="1943940" cy="77579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물류 공유화</a:t>
            </a:r>
          </a:p>
        </p:txBody>
      </p:sp>
      <p:sp>
        <p:nvSpPr>
          <p:cNvPr id="187" name="화살표: 오각형 69">
            <a:extLst>
              <a:ext uri="{FF2B5EF4-FFF2-40B4-BE49-F238E27FC236}">
                <a16:creationId xmlns:a16="http://schemas.microsoft.com/office/drawing/2014/main" id="{16CF3138-F781-4B95-9349-0A6ABA5709CD}"/>
              </a:ext>
            </a:extLst>
          </p:cNvPr>
          <p:cNvSpPr/>
          <p:nvPr/>
        </p:nvSpPr>
        <p:spPr>
          <a:xfrm>
            <a:off x="2883516" y="4789966"/>
            <a:ext cx="1943321" cy="1035714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0C4DF8D5-88DD-40B5-886B-61F64F143603}"/>
              </a:ext>
            </a:extLst>
          </p:cNvPr>
          <p:cNvSpPr/>
          <p:nvPr/>
        </p:nvSpPr>
        <p:spPr>
          <a:xfrm>
            <a:off x="5091761" y="4050180"/>
            <a:ext cx="1943940" cy="77579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</a:t>
            </a:r>
            <a:r>
              <a:rPr lang="en-US" altLang="ko-KR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설비 자동화</a:t>
            </a:r>
          </a:p>
        </p:txBody>
      </p:sp>
      <p:sp>
        <p:nvSpPr>
          <p:cNvPr id="189" name="화살표: 오각형 69">
            <a:extLst>
              <a:ext uri="{FF2B5EF4-FFF2-40B4-BE49-F238E27FC236}">
                <a16:creationId xmlns:a16="http://schemas.microsoft.com/office/drawing/2014/main" id="{C6697BA7-33B0-4877-B804-6F31F7EC0C7B}"/>
              </a:ext>
            </a:extLst>
          </p:cNvPr>
          <p:cNvSpPr/>
          <p:nvPr/>
        </p:nvSpPr>
        <p:spPr>
          <a:xfrm>
            <a:off x="5091761" y="4789966"/>
            <a:ext cx="1943321" cy="1035714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0B91A2C3-37B2-4E46-8F04-9C769F82524D}"/>
              </a:ext>
            </a:extLst>
          </p:cNvPr>
          <p:cNvSpPr/>
          <p:nvPr/>
        </p:nvSpPr>
        <p:spPr>
          <a:xfrm>
            <a:off x="7300007" y="4050180"/>
            <a:ext cx="1943940" cy="77579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물류 정보화</a:t>
            </a:r>
          </a:p>
        </p:txBody>
      </p:sp>
      <p:sp>
        <p:nvSpPr>
          <p:cNvPr id="191" name="화살표: 오각형 69">
            <a:extLst>
              <a:ext uri="{FF2B5EF4-FFF2-40B4-BE49-F238E27FC236}">
                <a16:creationId xmlns:a16="http://schemas.microsoft.com/office/drawing/2014/main" id="{4124FB56-8121-4F31-BB44-4176BD3718F5}"/>
              </a:ext>
            </a:extLst>
          </p:cNvPr>
          <p:cNvSpPr/>
          <p:nvPr/>
        </p:nvSpPr>
        <p:spPr>
          <a:xfrm>
            <a:off x="7300007" y="4789966"/>
            <a:ext cx="1943321" cy="1035714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DB98B223-D2BB-458E-82E6-1F26B18634B0}"/>
              </a:ext>
            </a:extLst>
          </p:cNvPr>
          <p:cNvSpPr/>
          <p:nvPr/>
        </p:nvSpPr>
        <p:spPr>
          <a:xfrm>
            <a:off x="688841" y="4810016"/>
            <a:ext cx="1935749" cy="1200329"/>
          </a:xfrm>
          <a:prstGeom prst="rect">
            <a:avLst/>
          </a:prstGeom>
        </p:spPr>
        <p:txBody>
          <a:bodyPr wrap="square" lIns="36000" rIns="0"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단순 임대→ 공유 중심 변화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물류 업무</a:t>
            </a:r>
            <a:r>
              <a:rPr lang="en-US" altLang="ko-KR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프로세스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물류 시설 현황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운송 차량 현황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산업 단지 입주환경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ko-KR" altLang="en-US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6F1DA37B-4ECD-49AC-A17B-C0DD474E9493}"/>
              </a:ext>
            </a:extLst>
          </p:cNvPr>
          <p:cNvSpPr/>
          <p:nvPr/>
        </p:nvSpPr>
        <p:spPr>
          <a:xfrm>
            <a:off x="2891707" y="4810016"/>
            <a:ext cx="1935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물류센터 공간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작업 인력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이동 설비 및 장비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운송 차량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물류 정보시스템</a:t>
            </a: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A82508E6-30E2-4878-978C-8130F332DCD6}"/>
              </a:ext>
            </a:extLst>
          </p:cNvPr>
          <p:cNvSpPr/>
          <p:nvPr/>
        </p:nvSpPr>
        <p:spPr>
          <a:xfrm>
            <a:off x="5099952" y="4810016"/>
            <a:ext cx="1935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단순 반복업무 자동화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반송 자동화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보관 및 입출고 자동화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보안</a:t>
            </a:r>
            <a:r>
              <a:rPr lang="en-US" altLang="ko-KR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 관리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분석 및 정기 </a:t>
            </a:r>
            <a:r>
              <a:rPr lang="en-US" altLang="ko-KR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Report</a:t>
            </a:r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95D9E6DD-76E8-4EF6-9B08-9E6462A09BF6}"/>
              </a:ext>
            </a:extLst>
          </p:cNvPr>
          <p:cNvSpPr/>
          <p:nvPr/>
        </p:nvSpPr>
        <p:spPr>
          <a:xfrm>
            <a:off x="7308198" y="4810016"/>
            <a:ext cx="1935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물류 플랫폼 구축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차량 이동 경로 관리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데이터 수집</a:t>
            </a:r>
            <a:r>
              <a:rPr lang="en-US" altLang="ko-KR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분석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시스템간 연계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2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통합 모니터링</a:t>
            </a:r>
            <a:endParaRPr lang="en-US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6" name="Rectangle 39">
            <a:extLst>
              <a:ext uri="{FF2B5EF4-FFF2-40B4-BE49-F238E27FC236}">
                <a16:creationId xmlns:a16="http://schemas.microsoft.com/office/drawing/2014/main" id="{C1F9012A-56F9-4DA1-A253-F0CFE3D7B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211" y="3695076"/>
            <a:ext cx="468475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numCol="1" anchor="ctr" anchorCtr="0">
            <a:spAutoFit/>
            <a:scene3d>
              <a:camera prst="orthographicFront"/>
              <a:lightRig rig="threePt" dir="t"/>
            </a:scene3d>
            <a:sp3d>
              <a:bevelB w="0" h="0"/>
              <a:extrusionClr>
                <a:schemeClr val="bg1"/>
              </a:extrusionClr>
              <a:contourClr>
                <a:srgbClr val="026888"/>
              </a:contourClr>
            </a:sp3d>
          </a:bodyPr>
          <a:lstStyle/>
          <a:p>
            <a:pPr algn="ctr"/>
            <a:r>
              <a:rPr lang="ko-KR" altLang="en-US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anose="020B0502040204020203" pitchFamily="34" charset="0"/>
              </a:rPr>
              <a:t>산업단지 스마트 물류 플랫폼 구축 운영 사업 핵심 </a:t>
            </a:r>
            <a:r>
              <a:rPr lang="en-US" altLang="ko-KR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anose="020B0502040204020203" pitchFamily="34" charset="0"/>
              </a:rPr>
              <a:t>4</a:t>
            </a:r>
            <a:r>
              <a:rPr lang="ko-KR" altLang="en-US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anose="020B0502040204020203" pitchFamily="34" charset="0"/>
              </a:rPr>
              <a:t>대 목표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4132E7D-07EA-49D9-8B4E-91169CE6D4DD}"/>
              </a:ext>
            </a:extLst>
          </p:cNvPr>
          <p:cNvSpPr/>
          <p:nvPr/>
        </p:nvSpPr>
        <p:spPr>
          <a:xfrm>
            <a:off x="471487" y="1342734"/>
            <a:ext cx="89572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spc="-3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 물류 플랫폼 사업을 통한 </a:t>
            </a:r>
            <a:r>
              <a:rPr lang="ko-KR" altLang="en-US" sz="2000" spc="-3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물류비용 절감</a:t>
            </a:r>
            <a:r>
              <a:rPr lang="ko-KR" altLang="en-US" sz="2000" spc="-3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기반 산업 경쟁력 강화</a:t>
            </a:r>
            <a:endParaRPr lang="ko-KR" altLang="en-US"/>
          </a:p>
        </p:txBody>
      </p:sp>
      <p:sp>
        <p:nvSpPr>
          <p:cNvPr id="199" name="오른쪽 화살표 98">
            <a:extLst>
              <a:ext uri="{FF2B5EF4-FFF2-40B4-BE49-F238E27FC236}">
                <a16:creationId xmlns:a16="http://schemas.microsoft.com/office/drawing/2014/main" id="{E2524C9B-FE4B-4EB5-AFD5-42A47ABDB1AC}"/>
              </a:ext>
            </a:extLst>
          </p:cNvPr>
          <p:cNvSpPr/>
          <p:nvPr/>
        </p:nvSpPr>
        <p:spPr>
          <a:xfrm rot="16200000">
            <a:off x="4858954" y="3252174"/>
            <a:ext cx="205266" cy="354195"/>
          </a:xfrm>
          <a:prstGeom prst="rightArrow">
            <a:avLst>
              <a:gd name="adj1" fmla="val 71698"/>
              <a:gd name="adj2" fmla="val 45262"/>
            </a:avLst>
          </a:prstGeom>
          <a:gradFill flip="none" rotWithShape="1">
            <a:gsLst>
              <a:gs pos="30000">
                <a:srgbClr val="DEDEDE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-5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Light" pitchFamily="18" charset="0"/>
              <a:ea typeface="KoPub돋움체 Light"/>
              <a:cs typeface="KoPub돋움체 Light" pitchFamily="18" charset="0"/>
            </a:endParaRPr>
          </a:p>
        </p:txBody>
      </p:sp>
      <p:sp>
        <p:nvSpPr>
          <p:cNvPr id="200" name="오른쪽 화살표 98">
            <a:extLst>
              <a:ext uri="{FF2B5EF4-FFF2-40B4-BE49-F238E27FC236}">
                <a16:creationId xmlns:a16="http://schemas.microsoft.com/office/drawing/2014/main" id="{00490FA5-1F57-4B73-A8BD-FB4AF4698195}"/>
              </a:ext>
            </a:extLst>
          </p:cNvPr>
          <p:cNvSpPr/>
          <p:nvPr/>
        </p:nvSpPr>
        <p:spPr>
          <a:xfrm rot="16200000">
            <a:off x="7205565" y="3246524"/>
            <a:ext cx="205266" cy="354195"/>
          </a:xfrm>
          <a:prstGeom prst="rightArrow">
            <a:avLst>
              <a:gd name="adj1" fmla="val 71698"/>
              <a:gd name="adj2" fmla="val 45262"/>
            </a:avLst>
          </a:prstGeom>
          <a:gradFill flip="none" rotWithShape="1">
            <a:gsLst>
              <a:gs pos="30000">
                <a:srgbClr val="DEDEDE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-5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Light" pitchFamily="18" charset="0"/>
              <a:ea typeface="KoPub돋움체 Light"/>
              <a:cs typeface="KoPub돋움체 Light" pitchFamily="18" charset="0"/>
            </a:endParaRPr>
          </a:p>
        </p:txBody>
      </p:sp>
      <p:sp>
        <p:nvSpPr>
          <p:cNvPr id="201" name="오른쪽 화살표 98">
            <a:extLst>
              <a:ext uri="{FF2B5EF4-FFF2-40B4-BE49-F238E27FC236}">
                <a16:creationId xmlns:a16="http://schemas.microsoft.com/office/drawing/2014/main" id="{4F54C2D5-DC0E-44D8-8F29-69C9E9A6B7EE}"/>
              </a:ext>
            </a:extLst>
          </p:cNvPr>
          <p:cNvSpPr/>
          <p:nvPr/>
        </p:nvSpPr>
        <p:spPr>
          <a:xfrm rot="16200000">
            <a:off x="2666375" y="3254770"/>
            <a:ext cx="205266" cy="354195"/>
          </a:xfrm>
          <a:prstGeom prst="rightArrow">
            <a:avLst>
              <a:gd name="adj1" fmla="val 71698"/>
              <a:gd name="adj2" fmla="val 45262"/>
            </a:avLst>
          </a:prstGeom>
          <a:gradFill flip="none" rotWithShape="1">
            <a:gsLst>
              <a:gs pos="30000">
                <a:srgbClr val="DEDEDE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-5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Light" pitchFamily="18" charset="0"/>
              <a:ea typeface="KoPub돋움체 Light"/>
              <a:cs typeface="KoPub돋움체 Light" pitchFamily="18" charset="0"/>
            </a:endParaRPr>
          </a:p>
        </p:txBody>
      </p:sp>
      <p:sp>
        <p:nvSpPr>
          <p:cNvPr id="202" name="양쪽 모서리가 둥근 사각형 306">
            <a:extLst>
              <a:ext uri="{FF2B5EF4-FFF2-40B4-BE49-F238E27FC236}">
                <a16:creationId xmlns:a16="http://schemas.microsoft.com/office/drawing/2014/main" id="{C783B125-50C2-4BF5-9C30-D6CE78DAAB65}"/>
              </a:ext>
            </a:extLst>
          </p:cNvPr>
          <p:cNvSpPr/>
          <p:nvPr/>
        </p:nvSpPr>
        <p:spPr>
          <a:xfrm>
            <a:off x="-26780" y="2157181"/>
            <a:ext cx="9956799" cy="1074223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5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ko-KR" altLang="en-US" sz="120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203" name="그룹 202">
            <a:extLst>
              <a:ext uri="{FF2B5EF4-FFF2-40B4-BE49-F238E27FC236}">
                <a16:creationId xmlns:a16="http://schemas.microsoft.com/office/drawing/2014/main" id="{697BADDC-0FD4-41D7-9850-925143117B68}"/>
              </a:ext>
            </a:extLst>
          </p:cNvPr>
          <p:cNvGrpSpPr/>
          <p:nvPr/>
        </p:nvGrpSpPr>
        <p:grpSpPr>
          <a:xfrm>
            <a:off x="462792" y="2600908"/>
            <a:ext cx="2149947" cy="432000"/>
            <a:chOff x="462793" y="5800951"/>
            <a:chExt cx="2831991" cy="432000"/>
          </a:xfrm>
          <a:solidFill>
            <a:schemeClr val="bg1"/>
          </a:solidFill>
        </p:grpSpPr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6E46E4DB-8F91-4455-B993-0FD93ABEF8AB}"/>
                </a:ext>
              </a:extLst>
            </p:cNvPr>
            <p:cNvSpPr/>
            <p:nvPr/>
          </p:nvSpPr>
          <p:spPr>
            <a:xfrm>
              <a:off x="462793" y="5800951"/>
              <a:ext cx="2831991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Light" panose="020B0503020000020004" pitchFamily="50" charset="-127"/>
                <a:ea typeface="KoPub돋움체 Light" panose="020B0503020000020004" pitchFamily="50" charset="-127"/>
              </a:endParaRPr>
            </a:p>
          </p:txBody>
        </p:sp>
        <p:sp>
          <p:nvSpPr>
            <p:cNvPr id="205" name="모서리가 둥근 직사각형 54">
              <a:extLst>
                <a:ext uri="{FF2B5EF4-FFF2-40B4-BE49-F238E27FC236}">
                  <a16:creationId xmlns:a16="http://schemas.microsoft.com/office/drawing/2014/main" id="{7081FDA1-876B-4435-8E1D-752502BD57BE}"/>
                </a:ext>
              </a:extLst>
            </p:cNvPr>
            <p:cNvSpPr/>
            <p:nvPr/>
          </p:nvSpPr>
          <p:spPr>
            <a:xfrm>
              <a:off x="896927" y="5919746"/>
              <a:ext cx="1963730" cy="19441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ct val="90000"/>
                </a:lnSpc>
              </a:pP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미래형 </a:t>
              </a:r>
              <a:r>
                <a:rPr lang="ko-KR" altLang="en-US" sz="1400" b="1" kern="0" spc="-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산단</a:t>
              </a: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 초석 마련</a:t>
              </a:r>
              <a:endParaRPr lang="en-US" altLang="ko-KR" sz="1400" b="1" kern="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itchFamily="34" charset="0"/>
              </a:endParaRPr>
            </a:p>
          </p:txBody>
        </p:sp>
      </p:grp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22F3FCC4-B0A8-4C12-A32E-1DCD51266B29}"/>
              </a:ext>
            </a:extLst>
          </p:cNvPr>
          <p:cNvGrpSpPr/>
          <p:nvPr/>
        </p:nvGrpSpPr>
        <p:grpSpPr>
          <a:xfrm>
            <a:off x="2735710" y="2600908"/>
            <a:ext cx="2149947" cy="432000"/>
            <a:chOff x="462793" y="5800951"/>
            <a:chExt cx="2831991" cy="432000"/>
          </a:xfrm>
          <a:solidFill>
            <a:schemeClr val="bg1"/>
          </a:solidFill>
        </p:grpSpPr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DC5A90AC-8D57-4E74-8A0E-44E6798E0214}"/>
                </a:ext>
              </a:extLst>
            </p:cNvPr>
            <p:cNvSpPr/>
            <p:nvPr/>
          </p:nvSpPr>
          <p:spPr>
            <a:xfrm>
              <a:off x="462793" y="5800951"/>
              <a:ext cx="2831991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Light" panose="020B0503020000020004" pitchFamily="50" charset="-127"/>
                <a:ea typeface="KoPub돋움체 Light" panose="020B0503020000020004" pitchFamily="50" charset="-127"/>
              </a:endParaRPr>
            </a:p>
          </p:txBody>
        </p:sp>
        <p:sp>
          <p:nvSpPr>
            <p:cNvPr id="208" name="모서리가 둥근 직사각형 54">
              <a:extLst>
                <a:ext uri="{FF2B5EF4-FFF2-40B4-BE49-F238E27FC236}">
                  <a16:creationId xmlns:a16="http://schemas.microsoft.com/office/drawing/2014/main" id="{6C8683D8-F55D-4026-A4F4-4F264DD33375}"/>
                </a:ext>
              </a:extLst>
            </p:cNvPr>
            <p:cNvSpPr/>
            <p:nvPr/>
          </p:nvSpPr>
          <p:spPr>
            <a:xfrm>
              <a:off x="996170" y="5822797"/>
              <a:ext cx="1765245" cy="38831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ct val="90000"/>
                </a:lnSpc>
              </a:pP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한국판 뉴딜을 위한 </a:t>
              </a:r>
              <a:br>
                <a:rPr lang="en-US" altLang="ko-KR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</a:b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물류 표준 모델 구축</a:t>
              </a:r>
              <a:endParaRPr lang="en-US" altLang="ko-KR" sz="1400" b="1" kern="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itchFamily="34" charset="0"/>
              </a:endParaRPr>
            </a:p>
          </p:txBody>
        </p: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FAC79A8F-E5CF-459B-979D-BBF06152B4AC}"/>
              </a:ext>
            </a:extLst>
          </p:cNvPr>
          <p:cNvGrpSpPr/>
          <p:nvPr/>
        </p:nvGrpSpPr>
        <p:grpSpPr>
          <a:xfrm>
            <a:off x="5008628" y="2600908"/>
            <a:ext cx="2149947" cy="432000"/>
            <a:chOff x="462793" y="5800951"/>
            <a:chExt cx="2831991" cy="432000"/>
          </a:xfrm>
          <a:solidFill>
            <a:schemeClr val="bg1"/>
          </a:solidFill>
        </p:grpSpPr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C741B433-DDF9-4FFD-800F-B83903212A22}"/>
                </a:ext>
              </a:extLst>
            </p:cNvPr>
            <p:cNvSpPr/>
            <p:nvPr/>
          </p:nvSpPr>
          <p:spPr>
            <a:xfrm>
              <a:off x="462793" y="5800951"/>
              <a:ext cx="2831991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Light" panose="020B0503020000020004" pitchFamily="50" charset="-127"/>
                <a:ea typeface="KoPub돋움체 Light" panose="020B0503020000020004" pitchFamily="50" charset="-127"/>
              </a:endParaRPr>
            </a:p>
          </p:txBody>
        </p:sp>
        <p:sp>
          <p:nvSpPr>
            <p:cNvPr id="211" name="모서리가 둥근 직사각형 54">
              <a:extLst>
                <a:ext uri="{FF2B5EF4-FFF2-40B4-BE49-F238E27FC236}">
                  <a16:creationId xmlns:a16="http://schemas.microsoft.com/office/drawing/2014/main" id="{7497E5B1-4BDE-43A7-BC74-E1EE8B8758C2}"/>
                </a:ext>
              </a:extLst>
            </p:cNvPr>
            <p:cNvSpPr/>
            <p:nvPr/>
          </p:nvSpPr>
          <p:spPr>
            <a:xfrm>
              <a:off x="1224217" y="5919746"/>
              <a:ext cx="1309154" cy="19441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ct val="90000"/>
                </a:lnSpc>
              </a:pPr>
              <a:r>
                <a:rPr lang="ko-KR" altLang="en-US" sz="1400" b="1" kern="0" spc="-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물류 혁신 선도</a:t>
              </a:r>
              <a:endParaRPr lang="en-US" altLang="ko-KR" sz="1400" b="1" kern="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itchFamily="34" charset="0"/>
              </a:endParaRPr>
            </a:p>
          </p:txBody>
        </p:sp>
      </p:grpSp>
      <p:grpSp>
        <p:nvGrpSpPr>
          <p:cNvPr id="212" name="그룹 211">
            <a:extLst>
              <a:ext uri="{FF2B5EF4-FFF2-40B4-BE49-F238E27FC236}">
                <a16:creationId xmlns:a16="http://schemas.microsoft.com/office/drawing/2014/main" id="{2F5401E9-4A3C-4A9E-BFF7-E065EDAB5C26}"/>
              </a:ext>
            </a:extLst>
          </p:cNvPr>
          <p:cNvGrpSpPr/>
          <p:nvPr/>
        </p:nvGrpSpPr>
        <p:grpSpPr>
          <a:xfrm>
            <a:off x="7281546" y="2600908"/>
            <a:ext cx="2149947" cy="432000"/>
            <a:chOff x="462793" y="5800951"/>
            <a:chExt cx="2831991" cy="432000"/>
          </a:xfrm>
          <a:solidFill>
            <a:schemeClr val="bg1"/>
          </a:solidFill>
        </p:grpSpPr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26608023-073B-4D6E-A003-FE7D4097D968}"/>
                </a:ext>
              </a:extLst>
            </p:cNvPr>
            <p:cNvSpPr/>
            <p:nvPr/>
          </p:nvSpPr>
          <p:spPr>
            <a:xfrm>
              <a:off x="462793" y="5800951"/>
              <a:ext cx="2831991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Light" panose="020B0503020000020004" pitchFamily="50" charset="-127"/>
                <a:ea typeface="KoPub돋움체 Light" panose="020B0503020000020004" pitchFamily="50" charset="-127"/>
              </a:endParaRPr>
            </a:p>
          </p:txBody>
        </p:sp>
        <p:sp>
          <p:nvSpPr>
            <p:cNvPr id="214" name="모서리가 둥근 직사각형 54">
              <a:extLst>
                <a:ext uri="{FF2B5EF4-FFF2-40B4-BE49-F238E27FC236}">
                  <a16:creationId xmlns:a16="http://schemas.microsoft.com/office/drawing/2014/main" id="{7F366C11-BB6B-4E9E-B8E4-EE009819AA77}"/>
                </a:ext>
              </a:extLst>
            </p:cNvPr>
            <p:cNvSpPr/>
            <p:nvPr/>
          </p:nvSpPr>
          <p:spPr>
            <a:xfrm>
              <a:off x="1124978" y="5822797"/>
              <a:ext cx="1507636" cy="38831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ct val="90000"/>
                </a:lnSpc>
              </a:pP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원가 절감을 통한</a:t>
              </a:r>
              <a:br>
                <a:rPr lang="en-US" altLang="ko-KR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</a:br>
              <a:r>
                <a:rPr lang="ko-KR" altLang="en-US" sz="1400" b="1" kern="0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  <a:cs typeface="KoPub돋움체 Light" pitchFamily="34" charset="0"/>
                </a:rPr>
                <a:t>기업 경쟁력 강화</a:t>
              </a:r>
              <a:endParaRPr lang="en-US" altLang="ko-KR" sz="1400" b="1" kern="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  <a:cs typeface="KoPub돋움체 Light" pitchFamily="34" charset="0"/>
              </a:endParaRPr>
            </a:p>
          </p:txBody>
        </p:sp>
      </p:grpSp>
      <p:sp>
        <p:nvSpPr>
          <p:cNvPr id="217" name="Rectangle 39">
            <a:extLst>
              <a:ext uri="{FF2B5EF4-FFF2-40B4-BE49-F238E27FC236}">
                <a16:creationId xmlns:a16="http://schemas.microsoft.com/office/drawing/2014/main" id="{12F0F1C5-19FE-4F6D-B9A8-62E7A2524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704" y="2246675"/>
            <a:ext cx="533705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numCol="1" anchor="ctr" anchorCtr="0">
            <a:spAutoFit/>
            <a:scene3d>
              <a:camera prst="orthographicFront"/>
              <a:lightRig rig="threePt" dir="t"/>
            </a:scene3d>
            <a:sp3d>
              <a:bevelB w="0" h="0"/>
              <a:extrusionClr>
                <a:schemeClr val="bg1"/>
              </a:extrusionClr>
              <a:contourClr>
                <a:srgbClr val="026888"/>
              </a:contourClr>
            </a:sp3d>
          </a:bodyPr>
          <a:lstStyle/>
          <a:p>
            <a:pPr algn="ctr"/>
            <a:r>
              <a:rPr lang="ko-KR" altLang="en-US" sz="16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  <a:cs typeface="KoPub돋움체 Light" panose="020B0502040204020203" pitchFamily="34" charset="0"/>
              </a:rPr>
              <a:t>구축 서비스 모델 실증 운영 성공을 통한 산업단지 역량 강화 기여</a:t>
            </a:r>
          </a:p>
        </p:txBody>
      </p:sp>
    </p:spTree>
    <p:extLst>
      <p:ext uri="{BB962C8B-B14F-4D97-AF65-F5344CB8AC3E}">
        <p14:creationId xmlns:p14="http://schemas.microsoft.com/office/powerpoint/2010/main" val="137444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75">
            <a:extLst>
              <a:ext uri="{FF2B5EF4-FFF2-40B4-BE49-F238E27FC236}">
                <a16:creationId xmlns:a16="http://schemas.microsoft.com/office/drawing/2014/main" id="{A46289CE-814D-4A8C-BCCB-FEC003BEF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2420887"/>
            <a:ext cx="8957219" cy="384770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1" tIns="45720" rIns="91441" bIns="45720" rtlCol="0" anchor="ctr"/>
          <a:lstStyle/>
          <a:p>
            <a:pPr algn="ctr"/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107" name="모서리가 둥근 직사각형 143">
            <a:extLst>
              <a:ext uri="{FF2B5EF4-FFF2-40B4-BE49-F238E27FC236}">
                <a16:creationId xmlns:a16="http://schemas.microsoft.com/office/drawing/2014/main" id="{3AC0B775-911E-4838-AFDA-A98DABF4CA77}"/>
              </a:ext>
            </a:extLst>
          </p:cNvPr>
          <p:cNvSpPr/>
          <p:nvPr/>
        </p:nvSpPr>
        <p:spPr>
          <a:xfrm>
            <a:off x="473690" y="2132856"/>
            <a:ext cx="8950884" cy="288032"/>
          </a:xfrm>
          <a:prstGeom prst="roundRect">
            <a:avLst>
              <a:gd name="adj" fmla="val 0"/>
            </a:avLst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marL="0" lvl="1" algn="ctr" defTabSz="914400" latinLnBrk="0"/>
            <a:r>
              <a:rPr lang="ko-KR" altLang="en-US" sz="1400" b="1" kern="0" dirty="0">
                <a:solidFill>
                  <a:prstClr val="white"/>
                </a:solidFill>
              </a:rPr>
              <a:t>상세 서비스 시나리오</a:t>
            </a:r>
            <a:r>
              <a:rPr lang="en-US" altLang="ko-KR" sz="1400" b="1" kern="0" dirty="0">
                <a:solidFill>
                  <a:prstClr val="white"/>
                </a:solidFill>
              </a:rPr>
              <a:t>(</a:t>
            </a:r>
            <a:r>
              <a:rPr lang="ko-KR" altLang="en-US" sz="1400" b="1" kern="0" dirty="0">
                <a:solidFill>
                  <a:prstClr val="white"/>
                </a:solidFill>
              </a:rPr>
              <a:t>예시</a:t>
            </a:r>
            <a:r>
              <a:rPr lang="en-US" altLang="ko-KR" sz="1400" b="1" kern="0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182" name="Text Box 2">
            <a:extLst>
              <a:ext uri="{FF2B5EF4-FFF2-40B4-BE49-F238E27FC236}">
                <a16:creationId xmlns:a16="http://schemas.microsoft.com/office/drawing/2014/main" id="{088AF6C3-18FD-4E2B-8B71-5A26577A3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589403"/>
            <a:ext cx="8957219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>
            <a:defPPr>
              <a:defRPr lang="ko-KR"/>
            </a:defPPr>
            <a:lvl1pPr defTabSz="914125" fontAlgn="base" latinLnBrk="0">
              <a:lnSpc>
                <a:spcPct val="110000"/>
              </a:lnSpc>
              <a:spcBef>
                <a:spcPct val="0"/>
              </a:spcBef>
              <a:spcAft>
                <a:spcPts val="200"/>
              </a:spcAft>
              <a:defRPr sz="320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235A7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KoPub돋움체 Light" charset="0"/>
              </a:defRPr>
            </a:lvl1pPr>
          </a:lstStyle>
          <a:p>
            <a:pPr>
              <a:defRPr/>
            </a:pPr>
            <a:r>
              <a:rPr lang="ko-KR" altLang="en-US" sz="2800" spc="-28">
                <a:solidFill>
                  <a:prstClr val="black"/>
                </a:solidFill>
              </a:rPr>
              <a:t>사업 운영 </a:t>
            </a:r>
            <a:r>
              <a:rPr lang="en-US" altLang="ko-KR" sz="2800" spc="-28">
                <a:solidFill>
                  <a:prstClr val="black"/>
                </a:solidFill>
              </a:rPr>
              <a:t>Concept</a:t>
            </a:r>
            <a:endParaRPr lang="en-US" altLang="ko-KR" sz="2800" spc="-28" dirty="0">
              <a:solidFill>
                <a:prstClr val="black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49B0EB4-1BFF-484F-A9F0-BD49A72EDF9D}"/>
              </a:ext>
            </a:extLst>
          </p:cNvPr>
          <p:cNvGrpSpPr/>
          <p:nvPr/>
        </p:nvGrpSpPr>
        <p:grpSpPr>
          <a:xfrm>
            <a:off x="1388604" y="3140968"/>
            <a:ext cx="7729256" cy="2939336"/>
            <a:chOff x="3904283" y="2522550"/>
            <a:chExt cx="5300109" cy="2666621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73A2B1A1-CB98-4670-A0DB-F68A6822E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283" y="3148245"/>
              <a:ext cx="220625" cy="206102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20E5C0A6-36C4-4396-862F-B52EC82F2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283" y="3950255"/>
              <a:ext cx="220625" cy="206102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B5E9E027-3D29-432D-A22C-7825E54D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283" y="4339022"/>
              <a:ext cx="220625" cy="206102"/>
            </a:xfrm>
            <a:prstGeom prst="rect">
              <a:avLst/>
            </a:prstGeom>
          </p:spPr>
        </p:pic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8972EEE0-F73D-42D5-BE55-6DD41290594E}"/>
                </a:ext>
              </a:extLst>
            </p:cNvPr>
            <p:cNvGrpSpPr/>
            <p:nvPr/>
          </p:nvGrpSpPr>
          <p:grpSpPr>
            <a:xfrm>
              <a:off x="4556957" y="3187741"/>
              <a:ext cx="1188132" cy="1359873"/>
              <a:chOff x="4556957" y="3331757"/>
              <a:chExt cx="1188132" cy="1359873"/>
            </a:xfrm>
          </p:grpSpPr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id="{6AD2FA85-40A6-48B5-B85D-48309244B0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3000" y="3392996"/>
                <a:ext cx="308219" cy="126986"/>
              </a:xfrm>
              <a:prstGeom prst="rect">
                <a:avLst/>
              </a:prstGeom>
            </p:spPr>
          </p:pic>
          <p:sp>
            <p:nvSpPr>
              <p:cNvPr id="42" name="모서리가 둥근 직사각형 248">
                <a:extLst>
                  <a:ext uri="{FF2B5EF4-FFF2-40B4-BE49-F238E27FC236}">
                    <a16:creationId xmlns:a16="http://schemas.microsoft.com/office/drawing/2014/main" id="{00F884A3-B899-472A-B0E8-1A711B02DBAB}"/>
                  </a:ext>
                </a:extLst>
              </p:cNvPr>
              <p:cNvSpPr/>
              <p:nvPr/>
            </p:nvSpPr>
            <p:spPr>
              <a:xfrm>
                <a:off x="4556957" y="3331757"/>
                <a:ext cx="1188132" cy="13573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anchor="ctr">
                <a:noAutofit/>
              </a:bodyPr>
              <a:lstStyle/>
              <a:p>
                <a:pPr lvl="1"/>
                <a:endParaRPr lang="en-US" altLang="ko-KR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75A2A38-4501-44C5-81FE-C3CF7670706C}"/>
                  </a:ext>
                </a:extLst>
              </p:cNvPr>
              <p:cNvSpPr txBox="1"/>
              <p:nvPr/>
            </p:nvSpPr>
            <p:spPr>
              <a:xfrm>
                <a:off x="4614998" y="3374953"/>
                <a:ext cx="1072048" cy="390909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>
                <a:defPPr>
                  <a:defRPr lang="ko-KR"/>
                </a:defPPr>
                <a:lvl1pPr algn="ctr" latinLnBrk="0">
                  <a:defRPr sz="1050">
                    <a:solidFill>
                      <a:schemeClr val="tx2">
                        <a:lumMod val="75000"/>
                      </a:schemeClr>
                    </a:solidFill>
                    <a:latin typeface="KoPub돋움체 Bold" pitchFamily="18" charset="-127"/>
                    <a:ea typeface="KoPub돋움체 Bold" pitchFamily="18" charset="-127"/>
                  </a:defRPr>
                </a:lvl1pPr>
              </a:lstStyle>
              <a:p>
                <a:r>
                  <a:rPr lang="en-US" altLang="ko-KR" sz="1400"/>
                  <a:t>Winus Web </a:t>
                </a:r>
                <a:r>
                  <a:rPr lang="en-US" altLang="ko-KR" sz="1400" dirty="0"/>
                  <a:t>Portal</a:t>
                </a:r>
                <a:endParaRPr lang="ko-KR" altLang="en-US" sz="1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9DA338-8FE9-4751-9AFD-983FF59369BE}"/>
                  </a:ext>
                </a:extLst>
              </p:cNvPr>
              <p:cNvSpPr txBox="1"/>
              <p:nvPr/>
            </p:nvSpPr>
            <p:spPr>
              <a:xfrm>
                <a:off x="4564520" y="3681028"/>
                <a:ext cx="1179254" cy="1010602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기업</a:t>
                </a:r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 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무료 배포</a:t>
                </a:r>
                <a:endParaRPr lang="en-US" altLang="ko-KR" sz="1400" dirty="0">
                  <a:latin typeface="KoPub돋움체 Light" pitchFamily="18" charset="-127"/>
                  <a:ea typeface="KoPub돋움체 Light" pitchFamily="18" charset="-127"/>
                </a:endParaRPr>
              </a:p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로그인 </a:t>
                </a:r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/ 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정보입력</a:t>
                </a:r>
                <a:endParaRPr lang="en-US" altLang="ko-KR" sz="1400" dirty="0">
                  <a:latin typeface="KoPub돋움체 Light" pitchFamily="18" charset="-127"/>
                  <a:ea typeface="KoPub돋움체 Light" pitchFamily="18" charset="-127"/>
                </a:endParaRPr>
              </a:p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배송물량 정보입력</a:t>
                </a:r>
                <a:endParaRPr lang="en-US" altLang="ko-KR" sz="1400" dirty="0">
                  <a:latin typeface="KoPub돋움체 Light" pitchFamily="18" charset="-127"/>
                  <a:ea typeface="KoPub돋움체 Light" pitchFamily="18" charset="-127"/>
                </a:endParaRPr>
              </a:p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배송일자 정보입력</a:t>
                </a:r>
                <a:endParaRPr lang="en-US" altLang="ko-KR" sz="1400" dirty="0">
                  <a:latin typeface="KoPub돋움체 Light" pitchFamily="18" charset="-127"/>
                  <a:ea typeface="KoPub돋움체 Light" pitchFamily="18" charset="-127"/>
                </a:endParaRPr>
              </a:p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 err="1">
                    <a:latin typeface="KoPub돋움체 Light" pitchFamily="18" charset="-127"/>
                    <a:ea typeface="KoPub돋움체 Light" pitchFamily="18" charset="-127"/>
                  </a:rPr>
                  <a:t>납품지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 정보입력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57C9CFD9-52B0-4E63-A480-362F8A07BCBC}"/>
                </a:ext>
              </a:extLst>
            </p:cNvPr>
            <p:cNvGrpSpPr/>
            <p:nvPr/>
          </p:nvGrpSpPr>
          <p:grpSpPr>
            <a:xfrm>
              <a:off x="6145660" y="2960948"/>
              <a:ext cx="2204435" cy="2051943"/>
              <a:chOff x="6145660" y="3104964"/>
              <a:chExt cx="2204435" cy="2051943"/>
            </a:xfrm>
          </p:grpSpPr>
          <p:sp>
            <p:nvSpPr>
              <p:cNvPr id="46" name="모서리가 둥근 직사각형 252">
                <a:extLst>
                  <a:ext uri="{FF2B5EF4-FFF2-40B4-BE49-F238E27FC236}">
                    <a16:creationId xmlns:a16="http://schemas.microsoft.com/office/drawing/2014/main" id="{CBEB345E-C111-4108-970B-6A3352481F36}"/>
                  </a:ext>
                </a:extLst>
              </p:cNvPr>
              <p:cNvSpPr/>
              <p:nvPr/>
            </p:nvSpPr>
            <p:spPr>
              <a:xfrm>
                <a:off x="6357156" y="3104964"/>
                <a:ext cx="1584176" cy="187220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anchor="ctr">
                <a:noAutofit/>
              </a:bodyPr>
              <a:lstStyle/>
              <a:p>
                <a:pPr lvl="1"/>
                <a:endParaRPr lang="en-US" altLang="ko-KR" sz="28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48E09399-629B-465E-AF71-8A45B50AC8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5660" y="3780151"/>
                <a:ext cx="389479" cy="389479"/>
              </a:xfrm>
              <a:prstGeom prst="rect">
                <a:avLst/>
              </a:prstGeom>
              <a:noFill/>
            </p:spPr>
          </p:pic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935654D2-A030-4711-B3AC-3A4572236887}"/>
                  </a:ext>
                </a:extLst>
              </p:cNvPr>
              <p:cNvSpPr/>
              <p:nvPr/>
            </p:nvSpPr>
            <p:spPr>
              <a:xfrm>
                <a:off x="6701550" y="3869296"/>
                <a:ext cx="1167774" cy="659861"/>
              </a:xfrm>
              <a:prstGeom prst="rect">
                <a:avLst/>
              </a:pr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4750E7D-83EF-4EC6-AAEA-1BB721583CC3}"/>
                  </a:ext>
                </a:extLst>
              </p:cNvPr>
              <p:cNvSpPr txBox="1"/>
              <p:nvPr/>
            </p:nvSpPr>
            <p:spPr>
              <a:xfrm>
                <a:off x="6839317" y="3892285"/>
                <a:ext cx="885991" cy="346492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pPr algn="ctr" latinLnBrk="0"/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입주기업 </a:t>
                </a:r>
                <a:b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</a:br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주요 부품 보관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7263E0A-7AC5-4A67-8C90-9027AB25D8D5}"/>
                  </a:ext>
                </a:extLst>
              </p:cNvPr>
              <p:cNvSpPr txBox="1"/>
              <p:nvPr/>
            </p:nvSpPr>
            <p:spPr>
              <a:xfrm>
                <a:off x="6759185" y="4211095"/>
                <a:ext cx="1061435" cy="346492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pPr algn="ctr" latinLnBrk="0"/>
                <a: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  <a:t>Aging</a:t>
                </a:r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관리</a:t>
                </a:r>
                <a:b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</a:br>
                <a: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  <a:t>→</a:t>
                </a:r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긴급대응 가능</a:t>
                </a:r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6141226E-2B73-4AB4-909C-FBDCAD1A1A33}"/>
                  </a:ext>
                </a:extLst>
              </p:cNvPr>
              <p:cNvSpPr/>
              <p:nvPr/>
            </p:nvSpPr>
            <p:spPr>
              <a:xfrm>
                <a:off x="6701550" y="4602554"/>
                <a:ext cx="1167774" cy="338614"/>
              </a:xfrm>
              <a:prstGeom prst="rect">
                <a:avLst/>
              </a:pr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7DCB027-F159-44E5-8474-098F8F9A9446}"/>
                  </a:ext>
                </a:extLst>
              </p:cNvPr>
              <p:cNvSpPr txBox="1"/>
              <p:nvPr/>
            </p:nvSpPr>
            <p:spPr>
              <a:xfrm>
                <a:off x="6839317" y="4637169"/>
                <a:ext cx="885991" cy="519738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pPr algn="ctr" latinLnBrk="0"/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명일 물량</a:t>
                </a:r>
                <a:b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</a:br>
                <a:r>
                  <a:rPr lang="ko-KR" altLang="en-US" sz="1200" dirty="0">
                    <a:latin typeface="KoPub돋움체 Light" pitchFamily="18" charset="-127"/>
                    <a:ea typeface="KoPub돋움체 Light" pitchFamily="18" charset="-127"/>
                  </a:rPr>
                  <a:t>先 보관 후 배송</a:t>
                </a:r>
                <a:br>
                  <a:rPr lang="en-US" altLang="ko-KR" sz="1200" dirty="0">
                    <a:latin typeface="KoPub돋움체 Light" pitchFamily="18" charset="-127"/>
                    <a:ea typeface="KoPub돋움체 Light" pitchFamily="18" charset="-127"/>
                  </a:rPr>
                </a:br>
                <a:endParaRPr lang="ko-KR" altLang="en-US" sz="1200" dirty="0">
                  <a:latin typeface="KoPub돋움체 Light" pitchFamily="18" charset="-127"/>
                  <a:ea typeface="KoPub돋움체 Light" pitchFamily="18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12884AD-25F1-4F3E-B6C5-81FC0F57D0FD}"/>
                  </a:ext>
                </a:extLst>
              </p:cNvPr>
              <p:cNvSpPr txBox="1"/>
              <p:nvPr/>
            </p:nvSpPr>
            <p:spPr>
              <a:xfrm>
                <a:off x="6701550" y="3177509"/>
                <a:ext cx="805446" cy="202121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>
                <a:defPPr>
                  <a:defRPr lang="ko-KR"/>
                </a:defPPr>
                <a:lvl1pPr algn="ctr" latinLnBrk="0">
                  <a:defRPr sz="1050">
                    <a:solidFill>
                      <a:schemeClr val="tx2">
                        <a:lumMod val="75000"/>
                      </a:schemeClr>
                    </a:solidFill>
                    <a:latin typeface="KoPub돋움체 Bold" pitchFamily="18" charset="-127"/>
                    <a:ea typeface="KoPub돋움체 Bold" pitchFamily="18" charset="-127"/>
                  </a:defRPr>
                </a:lvl1pPr>
              </a:lstStyle>
              <a:p>
                <a:r>
                  <a:rPr lang="en-US" altLang="ko-KR" sz="1400" dirty="0"/>
                  <a:t>WMS</a:t>
                </a:r>
                <a:endParaRPr lang="ko-KR" altLang="en-US" sz="14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70B88F2-EE02-4532-A99F-8B29C30C5340}"/>
                  </a:ext>
                </a:extLst>
              </p:cNvPr>
              <p:cNvSpPr txBox="1"/>
              <p:nvPr/>
            </p:nvSpPr>
            <p:spPr>
              <a:xfrm>
                <a:off x="6780508" y="3424598"/>
                <a:ext cx="1569587" cy="404240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pPr latinLnBrk="0"/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물량</a:t>
                </a:r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/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재고확인</a:t>
                </a:r>
                <a:b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</a:br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-Route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설정</a:t>
                </a:r>
                <a:r>
                  <a:rPr lang="en-US" altLang="ko-KR" sz="1400" dirty="0">
                    <a:latin typeface="KoPub돋움체 Light" pitchFamily="18" charset="-127"/>
                    <a:ea typeface="KoPub돋움체 Light" pitchFamily="18" charset="-127"/>
                  </a:rPr>
                  <a:t>/ </a:t>
                </a:r>
                <a:r>
                  <a:rPr lang="ko-KR" altLang="en-US" sz="1400" dirty="0">
                    <a:latin typeface="KoPub돋움체 Light" pitchFamily="18" charset="-127"/>
                    <a:ea typeface="KoPub돋움체 Light" pitchFamily="18" charset="-127"/>
                  </a:rPr>
                  <a:t>배차</a:t>
                </a:r>
              </a:p>
            </p:txBody>
          </p:sp>
        </p:grpSp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839D0051-5BA1-47C6-89FE-95B7E4299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459" y="3056910"/>
              <a:ext cx="200969" cy="297437"/>
            </a:xfrm>
            <a:prstGeom prst="rect">
              <a:avLst/>
            </a:prstGeom>
          </p:spPr>
        </p:pic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DB66C9C1-EB6E-4C42-A434-D6DA92A5A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459" y="3717032"/>
              <a:ext cx="200969" cy="297437"/>
            </a:xfrm>
            <a:prstGeom prst="rect">
              <a:avLst/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6741E9CE-04A3-4333-ACC0-4414C0C34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459" y="4319695"/>
              <a:ext cx="200969" cy="297437"/>
            </a:xfrm>
            <a:prstGeom prst="rect">
              <a:avLst/>
            </a:prstGeom>
          </p:spPr>
        </p:pic>
        <p:cxnSp>
          <p:nvCxnSpPr>
            <p:cNvPr id="59" name="직선 화살표 연결선 58">
              <a:extLst>
                <a:ext uri="{FF2B5EF4-FFF2-40B4-BE49-F238E27FC236}">
                  <a16:creationId xmlns:a16="http://schemas.microsoft.com/office/drawing/2014/main" id="{E9083369-D1FE-44E6-AE0B-D434BE91C41C}"/>
                </a:ext>
              </a:extLst>
            </p:cNvPr>
            <p:cNvCxnSpPr/>
            <p:nvPr/>
          </p:nvCxnSpPr>
          <p:spPr>
            <a:xfrm>
              <a:off x="4103193" y="3270226"/>
              <a:ext cx="427771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>
              <a:extLst>
                <a:ext uri="{FF2B5EF4-FFF2-40B4-BE49-F238E27FC236}">
                  <a16:creationId xmlns:a16="http://schemas.microsoft.com/office/drawing/2014/main" id="{87D99A01-7EB9-4607-93E0-650690EC6FCA}"/>
                </a:ext>
              </a:extLst>
            </p:cNvPr>
            <p:cNvCxnSpPr/>
            <p:nvPr/>
          </p:nvCxnSpPr>
          <p:spPr>
            <a:xfrm>
              <a:off x="4103193" y="3674038"/>
              <a:ext cx="427771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>
              <a:extLst>
                <a:ext uri="{FF2B5EF4-FFF2-40B4-BE49-F238E27FC236}">
                  <a16:creationId xmlns:a16="http://schemas.microsoft.com/office/drawing/2014/main" id="{09EEFA0A-9F51-4E21-9018-32C3ACD93A35}"/>
                </a:ext>
              </a:extLst>
            </p:cNvPr>
            <p:cNvCxnSpPr/>
            <p:nvPr/>
          </p:nvCxnSpPr>
          <p:spPr>
            <a:xfrm>
              <a:off x="4103193" y="4077850"/>
              <a:ext cx="427771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>
              <a:extLst>
                <a:ext uri="{FF2B5EF4-FFF2-40B4-BE49-F238E27FC236}">
                  <a16:creationId xmlns:a16="http://schemas.microsoft.com/office/drawing/2014/main" id="{CF863FFA-B128-49B1-BBB7-28667D61F353}"/>
                </a:ext>
              </a:extLst>
            </p:cNvPr>
            <p:cNvCxnSpPr/>
            <p:nvPr/>
          </p:nvCxnSpPr>
          <p:spPr>
            <a:xfrm>
              <a:off x="4103193" y="4481662"/>
              <a:ext cx="427771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꺾인 연결선 270">
              <a:extLst>
                <a:ext uri="{FF2B5EF4-FFF2-40B4-BE49-F238E27FC236}">
                  <a16:creationId xmlns:a16="http://schemas.microsoft.com/office/drawing/2014/main" id="{A55B5585-0E83-4190-82C9-26C31A2DDED8}"/>
                </a:ext>
              </a:extLst>
            </p:cNvPr>
            <p:cNvCxnSpPr>
              <a:stCxn id="42" idx="3"/>
              <a:endCxn id="47" idx="1"/>
            </p:cNvCxnSpPr>
            <p:nvPr/>
          </p:nvCxnSpPr>
          <p:spPr>
            <a:xfrm flipV="1">
              <a:off x="5745089" y="3830875"/>
              <a:ext cx="400571" cy="35558"/>
            </a:xfrm>
            <a:prstGeom prst="bentConnector3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꺾인 연결선 271">
              <a:extLst>
                <a:ext uri="{FF2B5EF4-FFF2-40B4-BE49-F238E27FC236}">
                  <a16:creationId xmlns:a16="http://schemas.microsoft.com/office/drawing/2014/main" id="{F8DBF623-52E3-44D0-80D9-EF99128011F5}"/>
                </a:ext>
              </a:extLst>
            </p:cNvPr>
            <p:cNvCxnSpPr>
              <a:stCxn id="46" idx="3"/>
              <a:endCxn id="58" idx="1"/>
            </p:cNvCxnSpPr>
            <p:nvPr/>
          </p:nvCxnSpPr>
          <p:spPr>
            <a:xfrm>
              <a:off x="7941332" y="3897052"/>
              <a:ext cx="663127" cy="571362"/>
            </a:xfrm>
            <a:prstGeom prst="bentConnector3">
              <a:avLst>
                <a:gd name="adj1" fmla="val 50000"/>
              </a:avLst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꺾인 연결선 272">
              <a:extLst>
                <a:ext uri="{FF2B5EF4-FFF2-40B4-BE49-F238E27FC236}">
                  <a16:creationId xmlns:a16="http://schemas.microsoft.com/office/drawing/2014/main" id="{C17F27E5-2859-44D0-925A-558F65DAF0E5}"/>
                </a:ext>
              </a:extLst>
            </p:cNvPr>
            <p:cNvCxnSpPr>
              <a:stCxn id="46" idx="3"/>
              <a:endCxn id="56" idx="1"/>
            </p:cNvCxnSpPr>
            <p:nvPr/>
          </p:nvCxnSpPr>
          <p:spPr>
            <a:xfrm flipV="1">
              <a:off x="7941332" y="3205629"/>
              <a:ext cx="663127" cy="691423"/>
            </a:xfrm>
            <a:prstGeom prst="bentConnector3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>
              <a:extLst>
                <a:ext uri="{FF2B5EF4-FFF2-40B4-BE49-F238E27FC236}">
                  <a16:creationId xmlns:a16="http://schemas.microsoft.com/office/drawing/2014/main" id="{950776D1-1946-4AD7-B116-A0431035CCBA}"/>
                </a:ext>
              </a:extLst>
            </p:cNvPr>
            <p:cNvCxnSpPr/>
            <p:nvPr/>
          </p:nvCxnSpPr>
          <p:spPr>
            <a:xfrm>
              <a:off x="8157356" y="3897052"/>
              <a:ext cx="427771" cy="0"/>
            </a:xfrm>
            <a:prstGeom prst="straightConnector1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9B9F76BE-8A37-4B32-AD76-6CFC91ABDF0C}"/>
                </a:ext>
              </a:extLst>
            </p:cNvPr>
            <p:cNvCxnSpPr>
              <a:stCxn id="56" idx="2"/>
              <a:endCxn id="57" idx="0"/>
            </p:cNvCxnSpPr>
            <p:nvPr/>
          </p:nvCxnSpPr>
          <p:spPr>
            <a:xfrm>
              <a:off x="8704944" y="3354347"/>
              <a:ext cx="0" cy="362685"/>
            </a:xfrm>
            <a:prstGeom prst="straightConnector1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>
              <a:extLst>
                <a:ext uri="{FF2B5EF4-FFF2-40B4-BE49-F238E27FC236}">
                  <a16:creationId xmlns:a16="http://schemas.microsoft.com/office/drawing/2014/main" id="{FB053ED5-2E29-40D5-BD7C-C43CF2B6424F}"/>
                </a:ext>
              </a:extLst>
            </p:cNvPr>
            <p:cNvCxnSpPr/>
            <p:nvPr/>
          </p:nvCxnSpPr>
          <p:spPr>
            <a:xfrm>
              <a:off x="8708020" y="4011414"/>
              <a:ext cx="0" cy="362685"/>
            </a:xfrm>
            <a:prstGeom prst="straightConnector1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그림 68">
              <a:extLst>
                <a:ext uri="{FF2B5EF4-FFF2-40B4-BE49-F238E27FC236}">
                  <a16:creationId xmlns:a16="http://schemas.microsoft.com/office/drawing/2014/main" id="{E8A87619-B66C-4812-9FC0-E279ECFFE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739770" y="3419332"/>
              <a:ext cx="176988" cy="176988"/>
            </a:xfrm>
            <a:prstGeom prst="rect">
              <a:avLst/>
            </a:prstGeom>
          </p:spPr>
        </p:pic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F5A580B4-B9E8-42F4-A136-A966D0C62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740706" y="4077072"/>
              <a:ext cx="176988" cy="176988"/>
            </a:xfrm>
            <a:prstGeom prst="rect">
              <a:avLst/>
            </a:prstGeom>
          </p:spPr>
        </p:pic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2E78607B-4BE5-4362-8E99-27BF607B5308}"/>
                </a:ext>
              </a:extLst>
            </p:cNvPr>
            <p:cNvSpPr/>
            <p:nvPr/>
          </p:nvSpPr>
          <p:spPr>
            <a:xfrm>
              <a:off x="8841432" y="3983856"/>
              <a:ext cx="362960" cy="433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Multi</a:t>
              </a:r>
              <a:b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</a:br>
              <a: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Drop</a:t>
              </a:r>
              <a:endParaRPr lang="ko-KR" altLang="en-US" sz="1200" dirty="0">
                <a:solidFill>
                  <a:srgbClr val="C00000"/>
                </a:solidFill>
                <a:latin typeface="KoPub돋움체 Light" pitchFamily="18" charset="-127"/>
                <a:ea typeface="KoPub돋움체 Light" pitchFamily="18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8D74C505-13DB-4816-A637-D1EFAC66B5BC}"/>
                </a:ext>
              </a:extLst>
            </p:cNvPr>
            <p:cNvSpPr/>
            <p:nvPr/>
          </p:nvSpPr>
          <p:spPr>
            <a:xfrm>
              <a:off x="8841432" y="3304222"/>
              <a:ext cx="362960" cy="433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Multi</a:t>
              </a:r>
              <a:b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</a:br>
              <a: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Drop</a:t>
              </a:r>
              <a:endParaRPr lang="ko-KR" altLang="en-US" sz="1200" dirty="0">
                <a:solidFill>
                  <a:srgbClr val="C00000"/>
                </a:solidFill>
                <a:latin typeface="KoPub돋움체 Light" pitchFamily="18" charset="-127"/>
                <a:ea typeface="KoPub돋움체 Light" pitchFamily="18" charset="-127"/>
              </a:endParaRPr>
            </a:p>
          </p:txBody>
        </p:sp>
        <p:cxnSp>
          <p:nvCxnSpPr>
            <p:cNvPr id="73" name="꺾인 연결선 280">
              <a:extLst>
                <a:ext uri="{FF2B5EF4-FFF2-40B4-BE49-F238E27FC236}">
                  <a16:creationId xmlns:a16="http://schemas.microsoft.com/office/drawing/2014/main" id="{6220F3D7-5C1C-4CF1-8A78-72EB0991F850}"/>
                </a:ext>
              </a:extLst>
            </p:cNvPr>
            <p:cNvCxnSpPr/>
            <p:nvPr/>
          </p:nvCxnSpPr>
          <p:spPr>
            <a:xfrm rot="16200000" flipH="1">
              <a:off x="6880062" y="2804166"/>
              <a:ext cx="95843" cy="3553922"/>
            </a:xfrm>
            <a:prstGeom prst="bentConnector3">
              <a:avLst>
                <a:gd name="adj1" fmla="val 699658"/>
              </a:avLst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14E58F6C-2007-49E1-BA5B-DE6B0B5E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4144" y="4980204"/>
              <a:ext cx="176988" cy="176988"/>
            </a:xfrm>
            <a:prstGeom prst="rect">
              <a:avLst/>
            </a:prstGeom>
          </p:spPr>
        </p:pic>
        <p:cxnSp>
          <p:nvCxnSpPr>
            <p:cNvPr id="75" name="꺾인 연결선 282">
              <a:extLst>
                <a:ext uri="{FF2B5EF4-FFF2-40B4-BE49-F238E27FC236}">
                  <a16:creationId xmlns:a16="http://schemas.microsoft.com/office/drawing/2014/main" id="{CFB318B2-82D1-4193-BAF5-2A96B9CB6245}"/>
                </a:ext>
              </a:extLst>
            </p:cNvPr>
            <p:cNvCxnSpPr>
              <a:stCxn id="46" idx="0"/>
              <a:endCxn id="56" idx="0"/>
            </p:cNvCxnSpPr>
            <p:nvPr/>
          </p:nvCxnSpPr>
          <p:spPr>
            <a:xfrm rot="16200000" flipH="1">
              <a:off x="7879113" y="2231079"/>
              <a:ext cx="95962" cy="1555700"/>
            </a:xfrm>
            <a:prstGeom prst="bentConnector3">
              <a:avLst>
                <a:gd name="adj1" fmla="val -238219"/>
              </a:avLst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738E9E7E-BDB9-4759-99E9-FF21ABD7C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5328" y="2530996"/>
              <a:ext cx="176988" cy="176988"/>
            </a:xfrm>
            <a:prstGeom prst="rect">
              <a:avLst/>
            </a:prstGeom>
          </p:spPr>
        </p:pic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0CE6539A-CBF4-4ED8-A3AE-E58EE0A90194}"/>
                </a:ext>
              </a:extLst>
            </p:cNvPr>
            <p:cNvSpPr/>
            <p:nvPr/>
          </p:nvSpPr>
          <p:spPr>
            <a:xfrm>
              <a:off x="8047544" y="2522550"/>
              <a:ext cx="831692" cy="259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Multi Drop</a:t>
              </a:r>
              <a:endParaRPr lang="ko-KR" altLang="en-US" sz="1200" dirty="0">
                <a:solidFill>
                  <a:srgbClr val="C00000"/>
                </a:solidFill>
                <a:latin typeface="KoPub돋움체 Light" pitchFamily="18" charset="-127"/>
                <a:ea typeface="KoPub돋움체 Light" pitchFamily="18" charset="-127"/>
              </a:endParaRPr>
            </a:p>
          </p:txBody>
        </p:sp>
        <p:cxnSp>
          <p:nvCxnSpPr>
            <p:cNvPr id="78" name="꺾인 연결선 285">
              <a:extLst>
                <a:ext uri="{FF2B5EF4-FFF2-40B4-BE49-F238E27FC236}">
                  <a16:creationId xmlns:a16="http://schemas.microsoft.com/office/drawing/2014/main" id="{CA5364C2-913F-43BB-9FA4-EFB85D76ECF0}"/>
                </a:ext>
              </a:extLst>
            </p:cNvPr>
            <p:cNvCxnSpPr>
              <a:stCxn id="47" idx="3"/>
              <a:endCxn id="48" idx="1"/>
            </p:cNvCxnSpPr>
            <p:nvPr/>
          </p:nvCxnSpPr>
          <p:spPr>
            <a:xfrm>
              <a:off x="6535139" y="3830875"/>
              <a:ext cx="166411" cy="224336"/>
            </a:xfrm>
            <a:prstGeom prst="bentConnector3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꺾인 연결선 286">
              <a:extLst>
                <a:ext uri="{FF2B5EF4-FFF2-40B4-BE49-F238E27FC236}">
                  <a16:creationId xmlns:a16="http://schemas.microsoft.com/office/drawing/2014/main" id="{4EF04F20-19A8-4ABC-9DFA-731EEF13D7F3}"/>
                </a:ext>
              </a:extLst>
            </p:cNvPr>
            <p:cNvCxnSpPr>
              <a:endCxn id="51" idx="1"/>
            </p:cNvCxnSpPr>
            <p:nvPr/>
          </p:nvCxnSpPr>
          <p:spPr>
            <a:xfrm rot="16200000" flipH="1">
              <a:off x="6281688" y="4207983"/>
              <a:ext cx="602232" cy="237492"/>
            </a:xfrm>
            <a:prstGeom prst="bentConnector2">
              <a:avLst/>
            </a:prstGeom>
            <a:ln w="31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8CD7E59-0FE0-457B-8D43-9CF10C11B782}"/>
                </a:ext>
              </a:extLst>
            </p:cNvPr>
            <p:cNvSpPr txBox="1"/>
            <p:nvPr/>
          </p:nvSpPr>
          <p:spPr>
            <a:xfrm>
              <a:off x="6739226" y="4987050"/>
              <a:ext cx="805446" cy="2021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 latinLnBrk="0"/>
              <a:r>
                <a:rPr lang="en-US" altLang="ko-KR" sz="1400" dirty="0">
                  <a:solidFill>
                    <a:schemeClr val="tx2">
                      <a:lumMod val="7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TMS</a:t>
              </a:r>
              <a:endParaRPr lang="ko-KR" altLang="en-US" sz="1400" dirty="0">
                <a:solidFill>
                  <a:schemeClr val="tx2">
                    <a:lumMod val="75000"/>
                  </a:schemeClr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4D100F2C-9A16-4764-8C3E-3B9962D6E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0128" y="3612052"/>
              <a:ext cx="176988" cy="176988"/>
            </a:xfrm>
            <a:prstGeom prst="rect">
              <a:avLst/>
            </a:prstGeom>
          </p:spPr>
        </p:pic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5C6E10E7-E516-4612-B592-CC69F4ECD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944" y="3364612"/>
              <a:ext cx="176988" cy="176988"/>
            </a:xfrm>
            <a:prstGeom prst="rect">
              <a:avLst/>
            </a:prstGeom>
          </p:spPr>
        </p:pic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9228A2F5-08A6-449B-B39C-A4A3EC430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912" y="3776364"/>
              <a:ext cx="176988" cy="176988"/>
            </a:xfrm>
            <a:prstGeom prst="rect">
              <a:avLst/>
            </a:prstGeom>
          </p:spPr>
        </p:pic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B9EE1767-09B7-41B9-8CC2-3D5F8E6F3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912" y="4188116"/>
              <a:ext cx="176988" cy="176988"/>
            </a:xfrm>
            <a:prstGeom prst="rect">
              <a:avLst/>
            </a:prstGeom>
          </p:spPr>
        </p:pic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25E1B8CE-061F-4345-8830-F419C8A3F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283" y="3537012"/>
              <a:ext cx="220625" cy="206102"/>
            </a:xfrm>
            <a:prstGeom prst="rect">
              <a:avLst/>
            </a:prstGeom>
          </p:spPr>
        </p:pic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390B065F-E39D-4DC7-943F-14CCB9ECB6B7}"/>
                </a:ext>
              </a:extLst>
            </p:cNvPr>
            <p:cNvCxnSpPr>
              <a:stCxn id="37" idx="2"/>
              <a:endCxn id="85" idx="0"/>
            </p:cNvCxnSpPr>
            <p:nvPr/>
          </p:nvCxnSpPr>
          <p:spPr>
            <a:xfrm>
              <a:off x="4014596" y="3354347"/>
              <a:ext cx="0" cy="182665"/>
            </a:xfrm>
            <a:prstGeom prst="line">
              <a:avLst/>
            </a:prstGeom>
            <a:ln w="9525">
              <a:solidFill>
                <a:srgbClr val="C0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040936B7-0068-439C-A5C7-557B510AE110}"/>
                </a:ext>
              </a:extLst>
            </p:cNvPr>
            <p:cNvCxnSpPr/>
            <p:nvPr/>
          </p:nvCxnSpPr>
          <p:spPr>
            <a:xfrm>
              <a:off x="4016896" y="3750391"/>
              <a:ext cx="0" cy="182665"/>
            </a:xfrm>
            <a:prstGeom prst="line">
              <a:avLst/>
            </a:prstGeom>
            <a:ln w="9525">
              <a:solidFill>
                <a:srgbClr val="C0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18306C3A-EBB4-46AF-B1C5-9207D5408BAB}"/>
                </a:ext>
              </a:extLst>
            </p:cNvPr>
            <p:cNvCxnSpPr/>
            <p:nvPr/>
          </p:nvCxnSpPr>
          <p:spPr>
            <a:xfrm>
              <a:off x="4016896" y="4149080"/>
              <a:ext cx="0" cy="182665"/>
            </a:xfrm>
            <a:prstGeom prst="line">
              <a:avLst/>
            </a:prstGeom>
            <a:ln w="9525">
              <a:solidFill>
                <a:srgbClr val="C0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화살표 연결선 88">
              <a:extLst>
                <a:ext uri="{FF2B5EF4-FFF2-40B4-BE49-F238E27FC236}">
                  <a16:creationId xmlns:a16="http://schemas.microsoft.com/office/drawing/2014/main" id="{AAEF97F9-EC37-4FEA-A111-42A54AD2EA0A}"/>
                </a:ext>
              </a:extLst>
            </p:cNvPr>
            <p:cNvCxnSpPr/>
            <p:nvPr/>
          </p:nvCxnSpPr>
          <p:spPr>
            <a:xfrm>
              <a:off x="4014595" y="3460249"/>
              <a:ext cx="144000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화살표 연결선 89">
              <a:extLst>
                <a:ext uri="{FF2B5EF4-FFF2-40B4-BE49-F238E27FC236}">
                  <a16:creationId xmlns:a16="http://schemas.microsoft.com/office/drawing/2014/main" id="{E80F242B-FECA-440B-AAC3-500EA544C299}"/>
                </a:ext>
              </a:extLst>
            </p:cNvPr>
            <p:cNvCxnSpPr/>
            <p:nvPr/>
          </p:nvCxnSpPr>
          <p:spPr>
            <a:xfrm>
              <a:off x="4016896" y="3863429"/>
              <a:ext cx="144000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화살표 연결선 90">
              <a:extLst>
                <a:ext uri="{FF2B5EF4-FFF2-40B4-BE49-F238E27FC236}">
                  <a16:creationId xmlns:a16="http://schemas.microsoft.com/office/drawing/2014/main" id="{64712B7E-B07D-4BCF-BFCA-D457925D33C5}"/>
                </a:ext>
              </a:extLst>
            </p:cNvPr>
            <p:cNvCxnSpPr/>
            <p:nvPr/>
          </p:nvCxnSpPr>
          <p:spPr>
            <a:xfrm>
              <a:off x="4019197" y="4266609"/>
              <a:ext cx="144000" cy="0"/>
            </a:xfrm>
            <a:prstGeom prst="straightConnector1">
              <a:avLst/>
            </a:prstGeom>
            <a:ln w="9525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96C639D3-A0DE-4A67-88EC-E8A611BF465E}"/>
                </a:ext>
              </a:extLst>
            </p:cNvPr>
            <p:cNvSpPr/>
            <p:nvPr/>
          </p:nvSpPr>
          <p:spPr>
            <a:xfrm>
              <a:off x="4052900" y="3911341"/>
              <a:ext cx="418292" cy="230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err="1">
                  <a:solidFill>
                    <a:srgbClr val="C00000"/>
                  </a:solidFill>
                  <a:latin typeface="KoPub돋움체 Light" pitchFamily="18" charset="-127"/>
                  <a:ea typeface="KoPub돋움체 Light" pitchFamily="18" charset="-127"/>
                </a:rPr>
                <a:t>밀크런</a:t>
              </a:r>
              <a:endParaRPr lang="ko-KR" altLang="en-US" sz="1000" dirty="0">
                <a:solidFill>
                  <a:srgbClr val="C00000"/>
                </a:solidFill>
                <a:latin typeface="KoPub돋움체 Light" pitchFamily="18" charset="-127"/>
                <a:ea typeface="KoPub돋움체 Light" pitchFamily="18" charset="-127"/>
              </a:endParaRPr>
            </a:p>
          </p:txBody>
        </p:sp>
      </p:grp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4E3C8D4E-2D93-4382-9150-8996D8AB0B2B}"/>
              </a:ext>
            </a:extLst>
          </p:cNvPr>
          <p:cNvCxnSpPr>
            <a:cxnSpLocks/>
          </p:cNvCxnSpPr>
          <p:nvPr/>
        </p:nvCxnSpPr>
        <p:spPr>
          <a:xfrm>
            <a:off x="1013194" y="2968829"/>
            <a:ext cx="2628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EE9BE7B4-D075-4054-96BE-AEAA65EE7B9B}"/>
              </a:ext>
            </a:extLst>
          </p:cNvPr>
          <p:cNvCxnSpPr>
            <a:cxnSpLocks/>
          </p:cNvCxnSpPr>
          <p:nvPr/>
        </p:nvCxnSpPr>
        <p:spPr>
          <a:xfrm>
            <a:off x="6008008" y="2968829"/>
            <a:ext cx="2628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0D8747E6-87BE-44C6-8784-00BB07C8A1A9}"/>
              </a:ext>
            </a:extLst>
          </p:cNvPr>
          <p:cNvCxnSpPr>
            <a:cxnSpLocks/>
          </p:cNvCxnSpPr>
          <p:nvPr/>
        </p:nvCxnSpPr>
        <p:spPr>
          <a:xfrm>
            <a:off x="3700376" y="2968829"/>
            <a:ext cx="224845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4A3C2187-CBE5-4BAB-BC6E-84D919AB9926}"/>
              </a:ext>
            </a:extLst>
          </p:cNvPr>
          <p:cNvCxnSpPr/>
          <p:nvPr/>
        </p:nvCxnSpPr>
        <p:spPr>
          <a:xfrm>
            <a:off x="3670785" y="2796691"/>
            <a:ext cx="0" cy="344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D94252F8-2476-4621-977B-D70375E6D495}"/>
              </a:ext>
            </a:extLst>
          </p:cNvPr>
          <p:cNvCxnSpPr/>
          <p:nvPr/>
        </p:nvCxnSpPr>
        <p:spPr>
          <a:xfrm>
            <a:off x="5978417" y="2796691"/>
            <a:ext cx="0" cy="344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C8C14E42-4EBE-458A-B1AA-F301BE9EED26}"/>
              </a:ext>
            </a:extLst>
          </p:cNvPr>
          <p:cNvCxnSpPr/>
          <p:nvPr/>
        </p:nvCxnSpPr>
        <p:spPr>
          <a:xfrm>
            <a:off x="8665599" y="2796691"/>
            <a:ext cx="0" cy="344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05759C4D-F95D-45E1-AF59-1A597370D636}"/>
              </a:ext>
            </a:extLst>
          </p:cNvPr>
          <p:cNvCxnSpPr/>
          <p:nvPr/>
        </p:nvCxnSpPr>
        <p:spPr>
          <a:xfrm>
            <a:off x="983603" y="2796691"/>
            <a:ext cx="0" cy="344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오른쪽 화살표 78">
            <a:extLst>
              <a:ext uri="{FF2B5EF4-FFF2-40B4-BE49-F238E27FC236}">
                <a16:creationId xmlns:a16="http://schemas.microsoft.com/office/drawing/2014/main" id="{445C1B5F-3E24-407F-8484-438108290054}"/>
              </a:ext>
            </a:extLst>
          </p:cNvPr>
          <p:cNvSpPr/>
          <p:nvPr/>
        </p:nvSpPr>
        <p:spPr>
          <a:xfrm>
            <a:off x="983602" y="2424138"/>
            <a:ext cx="2666677" cy="525600"/>
          </a:xfrm>
          <a:prstGeom prst="rightArrow">
            <a:avLst>
              <a:gd name="adj1" fmla="val 80848"/>
              <a:gd name="adj2" fmla="val 50000"/>
            </a:avLst>
          </a:prstGeom>
          <a:gradFill flip="none" rotWithShape="1">
            <a:gsLst>
              <a:gs pos="30000">
                <a:srgbClr val="C5C5C5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b="1">
                <a:solidFill>
                  <a:schemeClr val="tx2">
                    <a:lumMod val="75000"/>
                  </a:schemeClr>
                </a:solidFill>
              </a:rPr>
              <a:t>공동 조달 물류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" name="오른쪽 화살표 78">
            <a:extLst>
              <a:ext uri="{FF2B5EF4-FFF2-40B4-BE49-F238E27FC236}">
                <a16:creationId xmlns:a16="http://schemas.microsoft.com/office/drawing/2014/main" id="{0EFE426B-36A8-480F-998E-9C4B986E4993}"/>
              </a:ext>
            </a:extLst>
          </p:cNvPr>
          <p:cNvSpPr/>
          <p:nvPr/>
        </p:nvSpPr>
        <p:spPr>
          <a:xfrm>
            <a:off x="3700375" y="2414443"/>
            <a:ext cx="2248447" cy="525600"/>
          </a:xfrm>
          <a:prstGeom prst="rightArrow">
            <a:avLst>
              <a:gd name="adj1" fmla="val 80848"/>
              <a:gd name="adj2" fmla="val 50000"/>
            </a:avLst>
          </a:prstGeom>
          <a:gradFill flip="none" rotWithShape="1">
            <a:gsLst>
              <a:gs pos="30000">
                <a:srgbClr val="C5C5C5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b="1">
                <a:solidFill>
                  <a:schemeClr val="tx2">
                    <a:lumMod val="75000"/>
                  </a:schemeClr>
                </a:solidFill>
              </a:rPr>
              <a:t>공동 입출고 및 보관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3" name="오른쪽 화살표 78">
            <a:extLst>
              <a:ext uri="{FF2B5EF4-FFF2-40B4-BE49-F238E27FC236}">
                <a16:creationId xmlns:a16="http://schemas.microsoft.com/office/drawing/2014/main" id="{D5D82F44-54E5-466F-9339-47150332AC4E}"/>
              </a:ext>
            </a:extLst>
          </p:cNvPr>
          <p:cNvSpPr/>
          <p:nvPr/>
        </p:nvSpPr>
        <p:spPr>
          <a:xfrm>
            <a:off x="5978416" y="2419283"/>
            <a:ext cx="2627998" cy="525600"/>
          </a:xfrm>
          <a:prstGeom prst="rightArrow">
            <a:avLst>
              <a:gd name="adj1" fmla="val 80848"/>
              <a:gd name="adj2" fmla="val 50000"/>
            </a:avLst>
          </a:prstGeom>
          <a:gradFill flip="none" rotWithShape="1">
            <a:gsLst>
              <a:gs pos="30000">
                <a:srgbClr val="C5C5C5"/>
              </a:gs>
              <a:gs pos="100000">
                <a:srgbClr val="C5C5C5"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lIns="91404" tIns="45702" rIns="91404" bIns="45702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b="1">
                <a:solidFill>
                  <a:schemeClr val="tx2">
                    <a:lumMod val="75000"/>
                  </a:schemeClr>
                </a:solidFill>
              </a:rPr>
              <a:t>공동 배송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4" name="모서리가 둥근 직사각형 180">
            <a:extLst>
              <a:ext uri="{FF2B5EF4-FFF2-40B4-BE49-F238E27FC236}">
                <a16:creationId xmlns:a16="http://schemas.microsoft.com/office/drawing/2014/main" id="{87BE1478-8455-4D2E-9BC2-671C0E4044BE}"/>
              </a:ext>
            </a:extLst>
          </p:cNvPr>
          <p:cNvSpPr/>
          <p:nvPr/>
        </p:nvSpPr>
        <p:spPr>
          <a:xfrm>
            <a:off x="4429661" y="3932969"/>
            <a:ext cx="1102613" cy="288032"/>
          </a:xfrm>
          <a:prstGeom prst="roundRect">
            <a:avLst>
              <a:gd name="adj" fmla="val 0"/>
            </a:avLst>
          </a:prstGeom>
          <a:solidFill>
            <a:srgbClr val="005BA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marL="0" lvl="1" algn="ctr" defTabSz="914400" latinLnBrk="0"/>
            <a:r>
              <a:rPr lang="ko-KR" altLang="en-US" sz="1400" b="1" kern="0">
                <a:solidFill>
                  <a:prstClr val="white"/>
                </a:solidFill>
              </a:rPr>
              <a:t>자동화 창고</a:t>
            </a:r>
            <a:endParaRPr lang="en-US" altLang="ko-KR" sz="1400" b="1" kern="0" dirty="0">
              <a:solidFill>
                <a:prstClr val="white"/>
              </a:solidFill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514CCB8A-45D2-4275-95A0-524DBCCCAA5A}"/>
              </a:ext>
            </a:extLst>
          </p:cNvPr>
          <p:cNvSpPr/>
          <p:nvPr/>
        </p:nvSpPr>
        <p:spPr>
          <a:xfrm>
            <a:off x="471487" y="1342734"/>
            <a:ext cx="9090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WINUS Web Portal </a:t>
            </a:r>
            <a:r>
              <a:rPr lang="ko-KR" altLang="en-US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 자동화 창고 기반 공동 조달</a:t>
            </a:r>
            <a:r>
              <a:rPr lang="en-US" altLang="ko-KR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 입출고 및 보관</a:t>
            </a:r>
            <a:r>
              <a:rPr lang="en-US" altLang="ko-KR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000" spc="-30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 배송 수행</a:t>
            </a:r>
          </a:p>
        </p:txBody>
      </p:sp>
    </p:spTree>
    <p:extLst>
      <p:ext uri="{BB962C8B-B14F-4D97-AF65-F5344CB8AC3E}">
        <p14:creationId xmlns:p14="http://schemas.microsoft.com/office/powerpoint/2010/main" val="274761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제1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KoPub돋움체 Bold"/>
        <a:ea typeface=""/>
        <a:cs typeface=""/>
        <a:font script="Jpan" typeface="ＭＳ Ｐゴシック"/>
        <a:font script="Hang" typeface="KoPub돋움체 Bold"/>
        <a:font script="Hans" typeface="宋体"/>
        <a:font script="Hant" typeface="新細明體"/>
        <a:font script="Arab" typeface="KoPub돋움체 Light"/>
        <a:font script="Hebr" typeface="KoPub돋움체 Light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KoPub돋움체 Light"/>
        <a:font script="Uigh" typeface="Microsoft Uighur"/>
        <a:font script="Geor" typeface="Sylfaen"/>
      </a:majorFont>
      <a:minorFont>
        <a:latin typeface="KoPub돋움체 Bold"/>
        <a:ea typeface=""/>
        <a:cs typeface=""/>
        <a:font script="Jpan" typeface="ＭＳ Ｐゴシック"/>
        <a:font script="Hang" typeface="KoPub돋움체 Bold"/>
        <a:font script="Hans" typeface="宋体"/>
        <a:font script="Hant" typeface="新細明體"/>
        <a:font script="Arab" typeface="KoPub돋움체 Light"/>
        <a:font script="Hebr" typeface="KoPub돋움체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KoPub돋움체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KoPub돋움체 Bold"/>
        <a:ea typeface=""/>
        <a:cs typeface=""/>
        <a:font script="Jpan" typeface="ＭＳ Ｐゴシック"/>
        <a:font script="Hang" typeface="KoPub돋움체 Bold"/>
        <a:font script="Hans" typeface="宋体"/>
        <a:font script="Hant" typeface="新細明體"/>
        <a:font script="Arab" typeface="KoPub돋움체 Light"/>
        <a:font script="Hebr" typeface="KoPub돋움체 Light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KoPub돋움체 Light"/>
        <a:font script="Uigh" typeface="Microsoft Uighur"/>
        <a:font script="Geor" typeface="Sylfaen"/>
      </a:majorFont>
      <a:minorFont>
        <a:latin typeface="KoPub돋움체 Bold"/>
        <a:ea typeface=""/>
        <a:cs typeface=""/>
        <a:font script="Jpan" typeface="ＭＳ Ｐゴシック"/>
        <a:font script="Hang" typeface="KoPub돋움체 Bold"/>
        <a:font script="Hans" typeface="宋体"/>
        <a:font script="Hant" typeface="新細明體"/>
        <a:font script="Arab" typeface="KoPub돋움체 Light"/>
        <a:font script="Hebr" typeface="KoPub돋움체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KoPub돋움체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15364</TotalTime>
  <Words>302</Words>
  <Application>Microsoft Office PowerPoint</Application>
  <PresentationFormat>A4 용지(210x297mm)</PresentationFormat>
  <Paragraphs>72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KoPub돋움체 Light</vt:lpstr>
      <vt:lpstr>KoPub돋움체 Bold</vt:lpstr>
      <vt:lpstr>KoPub돋움체 Medium</vt:lpstr>
      <vt:lpstr>1_제1부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JH</dc:creator>
  <cp:lastModifiedBy>Lee, Tae-Heon (KR/MCS2)</cp:lastModifiedBy>
  <cp:revision>1058</cp:revision>
  <cp:lastPrinted>2020-09-14T04:32:51Z</cp:lastPrinted>
  <dcterms:created xsi:type="dcterms:W3CDTF">2018-06-08T05:51:17Z</dcterms:created>
  <dcterms:modified xsi:type="dcterms:W3CDTF">2021-01-12T11:32:15Z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\\70.50.164.12\work_d1_1\쉬플리코리아\###템플릿지원###\새마을금고중앙회\제안서\제안서Tem-A3.pptx</vt:lpwstr>
  </property>
  <property fmtid="{D5CDD505-2E9C-101B-9397-08002B2CF9AE}" pid="4" name="FLCMData">
    <vt:lpwstr>FE4E7B5F2D007898BFDF8E7AC962CC933A155C5033B367188577825A4F7ED9378E937D9A1953325A79DCEE1FE433D4576CAF8002E293FFC4E7104B81A11F7772</vt:lpwstr>
  </property>
</Properties>
</file>