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rts/style1.xml" ContentType="application/vnd.ms-office.chartstyle+xml"/>
  <Override PartName="/ppt/charts/colors1.xml" ContentType="application/vnd.ms-office.chartcolorstyle+xml"/>
  <Override PartName="/ppt/charts/style2.xml" ContentType="application/vnd.ms-office.chartstyle+xml"/>
  <Override PartName="/ppt/charts/colors2.xml" ContentType="application/vnd.ms-office.chartcolorstyle+xml"/>
  <Override PartName="/ppt/charts/style3.xml" ContentType="application/vnd.ms-office.chartstyle+xml"/>
  <Override PartName="/ppt/charts/colors3.xml" ContentType="application/vnd.ms-office.chartcolorstyle+xml"/>
  <Override PartName="/ppt/charts/style4.xml" ContentType="application/vnd.ms-office.chartstyle+xml"/>
  <Override PartName="/ppt/charts/colors4.xml" ContentType="application/vnd.ms-office.chartcolor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7" r:id="rId2"/>
  </p:sldMasterIdLst>
  <p:notesMasterIdLst>
    <p:notesMasterId r:id="rId23"/>
  </p:notesMasterIdLst>
  <p:handoutMasterIdLst>
    <p:handoutMasterId r:id="rId24"/>
  </p:handoutMasterIdLst>
  <p:sldIdLst>
    <p:sldId id="296" r:id="rId3"/>
    <p:sldId id="561" r:id="rId4"/>
    <p:sldId id="556" r:id="rId5"/>
    <p:sldId id="719" r:id="rId6"/>
    <p:sldId id="735" r:id="rId7"/>
    <p:sldId id="783" r:id="rId8"/>
    <p:sldId id="784" r:id="rId9"/>
    <p:sldId id="775" r:id="rId10"/>
    <p:sldId id="776" r:id="rId11"/>
    <p:sldId id="777" r:id="rId12"/>
    <p:sldId id="778" r:id="rId13"/>
    <p:sldId id="769" r:id="rId14"/>
    <p:sldId id="745" r:id="rId15"/>
    <p:sldId id="748" r:id="rId16"/>
    <p:sldId id="720" r:id="rId17"/>
    <p:sldId id="744" r:id="rId18"/>
    <p:sldId id="741" r:id="rId19"/>
    <p:sldId id="781" r:id="rId20"/>
    <p:sldId id="785" r:id="rId21"/>
    <p:sldId id="713" r:id="rId22"/>
  </p:sldIdLst>
  <p:sldSz cx="9144000" cy="6858000" type="screen4x3"/>
  <p:notesSz cx="6735763" cy="9866313"/>
  <p:defaultTextStyle>
    <a:defPPr>
      <a:defRPr lang="ko-K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맑은 고딕" panose="020B0503020000020004" pitchFamily="50" charset="-127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맑은 고딕" panose="020B0503020000020004" pitchFamily="50" charset="-127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맑은 고딕" panose="020B0503020000020004" pitchFamily="50" charset="-127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맑은 고딕" panose="020B0503020000020004" pitchFamily="50" charset="-127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맑은 고딕" panose="020B0503020000020004" pitchFamily="50" charset="-127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맑은 고딕" panose="020B0503020000020004" pitchFamily="50" charset="-127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맑은 고딕" panose="020B0503020000020004" pitchFamily="50" charset="-127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맑은 고딕" panose="020B0503020000020004" pitchFamily="50" charset="-127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Calibri" panose="020F0502020204030204" pitchFamily="34" charset="0"/>
        <a:ea typeface="맑은 고딕" panose="020B0503020000020004" pitchFamily="50" charset="-127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706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3612">
          <p15:clr>
            <a:srgbClr val="A4A3A4"/>
          </p15:clr>
        </p15:guide>
        <p15:guide id="4" pos="158">
          <p15:clr>
            <a:srgbClr val="A4A3A4"/>
          </p15:clr>
        </p15:guide>
        <p15:guide id="5" pos="839">
          <p15:clr>
            <a:srgbClr val="A4A3A4"/>
          </p15:clr>
        </p15:guide>
        <p15:guide id="6" pos="3606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99"/>
    <a:srgbClr val="FFFFCC"/>
    <a:srgbClr val="C55A11"/>
    <a:srgbClr val="F7CAAB"/>
    <a:srgbClr val="F4B183"/>
    <a:srgbClr val="F9FBFD"/>
    <a:srgbClr val="ECF3FA"/>
    <a:srgbClr val="E7F1F9"/>
    <a:srgbClr val="DDEBF6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스타일 없음, 표 눈금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792" autoAdjust="0"/>
    <p:restoredTop sz="95380" autoAdjust="0"/>
  </p:normalViewPr>
  <p:slideViewPr>
    <p:cSldViewPr snapToGrid="0">
      <p:cViewPr varScale="1">
        <p:scale>
          <a:sx n="95" d="100"/>
          <a:sy n="95" d="100"/>
        </p:scale>
        <p:origin x="-1182" y="-102"/>
      </p:cViewPr>
      <p:guideLst>
        <p:guide orient="horz" pos="1706"/>
        <p:guide orient="horz" pos="3612"/>
        <p:guide pos="2880"/>
        <p:guide pos="158"/>
        <p:guide pos="839"/>
        <p:guide pos="360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3" d="100"/>
          <a:sy n="63" d="100"/>
        </p:scale>
        <p:origin x="2646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NULL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package" Target="../embeddings/Microsoft_Excel_Worksheet1.xlsx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package" Target="../embeddings/Microsoft_Excel_Worksheet2.xlsx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1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1.8141172605400928E-2"/>
          <c:y val="0.26737955259104085"/>
          <c:w val="0.98185882739459907"/>
          <c:h val="0.67696275536253103"/>
        </c:manualLayout>
      </c:layout>
      <c:pie3DChart>
        <c:varyColors val="1"/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gradFill>
        <a:gsLst>
          <a:gs pos="0">
            <a:schemeClr val="accent1">
              <a:lumMod val="5000"/>
              <a:lumOff val="95000"/>
            </a:schemeClr>
          </a:gs>
          <a:gs pos="74000">
            <a:schemeClr val="accent1">
              <a:lumMod val="45000"/>
              <a:lumOff val="55000"/>
            </a:schemeClr>
          </a:gs>
          <a:gs pos="83000">
            <a:schemeClr val="accent1">
              <a:lumMod val="45000"/>
              <a:lumOff val="55000"/>
            </a:schemeClr>
          </a:gs>
          <a:gs pos="100000">
            <a:schemeClr val="accent1">
              <a:lumMod val="30000"/>
              <a:lumOff val="70000"/>
            </a:schemeClr>
          </a:gs>
        </a:gsLst>
        <a:lin ang="5400000" scaled="1"/>
      </a:gradFill>
      <a:round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50"/>
      <c:rotY val="0"/>
      <c:depthPercent val="100"/>
      <c:rAngAx val="0"/>
      <c:perspective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3334808833481107E-3"/>
          <c:y val="5.0691167176137579E-2"/>
          <c:w val="0.99166651911665193"/>
          <c:h val="0.93993719121267183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spPr>
            <a:ln>
              <a:noFill/>
            </a:ln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472E-4432-8C0D-0478BEE080A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472E-4432-8C0D-0478BEE080A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472E-4432-8C0D-0478BEE080A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472E-4432-8C0D-0478BEE080A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72E-4432-8C0D-0478BEE080A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72E-4432-8C0D-0478BEE080A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6CE8-4059-B684-98251B0DB6D3}"/>
              </c:ext>
            </c:extLst>
          </c:dPt>
          <c:cat>
            <c:strRef>
              <c:f>Sheet1!$A$2:$A$8</c:f>
              <c:strCache>
                <c:ptCount val="7"/>
                <c:pt idx="0">
                  <c:v>조선</c:v>
                </c:pt>
                <c:pt idx="1">
                  <c:v>철강</c:v>
                </c:pt>
                <c:pt idx="2">
                  <c:v>석유화학</c:v>
                </c:pt>
                <c:pt idx="3">
                  <c:v>기계</c:v>
                </c:pt>
                <c:pt idx="4">
                  <c:v>유통물류,전선</c:v>
                </c:pt>
                <c:pt idx="5">
                  <c:v>섬유,반도체소재</c:v>
                </c:pt>
                <c:pt idx="6">
                  <c:v>기타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27</c:v>
                </c:pt>
                <c:pt idx="1">
                  <c:v>9</c:v>
                </c:pt>
                <c:pt idx="2">
                  <c:v>7</c:v>
                </c:pt>
                <c:pt idx="3">
                  <c:v>6</c:v>
                </c:pt>
                <c:pt idx="4">
                  <c:v>8</c:v>
                </c:pt>
                <c:pt idx="5">
                  <c:v>5</c:v>
                </c:pt>
                <c:pt idx="6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472E-4432-8C0D-0478BEE080A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DBC-4B38-AF01-C123A090D7A1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DBC-4B38-AF01-C123A090D7A1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3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3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DBC-4B38-AF01-C123A090D7A1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5DBC-4B38-AF01-C123A090D7A1}"/>
              </c:ext>
            </c:extLst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5DBC-4B38-AF01-C123A090D7A1}"/>
              </c:ext>
            </c:extLst>
          </c:dPt>
          <c:dPt>
            <c:idx val="5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5DBC-4B38-AF01-C123A090D7A1}"/>
              </c:ext>
            </c:extLst>
          </c:dPt>
          <c:dPt>
            <c:idx val="6"/>
            <c:bubble3D val="0"/>
            <c:spPr>
              <a:gradFill rotWithShape="1">
                <a:gsLst>
                  <a:gs pos="0">
                    <a:schemeClr val="accent1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5DBC-4B38-AF01-C123A090D7A1}"/>
              </c:ext>
            </c:extLst>
          </c:dPt>
          <c:cat>
            <c:strRef>
              <c:f>Sheet1!$A$2:$A$8</c:f>
              <c:strCache>
                <c:ptCount val="7"/>
                <c:pt idx="0">
                  <c:v>신사업진출 R&amp;D</c:v>
                </c:pt>
                <c:pt idx="1">
                  <c:v>중소중견기업특별</c:v>
                </c:pt>
                <c:pt idx="2">
                  <c:v>과세이연등세제</c:v>
                </c:pt>
                <c:pt idx="3">
                  <c:v>고용안정</c:v>
                </c:pt>
                <c:pt idx="4">
                  <c:v>해외마케팅</c:v>
                </c:pt>
                <c:pt idx="5">
                  <c:v>절차간소화</c:v>
                </c:pt>
                <c:pt idx="6">
                  <c:v>유휴설비매각</c:v>
                </c:pt>
              </c:strCache>
            </c:strRef>
          </c:cat>
          <c:val>
            <c:numRef>
              <c:f>Sheet1!$B$2:$B$8</c:f>
              <c:numCache>
                <c:formatCode>General</c:formatCode>
                <c:ptCount val="7"/>
                <c:pt idx="0">
                  <c:v>0.34</c:v>
                </c:pt>
                <c:pt idx="1">
                  <c:v>0.33</c:v>
                </c:pt>
                <c:pt idx="2">
                  <c:v>0.15</c:v>
                </c:pt>
                <c:pt idx="3">
                  <c:v>0.11</c:v>
                </c:pt>
                <c:pt idx="4">
                  <c:v>3.5000000000000003E-2</c:v>
                </c:pt>
                <c:pt idx="5">
                  <c:v>2.5000000000000001E-2</c:v>
                </c:pt>
                <c:pt idx="6">
                  <c:v>0.01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D01-4DA7-A60D-1C6FDD9AE29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ko-K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5"/>
      <c:rotY val="0"/>
      <c:depthPercent val="100"/>
      <c:rAngAx val="0"/>
      <c:perspective val="3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0955270244600133E-2"/>
          <c:y val="4.5406120713541817E-2"/>
          <c:w val="0.86597337842686639"/>
          <c:h val="0.91393284031301059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사업재편 유형</c:v>
                </c:pt>
              </c:strCache>
            </c:strRef>
          </c:tx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97E-4861-B570-5B8EAA5C76A0}"/>
              </c:ext>
            </c:extLst>
          </c:dPt>
          <c:dPt>
            <c:idx val="1"/>
            <c:bubble3D val="0"/>
            <c:spPr>
              <a:gradFill rotWithShape="1">
                <a:gsLst>
                  <a:gs pos="0">
                    <a:schemeClr val="accent5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5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5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597E-4861-B570-5B8EAA5C76A0}"/>
              </c:ext>
            </c:extLst>
          </c:dPt>
          <c:dPt>
            <c:idx val="2"/>
            <c:bubble3D val="0"/>
            <c:spPr>
              <a:gradFill rotWithShape="1">
                <a:gsLst>
                  <a:gs pos="0">
                    <a:schemeClr val="accent4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4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4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196D-4C07-9DA1-01DCDEE89D99}"/>
              </c:ext>
            </c:extLst>
          </c:dPt>
          <c:dPt>
            <c:idx val="3"/>
            <c:bubble3D val="0"/>
            <c:spPr>
              <a:gradFill rotWithShape="1">
                <a:gsLst>
                  <a:gs pos="0">
                    <a:schemeClr val="accent6">
                      <a:lumMod val="60000"/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6">
                      <a:lumMod val="60000"/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6">
                      <a:lumMod val="60000"/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>
                <a:noFill/>
              </a:ln>
              <a:effectLst/>
              <a:sp3d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196D-4C07-9DA1-01DCDEE89D99}"/>
              </c:ext>
            </c:extLst>
          </c:dPt>
          <c:dLbls>
            <c:delete val="1"/>
          </c:dLbls>
          <c:cat>
            <c:strRef>
              <c:f>Sheet1!$A$2:$A$5</c:f>
              <c:strCache>
                <c:ptCount val="4"/>
                <c:pt idx="0">
                  <c:v>영업용 자산양수도</c:v>
                </c:pt>
                <c:pt idx="1">
                  <c:v>합병</c:v>
                </c:pt>
                <c:pt idx="2">
                  <c:v>주식의 취득</c:v>
                </c:pt>
                <c:pt idx="3">
                  <c:v>회사의 설립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44</c:v>
                </c:pt>
                <c:pt idx="1">
                  <c:v>4</c:v>
                </c:pt>
                <c:pt idx="2">
                  <c:v>4</c:v>
                </c:pt>
                <c:pt idx="3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97E-4861-B570-5B8EAA5C76A0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ko-KR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4">
  <cs:axisTitle>
    <cs:lnRef idx="0"/>
    <cs:fillRef idx="0"/>
    <cs:effectRef idx="0"/>
    <cs:fontRef idx="minor">
      <a:schemeClr val="dk1">
        <a:lumMod val="75000"/>
        <a:lumOff val="25000"/>
      </a:schemeClr>
    </cs:fontRef>
    <cs:defRPr sz="1197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pattFill prst="pct75">
        <a:fgClr>
          <a:schemeClr val="dk1">
            <a:lumMod val="75000"/>
            <a:lumOff val="25000"/>
          </a:schemeClr>
        </a:fgClr>
        <a:bgClr>
          <a:schemeClr val="dk1">
            <a:lumMod val="65000"/>
            <a:lumOff val="35000"/>
          </a:schemeClr>
        </a:bgClr>
      </a:pattFill>
      <a:effectLst>
        <a:outerShdw blurRad="50800" dist="38100" dir="2700000" algn="tl" rotWithShape="0">
          <a:prstClr val="black">
            <a:alpha val="40000"/>
          </a:prstClr>
        </a:outerShdw>
      </a:effectLst>
    </cs:spPr>
    <cs:defRPr sz="1330" b="1" i="0" u="none" strike="noStrike" kern="1200" baseline="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254000" sx="102000" sy="102000" algn="ctr" rotWithShape="0">
          <a:prstClr val="black">
            <a:alpha val="20000"/>
          </a:prstClr>
        </a:outerShdw>
      </a:effectLst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1197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66">
  <cs:axisTitle>
    <cs:lnRef idx="0"/>
    <cs:fillRef idx="0"/>
    <cs:effectRef idx="0"/>
    <cs:fontRef idx="minor">
      <a:schemeClr val="tx2"/>
    </cs:fontRef>
    <cs:defRPr sz="1197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2"/>
    </cs:fontRef>
    <cs:defRPr sz="1197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1197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2128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1197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1197" kern="1200"/>
  </cs:valueAxis>
  <cs:wall>
    <cs:lnRef idx="0"/>
    <cs:fillRef idx="0"/>
    <cs:effectRef idx="0"/>
    <cs:fontRef idx="minor">
      <a:schemeClr val="tx2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18A078FF-4CEB-4E3B-BF72-B7B7C40C02D9}" type="datetimeFigureOut">
              <a:rPr lang="ko-KR" altLang="en-US"/>
              <a:pPr>
                <a:defRPr/>
              </a:pPr>
              <a:t>2018-01-17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0F22058F-4C58-4DF9-A7F7-8E8ED3C10A38}" type="slidenum">
              <a:rPr lang="ko-KR" altLang="en-US"/>
              <a:pPr>
                <a:defRPr/>
              </a:pPr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9004005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14626" y="0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AA032802-D354-46C2-8633-BFF30BEDEC85}" type="datetimeFigureOut">
              <a:rPr lang="ko-KR" altLang="en-US"/>
              <a:pPr>
                <a:defRPr/>
              </a:pPr>
              <a:t>2018-01-17</a:t>
            </a:fld>
            <a:endParaRPr lang="ko-KR" altLang="en-US" dirty="0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9350" y="1233488"/>
            <a:ext cx="443706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763" tIns="45382" rIns="90763" bIns="45382" rtlCol="0" anchor="ctr"/>
          <a:lstStyle/>
          <a:p>
            <a:pPr lvl="0"/>
            <a:endParaRPr lang="ko-KR" altLang="en-US" noProof="0" dirty="0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73262" y="4747760"/>
            <a:ext cx="5389240" cy="3884673"/>
          </a:xfrm>
          <a:prstGeom prst="rect">
            <a:avLst/>
          </a:prstGeom>
        </p:spPr>
        <p:txBody>
          <a:bodyPr vert="horz" lIns="90763" tIns="45382" rIns="90763" bIns="45382" rtlCol="0"/>
          <a:lstStyle/>
          <a:p>
            <a:pPr lvl="0"/>
            <a:r>
              <a:rPr lang="ko-KR" altLang="en-US" noProof="0"/>
              <a:t>마스터 텍스트 스타일을 편집합니다</a:t>
            </a:r>
          </a:p>
          <a:p>
            <a:pPr lvl="1"/>
            <a:r>
              <a:rPr lang="ko-KR" altLang="en-US" noProof="0"/>
              <a:t>둘째 수준</a:t>
            </a:r>
          </a:p>
          <a:p>
            <a:pPr lvl="2"/>
            <a:r>
              <a:rPr lang="ko-KR" altLang="en-US" noProof="0"/>
              <a:t>셋째 수준</a:t>
            </a:r>
          </a:p>
          <a:p>
            <a:pPr lvl="3"/>
            <a:r>
              <a:rPr lang="ko-KR" altLang="en-US" noProof="0"/>
              <a:t>넷째 수준</a:t>
            </a:r>
          </a:p>
          <a:p>
            <a:pPr lvl="4"/>
            <a:r>
              <a:rPr lang="ko-KR" altLang="en-US" noProof="0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14626" y="9372445"/>
            <a:ext cx="2919565" cy="493868"/>
          </a:xfrm>
          <a:prstGeom prst="rect">
            <a:avLst/>
          </a:prstGeom>
        </p:spPr>
        <p:txBody>
          <a:bodyPr vert="horz" lIns="90763" tIns="45382" rIns="90763" bIns="45382" rtlCol="0" anchor="b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4BEFB4B3-CD36-41FB-9017-E567993766D4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0445626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 latinLnBrk="1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1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898984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16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04429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17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123478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18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6701290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19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3777705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20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1405676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7339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12199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852662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159872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12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20657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632938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14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585336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BEFB4B3-CD36-41FB-9017-E567993766D4}" type="slidenum">
              <a:rPr lang="ko-KR" altLang="en-US" smtClean="0"/>
              <a:pPr>
                <a:defRPr/>
              </a:pPr>
              <a:t>15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288174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416F55-B5D7-4412-9D26-1E66737D0A94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BDC0D-DEE3-4B6C-9F11-675C6A6DB3D6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895991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dirty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00DC9B-7852-4426-8479-A7597C593804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35774D-7F47-4A42-B432-4DDE3494C040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82217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EEC8B9-343D-47DF-A132-4D011ED9447A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103D24-5435-4C4C-AD6B-53C26290500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523891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125896-CC12-40CF-B6DB-293FAE931B08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3B97E-37D1-47F0-8372-A7D275215436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499731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906A45-AF5A-4519-AD50-E66325221339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7769AE-00CE-43CD-BA38-4EC3C19B0227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776184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9629E7-92BF-4A13-AA8C-2344CA9787B9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C46615-E9CF-4E9F-9D4C-8DB6629EFB1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98514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A0918-6255-4987-8B9F-001A7CA4A10C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AE350C-EB18-4EDC-A871-8F66317DB28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1350159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4D4D3-2C79-49ED-8AFE-3CE520F66D96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59822-B550-4527-A6A1-33F15D519BC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8855319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F6AE29-79E5-481C-805E-F6DE80D73D99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B2F01B-A45E-43B4-96EE-52121BCD6BF3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320147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2258B-8EFA-4FF5-A676-827894F87CF2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F51F80-0320-460B-825B-12C57A30E90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868170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>
          <a:xfrm>
            <a:off x="250825" y="6453188"/>
            <a:ext cx="864235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8"/>
          <p:cNvSpPr txBox="1">
            <a:spLocks noChangeArrowheads="1"/>
          </p:cNvSpPr>
          <p:nvPr userDrawn="1"/>
        </p:nvSpPr>
        <p:spPr bwMode="auto">
          <a:xfrm>
            <a:off x="3492500" y="6540500"/>
            <a:ext cx="2159000" cy="246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algn="ctr" eaLnBrk="1" hangingPunct="1"/>
            <a:r>
              <a:rPr lang="en-US" altLang="ko-KR" sz="1000" i="1">
                <a:solidFill>
                  <a:srgbClr val="000000"/>
                </a:solidFill>
                <a:latin typeface="Trebuchet MS" panose="020B0603020202020204" pitchFamily="34" charset="0"/>
              </a:rPr>
              <a:t>-</a:t>
            </a:r>
            <a:fld id="{549B893D-99AB-4783-8DFB-8D8C7D5B4D4A}" type="slidenum">
              <a:rPr lang="ko-KR" altLang="en-US" sz="1000" i="1">
                <a:solidFill>
                  <a:srgbClr val="000000"/>
                </a:solidFill>
                <a:latin typeface="Trebuchet MS" panose="020B0603020202020204" pitchFamily="34" charset="0"/>
              </a:rPr>
              <a:pPr algn="ctr" eaLnBrk="1" hangingPunct="1"/>
              <a:t>‹#›</a:t>
            </a:fld>
            <a:r>
              <a:rPr lang="en-US" altLang="ko-KR" sz="1000" i="1">
                <a:solidFill>
                  <a:srgbClr val="000000"/>
                </a:solidFill>
                <a:latin typeface="Trebuchet MS" panose="020B0603020202020204" pitchFamily="34" charset="0"/>
              </a:rPr>
              <a:t>-</a:t>
            </a:r>
            <a:endParaRPr lang="ko-KR" altLang="en-US" sz="1000" i="1">
              <a:solidFill>
                <a:srgbClr val="000000"/>
              </a:solidFill>
              <a:latin typeface="Trebuchet MS" panose="020B0603020202020204" pitchFamily="34" charset="0"/>
            </a:endParaRPr>
          </a:p>
        </p:txBody>
      </p:sp>
      <p:sp>
        <p:nvSpPr>
          <p:cNvPr id="7" name="직사각형 6"/>
          <p:cNvSpPr/>
          <p:nvPr userDrawn="1"/>
        </p:nvSpPr>
        <p:spPr>
          <a:xfrm>
            <a:off x="7734300" y="692150"/>
            <a:ext cx="1150938" cy="73025"/>
          </a:xfrm>
          <a:prstGeom prst="rect">
            <a:avLst/>
          </a:prstGeom>
          <a:solidFill>
            <a:srgbClr val="1B111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latin typeface="나눔고딕" pitchFamily="50" charset="-127"/>
              <a:ea typeface="나눔고딕" pitchFamily="50" charset="-127"/>
            </a:endParaRPr>
          </a:p>
        </p:txBody>
      </p:sp>
      <p:cxnSp>
        <p:nvCxnSpPr>
          <p:cNvPr id="8" name="직선 연결선 7"/>
          <p:cNvCxnSpPr/>
          <p:nvPr userDrawn="1"/>
        </p:nvCxnSpPr>
        <p:spPr>
          <a:xfrm>
            <a:off x="250825" y="730250"/>
            <a:ext cx="7377113" cy="0"/>
          </a:xfrm>
          <a:prstGeom prst="line">
            <a:avLst/>
          </a:prstGeom>
          <a:ln>
            <a:solidFill>
              <a:srgbClr val="1B111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480720" cy="418058"/>
          </a:xfrm>
        </p:spPr>
        <p:txBody>
          <a:bodyPr>
            <a:normAutofit/>
          </a:bodyPr>
          <a:lstStyle>
            <a:lvl1pPr algn="l">
              <a:defRPr sz="2000" b="1">
                <a:latin typeface="Trebuchet MS" panose="020B0603020202020204" pitchFamily="34" charset="0"/>
              </a:defRPr>
            </a:lvl1pPr>
          </a:lstStyle>
          <a:p>
            <a:r>
              <a:rPr lang="ko-KR" altLang="en-US" dirty="0"/>
              <a:t>마스터 제목 스타일 편집</a:t>
            </a:r>
          </a:p>
        </p:txBody>
      </p:sp>
    </p:spTree>
    <p:extLst>
      <p:ext uri="{BB962C8B-B14F-4D97-AF65-F5344CB8AC3E}">
        <p14:creationId xmlns:p14="http://schemas.microsoft.com/office/powerpoint/2010/main" val="26009736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93A96E-271F-4C37-B4B1-3BB9FF60BC75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E409EE-27EB-43B7-B44C-9D3F2880CB8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16797105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A6C0A-AB74-429A-BBF5-985DF8EC953E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297172-D40D-4ACD-AD80-DAA60B666ED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232244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625C7-76C9-4DD4-BCD2-C398BD16C0CE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CF6439-F834-4AE0-A4FD-BB44E9329CDA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56291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dirty="0"/>
              <a:t>그림을 추가하려면 아이콘을 클릭하십시오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D4938-4B78-4136-9645-32FDF8C143F7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9A1E27-6AF9-45D8-9658-186069E0D6F6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106917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FDDB9F-0AA6-4542-86BA-6C0D7605C5D1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CB61DA-17C3-4CBA-AF4C-45FCFF3B1F2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72609361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80D5F-0AEB-4761-889E-280D1D2EB0F7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F7805F-E2A2-44EB-8854-139A133D54D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4116856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77358415"/>
      </p:ext>
    </p:extLst>
  </p:cSld>
  <p:clrMapOvr>
    <a:masterClrMapping/>
  </p:clrMapOvr>
  <p:transition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93480543"/>
      </p:ext>
    </p:extLst>
  </p:cSld>
  <p:clrMapOvr>
    <a:masterClrMapping/>
  </p:clrMapOvr>
  <p:transition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4655251"/>
      </p:ext>
    </p:extLst>
  </p:cSld>
  <p:clrMapOvr>
    <a:masterClrMapping/>
  </p:clrMapOvr>
  <p:transition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71637976"/>
      </p:ext>
    </p:extLst>
  </p:cSld>
  <p:clrMapOvr>
    <a:masterClrMapping/>
  </p:clrMapOvr>
  <p:transition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677495"/>
      </p:ext>
    </p:extLst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4558BF-7CAE-431D-9782-E7F5F701E987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68C44F-DDC9-4897-8AE4-4E2A26BEB904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2680535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15788067"/>
      </p:ext>
    </p:extLst>
  </p:cSld>
  <p:clrMapOvr>
    <a:masterClrMapping/>
  </p:clrMapOvr>
  <p:transition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26276749"/>
      </p:ext>
    </p:extLst>
  </p:cSld>
  <p:clrMapOvr>
    <a:masterClrMapping/>
  </p:clrMapOvr>
  <p:transition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1123406"/>
      </p:ext>
    </p:extLst>
  </p:cSld>
  <p:clrMapOvr>
    <a:masterClrMapping/>
  </p:clrMapOvr>
  <p:transition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82087206"/>
      </p:ext>
    </p:extLst>
  </p:cSld>
  <p:clrMapOvr>
    <a:masterClrMapping/>
  </p:clrMapOvr>
  <p:transition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5372259"/>
      </p:ext>
    </p:extLst>
  </p:cSld>
  <p:clrMapOvr>
    <a:masterClrMapping/>
  </p:clrMapOvr>
  <p:transition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645136"/>
      </p:ext>
    </p:extLst>
  </p:cSld>
  <p:clrMapOvr>
    <a:masterClrMapping/>
  </p:clrMapOvr>
  <p:transition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5310697"/>
      </p:ext>
    </p:extLst>
  </p:cSld>
  <p:clrMapOvr>
    <a:masterClrMapping/>
  </p:clrMapOvr>
  <p:transition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5780708"/>
      </p:ext>
    </p:extLst>
  </p:cSld>
  <p:clrMapOvr>
    <a:masterClrMapping/>
  </p:clrMapOvr>
  <p:transition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63434870"/>
      </p:ext>
    </p:extLst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2FEA3-4894-45B4-902D-CFC87F47E32E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2D74E9-0B81-4F97-AAEF-0A406E50A5E1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002229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AD00E5-020B-47A7-A731-1B0FE988CA73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438C9B-B726-4307-B9EC-2A5795038EA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1162224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F1978C-D9F2-4CD5-BC49-264FA3021E90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858FEA-1B16-4ED4-80F2-8DD56A91125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06991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직선 연결선 2"/>
          <p:cNvCxnSpPr/>
          <p:nvPr userDrawn="1"/>
        </p:nvCxnSpPr>
        <p:spPr>
          <a:xfrm>
            <a:off x="250825" y="765175"/>
            <a:ext cx="8642350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직선 연결선 3"/>
          <p:cNvCxnSpPr/>
          <p:nvPr userDrawn="1"/>
        </p:nvCxnSpPr>
        <p:spPr>
          <a:xfrm>
            <a:off x="250825" y="6453188"/>
            <a:ext cx="8642350" cy="0"/>
          </a:xfrm>
          <a:prstGeom prst="line">
            <a:avLst/>
          </a:prstGeom>
          <a:ln w="9525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1520" y="274638"/>
            <a:ext cx="6480720" cy="418058"/>
          </a:xfrm>
        </p:spPr>
        <p:txBody>
          <a:bodyPr>
            <a:normAutofit/>
          </a:bodyPr>
          <a:lstStyle>
            <a:lvl1pPr algn="l">
              <a:defRPr sz="2000" b="1"/>
            </a:lvl1pPr>
          </a:lstStyle>
          <a:p>
            <a:r>
              <a:rPr lang="ko-KR" altLang="en-US"/>
              <a:t>마스터 제목 스타일 편집</a:t>
            </a:r>
          </a:p>
        </p:txBody>
      </p:sp>
      <p:sp>
        <p:nvSpPr>
          <p:cNvPr id="5" name="슬라이드 번호 개체 틀 3"/>
          <p:cNvSpPr>
            <a:spLocks noGrp="1"/>
          </p:cNvSpPr>
          <p:nvPr>
            <p:ph type="sldNum" sz="quarter" idx="10"/>
          </p:nvPr>
        </p:nvSpPr>
        <p:spPr>
          <a:xfrm>
            <a:off x="3517900" y="6453188"/>
            <a:ext cx="2133600" cy="365125"/>
          </a:xfrm>
        </p:spPr>
        <p:txBody>
          <a:bodyPr/>
          <a:lstStyle>
            <a:lvl1pPr algn="ctr">
              <a:defRPr sz="1100" dirty="0"/>
            </a:lvl1pPr>
          </a:lstStyle>
          <a:p>
            <a:pPr>
              <a:defRPr/>
            </a:pPr>
            <a:r>
              <a:rPr lang="en-US" altLang="ko-KR"/>
              <a:t>-</a:t>
            </a:r>
            <a:fld id="{DB970200-F115-44EF-A2B1-18E924855CDD}" type="slidenum">
              <a:rPr lang="ko-KR" altLang="en-US" smtClean="0"/>
              <a:pPr>
                <a:defRPr/>
              </a:pPr>
              <a:t>‹#›</a:t>
            </a:fld>
            <a:r>
              <a:rPr lang="en-US" altLang="ko-KR"/>
              <a:t>-</a:t>
            </a:r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0800683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1FFFE6-F062-4915-BF2A-AD42060C401D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AB8321-8EA3-4E7F-B504-D7331E513B7F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39630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편집합니다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0FDF42-3822-48C7-A9BF-B764C3547A47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A464CC-13CA-4876-BB94-F1DC42143EA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769112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18" Type="http://schemas.openxmlformats.org/officeDocument/2006/relationships/slideLayout" Target="../slideLayouts/slideLayout30.xml"/><Relationship Id="rId26" Type="http://schemas.openxmlformats.org/officeDocument/2006/relationships/slideLayout" Target="../slideLayouts/slideLayout38.xml"/><Relationship Id="rId3" Type="http://schemas.openxmlformats.org/officeDocument/2006/relationships/slideLayout" Target="../slideLayouts/slideLayout15.xml"/><Relationship Id="rId21" Type="http://schemas.openxmlformats.org/officeDocument/2006/relationships/slideLayout" Target="../slideLayouts/slideLayout33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17" Type="http://schemas.openxmlformats.org/officeDocument/2006/relationships/slideLayout" Target="../slideLayouts/slideLayout29.xml"/><Relationship Id="rId25" Type="http://schemas.openxmlformats.org/officeDocument/2006/relationships/slideLayout" Target="../slideLayouts/slideLayout37.xml"/><Relationship Id="rId2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28.xml"/><Relationship Id="rId20" Type="http://schemas.openxmlformats.org/officeDocument/2006/relationships/slideLayout" Target="../slideLayouts/slideLayout32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24" Type="http://schemas.openxmlformats.org/officeDocument/2006/relationships/slideLayout" Target="../slideLayouts/slideLayout36.xml"/><Relationship Id="rId5" Type="http://schemas.openxmlformats.org/officeDocument/2006/relationships/slideLayout" Target="../slideLayouts/slideLayout17.xml"/><Relationship Id="rId15" Type="http://schemas.openxmlformats.org/officeDocument/2006/relationships/slideLayout" Target="../slideLayouts/slideLayout27.xml"/><Relationship Id="rId23" Type="http://schemas.openxmlformats.org/officeDocument/2006/relationships/slideLayout" Target="../slideLayouts/slideLayout35.xml"/><Relationship Id="rId10" Type="http://schemas.openxmlformats.org/officeDocument/2006/relationships/slideLayout" Target="../slideLayouts/slideLayout22.xml"/><Relationship Id="rId19" Type="http://schemas.openxmlformats.org/officeDocument/2006/relationships/slideLayout" Target="../slideLayouts/slideLayout31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Relationship Id="rId22" Type="http://schemas.openxmlformats.org/officeDocument/2006/relationships/slideLayout" Target="../slideLayouts/slideLayout34.xml"/><Relationship Id="rId27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  <a:endParaRPr lang="en-US" altLang="ko-KR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E277C39-F0FC-4CD4-A95D-0F0D8F97C002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3853526B-28F4-47EE-8010-16974F01EBBB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24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 dt="0"/>
  <p:txStyles>
    <p:titleStyle>
      <a:lvl1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2pPr>
      <a:lvl3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3pPr>
      <a:lvl4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4pPr>
      <a:lvl5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9pPr>
    </p:titleStyle>
    <p:bodyStyle>
      <a:lvl1pPr marL="228600" indent="-228600" algn="l" rtl="0" fontAlgn="base" latinLnBrk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 latinLnBrk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제목 스타일 편집</a:t>
            </a:r>
            <a:endParaRPr lang="en-US" altLang="ko-KR"/>
          </a:p>
        </p:txBody>
      </p:sp>
      <p:sp>
        <p:nvSpPr>
          <p:cNvPr id="2051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altLang="ko-K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883878DD-5DDA-4CCF-A1A2-B61A59094BC6}" type="datetime1">
              <a:rPr lang="ko-KR" altLang="en-US" smtClean="0"/>
              <a:t>2018-01-17</a:t>
            </a:fld>
            <a:endParaRPr lang="ko-KR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latinLnBrk="1" hangingPunct="1">
              <a:spcBef>
                <a:spcPts val="0"/>
              </a:spcBef>
              <a:spcAft>
                <a:spcPts val="0"/>
              </a:spcAft>
              <a:defRPr sz="1200" dirty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latinLnBrk="1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prstClr val="black">
                    <a:tint val="75000"/>
                  </a:prst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1C1915C0-FC95-42C1-90AC-378C62330AEC}" type="slidenum">
              <a:rPr lang="ko-KR" altLang="en-US"/>
              <a:pPr>
                <a:defRPr/>
              </a:pPr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25" r:id="rId7"/>
    <p:sldLayoutId id="2147483719" r:id="rId8"/>
    <p:sldLayoutId id="2147483720" r:id="rId9"/>
    <p:sldLayoutId id="2147483721" r:id="rId10"/>
    <p:sldLayoutId id="2147483722" r:id="rId11"/>
    <p:sldLayoutId id="2147483723" r:id="rId12"/>
    <p:sldLayoutId id="2147483726" r:id="rId13"/>
    <p:sldLayoutId id="2147483727" r:id="rId14"/>
    <p:sldLayoutId id="2147483728" r:id="rId15"/>
    <p:sldLayoutId id="2147483729" r:id="rId16"/>
    <p:sldLayoutId id="2147483730" r:id="rId17"/>
    <p:sldLayoutId id="2147483731" r:id="rId18"/>
    <p:sldLayoutId id="2147483732" r:id="rId19"/>
    <p:sldLayoutId id="2147483733" r:id="rId20"/>
    <p:sldLayoutId id="2147483734" r:id="rId21"/>
    <p:sldLayoutId id="2147483735" r:id="rId22"/>
    <p:sldLayoutId id="2147483736" r:id="rId23"/>
    <p:sldLayoutId id="2147483737" r:id="rId24"/>
    <p:sldLayoutId id="2147483738" r:id="rId25"/>
    <p:sldLayoutId id="2147483739" r:id="rId26"/>
  </p:sldLayoutIdLst>
  <p:hf sldNum="0" hdr="0" dt="0"/>
  <p:txStyles>
    <p:titleStyle>
      <a:lvl1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2pPr>
      <a:lvl3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3pPr>
      <a:lvl4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4pPr>
      <a:lvl5pPr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5pPr>
      <a:lvl6pPr marL="4572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6pPr>
      <a:lvl7pPr marL="9144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7pPr>
      <a:lvl8pPr marL="13716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8pPr>
      <a:lvl9pPr marL="1828800" algn="l" rtl="0" fontAlgn="base" latinLnBrk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  <a:ea typeface="맑은 고딕" panose="020B0503020000020004" pitchFamily="50" charset="-127"/>
        </a:defRPr>
      </a:lvl9pPr>
    </p:titleStyle>
    <p:bodyStyle>
      <a:lvl1pPr marL="228600" indent="-228600" algn="l" rtl="0" fontAlgn="base" latinLnBrk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 latinLnBrk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 latinLnBrk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 latinLnBrk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 latinLnBrk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19.png"/><Relationship Id="rId7" Type="http://schemas.openxmlformats.org/officeDocument/2006/relationships/image" Target="../media/image23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9.png"/><Relationship Id="rId7" Type="http://schemas.openxmlformats.org/officeDocument/2006/relationships/image" Target="../media/image28.png"/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7.png"/><Relationship Id="rId5" Type="http://schemas.openxmlformats.org/officeDocument/2006/relationships/image" Target="../media/image26.jpeg"/><Relationship Id="rId4" Type="http://schemas.openxmlformats.org/officeDocument/2006/relationships/image" Target="../media/image25.jpe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4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35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.jp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g"/><Relationship Id="rId3" Type="http://schemas.openxmlformats.org/officeDocument/2006/relationships/image" Target="../media/image11.png"/><Relationship Id="rId7" Type="http://schemas.openxmlformats.org/officeDocument/2006/relationships/image" Target="../media/image15.jp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4.jpg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/>
          <p:cNvSpPr txBox="1"/>
          <p:nvPr/>
        </p:nvSpPr>
        <p:spPr>
          <a:xfrm>
            <a:off x="534988" y="2169517"/>
            <a:ext cx="8069262" cy="55399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just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3000" b="1" dirty="0" smtClean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  <a:ea typeface="+mj-ea"/>
              </a:rPr>
              <a:t>‘</a:t>
            </a:r>
            <a:r>
              <a:rPr lang="ko-KR" altLang="en-US" sz="3000" b="1" dirty="0" err="1" smtClean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  <a:ea typeface="+mj-ea"/>
              </a:rPr>
              <a:t>기업활력법’을</a:t>
            </a:r>
            <a:r>
              <a:rPr lang="ko-KR" altLang="en-US" sz="3000" b="1" dirty="0" smtClean="0">
                <a:solidFill>
                  <a:schemeClr val="accent1">
                    <a:lumMod val="50000"/>
                  </a:schemeClr>
                </a:solidFill>
                <a:latin typeface="Trebuchet MS" panose="020B0603020202020204" pitchFamily="34" charset="0"/>
                <a:ea typeface="+mj-ea"/>
              </a:rPr>
              <a:t> 통한 기업 지원방안</a:t>
            </a:r>
            <a:endParaRPr lang="ko-KR" altLang="en-US" sz="3000" b="1" dirty="0">
              <a:solidFill>
                <a:schemeClr val="accent1">
                  <a:lumMod val="50000"/>
                </a:schemeClr>
              </a:solidFill>
              <a:latin typeface="Trebuchet MS" panose="020B0603020202020204" pitchFamily="34" charset="0"/>
              <a:ea typeface="+mj-ea"/>
            </a:endParaRPr>
          </a:p>
        </p:txBody>
      </p:sp>
      <p:cxnSp>
        <p:nvCxnSpPr>
          <p:cNvPr id="20" name="직선 연결선 19"/>
          <p:cNvCxnSpPr/>
          <p:nvPr/>
        </p:nvCxnSpPr>
        <p:spPr bwMode="auto">
          <a:xfrm>
            <a:off x="534988" y="2836863"/>
            <a:ext cx="8069262" cy="0"/>
          </a:xfrm>
          <a:prstGeom prst="line">
            <a:avLst/>
          </a:prstGeom>
          <a:noFill/>
          <a:ln w="9525">
            <a:solidFill>
              <a:schemeClr val="tx1">
                <a:lumMod val="65000"/>
                <a:lumOff val="35000"/>
              </a:schemeClr>
            </a:solidFill>
            <a:prstDash val="solid"/>
            <a:round/>
            <a:headEnd/>
            <a:tailEnd/>
          </a:ln>
        </p:spPr>
      </p:cxnSp>
      <p:sp>
        <p:nvSpPr>
          <p:cNvPr id="17" name="Title 6"/>
          <p:cNvSpPr txBox="1">
            <a:spLocks/>
          </p:cNvSpPr>
          <p:nvPr/>
        </p:nvSpPr>
        <p:spPr bwMode="white">
          <a:xfrm>
            <a:off x="1843087" y="4200009"/>
            <a:ext cx="6761163" cy="1743592"/>
          </a:xfrm>
          <a:prstGeom prst="rect">
            <a:avLst/>
          </a:prstGeom>
        </p:spPr>
        <p:txBody>
          <a:bodyPr lIns="0" tIns="0" rIns="0" bIns="0"/>
          <a:lstStyle>
            <a:lvl1pPr algn="l" defTabSz="10186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cs typeface="+mj-cs"/>
              </a:defRPr>
            </a:lvl1pPr>
          </a:lstStyle>
          <a:p>
            <a:pPr algn="r" fontAlgn="auto">
              <a:lnSpc>
                <a:spcPct val="120000"/>
              </a:lnSpc>
              <a:spcAft>
                <a:spcPts val="0"/>
              </a:spcAft>
              <a:defRPr/>
            </a:pPr>
            <a:endParaRPr lang="en-US" altLang="ko-KR" sz="1000" b="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  <p:sp>
        <p:nvSpPr>
          <p:cNvPr id="8" name="Title 6"/>
          <p:cNvSpPr txBox="1">
            <a:spLocks/>
          </p:cNvSpPr>
          <p:nvPr/>
        </p:nvSpPr>
        <p:spPr bwMode="white">
          <a:xfrm>
            <a:off x="1843086" y="3168650"/>
            <a:ext cx="6761163" cy="2004711"/>
          </a:xfrm>
          <a:prstGeom prst="rect">
            <a:avLst/>
          </a:prstGeom>
        </p:spPr>
        <p:txBody>
          <a:bodyPr lIns="0" tIns="0" rIns="0" bIns="0"/>
          <a:lstStyle>
            <a:lvl1pPr algn="l" defTabSz="101868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i="0" kern="1200" baseline="0">
                <a:solidFill>
                  <a:schemeClr val="bg1"/>
                </a:solidFill>
                <a:latin typeface="나눔고딕" pitchFamily="50" charset="-127"/>
                <a:ea typeface="나눔고딕" pitchFamily="50" charset="-127"/>
                <a:cs typeface="+mj-cs"/>
              </a:defRPr>
            </a:lvl1pPr>
          </a:lstStyle>
          <a:p>
            <a:pPr algn="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ko-KR" altLang="en-US" sz="2000" b="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산업통상자원부 </a:t>
            </a:r>
            <a:endParaRPr lang="en-US" altLang="ko-KR" sz="2000" b="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algn="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ko-KR" altLang="en-US" sz="2000" b="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기업활력법</a:t>
            </a:r>
            <a:r>
              <a:rPr lang="ko-KR" altLang="en-US" sz="2000" b="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</a:t>
            </a:r>
            <a:r>
              <a:rPr lang="ko-KR" altLang="en-US" sz="2000" b="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활용지원센터</a:t>
            </a:r>
            <a:endParaRPr lang="en-US" altLang="ko-KR" sz="2000" b="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  <a:p>
            <a:pPr algn="r" fontAlgn="auto">
              <a:lnSpc>
                <a:spcPct val="120000"/>
              </a:lnSpc>
              <a:spcAft>
                <a:spcPts val="0"/>
              </a:spcAft>
              <a:defRPr/>
            </a:pPr>
            <a:r>
              <a:rPr lang="ko-KR" altLang="en-US" sz="2000" b="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부팀장</a:t>
            </a:r>
            <a:r>
              <a:rPr lang="ko-KR" altLang="en-US" sz="2000" b="0" dirty="0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  박 성 </a:t>
            </a:r>
            <a:r>
              <a:rPr lang="ko-KR" altLang="en-US" sz="2000" b="0" dirty="0" err="1" smtClean="0">
                <a:solidFill>
                  <a:schemeClr val="bg1">
                    <a:lumMod val="50000"/>
                  </a:schemeClr>
                </a:solidFill>
                <a:latin typeface="+mn-ea"/>
              </a:rPr>
              <a:t>록</a:t>
            </a:r>
            <a:endParaRPr lang="en-US" altLang="ko-KR" sz="2000" b="0" dirty="0" smtClean="0">
              <a:solidFill>
                <a:schemeClr val="bg1">
                  <a:lumMod val="50000"/>
                </a:schemeClr>
              </a:solidFill>
              <a:latin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/>
          <p:cNvSpPr txBox="1"/>
          <p:nvPr/>
        </p:nvSpPr>
        <p:spPr>
          <a:xfrm>
            <a:off x="920048" y="2873329"/>
            <a:ext cx="258115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</a:rPr>
              <a:t>조선해양 관련 </a:t>
            </a:r>
            <a:r>
              <a:rPr lang="ko-KR" altLang="en-US" sz="1600" dirty="0" err="1" smtClean="0">
                <a:solidFill>
                  <a:schemeClr val="bg2">
                    <a:lumMod val="25000"/>
                  </a:schemeClr>
                </a:solidFill>
              </a:rPr>
              <a:t>전업률</a:t>
            </a:r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</a:rPr>
              <a:t> 감소</a:t>
            </a:r>
            <a:endParaRPr lang="en-US" altLang="ko-KR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</a:rPr>
              <a:t>및 </a:t>
            </a:r>
            <a:r>
              <a:rPr lang="ko-KR" altLang="en-US" sz="1600" b="1" dirty="0" smtClean="0">
                <a:solidFill>
                  <a:schemeClr val="bg2">
                    <a:lumMod val="25000"/>
                  </a:schemeClr>
                </a:solidFill>
              </a:rPr>
              <a:t>신규사업 진출 </a:t>
            </a:r>
            <a:endParaRPr lang="en-US" altLang="ko-KR" sz="1600" b="1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pic>
        <p:nvPicPr>
          <p:cNvPr id="70" name="그림 6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30" t="8254" r="13748" b="20862"/>
          <a:stretch/>
        </p:blipFill>
        <p:spPr>
          <a:xfrm>
            <a:off x="7230778" y="2987076"/>
            <a:ext cx="1671088" cy="16089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9" name="그림 68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8" t="10039" r="16416" b="23336"/>
          <a:stretch/>
        </p:blipFill>
        <p:spPr>
          <a:xfrm>
            <a:off x="7455495" y="3374645"/>
            <a:ext cx="895058" cy="8559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1" name="그림 7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96" t="10892" r="12836" b="22787"/>
          <a:stretch/>
        </p:blipFill>
        <p:spPr>
          <a:xfrm>
            <a:off x="1449785" y="1021911"/>
            <a:ext cx="978732" cy="8433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39" name="그룹 38"/>
          <p:cNvGrpSpPr/>
          <p:nvPr/>
        </p:nvGrpSpPr>
        <p:grpSpPr>
          <a:xfrm>
            <a:off x="214799" y="3855029"/>
            <a:ext cx="4138591" cy="970076"/>
            <a:chOff x="217717" y="3855273"/>
            <a:chExt cx="4752225" cy="1067447"/>
          </a:xfrm>
        </p:grpSpPr>
        <p:pic>
          <p:nvPicPr>
            <p:cNvPr id="18" name="그림 17"/>
            <p:cNvPicPr>
              <a:picLocks noChangeAspect="1"/>
            </p:cNvPicPr>
            <p:nvPr/>
          </p:nvPicPr>
          <p:blipFill rotWithShape="1"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5924" t="77" r="-443" b="2"/>
            <a:stretch/>
          </p:blipFill>
          <p:spPr>
            <a:xfrm>
              <a:off x="1545717" y="3855273"/>
              <a:ext cx="3424225" cy="1067447"/>
            </a:xfrm>
            <a:prstGeom prst="rect">
              <a:avLst/>
            </a:prstGeom>
          </p:spPr>
        </p:pic>
        <p:pic>
          <p:nvPicPr>
            <p:cNvPr id="17" name="그림 16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717" y="3881193"/>
              <a:ext cx="1310581" cy="926978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0" name="아래쪽 화살표 9"/>
          <p:cNvSpPr/>
          <p:nvPr/>
        </p:nvSpPr>
        <p:spPr>
          <a:xfrm>
            <a:off x="4188948" y="1849177"/>
            <a:ext cx="802014" cy="1117564"/>
          </a:xfrm>
          <a:prstGeom prst="downArrow">
            <a:avLst/>
          </a:prstGeom>
          <a:gradFill>
            <a:gsLst>
              <a:gs pos="100000">
                <a:schemeClr val="accent1">
                  <a:lumMod val="60000"/>
                  <a:lumOff val="40000"/>
                </a:schemeClr>
              </a:gs>
              <a:gs pos="6000">
                <a:schemeClr val="accent1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>
                <a:latin typeface="+mj-ea"/>
              </a:rPr>
              <a:t>4. </a:t>
            </a:r>
            <a:r>
              <a:rPr lang="ko-KR" altLang="en-US" sz="1800" dirty="0" err="1">
                <a:latin typeface="+mj-ea"/>
              </a:rPr>
              <a:t>승인기업</a:t>
            </a:r>
            <a:r>
              <a:rPr lang="ko-KR" altLang="en-US" sz="1800" dirty="0">
                <a:latin typeface="+mj-ea"/>
              </a:rPr>
              <a:t> 사례로 보는 </a:t>
            </a:r>
            <a:r>
              <a:rPr lang="en-US" altLang="ko-KR" sz="1800" dirty="0">
                <a:latin typeface="+mj-ea"/>
              </a:rPr>
              <a:t>“</a:t>
            </a:r>
            <a:r>
              <a:rPr lang="ko-KR" altLang="en-US" sz="1800" dirty="0" err="1">
                <a:latin typeface="+mj-ea"/>
              </a:rPr>
              <a:t>기업활력법</a:t>
            </a:r>
            <a:r>
              <a:rPr lang="en-US" altLang="ko-KR" sz="1800" dirty="0" smtClean="0">
                <a:latin typeface="+mj-ea"/>
              </a:rPr>
              <a:t>”</a:t>
            </a:r>
            <a:endParaRPr lang="ko-KR" altLang="en-US" sz="1800" dirty="0"/>
          </a:p>
        </p:txBody>
      </p:sp>
      <p:sp>
        <p:nvSpPr>
          <p:cNvPr id="4" name="TextBox 3"/>
          <p:cNvSpPr txBox="1"/>
          <p:nvPr/>
        </p:nvSpPr>
        <p:spPr>
          <a:xfrm>
            <a:off x="7772546" y="305079"/>
            <a:ext cx="12105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dirty="0">
                <a:solidFill>
                  <a:schemeClr val="accent1">
                    <a:lumMod val="75000"/>
                  </a:schemeClr>
                </a:solidFill>
              </a:rPr>
              <a:t>㈜</a:t>
            </a:r>
            <a:r>
              <a:rPr lang="ko-KR" altLang="en-US" b="1" dirty="0" err="1" smtClean="0">
                <a:solidFill>
                  <a:schemeClr val="accent1">
                    <a:lumMod val="75000"/>
                  </a:schemeClr>
                </a:solidFill>
              </a:rPr>
              <a:t>유시스</a:t>
            </a:r>
            <a:endParaRPr lang="ko-KR" altLang="en-US" sz="1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3417" y="135220"/>
            <a:ext cx="1069508" cy="56996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08909" y="1250203"/>
            <a:ext cx="4362092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accent1">
                    <a:lumMod val="50000"/>
                  </a:schemeClr>
                </a:solidFill>
              </a:rPr>
              <a:t>산업분야 안전서비스 </a:t>
            </a:r>
            <a:r>
              <a:rPr lang="ko-KR" altLang="en-US" sz="1600" b="1" dirty="0" smtClean="0">
                <a:solidFill>
                  <a:schemeClr val="accent1">
                    <a:lumMod val="50000"/>
                  </a:schemeClr>
                </a:solidFill>
              </a:rPr>
              <a:t>소프트웨어 개발 및 판매 </a:t>
            </a:r>
            <a:endParaRPr lang="ko-KR" altLang="en-US" sz="16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altLang="ko-KR" sz="1400" dirty="0" smtClean="0">
                <a:solidFill>
                  <a:schemeClr val="accent1">
                    <a:lumMod val="50000"/>
                  </a:schemeClr>
                </a:solidFill>
              </a:rPr>
              <a:t>(</a:t>
            </a:r>
            <a:r>
              <a:rPr lang="ko-KR" altLang="en-US" sz="1400" b="1" dirty="0" err="1" smtClean="0">
                <a:solidFill>
                  <a:schemeClr val="accent2">
                    <a:lumMod val="75000"/>
                  </a:schemeClr>
                </a:solidFill>
              </a:rPr>
              <a:t>조선</a:t>
            </a:r>
            <a:r>
              <a:rPr lang="ko-KR" altLang="en-US" sz="1400" b="1" dirty="0" err="1" smtClean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</a:rPr>
              <a:t>〮해양업</a:t>
            </a:r>
            <a:r>
              <a:rPr lang="ko-KR" altLang="en-US" sz="1400" dirty="0" smtClean="0">
                <a:solidFill>
                  <a:schemeClr val="accent2">
                    <a:lumMod val="75000"/>
                  </a:schemeClr>
                </a:solidFill>
                <a:latin typeface="맑은 고딕" panose="020B0503020000020004" pitchFamily="50" charset="-127"/>
              </a:rPr>
              <a:t> </a:t>
            </a:r>
            <a:r>
              <a:rPr lang="ko-KR" altLang="en-US" sz="1400" dirty="0" smtClean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</a:rPr>
              <a:t>관련 매출 비중이 </a:t>
            </a:r>
            <a:r>
              <a:rPr lang="en-US" altLang="ko-KR" sz="1400" b="1" dirty="0" smtClean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</a:rPr>
              <a:t>98%</a:t>
            </a:r>
            <a:r>
              <a:rPr lang="en-US" altLang="ko-KR" sz="1400" dirty="0" smtClean="0">
                <a:solidFill>
                  <a:schemeClr val="accent1">
                    <a:lumMod val="50000"/>
                  </a:schemeClr>
                </a:solidFill>
                <a:latin typeface="맑은 고딕" panose="020B0503020000020004" pitchFamily="50" charset="-127"/>
              </a:rPr>
              <a:t>)</a:t>
            </a:r>
            <a:endParaRPr lang="ko-KR" altLang="en-US" sz="1400" dirty="0" smtClean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37631" y="2030082"/>
            <a:ext cx="311625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spc="-113" dirty="0" smtClean="0">
                <a:solidFill>
                  <a:srgbClr val="CC0000"/>
                </a:solidFill>
              </a:rPr>
              <a:t>조선업 불황으로 </a:t>
            </a:r>
            <a:r>
              <a:rPr lang="ko-KR" altLang="en-US" sz="1600" b="1" spc="-113" dirty="0" smtClean="0">
                <a:solidFill>
                  <a:srgbClr val="CC0000"/>
                </a:solidFill>
              </a:rPr>
              <a:t>수익성 악화</a:t>
            </a:r>
            <a:r>
              <a:rPr lang="en-US" altLang="ko-KR" sz="1600" spc="-113" dirty="0" smtClean="0">
                <a:solidFill>
                  <a:srgbClr val="CC0000"/>
                </a:solidFill>
              </a:rPr>
              <a:t>, </a:t>
            </a:r>
            <a:br>
              <a:rPr lang="en-US" altLang="ko-KR" sz="1600" spc="-113" dirty="0" smtClean="0">
                <a:solidFill>
                  <a:srgbClr val="CC0000"/>
                </a:solidFill>
              </a:rPr>
            </a:br>
            <a:r>
              <a:rPr lang="ko-KR" altLang="en-US" sz="1600" b="1" spc="-113" dirty="0" smtClean="0">
                <a:solidFill>
                  <a:srgbClr val="CC0000"/>
                </a:solidFill>
              </a:rPr>
              <a:t>매출처 다변화</a:t>
            </a:r>
            <a:r>
              <a:rPr lang="ko-KR" altLang="en-US" sz="1600" spc="-113" dirty="0" smtClean="0">
                <a:solidFill>
                  <a:srgbClr val="CC0000"/>
                </a:solidFill>
              </a:rPr>
              <a:t> 필요 증대</a:t>
            </a:r>
            <a:endParaRPr lang="ko-KR" altLang="en-US" sz="1600" b="1" spc="-113" dirty="0">
              <a:solidFill>
                <a:srgbClr val="CC0000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213234" y="2903213"/>
            <a:ext cx="3038011" cy="584775"/>
          </a:xfrm>
          <a:prstGeom prst="rect">
            <a:avLst/>
          </a:prstGeom>
          <a:solidFill>
            <a:schemeClr val="bg1">
              <a:alpha val="70000"/>
            </a:schemeClr>
          </a:solidFill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schemeClr val="bg2">
                    <a:lumMod val="25000"/>
                  </a:schemeClr>
                </a:solidFill>
              </a:rPr>
              <a:t>하드웨어 제작 능력 확보</a:t>
            </a:r>
            <a:r>
              <a:rPr lang="ko-KR" altLang="en-US" sz="1600" dirty="0">
                <a:solidFill>
                  <a:schemeClr val="bg2">
                    <a:lumMod val="25000"/>
                  </a:schemeClr>
                </a:solidFill>
              </a:rPr>
              <a:t>를 </a:t>
            </a:r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</a:rPr>
              <a:t>위해</a:t>
            </a:r>
            <a:endParaRPr lang="en-US" altLang="ko-KR" sz="1600" dirty="0" smtClean="0">
              <a:solidFill>
                <a:schemeClr val="bg2">
                  <a:lumMod val="25000"/>
                </a:schemeClr>
              </a:solidFill>
            </a:endParaRPr>
          </a:p>
          <a:p>
            <a:pPr algn="ctr"/>
            <a:r>
              <a:rPr lang="ko-KR" altLang="en-US" sz="1600" dirty="0" smtClean="0">
                <a:solidFill>
                  <a:schemeClr val="bg2">
                    <a:lumMod val="25000"/>
                  </a:schemeClr>
                </a:solidFill>
              </a:rPr>
              <a:t>영업용 </a:t>
            </a:r>
            <a:r>
              <a:rPr lang="ko-KR" altLang="en-US" sz="1600" dirty="0">
                <a:solidFill>
                  <a:schemeClr val="bg2">
                    <a:lumMod val="25000"/>
                  </a:schemeClr>
                </a:solidFill>
              </a:rPr>
              <a:t>자산 인수</a:t>
            </a:r>
            <a:endParaRPr lang="ko-KR" altLang="en-US" sz="1600" dirty="0" smtClean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16" name="십자형 15"/>
          <p:cNvSpPr/>
          <p:nvPr/>
        </p:nvSpPr>
        <p:spPr>
          <a:xfrm>
            <a:off x="4353390" y="3180540"/>
            <a:ext cx="480963" cy="491652"/>
          </a:xfrm>
          <a:prstGeom prst="plus">
            <a:avLst>
              <a:gd name="adj" fmla="val 46691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67" name="그룹 66"/>
          <p:cNvGrpSpPr/>
          <p:nvPr/>
        </p:nvGrpSpPr>
        <p:grpSpPr>
          <a:xfrm>
            <a:off x="399893" y="4940900"/>
            <a:ext cx="8312727" cy="1361618"/>
            <a:chOff x="366654" y="4686633"/>
            <a:chExt cx="8312727" cy="1361618"/>
          </a:xfrm>
        </p:grpSpPr>
        <p:sp>
          <p:nvSpPr>
            <p:cNvPr id="66" name="평행 사변형 65"/>
            <p:cNvSpPr/>
            <p:nvPr/>
          </p:nvSpPr>
          <p:spPr>
            <a:xfrm>
              <a:off x="366654" y="4686633"/>
              <a:ext cx="8312727" cy="1361618"/>
            </a:xfrm>
            <a:prstGeom prst="parallelogram">
              <a:avLst>
                <a:gd name="adj" fmla="val 15645"/>
              </a:avLst>
            </a:prstGeom>
            <a:solidFill>
              <a:schemeClr val="accent2">
                <a:lumMod val="40000"/>
                <a:lumOff val="60000"/>
                <a:alpha val="59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500" dirty="0"/>
            </a:p>
          </p:txBody>
        </p:sp>
        <p:grpSp>
          <p:nvGrpSpPr>
            <p:cNvPr id="62" name="그룹 61"/>
            <p:cNvGrpSpPr/>
            <p:nvPr/>
          </p:nvGrpSpPr>
          <p:grpSpPr>
            <a:xfrm>
              <a:off x="971113" y="5140503"/>
              <a:ext cx="7293765" cy="907747"/>
              <a:chOff x="971113" y="5140503"/>
              <a:chExt cx="7293765" cy="907747"/>
            </a:xfrm>
          </p:grpSpPr>
          <p:sp>
            <p:nvSpPr>
              <p:cNvPr id="48" name="TextBox 47"/>
              <p:cNvSpPr txBox="1"/>
              <p:nvPr/>
            </p:nvSpPr>
            <p:spPr>
              <a:xfrm>
                <a:off x="5109428" y="5140950"/>
                <a:ext cx="315545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1600" b="1" u="sng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근로자 훈련비 지원</a:t>
                </a:r>
                <a:r>
                  <a:rPr lang="en-US" altLang="ko-KR" sz="1400" b="1" u="sng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(</a:t>
                </a:r>
                <a:r>
                  <a:rPr lang="ko-KR" altLang="en-US" sz="1400" b="1" u="sng" spc="-113" dirty="0" err="1" smtClean="0">
                    <a:solidFill>
                      <a:schemeClr val="accent2">
                        <a:lumMod val="75000"/>
                      </a:schemeClr>
                    </a:solidFill>
                  </a:rPr>
                  <a:t>지원비율</a:t>
                </a:r>
                <a:r>
                  <a:rPr lang="ko-KR" altLang="en-US" sz="1400" b="1" u="sng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en-US" altLang="ko-KR" sz="1400" b="1" u="sng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100%)</a:t>
                </a:r>
                <a:endParaRPr lang="ko-KR" altLang="en-US" sz="1400" b="1" spc="-113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2" name="직사각형 51"/>
              <p:cNvSpPr/>
              <p:nvPr/>
            </p:nvSpPr>
            <p:spPr>
              <a:xfrm>
                <a:off x="971113" y="5140503"/>
                <a:ext cx="3509422" cy="421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1600" b="1" spc="-113" dirty="0">
                    <a:solidFill>
                      <a:schemeClr val="accent2">
                        <a:lumMod val="75000"/>
                      </a:schemeClr>
                    </a:solidFill>
                  </a:rPr>
                  <a:t>매각대금 </a:t>
                </a:r>
                <a:r>
                  <a:rPr lang="ko-KR" altLang="en-US" sz="16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양도차익  </a:t>
                </a:r>
                <a:r>
                  <a:rPr lang="ko-KR" altLang="en-US" sz="1600" b="1" u="sng" spc="-113" dirty="0" err="1">
                    <a:solidFill>
                      <a:schemeClr val="accent2">
                        <a:lumMod val="75000"/>
                      </a:schemeClr>
                    </a:solidFill>
                  </a:rPr>
                  <a:t>과세이연</a:t>
                </a:r>
                <a:r>
                  <a:rPr lang="ko-KR" altLang="en-US" sz="16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en-US" altLang="ko-KR" sz="14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(</a:t>
                </a:r>
                <a:r>
                  <a:rPr lang="ko-KR" altLang="en-US" sz="14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지식재산권</a:t>
                </a:r>
                <a:r>
                  <a:rPr lang="en-US" altLang="ko-KR" sz="14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)</a:t>
                </a:r>
              </a:p>
            </p:txBody>
          </p:sp>
          <p:sp>
            <p:nvSpPr>
              <p:cNvPr id="53" name="직사각형 52"/>
              <p:cNvSpPr/>
              <p:nvPr/>
            </p:nvSpPr>
            <p:spPr>
              <a:xfrm>
                <a:off x="971113" y="5555982"/>
                <a:ext cx="2184252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16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정부</a:t>
                </a:r>
                <a:r>
                  <a:rPr lang="en-US" altLang="ko-KR" sz="16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 R&amp;D</a:t>
                </a:r>
                <a:r>
                  <a:rPr lang="ko-KR" altLang="en-US" sz="16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 사업 우대 </a:t>
                </a:r>
                <a:r>
                  <a:rPr lang="ko-KR" altLang="en-US" sz="1600" b="1" spc="-113" dirty="0">
                    <a:solidFill>
                      <a:schemeClr val="accent2">
                        <a:lumMod val="75000"/>
                      </a:schemeClr>
                    </a:solidFill>
                  </a:rPr>
                  <a:t>가점</a:t>
                </a:r>
                <a:endParaRPr lang="en-US" altLang="ko-KR" sz="1600" b="1" spc="-113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54" name="직사각형 53"/>
              <p:cNvSpPr/>
              <p:nvPr/>
            </p:nvSpPr>
            <p:spPr>
              <a:xfrm>
                <a:off x="5241062" y="5586585"/>
                <a:ext cx="298235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16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연구인력</a:t>
                </a:r>
                <a:r>
                  <a:rPr lang="ko-KR" altLang="en-US" sz="1600" b="1" spc="-113" dirty="0">
                    <a:solidFill>
                      <a:schemeClr val="accent2">
                        <a:lumMod val="75000"/>
                      </a:schemeClr>
                    </a:solidFill>
                  </a:rPr>
                  <a:t> 채용 지원제도 우대 가점</a:t>
                </a:r>
                <a:endParaRPr lang="en-US" altLang="ko-KR" sz="1600" b="1" spc="-113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  <p:pic>
          <p:nvPicPr>
            <p:cNvPr id="55" name="Picture 5" descr="C:\Users\ss\Desktop\아이콘모음\noun_3879_cc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08425" y="5256297"/>
              <a:ext cx="262688" cy="262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3" name="Picture 5" descr="C:\Users\ss\Desktop\아이콘모음\noun_3879_cc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13403" y="5687363"/>
              <a:ext cx="262688" cy="262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Picture 5" descr="C:\Users\ss\Desktop\아이콘모음\noun_3879_cc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8374" y="5256297"/>
              <a:ext cx="262688" cy="262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5" name="Picture 5" descr="C:\Users\ss\Desktop\아이콘모음\noun_3879_cc.png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8374" y="5687363"/>
              <a:ext cx="262688" cy="26269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68" name="TextBox 67"/>
          <p:cNvSpPr txBox="1"/>
          <p:nvPr/>
        </p:nvSpPr>
        <p:spPr>
          <a:xfrm>
            <a:off x="3959384" y="5068155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「</a:t>
            </a:r>
            <a:r>
              <a:rPr lang="ko-KR" altLang="en-US" b="1" dirty="0" err="1" smtClean="0">
                <a:solidFill>
                  <a:schemeClr val="accent2">
                    <a:lumMod val="75000"/>
                  </a:schemeClr>
                </a:solidFill>
              </a:rPr>
              <a:t>지원혜택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</a:rPr>
              <a:t>」</a:t>
            </a:r>
          </a:p>
        </p:txBody>
      </p:sp>
      <p:grpSp>
        <p:nvGrpSpPr>
          <p:cNvPr id="34" name="그룹 33"/>
          <p:cNvGrpSpPr/>
          <p:nvPr/>
        </p:nvGrpSpPr>
        <p:grpSpPr>
          <a:xfrm>
            <a:off x="354990" y="3431457"/>
            <a:ext cx="3711272" cy="307777"/>
            <a:chOff x="277087" y="2811970"/>
            <a:chExt cx="3711272" cy="307777"/>
          </a:xfrm>
        </p:grpSpPr>
        <p:sp>
          <p:nvSpPr>
            <p:cNvPr id="56" name="TextBox 55"/>
            <p:cNvSpPr txBox="1"/>
            <p:nvPr/>
          </p:nvSpPr>
          <p:spPr>
            <a:xfrm>
              <a:off x="277087" y="2811970"/>
              <a:ext cx="3711272" cy="30777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altLang="ko-KR" sz="1400" dirty="0" smtClean="0">
                  <a:solidFill>
                    <a:schemeClr val="bg2">
                      <a:lumMod val="25000"/>
                    </a:schemeClr>
                  </a:solidFill>
                </a:rPr>
                <a:t>(</a:t>
              </a:r>
              <a:r>
                <a:rPr lang="en-US" altLang="ko-KR" sz="1400" b="1" dirty="0" err="1" smtClean="0">
                  <a:solidFill>
                    <a:schemeClr val="bg2">
                      <a:lumMod val="25000"/>
                    </a:schemeClr>
                  </a:solidFill>
                </a:rPr>
                <a:t>IoT</a:t>
              </a:r>
              <a:r>
                <a:rPr lang="en-US" altLang="ko-KR" sz="1400" b="1" dirty="0" smtClean="0">
                  <a:solidFill>
                    <a:schemeClr val="bg2">
                      <a:lumMod val="25000"/>
                    </a:schemeClr>
                  </a:solidFill>
                </a:rPr>
                <a:t> </a:t>
              </a:r>
              <a:r>
                <a:rPr lang="ko-KR" altLang="en-US" sz="1400" b="1" dirty="0" smtClean="0">
                  <a:solidFill>
                    <a:schemeClr val="bg2">
                      <a:lumMod val="25000"/>
                    </a:schemeClr>
                  </a:solidFill>
                </a:rPr>
                <a:t>기술 </a:t>
              </a:r>
              <a:r>
                <a:rPr lang="ko-KR" altLang="en-US" sz="1400" dirty="0" smtClean="0">
                  <a:solidFill>
                    <a:schemeClr val="bg2">
                      <a:lumMod val="25000"/>
                    </a:schemeClr>
                  </a:solidFill>
                </a:rPr>
                <a:t>기반의 </a:t>
              </a:r>
              <a:r>
                <a:rPr lang="en-US" altLang="ko-KR" sz="1400" b="1" dirty="0" smtClean="0">
                  <a:solidFill>
                    <a:schemeClr val="bg2">
                      <a:lumMod val="25000"/>
                    </a:schemeClr>
                  </a:solidFill>
                </a:rPr>
                <a:t>3D </a:t>
              </a:r>
              <a:r>
                <a:rPr lang="ko-KR" altLang="en-US" sz="1400" b="1" dirty="0" err="1" smtClean="0">
                  <a:solidFill>
                    <a:schemeClr val="bg2">
                      <a:lumMod val="25000"/>
                    </a:schemeClr>
                  </a:solidFill>
                </a:rPr>
                <a:t>스마트공장</a:t>
              </a:r>
              <a:r>
                <a:rPr lang="en-US" altLang="ko-KR" sz="1400" b="1" dirty="0" smtClean="0">
                  <a:solidFill>
                    <a:schemeClr val="bg2">
                      <a:lumMod val="25000"/>
                    </a:schemeClr>
                  </a:solidFill>
                </a:rPr>
                <a:t>, </a:t>
              </a:r>
              <a:r>
                <a:rPr lang="ko-KR" altLang="en-US" sz="1400" b="1" dirty="0" err="1" smtClean="0">
                  <a:solidFill>
                    <a:schemeClr val="bg2">
                      <a:lumMod val="25000"/>
                    </a:schemeClr>
                  </a:solidFill>
                </a:rPr>
                <a:t>드론</a:t>
              </a:r>
              <a:r>
                <a:rPr lang="ko-KR" altLang="en-US" sz="1400" dirty="0" smtClean="0">
                  <a:solidFill>
                    <a:schemeClr val="bg2">
                      <a:lumMod val="25000"/>
                    </a:schemeClr>
                  </a:solidFill>
                </a:rPr>
                <a:t> 시스템</a:t>
              </a:r>
              <a:r>
                <a:rPr lang="en-US" altLang="ko-KR" sz="1400" dirty="0" smtClean="0">
                  <a:solidFill>
                    <a:schemeClr val="bg2">
                      <a:lumMod val="25000"/>
                    </a:schemeClr>
                  </a:solidFill>
                </a:rPr>
                <a:t>)</a:t>
              </a:r>
              <a:endParaRPr lang="ko-KR" altLang="en-US" sz="1400" dirty="0" smtClean="0">
                <a:solidFill>
                  <a:schemeClr val="bg2">
                    <a:lumMod val="25000"/>
                  </a:schemeClr>
                </a:solidFill>
              </a:endParaRPr>
            </a:p>
          </p:txBody>
        </p:sp>
        <p:cxnSp>
          <p:nvCxnSpPr>
            <p:cNvPr id="37" name="직선 연결선 36"/>
            <p:cNvCxnSpPr/>
            <p:nvPr/>
          </p:nvCxnSpPr>
          <p:spPr>
            <a:xfrm>
              <a:off x="1656304" y="3087980"/>
              <a:ext cx="1619314" cy="0"/>
            </a:xfrm>
            <a:prstGeom prst="line">
              <a:avLst/>
            </a:prstGeom>
            <a:solidFill>
              <a:schemeClr val="bg1"/>
            </a:solidFill>
            <a:ln w="19050">
              <a:solidFill>
                <a:srgbClr val="235889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0" name="TextBox 59"/>
          <p:cNvSpPr txBox="1"/>
          <p:nvPr/>
        </p:nvSpPr>
        <p:spPr>
          <a:xfrm>
            <a:off x="5378399" y="814097"/>
            <a:ext cx="3523467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500" b="1" dirty="0" smtClean="0">
                <a:solidFill>
                  <a:srgbClr val="5195D3"/>
                </a:solidFill>
              </a:rPr>
              <a:t>소프트웨어 개발 업체</a:t>
            </a:r>
            <a:endParaRPr lang="ko-KR" altLang="en-US" sz="1500" b="1" dirty="0">
              <a:solidFill>
                <a:srgbClr val="5195D3"/>
              </a:solidFill>
            </a:endParaRPr>
          </a:p>
        </p:txBody>
      </p:sp>
      <p:sp>
        <p:nvSpPr>
          <p:cNvPr id="38" name="모서리가 둥근 직사각형 37"/>
          <p:cNvSpPr/>
          <p:nvPr/>
        </p:nvSpPr>
        <p:spPr>
          <a:xfrm>
            <a:off x="1023059" y="5859518"/>
            <a:ext cx="2165545" cy="390279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TextBox 40"/>
          <p:cNvSpPr txBox="1"/>
          <p:nvPr/>
        </p:nvSpPr>
        <p:spPr>
          <a:xfrm>
            <a:off x="3754516" y="5886758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i="1" dirty="0" smtClean="0">
                <a:solidFill>
                  <a:srgbClr val="FF0000"/>
                </a:solidFill>
              </a:rPr>
              <a:t>지원 완료</a:t>
            </a:r>
          </a:p>
        </p:txBody>
      </p:sp>
      <p:sp>
        <p:nvSpPr>
          <p:cNvPr id="42" name="줄무늬가 있는 오른쪽 화살표 41"/>
          <p:cNvSpPr/>
          <p:nvPr/>
        </p:nvSpPr>
        <p:spPr>
          <a:xfrm>
            <a:off x="3309044" y="5871168"/>
            <a:ext cx="474604" cy="366977"/>
          </a:xfrm>
          <a:prstGeom prst="stripedRightArrow">
            <a:avLst>
              <a:gd name="adj1" fmla="val 44353"/>
              <a:gd name="adj2" fmla="val 50000"/>
            </a:avLst>
          </a:prstGeom>
          <a:gradFill flip="none" rotWithShape="1">
            <a:gsLst>
              <a:gs pos="0">
                <a:srgbClr val="FF9999"/>
              </a:gs>
              <a:gs pos="100000">
                <a:srgbClr val="FF00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1030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직사각형 15"/>
          <p:cNvSpPr/>
          <p:nvPr/>
        </p:nvSpPr>
        <p:spPr>
          <a:xfrm>
            <a:off x="251519" y="1221259"/>
            <a:ext cx="8721254" cy="3283246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>
                <a:latin typeface="+mj-ea"/>
              </a:rPr>
              <a:t>4. </a:t>
            </a:r>
            <a:r>
              <a:rPr lang="ko-KR" altLang="en-US" sz="1800" dirty="0" err="1">
                <a:latin typeface="+mj-ea"/>
              </a:rPr>
              <a:t>승인기업</a:t>
            </a:r>
            <a:r>
              <a:rPr lang="ko-KR" altLang="en-US" sz="1800" dirty="0">
                <a:latin typeface="+mj-ea"/>
              </a:rPr>
              <a:t> 사례로 보는 </a:t>
            </a:r>
            <a:r>
              <a:rPr lang="en-US" altLang="ko-KR" sz="1800" dirty="0">
                <a:latin typeface="+mj-ea"/>
              </a:rPr>
              <a:t>“</a:t>
            </a:r>
            <a:r>
              <a:rPr lang="ko-KR" altLang="en-US" sz="1800" dirty="0" err="1">
                <a:latin typeface="+mj-ea"/>
              </a:rPr>
              <a:t>기업활력법</a:t>
            </a:r>
            <a:r>
              <a:rPr lang="en-US" altLang="ko-KR" sz="1800" dirty="0" smtClean="0">
                <a:latin typeface="+mj-ea"/>
              </a:rPr>
              <a:t>”</a:t>
            </a:r>
            <a:endParaRPr lang="ko-KR" altLang="en-US" sz="1800" dirty="0"/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5239" y="245693"/>
            <a:ext cx="2648907" cy="447003"/>
          </a:xfrm>
          <a:prstGeom prst="rect">
            <a:avLst/>
          </a:prstGeom>
        </p:spPr>
      </p:pic>
      <p:grpSp>
        <p:nvGrpSpPr>
          <p:cNvPr id="19" name="그룹 18"/>
          <p:cNvGrpSpPr/>
          <p:nvPr/>
        </p:nvGrpSpPr>
        <p:grpSpPr>
          <a:xfrm>
            <a:off x="165253" y="4647979"/>
            <a:ext cx="8807520" cy="1649842"/>
            <a:chOff x="176270" y="4548826"/>
            <a:chExt cx="8807520" cy="1649842"/>
          </a:xfrm>
        </p:grpSpPr>
        <p:sp>
          <p:nvSpPr>
            <p:cNvPr id="66" name="평행 사변형 65"/>
            <p:cNvSpPr/>
            <p:nvPr/>
          </p:nvSpPr>
          <p:spPr>
            <a:xfrm>
              <a:off x="176270" y="4548826"/>
              <a:ext cx="8807520" cy="1649842"/>
            </a:xfrm>
            <a:prstGeom prst="parallelogram">
              <a:avLst>
                <a:gd name="adj" fmla="val 8200"/>
              </a:avLst>
            </a:prstGeom>
            <a:solidFill>
              <a:schemeClr val="accent2">
                <a:lumMod val="40000"/>
                <a:lumOff val="60000"/>
                <a:alpha val="59000"/>
              </a:schemeClr>
            </a:solidFill>
            <a:ln>
              <a:solidFill>
                <a:schemeClr val="accent2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endParaRPr lang="en-US" altLang="ko-KR" sz="1400" b="1" u="sng" spc="-113" dirty="0">
                <a:solidFill>
                  <a:schemeClr val="accent2">
                    <a:lumMod val="75000"/>
                  </a:schemeClr>
                </a:solidFill>
              </a:endParaRPr>
            </a:p>
          </p:txBody>
        </p:sp>
        <p:sp>
          <p:nvSpPr>
            <p:cNvPr id="68" name="TextBox 67"/>
            <p:cNvSpPr txBox="1"/>
            <p:nvPr/>
          </p:nvSpPr>
          <p:spPr>
            <a:xfrm>
              <a:off x="3931633" y="4619226"/>
              <a:ext cx="1370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accent2">
                      <a:lumMod val="75000"/>
                    </a:schemeClr>
                  </a:solidFill>
                </a:rPr>
                <a:t>「지원혜택</a:t>
              </a:r>
              <a:r>
                <a:rPr lang="ko-KR" altLang="en-US" b="1" dirty="0">
                  <a:solidFill>
                    <a:schemeClr val="accent2">
                      <a:lumMod val="75000"/>
                    </a:schemeClr>
                  </a:solidFill>
                </a:rPr>
                <a:t>」</a:t>
              </a:r>
            </a:p>
          </p:txBody>
        </p:sp>
        <p:grpSp>
          <p:nvGrpSpPr>
            <p:cNvPr id="23" name="그룹 22"/>
            <p:cNvGrpSpPr/>
            <p:nvPr/>
          </p:nvGrpSpPr>
          <p:grpSpPr>
            <a:xfrm>
              <a:off x="582120" y="5010613"/>
              <a:ext cx="8091432" cy="1180314"/>
              <a:chOff x="528955" y="4808587"/>
              <a:chExt cx="8091432" cy="1180314"/>
            </a:xfrm>
          </p:grpSpPr>
          <p:sp>
            <p:nvSpPr>
              <p:cNvPr id="52" name="직사각형 51"/>
              <p:cNvSpPr/>
              <p:nvPr/>
            </p:nvSpPr>
            <p:spPr>
              <a:xfrm>
                <a:off x="862837" y="5163501"/>
                <a:ext cx="2152256" cy="421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en-US" altLang="ko-KR" sz="16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R&amp;D </a:t>
                </a:r>
                <a:r>
                  <a:rPr lang="ko-KR" altLang="en-US" sz="16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인력채용 우대</a:t>
                </a:r>
                <a:r>
                  <a:rPr lang="ko-KR" altLang="en-US" sz="1600" b="1" spc="-113" dirty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ko-KR" altLang="en-US" sz="1600" b="1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지원</a:t>
                </a:r>
                <a:endParaRPr lang="en-US" altLang="ko-KR" sz="1400" b="1" spc="-113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55" name="Picture 5" descr="C:\Users\ss\Desktop\아이콘모음\noun_3879_cc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8955" y="5286071"/>
                <a:ext cx="262688" cy="2626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3" name="직사각형 52"/>
              <p:cNvSpPr/>
              <p:nvPr/>
            </p:nvSpPr>
            <p:spPr>
              <a:xfrm>
                <a:off x="862837" y="5531075"/>
                <a:ext cx="2823658" cy="421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1600" b="1" u="sng" spc="-113" dirty="0" err="1" smtClean="0">
                    <a:solidFill>
                      <a:schemeClr val="accent2">
                        <a:lumMod val="75000"/>
                      </a:schemeClr>
                    </a:solidFill>
                  </a:rPr>
                  <a:t>스마트공장</a:t>
                </a:r>
                <a:r>
                  <a:rPr lang="ko-KR" altLang="en-US" sz="1600" b="1" u="sng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  구축 사업 우대</a:t>
                </a:r>
                <a:r>
                  <a:rPr lang="ko-KR" altLang="en-US" sz="1600" b="1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 지원</a:t>
                </a:r>
                <a:endParaRPr lang="en-US" altLang="ko-KR" sz="1400" b="1" spc="-113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63" name="Picture 5" descr="C:\Users\ss\Desktop\아이콘모음\noun_3879_cc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8955" y="5653645"/>
                <a:ext cx="262688" cy="2626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2" name="Picture 5" descr="C:\Users\ss\Desktop\아이콘모음\noun_3879_cc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8955" y="4931157"/>
                <a:ext cx="262688" cy="2626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" name="직사각형 5"/>
              <p:cNvSpPr/>
              <p:nvPr/>
            </p:nvSpPr>
            <p:spPr>
              <a:xfrm>
                <a:off x="862837" y="4808587"/>
                <a:ext cx="3246530" cy="421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1600" b="1" spc="-113" dirty="0">
                    <a:solidFill>
                      <a:schemeClr val="accent2">
                        <a:lumMod val="75000"/>
                      </a:schemeClr>
                    </a:solidFill>
                  </a:rPr>
                  <a:t>매각대금 </a:t>
                </a:r>
                <a:r>
                  <a:rPr lang="ko-KR" altLang="en-US" sz="16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양도차익 </a:t>
                </a:r>
                <a:r>
                  <a:rPr lang="ko-KR" altLang="en-US" sz="1600" b="1" u="sng" spc="-113" dirty="0" err="1">
                    <a:solidFill>
                      <a:schemeClr val="accent2">
                        <a:lumMod val="75000"/>
                      </a:schemeClr>
                    </a:solidFill>
                  </a:rPr>
                  <a:t>과세이연</a:t>
                </a:r>
                <a:r>
                  <a:rPr lang="ko-KR" altLang="en-US" sz="1600" b="1" spc="-113" dirty="0">
                    <a:solidFill>
                      <a:schemeClr val="accent2">
                        <a:lumMod val="75000"/>
                      </a:schemeClr>
                    </a:solidFill>
                  </a:rPr>
                  <a:t>  </a:t>
                </a:r>
                <a:r>
                  <a:rPr lang="en-US" altLang="ko-KR" sz="1200" b="1" u="sng" spc="-113" dirty="0">
                    <a:solidFill>
                      <a:schemeClr val="accent2">
                        <a:lumMod val="75000"/>
                      </a:schemeClr>
                    </a:solidFill>
                  </a:rPr>
                  <a:t>(</a:t>
                </a:r>
                <a:r>
                  <a:rPr lang="ko-KR" altLang="en-US" sz="1200" b="1" spc="-113" dirty="0">
                    <a:solidFill>
                      <a:schemeClr val="accent2">
                        <a:lumMod val="75000"/>
                      </a:schemeClr>
                    </a:solidFill>
                  </a:rPr>
                  <a:t>공장 매각</a:t>
                </a:r>
                <a:r>
                  <a:rPr lang="en-US" altLang="ko-KR" sz="1200" b="1" spc="-113" dirty="0">
                    <a:solidFill>
                      <a:schemeClr val="accent2">
                        <a:lumMod val="75000"/>
                      </a:schemeClr>
                    </a:solidFill>
                  </a:rPr>
                  <a:t>)</a:t>
                </a:r>
                <a:endParaRPr lang="en-US" altLang="ko-KR" sz="1200" b="1" u="sng" spc="-113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sp>
            <p:nvSpPr>
              <p:cNvPr id="49" name="직사각형 48"/>
              <p:cNvSpPr/>
              <p:nvPr/>
            </p:nvSpPr>
            <p:spPr>
              <a:xfrm>
                <a:off x="5281075" y="5163501"/>
                <a:ext cx="3339312" cy="421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1600" b="1" u="sng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고용안정 지원</a:t>
                </a:r>
                <a:r>
                  <a:rPr lang="ko-KR" altLang="en-US" sz="1600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 </a:t>
                </a:r>
                <a:r>
                  <a:rPr lang="en-US" altLang="ko-KR" sz="1200" b="1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(</a:t>
                </a:r>
                <a:r>
                  <a:rPr lang="ko-KR" altLang="en-US" sz="1200" b="1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고용유지 지원금</a:t>
                </a:r>
                <a:r>
                  <a:rPr lang="en-US" altLang="ko-KR" sz="1200" b="1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, </a:t>
                </a:r>
                <a:r>
                  <a:rPr lang="ko-KR" altLang="en-US" sz="1200" b="1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직업능력훈련</a:t>
                </a:r>
                <a:r>
                  <a:rPr lang="en-US" altLang="ko-KR" sz="1200" b="1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)</a:t>
                </a:r>
                <a:endParaRPr lang="en-US" altLang="ko-KR" sz="1050" b="1" spc="-113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50" name="Picture 5" descr="C:\Users\ss\Desktop\아이콘모음\noun_3879_cc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6826" y="5286071"/>
                <a:ext cx="262688" cy="2626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56" name="직사각형 55"/>
              <p:cNvSpPr/>
              <p:nvPr/>
            </p:nvSpPr>
            <p:spPr>
              <a:xfrm>
                <a:off x="5281075" y="5527236"/>
                <a:ext cx="275966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1600" b="1" u="sng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글로벌 </a:t>
                </a:r>
                <a:r>
                  <a:rPr lang="ko-KR" altLang="en-US" sz="1600" b="1" u="sng" spc="-113" dirty="0" err="1" smtClean="0">
                    <a:solidFill>
                      <a:schemeClr val="accent2">
                        <a:lumMod val="75000"/>
                      </a:schemeClr>
                    </a:solidFill>
                  </a:rPr>
                  <a:t>강소기업</a:t>
                </a:r>
                <a:r>
                  <a:rPr lang="ko-KR" altLang="en-US" sz="1600" b="1" u="sng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 지원사업 우대</a:t>
                </a:r>
                <a:endParaRPr lang="en-US" altLang="ko-KR" sz="1400" b="1" spc="-113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  <p:pic>
            <p:nvPicPr>
              <p:cNvPr id="57" name="Picture 5" descr="C:\Users\ss\Desktop\아이콘모음\noun_3879_cc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6826" y="5653645"/>
                <a:ext cx="262688" cy="2626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59" name="Picture 5" descr="C:\Users\ss\Desktop\아이콘모음\noun_3879_cc.png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926826" y="4931157"/>
                <a:ext cx="262688" cy="26269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60" name="직사각형 59"/>
              <p:cNvSpPr/>
              <p:nvPr/>
            </p:nvSpPr>
            <p:spPr>
              <a:xfrm>
                <a:off x="5281075" y="4808587"/>
                <a:ext cx="2155590" cy="42146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sz="1600" b="1" spc="-113" dirty="0" smtClean="0">
                    <a:solidFill>
                      <a:schemeClr val="accent2">
                        <a:lumMod val="75000"/>
                      </a:schemeClr>
                    </a:solidFill>
                  </a:rPr>
                  <a:t>중소기업 정책자금 우대</a:t>
                </a:r>
                <a:endParaRPr lang="en-US" altLang="ko-KR" sz="1200" b="1" u="sng" spc="-113" dirty="0">
                  <a:solidFill>
                    <a:schemeClr val="accent2">
                      <a:lumMod val="75000"/>
                    </a:schemeClr>
                  </a:solidFill>
                </a:endParaRPr>
              </a:p>
            </p:txBody>
          </p:sp>
        </p:grpSp>
      </p:grpSp>
      <p:sp>
        <p:nvSpPr>
          <p:cNvPr id="36" name="TextBox 35"/>
          <p:cNvSpPr txBox="1"/>
          <p:nvPr/>
        </p:nvSpPr>
        <p:spPr>
          <a:xfrm>
            <a:off x="5665508" y="787700"/>
            <a:ext cx="3238387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500" b="1" dirty="0" smtClean="0"/>
              <a:t>전선 제품 </a:t>
            </a:r>
            <a:r>
              <a:rPr lang="ko-KR" altLang="en-US" sz="1500" b="1" spc="-150" dirty="0" smtClean="0"/>
              <a:t>연구</a:t>
            </a:r>
            <a:r>
              <a:rPr lang="en-US" altLang="ko-KR" sz="1500" b="1" spc="-150" dirty="0">
                <a:latin typeface="맑은 고딕" panose="020B0503020000020004" pitchFamily="50" charset="-127"/>
              </a:rPr>
              <a:t> </a:t>
            </a:r>
            <a:r>
              <a:rPr lang="en-US" altLang="ko-KR" sz="1500" b="1" spc="-150" dirty="0" smtClean="0">
                <a:latin typeface="맑은 고딕" panose="020B0503020000020004" pitchFamily="50" charset="-127"/>
              </a:rPr>
              <a:t>· </a:t>
            </a:r>
            <a:r>
              <a:rPr lang="ko-KR" altLang="en-US" sz="1500" b="1" spc="-150" dirty="0" smtClean="0">
                <a:latin typeface="맑은 고딕" panose="020B0503020000020004" pitchFamily="50" charset="-127"/>
              </a:rPr>
              <a:t>개발</a:t>
            </a:r>
            <a:r>
              <a:rPr lang="en-US" altLang="ko-KR" sz="1500" b="1" spc="-150" dirty="0" smtClean="0">
                <a:latin typeface="맑은 고딕" panose="020B0503020000020004" pitchFamily="50" charset="-127"/>
              </a:rPr>
              <a:t> · </a:t>
            </a:r>
            <a:r>
              <a:rPr lang="ko-KR" altLang="en-US" sz="1500" b="1" spc="-150" dirty="0" smtClean="0">
                <a:latin typeface="맑은 고딕" panose="020B0503020000020004" pitchFamily="50" charset="-127"/>
              </a:rPr>
              <a:t>제조</a:t>
            </a:r>
            <a:r>
              <a:rPr lang="en-US" altLang="ko-KR" sz="1500" b="1" spc="-150" dirty="0" smtClean="0">
                <a:latin typeface="맑은 고딕" panose="020B0503020000020004" pitchFamily="50" charset="-127"/>
              </a:rPr>
              <a:t> · </a:t>
            </a:r>
            <a:r>
              <a:rPr lang="ko-KR" altLang="en-US" sz="1500" b="1" spc="-150" dirty="0" smtClean="0">
                <a:latin typeface="맑은 고딕" panose="020B0503020000020004" pitchFamily="50" charset="-127"/>
              </a:rPr>
              <a:t>판매 </a:t>
            </a:r>
            <a:r>
              <a:rPr lang="ko-KR" altLang="en-US" sz="1500" b="1" dirty="0" smtClean="0">
                <a:latin typeface="맑은 고딕" panose="020B0503020000020004" pitchFamily="50" charset="-127"/>
              </a:rPr>
              <a:t>업체</a:t>
            </a:r>
            <a:endParaRPr lang="ko-KR" altLang="en-US" sz="1500" b="1" dirty="0" smtClean="0"/>
          </a:p>
        </p:txBody>
      </p:sp>
      <p:sp>
        <p:nvSpPr>
          <p:cNvPr id="39" name="TextBox 38"/>
          <p:cNvSpPr txBox="1"/>
          <p:nvPr/>
        </p:nvSpPr>
        <p:spPr>
          <a:xfrm>
            <a:off x="491800" y="3304003"/>
            <a:ext cx="3490058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>
              <a:lnSpc>
                <a:spcPct val="120000"/>
              </a:lnSpc>
            </a:pPr>
            <a:r>
              <a:rPr lang="ko-KR" altLang="en-US" sz="1600" b="1" spc="-150" dirty="0" smtClean="0">
                <a:solidFill>
                  <a:srgbClr val="18416A"/>
                </a:solidFill>
              </a:rPr>
              <a:t>기존 업체 설비증설 </a:t>
            </a:r>
            <a:r>
              <a:rPr lang="ko-KR" altLang="en-US" sz="1600" b="1" spc="-150" dirty="0">
                <a:solidFill>
                  <a:srgbClr val="18416A"/>
                </a:solidFill>
              </a:rPr>
              <a:t>및 신규 </a:t>
            </a:r>
            <a:r>
              <a:rPr lang="ko-KR" altLang="en-US" sz="1600" b="1" spc="-150" dirty="0" smtClean="0">
                <a:solidFill>
                  <a:srgbClr val="18416A"/>
                </a:solidFill>
              </a:rPr>
              <a:t>업체 창업</a:t>
            </a:r>
            <a:endParaRPr lang="en-US" altLang="ko-KR" sz="1600" b="1" spc="-150" dirty="0" smtClean="0">
              <a:solidFill>
                <a:srgbClr val="18416A"/>
              </a:solidFill>
            </a:endParaRPr>
          </a:p>
          <a:p>
            <a:pPr lvl="0" algn="ctr">
              <a:lnSpc>
                <a:spcPct val="150000"/>
              </a:lnSpc>
            </a:pPr>
            <a:r>
              <a:rPr lang="ko-KR" altLang="en-US" sz="1600" b="1" spc="-150" dirty="0" smtClean="0">
                <a:solidFill>
                  <a:srgbClr val="18416A"/>
                </a:solidFill>
              </a:rPr>
              <a:t>→  </a:t>
            </a:r>
            <a:r>
              <a:rPr lang="ko-KR" altLang="en-US" sz="1600" b="1" spc="-150" dirty="0" err="1" smtClean="0">
                <a:solidFill>
                  <a:srgbClr val="18416A"/>
                </a:solidFill>
              </a:rPr>
              <a:t>전선시장</a:t>
            </a:r>
            <a:r>
              <a:rPr lang="ko-KR" altLang="en-US" sz="1600" b="1" spc="-150" dirty="0" smtClean="0">
                <a:solidFill>
                  <a:srgbClr val="18416A"/>
                </a:solidFill>
              </a:rPr>
              <a:t> 현재 수요 </a:t>
            </a:r>
            <a:r>
              <a:rPr lang="ko-KR" altLang="en-US" sz="1600" b="1" spc="-150" dirty="0">
                <a:solidFill>
                  <a:srgbClr val="18416A"/>
                </a:solidFill>
              </a:rPr>
              <a:t>대비 </a:t>
            </a:r>
            <a:r>
              <a:rPr lang="ko-KR" altLang="en-US" sz="1600" b="1" spc="-150" dirty="0" smtClean="0">
                <a:solidFill>
                  <a:srgbClr val="18416A"/>
                </a:solidFill>
              </a:rPr>
              <a:t>공급과잉 상황</a:t>
            </a:r>
            <a:endParaRPr lang="ko-KR" altLang="en-US" sz="1600" b="1" spc="-150" dirty="0">
              <a:solidFill>
                <a:srgbClr val="18416A"/>
              </a:solidFill>
            </a:endParaRPr>
          </a:p>
        </p:txBody>
      </p:sp>
      <p:grpSp>
        <p:nvGrpSpPr>
          <p:cNvPr id="4" name="그룹 3"/>
          <p:cNvGrpSpPr/>
          <p:nvPr/>
        </p:nvGrpSpPr>
        <p:grpSpPr>
          <a:xfrm>
            <a:off x="1180356" y="1512988"/>
            <a:ext cx="2112946" cy="1654913"/>
            <a:chOff x="7078995" y="2036997"/>
            <a:chExt cx="2613361" cy="1868151"/>
          </a:xfrm>
        </p:grpSpPr>
        <p:pic>
          <p:nvPicPr>
            <p:cNvPr id="27" name="그림 2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623" t="15674" r="16192" b="-113"/>
            <a:stretch/>
          </p:blipFill>
          <p:spPr>
            <a:xfrm>
              <a:off x="7078995" y="2036997"/>
              <a:ext cx="1126185" cy="1669308"/>
            </a:xfrm>
            <a:prstGeom prst="rect">
              <a:avLst/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5" name="그림 24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88313" r="55336"/>
            <a:stretch/>
          </p:blipFill>
          <p:spPr>
            <a:xfrm rot="16200000">
              <a:off x="7654531" y="2594866"/>
              <a:ext cx="1620291" cy="604924"/>
            </a:xfrm>
            <a:prstGeom prst="rect">
              <a:avLst/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3" name="그림 32"/>
            <p:cNvPicPr>
              <a:picLocks noChangeAspect="1"/>
            </p:cNvPicPr>
            <p:nvPr/>
          </p:nvPicPr>
          <p:blipFill rotWithShape="1">
            <a:blip r:embed="rId6" cstate="print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49" r="6589" b="13643"/>
            <a:stretch/>
          </p:blipFill>
          <p:spPr>
            <a:xfrm rot="5400000">
              <a:off x="8562254" y="2775046"/>
              <a:ext cx="1141152" cy="1119052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14" name="그룹 13"/>
          <p:cNvGrpSpPr/>
          <p:nvPr/>
        </p:nvGrpSpPr>
        <p:grpSpPr>
          <a:xfrm>
            <a:off x="4491667" y="1395370"/>
            <a:ext cx="3894979" cy="991709"/>
            <a:chOff x="4455807" y="1408112"/>
            <a:chExt cx="3894979" cy="991709"/>
          </a:xfrm>
        </p:grpSpPr>
        <p:grpSp>
          <p:nvGrpSpPr>
            <p:cNvPr id="10" name="그룹 9"/>
            <p:cNvGrpSpPr/>
            <p:nvPr/>
          </p:nvGrpSpPr>
          <p:grpSpPr>
            <a:xfrm>
              <a:off x="4587096" y="1434069"/>
              <a:ext cx="3657254" cy="946413"/>
              <a:chOff x="-515655" y="3123078"/>
              <a:chExt cx="3667293" cy="929332"/>
            </a:xfrm>
          </p:grpSpPr>
          <p:sp>
            <p:nvSpPr>
              <p:cNvPr id="34" name="TextBox 33"/>
              <p:cNvSpPr txBox="1"/>
              <p:nvPr/>
            </p:nvSpPr>
            <p:spPr>
              <a:xfrm>
                <a:off x="105287" y="3123078"/>
                <a:ext cx="3046351" cy="92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b="1" dirty="0" err="1" smtClean="0"/>
                  <a:t>안산공장</a:t>
                </a:r>
                <a:r>
                  <a:rPr lang="ko-KR" altLang="en-US" b="1" dirty="0" smtClean="0"/>
                  <a:t> 매각</a:t>
                </a:r>
                <a:endParaRPr lang="en-US" altLang="ko-KR" b="1" dirty="0"/>
              </a:p>
              <a:p>
                <a:pPr algn="ctr">
                  <a:lnSpc>
                    <a:spcPct val="150000"/>
                  </a:lnSpc>
                </a:pPr>
                <a:endParaRPr lang="en-US" altLang="ko-KR" sz="200" b="1" dirty="0"/>
              </a:p>
              <a:p>
                <a:pPr lvl="0" algn="ctr">
                  <a:lnSpc>
                    <a:spcPct val="150000"/>
                  </a:lnSpc>
                </a:pPr>
                <a:r>
                  <a:rPr lang="ko-KR" altLang="en-US" sz="1600" dirty="0" smtClean="0"/>
                  <a:t>기존 </a:t>
                </a:r>
                <a:r>
                  <a:rPr lang="ko-KR" altLang="en-US" sz="1600" dirty="0"/>
                  <a:t>범용 </a:t>
                </a:r>
                <a:r>
                  <a:rPr lang="ko-KR" altLang="en-US" sz="1600" dirty="0" err="1"/>
                  <a:t>전선케이블</a:t>
                </a:r>
                <a:r>
                  <a:rPr lang="ko-KR" altLang="en-US" sz="1600" dirty="0"/>
                  <a:t> 생산 </a:t>
                </a:r>
                <a:r>
                  <a:rPr lang="ko-KR" altLang="en-US" sz="1600" dirty="0" smtClean="0"/>
                  <a:t>축소</a:t>
                </a:r>
                <a:endParaRPr lang="en-US" altLang="ko-KR" dirty="0"/>
              </a:p>
            </p:txBody>
          </p:sp>
          <p:pic>
            <p:nvPicPr>
              <p:cNvPr id="7" name="그림 6"/>
              <p:cNvPicPr>
                <a:picLocks noChangeAspect="1"/>
              </p:cNvPicPr>
              <p:nvPr/>
            </p:nvPicPr>
            <p:blipFill rotWithShape="1">
              <a:blip r:embed="rId7" cstate="print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6279" t="-1240" r="6124" b="13799"/>
              <a:stretch/>
            </p:blipFill>
            <p:spPr>
              <a:xfrm>
                <a:off x="-515655" y="3219511"/>
                <a:ext cx="648587" cy="647439"/>
              </a:xfrm>
              <a:prstGeom prst="rect">
                <a:avLst/>
              </a:prstGeom>
            </p:spPr>
          </p:pic>
        </p:grpSp>
        <p:sp>
          <p:nvSpPr>
            <p:cNvPr id="13" name="직사각형 12"/>
            <p:cNvSpPr/>
            <p:nvPr/>
          </p:nvSpPr>
          <p:spPr>
            <a:xfrm>
              <a:off x="4455807" y="1408112"/>
              <a:ext cx="3894979" cy="991709"/>
            </a:xfrm>
            <a:prstGeom prst="rect">
              <a:avLst/>
            </a:prstGeom>
            <a:noFill/>
            <a:ln w="285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20" name="그룹 19"/>
          <p:cNvGrpSpPr/>
          <p:nvPr/>
        </p:nvGrpSpPr>
        <p:grpSpPr>
          <a:xfrm>
            <a:off x="4448827" y="3173936"/>
            <a:ext cx="3946317" cy="1169550"/>
            <a:chOff x="3920617" y="3067477"/>
            <a:chExt cx="3946317" cy="1169550"/>
          </a:xfrm>
        </p:grpSpPr>
        <p:grpSp>
          <p:nvGrpSpPr>
            <p:cNvPr id="12" name="그룹 11"/>
            <p:cNvGrpSpPr/>
            <p:nvPr/>
          </p:nvGrpSpPr>
          <p:grpSpPr>
            <a:xfrm>
              <a:off x="4039648" y="3067477"/>
              <a:ext cx="3827286" cy="1169550"/>
              <a:chOff x="4078379" y="2898301"/>
              <a:chExt cx="3837796" cy="1148446"/>
            </a:xfrm>
          </p:grpSpPr>
          <p:sp>
            <p:nvSpPr>
              <p:cNvPr id="26" name="TextBox 25"/>
              <p:cNvSpPr txBox="1"/>
              <p:nvPr/>
            </p:nvSpPr>
            <p:spPr>
              <a:xfrm>
                <a:off x="4504944" y="2898301"/>
                <a:ext cx="3411231" cy="114844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>
                  <a:lnSpc>
                    <a:spcPct val="150000"/>
                  </a:lnSpc>
                </a:pPr>
                <a:r>
                  <a:rPr lang="ko-KR" altLang="en-US" b="1" dirty="0" err="1" smtClean="0"/>
                  <a:t>춘천공장</a:t>
                </a:r>
                <a:r>
                  <a:rPr lang="ko-KR" altLang="en-US" b="1" dirty="0" smtClean="0"/>
                  <a:t> 매입</a:t>
                </a:r>
                <a:endParaRPr lang="en-US" altLang="ko-KR" b="1" dirty="0" smtClean="0"/>
              </a:p>
              <a:p>
                <a:pPr algn="ctr">
                  <a:lnSpc>
                    <a:spcPct val="150000"/>
                  </a:lnSpc>
                </a:pPr>
                <a:endParaRPr lang="en-US" altLang="ko-KR" sz="200" b="1" dirty="0" smtClean="0"/>
              </a:p>
              <a:p>
                <a:pPr algn="ctr">
                  <a:lnSpc>
                    <a:spcPct val="150000"/>
                  </a:lnSpc>
                </a:pPr>
                <a:r>
                  <a:rPr lang="ko-KR" altLang="en-US" sz="1600" dirty="0" smtClean="0"/>
                  <a:t>생산능력 확대 및</a:t>
                </a:r>
                <a:endParaRPr lang="en-US" altLang="ko-KR" sz="1600" dirty="0" smtClean="0"/>
              </a:p>
              <a:p>
                <a:pPr algn="ctr"/>
                <a:r>
                  <a:rPr lang="ko-KR" altLang="en-US" sz="1600" dirty="0" smtClean="0"/>
                  <a:t>고부가가치 </a:t>
                </a:r>
                <a:r>
                  <a:rPr lang="ko-KR" altLang="en-US" sz="1600" dirty="0" err="1" smtClean="0"/>
                  <a:t>고압케이블</a:t>
                </a:r>
                <a:r>
                  <a:rPr lang="ko-KR" altLang="en-US" sz="1600" dirty="0" smtClean="0"/>
                  <a:t> 신제품 개발</a:t>
                </a:r>
              </a:p>
            </p:txBody>
          </p:sp>
          <p:grpSp>
            <p:nvGrpSpPr>
              <p:cNvPr id="11" name="그룹 10"/>
              <p:cNvGrpSpPr/>
              <p:nvPr/>
            </p:nvGrpSpPr>
            <p:grpSpPr>
              <a:xfrm>
                <a:off x="4078379" y="2983011"/>
                <a:ext cx="1287245" cy="647439"/>
                <a:chOff x="5626453" y="3068677"/>
                <a:chExt cx="1287245" cy="647439"/>
              </a:xfrm>
            </p:grpSpPr>
            <p:pic>
              <p:nvPicPr>
                <p:cNvPr id="29" name="그림 28"/>
                <p:cNvPicPr>
                  <a:picLocks noChangeAspect="1"/>
                </p:cNvPicPr>
                <p:nvPr/>
              </p:nvPicPr>
              <p:blipFill rotWithShape="1">
                <a:blip r:embed="rId7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279" t="-1240" r="6124" b="13799"/>
                <a:stretch/>
              </p:blipFill>
              <p:spPr>
                <a:xfrm>
                  <a:off x="5939971" y="3068677"/>
                  <a:ext cx="648587" cy="647439"/>
                </a:xfrm>
                <a:prstGeom prst="rect">
                  <a:avLst/>
                </a:prstGeom>
                <a:noFill/>
              </p:spPr>
            </p:pic>
            <p:pic>
              <p:nvPicPr>
                <p:cNvPr id="8" name="그림 7"/>
                <p:cNvPicPr>
                  <a:picLocks noChangeAspect="1"/>
                </p:cNvPicPr>
                <p:nvPr/>
              </p:nvPicPr>
              <p:blipFill rotWithShape="1">
                <a:blip r:embed="rId8" cstate="print">
                  <a:duotone>
                    <a:schemeClr val="accent3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6706" t="314" r="6392" b="13569"/>
                <a:stretch/>
              </p:blipFill>
              <p:spPr>
                <a:xfrm>
                  <a:off x="5626453" y="3333055"/>
                  <a:ext cx="378867" cy="375448"/>
                </a:xfrm>
                <a:prstGeom prst="rect">
                  <a:avLst/>
                </a:prstGeom>
              </p:spPr>
            </p:pic>
            <p:pic>
              <p:nvPicPr>
                <p:cNvPr id="9" name="그림 8"/>
                <p:cNvPicPr>
                  <a:picLocks noChangeAspect="1"/>
                </p:cNvPicPr>
                <p:nvPr/>
              </p:nvPicPr>
              <p:blipFill rotWithShape="1">
                <a:blip r:embed="rId9" cstate="print">
                  <a:duotone>
                    <a:schemeClr val="accent4">
                      <a:shade val="45000"/>
                      <a:satMod val="135000"/>
                    </a:schemeClr>
                    <a:prstClr val="white"/>
                  </a:duotone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 l="16589" t="628" r="16745" b="15450"/>
                <a:stretch/>
              </p:blipFill>
              <p:spPr>
                <a:xfrm rot="1337213">
                  <a:off x="6540537" y="3088475"/>
                  <a:ext cx="373161" cy="469745"/>
                </a:xfrm>
                <a:prstGeom prst="rect">
                  <a:avLst/>
                </a:prstGeom>
              </p:spPr>
            </p:pic>
          </p:grpSp>
        </p:grpSp>
        <p:sp>
          <p:nvSpPr>
            <p:cNvPr id="37" name="직사각형 36"/>
            <p:cNvSpPr/>
            <p:nvPr/>
          </p:nvSpPr>
          <p:spPr>
            <a:xfrm>
              <a:off x="3920617" y="3073092"/>
              <a:ext cx="3937820" cy="1163109"/>
            </a:xfrm>
            <a:prstGeom prst="rect">
              <a:avLst/>
            </a:prstGeom>
            <a:noFill/>
            <a:ln w="28575"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8" name="줄무늬가 있는 오른쪽 화살표 17"/>
          <p:cNvSpPr/>
          <p:nvPr/>
        </p:nvSpPr>
        <p:spPr>
          <a:xfrm rot="5400000">
            <a:off x="6165426" y="2535716"/>
            <a:ext cx="547461" cy="505093"/>
          </a:xfrm>
          <a:prstGeom prst="stripedRightArrow">
            <a:avLst>
              <a:gd name="adj1" fmla="val 45638"/>
              <a:gd name="adj2" fmla="val 50000"/>
            </a:avLst>
          </a:prstGeom>
          <a:solidFill>
            <a:schemeClr val="bg1"/>
          </a:solidFill>
          <a:ln w="19050">
            <a:solidFill>
              <a:srgbClr val="18416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1" name="모서리가 둥근 직사각형 40"/>
          <p:cNvSpPr/>
          <p:nvPr/>
        </p:nvSpPr>
        <p:spPr>
          <a:xfrm>
            <a:off x="904985" y="5143758"/>
            <a:ext cx="3246530" cy="390279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3" name="TextBox 42"/>
          <p:cNvSpPr txBox="1"/>
          <p:nvPr/>
        </p:nvSpPr>
        <p:spPr>
          <a:xfrm>
            <a:off x="1756926" y="4807168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i="1" dirty="0" smtClean="0">
                <a:solidFill>
                  <a:srgbClr val="FF0000"/>
                </a:solidFill>
              </a:rPr>
              <a:t>지원 완료</a:t>
            </a:r>
          </a:p>
        </p:txBody>
      </p:sp>
      <p:sp>
        <p:nvSpPr>
          <p:cNvPr id="44" name="줄무늬가 있는 오른쪽 화살표 43"/>
          <p:cNvSpPr/>
          <p:nvPr/>
        </p:nvSpPr>
        <p:spPr>
          <a:xfrm>
            <a:off x="1348282" y="4802723"/>
            <a:ext cx="454639" cy="299106"/>
          </a:xfrm>
          <a:prstGeom prst="stripedRightArrow">
            <a:avLst>
              <a:gd name="adj1" fmla="val 44353"/>
              <a:gd name="adj2" fmla="val 50000"/>
            </a:avLst>
          </a:prstGeom>
          <a:gradFill flip="none" rotWithShape="1">
            <a:gsLst>
              <a:gs pos="0">
                <a:srgbClr val="FF9999"/>
              </a:gs>
              <a:gs pos="100000">
                <a:srgbClr val="FF00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196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제목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 smtClean="0">
                <a:latin typeface="+mj-ea"/>
              </a:rPr>
              <a:t>4. </a:t>
            </a:r>
            <a:r>
              <a:rPr lang="ko-KR" altLang="en-US" sz="1800" dirty="0" err="1">
                <a:latin typeface="+mj-ea"/>
              </a:rPr>
              <a:t>승인기업</a:t>
            </a:r>
            <a:r>
              <a:rPr lang="ko-KR" altLang="en-US" sz="1800" dirty="0">
                <a:latin typeface="+mj-ea"/>
              </a:rPr>
              <a:t> 사례로 보는 </a:t>
            </a:r>
            <a:r>
              <a:rPr lang="en-US" altLang="ko-KR" sz="1800" dirty="0">
                <a:latin typeface="+mj-ea"/>
              </a:rPr>
              <a:t>“</a:t>
            </a:r>
            <a:r>
              <a:rPr lang="ko-KR" altLang="en-US" sz="1800" dirty="0" err="1" smtClean="0">
                <a:latin typeface="+mj-ea"/>
              </a:rPr>
              <a:t>기업활력법</a:t>
            </a:r>
            <a:r>
              <a:rPr lang="en-US" altLang="ko-KR" sz="1800" dirty="0" smtClean="0">
                <a:latin typeface="+mj-ea"/>
              </a:rPr>
              <a:t>” </a:t>
            </a:r>
            <a:endParaRPr lang="ko-KR" altLang="en-US" sz="1800" dirty="0">
              <a:latin typeface="+mj-ea"/>
            </a:endParaRPr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331" y="1855119"/>
            <a:ext cx="4627485" cy="3144317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34"/>
          <a:stretch/>
        </p:blipFill>
        <p:spPr>
          <a:xfrm>
            <a:off x="3272585" y="1698549"/>
            <a:ext cx="5714999" cy="3739843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464707" y="1039291"/>
            <a:ext cx="7281629" cy="276999"/>
          </a:xfrm>
          <a:prstGeom prst="rect">
            <a:avLst/>
          </a:prstGeom>
          <a:effectLst>
            <a:glow rad="419100">
              <a:schemeClr val="tx1"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square" lIns="0" tIns="0" rIns="0" bIns="0">
            <a:spAutoFit/>
            <a:sp3d extrusionH="6350"/>
          </a:bodyPr>
          <a:lstStyle/>
          <a:p>
            <a:pPr>
              <a:lnSpc>
                <a:spcPct val="90000"/>
              </a:lnSpc>
            </a:pPr>
            <a:r>
              <a:rPr lang="en-US" altLang="ko-KR" sz="2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&lt; </a:t>
            </a:r>
            <a:r>
              <a:rPr lang="ko-KR" altLang="en-US" sz="2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언론을 통해 보도되고 있는 </a:t>
            </a:r>
            <a:r>
              <a:rPr lang="ko-KR" altLang="en-US" sz="2000" b="1" spc="-90" dirty="0" err="1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승인기업</a:t>
            </a:r>
            <a:r>
              <a:rPr lang="ko-KR" altLang="en-US" sz="2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 사례들 </a:t>
            </a:r>
            <a:r>
              <a:rPr lang="en-US" altLang="ko-KR" sz="2000" b="1" spc="-9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ea typeface="+mn-ea"/>
              </a:rPr>
              <a:t>&gt;</a:t>
            </a:r>
            <a:endParaRPr lang="en-US" altLang="ko-KR" sz="2000" b="1" spc="-90" dirty="0">
              <a:solidFill>
                <a:schemeClr val="tx1">
                  <a:lumMod val="75000"/>
                  <a:lumOff val="25000"/>
                </a:schemeClr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56609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제목 1"/>
          <p:cNvSpPr txBox="1">
            <a:spLocks/>
          </p:cNvSpPr>
          <p:nvPr/>
        </p:nvSpPr>
        <p:spPr>
          <a:xfrm>
            <a:off x="250825" y="274638"/>
            <a:ext cx="6481763" cy="417512"/>
          </a:xfrm>
          <a:prstGeom prst="rect">
            <a:avLst/>
          </a:prstGeom>
        </p:spPr>
        <p:txBody>
          <a:bodyPr rtlCol="0"/>
          <a:lstStyle>
            <a:lvl1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2pPr>
            <a:lvl3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3pPr>
            <a:lvl4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4pPr>
            <a:lvl5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sz="1800" b="1" dirty="0" smtClean="0">
                <a:latin typeface="+mj-ea"/>
              </a:rPr>
              <a:t>5. </a:t>
            </a:r>
            <a:r>
              <a:rPr lang="ko-KR" altLang="en-US" sz="1800" b="1" dirty="0" smtClean="0">
                <a:latin typeface="+mj-ea"/>
              </a:rPr>
              <a:t>패키지 지원 내용</a:t>
            </a:r>
            <a:r>
              <a:rPr lang="en-US" altLang="ko-KR" sz="1800" b="1" dirty="0" smtClean="0">
                <a:latin typeface="+mj-ea"/>
              </a:rPr>
              <a:t> </a:t>
            </a:r>
            <a:r>
              <a:rPr lang="en-US" altLang="ko-KR" sz="1500" b="1" dirty="0" smtClean="0">
                <a:latin typeface="+mj-ea"/>
              </a:rPr>
              <a:t>– </a:t>
            </a:r>
            <a:r>
              <a:rPr lang="ko-KR" altLang="en-US" sz="1500" b="1" dirty="0" smtClean="0">
                <a:latin typeface="+mj-ea"/>
              </a:rPr>
              <a:t>규제 완화</a:t>
            </a:r>
            <a:r>
              <a:rPr lang="en-US" altLang="ko-KR" sz="1500" b="1" dirty="0" smtClean="0">
                <a:latin typeface="+mj-ea"/>
              </a:rPr>
              <a:t>(</a:t>
            </a:r>
            <a:r>
              <a:rPr lang="ko-KR" altLang="en-US" sz="1500" b="1" dirty="0" smtClean="0">
                <a:latin typeface="+mj-ea"/>
              </a:rPr>
              <a:t>절차 간소화</a:t>
            </a:r>
            <a:r>
              <a:rPr lang="en-US" altLang="ko-KR" sz="1500" b="1" dirty="0" smtClean="0">
                <a:latin typeface="+mj-ea"/>
              </a:rPr>
              <a:t>)</a:t>
            </a:r>
            <a:endParaRPr lang="ko-KR" altLang="en-US" sz="1500" b="1" dirty="0">
              <a:latin typeface="+mj-ea"/>
            </a:endParaRPr>
          </a:p>
        </p:txBody>
      </p:sp>
      <p:sp>
        <p:nvSpPr>
          <p:cNvPr id="180" name="모서리가 둥근 직사각형 179"/>
          <p:cNvSpPr/>
          <p:nvPr/>
        </p:nvSpPr>
        <p:spPr>
          <a:xfrm>
            <a:off x="761424" y="4148662"/>
            <a:ext cx="7883236" cy="1876543"/>
          </a:xfrm>
          <a:prstGeom prst="roundRect">
            <a:avLst>
              <a:gd name="adj" fmla="val 7893"/>
            </a:avLst>
          </a:prstGeom>
          <a:solidFill>
            <a:srgbClr val="DDEBF6">
              <a:alpha val="50000"/>
            </a:srgbClr>
          </a:solidFill>
          <a:ln>
            <a:solidFill>
              <a:srgbClr val="0060A8">
                <a:alpha val="11765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81" name="직사각형 180"/>
          <p:cNvSpPr/>
          <p:nvPr/>
        </p:nvSpPr>
        <p:spPr>
          <a:xfrm>
            <a:off x="679059" y="4244132"/>
            <a:ext cx="2128788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/>
          <a:p>
            <a:r>
              <a:rPr lang="ko-KR" altLang="en-US" sz="2000" b="1" spc="-80" dirty="0">
                <a:solidFill>
                  <a:prstClr val="white"/>
                </a:solidFill>
                <a:latin typeface="+mn-ea"/>
                <a:ea typeface="+mn-ea"/>
              </a:rPr>
              <a:t>관세 납부부담 완화</a:t>
            </a:r>
          </a:p>
        </p:txBody>
      </p:sp>
      <p:sp>
        <p:nvSpPr>
          <p:cNvPr id="182" name="직사각형 181"/>
          <p:cNvSpPr/>
          <p:nvPr/>
        </p:nvSpPr>
        <p:spPr>
          <a:xfrm>
            <a:off x="1545563" y="4667615"/>
            <a:ext cx="6969710" cy="278859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>
              <a:lnSpc>
                <a:spcPct val="110000"/>
              </a:lnSpc>
            </a:pPr>
            <a:r>
              <a:rPr lang="ko-KR" altLang="en-US" b="1" dirty="0" smtClean="0">
                <a:solidFill>
                  <a:srgbClr val="0B1827"/>
                </a:solidFill>
                <a:latin typeface="+mn-ea"/>
                <a:ea typeface="+mn-ea"/>
              </a:rPr>
              <a:t>지주회사 규제 유예기간 연장</a:t>
            </a:r>
            <a:endParaRPr lang="ko-KR" altLang="en-US" b="1" dirty="0">
              <a:solidFill>
                <a:srgbClr val="0B1827"/>
              </a:solidFill>
              <a:latin typeface="+mn-ea"/>
              <a:ea typeface="+mn-ea"/>
            </a:endParaRPr>
          </a:p>
        </p:txBody>
      </p:sp>
      <p:grpSp>
        <p:nvGrpSpPr>
          <p:cNvPr id="183" name="그룹 182"/>
          <p:cNvGrpSpPr/>
          <p:nvPr/>
        </p:nvGrpSpPr>
        <p:grpSpPr>
          <a:xfrm>
            <a:off x="1386948" y="4728163"/>
            <a:ext cx="118979" cy="118979"/>
            <a:chOff x="1" y="2780910"/>
            <a:chExt cx="251399" cy="251399"/>
          </a:xfrm>
        </p:grpSpPr>
        <p:sp>
          <p:nvSpPr>
            <p:cNvPr id="187" name="타원 186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C670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188" name="이등변 삼각형 187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184" name="사각형: 잘린 한쪽 모서리 33"/>
          <p:cNvSpPr/>
          <p:nvPr/>
        </p:nvSpPr>
        <p:spPr>
          <a:xfrm>
            <a:off x="431484" y="4064941"/>
            <a:ext cx="2607288" cy="439010"/>
          </a:xfrm>
          <a:prstGeom prst="snip1Rect">
            <a:avLst>
              <a:gd name="adj" fmla="val 50000"/>
            </a:avLst>
          </a:prstGeom>
          <a:gradFill>
            <a:gsLst>
              <a:gs pos="57000">
                <a:srgbClr val="4BA379">
                  <a:lumMod val="90000"/>
                  <a:lumOff val="10000"/>
                </a:srgbClr>
              </a:gs>
              <a:gs pos="60000">
                <a:srgbClr val="4BA379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185" name="직사각형 184"/>
          <p:cNvSpPr/>
          <p:nvPr/>
        </p:nvSpPr>
        <p:spPr>
          <a:xfrm>
            <a:off x="419912" y="4064941"/>
            <a:ext cx="70307" cy="439010"/>
          </a:xfrm>
          <a:prstGeom prst="rect">
            <a:avLst/>
          </a:prstGeom>
          <a:solidFill>
            <a:srgbClr val="BBE23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186" name="직사각형 185"/>
          <p:cNvSpPr/>
          <p:nvPr/>
        </p:nvSpPr>
        <p:spPr>
          <a:xfrm>
            <a:off x="675166" y="4137904"/>
            <a:ext cx="2049279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/>
          <a:p>
            <a:r>
              <a:rPr lang="ko-KR" altLang="en-US" sz="2000" b="1" spc="-80" dirty="0" smtClean="0">
                <a:solidFill>
                  <a:prstClr val="white"/>
                </a:solidFill>
                <a:latin typeface="+mn-ea"/>
              </a:rPr>
              <a:t>공정거래법상 특례</a:t>
            </a:r>
            <a:endParaRPr lang="ko-KR" altLang="en-US" sz="2000" b="1" spc="-8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97" name="직사각형 196"/>
          <p:cNvSpPr/>
          <p:nvPr/>
        </p:nvSpPr>
        <p:spPr>
          <a:xfrm>
            <a:off x="1545563" y="5077864"/>
            <a:ext cx="6969710" cy="278859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>
              <a:lnSpc>
                <a:spcPct val="110000"/>
              </a:lnSpc>
            </a:pPr>
            <a:r>
              <a:rPr lang="ko-KR" altLang="en-US" b="1" dirty="0" smtClean="0">
                <a:solidFill>
                  <a:srgbClr val="0B1827"/>
                </a:solidFill>
                <a:latin typeface="+mn-ea"/>
                <a:ea typeface="+mn-ea"/>
              </a:rPr>
              <a:t>대기업집단 규제 유예 적용 또는 유예기간 연장</a:t>
            </a:r>
            <a:endParaRPr lang="ko-KR" altLang="en-US" b="1" dirty="0">
              <a:solidFill>
                <a:srgbClr val="0B1827"/>
              </a:solidFill>
              <a:latin typeface="+mn-ea"/>
              <a:ea typeface="+mn-ea"/>
            </a:endParaRPr>
          </a:p>
        </p:txBody>
      </p:sp>
      <p:grpSp>
        <p:nvGrpSpPr>
          <p:cNvPr id="198" name="그룹 197"/>
          <p:cNvGrpSpPr/>
          <p:nvPr/>
        </p:nvGrpSpPr>
        <p:grpSpPr>
          <a:xfrm>
            <a:off x="1386948" y="5138412"/>
            <a:ext cx="118979" cy="118979"/>
            <a:chOff x="1" y="2780910"/>
            <a:chExt cx="251399" cy="251399"/>
          </a:xfrm>
        </p:grpSpPr>
        <p:sp>
          <p:nvSpPr>
            <p:cNvPr id="199" name="타원 198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C670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200" name="이등변 삼각형 199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201" name="직사각형 200"/>
          <p:cNvSpPr/>
          <p:nvPr/>
        </p:nvSpPr>
        <p:spPr>
          <a:xfrm>
            <a:off x="1545563" y="5492437"/>
            <a:ext cx="6969710" cy="278859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>
              <a:lnSpc>
                <a:spcPct val="110000"/>
              </a:lnSpc>
            </a:pPr>
            <a:r>
              <a:rPr lang="ko-KR" altLang="en-US" b="1" dirty="0" smtClean="0">
                <a:solidFill>
                  <a:srgbClr val="0B1827"/>
                </a:solidFill>
                <a:latin typeface="+mn-ea"/>
                <a:ea typeface="+mn-ea"/>
              </a:rPr>
              <a:t>기업결합심사 특례</a:t>
            </a:r>
            <a:endParaRPr lang="ko-KR" altLang="en-US" b="1" dirty="0">
              <a:solidFill>
                <a:srgbClr val="0B1827"/>
              </a:solidFill>
              <a:latin typeface="+mn-ea"/>
              <a:ea typeface="+mn-ea"/>
            </a:endParaRPr>
          </a:p>
        </p:txBody>
      </p:sp>
      <p:grpSp>
        <p:nvGrpSpPr>
          <p:cNvPr id="202" name="그룹 201"/>
          <p:cNvGrpSpPr/>
          <p:nvPr/>
        </p:nvGrpSpPr>
        <p:grpSpPr>
          <a:xfrm>
            <a:off x="1386948" y="5552985"/>
            <a:ext cx="118979" cy="118979"/>
            <a:chOff x="1" y="2780910"/>
            <a:chExt cx="251399" cy="251399"/>
          </a:xfrm>
        </p:grpSpPr>
        <p:sp>
          <p:nvSpPr>
            <p:cNvPr id="203" name="타원 202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C670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204" name="이등변 삼각형 203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4" name="그룹 3"/>
          <p:cNvGrpSpPr/>
          <p:nvPr/>
        </p:nvGrpSpPr>
        <p:grpSpPr>
          <a:xfrm>
            <a:off x="423805" y="1099038"/>
            <a:ext cx="8235484" cy="2518686"/>
            <a:chOff x="423805" y="1099038"/>
            <a:chExt cx="8235484" cy="2518686"/>
          </a:xfrm>
        </p:grpSpPr>
        <p:sp>
          <p:nvSpPr>
            <p:cNvPr id="171" name="모서리가 둥근 직사각형 170"/>
            <p:cNvSpPr/>
            <p:nvPr/>
          </p:nvSpPr>
          <p:spPr>
            <a:xfrm>
              <a:off x="761424" y="1198686"/>
              <a:ext cx="7883236" cy="2419038"/>
            </a:xfrm>
            <a:prstGeom prst="roundRect">
              <a:avLst>
                <a:gd name="adj" fmla="val 7893"/>
              </a:avLst>
            </a:prstGeom>
            <a:solidFill>
              <a:srgbClr val="DDEBF6">
                <a:alpha val="50000"/>
              </a:srgbClr>
            </a:solidFill>
            <a:ln>
              <a:solidFill>
                <a:srgbClr val="0060A8">
                  <a:alpha val="11765"/>
                </a:srgb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72" name="사각형: 잘린 한쪽 모서리 33"/>
            <p:cNvSpPr/>
            <p:nvPr/>
          </p:nvSpPr>
          <p:spPr>
            <a:xfrm>
              <a:off x="435377" y="1099038"/>
              <a:ext cx="1861995" cy="456882"/>
            </a:xfrm>
            <a:prstGeom prst="snip1Rect">
              <a:avLst>
                <a:gd name="adj" fmla="val 50000"/>
              </a:avLst>
            </a:prstGeom>
            <a:gradFill>
              <a:gsLst>
                <a:gs pos="57000">
                  <a:srgbClr val="007DDA">
                    <a:lumMod val="93000"/>
                    <a:lumOff val="7000"/>
                  </a:srgbClr>
                </a:gs>
                <a:gs pos="60000">
                  <a:srgbClr val="007DDA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 dirty="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173" name="직사각형 172"/>
            <p:cNvSpPr/>
            <p:nvPr/>
          </p:nvSpPr>
          <p:spPr>
            <a:xfrm>
              <a:off x="423805" y="1099038"/>
              <a:ext cx="70307" cy="456882"/>
            </a:xfrm>
            <a:prstGeom prst="rect">
              <a:avLst/>
            </a:prstGeom>
            <a:solidFill>
              <a:srgbClr val="21C5FF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174" name="직사각형 173"/>
            <p:cNvSpPr/>
            <p:nvPr/>
          </p:nvSpPr>
          <p:spPr>
            <a:xfrm>
              <a:off x="679059" y="1172001"/>
              <a:ext cx="1310615" cy="30777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none" lIns="0" tIns="0" rIns="0" bIns="0">
              <a:spAutoFit/>
              <a:sp3d extrusionH="6350"/>
            </a:bodyPr>
            <a:lstStyle/>
            <a:p>
              <a:r>
                <a:rPr lang="ko-KR" altLang="en-US" sz="2000" b="1" spc="-80" dirty="0" smtClean="0">
                  <a:solidFill>
                    <a:prstClr val="white"/>
                  </a:solidFill>
                  <a:latin typeface="+mn-ea"/>
                  <a:ea typeface="+mn-ea"/>
                </a:rPr>
                <a:t>상법상 특례</a:t>
              </a:r>
              <a:endParaRPr lang="ko-KR" altLang="en-US" sz="2000" b="1" spc="-80" dirty="0">
                <a:solidFill>
                  <a:prstClr val="white"/>
                </a:solidFill>
                <a:latin typeface="+mn-ea"/>
                <a:ea typeface="+mn-ea"/>
              </a:endParaRPr>
            </a:p>
          </p:txBody>
        </p:sp>
        <p:sp>
          <p:nvSpPr>
            <p:cNvPr id="175" name="직사각형 174"/>
            <p:cNvSpPr/>
            <p:nvPr/>
          </p:nvSpPr>
          <p:spPr>
            <a:xfrm>
              <a:off x="1545563" y="1721209"/>
              <a:ext cx="7113726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  <a:sp3d extrusionH="6350"/>
            </a:bodyPr>
            <a:lstStyle/>
            <a:p>
              <a:r>
                <a:rPr lang="ko-KR" altLang="en-US" dirty="0">
                  <a:solidFill>
                    <a:srgbClr val="0B1827"/>
                  </a:solidFill>
                  <a:latin typeface="+mn-ea"/>
                  <a:ea typeface="+mn-ea"/>
                </a:rPr>
                <a:t> </a:t>
              </a:r>
              <a:r>
                <a:rPr lang="ko-KR" altLang="en-US" b="1" dirty="0" smtClean="0">
                  <a:solidFill>
                    <a:srgbClr val="0B1827"/>
                  </a:solidFill>
                  <a:latin typeface="+mn-ea"/>
                  <a:ea typeface="+mn-ea"/>
                </a:rPr>
                <a:t>주총 특별결의를 이사회 결의로 대체</a:t>
              </a:r>
              <a:endParaRPr lang="en-US" altLang="ko-KR" b="1" dirty="0" smtClean="0">
                <a:solidFill>
                  <a:srgbClr val="0B1827"/>
                </a:solidFill>
                <a:latin typeface="+mn-ea"/>
                <a:ea typeface="+mn-ea"/>
              </a:endParaRPr>
            </a:p>
            <a:p>
              <a:r>
                <a:rPr lang="ko-KR" altLang="en-US" dirty="0" smtClean="0">
                  <a:solidFill>
                    <a:srgbClr val="0B1827"/>
                  </a:solidFill>
                  <a:latin typeface="+mn-ea"/>
                  <a:ea typeface="+mn-ea"/>
                </a:rPr>
                <a:t> </a:t>
              </a:r>
              <a:r>
                <a:rPr lang="en-US" altLang="ko-KR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(</a:t>
              </a:r>
              <a:r>
                <a:rPr lang="ko-KR" altLang="en-US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소규모 분할 신설</a:t>
              </a:r>
              <a:r>
                <a:rPr lang="en-US" altLang="ko-KR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, </a:t>
              </a:r>
              <a:r>
                <a:rPr lang="ko-KR" altLang="en-US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소규모 합병 및 </a:t>
              </a:r>
              <a:r>
                <a:rPr lang="ko-KR" altLang="en-US" sz="1400" dirty="0" err="1" smtClean="0">
                  <a:solidFill>
                    <a:srgbClr val="0B1827"/>
                  </a:solidFill>
                  <a:latin typeface="+mn-ea"/>
                  <a:ea typeface="+mn-ea"/>
                </a:rPr>
                <a:t>간이합병</a:t>
              </a:r>
              <a:r>
                <a:rPr lang="ko-KR" altLang="en-US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 범위 확대</a:t>
              </a:r>
              <a:r>
                <a:rPr lang="en-US" altLang="ko-KR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)</a:t>
              </a:r>
            </a:p>
          </p:txBody>
        </p:sp>
        <p:grpSp>
          <p:nvGrpSpPr>
            <p:cNvPr id="176" name="그룹 175"/>
            <p:cNvGrpSpPr/>
            <p:nvPr/>
          </p:nvGrpSpPr>
          <p:grpSpPr>
            <a:xfrm>
              <a:off x="1386948" y="1783726"/>
              <a:ext cx="118979" cy="123823"/>
              <a:chOff x="1" y="2780920"/>
              <a:chExt cx="251399" cy="251400"/>
            </a:xfrm>
          </p:grpSpPr>
          <p:sp>
            <p:nvSpPr>
              <p:cNvPr id="177" name="타원 176"/>
              <p:cNvSpPr/>
              <p:nvPr/>
            </p:nvSpPr>
            <p:spPr>
              <a:xfrm>
                <a:off x="1" y="2780920"/>
                <a:ext cx="251399" cy="251400"/>
              </a:xfrm>
              <a:prstGeom prst="ellipse">
                <a:avLst/>
              </a:prstGeom>
              <a:solidFill>
                <a:srgbClr val="0089E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latinLnBrk="0"/>
                <a:endParaRPr lang="ko-KR" altLang="en-US">
                  <a:solidFill>
                    <a:prstClr val="black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178" name="이등변 삼각형 177"/>
              <p:cNvSpPr/>
              <p:nvPr/>
            </p:nvSpPr>
            <p:spPr>
              <a:xfrm rot="5400000">
                <a:off x="51841" y="2846569"/>
                <a:ext cx="175033" cy="11752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ko-KR" altLang="en-US">
                  <a:solidFill>
                    <a:prstClr val="black"/>
                  </a:solidFill>
                  <a:latin typeface="+mn-ea"/>
                  <a:ea typeface="+mn-ea"/>
                </a:endParaRPr>
              </a:p>
            </p:txBody>
          </p:sp>
        </p:grpSp>
        <p:sp>
          <p:nvSpPr>
            <p:cNvPr id="205" name="직사각형 204"/>
            <p:cNvSpPr/>
            <p:nvPr/>
          </p:nvSpPr>
          <p:spPr>
            <a:xfrm>
              <a:off x="1545563" y="2444559"/>
              <a:ext cx="7113726" cy="553998"/>
            </a:xfrm>
            <a:prstGeom prst="rect">
              <a:avLst/>
            </a:prstGeom>
          </p:spPr>
          <p:txBody>
            <a:bodyPr wrap="square" lIns="0" tIns="0" rIns="0" bIns="0">
              <a:spAutoFit/>
              <a:sp3d extrusionH="6350"/>
            </a:bodyPr>
            <a:lstStyle/>
            <a:p>
              <a:r>
                <a:rPr lang="ko-KR" altLang="en-US" dirty="0">
                  <a:solidFill>
                    <a:srgbClr val="0B1827"/>
                  </a:solidFill>
                  <a:latin typeface="+mn-ea"/>
                  <a:ea typeface="+mn-ea"/>
                </a:rPr>
                <a:t> </a:t>
              </a:r>
              <a:r>
                <a:rPr lang="ko-KR" altLang="en-US" b="1" dirty="0" err="1" smtClean="0">
                  <a:solidFill>
                    <a:srgbClr val="0B1827"/>
                  </a:solidFill>
                  <a:latin typeface="+mn-ea"/>
                  <a:ea typeface="+mn-ea"/>
                </a:rPr>
                <a:t>사업재편</a:t>
              </a:r>
              <a:r>
                <a:rPr lang="ko-KR" altLang="en-US" b="1" dirty="0" smtClean="0">
                  <a:solidFill>
                    <a:srgbClr val="0B1827"/>
                  </a:solidFill>
                  <a:latin typeface="+mn-ea"/>
                  <a:ea typeface="+mn-ea"/>
                </a:rPr>
                <a:t> 기간 단축</a:t>
              </a:r>
              <a:endParaRPr lang="en-US" altLang="ko-KR" b="1" dirty="0" smtClean="0">
                <a:solidFill>
                  <a:srgbClr val="0B1827"/>
                </a:solidFill>
                <a:latin typeface="+mn-ea"/>
                <a:ea typeface="+mn-ea"/>
              </a:endParaRPr>
            </a:p>
            <a:p>
              <a:r>
                <a:rPr lang="ko-KR" altLang="en-US" dirty="0" smtClean="0">
                  <a:solidFill>
                    <a:srgbClr val="0B1827"/>
                  </a:solidFill>
                  <a:latin typeface="+mn-ea"/>
                  <a:ea typeface="+mn-ea"/>
                </a:rPr>
                <a:t> </a:t>
              </a:r>
              <a:r>
                <a:rPr lang="en-US" altLang="ko-KR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(</a:t>
              </a:r>
              <a:r>
                <a:rPr lang="ko-KR" altLang="en-US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주주총회</a:t>
              </a:r>
              <a:r>
                <a:rPr lang="en-US" altLang="ko-KR" sz="1400" dirty="0">
                  <a:solidFill>
                    <a:srgbClr val="0B1827"/>
                  </a:solidFill>
                  <a:latin typeface="+mn-ea"/>
                  <a:ea typeface="+mn-ea"/>
                </a:rPr>
                <a:t> </a:t>
              </a:r>
              <a:r>
                <a:rPr lang="ko-KR" altLang="en-US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기간</a:t>
              </a:r>
              <a:r>
                <a:rPr lang="en-US" altLang="ko-KR" sz="1400" dirty="0">
                  <a:solidFill>
                    <a:srgbClr val="0B1827"/>
                  </a:solidFill>
                  <a:latin typeface="+mn-ea"/>
                  <a:ea typeface="+mn-ea"/>
                </a:rPr>
                <a:t> </a:t>
              </a:r>
              <a:r>
                <a:rPr lang="en-US" altLang="ko-KR" sz="1400" dirty="0" smtClean="0">
                  <a:solidFill>
                    <a:srgbClr val="0B1827"/>
                  </a:solidFill>
                  <a:latin typeface="맑은 고딕" panose="020B0503020000020004" pitchFamily="50" charset="-127"/>
                </a:rPr>
                <a:t>〮 </a:t>
              </a:r>
              <a:r>
                <a:rPr lang="ko-KR" altLang="en-US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채권자 </a:t>
              </a:r>
              <a:r>
                <a:rPr lang="ko-KR" altLang="en-US" sz="1400" dirty="0" err="1" smtClean="0">
                  <a:solidFill>
                    <a:srgbClr val="0B1827"/>
                  </a:solidFill>
                  <a:latin typeface="+mn-ea"/>
                  <a:ea typeface="+mn-ea"/>
                </a:rPr>
                <a:t>보호절차</a:t>
              </a:r>
              <a:r>
                <a:rPr lang="en-US" altLang="ko-KR" sz="1400" dirty="0">
                  <a:solidFill>
                    <a:srgbClr val="0B1827"/>
                  </a:solidFill>
                  <a:latin typeface="+mn-ea"/>
                </a:rPr>
                <a:t> </a:t>
              </a:r>
              <a:r>
                <a:rPr lang="en-US" altLang="ko-KR" sz="1400" dirty="0">
                  <a:solidFill>
                    <a:srgbClr val="0B1827"/>
                  </a:solidFill>
                  <a:latin typeface="맑은 고딕" panose="020B0503020000020004" pitchFamily="50" charset="-127"/>
                </a:rPr>
                <a:t>〮 </a:t>
              </a:r>
              <a:r>
                <a:rPr lang="ko-KR" altLang="en-US" sz="1400" dirty="0" smtClean="0">
                  <a:solidFill>
                    <a:srgbClr val="0B1827"/>
                  </a:solidFill>
                  <a:latin typeface="맑은 고딕" panose="020B0503020000020004" pitchFamily="50" charset="-127"/>
                </a:rPr>
                <a:t>주식매수청구권</a:t>
              </a:r>
              <a:r>
                <a:rPr lang="ko-KR" altLang="en-US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 행사기간 단축</a:t>
              </a:r>
              <a:r>
                <a:rPr lang="en-US" altLang="ko-KR" sz="1400" dirty="0" smtClean="0">
                  <a:solidFill>
                    <a:srgbClr val="0B1827"/>
                  </a:solidFill>
                  <a:latin typeface="+mn-ea"/>
                  <a:ea typeface="+mn-ea"/>
                </a:rPr>
                <a:t>)</a:t>
              </a:r>
            </a:p>
          </p:txBody>
        </p:sp>
        <p:grpSp>
          <p:nvGrpSpPr>
            <p:cNvPr id="206" name="그룹 205"/>
            <p:cNvGrpSpPr/>
            <p:nvPr/>
          </p:nvGrpSpPr>
          <p:grpSpPr>
            <a:xfrm>
              <a:off x="1386948" y="2507076"/>
              <a:ext cx="118979" cy="123823"/>
              <a:chOff x="1" y="2780910"/>
              <a:chExt cx="251399" cy="251399"/>
            </a:xfrm>
          </p:grpSpPr>
          <p:sp>
            <p:nvSpPr>
              <p:cNvPr id="207" name="타원 206"/>
              <p:cNvSpPr/>
              <p:nvPr/>
            </p:nvSpPr>
            <p:spPr>
              <a:xfrm>
                <a:off x="1" y="2780910"/>
                <a:ext cx="251399" cy="251399"/>
              </a:xfrm>
              <a:prstGeom prst="ellipse">
                <a:avLst/>
              </a:prstGeom>
              <a:solidFill>
                <a:srgbClr val="0089E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latinLnBrk="0"/>
                <a:endParaRPr lang="ko-KR" altLang="en-US">
                  <a:solidFill>
                    <a:prstClr val="black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08" name="이등변 삼각형 207"/>
              <p:cNvSpPr/>
              <p:nvPr/>
            </p:nvSpPr>
            <p:spPr>
              <a:xfrm rot="5400000">
                <a:off x="51841" y="2846569"/>
                <a:ext cx="175033" cy="11752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ko-KR" altLang="en-US">
                  <a:solidFill>
                    <a:prstClr val="black"/>
                  </a:solidFill>
                  <a:latin typeface="+mn-ea"/>
                  <a:ea typeface="+mn-ea"/>
                </a:endParaRPr>
              </a:p>
            </p:txBody>
          </p:sp>
        </p:grpSp>
        <p:sp>
          <p:nvSpPr>
            <p:cNvPr id="209" name="직사각형 208"/>
            <p:cNvSpPr/>
            <p:nvPr/>
          </p:nvSpPr>
          <p:spPr>
            <a:xfrm>
              <a:off x="1545563" y="3162018"/>
              <a:ext cx="7113726" cy="278859"/>
            </a:xfrm>
            <a:prstGeom prst="rect">
              <a:avLst/>
            </a:prstGeom>
          </p:spPr>
          <p:txBody>
            <a:bodyPr wrap="square" lIns="0" tIns="0" rIns="0" bIns="0">
              <a:spAutoFit/>
              <a:sp3d extrusionH="6350"/>
            </a:bodyPr>
            <a:lstStyle/>
            <a:p>
              <a:pPr>
                <a:lnSpc>
                  <a:spcPct val="110000"/>
                </a:lnSpc>
              </a:pPr>
              <a:r>
                <a:rPr lang="ko-KR" altLang="en-US" dirty="0">
                  <a:solidFill>
                    <a:srgbClr val="0B1827"/>
                  </a:solidFill>
                  <a:latin typeface="+mn-ea"/>
                  <a:ea typeface="+mn-ea"/>
                </a:rPr>
                <a:t> </a:t>
              </a:r>
              <a:r>
                <a:rPr lang="ko-KR" altLang="en-US" b="1" dirty="0" smtClean="0">
                  <a:solidFill>
                    <a:srgbClr val="0B1827"/>
                  </a:solidFill>
                  <a:latin typeface="+mn-ea"/>
                  <a:ea typeface="+mn-ea"/>
                </a:rPr>
                <a:t>주식매수청구 시 회사의 주식매수 의무기간 연장</a:t>
              </a:r>
              <a:endParaRPr lang="en-US" altLang="ko-KR" b="1" dirty="0" smtClean="0">
                <a:solidFill>
                  <a:srgbClr val="0B1827"/>
                </a:solidFill>
                <a:latin typeface="+mn-ea"/>
                <a:ea typeface="+mn-ea"/>
              </a:endParaRPr>
            </a:p>
          </p:txBody>
        </p:sp>
        <p:grpSp>
          <p:nvGrpSpPr>
            <p:cNvPr id="210" name="그룹 209"/>
            <p:cNvGrpSpPr/>
            <p:nvPr/>
          </p:nvGrpSpPr>
          <p:grpSpPr>
            <a:xfrm>
              <a:off x="1386948" y="3224535"/>
              <a:ext cx="118979" cy="123823"/>
              <a:chOff x="1" y="2780910"/>
              <a:chExt cx="251399" cy="251399"/>
            </a:xfrm>
          </p:grpSpPr>
          <p:sp>
            <p:nvSpPr>
              <p:cNvPr id="211" name="타원 210"/>
              <p:cNvSpPr/>
              <p:nvPr/>
            </p:nvSpPr>
            <p:spPr>
              <a:xfrm>
                <a:off x="1" y="2780910"/>
                <a:ext cx="251399" cy="251399"/>
              </a:xfrm>
              <a:prstGeom prst="ellipse">
                <a:avLst/>
              </a:prstGeom>
              <a:solidFill>
                <a:srgbClr val="0089EE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latinLnBrk="0"/>
                <a:endParaRPr lang="ko-KR" altLang="en-US">
                  <a:solidFill>
                    <a:prstClr val="black"/>
                  </a:solidFill>
                  <a:latin typeface="+mn-ea"/>
                  <a:ea typeface="+mn-ea"/>
                </a:endParaRPr>
              </a:p>
            </p:txBody>
          </p:sp>
          <p:sp>
            <p:nvSpPr>
              <p:cNvPr id="212" name="이등변 삼각형 211"/>
              <p:cNvSpPr/>
              <p:nvPr/>
            </p:nvSpPr>
            <p:spPr>
              <a:xfrm rot="5400000">
                <a:off x="51841" y="2846569"/>
                <a:ext cx="175033" cy="117524"/>
              </a:xfrm>
              <a:prstGeom prst="triangle">
                <a:avLst/>
              </a:prstGeom>
              <a:solidFill>
                <a:schemeClr val="bg1"/>
              </a:solidFill>
              <a:ln>
                <a:noFill/>
              </a:ln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algn="ctr"/>
                <a:endParaRPr lang="ko-KR" altLang="en-US">
                  <a:solidFill>
                    <a:prstClr val="black"/>
                  </a:solidFill>
                  <a:latin typeface="+mn-ea"/>
                  <a:ea typeface="+mn-ea"/>
                </a:endParaRP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13818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직사각형 40"/>
          <p:cNvSpPr/>
          <p:nvPr/>
        </p:nvSpPr>
        <p:spPr>
          <a:xfrm>
            <a:off x="8884967" y="6533753"/>
            <a:ext cx="248244" cy="292131"/>
          </a:xfrm>
          <a:prstGeom prst="rect">
            <a:avLst/>
          </a:prstGeom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 extrusionH="6350">
              <a:bevelT w="0" h="0"/>
            </a:sp3d>
          </a:bodyPr>
          <a:lstStyle/>
          <a:p>
            <a:pPr algn="ctr">
              <a:lnSpc>
                <a:spcPts val="2600"/>
              </a:lnSpc>
            </a:pPr>
            <a:r>
              <a:rPr lang="en-US" altLang="ko-KR" sz="1100" dirty="0">
                <a:solidFill>
                  <a:prstClr val="white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5</a:t>
            </a:r>
            <a:endParaRPr lang="ko-KR" altLang="en-US" sz="1100" dirty="0">
              <a:solidFill>
                <a:prstClr val="white"/>
              </a:solidFill>
              <a:latin typeface="-웹윤고딕130" panose="02030504000101010101" pitchFamily="18" charset="-127"/>
              <a:ea typeface="-웹윤고딕130" panose="02030504000101010101" pitchFamily="18" charset="-127"/>
            </a:endParaRPr>
          </a:p>
        </p:txBody>
      </p:sp>
      <p:sp>
        <p:nvSpPr>
          <p:cNvPr id="100" name="모서리가 둥근 직사각형 99"/>
          <p:cNvSpPr/>
          <p:nvPr/>
        </p:nvSpPr>
        <p:spPr>
          <a:xfrm>
            <a:off x="717050" y="3502413"/>
            <a:ext cx="7883236" cy="1126408"/>
          </a:xfrm>
          <a:prstGeom prst="roundRect">
            <a:avLst>
              <a:gd name="adj" fmla="val 7893"/>
            </a:avLst>
          </a:prstGeom>
          <a:solidFill>
            <a:schemeClr val="bg1">
              <a:alpha val="70000"/>
            </a:schemeClr>
          </a:solidFill>
          <a:ln>
            <a:solidFill>
              <a:srgbClr val="0060A8">
                <a:alpha val="11765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34" name="사각형: 잘린 한쪽 모서리 33"/>
          <p:cNvSpPr/>
          <p:nvPr/>
        </p:nvSpPr>
        <p:spPr>
          <a:xfrm>
            <a:off x="391003" y="3434664"/>
            <a:ext cx="2319256" cy="439010"/>
          </a:xfrm>
          <a:prstGeom prst="snip1Rect">
            <a:avLst>
              <a:gd name="adj" fmla="val 50000"/>
            </a:avLst>
          </a:prstGeom>
          <a:gradFill>
            <a:gsLst>
              <a:gs pos="57000">
                <a:srgbClr val="007DDA">
                  <a:lumMod val="93000"/>
                  <a:lumOff val="7000"/>
                </a:srgbClr>
              </a:gs>
              <a:gs pos="60000">
                <a:srgbClr val="007DDA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379431" y="3434664"/>
            <a:ext cx="70307" cy="439010"/>
          </a:xfrm>
          <a:prstGeom prst="rect">
            <a:avLst/>
          </a:prstGeom>
          <a:solidFill>
            <a:srgbClr val="21C5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634685" y="3507627"/>
            <a:ext cx="1803058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/>
          <a:p>
            <a:r>
              <a:rPr lang="ko-KR" altLang="en-US" sz="2000" b="1" spc="-80" dirty="0">
                <a:solidFill>
                  <a:prstClr val="white"/>
                </a:solidFill>
                <a:latin typeface="+mn-ea"/>
                <a:ea typeface="+mn-ea"/>
              </a:rPr>
              <a:t>등록면허세 감면</a:t>
            </a:r>
          </a:p>
        </p:txBody>
      </p:sp>
      <p:sp>
        <p:nvSpPr>
          <p:cNvPr id="97" name="직사각형 96"/>
          <p:cNvSpPr/>
          <p:nvPr/>
        </p:nvSpPr>
        <p:spPr>
          <a:xfrm>
            <a:off x="1199079" y="3941423"/>
            <a:ext cx="7302291" cy="583558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>
              <a:lnSpc>
                <a:spcPct val="110000"/>
              </a:lnSpc>
            </a:pPr>
            <a:r>
              <a:rPr lang="ko-KR" altLang="en-US" dirty="0" smtClean="0">
                <a:solidFill>
                  <a:srgbClr val="0B1827"/>
                </a:solidFill>
                <a:latin typeface="+mn-ea"/>
                <a:ea typeface="+mn-ea"/>
              </a:rPr>
              <a:t>설립등기</a:t>
            </a:r>
            <a:r>
              <a:rPr lang="en-US" altLang="ko-KR" dirty="0">
                <a:solidFill>
                  <a:srgbClr val="0B1827"/>
                </a:solidFill>
                <a:latin typeface="+mn-ea"/>
                <a:ea typeface="+mn-ea"/>
              </a:rPr>
              <a:t>·</a:t>
            </a:r>
            <a:r>
              <a:rPr lang="ko-KR" altLang="en-US" dirty="0">
                <a:solidFill>
                  <a:srgbClr val="0B1827"/>
                </a:solidFill>
                <a:latin typeface="+mn-ea"/>
                <a:ea typeface="+mn-ea"/>
              </a:rPr>
              <a:t>합병</a:t>
            </a:r>
            <a:r>
              <a:rPr lang="en-US" altLang="ko-KR" dirty="0">
                <a:solidFill>
                  <a:srgbClr val="0B1827"/>
                </a:solidFill>
                <a:latin typeface="+mn-ea"/>
                <a:ea typeface="+mn-ea"/>
              </a:rPr>
              <a:t>·</a:t>
            </a:r>
            <a:r>
              <a:rPr lang="ko-KR" altLang="en-US" dirty="0">
                <a:solidFill>
                  <a:srgbClr val="0B1827"/>
                </a:solidFill>
                <a:latin typeface="+mn-ea"/>
                <a:ea typeface="+mn-ea"/>
              </a:rPr>
              <a:t>증자 등으로 부과되는 </a:t>
            </a:r>
            <a:r>
              <a:rPr lang="ko-KR" altLang="en-US" b="1" dirty="0">
                <a:solidFill>
                  <a:srgbClr val="0B1827"/>
                </a:solidFill>
                <a:latin typeface="+mn-ea"/>
                <a:ea typeface="+mn-ea"/>
              </a:rPr>
              <a:t>등록면허세</a:t>
            </a:r>
            <a:r>
              <a:rPr lang="en-US" altLang="ko-KR" sz="1600" b="1" dirty="0">
                <a:solidFill>
                  <a:srgbClr val="0B1827"/>
                </a:solidFill>
                <a:latin typeface="+mn-ea"/>
                <a:ea typeface="+mn-ea"/>
              </a:rPr>
              <a:t>(</a:t>
            </a:r>
            <a:r>
              <a:rPr lang="ko-KR" altLang="en-US" sz="1600" b="1" dirty="0" smtClean="0">
                <a:solidFill>
                  <a:srgbClr val="0B1827"/>
                </a:solidFill>
                <a:latin typeface="+mn-ea"/>
                <a:ea typeface="+mn-ea"/>
              </a:rPr>
              <a:t>자본금증가분의 </a:t>
            </a:r>
            <a:r>
              <a:rPr lang="en-US" altLang="ko-KR" sz="1600" b="1" dirty="0" smtClean="0">
                <a:solidFill>
                  <a:srgbClr val="0B1827"/>
                </a:solidFill>
                <a:latin typeface="+mn-ea"/>
                <a:ea typeface="+mn-ea"/>
              </a:rPr>
              <a:t>0.4</a:t>
            </a:r>
            <a:r>
              <a:rPr lang="en-US" altLang="ko-KR" sz="1600" b="1" dirty="0">
                <a:solidFill>
                  <a:srgbClr val="0B1827"/>
                </a:solidFill>
                <a:latin typeface="+mn-ea"/>
                <a:ea typeface="+mn-ea"/>
              </a:rPr>
              <a:t>%)</a:t>
            </a:r>
            <a:r>
              <a:rPr lang="ko-KR" altLang="en-US" dirty="0">
                <a:solidFill>
                  <a:srgbClr val="0B1827"/>
                </a:solidFill>
                <a:latin typeface="+mn-ea"/>
                <a:ea typeface="+mn-ea"/>
              </a:rPr>
              <a:t>를 </a:t>
            </a:r>
            <a:r>
              <a:rPr lang="en-US" altLang="ko-KR" b="1" dirty="0">
                <a:solidFill>
                  <a:srgbClr val="0B1827"/>
                </a:solidFill>
                <a:latin typeface="+mn-ea"/>
                <a:ea typeface="+mn-ea"/>
              </a:rPr>
              <a:t>50% </a:t>
            </a:r>
            <a:r>
              <a:rPr lang="ko-KR" altLang="en-US" b="1" dirty="0">
                <a:solidFill>
                  <a:srgbClr val="0B1827"/>
                </a:solidFill>
                <a:latin typeface="+mn-ea"/>
                <a:ea typeface="+mn-ea"/>
              </a:rPr>
              <a:t>감면 </a:t>
            </a:r>
            <a:endParaRPr lang="en-US" altLang="ko-KR" b="1" dirty="0">
              <a:solidFill>
                <a:srgbClr val="0B1827"/>
              </a:solidFill>
              <a:latin typeface="+mn-ea"/>
              <a:ea typeface="+mn-ea"/>
            </a:endParaRPr>
          </a:p>
        </p:txBody>
      </p:sp>
      <p:grpSp>
        <p:nvGrpSpPr>
          <p:cNvPr id="96" name="그룹 95"/>
          <p:cNvGrpSpPr/>
          <p:nvPr/>
        </p:nvGrpSpPr>
        <p:grpSpPr>
          <a:xfrm>
            <a:off x="1040465" y="4003940"/>
            <a:ext cx="118979" cy="118979"/>
            <a:chOff x="1" y="2780910"/>
            <a:chExt cx="251399" cy="251399"/>
          </a:xfrm>
        </p:grpSpPr>
        <p:sp>
          <p:nvSpPr>
            <p:cNvPr id="98" name="타원 97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0089E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99" name="이등변 삼각형 98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69" name="제목 1"/>
          <p:cNvSpPr txBox="1">
            <a:spLocks/>
          </p:cNvSpPr>
          <p:nvPr/>
        </p:nvSpPr>
        <p:spPr>
          <a:xfrm>
            <a:off x="250825" y="274638"/>
            <a:ext cx="6481763" cy="417512"/>
          </a:xfrm>
          <a:prstGeom prst="rect">
            <a:avLst/>
          </a:prstGeom>
        </p:spPr>
        <p:txBody>
          <a:bodyPr rtlCol="0"/>
          <a:lstStyle>
            <a:lvl1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2pPr>
            <a:lvl3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3pPr>
            <a:lvl4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4pPr>
            <a:lvl5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sz="1800" b="1" dirty="0" smtClean="0">
                <a:latin typeface="+mj-ea"/>
              </a:rPr>
              <a:t>5. </a:t>
            </a:r>
            <a:r>
              <a:rPr lang="ko-KR" altLang="en-US" sz="1800" b="1" dirty="0" smtClean="0">
                <a:latin typeface="+mj-ea"/>
              </a:rPr>
              <a:t>패키지 </a:t>
            </a:r>
            <a:r>
              <a:rPr lang="ko-KR" altLang="en-US" sz="1800" b="1" dirty="0">
                <a:latin typeface="+mj-ea"/>
              </a:rPr>
              <a:t>지원 내용</a:t>
            </a:r>
            <a:r>
              <a:rPr lang="en-US" altLang="ko-KR" sz="1800" b="1" dirty="0">
                <a:latin typeface="+mj-ea"/>
              </a:rPr>
              <a:t> – </a:t>
            </a:r>
            <a:r>
              <a:rPr lang="ko-KR" altLang="en-US" sz="1500" b="1" dirty="0">
                <a:latin typeface="+mj-ea"/>
              </a:rPr>
              <a:t>세제 지원</a:t>
            </a:r>
          </a:p>
        </p:txBody>
      </p:sp>
      <p:grpSp>
        <p:nvGrpSpPr>
          <p:cNvPr id="4" name="그룹 3"/>
          <p:cNvGrpSpPr/>
          <p:nvPr/>
        </p:nvGrpSpPr>
        <p:grpSpPr>
          <a:xfrm>
            <a:off x="363644" y="961444"/>
            <a:ext cx="8177001" cy="2243753"/>
            <a:chOff x="368964" y="836712"/>
            <a:chExt cx="8177001" cy="2243753"/>
          </a:xfrm>
        </p:grpSpPr>
        <p:sp>
          <p:nvSpPr>
            <p:cNvPr id="30" name="사각형: 잘린 한쪽 모서리 33"/>
            <p:cNvSpPr/>
            <p:nvPr/>
          </p:nvSpPr>
          <p:spPr>
            <a:xfrm>
              <a:off x="380536" y="836712"/>
              <a:ext cx="2607288" cy="439010"/>
            </a:xfrm>
            <a:prstGeom prst="snip1Rect">
              <a:avLst>
                <a:gd name="adj" fmla="val 50000"/>
              </a:avLst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 dirty="0">
                <a:solidFill>
                  <a:prstClr val="black"/>
                </a:solidFill>
              </a:endParaRPr>
            </a:p>
          </p:txBody>
        </p:sp>
        <p:sp>
          <p:nvSpPr>
            <p:cNvPr id="31" name="직사각형 30"/>
            <p:cNvSpPr/>
            <p:nvPr/>
          </p:nvSpPr>
          <p:spPr>
            <a:xfrm>
              <a:off x="368964" y="836712"/>
              <a:ext cx="70307" cy="43901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32" name="직사각형 31"/>
            <p:cNvSpPr/>
            <p:nvPr/>
          </p:nvSpPr>
          <p:spPr>
            <a:xfrm>
              <a:off x="624218" y="909675"/>
              <a:ext cx="2049279" cy="307777"/>
            </a:xfrm>
            <a:prstGeom prst="rect">
              <a:avLst/>
            </a:prstGeom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none" lIns="0" tIns="0" rIns="0" bIns="0">
              <a:spAutoFit/>
              <a:sp3d extrusionH="6350"/>
            </a:bodyPr>
            <a:lstStyle/>
            <a:p>
              <a:r>
                <a:rPr lang="ko-KR" altLang="en-US" sz="2000" b="1" spc="-80" dirty="0">
                  <a:solidFill>
                    <a:prstClr val="white"/>
                  </a:solidFill>
                  <a:latin typeface="+mn-ea"/>
                  <a:ea typeface="+mn-ea"/>
                </a:rPr>
                <a:t>양도차익 </a:t>
              </a:r>
              <a:r>
                <a:rPr lang="ko-KR" altLang="en-US" sz="2000" b="1" spc="-80" dirty="0" err="1">
                  <a:solidFill>
                    <a:prstClr val="white"/>
                  </a:solidFill>
                  <a:latin typeface="+mn-ea"/>
                  <a:ea typeface="+mn-ea"/>
                </a:rPr>
                <a:t>과세이연</a:t>
              </a:r>
              <a:endParaRPr lang="ko-KR" altLang="en-US" sz="2000" b="1" spc="-80" dirty="0">
                <a:solidFill>
                  <a:prstClr val="white"/>
                </a:solidFill>
                <a:latin typeface="+mn-ea"/>
                <a:ea typeface="+mn-ea"/>
              </a:endParaRPr>
            </a:p>
          </p:txBody>
        </p:sp>
        <p:sp>
          <p:nvSpPr>
            <p:cNvPr id="33" name="양쪽 모서리가 둥근 사각형 32"/>
            <p:cNvSpPr/>
            <p:nvPr/>
          </p:nvSpPr>
          <p:spPr>
            <a:xfrm rot="5400000">
              <a:off x="4352949" y="-1680305"/>
              <a:ext cx="518918" cy="7788565"/>
            </a:xfrm>
            <a:prstGeom prst="round2SameRect">
              <a:avLst>
                <a:gd name="adj1" fmla="val 21275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51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37" name="양쪽 모서리가 둥근 사각형 36"/>
            <p:cNvSpPr/>
            <p:nvPr/>
          </p:nvSpPr>
          <p:spPr>
            <a:xfrm rot="5400000">
              <a:off x="4503153" y="-1833510"/>
              <a:ext cx="240512" cy="7818067"/>
            </a:xfrm>
            <a:prstGeom prst="round2SameRect">
              <a:avLst>
                <a:gd name="adj1" fmla="val 0"/>
                <a:gd name="adj2" fmla="val 0"/>
              </a:avLst>
            </a:prstGeom>
            <a:gradFill>
              <a:gsLst>
                <a:gs pos="100000">
                  <a:schemeClr val="bg1">
                    <a:alpha val="0"/>
                  </a:schemeClr>
                </a:gs>
                <a:gs pos="38000">
                  <a:schemeClr val="bg1">
                    <a:alpha val="2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>
                <a:solidFill>
                  <a:prstClr val="white"/>
                </a:solidFill>
              </a:endParaRPr>
            </a:p>
          </p:txBody>
        </p:sp>
        <p:sp>
          <p:nvSpPr>
            <p:cNvPr id="38" name="직사각형 37"/>
            <p:cNvSpPr/>
            <p:nvPr/>
          </p:nvSpPr>
          <p:spPr>
            <a:xfrm>
              <a:off x="917338" y="2094048"/>
              <a:ext cx="7003432" cy="249299"/>
            </a:xfrm>
            <a:prstGeom prst="rect">
              <a:avLst/>
            </a:prstGeom>
            <a:effectLst>
              <a:glow rad="419100">
                <a:schemeClr val="tx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square" lIns="0" tIns="0" rIns="0" bIns="0">
              <a:spAutoFit/>
              <a:sp3d extrusionH="6350"/>
            </a:bodyPr>
            <a:lstStyle/>
            <a:p>
              <a:pPr>
                <a:lnSpc>
                  <a:spcPct val="90000"/>
                </a:lnSpc>
              </a:pPr>
              <a:r>
                <a:rPr lang="ko-KR" altLang="en-US" b="1" spc="-7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합병에 따른 중복자산 양도차익 </a:t>
              </a:r>
              <a:r>
                <a:rPr lang="ko-KR" altLang="en-US" b="1" spc="-7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과세이연</a:t>
              </a:r>
              <a:r>
                <a:rPr lang="ko-KR" altLang="en-US" b="1" spc="-7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en-US" altLang="ko-KR" b="1" spc="-7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(</a:t>
              </a:r>
              <a:r>
                <a:rPr lang="ko-KR" altLang="en-US" b="1" spc="-7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조특법</a:t>
              </a:r>
              <a:r>
                <a:rPr lang="ko-KR" altLang="en-US" b="1" spc="-7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en-US" altLang="ko-KR" b="1" spc="-7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§ 121-31)</a:t>
              </a:r>
            </a:p>
          </p:txBody>
        </p:sp>
        <p:sp>
          <p:nvSpPr>
            <p:cNvPr id="39" name="양쪽 모서리가 둥근 사각형 38"/>
            <p:cNvSpPr/>
            <p:nvPr/>
          </p:nvSpPr>
          <p:spPr>
            <a:xfrm rot="5400000">
              <a:off x="4366472" y="-2280662"/>
              <a:ext cx="518918" cy="7788565"/>
            </a:xfrm>
            <a:prstGeom prst="round2SameRect">
              <a:avLst>
                <a:gd name="adj1" fmla="val 21275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51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0" name="양쪽 모서리가 둥근 사각형 39"/>
            <p:cNvSpPr/>
            <p:nvPr/>
          </p:nvSpPr>
          <p:spPr>
            <a:xfrm rot="5400000">
              <a:off x="4516676" y="-2433867"/>
              <a:ext cx="240512" cy="7818067"/>
            </a:xfrm>
            <a:prstGeom prst="round2SameRect">
              <a:avLst>
                <a:gd name="adj1" fmla="val 0"/>
                <a:gd name="adj2" fmla="val 0"/>
              </a:avLst>
            </a:prstGeom>
            <a:gradFill>
              <a:gsLst>
                <a:gs pos="100000">
                  <a:schemeClr val="bg1">
                    <a:alpha val="0"/>
                  </a:schemeClr>
                </a:gs>
                <a:gs pos="38000">
                  <a:schemeClr val="bg1">
                    <a:alpha val="2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>
                <a:solidFill>
                  <a:prstClr val="white"/>
                </a:solidFill>
              </a:endParaRPr>
            </a:p>
          </p:txBody>
        </p:sp>
        <p:sp>
          <p:nvSpPr>
            <p:cNvPr id="42" name="직사각형 41"/>
            <p:cNvSpPr/>
            <p:nvPr/>
          </p:nvSpPr>
          <p:spPr>
            <a:xfrm>
              <a:off x="930861" y="1493691"/>
              <a:ext cx="7003432" cy="249299"/>
            </a:xfrm>
            <a:prstGeom prst="rect">
              <a:avLst/>
            </a:prstGeom>
            <a:effectLst>
              <a:glow rad="419100">
                <a:schemeClr val="tx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square" lIns="0" tIns="0" rIns="0" bIns="0">
              <a:spAutoFit/>
              <a:sp3d extrusionH="6350"/>
            </a:bodyPr>
            <a:lstStyle/>
            <a:p>
              <a:pPr>
                <a:lnSpc>
                  <a:spcPct val="90000"/>
                </a:lnSpc>
              </a:pPr>
              <a:r>
                <a:rPr lang="ko-KR" altLang="en-US" b="1" spc="-7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금융채무 상환을 위한 자산매각시 양도차익 </a:t>
              </a:r>
              <a:r>
                <a:rPr lang="ko-KR" altLang="en-US" b="1" spc="-70" dirty="0" err="1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과세이연</a:t>
              </a:r>
              <a:r>
                <a:rPr lang="ko-KR" altLang="en-US" b="1" spc="-70" dirty="0" smtClean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en-US" altLang="ko-KR" b="1" spc="-7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(</a:t>
              </a:r>
              <a:r>
                <a:rPr lang="ko-KR" altLang="en-US" b="1" spc="-7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조특법</a:t>
              </a:r>
              <a:r>
                <a:rPr lang="ko-KR" altLang="en-US" b="1" spc="-7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en-US" altLang="ko-KR" b="1" spc="-7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§121-26)</a:t>
              </a:r>
            </a:p>
          </p:txBody>
        </p:sp>
        <p:sp>
          <p:nvSpPr>
            <p:cNvPr id="43" name="양쪽 모서리가 둥근 사각형 42"/>
            <p:cNvSpPr/>
            <p:nvPr/>
          </p:nvSpPr>
          <p:spPr>
            <a:xfrm rot="5400000">
              <a:off x="4366473" y="-1073277"/>
              <a:ext cx="518918" cy="7788565"/>
            </a:xfrm>
            <a:prstGeom prst="round2SameRect">
              <a:avLst>
                <a:gd name="adj1" fmla="val 21275"/>
                <a:gd name="adj2" fmla="val 0"/>
              </a:avLst>
            </a:prstGeom>
            <a:solidFill>
              <a:schemeClr val="accent1">
                <a:lumMod val="40000"/>
                <a:lumOff val="60000"/>
                <a:alpha val="51000"/>
              </a:schemeClr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>
                <a:solidFill>
                  <a:prstClr val="black"/>
                </a:solidFill>
              </a:endParaRPr>
            </a:p>
          </p:txBody>
        </p:sp>
        <p:sp>
          <p:nvSpPr>
            <p:cNvPr id="44" name="양쪽 모서리가 둥근 사각형 43"/>
            <p:cNvSpPr/>
            <p:nvPr/>
          </p:nvSpPr>
          <p:spPr>
            <a:xfrm rot="5400000">
              <a:off x="4426520" y="-2109131"/>
              <a:ext cx="240512" cy="7818067"/>
            </a:xfrm>
            <a:prstGeom prst="round2SameRect">
              <a:avLst>
                <a:gd name="adj1" fmla="val 0"/>
                <a:gd name="adj2" fmla="val 0"/>
              </a:avLst>
            </a:prstGeom>
            <a:gradFill>
              <a:gsLst>
                <a:gs pos="100000">
                  <a:schemeClr val="bg1">
                    <a:alpha val="0"/>
                  </a:schemeClr>
                </a:gs>
                <a:gs pos="38000">
                  <a:schemeClr val="bg1">
                    <a:alpha val="20000"/>
                  </a:scheme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000">
                <a:solidFill>
                  <a:prstClr val="white"/>
                </a:solidFill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932478" y="2701076"/>
              <a:ext cx="7440365" cy="249299"/>
            </a:xfrm>
            <a:prstGeom prst="rect">
              <a:avLst/>
            </a:prstGeom>
            <a:effectLst>
              <a:glow rad="419100">
                <a:schemeClr val="tx1">
                  <a:alpha val="40000"/>
                </a:schemeClr>
              </a:glow>
            </a:effectLst>
            <a:scene3d>
              <a:camera prst="orthographicFront"/>
              <a:lightRig rig="threePt" dir="t"/>
            </a:scene3d>
            <a:sp3d>
              <a:bevelT w="0" h="0"/>
            </a:sp3d>
          </p:spPr>
          <p:txBody>
            <a:bodyPr wrap="square" lIns="0" tIns="0" rIns="0" bIns="0">
              <a:spAutoFit/>
              <a:sp3d extrusionH="6350"/>
            </a:bodyPr>
            <a:lstStyle/>
            <a:p>
              <a:pPr>
                <a:lnSpc>
                  <a:spcPct val="90000"/>
                </a:lnSpc>
              </a:pPr>
              <a:r>
                <a:rPr lang="ko-KR" altLang="en-US" b="1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기업간 주식교환시 양도차익 </a:t>
              </a:r>
              <a:r>
                <a:rPr lang="ko-KR" altLang="en-US" b="1" spc="-9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과세이연</a:t>
              </a:r>
              <a:r>
                <a:rPr lang="ko-KR" altLang="en-US" b="1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 및 증권거래세 면제 </a:t>
              </a:r>
              <a:r>
                <a:rPr lang="en-US" altLang="ko-KR" b="1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(</a:t>
              </a:r>
              <a:r>
                <a:rPr lang="ko-KR" altLang="en-US" b="1" spc="-90" dirty="0" err="1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조특법</a:t>
              </a:r>
              <a:r>
                <a:rPr lang="ko-KR" altLang="en-US" b="1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 </a:t>
              </a:r>
              <a:r>
                <a:rPr lang="en-US" altLang="ko-KR" b="1" spc="-9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ea"/>
                  <a:ea typeface="+mn-ea"/>
                </a:rPr>
                <a:t>§ 121-30)</a:t>
              </a:r>
            </a:p>
          </p:txBody>
        </p:sp>
      </p:grpSp>
      <p:sp>
        <p:nvSpPr>
          <p:cNvPr id="109" name="모서리가 둥근 직사각형 108"/>
          <p:cNvSpPr/>
          <p:nvPr/>
        </p:nvSpPr>
        <p:spPr>
          <a:xfrm>
            <a:off x="709371" y="4964833"/>
            <a:ext cx="7883236" cy="1179636"/>
          </a:xfrm>
          <a:prstGeom prst="roundRect">
            <a:avLst>
              <a:gd name="adj" fmla="val 7893"/>
            </a:avLst>
          </a:prstGeom>
          <a:solidFill>
            <a:schemeClr val="bg1">
              <a:alpha val="70000"/>
            </a:schemeClr>
          </a:solidFill>
          <a:ln>
            <a:solidFill>
              <a:srgbClr val="0060A8">
                <a:alpha val="11765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627006" y="5055111"/>
            <a:ext cx="2128788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/>
          <a:p>
            <a:r>
              <a:rPr lang="ko-KR" altLang="en-US" sz="2000" b="1" spc="-80" dirty="0">
                <a:solidFill>
                  <a:prstClr val="white"/>
                </a:solidFill>
                <a:latin typeface="+mn-ea"/>
                <a:ea typeface="+mn-ea"/>
              </a:rPr>
              <a:t>관세 납부부담 완화</a:t>
            </a:r>
          </a:p>
        </p:txBody>
      </p:sp>
      <p:sp>
        <p:nvSpPr>
          <p:cNvPr id="114" name="직사각형 113"/>
          <p:cNvSpPr/>
          <p:nvPr/>
        </p:nvSpPr>
        <p:spPr>
          <a:xfrm>
            <a:off x="1199080" y="5409399"/>
            <a:ext cx="7251410" cy="609398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>
              <a:lnSpc>
                <a:spcPct val="110000"/>
              </a:lnSpc>
            </a:pPr>
            <a:r>
              <a:rPr lang="ko-KR" altLang="en-US" dirty="0">
                <a:solidFill>
                  <a:srgbClr val="0B1827"/>
                </a:solidFill>
                <a:latin typeface="+mn-ea"/>
                <a:ea typeface="+mn-ea"/>
              </a:rPr>
              <a:t>사업재편 승인기업의 </a:t>
            </a:r>
            <a:r>
              <a:rPr lang="ko-KR" altLang="en-US" b="1" dirty="0">
                <a:solidFill>
                  <a:srgbClr val="0B1827"/>
                </a:solidFill>
                <a:latin typeface="+mn-ea"/>
                <a:ea typeface="+mn-ea"/>
              </a:rPr>
              <a:t>전년 관세 납세액의 </a:t>
            </a:r>
            <a:r>
              <a:rPr lang="en-US" altLang="ko-KR" b="1" dirty="0">
                <a:solidFill>
                  <a:srgbClr val="0B1827"/>
                </a:solidFill>
                <a:latin typeface="+mn-ea"/>
                <a:ea typeface="+mn-ea"/>
              </a:rPr>
              <a:t>50%</a:t>
            </a:r>
            <a:r>
              <a:rPr lang="en-US" altLang="ko-KR" dirty="0">
                <a:solidFill>
                  <a:srgbClr val="0B1827"/>
                </a:solidFill>
                <a:latin typeface="+mn-ea"/>
                <a:ea typeface="+mn-ea"/>
              </a:rPr>
              <a:t> </a:t>
            </a:r>
            <a:r>
              <a:rPr lang="ko-KR" altLang="en-US" dirty="0">
                <a:solidFill>
                  <a:srgbClr val="0B1827"/>
                </a:solidFill>
                <a:latin typeface="+mn-ea"/>
                <a:ea typeface="+mn-ea"/>
              </a:rPr>
              <a:t>범위에서 </a:t>
            </a:r>
            <a:r>
              <a:rPr lang="en-US" altLang="ko-KR" dirty="0" smtClean="0">
                <a:solidFill>
                  <a:srgbClr val="0B1827"/>
                </a:solidFill>
                <a:latin typeface="+mn-ea"/>
                <a:ea typeface="+mn-ea"/>
              </a:rPr>
              <a:t>6</a:t>
            </a:r>
            <a:r>
              <a:rPr lang="ko-KR" altLang="en-US" dirty="0">
                <a:solidFill>
                  <a:srgbClr val="0B1827"/>
                </a:solidFill>
                <a:latin typeface="+mn-ea"/>
                <a:ea typeface="+mn-ea"/>
              </a:rPr>
              <a:t>개월 이내 </a:t>
            </a:r>
            <a:r>
              <a:rPr lang="ko-KR" altLang="en-US" b="1" dirty="0">
                <a:solidFill>
                  <a:srgbClr val="0B1827"/>
                </a:solidFill>
                <a:latin typeface="+mn-ea"/>
                <a:ea typeface="+mn-ea"/>
              </a:rPr>
              <a:t>납기연장 및 </a:t>
            </a:r>
            <a:r>
              <a:rPr lang="ko-KR" altLang="en-US" b="1" dirty="0" smtClean="0">
                <a:solidFill>
                  <a:srgbClr val="0B1827"/>
                </a:solidFill>
                <a:latin typeface="+mn-ea"/>
                <a:ea typeface="+mn-ea"/>
              </a:rPr>
              <a:t>분할납부 </a:t>
            </a:r>
            <a:r>
              <a:rPr lang="ko-KR" altLang="en-US" b="1" dirty="0">
                <a:solidFill>
                  <a:srgbClr val="0B1827"/>
                </a:solidFill>
                <a:latin typeface="+mn-ea"/>
                <a:ea typeface="+mn-ea"/>
              </a:rPr>
              <a:t>지원</a:t>
            </a:r>
            <a:r>
              <a:rPr lang="en-US" altLang="ko-KR" sz="1600" dirty="0">
                <a:solidFill>
                  <a:srgbClr val="0B1827"/>
                </a:solidFill>
                <a:latin typeface="+mn-ea"/>
                <a:ea typeface="+mn-ea"/>
              </a:rPr>
              <a:t>(</a:t>
            </a:r>
            <a:r>
              <a:rPr lang="ko-KR" altLang="en-US" sz="1600" dirty="0">
                <a:solidFill>
                  <a:srgbClr val="0B1827"/>
                </a:solidFill>
                <a:latin typeface="+mn-ea"/>
                <a:ea typeface="+mn-ea"/>
              </a:rPr>
              <a:t>관세 체납기록이 없을 경우</a:t>
            </a:r>
            <a:r>
              <a:rPr lang="en-US" altLang="ko-KR" sz="1600" dirty="0">
                <a:solidFill>
                  <a:srgbClr val="0B1827"/>
                </a:solidFill>
                <a:latin typeface="+mn-ea"/>
                <a:ea typeface="+mn-ea"/>
              </a:rPr>
              <a:t>)</a:t>
            </a:r>
            <a:endParaRPr lang="ko-KR" altLang="en-US" sz="1600" dirty="0">
              <a:solidFill>
                <a:srgbClr val="0B1827"/>
              </a:solidFill>
              <a:latin typeface="+mn-ea"/>
              <a:ea typeface="+mn-ea"/>
            </a:endParaRPr>
          </a:p>
        </p:txBody>
      </p:sp>
      <p:grpSp>
        <p:nvGrpSpPr>
          <p:cNvPr id="101" name="그룹 100"/>
          <p:cNvGrpSpPr/>
          <p:nvPr/>
        </p:nvGrpSpPr>
        <p:grpSpPr>
          <a:xfrm>
            <a:off x="1040465" y="5469947"/>
            <a:ext cx="118979" cy="118979"/>
            <a:chOff x="1" y="2780910"/>
            <a:chExt cx="251399" cy="251399"/>
          </a:xfrm>
        </p:grpSpPr>
        <p:sp>
          <p:nvSpPr>
            <p:cNvPr id="102" name="타원 101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C6704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103" name="이등변 삼각형 102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49" name="사각형: 잘린 한쪽 모서리 33"/>
          <p:cNvSpPr/>
          <p:nvPr/>
        </p:nvSpPr>
        <p:spPr>
          <a:xfrm>
            <a:off x="379431" y="4875920"/>
            <a:ext cx="2607288" cy="439010"/>
          </a:xfrm>
          <a:prstGeom prst="snip1Rect">
            <a:avLst>
              <a:gd name="adj" fmla="val 50000"/>
            </a:avLst>
          </a:prstGeom>
          <a:gradFill>
            <a:gsLst>
              <a:gs pos="57000">
                <a:srgbClr val="4BA379">
                  <a:lumMod val="90000"/>
                  <a:lumOff val="10000"/>
                </a:srgbClr>
              </a:gs>
              <a:gs pos="60000">
                <a:srgbClr val="4BA379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50" name="직사각형 49"/>
          <p:cNvSpPr/>
          <p:nvPr/>
        </p:nvSpPr>
        <p:spPr>
          <a:xfrm>
            <a:off x="367859" y="4875920"/>
            <a:ext cx="70307" cy="439010"/>
          </a:xfrm>
          <a:prstGeom prst="rect">
            <a:avLst/>
          </a:prstGeom>
          <a:solidFill>
            <a:srgbClr val="BBE23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51" name="직사각형 50"/>
          <p:cNvSpPr/>
          <p:nvPr/>
        </p:nvSpPr>
        <p:spPr>
          <a:xfrm>
            <a:off x="623113" y="4948883"/>
            <a:ext cx="2128788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/>
          <a:p>
            <a:r>
              <a:rPr lang="ko-KR" altLang="en-US" sz="2000" b="1" spc="-80" dirty="0">
                <a:solidFill>
                  <a:prstClr val="white"/>
                </a:solidFill>
                <a:latin typeface="+mn-ea"/>
              </a:rPr>
              <a:t>관세 </a:t>
            </a:r>
            <a:r>
              <a:rPr lang="ko-KR" altLang="en-US" sz="2000" b="1" spc="-80" dirty="0" err="1">
                <a:solidFill>
                  <a:prstClr val="white"/>
                </a:solidFill>
                <a:latin typeface="+mn-ea"/>
              </a:rPr>
              <a:t>납부부담</a:t>
            </a:r>
            <a:r>
              <a:rPr lang="ko-KR" altLang="en-US" sz="2000" b="1" spc="-80" dirty="0">
                <a:solidFill>
                  <a:prstClr val="white"/>
                </a:solidFill>
                <a:latin typeface="+mn-ea"/>
              </a:rPr>
              <a:t> </a:t>
            </a:r>
            <a:r>
              <a:rPr lang="ko-KR" altLang="en-US" sz="2000" b="1" spc="-80" dirty="0" smtClean="0">
                <a:solidFill>
                  <a:prstClr val="white"/>
                </a:solidFill>
                <a:latin typeface="+mn-ea"/>
              </a:rPr>
              <a:t>완화</a:t>
            </a:r>
            <a:endParaRPr lang="ko-KR" altLang="en-US" sz="2000" b="1" spc="-80" dirty="0">
              <a:solidFill>
                <a:prstClr val="white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694909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제목 1"/>
          <p:cNvSpPr txBox="1">
            <a:spLocks/>
          </p:cNvSpPr>
          <p:nvPr/>
        </p:nvSpPr>
        <p:spPr>
          <a:xfrm>
            <a:off x="250825" y="274638"/>
            <a:ext cx="6481763" cy="417512"/>
          </a:xfrm>
          <a:prstGeom prst="rect">
            <a:avLst/>
          </a:prstGeom>
        </p:spPr>
        <p:txBody>
          <a:bodyPr/>
          <a:lstStyle>
            <a:lvl1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2pPr>
            <a:lvl3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3pPr>
            <a:lvl4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4pPr>
            <a:lvl5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sz="1800" b="1" dirty="0" smtClean="0">
                <a:latin typeface="+mj-ea"/>
              </a:rPr>
              <a:t>5. </a:t>
            </a:r>
            <a:r>
              <a:rPr lang="ko-KR" altLang="en-US" sz="1800" b="1" dirty="0" smtClean="0">
                <a:latin typeface="+mj-ea"/>
              </a:rPr>
              <a:t>패키지 </a:t>
            </a:r>
            <a:r>
              <a:rPr lang="ko-KR" altLang="en-US" sz="1800" b="1" dirty="0">
                <a:latin typeface="+mj-ea"/>
              </a:rPr>
              <a:t>지원 </a:t>
            </a:r>
            <a:r>
              <a:rPr lang="ko-KR" altLang="en-US" sz="1800" b="1" dirty="0" smtClean="0">
                <a:latin typeface="+mj-ea"/>
              </a:rPr>
              <a:t>내용 </a:t>
            </a:r>
            <a:r>
              <a:rPr lang="en-US" altLang="ko-KR" sz="1800" b="1" dirty="0">
                <a:latin typeface="+mj-ea"/>
              </a:rPr>
              <a:t>– </a:t>
            </a:r>
            <a:r>
              <a:rPr lang="ko-KR" altLang="en-US" sz="1500" b="1" dirty="0" smtClean="0">
                <a:latin typeface="+mj-ea"/>
              </a:rPr>
              <a:t>기타 지원 프로그램</a:t>
            </a:r>
            <a:endParaRPr lang="ko-KR" altLang="en-US" sz="1500" b="1" dirty="0">
              <a:latin typeface="+mj-ea"/>
            </a:endParaRPr>
          </a:p>
          <a:p>
            <a:pPr eaLnBrk="1" fontAlgn="auto" hangingPunct="1">
              <a:spcAft>
                <a:spcPts val="0"/>
              </a:spcAft>
              <a:defRPr/>
            </a:pPr>
            <a:endParaRPr lang="ko-KR" altLang="en-US" sz="1500" b="1" dirty="0">
              <a:latin typeface="+mj-ea"/>
            </a:endParaRPr>
          </a:p>
        </p:txBody>
      </p:sp>
      <p:sp>
        <p:nvSpPr>
          <p:cNvPr id="43" name="직사각형 42"/>
          <p:cNvSpPr/>
          <p:nvPr/>
        </p:nvSpPr>
        <p:spPr>
          <a:xfrm>
            <a:off x="624218" y="4474328"/>
            <a:ext cx="2878032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/>
          <a:p>
            <a:pPr>
              <a:defRPr/>
            </a:pPr>
            <a:r>
              <a:rPr lang="ko-KR" altLang="en-US" sz="2000" b="1" spc="-100" dirty="0">
                <a:solidFill>
                  <a:schemeClr val="bg1"/>
                </a:solidFill>
                <a:latin typeface="-웹윤고딕140" panose="02030504000101010101" pitchFamily="18" charset="-127"/>
                <a:ea typeface="-웹윤고딕130" panose="02030504000101010101"/>
              </a:rPr>
              <a:t>중소</a:t>
            </a:r>
            <a:r>
              <a:rPr lang="en-US" altLang="ko-KR" sz="2000" b="1" spc="-100" dirty="0">
                <a:solidFill>
                  <a:schemeClr val="bg1"/>
                </a:solidFill>
                <a:latin typeface="-웹윤고딕140" panose="02030504000101010101" pitchFamily="18" charset="-127"/>
                <a:ea typeface="-웹윤고딕130" panose="02030504000101010101"/>
              </a:rPr>
              <a:t>·</a:t>
            </a:r>
            <a:r>
              <a:rPr lang="ko-KR" altLang="en-US" sz="2000" b="1" spc="-100" dirty="0">
                <a:solidFill>
                  <a:schemeClr val="bg1"/>
                </a:solidFill>
                <a:latin typeface="-웹윤고딕140" panose="02030504000101010101" pitchFamily="18" charset="-127"/>
                <a:ea typeface="-웹윤고딕130" panose="02030504000101010101"/>
              </a:rPr>
              <a:t>중견 </a:t>
            </a:r>
            <a:r>
              <a:rPr lang="ko-KR" altLang="en-US" sz="2000" b="1" spc="-80" dirty="0">
                <a:solidFill>
                  <a:prstClr val="white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기업용 특별 지원</a:t>
            </a:r>
          </a:p>
        </p:txBody>
      </p:sp>
      <p:grpSp>
        <p:nvGrpSpPr>
          <p:cNvPr id="45077" name="그룹 43"/>
          <p:cNvGrpSpPr>
            <a:grpSpLocks/>
          </p:cNvGrpSpPr>
          <p:nvPr/>
        </p:nvGrpSpPr>
        <p:grpSpPr bwMode="auto">
          <a:xfrm>
            <a:off x="6350" y="671513"/>
            <a:ext cx="3279775" cy="322262"/>
            <a:chOff x="-2730" y="846404"/>
            <a:chExt cx="9154129" cy="0"/>
          </a:xfrm>
        </p:grpSpPr>
        <p:cxnSp>
          <p:nvCxnSpPr>
            <p:cNvPr id="45" name="직선 연결선 44"/>
            <p:cNvCxnSpPr/>
            <p:nvPr/>
          </p:nvCxnSpPr>
          <p:spPr>
            <a:xfrm>
              <a:off x="-2730" y="846404"/>
              <a:ext cx="9154129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직선 연결선 45"/>
            <p:cNvCxnSpPr/>
            <p:nvPr/>
          </p:nvCxnSpPr>
          <p:spPr>
            <a:xfrm>
              <a:off x="6656834" y="846404"/>
              <a:ext cx="2476842" cy="0"/>
            </a:xfrm>
            <a:prstGeom prst="line">
              <a:avLst/>
            </a:prstGeom>
            <a:ln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124980"/>
              </p:ext>
            </p:extLst>
          </p:nvPr>
        </p:nvGraphicFramePr>
        <p:xfrm>
          <a:off x="-4536" y="853443"/>
          <a:ext cx="9137651" cy="5375011"/>
        </p:xfrm>
        <a:graphic>
          <a:graphicData uri="http://schemas.openxmlformats.org/drawingml/2006/table">
            <a:tbl>
              <a:tblPr/>
              <a:tblGrid>
                <a:gridCol w="897417">
                  <a:extLst>
                    <a:ext uri="{9D8B030D-6E8A-4147-A177-3AD203B41FA5}">
                      <a16:colId xmlns="" xmlns:a16="http://schemas.microsoft.com/office/drawing/2014/main" val="2475945438"/>
                    </a:ext>
                  </a:extLst>
                </a:gridCol>
                <a:gridCol w="2514348">
                  <a:extLst>
                    <a:ext uri="{9D8B030D-6E8A-4147-A177-3AD203B41FA5}">
                      <a16:colId xmlns="" xmlns:a16="http://schemas.microsoft.com/office/drawing/2014/main" val="3898008657"/>
                    </a:ext>
                  </a:extLst>
                </a:gridCol>
                <a:gridCol w="2971800">
                  <a:extLst>
                    <a:ext uri="{9D8B030D-6E8A-4147-A177-3AD203B41FA5}">
                      <a16:colId xmlns="" xmlns:a16="http://schemas.microsoft.com/office/drawing/2014/main" val="1778606308"/>
                    </a:ext>
                  </a:extLst>
                </a:gridCol>
                <a:gridCol w="2754086">
                  <a:extLst>
                    <a:ext uri="{9D8B030D-6E8A-4147-A177-3AD203B41FA5}">
                      <a16:colId xmlns="" xmlns:a16="http://schemas.microsoft.com/office/drawing/2014/main" val="2955438992"/>
                    </a:ext>
                  </a:extLst>
                </a:gridCol>
              </a:tblGrid>
              <a:tr h="29567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구분</a:t>
                      </a:r>
                    </a:p>
                  </a:txBody>
                  <a:tcPr marL="43529" marR="43529" marT="12035" marB="1203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프로그램명</a:t>
                      </a:r>
                      <a:endParaRPr lang="ko-KR" altLang="en-US" sz="14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지원내용</a:t>
                      </a: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kern="0" spc="0" dirty="0" err="1">
                          <a:solidFill>
                            <a:schemeClr val="bg1"/>
                          </a:solidFill>
                          <a:effectLst/>
                          <a:latin typeface="+mn-ea"/>
                          <a:ea typeface="+mn-ea"/>
                        </a:rPr>
                        <a:t>지원혜택</a:t>
                      </a:r>
                      <a:endParaRPr lang="ko-KR" altLang="en-US" sz="1400" b="1" kern="0" spc="0" dirty="0">
                        <a:solidFill>
                          <a:schemeClr val="bg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55A1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54681334"/>
                  </a:ext>
                </a:extLst>
              </a:tr>
              <a:tr h="810315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금융지원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사업재편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우대보증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신보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/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기보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5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사업경쟁력강화 지원자금 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산업은행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회사인수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자금대출 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기업은행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 기업의 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사업재편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소요자금 조달 시 우대 조건 적용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금리 우대</a:t>
                      </a:r>
                      <a:endParaRPr lang="en-US" altLang="ko-KR" sz="1200" b="1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보증료율</a:t>
                      </a: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인하 및 </a:t>
                      </a:r>
                      <a:r>
                        <a:rPr lang="ko-KR" altLang="en-US" sz="1200" b="1" kern="0" spc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보증비율</a:t>
                      </a: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우대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855370806"/>
                  </a:ext>
                </a:extLst>
              </a:tr>
              <a:tr h="668158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연구개발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43529" marR="43529" marT="12035" marB="1203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정부 </a:t>
                      </a:r>
                      <a:r>
                        <a:rPr lang="en-US" altLang="ko-KR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R&amp;D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연구인력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채용지원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R&amp;D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사업화 융자지원 등</a:t>
                      </a:r>
                      <a:endParaRPr lang="ko-KR" altLang="en-US" sz="1200" b="1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R&amp;D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참여 우대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고급 연구인력 채용 시 인건비 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50%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0" spc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산업부</a:t>
                      </a: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R&amp;D </a:t>
                      </a: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전담은행의 지원대상에 포함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등</a:t>
                      </a: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사업 선정평가 시 가점부여</a:t>
                      </a:r>
                      <a:endParaRPr lang="en-US" altLang="ko-KR" sz="1200" b="1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연구인력 인건비 지원</a:t>
                      </a:r>
                      <a:endParaRPr lang="en-US" altLang="ko-KR" sz="1200" b="1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신사업 진출 자금 저리융자 </a:t>
                      </a: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등 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96105661"/>
                  </a:ext>
                </a:extLst>
              </a:tr>
              <a:tr h="100824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고용안정</a:t>
                      </a:r>
                      <a:endParaRPr lang="en-US" altLang="ko-KR" sz="12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u="none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고용유지 지원금</a:t>
                      </a:r>
                      <a:endParaRPr lang="en-US" altLang="ko-KR" sz="1200" b="1" u="none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u="none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직업능력 훈련 지원 등</a:t>
                      </a:r>
                      <a:endParaRPr lang="en-US" altLang="ko-KR" sz="1200" b="1" u="none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u="none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u="none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고용노동부</a:t>
                      </a:r>
                      <a:r>
                        <a:rPr lang="en-US" altLang="ko-KR" sz="1200" b="0" u="none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0" u="none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u="none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‘</a:t>
                      </a:r>
                      <a:r>
                        <a:rPr lang="ko-KR" altLang="en-US" sz="1200" b="1" u="none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고용조정이 불가피하게 된 사업주</a:t>
                      </a:r>
                      <a:r>
                        <a:rPr lang="en-US" altLang="ko-KR" sz="1200" u="none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1200" u="none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의 </a:t>
                      </a:r>
                      <a:r>
                        <a:rPr lang="ko-KR" altLang="en-US" sz="1200" u="none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고용유지조치에 따른 임금 </a:t>
                      </a:r>
                      <a:r>
                        <a:rPr lang="ko-KR" altLang="en-US" sz="1200" u="none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보전분</a:t>
                      </a:r>
                      <a:r>
                        <a:rPr lang="ko-KR" altLang="en-US" sz="1200" u="none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또는 전직 </a:t>
                      </a:r>
                      <a:r>
                        <a:rPr lang="ko-KR" altLang="en-US" sz="1200" u="none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〮 재배치로 인한 직업능력 훈련비 지원 등</a:t>
                      </a:r>
                      <a:endParaRPr lang="ko-KR" altLang="en-US" sz="1200" u="none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고용유지지원금 요건</a:t>
                      </a:r>
                      <a:r>
                        <a:rPr lang="en-US" altLang="ko-KR" sz="12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en-US" altLang="ko-KR" sz="1200" b="0" u="none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‘</a:t>
                      </a:r>
                      <a:r>
                        <a:rPr lang="ko-KR" altLang="en-US" sz="1200" b="0" u="none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고용조정이 불가피하게 된 사업주</a:t>
                      </a:r>
                      <a:r>
                        <a:rPr lang="en-US" altLang="ko-KR" sz="1200" b="0" u="none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’</a:t>
                      </a: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완화하고</a:t>
                      </a:r>
                      <a:r>
                        <a:rPr lang="en-US" altLang="ko-KR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사업재편승인기업 적용</a:t>
                      </a:r>
                      <a:endParaRPr lang="en-US" altLang="ko-KR" sz="1200" b="1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훈련비 </a:t>
                      </a:r>
                      <a:r>
                        <a:rPr lang="ko-KR" altLang="en-US" sz="1200" b="1" kern="0" spc="0" dirty="0" err="1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지원비율</a:t>
                      </a:r>
                      <a:r>
                        <a:rPr lang="ko-KR" altLang="en-US" sz="1200" b="1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 향상 </a:t>
                      </a:r>
                      <a:r>
                        <a:rPr lang="ko-KR" altLang="en-US" sz="1200" b="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등</a:t>
                      </a:r>
                      <a:endParaRPr lang="ko-KR" altLang="en-US" sz="1200" b="1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531440565"/>
                  </a:ext>
                </a:extLst>
              </a:tr>
              <a:tr h="85743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〮중견</a:t>
                      </a:r>
                      <a:endParaRPr lang="en-US" altLang="ko-KR" sz="1200" kern="0" spc="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기업</a:t>
                      </a:r>
                      <a:endParaRPr lang="en-US" altLang="ko-KR" sz="1200" kern="0" spc="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특별지원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중소기업정책자금 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중진공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스마트공장</a:t>
                      </a:r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(</a:t>
                      </a:r>
                      <a:r>
                        <a:rPr lang="ko-KR" altLang="en-US" sz="1200" b="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산업부</a:t>
                      </a:r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-10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글로벌 </a:t>
                      </a:r>
                      <a:r>
                        <a:rPr lang="ko-KR" altLang="en-US" sz="1200" b="1" kern="0" spc="-100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강소기업</a:t>
                      </a:r>
                      <a:r>
                        <a:rPr lang="ko-KR" altLang="en-US" sz="1200" b="1" kern="0" spc="-100" baseline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0" spc="-100" baseline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맑은 고딕" panose="020B0503020000020004" pitchFamily="50" charset="-127"/>
                        </a:rPr>
                        <a:t>등</a:t>
                      </a:r>
                      <a:endParaRPr lang="en-US" altLang="ko-KR" sz="1200" b="1" kern="0" spc="-100" baseline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base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중소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〮중견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맑은 고딕" panose="020B0503020000020004" pitchFamily="50" charset="-127"/>
                          <a:ea typeface="+mn-ea"/>
                        </a:rPr>
                        <a:t> </a:t>
                      </a:r>
                      <a:r>
                        <a:rPr lang="ko-KR" altLang="en-US" sz="12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기업을 대상으로 </a:t>
                      </a:r>
                      <a:r>
                        <a:rPr lang="ko-KR" altLang="en-US" sz="120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사업혁신에</a:t>
                      </a:r>
                      <a:r>
                        <a:rPr lang="ko-KR" altLang="en-US" sz="12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필요한 자금 융자</a:t>
                      </a:r>
                      <a:r>
                        <a:rPr lang="en-US" altLang="ko-KR" sz="12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스마트공장</a:t>
                      </a:r>
                      <a:r>
                        <a:rPr lang="ko-KR" altLang="en-US" sz="12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솔루션 구축</a:t>
                      </a:r>
                      <a:r>
                        <a:rPr lang="en-US" altLang="ko-KR" sz="12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각종 컨설팅 등 제공 등</a:t>
                      </a:r>
                      <a:endParaRPr lang="en-US" altLang="ko-KR" sz="1200" kern="0" spc="0" dirty="0" smtClean="0">
                        <a:solidFill>
                          <a:srgbClr val="000000"/>
                        </a:solidFill>
                        <a:effectLst/>
                        <a:latin typeface="맑은 고딕" panose="020B0503020000020004" pitchFamily="50" charset="-127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사업 선정 시 우선심사</a:t>
                      </a:r>
                      <a:endParaRPr lang="en-US" altLang="ko-KR" sz="1200" kern="0" spc="0" dirty="0" smtClean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chemeClr val="tx1"/>
                          </a:solidFill>
                          <a:effectLst/>
                          <a:latin typeface="+mn-ea"/>
                          <a:ea typeface="+mn-ea"/>
                        </a:rPr>
                        <a:t>우대 가점 부여 등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492108453"/>
                  </a:ext>
                </a:extLst>
              </a:tr>
              <a:tr h="912461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해외마케팅</a:t>
                      </a:r>
                      <a:endParaRPr lang="en-US" altLang="ko-KR" sz="1200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월드챔프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신규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수출기업화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지원 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defTabSz="914400" rtl="0" eaLnBrk="1" fontAlgn="base" latinLnBrk="1" hangingPunct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산업부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무역진흥공단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</a:p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수출금융 </a:t>
                      </a:r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산업부</a:t>
                      </a:r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b="0" kern="0" spc="0" baseline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중기청</a:t>
                      </a:r>
                      <a:r>
                        <a:rPr lang="en-US" altLang="ko-KR" sz="1200" b="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컨설팅</a:t>
                      </a:r>
                      <a:r>
                        <a:rPr lang="en-US" altLang="ko-KR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, </a:t>
                      </a: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운영자금 조달을 위한 보증 등의 형태로 해외마케팅 활동 및 수출활동 지원</a:t>
                      </a:r>
                      <a:endParaRPr lang="ko-KR" altLang="en-US" sz="120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just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사업 선정평가 시 </a:t>
                      </a:r>
                      <a:r>
                        <a:rPr lang="ko-KR" altLang="en-US" sz="1200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승인기업</a:t>
                      </a:r>
                      <a:r>
                        <a:rPr lang="ko-KR" altLang="en-US" sz="1200" kern="0" spc="0" baseline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우선 선정 및 지원</a:t>
                      </a:r>
                      <a:endParaRPr lang="ko-KR" altLang="en-US" sz="1200" kern="0" spc="0" dirty="0">
                        <a:solidFill>
                          <a:schemeClr val="tx1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746897584"/>
                  </a:ext>
                </a:extLst>
              </a:tr>
              <a:tr h="808452">
                <a:tc>
                  <a:txBody>
                    <a:bodyPr/>
                    <a:lstStyle/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기타</a:t>
                      </a:r>
                    </a:p>
                    <a:p>
                      <a:pPr marL="0" marR="0" indent="0" algn="ctr" fontAlgn="base" latinLnBrk="0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</a:p>
                  </a:txBody>
                  <a:tcPr marL="43529" marR="43529" marT="12035" marB="12035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7CAA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유휴기계설비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매각 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지원</a:t>
                      </a:r>
                      <a:endParaRPr lang="en-US" altLang="ko-KR" sz="1200" b="1" kern="0" spc="0" dirty="0" smtClean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  <a:p>
                      <a:pPr marL="0" marR="0" indent="0" algn="ctr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(</a:t>
                      </a:r>
                      <a:r>
                        <a:rPr lang="ko-KR" altLang="en-US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한국기계거래소</a:t>
                      </a:r>
                      <a:r>
                        <a:rPr lang="en-US" altLang="ko-KR" sz="1200" b="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)</a:t>
                      </a:r>
                      <a:endParaRPr lang="ko-KR" altLang="en-US" sz="1200" b="0" kern="0" spc="0" dirty="0">
                        <a:solidFill>
                          <a:srgbClr val="000000"/>
                        </a:solidFill>
                        <a:effectLst/>
                        <a:latin typeface="+mn-ea"/>
                        <a:ea typeface="+mn-ea"/>
                      </a:endParaRP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유휴설비의 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신속</a:t>
                      </a:r>
                      <a:r>
                        <a:rPr lang="en-US" altLang="ko-KR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·</a:t>
                      </a:r>
                      <a:r>
                        <a:rPr lang="ko-KR" altLang="en-US" sz="1200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공정한 매각 지원</a:t>
                      </a: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fontAlgn="base" latinLnBrk="1">
                        <a:lnSpc>
                          <a:spcPct val="12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승인기업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ko-KR" altLang="en-US" sz="1200" b="1" kern="0" spc="0" dirty="0" err="1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매각수수료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 </a:t>
                      </a:r>
                      <a:r>
                        <a:rPr lang="en-US" altLang="ko-KR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40%</a:t>
                      </a:r>
                      <a:r>
                        <a:rPr lang="ko-KR" altLang="en-US" sz="1200" b="1" kern="0" spc="0" dirty="0" smtClean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이상 </a:t>
                      </a:r>
                      <a:r>
                        <a:rPr lang="ko-KR" altLang="en-US" sz="1200" b="1" kern="0" spc="0" dirty="0">
                          <a:solidFill>
                            <a:srgbClr val="000000"/>
                          </a:solidFill>
                          <a:effectLst/>
                          <a:latin typeface="+mn-ea"/>
                          <a:ea typeface="+mn-ea"/>
                        </a:rPr>
                        <a:t>우대</a:t>
                      </a:r>
                    </a:p>
                  </a:txBody>
                  <a:tcPr marL="43529" marR="43529" marT="12035" marB="1203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16931281"/>
                  </a:ext>
                </a:extLst>
              </a:tr>
            </a:tbl>
          </a:graphicData>
        </a:graphic>
      </p:graphicFrame>
      <p:sp>
        <p:nvSpPr>
          <p:cNvPr id="2" name="모서리가 둥근 직사각형 1"/>
          <p:cNvSpPr/>
          <p:nvPr/>
        </p:nvSpPr>
        <p:spPr>
          <a:xfrm>
            <a:off x="6389914" y="1173793"/>
            <a:ext cx="2732314" cy="4920735"/>
          </a:xfrm>
          <a:prstGeom prst="roundRect">
            <a:avLst>
              <a:gd name="adj" fmla="val 7453"/>
            </a:avLst>
          </a:prstGeom>
          <a:noFill/>
          <a:ln w="28575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1276226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직사각형 35"/>
          <p:cNvSpPr/>
          <p:nvPr/>
        </p:nvSpPr>
        <p:spPr>
          <a:xfrm>
            <a:off x="641635" y="884824"/>
            <a:ext cx="1803058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/>
          <a:p>
            <a:r>
              <a:rPr lang="ko-KR" altLang="en-US" sz="2000" b="1" spc="-80" dirty="0">
                <a:solidFill>
                  <a:prstClr val="white"/>
                </a:solidFill>
                <a:latin typeface="+mn-ea"/>
                <a:ea typeface="+mn-ea"/>
              </a:rPr>
              <a:t>등록면허세 감면</a:t>
            </a:r>
          </a:p>
        </p:txBody>
      </p:sp>
      <p:sp>
        <p:nvSpPr>
          <p:cNvPr id="41" name="직사각형 40"/>
          <p:cNvSpPr/>
          <p:nvPr/>
        </p:nvSpPr>
        <p:spPr>
          <a:xfrm>
            <a:off x="8884967" y="6533753"/>
            <a:ext cx="248244" cy="292131"/>
          </a:xfrm>
          <a:prstGeom prst="rect">
            <a:avLst/>
          </a:prstGeom>
        </p:spPr>
        <p:txBody>
          <a:bodyPr wrap="square" lIns="0" tIns="0" rIns="0" bIns="0">
            <a:spAutoFit/>
            <a:scene3d>
              <a:camera prst="orthographicFront"/>
              <a:lightRig rig="threePt" dir="t"/>
            </a:scene3d>
            <a:sp3d extrusionH="6350">
              <a:bevelT w="0" h="0"/>
            </a:sp3d>
          </a:bodyPr>
          <a:lstStyle/>
          <a:p>
            <a:pPr algn="ctr">
              <a:lnSpc>
                <a:spcPts val="2600"/>
              </a:lnSpc>
            </a:pPr>
            <a:r>
              <a:rPr lang="en-US" altLang="ko-KR" sz="1100" dirty="0">
                <a:solidFill>
                  <a:prstClr val="white"/>
                </a:solidFill>
                <a:latin typeface="-웹윤고딕130" panose="02030504000101010101" pitchFamily="18" charset="-127"/>
                <a:ea typeface="-웹윤고딕130" panose="02030504000101010101" pitchFamily="18" charset="-127"/>
              </a:rPr>
              <a:t>5</a:t>
            </a:r>
            <a:endParaRPr lang="ko-KR" altLang="en-US" sz="1100" dirty="0">
              <a:solidFill>
                <a:prstClr val="white"/>
              </a:solidFill>
              <a:latin typeface="-웹윤고딕130" panose="02030504000101010101" pitchFamily="18" charset="-127"/>
              <a:ea typeface="-웹윤고딕130" panose="02030504000101010101" pitchFamily="18" charset="-127"/>
            </a:endParaRPr>
          </a:p>
        </p:txBody>
      </p:sp>
      <p:sp>
        <p:nvSpPr>
          <p:cNvPr id="69" name="제목 1"/>
          <p:cNvSpPr txBox="1">
            <a:spLocks/>
          </p:cNvSpPr>
          <p:nvPr/>
        </p:nvSpPr>
        <p:spPr>
          <a:xfrm>
            <a:off x="250825" y="274638"/>
            <a:ext cx="6481763" cy="417512"/>
          </a:xfrm>
          <a:prstGeom prst="rect">
            <a:avLst/>
          </a:prstGeom>
        </p:spPr>
        <p:txBody>
          <a:bodyPr rtlCol="0"/>
          <a:lstStyle>
            <a:lvl1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2pPr>
            <a:lvl3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3pPr>
            <a:lvl4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4pPr>
            <a:lvl5pPr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5pPr>
            <a:lvl6pPr marL="4572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6pPr>
            <a:lvl7pPr marL="9144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7pPr>
            <a:lvl8pPr marL="13716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8pPr>
            <a:lvl9pPr marL="1828800" algn="l" rtl="0" fontAlgn="base" latinLnBrk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 Light" panose="020F0302020204030204" pitchFamily="34" charset="0"/>
                <a:ea typeface="맑은 고딕" panose="020B0503020000020004" pitchFamily="50" charset="-127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US" altLang="ko-KR" sz="1800" b="1" dirty="0" smtClean="0">
                <a:latin typeface="+mj-ea"/>
              </a:rPr>
              <a:t>5. </a:t>
            </a:r>
            <a:r>
              <a:rPr lang="ko-KR" altLang="en-US" sz="1800" b="1" dirty="0" smtClean="0">
                <a:latin typeface="+mj-ea"/>
              </a:rPr>
              <a:t>패키지 </a:t>
            </a:r>
            <a:r>
              <a:rPr lang="ko-KR" altLang="en-US" sz="1800" b="1" dirty="0">
                <a:latin typeface="+mj-ea"/>
              </a:rPr>
              <a:t>지원 내용</a:t>
            </a:r>
            <a:r>
              <a:rPr lang="en-US" altLang="ko-KR" sz="1800" b="1" dirty="0">
                <a:latin typeface="+mj-ea"/>
              </a:rPr>
              <a:t> – </a:t>
            </a:r>
            <a:r>
              <a:rPr lang="ko-KR" altLang="en-US" sz="1500" b="1" dirty="0" err="1" smtClean="0">
                <a:latin typeface="+mj-ea"/>
              </a:rPr>
              <a:t>규제애로</a:t>
            </a:r>
            <a:r>
              <a:rPr lang="ko-KR" altLang="en-US" sz="1500" b="1" dirty="0" smtClean="0">
                <a:latin typeface="+mj-ea"/>
              </a:rPr>
              <a:t> 해소 지원</a:t>
            </a:r>
            <a:endParaRPr lang="ko-KR" altLang="en-US" sz="1500" b="1" dirty="0">
              <a:latin typeface="+mj-ea"/>
            </a:endParaRPr>
          </a:p>
        </p:txBody>
      </p:sp>
      <p:sp>
        <p:nvSpPr>
          <p:cNvPr id="30" name="모서리가 둥근 직사각형 29"/>
          <p:cNvSpPr/>
          <p:nvPr/>
        </p:nvSpPr>
        <p:spPr>
          <a:xfrm>
            <a:off x="532326" y="3838872"/>
            <a:ext cx="8272117" cy="2017397"/>
          </a:xfrm>
          <a:prstGeom prst="roundRect">
            <a:avLst>
              <a:gd name="adj" fmla="val 6205"/>
            </a:avLst>
          </a:prstGeom>
          <a:solidFill>
            <a:schemeClr val="bg1">
              <a:alpha val="70000"/>
            </a:schemeClr>
          </a:solidFill>
          <a:ln>
            <a:solidFill>
              <a:srgbClr val="0060A8">
                <a:alpha val="11765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34" name="사각형: 잘린 한쪽 모서리 33"/>
          <p:cNvSpPr/>
          <p:nvPr/>
        </p:nvSpPr>
        <p:spPr>
          <a:xfrm>
            <a:off x="535047" y="1100659"/>
            <a:ext cx="2032464" cy="439010"/>
          </a:xfrm>
          <a:prstGeom prst="snip1Rect">
            <a:avLst>
              <a:gd name="adj" fmla="val 50000"/>
            </a:avLst>
          </a:prstGeom>
          <a:gradFill>
            <a:gsLst>
              <a:gs pos="57000">
                <a:srgbClr val="4BA379">
                  <a:lumMod val="90000"/>
                  <a:lumOff val="10000"/>
                </a:srgbClr>
              </a:gs>
              <a:gs pos="60000">
                <a:srgbClr val="4BA379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 dirty="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523475" y="1100659"/>
            <a:ext cx="70307" cy="439010"/>
          </a:xfrm>
          <a:prstGeom prst="rect">
            <a:avLst/>
          </a:prstGeom>
          <a:solidFill>
            <a:srgbClr val="BBE23E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778729" y="1166276"/>
            <a:ext cx="1556836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/>
          <a:p>
            <a:r>
              <a:rPr lang="ko-KR" altLang="en-US" sz="2000" b="1" spc="-80" dirty="0">
                <a:solidFill>
                  <a:prstClr val="white"/>
                </a:solidFill>
                <a:latin typeface="+mn-ea"/>
                <a:ea typeface="+mn-ea"/>
              </a:rPr>
              <a:t>규제 특례제도</a:t>
            </a:r>
          </a:p>
        </p:txBody>
      </p:sp>
      <p:sp>
        <p:nvSpPr>
          <p:cNvPr id="38" name="모서리가 둥근 직사각형 37"/>
          <p:cNvSpPr/>
          <p:nvPr/>
        </p:nvSpPr>
        <p:spPr>
          <a:xfrm>
            <a:off x="532326" y="1791065"/>
            <a:ext cx="8272117" cy="1796412"/>
          </a:xfrm>
          <a:prstGeom prst="roundRect">
            <a:avLst>
              <a:gd name="adj" fmla="val 6205"/>
            </a:avLst>
          </a:prstGeom>
          <a:solidFill>
            <a:schemeClr val="bg1">
              <a:alpha val="70000"/>
            </a:schemeClr>
          </a:solidFill>
          <a:ln>
            <a:solidFill>
              <a:srgbClr val="0060A8">
                <a:alpha val="11765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60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2441366" y="2711821"/>
            <a:ext cx="6229178" cy="690895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>
              <a:lnSpc>
                <a:spcPct val="110000"/>
              </a:lnSpc>
            </a:pPr>
            <a:r>
              <a:rPr lang="ko-KR" altLang="en-US" sz="1400" dirty="0">
                <a:solidFill>
                  <a:srgbClr val="0B1827"/>
                </a:solidFill>
                <a:latin typeface="+mn-ea"/>
                <a:ea typeface="+mn-ea"/>
              </a:rPr>
              <a:t>기업이 사업재편 및 관련 사업활동에 적용되는 법령</a:t>
            </a:r>
            <a:r>
              <a:rPr lang="en-US" altLang="ko-KR" sz="1400" dirty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ko-KR" altLang="en-US" sz="1400" dirty="0">
                <a:solidFill>
                  <a:srgbClr val="0B1827"/>
                </a:solidFill>
                <a:latin typeface="+mn-ea"/>
                <a:ea typeface="+mn-ea"/>
              </a:rPr>
              <a:t>지방자치법규</a:t>
            </a:r>
            <a:r>
              <a:rPr lang="en-US" altLang="ko-KR" sz="1400" dirty="0" smtClean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ko-KR" altLang="en-US" sz="1400" dirty="0" smtClean="0">
                <a:solidFill>
                  <a:srgbClr val="0B1827"/>
                </a:solidFill>
                <a:latin typeface="+mn-ea"/>
                <a:ea typeface="+mn-ea"/>
              </a:rPr>
              <a:t>행정규칙 </a:t>
            </a:r>
            <a:r>
              <a:rPr lang="ko-KR" altLang="en-US" sz="1400" dirty="0">
                <a:solidFill>
                  <a:srgbClr val="0B1827"/>
                </a:solidFill>
                <a:latin typeface="+mn-ea"/>
                <a:ea typeface="+mn-ea"/>
              </a:rPr>
              <a:t>등의 해석</a:t>
            </a:r>
            <a:r>
              <a:rPr lang="en-US" altLang="ko-KR" sz="1400" dirty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ko-KR" altLang="en-US" sz="1400" dirty="0">
                <a:solidFill>
                  <a:srgbClr val="0B1827"/>
                </a:solidFill>
                <a:latin typeface="+mn-ea"/>
                <a:ea typeface="+mn-ea"/>
              </a:rPr>
              <a:t>적용 여부에 관한 확인을 요청하면</a:t>
            </a:r>
            <a:r>
              <a:rPr lang="en-US" altLang="ko-KR" sz="1400" dirty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ko-KR" altLang="en-US" sz="1400" dirty="0" smtClean="0">
                <a:solidFill>
                  <a:srgbClr val="0B1827"/>
                </a:solidFill>
                <a:latin typeface="+mn-ea"/>
                <a:ea typeface="+mn-ea"/>
              </a:rPr>
              <a:t>주무부처에서 </a:t>
            </a:r>
            <a:r>
              <a:rPr lang="en-US" altLang="ko-KR" sz="1400" dirty="0">
                <a:solidFill>
                  <a:srgbClr val="0B1827"/>
                </a:solidFill>
                <a:latin typeface="+mn-ea"/>
                <a:ea typeface="+mn-ea"/>
              </a:rPr>
              <a:t>30</a:t>
            </a:r>
            <a:r>
              <a:rPr lang="ko-KR" altLang="en-US" sz="1400" dirty="0">
                <a:solidFill>
                  <a:srgbClr val="0B1827"/>
                </a:solidFill>
                <a:latin typeface="+mn-ea"/>
                <a:ea typeface="+mn-ea"/>
              </a:rPr>
              <a:t>일 이내 결과 </a:t>
            </a:r>
            <a:r>
              <a:rPr lang="ko-KR" altLang="en-US" sz="1400" dirty="0" smtClean="0">
                <a:solidFill>
                  <a:srgbClr val="0B1827"/>
                </a:solidFill>
                <a:latin typeface="+mn-ea"/>
                <a:ea typeface="+mn-ea"/>
              </a:rPr>
              <a:t>회신 </a:t>
            </a:r>
            <a:r>
              <a:rPr lang="en-US" altLang="ko-KR" sz="1200" dirty="0" smtClean="0">
                <a:solidFill>
                  <a:srgbClr val="0B1827"/>
                </a:solidFill>
                <a:latin typeface="+mn-ea"/>
                <a:ea typeface="+mn-ea"/>
              </a:rPr>
              <a:t>(</a:t>
            </a:r>
            <a:r>
              <a:rPr lang="ko-KR" altLang="en-US" sz="1200" dirty="0">
                <a:solidFill>
                  <a:srgbClr val="0B1827"/>
                </a:solidFill>
                <a:latin typeface="+mn-ea"/>
                <a:ea typeface="+mn-ea"/>
              </a:rPr>
              <a:t>방대하거나</a:t>
            </a:r>
            <a:r>
              <a:rPr lang="en-US" altLang="ko-KR" sz="1200" dirty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ko-KR" altLang="en-US" sz="1200" dirty="0">
                <a:solidFill>
                  <a:srgbClr val="0B1827"/>
                </a:solidFill>
                <a:latin typeface="+mn-ea"/>
                <a:ea typeface="+mn-ea"/>
              </a:rPr>
              <a:t>복잡할 경우 최대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  <a:ea typeface="+mn-ea"/>
              </a:rPr>
              <a:t>60</a:t>
            </a:r>
            <a:r>
              <a:rPr lang="ko-KR" altLang="en-US" sz="1200" dirty="0">
                <a:solidFill>
                  <a:srgbClr val="0B1827"/>
                </a:solidFill>
                <a:latin typeface="+mn-ea"/>
                <a:ea typeface="+mn-ea"/>
              </a:rPr>
              <a:t>일 이내</a:t>
            </a:r>
            <a:r>
              <a:rPr lang="en-US" altLang="ko-KR" sz="1200" dirty="0">
                <a:solidFill>
                  <a:srgbClr val="0B1827"/>
                </a:solidFill>
                <a:latin typeface="+mn-ea"/>
                <a:ea typeface="+mn-ea"/>
              </a:rPr>
              <a:t>)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2394383" y="5247743"/>
            <a:ext cx="6172361" cy="473976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>
              <a:lnSpc>
                <a:spcPct val="110000"/>
              </a:lnSpc>
            </a:pP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주무</a:t>
            </a:r>
            <a:r>
              <a:rPr lang="en-US" altLang="ko-KR" sz="1400" spc="-70" dirty="0">
                <a:solidFill>
                  <a:srgbClr val="0B1827"/>
                </a:solidFill>
                <a:latin typeface="+mn-ea"/>
                <a:ea typeface="+mn-ea"/>
              </a:rPr>
              <a:t>·</a:t>
            </a: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관계 부처는</a:t>
            </a:r>
            <a:r>
              <a:rPr lang="en-US" altLang="ko-KR" sz="1400" spc="-70" dirty="0">
                <a:solidFill>
                  <a:srgbClr val="0B1827"/>
                </a:solidFill>
                <a:latin typeface="+mn-ea"/>
                <a:ea typeface="+mn-ea"/>
              </a:rPr>
              <a:t> </a:t>
            </a: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규제 개선 결정시 행정규제 개선 내용을 공표하고</a:t>
            </a:r>
            <a:r>
              <a:rPr lang="en-US" altLang="ko-KR" sz="1400" spc="-70" dirty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ko-KR" altLang="en-US" sz="1400" spc="-70" dirty="0" smtClean="0">
                <a:solidFill>
                  <a:srgbClr val="0B1827"/>
                </a:solidFill>
                <a:latin typeface="+mn-ea"/>
                <a:ea typeface="+mn-ea"/>
              </a:rPr>
              <a:t>필요한 </a:t>
            </a: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조치를 강구</a:t>
            </a:r>
            <a:endParaRPr lang="en-US" altLang="ko-KR" sz="1400" spc="-70" dirty="0">
              <a:solidFill>
                <a:srgbClr val="0B1827"/>
              </a:solidFill>
              <a:latin typeface="+mn-ea"/>
              <a:ea typeface="+mn-ea"/>
            </a:endParaRPr>
          </a:p>
        </p:txBody>
      </p:sp>
      <p:sp>
        <p:nvSpPr>
          <p:cNvPr id="42" name="직사각형 41"/>
          <p:cNvSpPr/>
          <p:nvPr/>
        </p:nvSpPr>
        <p:spPr>
          <a:xfrm>
            <a:off x="2394384" y="4516894"/>
            <a:ext cx="6229178" cy="677108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>
              <a:lnSpc>
                <a:spcPct val="110000"/>
              </a:lnSpc>
            </a:pP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기업이 규제개선이 필요한 사항</a:t>
            </a:r>
            <a:r>
              <a:rPr lang="en-US" altLang="ko-KR" sz="1400" spc="-70" dirty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이유</a:t>
            </a:r>
            <a:r>
              <a:rPr lang="en-US" altLang="ko-KR" sz="1400" spc="-70" dirty="0">
                <a:solidFill>
                  <a:srgbClr val="0B1827"/>
                </a:solidFill>
                <a:latin typeface="+mn-ea"/>
                <a:ea typeface="+mn-ea"/>
              </a:rPr>
              <a:t>·</a:t>
            </a: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취지</a:t>
            </a:r>
            <a:r>
              <a:rPr lang="en-US" altLang="ko-KR" sz="1400" spc="-70" dirty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ko-KR" altLang="en-US" sz="1400" spc="-70" dirty="0" smtClean="0">
                <a:solidFill>
                  <a:srgbClr val="0B1827"/>
                </a:solidFill>
                <a:latin typeface="+mn-ea"/>
                <a:ea typeface="+mn-ea"/>
              </a:rPr>
              <a:t>개선 시 </a:t>
            </a: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부작용에 </a:t>
            </a:r>
            <a:r>
              <a:rPr lang="ko-KR" altLang="en-US" sz="1400" spc="-70" dirty="0" smtClean="0">
                <a:solidFill>
                  <a:srgbClr val="0B1827"/>
                </a:solidFill>
                <a:latin typeface="+mn-ea"/>
                <a:ea typeface="+mn-ea"/>
              </a:rPr>
              <a:t>대한 보완방안 </a:t>
            </a: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등을 제출하면</a:t>
            </a:r>
            <a:r>
              <a:rPr lang="en-US" altLang="ko-KR" sz="1400" spc="-70" dirty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en-US" altLang="ko-KR" sz="1400" spc="-70" dirty="0" smtClean="0">
                <a:solidFill>
                  <a:srgbClr val="0B1827"/>
                </a:solidFill>
                <a:latin typeface="+mn-ea"/>
                <a:ea typeface="+mn-ea"/>
              </a:rPr>
              <a:t> </a:t>
            </a:r>
            <a:r>
              <a:rPr lang="ko-KR" altLang="en-US" sz="1400" spc="-70" dirty="0" smtClean="0">
                <a:solidFill>
                  <a:srgbClr val="0B1827"/>
                </a:solidFill>
                <a:latin typeface="+mn-ea"/>
                <a:ea typeface="+mn-ea"/>
              </a:rPr>
              <a:t>주무부처에서 </a:t>
            </a:r>
            <a:r>
              <a:rPr lang="en-US" altLang="ko-KR" sz="1400" spc="-70" dirty="0">
                <a:solidFill>
                  <a:srgbClr val="0B1827"/>
                </a:solidFill>
                <a:latin typeface="+mn-ea"/>
                <a:ea typeface="+mn-ea"/>
              </a:rPr>
              <a:t>30</a:t>
            </a:r>
            <a:r>
              <a:rPr lang="ko-KR" altLang="en-US" sz="1400" spc="-70" dirty="0">
                <a:solidFill>
                  <a:srgbClr val="0B1827"/>
                </a:solidFill>
                <a:latin typeface="+mn-ea"/>
                <a:ea typeface="+mn-ea"/>
              </a:rPr>
              <a:t>일 이내 결과 회신</a:t>
            </a:r>
            <a:endParaRPr lang="en-US" altLang="ko-KR" sz="1400" spc="-70" dirty="0">
              <a:solidFill>
                <a:srgbClr val="0B1827"/>
              </a:solidFill>
              <a:latin typeface="+mn-ea"/>
              <a:ea typeface="+mn-ea"/>
            </a:endParaRPr>
          </a:p>
          <a:p>
            <a:pPr>
              <a:lnSpc>
                <a:spcPct val="110000"/>
              </a:lnSpc>
            </a:pPr>
            <a:r>
              <a:rPr lang="en-US" altLang="ko-KR" sz="1200" spc="-70" dirty="0">
                <a:solidFill>
                  <a:srgbClr val="0B1827"/>
                </a:solidFill>
                <a:latin typeface="+mn-ea"/>
                <a:ea typeface="+mn-ea"/>
              </a:rPr>
              <a:t>(</a:t>
            </a:r>
            <a:r>
              <a:rPr lang="ko-KR" altLang="en-US" sz="1200" spc="-70" dirty="0">
                <a:solidFill>
                  <a:srgbClr val="0B1827"/>
                </a:solidFill>
                <a:latin typeface="+mn-ea"/>
                <a:ea typeface="+mn-ea"/>
              </a:rPr>
              <a:t>방대하거나</a:t>
            </a:r>
            <a:r>
              <a:rPr lang="en-US" altLang="ko-KR" sz="1200" spc="-70" dirty="0">
                <a:solidFill>
                  <a:srgbClr val="0B1827"/>
                </a:solidFill>
                <a:latin typeface="+mn-ea"/>
                <a:ea typeface="+mn-ea"/>
              </a:rPr>
              <a:t>, </a:t>
            </a:r>
            <a:r>
              <a:rPr lang="ko-KR" altLang="en-US" sz="1200" spc="-70" dirty="0">
                <a:solidFill>
                  <a:srgbClr val="0B1827"/>
                </a:solidFill>
                <a:latin typeface="+mn-ea"/>
                <a:ea typeface="+mn-ea"/>
              </a:rPr>
              <a:t>복잡할 경우 최대 </a:t>
            </a:r>
            <a:r>
              <a:rPr lang="en-US" altLang="ko-KR" sz="1200" spc="-70" dirty="0">
                <a:solidFill>
                  <a:srgbClr val="0B1827"/>
                </a:solidFill>
                <a:latin typeface="+mn-ea"/>
                <a:ea typeface="+mn-ea"/>
              </a:rPr>
              <a:t>60</a:t>
            </a:r>
            <a:r>
              <a:rPr lang="ko-KR" altLang="en-US" sz="1200" spc="-70" dirty="0">
                <a:solidFill>
                  <a:srgbClr val="0B1827"/>
                </a:solidFill>
                <a:latin typeface="+mn-ea"/>
                <a:ea typeface="+mn-ea"/>
              </a:rPr>
              <a:t>일 이내</a:t>
            </a:r>
            <a:r>
              <a:rPr lang="en-US" altLang="ko-KR" sz="1200" spc="-70" dirty="0">
                <a:solidFill>
                  <a:srgbClr val="0B1827"/>
                </a:solidFill>
                <a:latin typeface="+mn-ea"/>
                <a:ea typeface="+mn-ea"/>
              </a:rPr>
              <a:t>)</a:t>
            </a:r>
          </a:p>
        </p:txBody>
      </p:sp>
      <p:grpSp>
        <p:nvGrpSpPr>
          <p:cNvPr id="60" name="그룹 59"/>
          <p:cNvGrpSpPr/>
          <p:nvPr/>
        </p:nvGrpSpPr>
        <p:grpSpPr>
          <a:xfrm>
            <a:off x="2232562" y="5307650"/>
            <a:ext cx="93991" cy="79454"/>
            <a:chOff x="1" y="2780910"/>
            <a:chExt cx="251399" cy="251399"/>
          </a:xfrm>
        </p:grpSpPr>
        <p:sp>
          <p:nvSpPr>
            <p:cNvPr id="61" name="타원 60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50B6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62" name="이등변 삼각형 61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63" name="양쪽 모서리가 둥근 사각형 62"/>
          <p:cNvSpPr/>
          <p:nvPr/>
        </p:nvSpPr>
        <p:spPr>
          <a:xfrm rot="5400000">
            <a:off x="4417801" y="-1603847"/>
            <a:ext cx="716463" cy="7688850"/>
          </a:xfrm>
          <a:prstGeom prst="round2SameRect">
            <a:avLst>
              <a:gd name="adj1" fmla="val 10699"/>
              <a:gd name="adj2" fmla="val 0"/>
            </a:avLst>
          </a:prstGeom>
          <a:solidFill>
            <a:srgbClr val="0F9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 sz="160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68" name="양쪽 모서리가 둥근 사각형 67"/>
          <p:cNvSpPr/>
          <p:nvPr/>
        </p:nvSpPr>
        <p:spPr>
          <a:xfrm rot="5400000">
            <a:off x="4581774" y="-1769349"/>
            <a:ext cx="215322" cy="7520213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38000">
                <a:schemeClr val="bg1">
                  <a:alpha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>
              <a:solidFill>
                <a:prstClr val="white"/>
              </a:solidFill>
              <a:latin typeface="+mn-ea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2160519" y="1946840"/>
            <a:ext cx="6197538" cy="541687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 algn="ctr">
              <a:lnSpc>
                <a:spcPct val="110000"/>
              </a:lnSpc>
            </a:pPr>
            <a:r>
              <a:rPr lang="ko-KR" altLang="en-US" sz="1600" dirty="0">
                <a:solidFill>
                  <a:prstClr val="white"/>
                </a:solidFill>
                <a:latin typeface="+mn-ea"/>
                <a:ea typeface="+mn-ea"/>
              </a:rPr>
              <a:t>진출하고자 하는 신사업 분야에 어떤 </a:t>
            </a:r>
            <a:r>
              <a:rPr lang="ko-KR" altLang="en-US" sz="1600" dirty="0" smtClean="0">
                <a:solidFill>
                  <a:prstClr val="white"/>
                </a:solidFill>
                <a:latin typeface="+mn-ea"/>
                <a:ea typeface="+mn-ea"/>
              </a:rPr>
              <a:t>법령이나 규제가 적용되는지 사전에 </a:t>
            </a:r>
            <a:r>
              <a:rPr lang="ko-KR" altLang="en-US" sz="1600" dirty="0" err="1" smtClean="0">
                <a:solidFill>
                  <a:prstClr val="white"/>
                </a:solidFill>
                <a:latin typeface="+mn-ea"/>
                <a:ea typeface="+mn-ea"/>
              </a:rPr>
              <a:t>주무부처에</a:t>
            </a:r>
            <a:r>
              <a:rPr lang="ko-KR" altLang="en-US" sz="1600" dirty="0" smtClean="0">
                <a:solidFill>
                  <a:prstClr val="white"/>
                </a:solidFill>
                <a:latin typeface="+mn-ea"/>
                <a:ea typeface="+mn-ea"/>
              </a:rPr>
              <a:t> 확인 가능</a:t>
            </a:r>
            <a:endParaRPr lang="en-US" altLang="ko-KR" sz="1600" dirty="0">
              <a:solidFill>
                <a:prstClr val="white"/>
              </a:solidFill>
              <a:latin typeface="+mn-ea"/>
              <a:ea typeface="+mn-ea"/>
            </a:endParaRPr>
          </a:p>
        </p:txBody>
      </p:sp>
      <p:grpSp>
        <p:nvGrpSpPr>
          <p:cNvPr id="71" name="그룹 70"/>
          <p:cNvGrpSpPr/>
          <p:nvPr/>
        </p:nvGrpSpPr>
        <p:grpSpPr>
          <a:xfrm>
            <a:off x="624823" y="1871549"/>
            <a:ext cx="1529817" cy="1625963"/>
            <a:chOff x="1035442" y="1311798"/>
            <a:chExt cx="3043007" cy="763750"/>
          </a:xfrm>
        </p:grpSpPr>
        <p:sp>
          <p:nvSpPr>
            <p:cNvPr id="72" name="모서리가 둥근 직사각형 71"/>
            <p:cNvSpPr/>
            <p:nvPr/>
          </p:nvSpPr>
          <p:spPr>
            <a:xfrm>
              <a:off x="1035442" y="1355346"/>
              <a:ext cx="3043007" cy="720202"/>
            </a:xfrm>
            <a:prstGeom prst="roundRect">
              <a:avLst>
                <a:gd name="adj" fmla="val 9889"/>
              </a:avLst>
            </a:prstGeom>
            <a:solidFill>
              <a:srgbClr val="0094C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73" name="모서리가 둥근 직사각형 72"/>
            <p:cNvSpPr/>
            <p:nvPr/>
          </p:nvSpPr>
          <p:spPr>
            <a:xfrm>
              <a:off x="1035442" y="1311798"/>
              <a:ext cx="3043007" cy="738260"/>
            </a:xfrm>
            <a:prstGeom prst="roundRect">
              <a:avLst>
                <a:gd name="adj" fmla="val 8612"/>
              </a:avLst>
            </a:prstGeom>
            <a:solidFill>
              <a:srgbClr val="00B0F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defTabSz="457200" latinLnBrk="0"/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74" name="모서리가 둥근 직사각형 73"/>
            <p:cNvSpPr/>
            <p:nvPr/>
          </p:nvSpPr>
          <p:spPr>
            <a:xfrm>
              <a:off x="1067613" y="1322766"/>
              <a:ext cx="2951916" cy="636173"/>
            </a:xfrm>
            <a:prstGeom prst="roundRect">
              <a:avLst>
                <a:gd name="adj" fmla="val 6471"/>
              </a:avLst>
            </a:prstGeom>
            <a:gradFill>
              <a:gsLst>
                <a:gs pos="58000">
                  <a:schemeClr val="bg1">
                    <a:alpha val="16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>
                <a:solidFill>
                  <a:prstClr val="white"/>
                </a:solidFill>
                <a:latin typeface="+mn-ea"/>
              </a:endParaRPr>
            </a:p>
          </p:txBody>
        </p:sp>
      </p:grpSp>
      <p:sp>
        <p:nvSpPr>
          <p:cNvPr id="75" name="직사각형 74"/>
          <p:cNvSpPr/>
          <p:nvPr/>
        </p:nvSpPr>
        <p:spPr>
          <a:xfrm>
            <a:off x="619244" y="2091770"/>
            <a:ext cx="1520851" cy="49859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square" lIns="0" tIns="0" rIns="0" bIns="0">
            <a:spAutoFit/>
            <a:sp3d extrusionH="6350"/>
          </a:bodyPr>
          <a:lstStyle/>
          <a:p>
            <a:pPr algn="ctr">
              <a:lnSpc>
                <a:spcPct val="90000"/>
              </a:lnSpc>
            </a:pPr>
            <a:r>
              <a:rPr lang="ko-KR" altLang="en-US" b="1" dirty="0">
                <a:solidFill>
                  <a:prstClr val="white"/>
                </a:solidFill>
                <a:latin typeface="+mn-ea"/>
                <a:ea typeface="+mn-ea"/>
              </a:rPr>
              <a:t>규제불확실성</a:t>
            </a:r>
          </a:p>
          <a:p>
            <a:pPr algn="ctr">
              <a:lnSpc>
                <a:spcPct val="90000"/>
              </a:lnSpc>
            </a:pPr>
            <a:r>
              <a:rPr lang="ko-KR" altLang="en-US" b="1" dirty="0">
                <a:solidFill>
                  <a:prstClr val="white"/>
                </a:solidFill>
                <a:latin typeface="+mn-ea"/>
                <a:ea typeface="+mn-ea"/>
              </a:rPr>
              <a:t>해소</a:t>
            </a:r>
          </a:p>
        </p:txBody>
      </p:sp>
      <p:grpSp>
        <p:nvGrpSpPr>
          <p:cNvPr id="76" name="그룹 75"/>
          <p:cNvGrpSpPr/>
          <p:nvPr/>
        </p:nvGrpSpPr>
        <p:grpSpPr>
          <a:xfrm>
            <a:off x="2264074" y="2768377"/>
            <a:ext cx="93991" cy="79454"/>
            <a:chOff x="1" y="2780910"/>
            <a:chExt cx="251399" cy="251399"/>
          </a:xfrm>
        </p:grpSpPr>
        <p:sp>
          <p:nvSpPr>
            <p:cNvPr id="77" name="타원 76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0089EE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78" name="이등변 삼각형 77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</p:grpSp>
      <p:sp>
        <p:nvSpPr>
          <p:cNvPr id="79" name="양쪽 모서리가 둥근 사각형 78"/>
          <p:cNvSpPr/>
          <p:nvPr/>
        </p:nvSpPr>
        <p:spPr>
          <a:xfrm rot="5400000">
            <a:off x="4570401" y="359672"/>
            <a:ext cx="411262" cy="7688849"/>
          </a:xfrm>
          <a:prstGeom prst="round2SameRect">
            <a:avLst>
              <a:gd name="adj1" fmla="val 10699"/>
              <a:gd name="adj2" fmla="val 0"/>
            </a:avLst>
          </a:prstGeom>
          <a:solidFill>
            <a:srgbClr val="0F9DB5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 sz="1600">
              <a:solidFill>
                <a:prstClr val="black"/>
              </a:solidFill>
              <a:latin typeface="+mn-ea"/>
              <a:ea typeface="+mn-ea"/>
            </a:endParaRPr>
          </a:p>
        </p:txBody>
      </p:sp>
      <p:sp>
        <p:nvSpPr>
          <p:cNvPr id="80" name="양쪽 모서리가 둥근 사각형 79"/>
          <p:cNvSpPr/>
          <p:nvPr/>
        </p:nvSpPr>
        <p:spPr>
          <a:xfrm rot="5400000">
            <a:off x="4581774" y="378306"/>
            <a:ext cx="215320" cy="7520212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100000">
                <a:schemeClr val="bg1">
                  <a:alpha val="0"/>
                </a:schemeClr>
              </a:gs>
              <a:gs pos="38000">
                <a:schemeClr val="bg1">
                  <a:alpha val="2000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900">
              <a:solidFill>
                <a:prstClr val="white"/>
              </a:solidFill>
              <a:latin typeface="+mn-ea"/>
            </a:endParaRPr>
          </a:p>
        </p:txBody>
      </p:sp>
      <p:sp>
        <p:nvSpPr>
          <p:cNvPr id="81" name="직사각형 80"/>
          <p:cNvSpPr/>
          <p:nvPr/>
        </p:nvSpPr>
        <p:spPr>
          <a:xfrm>
            <a:off x="2026421" y="4077240"/>
            <a:ext cx="6465734" cy="270843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/>
          <a:p>
            <a:pPr algn="ctr">
              <a:lnSpc>
                <a:spcPct val="110000"/>
              </a:lnSpc>
            </a:pPr>
            <a:r>
              <a:rPr lang="ko-KR" altLang="en-US" sz="1600" dirty="0">
                <a:solidFill>
                  <a:prstClr val="white"/>
                </a:solidFill>
                <a:latin typeface="+mn-ea"/>
                <a:ea typeface="+mn-ea"/>
              </a:rPr>
              <a:t>기업이 규제개선을 요청하는 </a:t>
            </a:r>
            <a:r>
              <a:rPr lang="ko-KR" altLang="en-US" sz="1600" dirty="0" smtClean="0">
                <a:solidFill>
                  <a:prstClr val="white"/>
                </a:solidFill>
                <a:latin typeface="+mn-ea"/>
                <a:ea typeface="+mn-ea"/>
              </a:rPr>
              <a:t>경우 해당 </a:t>
            </a:r>
            <a:r>
              <a:rPr lang="ko-KR" altLang="en-US" sz="1600" dirty="0">
                <a:solidFill>
                  <a:prstClr val="white"/>
                </a:solidFill>
                <a:latin typeface="+mn-ea"/>
                <a:ea typeface="+mn-ea"/>
              </a:rPr>
              <a:t>규제를 철폐</a:t>
            </a:r>
            <a:r>
              <a:rPr lang="en-US" altLang="ko-KR" sz="1600" dirty="0">
                <a:solidFill>
                  <a:prstClr val="white"/>
                </a:solidFill>
                <a:latin typeface="+mn-ea"/>
                <a:ea typeface="+mn-ea"/>
              </a:rPr>
              <a:t>·</a:t>
            </a:r>
            <a:r>
              <a:rPr lang="ko-KR" altLang="en-US" sz="1600" dirty="0">
                <a:solidFill>
                  <a:prstClr val="white"/>
                </a:solidFill>
                <a:latin typeface="+mn-ea"/>
                <a:ea typeface="+mn-ea"/>
              </a:rPr>
              <a:t>완화 가능</a:t>
            </a:r>
            <a:endParaRPr lang="en-US" altLang="ko-KR" sz="1600" dirty="0">
              <a:solidFill>
                <a:prstClr val="white"/>
              </a:solidFill>
              <a:latin typeface="+mn-ea"/>
              <a:ea typeface="+mn-ea"/>
            </a:endParaRPr>
          </a:p>
        </p:txBody>
      </p:sp>
      <p:grpSp>
        <p:nvGrpSpPr>
          <p:cNvPr id="82" name="그룹 81"/>
          <p:cNvGrpSpPr/>
          <p:nvPr/>
        </p:nvGrpSpPr>
        <p:grpSpPr>
          <a:xfrm>
            <a:off x="2232562" y="4592004"/>
            <a:ext cx="93991" cy="79454"/>
            <a:chOff x="1" y="2780910"/>
            <a:chExt cx="251399" cy="251399"/>
          </a:xfrm>
        </p:grpSpPr>
        <p:sp>
          <p:nvSpPr>
            <p:cNvPr id="83" name="타원 82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50B6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84" name="이등변 삼각형 83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algn="ctr"/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624823" y="3976099"/>
            <a:ext cx="1515271" cy="1746607"/>
            <a:chOff x="1035442" y="1311798"/>
            <a:chExt cx="3043007" cy="763750"/>
          </a:xfrm>
        </p:grpSpPr>
        <p:sp>
          <p:nvSpPr>
            <p:cNvPr id="86" name="모서리가 둥근 직사각형 85"/>
            <p:cNvSpPr/>
            <p:nvPr/>
          </p:nvSpPr>
          <p:spPr>
            <a:xfrm>
              <a:off x="1035442" y="1355346"/>
              <a:ext cx="3043007" cy="720202"/>
            </a:xfrm>
            <a:prstGeom prst="roundRect">
              <a:avLst>
                <a:gd name="adj" fmla="val 9889"/>
              </a:avLst>
            </a:prstGeom>
            <a:solidFill>
              <a:srgbClr val="3C8A2A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87" name="모서리가 둥근 직사각형 86"/>
            <p:cNvSpPr/>
            <p:nvPr/>
          </p:nvSpPr>
          <p:spPr>
            <a:xfrm>
              <a:off x="1035442" y="1311798"/>
              <a:ext cx="3043007" cy="738260"/>
            </a:xfrm>
            <a:prstGeom prst="roundRect">
              <a:avLst>
                <a:gd name="adj" fmla="val 8612"/>
              </a:avLst>
            </a:prstGeom>
            <a:solidFill>
              <a:srgbClr val="50B638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1600">
                <a:solidFill>
                  <a:prstClr val="black"/>
                </a:solidFill>
                <a:latin typeface="+mn-ea"/>
                <a:ea typeface="+mn-ea"/>
              </a:endParaRPr>
            </a:p>
          </p:txBody>
        </p:sp>
        <p:sp>
          <p:nvSpPr>
            <p:cNvPr id="88" name="모서리가 둥근 직사각형 87"/>
            <p:cNvSpPr/>
            <p:nvPr/>
          </p:nvSpPr>
          <p:spPr>
            <a:xfrm>
              <a:off x="1067613" y="1322766"/>
              <a:ext cx="2951916" cy="636173"/>
            </a:xfrm>
            <a:prstGeom prst="roundRect">
              <a:avLst>
                <a:gd name="adj" fmla="val 6471"/>
              </a:avLst>
            </a:prstGeom>
            <a:gradFill>
              <a:gsLst>
                <a:gs pos="58000">
                  <a:schemeClr val="bg1">
                    <a:alpha val="16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900">
                <a:solidFill>
                  <a:prstClr val="white"/>
                </a:solidFill>
                <a:latin typeface="+mn-ea"/>
              </a:endParaRPr>
            </a:p>
          </p:txBody>
        </p:sp>
      </p:grpSp>
      <p:sp>
        <p:nvSpPr>
          <p:cNvPr id="89" name="직사각형 88"/>
          <p:cNvSpPr/>
          <p:nvPr/>
        </p:nvSpPr>
        <p:spPr>
          <a:xfrm>
            <a:off x="661166" y="4250243"/>
            <a:ext cx="1401997" cy="49859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square" lIns="0" tIns="0" rIns="0" bIns="0">
            <a:spAutoFit/>
            <a:sp3d extrusionH="6350"/>
          </a:bodyPr>
          <a:lstStyle/>
          <a:p>
            <a:pPr algn="ctr">
              <a:lnSpc>
                <a:spcPct val="90000"/>
              </a:lnSpc>
            </a:pPr>
            <a:r>
              <a:rPr lang="ko-KR" altLang="en-US" b="1" dirty="0">
                <a:solidFill>
                  <a:prstClr val="white"/>
                </a:solidFill>
                <a:latin typeface="+mn-ea"/>
                <a:ea typeface="+mn-ea"/>
              </a:rPr>
              <a:t>기업제안방식</a:t>
            </a:r>
          </a:p>
          <a:p>
            <a:pPr algn="ctr">
              <a:lnSpc>
                <a:spcPct val="90000"/>
              </a:lnSpc>
            </a:pPr>
            <a:r>
              <a:rPr lang="ko-KR" altLang="en-US" b="1" dirty="0">
                <a:solidFill>
                  <a:prstClr val="white"/>
                </a:solidFill>
                <a:latin typeface="+mn-ea"/>
                <a:ea typeface="+mn-ea"/>
              </a:rPr>
              <a:t>규제개선</a:t>
            </a:r>
          </a:p>
        </p:txBody>
      </p:sp>
      <p:pic>
        <p:nvPicPr>
          <p:cNvPr id="90" name="그림 89"/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54635" y="2643531"/>
            <a:ext cx="1070060" cy="768247"/>
          </a:xfrm>
          <a:prstGeom prst="rect">
            <a:avLst/>
          </a:prstGeom>
        </p:spPr>
      </p:pic>
      <p:pic>
        <p:nvPicPr>
          <p:cNvPr id="91" name="그림 90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H="1">
            <a:off x="923203" y="4880545"/>
            <a:ext cx="714409" cy="609118"/>
          </a:xfrm>
          <a:prstGeom prst="rect">
            <a:avLst/>
          </a:prstGeom>
        </p:spPr>
      </p:pic>
      <p:sp>
        <p:nvSpPr>
          <p:cNvPr id="92" name="Freeform 51"/>
          <p:cNvSpPr>
            <a:spLocks/>
          </p:cNvSpPr>
          <p:nvPr/>
        </p:nvSpPr>
        <p:spPr bwMode="auto">
          <a:xfrm>
            <a:off x="1437066" y="4956274"/>
            <a:ext cx="482614" cy="330609"/>
          </a:xfrm>
          <a:custGeom>
            <a:avLst/>
            <a:gdLst>
              <a:gd name="T0" fmla="*/ 30 w 519"/>
              <a:gd name="T1" fmla="*/ 206 h 420"/>
              <a:gd name="T2" fmla="*/ 101 w 519"/>
              <a:gd name="T3" fmla="*/ 160 h 420"/>
              <a:gd name="T4" fmla="*/ 192 w 519"/>
              <a:gd name="T5" fmla="*/ 300 h 420"/>
              <a:gd name="T6" fmla="*/ 415 w 519"/>
              <a:gd name="T7" fmla="*/ 43 h 420"/>
              <a:gd name="T8" fmla="*/ 483 w 519"/>
              <a:gd name="T9" fmla="*/ 99 h 420"/>
              <a:gd name="T10" fmla="*/ 227 w 519"/>
              <a:gd name="T11" fmla="*/ 397 h 420"/>
              <a:gd name="T12" fmla="*/ 158 w 519"/>
              <a:gd name="T13" fmla="*/ 393 h 420"/>
              <a:gd name="T14" fmla="*/ 30 w 519"/>
              <a:gd name="T15" fmla="*/ 206 h 4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19" h="420">
                <a:moveTo>
                  <a:pt x="30" y="206"/>
                </a:moveTo>
                <a:cubicBezTo>
                  <a:pt x="0" y="159"/>
                  <a:pt x="70" y="113"/>
                  <a:pt x="101" y="160"/>
                </a:cubicBezTo>
                <a:cubicBezTo>
                  <a:pt x="192" y="300"/>
                  <a:pt x="192" y="300"/>
                  <a:pt x="192" y="300"/>
                </a:cubicBezTo>
                <a:cubicBezTo>
                  <a:pt x="415" y="43"/>
                  <a:pt x="415" y="43"/>
                  <a:pt x="415" y="43"/>
                </a:cubicBezTo>
                <a:cubicBezTo>
                  <a:pt x="452" y="0"/>
                  <a:pt x="519" y="56"/>
                  <a:pt x="483" y="99"/>
                </a:cubicBezTo>
                <a:cubicBezTo>
                  <a:pt x="227" y="397"/>
                  <a:pt x="227" y="397"/>
                  <a:pt x="227" y="397"/>
                </a:cubicBezTo>
                <a:cubicBezTo>
                  <a:pt x="209" y="420"/>
                  <a:pt x="175" y="418"/>
                  <a:pt x="158" y="393"/>
                </a:cubicBezTo>
                <a:cubicBezTo>
                  <a:pt x="30" y="206"/>
                  <a:pt x="30" y="206"/>
                  <a:pt x="30" y="206"/>
                </a:cubicBezTo>
                <a:close/>
              </a:path>
            </a:pathLst>
          </a:custGeom>
          <a:solidFill>
            <a:srgbClr val="FF006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sz="1600">
              <a:solidFill>
                <a:prstClr val="black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41063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ko-KR" sz="1800" dirty="0" smtClean="0">
                <a:ea typeface="+mn-ea"/>
              </a:rPr>
              <a:t>6</a:t>
            </a:r>
            <a:r>
              <a:rPr lang="en-US" altLang="ko-KR" sz="1800" dirty="0" smtClean="0">
                <a:latin typeface="Trebuchet MS" panose="020B0603020202020204" pitchFamily="34" charset="0"/>
                <a:ea typeface="+mn-ea"/>
              </a:rPr>
              <a:t>. </a:t>
            </a:r>
            <a:r>
              <a:rPr lang="ko-KR" altLang="en-US" sz="1800" dirty="0" smtClean="0">
                <a:latin typeface="Trebuchet MS" panose="020B0603020202020204" pitchFamily="34" charset="0"/>
                <a:ea typeface="+mn-ea"/>
              </a:rPr>
              <a:t>지원</a:t>
            </a:r>
            <a:r>
              <a:rPr lang="en-US" altLang="ko-KR" sz="1800" dirty="0" smtClean="0"/>
              <a:t>·</a:t>
            </a:r>
            <a:r>
              <a:rPr lang="ko-KR" altLang="en-US" sz="1800" dirty="0" smtClean="0">
                <a:ea typeface="+mn-ea"/>
              </a:rPr>
              <a:t>심의</a:t>
            </a:r>
            <a:r>
              <a:rPr lang="en-US" altLang="ko-KR" sz="1800" dirty="0">
                <a:ea typeface="+mn-ea"/>
              </a:rPr>
              <a:t>·</a:t>
            </a:r>
            <a:r>
              <a:rPr lang="ko-KR" altLang="en-US" sz="1800" dirty="0">
                <a:ea typeface="+mn-ea"/>
              </a:rPr>
              <a:t>승인 절차</a:t>
            </a:r>
            <a:endParaRPr lang="ko-KR" altLang="en-US" sz="1800" dirty="0">
              <a:latin typeface="Trebuchet MS" panose="020B0603020202020204" pitchFamily="34" charset="0"/>
              <a:ea typeface="+mn-ea"/>
            </a:endParaRPr>
          </a:p>
        </p:txBody>
      </p:sp>
      <p:sp>
        <p:nvSpPr>
          <p:cNvPr id="77" name="모서리가 둥근 직사각형 111"/>
          <p:cNvSpPr/>
          <p:nvPr/>
        </p:nvSpPr>
        <p:spPr>
          <a:xfrm>
            <a:off x="1023819" y="2233051"/>
            <a:ext cx="7622792" cy="2920840"/>
          </a:xfrm>
          <a:prstGeom prst="roundRect">
            <a:avLst>
              <a:gd name="adj" fmla="val 2420"/>
            </a:avLst>
          </a:prstGeom>
          <a:gradFill flip="none" rotWithShape="0">
            <a:gsLst>
              <a:gs pos="100000">
                <a:srgbClr val="4B9FC9">
                  <a:lumMod val="14000"/>
                  <a:lumOff val="86000"/>
                </a:srgbClr>
              </a:gs>
              <a:gs pos="6000">
                <a:srgbClr val="EBF7FF">
                  <a:lumMod val="3000"/>
                  <a:lumOff val="97000"/>
                </a:srgbClr>
              </a:gs>
            </a:gsLst>
            <a:lin ang="5400000" scaled="0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79" name="Group 29"/>
          <p:cNvGrpSpPr>
            <a:grpSpLocks noChangeAspect="1"/>
          </p:cNvGrpSpPr>
          <p:nvPr/>
        </p:nvGrpSpPr>
        <p:grpSpPr bwMode="auto">
          <a:xfrm>
            <a:off x="3120824" y="3535573"/>
            <a:ext cx="420173" cy="329132"/>
            <a:chOff x="1677" y="5581"/>
            <a:chExt cx="1887" cy="1729"/>
          </a:xfrm>
        </p:grpSpPr>
        <p:sp>
          <p:nvSpPr>
            <p:cNvPr id="159" name="Freeform 30"/>
            <p:cNvSpPr>
              <a:spLocks/>
            </p:cNvSpPr>
            <p:nvPr/>
          </p:nvSpPr>
          <p:spPr bwMode="auto">
            <a:xfrm>
              <a:off x="1677" y="5581"/>
              <a:ext cx="1887" cy="1729"/>
            </a:xfrm>
            <a:custGeom>
              <a:avLst/>
              <a:gdLst>
                <a:gd name="T0" fmla="*/ 783 w 799"/>
                <a:gd name="T1" fmla="*/ 398 h 732"/>
                <a:gd name="T2" fmla="*/ 530 w 799"/>
                <a:gd name="T3" fmla="*/ 698 h 732"/>
                <a:gd name="T4" fmla="*/ 472 w 799"/>
                <a:gd name="T5" fmla="*/ 698 h 732"/>
                <a:gd name="T6" fmla="*/ 472 w 799"/>
                <a:gd name="T7" fmla="*/ 544 h 732"/>
                <a:gd name="T8" fmla="*/ 47 w 799"/>
                <a:gd name="T9" fmla="*/ 544 h 732"/>
                <a:gd name="T10" fmla="*/ 0 w 799"/>
                <a:gd name="T11" fmla="*/ 489 h 732"/>
                <a:gd name="T12" fmla="*/ 0 w 799"/>
                <a:gd name="T13" fmla="*/ 239 h 732"/>
                <a:gd name="T14" fmla="*/ 47 w 799"/>
                <a:gd name="T15" fmla="*/ 184 h 732"/>
                <a:gd name="T16" fmla="*/ 472 w 799"/>
                <a:gd name="T17" fmla="*/ 184 h 732"/>
                <a:gd name="T18" fmla="*/ 472 w 799"/>
                <a:gd name="T19" fmla="*/ 30 h 732"/>
                <a:gd name="T20" fmla="*/ 530 w 799"/>
                <a:gd name="T21" fmla="*/ 30 h 732"/>
                <a:gd name="T22" fmla="*/ 783 w 799"/>
                <a:gd name="T23" fmla="*/ 330 h 732"/>
                <a:gd name="T24" fmla="*/ 783 w 799"/>
                <a:gd name="T25" fmla="*/ 398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9" h="732">
                  <a:moveTo>
                    <a:pt x="783" y="398"/>
                  </a:moveTo>
                  <a:cubicBezTo>
                    <a:pt x="530" y="698"/>
                    <a:pt x="530" y="698"/>
                    <a:pt x="530" y="698"/>
                  </a:cubicBezTo>
                  <a:cubicBezTo>
                    <a:pt x="502" y="732"/>
                    <a:pt x="472" y="717"/>
                    <a:pt x="472" y="698"/>
                  </a:cubicBezTo>
                  <a:cubicBezTo>
                    <a:pt x="472" y="544"/>
                    <a:pt x="472" y="544"/>
                    <a:pt x="472" y="544"/>
                  </a:cubicBezTo>
                  <a:cubicBezTo>
                    <a:pt x="47" y="544"/>
                    <a:pt x="47" y="544"/>
                    <a:pt x="47" y="544"/>
                  </a:cubicBezTo>
                  <a:cubicBezTo>
                    <a:pt x="21" y="544"/>
                    <a:pt x="0" y="520"/>
                    <a:pt x="0" y="489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0" y="208"/>
                    <a:pt x="21" y="184"/>
                    <a:pt x="47" y="184"/>
                  </a:cubicBezTo>
                  <a:cubicBezTo>
                    <a:pt x="472" y="184"/>
                    <a:pt x="472" y="184"/>
                    <a:pt x="472" y="184"/>
                  </a:cubicBezTo>
                  <a:cubicBezTo>
                    <a:pt x="472" y="30"/>
                    <a:pt x="472" y="30"/>
                    <a:pt x="472" y="30"/>
                  </a:cubicBezTo>
                  <a:cubicBezTo>
                    <a:pt x="472" y="11"/>
                    <a:pt x="504" y="0"/>
                    <a:pt x="530" y="30"/>
                  </a:cubicBezTo>
                  <a:cubicBezTo>
                    <a:pt x="783" y="330"/>
                    <a:pt x="783" y="330"/>
                    <a:pt x="783" y="330"/>
                  </a:cubicBezTo>
                  <a:cubicBezTo>
                    <a:pt x="799" y="349"/>
                    <a:pt x="799" y="379"/>
                    <a:pt x="783" y="398"/>
                  </a:cubicBezTo>
                  <a:close/>
                </a:path>
              </a:pathLst>
            </a:custGeom>
            <a:gradFill>
              <a:gsLst>
                <a:gs pos="30000">
                  <a:srgbClr val="77CEED"/>
                </a:gs>
                <a:gs pos="77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60" name="Freeform 31"/>
            <p:cNvSpPr>
              <a:spLocks/>
            </p:cNvSpPr>
            <p:nvPr/>
          </p:nvSpPr>
          <p:spPr bwMode="auto">
            <a:xfrm>
              <a:off x="2917" y="5789"/>
              <a:ext cx="601" cy="1293"/>
            </a:xfrm>
            <a:custGeom>
              <a:avLst/>
              <a:gdLst>
                <a:gd name="T0" fmla="*/ 0 w 190"/>
                <a:gd name="T1" fmla="*/ 11 h 409"/>
                <a:gd name="T2" fmla="*/ 33 w 190"/>
                <a:gd name="T3" fmla="*/ 11 h 409"/>
                <a:gd name="T4" fmla="*/ 181 w 190"/>
                <a:gd name="T5" fmla="*/ 185 h 409"/>
                <a:gd name="T6" fmla="*/ 181 w 190"/>
                <a:gd name="T7" fmla="*/ 224 h 409"/>
                <a:gd name="T8" fmla="*/ 33 w 190"/>
                <a:gd name="T9" fmla="*/ 398 h 409"/>
                <a:gd name="T10" fmla="*/ 0 w 190"/>
                <a:gd name="T11" fmla="*/ 398 h 409"/>
                <a:gd name="T12" fmla="*/ 0 w 190"/>
                <a:gd name="T13" fmla="*/ 11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409">
                  <a:moveTo>
                    <a:pt x="0" y="11"/>
                  </a:moveTo>
                  <a:cubicBezTo>
                    <a:pt x="9" y="0"/>
                    <a:pt x="24" y="0"/>
                    <a:pt x="33" y="11"/>
                  </a:cubicBezTo>
                  <a:cubicBezTo>
                    <a:pt x="181" y="185"/>
                    <a:pt x="181" y="185"/>
                    <a:pt x="181" y="185"/>
                  </a:cubicBezTo>
                  <a:cubicBezTo>
                    <a:pt x="190" y="196"/>
                    <a:pt x="190" y="214"/>
                    <a:pt x="181" y="224"/>
                  </a:cubicBezTo>
                  <a:cubicBezTo>
                    <a:pt x="33" y="398"/>
                    <a:pt x="33" y="398"/>
                    <a:pt x="33" y="398"/>
                  </a:cubicBezTo>
                  <a:cubicBezTo>
                    <a:pt x="24" y="409"/>
                    <a:pt x="9" y="409"/>
                    <a:pt x="0" y="398"/>
                  </a:cubicBezTo>
                  <a:lnTo>
                    <a:pt x="0" y="11"/>
                  </a:lnTo>
                  <a:close/>
                </a:path>
              </a:pathLst>
            </a:custGeom>
            <a:gradFill>
              <a:gsLst>
                <a:gs pos="32000">
                  <a:schemeClr val="bg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grpSp>
        <p:nvGrpSpPr>
          <p:cNvPr id="80" name="Group 29"/>
          <p:cNvGrpSpPr>
            <a:grpSpLocks noChangeAspect="1"/>
          </p:cNvGrpSpPr>
          <p:nvPr/>
        </p:nvGrpSpPr>
        <p:grpSpPr bwMode="auto">
          <a:xfrm>
            <a:off x="3120824" y="4289953"/>
            <a:ext cx="420173" cy="329132"/>
            <a:chOff x="1677" y="5581"/>
            <a:chExt cx="1887" cy="1729"/>
          </a:xfrm>
        </p:grpSpPr>
        <p:sp>
          <p:nvSpPr>
            <p:cNvPr id="157" name="Freeform 30"/>
            <p:cNvSpPr>
              <a:spLocks/>
            </p:cNvSpPr>
            <p:nvPr/>
          </p:nvSpPr>
          <p:spPr bwMode="auto">
            <a:xfrm>
              <a:off x="1677" y="5581"/>
              <a:ext cx="1887" cy="1729"/>
            </a:xfrm>
            <a:custGeom>
              <a:avLst/>
              <a:gdLst>
                <a:gd name="T0" fmla="*/ 783 w 799"/>
                <a:gd name="T1" fmla="*/ 398 h 732"/>
                <a:gd name="T2" fmla="*/ 530 w 799"/>
                <a:gd name="T3" fmla="*/ 698 h 732"/>
                <a:gd name="T4" fmla="*/ 472 w 799"/>
                <a:gd name="T5" fmla="*/ 698 h 732"/>
                <a:gd name="T6" fmla="*/ 472 w 799"/>
                <a:gd name="T7" fmla="*/ 544 h 732"/>
                <a:gd name="T8" fmla="*/ 47 w 799"/>
                <a:gd name="T9" fmla="*/ 544 h 732"/>
                <a:gd name="T10" fmla="*/ 0 w 799"/>
                <a:gd name="T11" fmla="*/ 489 h 732"/>
                <a:gd name="T12" fmla="*/ 0 w 799"/>
                <a:gd name="T13" fmla="*/ 239 h 732"/>
                <a:gd name="T14" fmla="*/ 47 w 799"/>
                <a:gd name="T15" fmla="*/ 184 h 732"/>
                <a:gd name="T16" fmla="*/ 472 w 799"/>
                <a:gd name="T17" fmla="*/ 184 h 732"/>
                <a:gd name="T18" fmla="*/ 472 w 799"/>
                <a:gd name="T19" fmla="*/ 30 h 732"/>
                <a:gd name="T20" fmla="*/ 530 w 799"/>
                <a:gd name="T21" fmla="*/ 30 h 732"/>
                <a:gd name="T22" fmla="*/ 783 w 799"/>
                <a:gd name="T23" fmla="*/ 330 h 732"/>
                <a:gd name="T24" fmla="*/ 783 w 799"/>
                <a:gd name="T25" fmla="*/ 398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9" h="732">
                  <a:moveTo>
                    <a:pt x="783" y="398"/>
                  </a:moveTo>
                  <a:cubicBezTo>
                    <a:pt x="530" y="698"/>
                    <a:pt x="530" y="698"/>
                    <a:pt x="530" y="698"/>
                  </a:cubicBezTo>
                  <a:cubicBezTo>
                    <a:pt x="502" y="732"/>
                    <a:pt x="472" y="717"/>
                    <a:pt x="472" y="698"/>
                  </a:cubicBezTo>
                  <a:cubicBezTo>
                    <a:pt x="472" y="544"/>
                    <a:pt x="472" y="544"/>
                    <a:pt x="472" y="544"/>
                  </a:cubicBezTo>
                  <a:cubicBezTo>
                    <a:pt x="47" y="544"/>
                    <a:pt x="47" y="544"/>
                    <a:pt x="47" y="544"/>
                  </a:cubicBezTo>
                  <a:cubicBezTo>
                    <a:pt x="21" y="544"/>
                    <a:pt x="0" y="520"/>
                    <a:pt x="0" y="489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0" y="208"/>
                    <a:pt x="21" y="184"/>
                    <a:pt x="47" y="184"/>
                  </a:cubicBezTo>
                  <a:cubicBezTo>
                    <a:pt x="472" y="184"/>
                    <a:pt x="472" y="184"/>
                    <a:pt x="472" y="184"/>
                  </a:cubicBezTo>
                  <a:cubicBezTo>
                    <a:pt x="472" y="30"/>
                    <a:pt x="472" y="30"/>
                    <a:pt x="472" y="30"/>
                  </a:cubicBezTo>
                  <a:cubicBezTo>
                    <a:pt x="472" y="11"/>
                    <a:pt x="504" y="0"/>
                    <a:pt x="530" y="30"/>
                  </a:cubicBezTo>
                  <a:cubicBezTo>
                    <a:pt x="783" y="330"/>
                    <a:pt x="783" y="330"/>
                    <a:pt x="783" y="330"/>
                  </a:cubicBezTo>
                  <a:cubicBezTo>
                    <a:pt x="799" y="349"/>
                    <a:pt x="799" y="379"/>
                    <a:pt x="783" y="398"/>
                  </a:cubicBezTo>
                  <a:close/>
                </a:path>
              </a:pathLst>
            </a:custGeom>
            <a:gradFill>
              <a:gsLst>
                <a:gs pos="30000">
                  <a:srgbClr val="77CEED"/>
                </a:gs>
                <a:gs pos="77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58" name="Freeform 31"/>
            <p:cNvSpPr>
              <a:spLocks/>
            </p:cNvSpPr>
            <p:nvPr/>
          </p:nvSpPr>
          <p:spPr bwMode="auto">
            <a:xfrm>
              <a:off x="2917" y="5789"/>
              <a:ext cx="601" cy="1293"/>
            </a:xfrm>
            <a:custGeom>
              <a:avLst/>
              <a:gdLst>
                <a:gd name="T0" fmla="*/ 0 w 190"/>
                <a:gd name="T1" fmla="*/ 11 h 409"/>
                <a:gd name="T2" fmla="*/ 33 w 190"/>
                <a:gd name="T3" fmla="*/ 11 h 409"/>
                <a:gd name="T4" fmla="*/ 181 w 190"/>
                <a:gd name="T5" fmla="*/ 185 h 409"/>
                <a:gd name="T6" fmla="*/ 181 w 190"/>
                <a:gd name="T7" fmla="*/ 224 h 409"/>
                <a:gd name="T8" fmla="*/ 33 w 190"/>
                <a:gd name="T9" fmla="*/ 398 h 409"/>
                <a:gd name="T10" fmla="*/ 0 w 190"/>
                <a:gd name="T11" fmla="*/ 398 h 409"/>
                <a:gd name="T12" fmla="*/ 0 w 190"/>
                <a:gd name="T13" fmla="*/ 11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409">
                  <a:moveTo>
                    <a:pt x="0" y="11"/>
                  </a:moveTo>
                  <a:cubicBezTo>
                    <a:pt x="9" y="0"/>
                    <a:pt x="24" y="0"/>
                    <a:pt x="33" y="11"/>
                  </a:cubicBezTo>
                  <a:cubicBezTo>
                    <a:pt x="181" y="185"/>
                    <a:pt x="181" y="185"/>
                    <a:pt x="181" y="185"/>
                  </a:cubicBezTo>
                  <a:cubicBezTo>
                    <a:pt x="190" y="196"/>
                    <a:pt x="190" y="214"/>
                    <a:pt x="181" y="224"/>
                  </a:cubicBezTo>
                  <a:cubicBezTo>
                    <a:pt x="33" y="398"/>
                    <a:pt x="33" y="398"/>
                    <a:pt x="33" y="398"/>
                  </a:cubicBezTo>
                  <a:cubicBezTo>
                    <a:pt x="24" y="409"/>
                    <a:pt x="9" y="409"/>
                    <a:pt x="0" y="398"/>
                  </a:cubicBezTo>
                  <a:lnTo>
                    <a:pt x="0" y="11"/>
                  </a:lnTo>
                  <a:close/>
                </a:path>
              </a:pathLst>
            </a:custGeom>
            <a:gradFill>
              <a:gsLst>
                <a:gs pos="32000">
                  <a:schemeClr val="bg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sp>
        <p:nvSpPr>
          <p:cNvPr id="82" name="모서리가 둥근 직사각형 111"/>
          <p:cNvSpPr/>
          <p:nvPr/>
        </p:nvSpPr>
        <p:spPr>
          <a:xfrm>
            <a:off x="1023819" y="957098"/>
            <a:ext cx="7622792" cy="1162397"/>
          </a:xfrm>
          <a:prstGeom prst="roundRect">
            <a:avLst>
              <a:gd name="adj" fmla="val 6309"/>
            </a:avLst>
          </a:prstGeom>
          <a:gradFill flip="none" rotWithShape="0">
            <a:gsLst>
              <a:gs pos="100000">
                <a:srgbClr val="4B9FC9">
                  <a:lumMod val="14000"/>
                  <a:lumOff val="86000"/>
                </a:srgbClr>
              </a:gs>
              <a:gs pos="6000">
                <a:srgbClr val="EBF7FF">
                  <a:lumMod val="3000"/>
                  <a:lumOff val="97000"/>
                </a:srgbClr>
              </a:gs>
            </a:gsLst>
            <a:lin ang="5400000" scaled="0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83" name="모서리가 둥근 직사각형 111"/>
          <p:cNvSpPr/>
          <p:nvPr/>
        </p:nvSpPr>
        <p:spPr>
          <a:xfrm>
            <a:off x="1023819" y="5419994"/>
            <a:ext cx="7622792" cy="809972"/>
          </a:xfrm>
          <a:prstGeom prst="roundRect">
            <a:avLst>
              <a:gd name="adj" fmla="val 6309"/>
            </a:avLst>
          </a:prstGeom>
          <a:gradFill flip="none" rotWithShape="0">
            <a:gsLst>
              <a:gs pos="100000">
                <a:srgbClr val="4B9FC9">
                  <a:lumMod val="14000"/>
                  <a:lumOff val="86000"/>
                </a:srgbClr>
              </a:gs>
              <a:gs pos="6000">
                <a:srgbClr val="EBF7FF">
                  <a:lumMod val="3000"/>
                  <a:lumOff val="97000"/>
                </a:srgbClr>
              </a:gs>
            </a:gsLst>
            <a:lin ang="5400000" scaled="0"/>
            <a:tileRect/>
          </a:gra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85" name="그룹 84"/>
          <p:cNvGrpSpPr/>
          <p:nvPr/>
        </p:nvGrpSpPr>
        <p:grpSpPr>
          <a:xfrm>
            <a:off x="497388" y="5242935"/>
            <a:ext cx="1200242" cy="1196918"/>
            <a:chOff x="3148019" y="1700808"/>
            <a:chExt cx="661981" cy="608896"/>
          </a:xfrm>
        </p:grpSpPr>
        <p:sp>
          <p:nvSpPr>
            <p:cNvPr id="154" name="타원 153"/>
            <p:cNvSpPr/>
            <p:nvPr/>
          </p:nvSpPr>
          <p:spPr>
            <a:xfrm>
              <a:off x="3148019" y="1712316"/>
              <a:ext cx="661981" cy="597388"/>
            </a:xfrm>
            <a:prstGeom prst="ellipse">
              <a:avLst/>
            </a:prstGeom>
            <a:gradFill>
              <a:gsLst>
                <a:gs pos="49000">
                  <a:srgbClr val="8FDE40"/>
                </a:gs>
                <a:gs pos="0">
                  <a:srgbClr val="436D0B">
                    <a:lumMod val="82000"/>
                    <a:lumOff val="18000"/>
                  </a:srgbClr>
                </a:gs>
                <a:gs pos="91000">
                  <a:srgbClr val="436D0B">
                    <a:lumMod val="82000"/>
                    <a:lumOff val="18000"/>
                  </a:srgbClr>
                </a:gs>
              </a:gsLst>
              <a:lin ang="0" scaled="0"/>
            </a:gradFill>
            <a:ln>
              <a:noFill/>
            </a:ln>
            <a:effectLst>
              <a:outerShdw blurRad="50800" dist="38100" dir="5400000" algn="t" rotWithShape="0">
                <a:prstClr val="black">
                  <a:alpha val="17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55" name="타원 154"/>
            <p:cNvSpPr/>
            <p:nvPr/>
          </p:nvSpPr>
          <p:spPr>
            <a:xfrm>
              <a:off x="3148019" y="1700808"/>
              <a:ext cx="661981" cy="570880"/>
            </a:xfrm>
            <a:prstGeom prst="ellipse">
              <a:avLst/>
            </a:prstGeom>
            <a:gradFill>
              <a:gsLst>
                <a:gs pos="0">
                  <a:srgbClr val="B2DB57"/>
                </a:gs>
                <a:gs pos="100000">
                  <a:srgbClr val="D7EB97"/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56" name="타원 155"/>
            <p:cNvSpPr/>
            <p:nvPr/>
          </p:nvSpPr>
          <p:spPr>
            <a:xfrm>
              <a:off x="3203023" y="1748243"/>
              <a:ext cx="551972" cy="4760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 dirty="0">
                <a:solidFill>
                  <a:prstClr val="white"/>
                </a:solidFill>
                <a:latin typeface="+mn-ea"/>
              </a:endParaRPr>
            </a:p>
          </p:txBody>
        </p:sp>
      </p:grpSp>
      <p:grpSp>
        <p:nvGrpSpPr>
          <p:cNvPr id="87" name="그룹 86"/>
          <p:cNvGrpSpPr/>
          <p:nvPr/>
        </p:nvGrpSpPr>
        <p:grpSpPr>
          <a:xfrm>
            <a:off x="497388" y="900967"/>
            <a:ext cx="1200242" cy="1196918"/>
            <a:chOff x="3148019" y="1700808"/>
            <a:chExt cx="661981" cy="608896"/>
          </a:xfrm>
        </p:grpSpPr>
        <p:sp>
          <p:nvSpPr>
            <p:cNvPr id="151" name="타원 150"/>
            <p:cNvSpPr/>
            <p:nvPr/>
          </p:nvSpPr>
          <p:spPr>
            <a:xfrm>
              <a:off x="3148019" y="1712316"/>
              <a:ext cx="661981" cy="597388"/>
            </a:xfrm>
            <a:prstGeom prst="ellipse">
              <a:avLst/>
            </a:prstGeom>
            <a:gradFill>
              <a:gsLst>
                <a:gs pos="44000">
                  <a:srgbClr val="3EC5F6"/>
                </a:gs>
                <a:gs pos="0">
                  <a:srgbClr val="0070C0"/>
                </a:gs>
                <a:gs pos="100000">
                  <a:srgbClr val="048EEC"/>
                </a:gs>
              </a:gsLst>
              <a:lin ang="0" scaled="0"/>
            </a:gradFill>
            <a:ln>
              <a:noFill/>
            </a:ln>
            <a:effectLst>
              <a:outerShdw blurRad="63500" dist="38100" dir="5400000" algn="t" rotWithShape="0">
                <a:prstClr val="black">
                  <a:alpha val="1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52" name="타원 151"/>
            <p:cNvSpPr/>
            <p:nvPr/>
          </p:nvSpPr>
          <p:spPr>
            <a:xfrm>
              <a:off x="3148019" y="1700808"/>
              <a:ext cx="661981" cy="570880"/>
            </a:xfrm>
            <a:prstGeom prst="ellipse">
              <a:avLst/>
            </a:prstGeom>
            <a:gradFill>
              <a:gsLst>
                <a:gs pos="0">
                  <a:srgbClr val="00B0F0"/>
                </a:gs>
                <a:gs pos="100000">
                  <a:srgbClr val="00B0F0">
                    <a:lumMod val="39000"/>
                    <a:lumOff val="61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53" name="타원 152"/>
            <p:cNvSpPr/>
            <p:nvPr/>
          </p:nvSpPr>
          <p:spPr>
            <a:xfrm>
              <a:off x="3203023" y="1748243"/>
              <a:ext cx="551972" cy="4760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 dirty="0">
                <a:solidFill>
                  <a:prstClr val="white"/>
                </a:solidFill>
                <a:latin typeface="+mn-ea"/>
              </a:endParaRPr>
            </a:p>
          </p:txBody>
        </p:sp>
      </p:grpSp>
      <p:grpSp>
        <p:nvGrpSpPr>
          <p:cNvPr id="89" name="그룹 88"/>
          <p:cNvGrpSpPr/>
          <p:nvPr/>
        </p:nvGrpSpPr>
        <p:grpSpPr>
          <a:xfrm>
            <a:off x="497388" y="3008301"/>
            <a:ext cx="1200242" cy="1196918"/>
            <a:chOff x="3148019" y="1700808"/>
            <a:chExt cx="661981" cy="608896"/>
          </a:xfrm>
        </p:grpSpPr>
        <p:sp>
          <p:nvSpPr>
            <p:cNvPr id="148" name="타원 147"/>
            <p:cNvSpPr/>
            <p:nvPr/>
          </p:nvSpPr>
          <p:spPr>
            <a:xfrm>
              <a:off x="3148019" y="1712316"/>
              <a:ext cx="661981" cy="597388"/>
            </a:xfrm>
            <a:prstGeom prst="ellipse">
              <a:avLst/>
            </a:prstGeom>
            <a:gradFill>
              <a:gsLst>
                <a:gs pos="51000">
                  <a:srgbClr val="42E2DA"/>
                </a:gs>
                <a:gs pos="100000">
                  <a:srgbClr val="42E2DA">
                    <a:lumMod val="70000"/>
                  </a:srgbClr>
                </a:gs>
                <a:gs pos="7000">
                  <a:srgbClr val="42E2DA">
                    <a:lumMod val="70000"/>
                  </a:srgbClr>
                </a:gs>
              </a:gsLst>
              <a:lin ang="0" scaled="0"/>
            </a:gradFill>
            <a:ln>
              <a:noFill/>
            </a:ln>
            <a:effectLst>
              <a:outerShdw blurRad="63500" dist="38100" dir="5400000" algn="t" rotWithShape="0">
                <a:prstClr val="black">
                  <a:alpha val="25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49" name="타원 148"/>
            <p:cNvSpPr/>
            <p:nvPr/>
          </p:nvSpPr>
          <p:spPr>
            <a:xfrm>
              <a:off x="3148019" y="1700808"/>
              <a:ext cx="661981" cy="570880"/>
            </a:xfrm>
            <a:prstGeom prst="ellipse">
              <a:avLst/>
            </a:prstGeom>
            <a:gradFill>
              <a:gsLst>
                <a:gs pos="0">
                  <a:srgbClr val="60E6E0"/>
                </a:gs>
                <a:gs pos="100000">
                  <a:srgbClr val="5CE6DF">
                    <a:lumMod val="52000"/>
                    <a:lumOff val="48000"/>
                  </a:srgb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50" name="타원 149"/>
            <p:cNvSpPr/>
            <p:nvPr/>
          </p:nvSpPr>
          <p:spPr>
            <a:xfrm>
              <a:off x="3203023" y="1748243"/>
              <a:ext cx="551972" cy="476011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sz="1600" dirty="0">
                <a:solidFill>
                  <a:prstClr val="white"/>
                </a:solidFill>
                <a:latin typeface="+mn-ea"/>
              </a:endParaRPr>
            </a:p>
          </p:txBody>
        </p:sp>
      </p:grpSp>
      <p:pic>
        <p:nvPicPr>
          <p:cNvPr id="90" name="그림 8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639" y="1173122"/>
            <a:ext cx="219964" cy="242525"/>
          </a:xfrm>
          <a:prstGeom prst="rect">
            <a:avLst/>
          </a:prstGeom>
        </p:spPr>
      </p:pic>
      <p:pic>
        <p:nvPicPr>
          <p:cNvPr id="92" name="그림 91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639" y="5700800"/>
            <a:ext cx="219964" cy="242524"/>
          </a:xfrm>
          <a:prstGeom prst="rect">
            <a:avLst/>
          </a:prstGeom>
        </p:spPr>
      </p:pic>
      <p:pic>
        <p:nvPicPr>
          <p:cNvPr id="93" name="그림 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04639" y="2364858"/>
            <a:ext cx="219964" cy="242525"/>
          </a:xfrm>
          <a:prstGeom prst="rect">
            <a:avLst/>
          </a:prstGeom>
        </p:spPr>
      </p:pic>
      <p:sp>
        <p:nvSpPr>
          <p:cNvPr id="96" name="직사각형 95"/>
          <p:cNvSpPr/>
          <p:nvPr/>
        </p:nvSpPr>
        <p:spPr>
          <a:xfrm>
            <a:off x="1885544" y="4887235"/>
            <a:ext cx="5812169" cy="18466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1200" spc="-80" dirty="0">
                <a:solidFill>
                  <a:srgbClr val="1D8F8A"/>
                </a:solidFill>
                <a:latin typeface="+mn-ea"/>
              </a:rPr>
              <a:t>* 일정규모 이하 중소기업은 주무부처 장과 중소기업청장이 협의하여 심의위원회 심의 생략</a:t>
            </a:r>
          </a:p>
        </p:txBody>
      </p:sp>
      <p:sp>
        <p:nvSpPr>
          <p:cNvPr id="97" name="직사각형 96"/>
          <p:cNvSpPr/>
          <p:nvPr/>
        </p:nvSpPr>
        <p:spPr>
          <a:xfrm>
            <a:off x="2124331" y="1116350"/>
            <a:ext cx="5022850" cy="304699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pc="-70" dirty="0">
                <a:solidFill>
                  <a:srgbClr val="0B1827"/>
                </a:solidFill>
                <a:latin typeface="+mn-ea"/>
              </a:rPr>
              <a:t>공정한 심의를 위해 사업재편계획 심의위원회 설치</a:t>
            </a:r>
          </a:p>
        </p:txBody>
      </p:sp>
      <p:sp>
        <p:nvSpPr>
          <p:cNvPr id="98" name="직사각형 97"/>
          <p:cNvSpPr/>
          <p:nvPr/>
        </p:nvSpPr>
        <p:spPr>
          <a:xfrm>
            <a:off x="2124332" y="1481619"/>
            <a:ext cx="4717327" cy="490904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1450" dirty="0">
                <a:solidFill>
                  <a:srgbClr val="0B1827"/>
                </a:solidFill>
                <a:latin typeface="+mn-ea"/>
              </a:rPr>
              <a:t>위원장 </a:t>
            </a:r>
            <a:r>
              <a:rPr lang="en-US" altLang="ko-KR" sz="1450" dirty="0">
                <a:solidFill>
                  <a:srgbClr val="0B1827"/>
                </a:solidFill>
                <a:latin typeface="+mn-ea"/>
              </a:rPr>
              <a:t>2</a:t>
            </a:r>
            <a:r>
              <a:rPr lang="ko-KR" altLang="en-US" sz="1450" dirty="0">
                <a:solidFill>
                  <a:srgbClr val="0B1827"/>
                </a:solidFill>
                <a:latin typeface="+mn-ea"/>
              </a:rPr>
              <a:t>인</a:t>
            </a:r>
            <a:r>
              <a:rPr lang="en-US" altLang="ko-KR" sz="1250" dirty="0">
                <a:solidFill>
                  <a:srgbClr val="0B1827"/>
                </a:solidFill>
                <a:latin typeface="+mn-ea"/>
              </a:rPr>
              <a:t>(</a:t>
            </a:r>
            <a:r>
              <a:rPr lang="ko-KR" altLang="en-US" sz="1250" dirty="0">
                <a:solidFill>
                  <a:srgbClr val="0B1827"/>
                </a:solidFill>
                <a:latin typeface="+mn-ea"/>
              </a:rPr>
              <a:t>산업부 차관</a:t>
            </a:r>
            <a:r>
              <a:rPr lang="en-US" altLang="ko-KR" sz="1250" dirty="0">
                <a:solidFill>
                  <a:srgbClr val="0B1827"/>
                </a:solidFill>
                <a:latin typeface="+mn-ea"/>
              </a:rPr>
              <a:t>·</a:t>
            </a:r>
            <a:r>
              <a:rPr lang="ko-KR" altLang="en-US" sz="1250" dirty="0">
                <a:solidFill>
                  <a:srgbClr val="0B1827"/>
                </a:solidFill>
                <a:latin typeface="+mn-ea"/>
              </a:rPr>
              <a:t>민간위원</a:t>
            </a:r>
            <a:r>
              <a:rPr lang="en-US" altLang="ko-KR" sz="1250" dirty="0">
                <a:solidFill>
                  <a:srgbClr val="0B1827"/>
                </a:solidFill>
                <a:latin typeface="+mn-ea"/>
              </a:rPr>
              <a:t>) </a:t>
            </a:r>
            <a:r>
              <a:rPr lang="ko-KR" altLang="en-US" sz="1450" dirty="0">
                <a:solidFill>
                  <a:srgbClr val="0B1827"/>
                </a:solidFill>
                <a:latin typeface="+mn-ea"/>
              </a:rPr>
              <a:t>포함하여 정부위원 </a:t>
            </a:r>
            <a:r>
              <a:rPr lang="en-US" altLang="ko-KR" sz="1450" dirty="0">
                <a:solidFill>
                  <a:srgbClr val="0B1827"/>
                </a:solidFill>
                <a:latin typeface="+mn-ea"/>
              </a:rPr>
              <a:t>4</a:t>
            </a:r>
            <a:r>
              <a:rPr lang="ko-KR" altLang="en-US" sz="1450" dirty="0">
                <a:solidFill>
                  <a:srgbClr val="0B1827"/>
                </a:solidFill>
                <a:latin typeface="+mn-ea"/>
              </a:rPr>
              <a:t>명</a:t>
            </a:r>
            <a:r>
              <a:rPr lang="en-US" altLang="ko-KR" sz="1450" dirty="0">
                <a:solidFill>
                  <a:srgbClr val="0B1827"/>
                </a:solidFill>
                <a:latin typeface="+mn-ea"/>
              </a:rPr>
              <a:t>,</a:t>
            </a:r>
          </a:p>
          <a:p>
            <a:pPr>
              <a:lnSpc>
                <a:spcPct val="110000"/>
              </a:lnSpc>
            </a:pPr>
            <a:r>
              <a:rPr lang="ko-KR" altLang="en-US" sz="1450" dirty="0">
                <a:solidFill>
                  <a:srgbClr val="0B1827"/>
                </a:solidFill>
                <a:latin typeface="+mn-ea"/>
              </a:rPr>
              <a:t>민간 경제전문가 </a:t>
            </a:r>
            <a:r>
              <a:rPr lang="en-US" altLang="ko-KR" sz="1450" dirty="0">
                <a:solidFill>
                  <a:srgbClr val="0B1827"/>
                </a:solidFill>
                <a:latin typeface="+mn-ea"/>
              </a:rPr>
              <a:t>16</a:t>
            </a:r>
            <a:r>
              <a:rPr lang="ko-KR" altLang="en-US" sz="1450" dirty="0">
                <a:solidFill>
                  <a:srgbClr val="0B1827"/>
                </a:solidFill>
                <a:latin typeface="+mn-ea"/>
              </a:rPr>
              <a:t>명 내외로 구성</a:t>
            </a:r>
          </a:p>
        </p:txBody>
      </p:sp>
      <p:grpSp>
        <p:nvGrpSpPr>
          <p:cNvPr id="99" name="그룹 98"/>
          <p:cNvGrpSpPr/>
          <p:nvPr/>
        </p:nvGrpSpPr>
        <p:grpSpPr>
          <a:xfrm>
            <a:off x="1943506" y="1562146"/>
            <a:ext cx="118979" cy="118979"/>
            <a:chOff x="1" y="2780910"/>
            <a:chExt cx="251399" cy="251399"/>
          </a:xfrm>
        </p:grpSpPr>
        <p:sp>
          <p:nvSpPr>
            <p:cNvPr id="146" name="타원 145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007DD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47" name="이등변 삼각형 146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sp>
        <p:nvSpPr>
          <p:cNvPr id="100" name="직사각형 99"/>
          <p:cNvSpPr/>
          <p:nvPr/>
        </p:nvSpPr>
        <p:spPr>
          <a:xfrm>
            <a:off x="2124331" y="2317402"/>
            <a:ext cx="6480941" cy="553998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pc="-70" dirty="0">
                <a:solidFill>
                  <a:srgbClr val="0B1827"/>
                </a:solidFill>
                <a:latin typeface="+mn-ea"/>
              </a:rPr>
              <a:t>주무부처와 심의위원회가 생산성</a:t>
            </a:r>
            <a:r>
              <a:rPr lang="en-US" altLang="ko-KR" spc="-70" dirty="0">
                <a:solidFill>
                  <a:srgbClr val="0B1827"/>
                </a:solidFill>
                <a:latin typeface="+mn-ea"/>
              </a:rPr>
              <a:t>·</a:t>
            </a:r>
            <a:r>
              <a:rPr lang="ko-KR" altLang="en-US" spc="-70" dirty="0">
                <a:solidFill>
                  <a:srgbClr val="0B1827"/>
                </a:solidFill>
                <a:latin typeface="+mn-ea"/>
              </a:rPr>
              <a:t>재무건전성 목표</a:t>
            </a:r>
            <a:r>
              <a:rPr lang="en-US" altLang="ko-KR" spc="-70" dirty="0">
                <a:solidFill>
                  <a:srgbClr val="0B1827"/>
                </a:solidFill>
                <a:latin typeface="+mn-ea"/>
              </a:rPr>
              <a:t>, </a:t>
            </a:r>
            <a:r>
              <a:rPr lang="ko-KR" altLang="en-US" spc="-70" dirty="0">
                <a:solidFill>
                  <a:srgbClr val="0B1827"/>
                </a:solidFill>
                <a:latin typeface="+mn-ea"/>
              </a:rPr>
              <a:t>과잉공급 여부</a:t>
            </a:r>
            <a:r>
              <a:rPr lang="en-US" altLang="ko-KR" spc="-70" dirty="0">
                <a:solidFill>
                  <a:srgbClr val="0B1827"/>
                </a:solidFill>
                <a:latin typeface="+mn-ea"/>
              </a:rPr>
              <a:t>,</a:t>
            </a:r>
          </a:p>
          <a:p>
            <a:r>
              <a:rPr lang="ko-KR" altLang="en-US" spc="-70" dirty="0">
                <a:solidFill>
                  <a:srgbClr val="0B1827"/>
                </a:solidFill>
                <a:latin typeface="+mn-ea"/>
              </a:rPr>
              <a:t>악용가능성 등을 검토하여 </a:t>
            </a:r>
            <a:r>
              <a:rPr lang="en-US" altLang="ko-KR" spc="-70" dirty="0">
                <a:solidFill>
                  <a:srgbClr val="0B1827"/>
                </a:solidFill>
                <a:latin typeface="+mn-ea"/>
              </a:rPr>
              <a:t>60</a:t>
            </a:r>
            <a:r>
              <a:rPr lang="ko-KR" altLang="en-US" spc="-70" dirty="0">
                <a:solidFill>
                  <a:srgbClr val="0B1827"/>
                </a:solidFill>
                <a:latin typeface="+mn-ea"/>
              </a:rPr>
              <a:t>일 내 승인 </a:t>
            </a:r>
          </a:p>
        </p:txBody>
      </p:sp>
      <p:sp>
        <p:nvSpPr>
          <p:cNvPr id="101" name="직사각형 100"/>
          <p:cNvSpPr/>
          <p:nvPr/>
        </p:nvSpPr>
        <p:spPr>
          <a:xfrm>
            <a:off x="2124332" y="2941955"/>
            <a:ext cx="5709521" cy="245452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0000"/>
              </a:lnSpc>
            </a:pPr>
            <a:r>
              <a:rPr lang="ko-KR" altLang="en-US" sz="1450" spc="-100" dirty="0">
                <a:solidFill>
                  <a:srgbClr val="0B1827"/>
                </a:solidFill>
                <a:latin typeface="+mn-ea"/>
              </a:rPr>
              <a:t>승인기간 단축을 위해 공정거래위원회의 기업결합심사를 동시에 진행</a:t>
            </a:r>
          </a:p>
        </p:txBody>
      </p:sp>
      <p:grpSp>
        <p:nvGrpSpPr>
          <p:cNvPr id="102" name="그룹 101"/>
          <p:cNvGrpSpPr/>
          <p:nvPr/>
        </p:nvGrpSpPr>
        <p:grpSpPr>
          <a:xfrm>
            <a:off x="1943506" y="3002082"/>
            <a:ext cx="118979" cy="118979"/>
            <a:chOff x="1" y="2780910"/>
            <a:chExt cx="251399" cy="251399"/>
          </a:xfrm>
        </p:grpSpPr>
        <p:sp>
          <p:nvSpPr>
            <p:cNvPr id="144" name="타원 143"/>
            <p:cNvSpPr/>
            <p:nvPr/>
          </p:nvSpPr>
          <p:spPr>
            <a:xfrm>
              <a:off x="1" y="2780910"/>
              <a:ext cx="251399" cy="251399"/>
            </a:xfrm>
            <a:prstGeom prst="ellipse">
              <a:avLst/>
            </a:prstGeom>
            <a:solidFill>
              <a:srgbClr val="27C0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white"/>
                </a:solidFill>
                <a:latin typeface="+mn-ea"/>
              </a:endParaRPr>
            </a:p>
          </p:txBody>
        </p:sp>
        <p:sp>
          <p:nvSpPr>
            <p:cNvPr id="145" name="이등변 삼각형 144"/>
            <p:cNvSpPr/>
            <p:nvPr/>
          </p:nvSpPr>
          <p:spPr>
            <a:xfrm rot="5400000">
              <a:off x="51841" y="2846569"/>
              <a:ext cx="175033" cy="117524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sp>
        <p:nvSpPr>
          <p:cNvPr id="103" name="직사각형 102"/>
          <p:cNvSpPr/>
          <p:nvPr/>
        </p:nvSpPr>
        <p:spPr>
          <a:xfrm>
            <a:off x="2124331" y="5683563"/>
            <a:ext cx="5140510" cy="276999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pc="-70" dirty="0">
                <a:solidFill>
                  <a:srgbClr val="0B1827"/>
                </a:solidFill>
                <a:latin typeface="+mn-ea"/>
              </a:rPr>
              <a:t>승인받은 사업재편계획에 대한 지원기간은 </a:t>
            </a:r>
            <a:r>
              <a:rPr lang="en-US" altLang="ko-KR" spc="-70" dirty="0">
                <a:solidFill>
                  <a:srgbClr val="0B1827"/>
                </a:solidFill>
                <a:latin typeface="+mn-ea"/>
              </a:rPr>
              <a:t>3</a:t>
            </a:r>
            <a:r>
              <a:rPr lang="ko-KR" altLang="en-US" spc="-70" dirty="0">
                <a:solidFill>
                  <a:srgbClr val="0B1827"/>
                </a:solidFill>
                <a:latin typeface="+mn-ea"/>
              </a:rPr>
              <a:t>년 이내</a:t>
            </a:r>
          </a:p>
        </p:txBody>
      </p:sp>
      <p:grpSp>
        <p:nvGrpSpPr>
          <p:cNvPr id="104" name="그룹 103"/>
          <p:cNvGrpSpPr/>
          <p:nvPr/>
        </p:nvGrpSpPr>
        <p:grpSpPr>
          <a:xfrm>
            <a:off x="1912937" y="3324453"/>
            <a:ext cx="1290549" cy="1455942"/>
            <a:chOff x="2783172" y="3371850"/>
            <a:chExt cx="3577656" cy="788265"/>
          </a:xfrm>
        </p:grpSpPr>
        <p:sp>
          <p:nvSpPr>
            <p:cNvPr id="142" name="모서리가 둥근 직사각형 37"/>
            <p:cNvSpPr/>
            <p:nvPr/>
          </p:nvSpPr>
          <p:spPr>
            <a:xfrm>
              <a:off x="2783172" y="3430310"/>
              <a:ext cx="3566067" cy="729805"/>
            </a:xfrm>
            <a:prstGeom prst="roundRect">
              <a:avLst>
                <a:gd name="adj" fmla="val 2196"/>
              </a:avLst>
            </a:prstGeom>
            <a:solidFill>
              <a:srgbClr val="E0F5FD"/>
            </a:solidFill>
            <a:ln w="3175">
              <a:solidFill>
                <a:srgbClr val="2CC6BF">
                  <a:alpha val="39000"/>
                </a:srgb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43" name="양쪽 모서리가 둥근 사각형 38"/>
            <p:cNvSpPr/>
            <p:nvPr/>
          </p:nvSpPr>
          <p:spPr>
            <a:xfrm>
              <a:off x="2783172" y="3371850"/>
              <a:ext cx="3577656" cy="168565"/>
            </a:xfrm>
            <a:prstGeom prst="round2SameRect">
              <a:avLst>
                <a:gd name="adj1" fmla="val 17322"/>
                <a:gd name="adj2" fmla="val 0"/>
              </a:avLst>
            </a:prstGeom>
            <a:gradFill>
              <a:gsLst>
                <a:gs pos="56000">
                  <a:srgbClr val="2CC6BF"/>
                </a:gs>
                <a:gs pos="60000">
                  <a:srgbClr val="27C0B9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grpSp>
        <p:nvGrpSpPr>
          <p:cNvPr id="105" name="그룹 104"/>
          <p:cNvGrpSpPr/>
          <p:nvPr/>
        </p:nvGrpSpPr>
        <p:grpSpPr>
          <a:xfrm>
            <a:off x="7158960" y="3324453"/>
            <a:ext cx="1290549" cy="1455942"/>
            <a:chOff x="2783172" y="3371850"/>
            <a:chExt cx="3577656" cy="788265"/>
          </a:xfrm>
        </p:grpSpPr>
        <p:sp>
          <p:nvSpPr>
            <p:cNvPr id="140" name="모서리가 둥근 직사각형 65"/>
            <p:cNvSpPr/>
            <p:nvPr/>
          </p:nvSpPr>
          <p:spPr>
            <a:xfrm>
              <a:off x="2783172" y="3430310"/>
              <a:ext cx="3566067" cy="729805"/>
            </a:xfrm>
            <a:prstGeom prst="roundRect">
              <a:avLst>
                <a:gd name="adj" fmla="val 2196"/>
              </a:avLst>
            </a:prstGeom>
            <a:solidFill>
              <a:srgbClr val="E0F5FD"/>
            </a:solidFill>
            <a:ln w="3175">
              <a:solidFill>
                <a:srgbClr val="2CC6BF">
                  <a:alpha val="39000"/>
                </a:srgb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41" name="양쪽 모서리가 둥근 사각형 66"/>
            <p:cNvSpPr/>
            <p:nvPr/>
          </p:nvSpPr>
          <p:spPr>
            <a:xfrm>
              <a:off x="2783172" y="3371850"/>
              <a:ext cx="3577656" cy="168565"/>
            </a:xfrm>
            <a:prstGeom prst="round2SameRect">
              <a:avLst>
                <a:gd name="adj1" fmla="val 17322"/>
                <a:gd name="adj2" fmla="val 0"/>
              </a:avLst>
            </a:prstGeom>
            <a:gradFill>
              <a:gsLst>
                <a:gs pos="56000">
                  <a:srgbClr val="1D8F8A">
                    <a:lumMod val="97000"/>
                    <a:lumOff val="3000"/>
                  </a:srgbClr>
                </a:gs>
                <a:gs pos="60000">
                  <a:srgbClr val="1D8F8A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grpSp>
        <p:nvGrpSpPr>
          <p:cNvPr id="106" name="Group 29"/>
          <p:cNvGrpSpPr>
            <a:grpSpLocks noChangeAspect="1"/>
          </p:cNvGrpSpPr>
          <p:nvPr/>
        </p:nvGrpSpPr>
        <p:grpSpPr bwMode="auto">
          <a:xfrm>
            <a:off x="4940875" y="3535573"/>
            <a:ext cx="420173" cy="329132"/>
            <a:chOff x="1677" y="5581"/>
            <a:chExt cx="1887" cy="1729"/>
          </a:xfrm>
        </p:grpSpPr>
        <p:sp>
          <p:nvSpPr>
            <p:cNvPr id="138" name="Freeform 30"/>
            <p:cNvSpPr>
              <a:spLocks/>
            </p:cNvSpPr>
            <p:nvPr/>
          </p:nvSpPr>
          <p:spPr bwMode="auto">
            <a:xfrm>
              <a:off x="1677" y="5581"/>
              <a:ext cx="1887" cy="1729"/>
            </a:xfrm>
            <a:custGeom>
              <a:avLst/>
              <a:gdLst>
                <a:gd name="T0" fmla="*/ 783 w 799"/>
                <a:gd name="T1" fmla="*/ 398 h 732"/>
                <a:gd name="T2" fmla="*/ 530 w 799"/>
                <a:gd name="T3" fmla="*/ 698 h 732"/>
                <a:gd name="T4" fmla="*/ 472 w 799"/>
                <a:gd name="T5" fmla="*/ 698 h 732"/>
                <a:gd name="T6" fmla="*/ 472 w 799"/>
                <a:gd name="T7" fmla="*/ 544 h 732"/>
                <a:gd name="T8" fmla="*/ 47 w 799"/>
                <a:gd name="T9" fmla="*/ 544 h 732"/>
                <a:gd name="T10" fmla="*/ 0 w 799"/>
                <a:gd name="T11" fmla="*/ 489 h 732"/>
                <a:gd name="T12" fmla="*/ 0 w 799"/>
                <a:gd name="T13" fmla="*/ 239 h 732"/>
                <a:gd name="T14" fmla="*/ 47 w 799"/>
                <a:gd name="T15" fmla="*/ 184 h 732"/>
                <a:gd name="T16" fmla="*/ 472 w 799"/>
                <a:gd name="T17" fmla="*/ 184 h 732"/>
                <a:gd name="T18" fmla="*/ 472 w 799"/>
                <a:gd name="T19" fmla="*/ 30 h 732"/>
                <a:gd name="T20" fmla="*/ 530 w 799"/>
                <a:gd name="T21" fmla="*/ 30 h 732"/>
                <a:gd name="T22" fmla="*/ 783 w 799"/>
                <a:gd name="T23" fmla="*/ 330 h 732"/>
                <a:gd name="T24" fmla="*/ 783 w 799"/>
                <a:gd name="T25" fmla="*/ 398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9" h="732">
                  <a:moveTo>
                    <a:pt x="783" y="398"/>
                  </a:moveTo>
                  <a:cubicBezTo>
                    <a:pt x="530" y="698"/>
                    <a:pt x="530" y="698"/>
                    <a:pt x="530" y="698"/>
                  </a:cubicBezTo>
                  <a:cubicBezTo>
                    <a:pt x="502" y="732"/>
                    <a:pt x="472" y="717"/>
                    <a:pt x="472" y="698"/>
                  </a:cubicBezTo>
                  <a:cubicBezTo>
                    <a:pt x="472" y="544"/>
                    <a:pt x="472" y="544"/>
                    <a:pt x="472" y="544"/>
                  </a:cubicBezTo>
                  <a:cubicBezTo>
                    <a:pt x="47" y="544"/>
                    <a:pt x="47" y="544"/>
                    <a:pt x="47" y="544"/>
                  </a:cubicBezTo>
                  <a:cubicBezTo>
                    <a:pt x="21" y="544"/>
                    <a:pt x="0" y="520"/>
                    <a:pt x="0" y="489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0" y="208"/>
                    <a:pt x="21" y="184"/>
                    <a:pt x="47" y="184"/>
                  </a:cubicBezTo>
                  <a:cubicBezTo>
                    <a:pt x="472" y="184"/>
                    <a:pt x="472" y="184"/>
                    <a:pt x="472" y="184"/>
                  </a:cubicBezTo>
                  <a:cubicBezTo>
                    <a:pt x="472" y="30"/>
                    <a:pt x="472" y="30"/>
                    <a:pt x="472" y="30"/>
                  </a:cubicBezTo>
                  <a:cubicBezTo>
                    <a:pt x="472" y="11"/>
                    <a:pt x="504" y="0"/>
                    <a:pt x="530" y="30"/>
                  </a:cubicBezTo>
                  <a:cubicBezTo>
                    <a:pt x="783" y="330"/>
                    <a:pt x="783" y="330"/>
                    <a:pt x="783" y="330"/>
                  </a:cubicBezTo>
                  <a:cubicBezTo>
                    <a:pt x="799" y="349"/>
                    <a:pt x="799" y="379"/>
                    <a:pt x="783" y="398"/>
                  </a:cubicBezTo>
                  <a:close/>
                </a:path>
              </a:pathLst>
            </a:custGeom>
            <a:gradFill>
              <a:gsLst>
                <a:gs pos="30000">
                  <a:srgbClr val="77CEED"/>
                </a:gs>
                <a:gs pos="77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39" name="Freeform 31"/>
            <p:cNvSpPr>
              <a:spLocks/>
            </p:cNvSpPr>
            <p:nvPr/>
          </p:nvSpPr>
          <p:spPr bwMode="auto">
            <a:xfrm>
              <a:off x="2917" y="5789"/>
              <a:ext cx="601" cy="1293"/>
            </a:xfrm>
            <a:custGeom>
              <a:avLst/>
              <a:gdLst>
                <a:gd name="T0" fmla="*/ 0 w 190"/>
                <a:gd name="T1" fmla="*/ 11 h 409"/>
                <a:gd name="T2" fmla="*/ 33 w 190"/>
                <a:gd name="T3" fmla="*/ 11 h 409"/>
                <a:gd name="T4" fmla="*/ 181 w 190"/>
                <a:gd name="T5" fmla="*/ 185 h 409"/>
                <a:gd name="T6" fmla="*/ 181 w 190"/>
                <a:gd name="T7" fmla="*/ 224 h 409"/>
                <a:gd name="T8" fmla="*/ 33 w 190"/>
                <a:gd name="T9" fmla="*/ 398 h 409"/>
                <a:gd name="T10" fmla="*/ 0 w 190"/>
                <a:gd name="T11" fmla="*/ 398 h 409"/>
                <a:gd name="T12" fmla="*/ 0 w 190"/>
                <a:gd name="T13" fmla="*/ 11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409">
                  <a:moveTo>
                    <a:pt x="0" y="11"/>
                  </a:moveTo>
                  <a:cubicBezTo>
                    <a:pt x="9" y="0"/>
                    <a:pt x="24" y="0"/>
                    <a:pt x="33" y="11"/>
                  </a:cubicBezTo>
                  <a:cubicBezTo>
                    <a:pt x="181" y="185"/>
                    <a:pt x="181" y="185"/>
                    <a:pt x="181" y="185"/>
                  </a:cubicBezTo>
                  <a:cubicBezTo>
                    <a:pt x="190" y="196"/>
                    <a:pt x="190" y="214"/>
                    <a:pt x="181" y="224"/>
                  </a:cubicBezTo>
                  <a:cubicBezTo>
                    <a:pt x="33" y="398"/>
                    <a:pt x="33" y="398"/>
                    <a:pt x="33" y="398"/>
                  </a:cubicBezTo>
                  <a:cubicBezTo>
                    <a:pt x="24" y="409"/>
                    <a:pt x="9" y="409"/>
                    <a:pt x="0" y="398"/>
                  </a:cubicBezTo>
                  <a:lnTo>
                    <a:pt x="0" y="11"/>
                  </a:lnTo>
                  <a:close/>
                </a:path>
              </a:pathLst>
            </a:custGeom>
            <a:gradFill>
              <a:gsLst>
                <a:gs pos="32000">
                  <a:schemeClr val="bg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grpSp>
        <p:nvGrpSpPr>
          <p:cNvPr id="107" name="Group 29"/>
          <p:cNvGrpSpPr>
            <a:grpSpLocks noChangeAspect="1"/>
          </p:cNvGrpSpPr>
          <p:nvPr/>
        </p:nvGrpSpPr>
        <p:grpSpPr bwMode="auto">
          <a:xfrm>
            <a:off x="6746905" y="3535573"/>
            <a:ext cx="420173" cy="329132"/>
            <a:chOff x="1677" y="5581"/>
            <a:chExt cx="1887" cy="1729"/>
          </a:xfrm>
        </p:grpSpPr>
        <p:sp>
          <p:nvSpPr>
            <p:cNvPr id="136" name="Freeform 30"/>
            <p:cNvSpPr>
              <a:spLocks/>
            </p:cNvSpPr>
            <p:nvPr/>
          </p:nvSpPr>
          <p:spPr bwMode="auto">
            <a:xfrm>
              <a:off x="1677" y="5581"/>
              <a:ext cx="1887" cy="1729"/>
            </a:xfrm>
            <a:custGeom>
              <a:avLst/>
              <a:gdLst>
                <a:gd name="T0" fmla="*/ 783 w 799"/>
                <a:gd name="T1" fmla="*/ 398 h 732"/>
                <a:gd name="T2" fmla="*/ 530 w 799"/>
                <a:gd name="T3" fmla="*/ 698 h 732"/>
                <a:gd name="T4" fmla="*/ 472 w 799"/>
                <a:gd name="T5" fmla="*/ 698 h 732"/>
                <a:gd name="T6" fmla="*/ 472 w 799"/>
                <a:gd name="T7" fmla="*/ 544 h 732"/>
                <a:gd name="T8" fmla="*/ 47 w 799"/>
                <a:gd name="T9" fmla="*/ 544 h 732"/>
                <a:gd name="T10" fmla="*/ 0 w 799"/>
                <a:gd name="T11" fmla="*/ 489 h 732"/>
                <a:gd name="T12" fmla="*/ 0 w 799"/>
                <a:gd name="T13" fmla="*/ 239 h 732"/>
                <a:gd name="T14" fmla="*/ 47 w 799"/>
                <a:gd name="T15" fmla="*/ 184 h 732"/>
                <a:gd name="T16" fmla="*/ 472 w 799"/>
                <a:gd name="T17" fmla="*/ 184 h 732"/>
                <a:gd name="T18" fmla="*/ 472 w 799"/>
                <a:gd name="T19" fmla="*/ 30 h 732"/>
                <a:gd name="T20" fmla="*/ 530 w 799"/>
                <a:gd name="T21" fmla="*/ 30 h 732"/>
                <a:gd name="T22" fmla="*/ 783 w 799"/>
                <a:gd name="T23" fmla="*/ 330 h 732"/>
                <a:gd name="T24" fmla="*/ 783 w 799"/>
                <a:gd name="T25" fmla="*/ 398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9" h="732">
                  <a:moveTo>
                    <a:pt x="783" y="398"/>
                  </a:moveTo>
                  <a:cubicBezTo>
                    <a:pt x="530" y="698"/>
                    <a:pt x="530" y="698"/>
                    <a:pt x="530" y="698"/>
                  </a:cubicBezTo>
                  <a:cubicBezTo>
                    <a:pt x="502" y="732"/>
                    <a:pt x="472" y="717"/>
                    <a:pt x="472" y="698"/>
                  </a:cubicBezTo>
                  <a:cubicBezTo>
                    <a:pt x="472" y="544"/>
                    <a:pt x="472" y="544"/>
                    <a:pt x="472" y="544"/>
                  </a:cubicBezTo>
                  <a:cubicBezTo>
                    <a:pt x="47" y="544"/>
                    <a:pt x="47" y="544"/>
                    <a:pt x="47" y="544"/>
                  </a:cubicBezTo>
                  <a:cubicBezTo>
                    <a:pt x="21" y="544"/>
                    <a:pt x="0" y="520"/>
                    <a:pt x="0" y="489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0" y="208"/>
                    <a:pt x="21" y="184"/>
                    <a:pt x="47" y="184"/>
                  </a:cubicBezTo>
                  <a:cubicBezTo>
                    <a:pt x="472" y="184"/>
                    <a:pt x="472" y="184"/>
                    <a:pt x="472" y="184"/>
                  </a:cubicBezTo>
                  <a:cubicBezTo>
                    <a:pt x="472" y="30"/>
                    <a:pt x="472" y="30"/>
                    <a:pt x="472" y="30"/>
                  </a:cubicBezTo>
                  <a:cubicBezTo>
                    <a:pt x="472" y="11"/>
                    <a:pt x="504" y="0"/>
                    <a:pt x="530" y="30"/>
                  </a:cubicBezTo>
                  <a:cubicBezTo>
                    <a:pt x="783" y="330"/>
                    <a:pt x="783" y="330"/>
                    <a:pt x="783" y="330"/>
                  </a:cubicBezTo>
                  <a:cubicBezTo>
                    <a:pt x="799" y="349"/>
                    <a:pt x="799" y="379"/>
                    <a:pt x="783" y="398"/>
                  </a:cubicBezTo>
                  <a:close/>
                </a:path>
              </a:pathLst>
            </a:custGeom>
            <a:gradFill>
              <a:gsLst>
                <a:gs pos="30000">
                  <a:srgbClr val="77CEED"/>
                </a:gs>
                <a:gs pos="77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37" name="Freeform 31"/>
            <p:cNvSpPr>
              <a:spLocks/>
            </p:cNvSpPr>
            <p:nvPr/>
          </p:nvSpPr>
          <p:spPr bwMode="auto">
            <a:xfrm>
              <a:off x="2917" y="5789"/>
              <a:ext cx="601" cy="1293"/>
            </a:xfrm>
            <a:custGeom>
              <a:avLst/>
              <a:gdLst>
                <a:gd name="T0" fmla="*/ 0 w 190"/>
                <a:gd name="T1" fmla="*/ 11 h 409"/>
                <a:gd name="T2" fmla="*/ 33 w 190"/>
                <a:gd name="T3" fmla="*/ 11 h 409"/>
                <a:gd name="T4" fmla="*/ 181 w 190"/>
                <a:gd name="T5" fmla="*/ 185 h 409"/>
                <a:gd name="T6" fmla="*/ 181 w 190"/>
                <a:gd name="T7" fmla="*/ 224 h 409"/>
                <a:gd name="T8" fmla="*/ 33 w 190"/>
                <a:gd name="T9" fmla="*/ 398 h 409"/>
                <a:gd name="T10" fmla="*/ 0 w 190"/>
                <a:gd name="T11" fmla="*/ 398 h 409"/>
                <a:gd name="T12" fmla="*/ 0 w 190"/>
                <a:gd name="T13" fmla="*/ 11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409">
                  <a:moveTo>
                    <a:pt x="0" y="11"/>
                  </a:moveTo>
                  <a:cubicBezTo>
                    <a:pt x="9" y="0"/>
                    <a:pt x="24" y="0"/>
                    <a:pt x="33" y="11"/>
                  </a:cubicBezTo>
                  <a:cubicBezTo>
                    <a:pt x="181" y="185"/>
                    <a:pt x="181" y="185"/>
                    <a:pt x="181" y="185"/>
                  </a:cubicBezTo>
                  <a:cubicBezTo>
                    <a:pt x="190" y="196"/>
                    <a:pt x="190" y="214"/>
                    <a:pt x="181" y="224"/>
                  </a:cubicBezTo>
                  <a:cubicBezTo>
                    <a:pt x="33" y="398"/>
                    <a:pt x="33" y="398"/>
                    <a:pt x="33" y="398"/>
                  </a:cubicBezTo>
                  <a:cubicBezTo>
                    <a:pt x="24" y="409"/>
                    <a:pt x="9" y="409"/>
                    <a:pt x="0" y="398"/>
                  </a:cubicBezTo>
                  <a:lnTo>
                    <a:pt x="0" y="11"/>
                  </a:lnTo>
                  <a:close/>
                </a:path>
              </a:pathLst>
            </a:custGeom>
            <a:gradFill>
              <a:gsLst>
                <a:gs pos="32000">
                  <a:schemeClr val="bg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grpSp>
        <p:nvGrpSpPr>
          <p:cNvPr id="108" name="Group 29"/>
          <p:cNvGrpSpPr>
            <a:grpSpLocks noChangeAspect="1"/>
          </p:cNvGrpSpPr>
          <p:nvPr/>
        </p:nvGrpSpPr>
        <p:grpSpPr bwMode="auto">
          <a:xfrm>
            <a:off x="6746905" y="4289953"/>
            <a:ext cx="420173" cy="329132"/>
            <a:chOff x="1677" y="5581"/>
            <a:chExt cx="1887" cy="1729"/>
          </a:xfrm>
        </p:grpSpPr>
        <p:sp>
          <p:nvSpPr>
            <p:cNvPr id="134" name="Freeform 30"/>
            <p:cNvSpPr>
              <a:spLocks/>
            </p:cNvSpPr>
            <p:nvPr/>
          </p:nvSpPr>
          <p:spPr bwMode="auto">
            <a:xfrm>
              <a:off x="1677" y="5581"/>
              <a:ext cx="1887" cy="1729"/>
            </a:xfrm>
            <a:custGeom>
              <a:avLst/>
              <a:gdLst>
                <a:gd name="T0" fmla="*/ 783 w 799"/>
                <a:gd name="T1" fmla="*/ 398 h 732"/>
                <a:gd name="T2" fmla="*/ 530 w 799"/>
                <a:gd name="T3" fmla="*/ 698 h 732"/>
                <a:gd name="T4" fmla="*/ 472 w 799"/>
                <a:gd name="T5" fmla="*/ 698 h 732"/>
                <a:gd name="T6" fmla="*/ 472 w 799"/>
                <a:gd name="T7" fmla="*/ 544 h 732"/>
                <a:gd name="T8" fmla="*/ 47 w 799"/>
                <a:gd name="T9" fmla="*/ 544 h 732"/>
                <a:gd name="T10" fmla="*/ 0 w 799"/>
                <a:gd name="T11" fmla="*/ 489 h 732"/>
                <a:gd name="T12" fmla="*/ 0 w 799"/>
                <a:gd name="T13" fmla="*/ 239 h 732"/>
                <a:gd name="T14" fmla="*/ 47 w 799"/>
                <a:gd name="T15" fmla="*/ 184 h 732"/>
                <a:gd name="T16" fmla="*/ 472 w 799"/>
                <a:gd name="T17" fmla="*/ 184 h 732"/>
                <a:gd name="T18" fmla="*/ 472 w 799"/>
                <a:gd name="T19" fmla="*/ 30 h 732"/>
                <a:gd name="T20" fmla="*/ 530 w 799"/>
                <a:gd name="T21" fmla="*/ 30 h 732"/>
                <a:gd name="T22" fmla="*/ 783 w 799"/>
                <a:gd name="T23" fmla="*/ 330 h 732"/>
                <a:gd name="T24" fmla="*/ 783 w 799"/>
                <a:gd name="T25" fmla="*/ 398 h 7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799" h="732">
                  <a:moveTo>
                    <a:pt x="783" y="398"/>
                  </a:moveTo>
                  <a:cubicBezTo>
                    <a:pt x="530" y="698"/>
                    <a:pt x="530" y="698"/>
                    <a:pt x="530" y="698"/>
                  </a:cubicBezTo>
                  <a:cubicBezTo>
                    <a:pt x="502" y="732"/>
                    <a:pt x="472" y="717"/>
                    <a:pt x="472" y="698"/>
                  </a:cubicBezTo>
                  <a:cubicBezTo>
                    <a:pt x="472" y="544"/>
                    <a:pt x="472" y="544"/>
                    <a:pt x="472" y="544"/>
                  </a:cubicBezTo>
                  <a:cubicBezTo>
                    <a:pt x="47" y="544"/>
                    <a:pt x="47" y="544"/>
                    <a:pt x="47" y="544"/>
                  </a:cubicBezTo>
                  <a:cubicBezTo>
                    <a:pt x="21" y="544"/>
                    <a:pt x="0" y="520"/>
                    <a:pt x="0" y="489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0" y="208"/>
                    <a:pt x="21" y="184"/>
                    <a:pt x="47" y="184"/>
                  </a:cubicBezTo>
                  <a:cubicBezTo>
                    <a:pt x="472" y="184"/>
                    <a:pt x="472" y="184"/>
                    <a:pt x="472" y="184"/>
                  </a:cubicBezTo>
                  <a:cubicBezTo>
                    <a:pt x="472" y="30"/>
                    <a:pt x="472" y="30"/>
                    <a:pt x="472" y="30"/>
                  </a:cubicBezTo>
                  <a:cubicBezTo>
                    <a:pt x="472" y="11"/>
                    <a:pt x="504" y="0"/>
                    <a:pt x="530" y="30"/>
                  </a:cubicBezTo>
                  <a:cubicBezTo>
                    <a:pt x="783" y="330"/>
                    <a:pt x="783" y="330"/>
                    <a:pt x="783" y="330"/>
                  </a:cubicBezTo>
                  <a:cubicBezTo>
                    <a:pt x="799" y="349"/>
                    <a:pt x="799" y="379"/>
                    <a:pt x="783" y="398"/>
                  </a:cubicBezTo>
                  <a:close/>
                </a:path>
              </a:pathLst>
            </a:custGeom>
            <a:gradFill>
              <a:gsLst>
                <a:gs pos="30000">
                  <a:srgbClr val="77CEED"/>
                </a:gs>
                <a:gs pos="77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35" name="Freeform 31"/>
            <p:cNvSpPr>
              <a:spLocks/>
            </p:cNvSpPr>
            <p:nvPr/>
          </p:nvSpPr>
          <p:spPr bwMode="auto">
            <a:xfrm>
              <a:off x="2917" y="5789"/>
              <a:ext cx="601" cy="1293"/>
            </a:xfrm>
            <a:custGeom>
              <a:avLst/>
              <a:gdLst>
                <a:gd name="T0" fmla="*/ 0 w 190"/>
                <a:gd name="T1" fmla="*/ 11 h 409"/>
                <a:gd name="T2" fmla="*/ 33 w 190"/>
                <a:gd name="T3" fmla="*/ 11 h 409"/>
                <a:gd name="T4" fmla="*/ 181 w 190"/>
                <a:gd name="T5" fmla="*/ 185 h 409"/>
                <a:gd name="T6" fmla="*/ 181 w 190"/>
                <a:gd name="T7" fmla="*/ 224 h 409"/>
                <a:gd name="T8" fmla="*/ 33 w 190"/>
                <a:gd name="T9" fmla="*/ 398 h 409"/>
                <a:gd name="T10" fmla="*/ 0 w 190"/>
                <a:gd name="T11" fmla="*/ 398 h 409"/>
                <a:gd name="T12" fmla="*/ 0 w 190"/>
                <a:gd name="T13" fmla="*/ 11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0" h="409">
                  <a:moveTo>
                    <a:pt x="0" y="11"/>
                  </a:moveTo>
                  <a:cubicBezTo>
                    <a:pt x="9" y="0"/>
                    <a:pt x="24" y="0"/>
                    <a:pt x="33" y="11"/>
                  </a:cubicBezTo>
                  <a:cubicBezTo>
                    <a:pt x="181" y="185"/>
                    <a:pt x="181" y="185"/>
                    <a:pt x="181" y="185"/>
                  </a:cubicBezTo>
                  <a:cubicBezTo>
                    <a:pt x="190" y="196"/>
                    <a:pt x="190" y="214"/>
                    <a:pt x="181" y="224"/>
                  </a:cubicBezTo>
                  <a:cubicBezTo>
                    <a:pt x="33" y="398"/>
                    <a:pt x="33" y="398"/>
                    <a:pt x="33" y="398"/>
                  </a:cubicBezTo>
                  <a:cubicBezTo>
                    <a:pt x="24" y="409"/>
                    <a:pt x="9" y="409"/>
                    <a:pt x="0" y="398"/>
                  </a:cubicBezTo>
                  <a:lnTo>
                    <a:pt x="0" y="11"/>
                  </a:lnTo>
                  <a:close/>
                </a:path>
              </a:pathLst>
            </a:custGeom>
            <a:gradFill>
              <a:gsLst>
                <a:gs pos="32000">
                  <a:schemeClr val="bg1">
                    <a:alpha val="4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grpSp>
        <p:nvGrpSpPr>
          <p:cNvPr id="109" name="그룹 108"/>
          <p:cNvGrpSpPr/>
          <p:nvPr/>
        </p:nvGrpSpPr>
        <p:grpSpPr>
          <a:xfrm>
            <a:off x="3556248" y="3324440"/>
            <a:ext cx="1482091" cy="788304"/>
            <a:chOff x="2783172" y="3371850"/>
            <a:chExt cx="3577656" cy="426798"/>
          </a:xfrm>
        </p:grpSpPr>
        <p:sp>
          <p:nvSpPr>
            <p:cNvPr id="132" name="모서리가 둥근 직사각형 59"/>
            <p:cNvSpPr/>
            <p:nvPr/>
          </p:nvSpPr>
          <p:spPr>
            <a:xfrm>
              <a:off x="2783172" y="3445286"/>
              <a:ext cx="3566068" cy="353362"/>
            </a:xfrm>
            <a:prstGeom prst="roundRect">
              <a:avLst>
                <a:gd name="adj" fmla="val 5374"/>
              </a:avLst>
            </a:prstGeom>
            <a:solidFill>
              <a:srgbClr val="E0F5FD"/>
            </a:solidFill>
            <a:ln w="3175">
              <a:solidFill>
                <a:srgbClr val="2CC6BF">
                  <a:alpha val="39000"/>
                </a:srgb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33" name="양쪽 모서리가 둥근 사각형 60"/>
            <p:cNvSpPr/>
            <p:nvPr/>
          </p:nvSpPr>
          <p:spPr>
            <a:xfrm>
              <a:off x="2783172" y="3371850"/>
              <a:ext cx="3577656" cy="168565"/>
            </a:xfrm>
            <a:prstGeom prst="round2SameRect">
              <a:avLst>
                <a:gd name="adj1" fmla="val 17322"/>
                <a:gd name="adj2" fmla="val 0"/>
              </a:avLst>
            </a:prstGeom>
            <a:gradFill>
              <a:gsLst>
                <a:gs pos="56000">
                  <a:srgbClr val="2CC6BF"/>
                </a:gs>
                <a:gs pos="60000">
                  <a:srgbClr val="27C0B9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grpSp>
        <p:nvGrpSpPr>
          <p:cNvPr id="110" name="그룹 109"/>
          <p:cNvGrpSpPr/>
          <p:nvPr/>
        </p:nvGrpSpPr>
        <p:grpSpPr>
          <a:xfrm>
            <a:off x="5361634" y="3324440"/>
            <a:ext cx="1482091" cy="788304"/>
            <a:chOff x="2783172" y="3371850"/>
            <a:chExt cx="3577656" cy="426798"/>
          </a:xfrm>
        </p:grpSpPr>
        <p:sp>
          <p:nvSpPr>
            <p:cNvPr id="130" name="모서리가 둥근 직사각형 62"/>
            <p:cNvSpPr/>
            <p:nvPr/>
          </p:nvSpPr>
          <p:spPr>
            <a:xfrm>
              <a:off x="2783172" y="3445286"/>
              <a:ext cx="3566068" cy="353362"/>
            </a:xfrm>
            <a:prstGeom prst="roundRect">
              <a:avLst>
                <a:gd name="adj" fmla="val 5374"/>
              </a:avLst>
            </a:prstGeom>
            <a:solidFill>
              <a:srgbClr val="E0F5FD"/>
            </a:solidFill>
            <a:ln w="3175">
              <a:solidFill>
                <a:srgbClr val="2CC6BF">
                  <a:alpha val="39000"/>
                </a:srgb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31" name="양쪽 모서리가 둥근 사각형 63"/>
            <p:cNvSpPr/>
            <p:nvPr/>
          </p:nvSpPr>
          <p:spPr>
            <a:xfrm>
              <a:off x="2783172" y="3371850"/>
              <a:ext cx="3577656" cy="168565"/>
            </a:xfrm>
            <a:prstGeom prst="round2SameRect">
              <a:avLst>
                <a:gd name="adj1" fmla="val 17322"/>
                <a:gd name="adj2" fmla="val 0"/>
              </a:avLst>
            </a:prstGeom>
            <a:gradFill>
              <a:gsLst>
                <a:gs pos="56000">
                  <a:srgbClr val="2CC6BF"/>
                </a:gs>
                <a:gs pos="60000">
                  <a:srgbClr val="27C0B9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grpSp>
        <p:nvGrpSpPr>
          <p:cNvPr id="111" name="그룹 110"/>
          <p:cNvGrpSpPr/>
          <p:nvPr/>
        </p:nvGrpSpPr>
        <p:grpSpPr>
          <a:xfrm>
            <a:off x="3553659" y="4174312"/>
            <a:ext cx="3309115" cy="602264"/>
            <a:chOff x="2783172" y="3472574"/>
            <a:chExt cx="3577656" cy="326074"/>
          </a:xfrm>
        </p:grpSpPr>
        <p:sp>
          <p:nvSpPr>
            <p:cNvPr id="128" name="모서리가 둥근 직사각형 68"/>
            <p:cNvSpPr/>
            <p:nvPr/>
          </p:nvSpPr>
          <p:spPr>
            <a:xfrm>
              <a:off x="2783172" y="3541266"/>
              <a:ext cx="3566068" cy="257382"/>
            </a:xfrm>
            <a:prstGeom prst="roundRect">
              <a:avLst>
                <a:gd name="adj" fmla="val 5374"/>
              </a:avLst>
            </a:prstGeom>
            <a:solidFill>
              <a:srgbClr val="E0F5FD"/>
            </a:solidFill>
            <a:ln w="3175">
              <a:solidFill>
                <a:srgbClr val="2CC6BF">
                  <a:alpha val="39000"/>
                </a:srgb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29" name="양쪽 모서리가 둥근 사각형 69"/>
            <p:cNvSpPr/>
            <p:nvPr/>
          </p:nvSpPr>
          <p:spPr>
            <a:xfrm>
              <a:off x="2783172" y="3472574"/>
              <a:ext cx="3577656" cy="168565"/>
            </a:xfrm>
            <a:prstGeom prst="round2SameRect">
              <a:avLst>
                <a:gd name="adj1" fmla="val 17322"/>
                <a:gd name="adj2" fmla="val 0"/>
              </a:avLst>
            </a:prstGeom>
            <a:gradFill>
              <a:gsLst>
                <a:gs pos="56000">
                  <a:srgbClr val="2CC6BF"/>
                </a:gs>
                <a:gs pos="60000">
                  <a:srgbClr val="27C0B9"/>
                </a:gs>
              </a:gsLst>
              <a:lin ang="5400000" scaled="0"/>
            </a:gra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</p:grpSp>
      <p:sp>
        <p:nvSpPr>
          <p:cNvPr id="112" name="직사각형 111"/>
          <p:cNvSpPr/>
          <p:nvPr/>
        </p:nvSpPr>
        <p:spPr>
          <a:xfrm>
            <a:off x="1804639" y="3921994"/>
            <a:ext cx="1507144" cy="372410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사업재편계획 신청</a:t>
            </a:r>
          </a:p>
          <a:p>
            <a:pPr algn="ctr">
              <a:lnSpc>
                <a:spcPct val="110000"/>
              </a:lnSpc>
            </a:pPr>
            <a:r>
              <a:rPr lang="en-US" altLang="ko-KR" sz="1100" spc="-100" dirty="0">
                <a:solidFill>
                  <a:srgbClr val="0B1827"/>
                </a:solidFill>
                <a:latin typeface="+mn-ea"/>
              </a:rPr>
              <a:t>(</a:t>
            </a: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필요시 사전상담</a:t>
            </a:r>
            <a:r>
              <a:rPr lang="en-US" altLang="ko-KR" sz="1100" spc="-100" dirty="0">
                <a:solidFill>
                  <a:srgbClr val="0B1827"/>
                </a:solidFill>
                <a:latin typeface="+mn-ea"/>
              </a:rPr>
              <a:t>)</a:t>
            </a:r>
            <a:endParaRPr lang="ko-KR" altLang="en-US" sz="1100" spc="-100" dirty="0">
              <a:solidFill>
                <a:srgbClr val="0B1827"/>
              </a:solidFill>
              <a:latin typeface="+mn-ea"/>
            </a:endParaRPr>
          </a:p>
        </p:txBody>
      </p:sp>
      <p:sp>
        <p:nvSpPr>
          <p:cNvPr id="113" name="직사각형 112"/>
          <p:cNvSpPr/>
          <p:nvPr/>
        </p:nvSpPr>
        <p:spPr>
          <a:xfrm>
            <a:off x="3538607" y="3687615"/>
            <a:ext cx="1510350" cy="372410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관계부처와 함께</a:t>
            </a:r>
          </a:p>
          <a:p>
            <a:pPr algn="ctr">
              <a:lnSpc>
                <a:spcPct val="110000"/>
              </a:lnSpc>
            </a:pP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사업재편계획 검토</a:t>
            </a:r>
          </a:p>
        </p:txBody>
      </p:sp>
      <p:sp>
        <p:nvSpPr>
          <p:cNvPr id="114" name="직사각형 113"/>
          <p:cNvSpPr/>
          <p:nvPr/>
        </p:nvSpPr>
        <p:spPr>
          <a:xfrm>
            <a:off x="5340967" y="3687615"/>
            <a:ext cx="1530991" cy="372410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주무부처의 사업재편계획</a:t>
            </a:r>
          </a:p>
          <a:p>
            <a:pPr algn="ctr">
              <a:lnSpc>
                <a:spcPct val="110000"/>
              </a:lnSpc>
            </a:pP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검토결과 심의</a:t>
            </a:r>
          </a:p>
        </p:txBody>
      </p:sp>
      <p:sp>
        <p:nvSpPr>
          <p:cNvPr id="115" name="직사각형 114"/>
          <p:cNvSpPr/>
          <p:nvPr/>
        </p:nvSpPr>
        <p:spPr>
          <a:xfrm>
            <a:off x="7289510" y="3861409"/>
            <a:ext cx="1029448" cy="558614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승인여부</a:t>
            </a:r>
            <a:r>
              <a:rPr lang="en-US" altLang="ko-KR" sz="1100" spc="-100" dirty="0">
                <a:solidFill>
                  <a:srgbClr val="0B1827"/>
                </a:solidFill>
                <a:latin typeface="+mn-ea"/>
              </a:rPr>
              <a:t>,</a:t>
            </a:r>
          </a:p>
          <a:p>
            <a:pPr algn="ctr">
              <a:lnSpc>
                <a:spcPct val="110000"/>
              </a:lnSpc>
            </a:pP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지원특례 등</a:t>
            </a:r>
          </a:p>
          <a:p>
            <a:pPr algn="ctr">
              <a:lnSpc>
                <a:spcPct val="110000"/>
              </a:lnSpc>
            </a:pP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통보ㆍ공포</a:t>
            </a:r>
          </a:p>
        </p:txBody>
      </p:sp>
      <p:sp>
        <p:nvSpPr>
          <p:cNvPr id="116" name="직사각형 115"/>
          <p:cNvSpPr/>
          <p:nvPr/>
        </p:nvSpPr>
        <p:spPr>
          <a:xfrm>
            <a:off x="4453041" y="4539687"/>
            <a:ext cx="1510350" cy="186205"/>
          </a:xfrm>
          <a:prstGeom prst="rect">
            <a:avLst/>
          </a:prstGeom>
        </p:spPr>
        <p:txBody>
          <a:bodyPr wrap="squar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z="1100" spc="-100" dirty="0">
                <a:solidFill>
                  <a:srgbClr val="0B1827"/>
                </a:solidFill>
                <a:latin typeface="+mn-ea"/>
              </a:rPr>
              <a:t>기업결합심사 진행</a:t>
            </a:r>
          </a:p>
        </p:txBody>
      </p:sp>
      <p:sp>
        <p:nvSpPr>
          <p:cNvPr id="117" name="직사각형 116"/>
          <p:cNvSpPr/>
          <p:nvPr/>
        </p:nvSpPr>
        <p:spPr>
          <a:xfrm>
            <a:off x="2269510" y="3367739"/>
            <a:ext cx="577402" cy="215444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wrap="square"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dirty="0">
                <a:solidFill>
                  <a:prstClr val="white"/>
                </a:solidFill>
                <a:latin typeface="+mn-ea"/>
              </a:rPr>
              <a:t>기 업</a:t>
            </a:r>
          </a:p>
        </p:txBody>
      </p:sp>
      <p:sp>
        <p:nvSpPr>
          <p:cNvPr id="118" name="직사각형 117"/>
          <p:cNvSpPr/>
          <p:nvPr/>
        </p:nvSpPr>
        <p:spPr>
          <a:xfrm>
            <a:off x="3557184" y="3375662"/>
            <a:ext cx="1366499" cy="215444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wrap="square"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dirty="0">
                <a:solidFill>
                  <a:prstClr val="white"/>
                </a:solidFill>
                <a:latin typeface="+mn-ea"/>
              </a:rPr>
              <a:t>주무부처</a:t>
            </a:r>
            <a:r>
              <a:rPr lang="en-US" altLang="ko-KR" sz="1400" dirty="0">
                <a:solidFill>
                  <a:prstClr val="white"/>
                </a:solidFill>
                <a:latin typeface="+mn-ea"/>
              </a:rPr>
              <a:t>(</a:t>
            </a:r>
            <a:r>
              <a:rPr lang="en-US" altLang="ko-KR" sz="1400" dirty="0" smtClean="0">
                <a:solidFill>
                  <a:prstClr val="white"/>
                </a:solidFill>
                <a:latin typeface="+mn-ea"/>
              </a:rPr>
              <a:t>30</a:t>
            </a:r>
            <a:r>
              <a:rPr lang="ko-KR" altLang="en-US" sz="1400" dirty="0" smtClean="0">
                <a:solidFill>
                  <a:prstClr val="white"/>
                </a:solidFill>
                <a:latin typeface="+mn-ea"/>
              </a:rPr>
              <a:t>일</a:t>
            </a:r>
            <a:r>
              <a:rPr lang="en-US" altLang="ko-KR" sz="1400" dirty="0" smtClean="0">
                <a:solidFill>
                  <a:prstClr val="white"/>
                </a:solidFill>
                <a:latin typeface="+mn-ea"/>
              </a:rPr>
              <a:t>)</a:t>
            </a:r>
            <a:endParaRPr lang="ko-KR" altLang="en-US" sz="140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19" name="직사각형 118"/>
          <p:cNvSpPr/>
          <p:nvPr/>
        </p:nvSpPr>
        <p:spPr>
          <a:xfrm>
            <a:off x="5299873" y="3375662"/>
            <a:ext cx="1612224" cy="215444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wrap="square"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dirty="0">
                <a:solidFill>
                  <a:prstClr val="white"/>
                </a:solidFill>
                <a:latin typeface="+mn-ea"/>
              </a:rPr>
              <a:t>심의위원회</a:t>
            </a:r>
            <a:r>
              <a:rPr lang="en-US" altLang="ko-KR" sz="1400" dirty="0">
                <a:solidFill>
                  <a:prstClr val="white"/>
                </a:solidFill>
                <a:latin typeface="+mn-ea"/>
              </a:rPr>
              <a:t>(30</a:t>
            </a:r>
            <a:r>
              <a:rPr lang="ko-KR" altLang="en-US" sz="1400" dirty="0">
                <a:solidFill>
                  <a:prstClr val="white"/>
                </a:solidFill>
                <a:latin typeface="+mn-ea"/>
              </a:rPr>
              <a:t>일</a:t>
            </a:r>
            <a:r>
              <a:rPr lang="en-US" altLang="ko-KR" sz="1400" dirty="0">
                <a:solidFill>
                  <a:prstClr val="white"/>
                </a:solidFill>
                <a:latin typeface="+mn-ea"/>
              </a:rPr>
              <a:t>)</a:t>
            </a:r>
            <a:endParaRPr lang="ko-KR" altLang="en-US" sz="1400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20" name="직사각형 119"/>
          <p:cNvSpPr/>
          <p:nvPr/>
        </p:nvSpPr>
        <p:spPr>
          <a:xfrm>
            <a:off x="7391301" y="3380772"/>
            <a:ext cx="825867" cy="215444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wrap="square"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dirty="0">
                <a:solidFill>
                  <a:prstClr val="white"/>
                </a:solidFill>
                <a:latin typeface="+mn-ea"/>
              </a:rPr>
              <a:t>주무부처</a:t>
            </a:r>
          </a:p>
        </p:txBody>
      </p:sp>
      <p:sp>
        <p:nvSpPr>
          <p:cNvPr id="121" name="직사각형 120"/>
          <p:cNvSpPr/>
          <p:nvPr/>
        </p:nvSpPr>
        <p:spPr>
          <a:xfrm>
            <a:off x="4359266" y="4220804"/>
            <a:ext cx="1697901" cy="215444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wrap="square"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ko-KR" altLang="en-US" sz="1400" dirty="0">
                <a:solidFill>
                  <a:prstClr val="white"/>
                </a:solidFill>
                <a:latin typeface="+mn-ea"/>
              </a:rPr>
              <a:t>공정거래위원회</a:t>
            </a:r>
          </a:p>
        </p:txBody>
      </p:sp>
      <p:sp>
        <p:nvSpPr>
          <p:cNvPr id="122" name="직사각형 121"/>
          <p:cNvSpPr/>
          <p:nvPr/>
        </p:nvSpPr>
        <p:spPr>
          <a:xfrm>
            <a:off x="839265" y="1118235"/>
            <a:ext cx="516488" cy="304699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pc="-70" dirty="0">
                <a:solidFill>
                  <a:srgbClr val="0070C0"/>
                </a:solidFill>
                <a:latin typeface="+mn-ea"/>
              </a:rPr>
              <a:t>심 의</a:t>
            </a:r>
          </a:p>
        </p:txBody>
      </p:sp>
      <p:sp>
        <p:nvSpPr>
          <p:cNvPr id="123" name="직사각형 122"/>
          <p:cNvSpPr/>
          <p:nvPr/>
        </p:nvSpPr>
        <p:spPr>
          <a:xfrm>
            <a:off x="839265" y="3220091"/>
            <a:ext cx="516488" cy="304699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pc="-70" dirty="0">
                <a:solidFill>
                  <a:srgbClr val="1D8F8A"/>
                </a:solidFill>
                <a:latin typeface="+mn-ea"/>
              </a:rPr>
              <a:t>승 인</a:t>
            </a:r>
          </a:p>
        </p:txBody>
      </p:sp>
      <p:sp>
        <p:nvSpPr>
          <p:cNvPr id="124" name="직사각형 123"/>
          <p:cNvSpPr/>
          <p:nvPr/>
        </p:nvSpPr>
        <p:spPr>
          <a:xfrm>
            <a:off x="653798" y="5493113"/>
            <a:ext cx="887423" cy="304699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10000"/>
              </a:lnSpc>
            </a:pPr>
            <a:r>
              <a:rPr lang="ko-KR" altLang="en-US" spc="-70" dirty="0">
                <a:solidFill>
                  <a:srgbClr val="5A8A26"/>
                </a:solidFill>
                <a:latin typeface="+mn-ea"/>
              </a:rPr>
              <a:t>지원기간</a:t>
            </a:r>
          </a:p>
        </p:txBody>
      </p:sp>
      <p:pic>
        <p:nvPicPr>
          <p:cNvPr id="125" name="그림 12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5886" y="5700800"/>
            <a:ext cx="773441" cy="773441"/>
          </a:xfrm>
          <a:prstGeom prst="rect">
            <a:avLst/>
          </a:prstGeom>
        </p:spPr>
      </p:pic>
      <p:pic>
        <p:nvPicPr>
          <p:cNvPr id="126" name="그림 125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445" y="3553885"/>
            <a:ext cx="622323" cy="622323"/>
          </a:xfrm>
          <a:prstGeom prst="rect">
            <a:avLst/>
          </a:prstGeom>
        </p:spPr>
      </p:pic>
      <p:pic>
        <p:nvPicPr>
          <p:cNvPr id="127" name="그림 126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6487" y="1414815"/>
            <a:ext cx="664473" cy="66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3275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그룹 4"/>
          <p:cNvGrpSpPr/>
          <p:nvPr/>
        </p:nvGrpSpPr>
        <p:grpSpPr>
          <a:xfrm>
            <a:off x="408480" y="798786"/>
            <a:ext cx="7758057" cy="5647322"/>
            <a:chOff x="674177" y="339320"/>
            <a:chExt cx="7744610" cy="6376255"/>
          </a:xfrm>
        </p:grpSpPr>
        <p:pic>
          <p:nvPicPr>
            <p:cNvPr id="6" name="그림 5"/>
            <p:cNvPicPr>
              <a:picLocks noChangeAspect="1"/>
            </p:cNvPicPr>
            <p:nvPr/>
          </p:nvPicPr>
          <p:blipFill rotWithShape="1">
            <a:blip r:embed="rId3"/>
            <a:srcRect t="55306"/>
            <a:stretch/>
          </p:blipFill>
          <p:spPr>
            <a:xfrm>
              <a:off x="695161" y="3100552"/>
              <a:ext cx="7723626" cy="3615023"/>
            </a:xfrm>
            <a:prstGeom prst="rect">
              <a:avLst/>
            </a:prstGeom>
          </p:spPr>
        </p:pic>
        <p:pic>
          <p:nvPicPr>
            <p:cNvPr id="7" name="그림 6"/>
            <p:cNvPicPr>
              <a:picLocks noChangeAspect="1"/>
            </p:cNvPicPr>
            <p:nvPr/>
          </p:nvPicPr>
          <p:blipFill rotWithShape="1">
            <a:blip r:embed="rId3"/>
            <a:srcRect l="136" t="16836" r="-136" b="52627"/>
            <a:stretch/>
          </p:blipFill>
          <p:spPr>
            <a:xfrm>
              <a:off x="695161" y="630621"/>
              <a:ext cx="7723626" cy="2469931"/>
            </a:xfrm>
            <a:prstGeom prst="rect">
              <a:avLst/>
            </a:prstGeom>
          </p:spPr>
        </p:pic>
        <p:pic>
          <p:nvPicPr>
            <p:cNvPr id="8" name="그림 7"/>
            <p:cNvPicPr>
              <a:picLocks noChangeAspect="1"/>
            </p:cNvPicPr>
            <p:nvPr/>
          </p:nvPicPr>
          <p:blipFill rotWithShape="1">
            <a:blip r:embed="rId3"/>
            <a:srcRect l="-272" t="5197" r="272" b="91026"/>
            <a:stretch/>
          </p:blipFill>
          <p:spPr>
            <a:xfrm>
              <a:off x="674177" y="339320"/>
              <a:ext cx="7723626" cy="305540"/>
            </a:xfrm>
            <a:prstGeom prst="rect">
              <a:avLst/>
            </a:prstGeom>
          </p:spPr>
        </p:pic>
      </p:grp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6481763" cy="41751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1800" dirty="0">
                <a:ea typeface="+mn-ea"/>
              </a:rPr>
              <a:t>[</a:t>
            </a:r>
            <a:r>
              <a:rPr lang="ko-KR" altLang="en-US" sz="1800" dirty="0">
                <a:ea typeface="+mn-ea"/>
              </a:rPr>
              <a:t>참고</a:t>
            </a:r>
            <a:r>
              <a:rPr lang="en-US" altLang="ko-KR" sz="1800" dirty="0">
                <a:ea typeface="+mn-ea"/>
              </a:rPr>
              <a:t>] </a:t>
            </a:r>
            <a:r>
              <a:rPr lang="ko-KR" altLang="en-US" sz="1800" dirty="0" err="1">
                <a:ea typeface="+mn-ea"/>
              </a:rPr>
              <a:t>기업활력법</a:t>
            </a:r>
            <a:r>
              <a:rPr lang="ko-KR" altLang="en-US" sz="1800" dirty="0">
                <a:ea typeface="+mn-ea"/>
              </a:rPr>
              <a:t> </a:t>
            </a:r>
            <a:r>
              <a:rPr lang="ko-KR" altLang="en-US" sz="1800" dirty="0" err="1">
                <a:ea typeface="+mn-ea"/>
              </a:rPr>
              <a:t>종합포털</a:t>
            </a:r>
            <a:r>
              <a:rPr lang="ko-KR" altLang="en-US" sz="1800" dirty="0">
                <a:ea typeface="+mn-ea"/>
              </a:rPr>
              <a:t> </a:t>
            </a:r>
            <a:r>
              <a:rPr lang="en-US" altLang="ko-KR" sz="1800" dirty="0">
                <a:ea typeface="+mn-ea"/>
              </a:rPr>
              <a:t>– www.oneshot.or.kr</a:t>
            </a:r>
            <a:endParaRPr lang="ko-KR" altLang="en-US" sz="1800" dirty="0">
              <a:ea typeface="+mn-ea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4"/>
          <a:srcRect l="5798" t="2905" r="4348" b="1723"/>
          <a:stretch/>
        </p:blipFill>
        <p:spPr>
          <a:xfrm>
            <a:off x="4803228" y="1510591"/>
            <a:ext cx="4209522" cy="4564391"/>
          </a:xfrm>
          <a:prstGeom prst="rect">
            <a:avLst/>
          </a:prstGeom>
          <a:ln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212488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80518" y="1547957"/>
            <a:ext cx="5362831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b="1" dirty="0" smtClean="0"/>
              <a:t>김성광  팀     장  </a:t>
            </a:r>
            <a:r>
              <a:rPr lang="en-US" altLang="ko-KR" sz="2000" b="1" dirty="0" smtClean="0"/>
              <a:t>02-6050-3831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/>
              <a:t>박성록  </a:t>
            </a:r>
            <a:r>
              <a:rPr lang="ko-KR" altLang="en-US" sz="2000" b="1" dirty="0" err="1" smtClean="0"/>
              <a:t>부팀장</a:t>
            </a:r>
            <a:r>
              <a:rPr lang="ko-KR" altLang="en-US" sz="2000" b="1" dirty="0" smtClean="0"/>
              <a:t>   </a:t>
            </a:r>
            <a:r>
              <a:rPr lang="en-US" altLang="ko-KR" sz="2000" b="1" dirty="0" smtClean="0"/>
              <a:t>02-6050-3832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err="1" smtClean="0"/>
              <a:t>전규향</a:t>
            </a:r>
            <a:r>
              <a:rPr lang="ko-KR" altLang="en-US" sz="2000" b="1" dirty="0" smtClean="0"/>
              <a:t>  </a:t>
            </a:r>
            <a:r>
              <a:rPr lang="ko-KR" altLang="en-US" sz="2000" b="1" dirty="0" err="1" smtClean="0"/>
              <a:t>부팀장</a:t>
            </a:r>
            <a:r>
              <a:rPr lang="ko-KR" altLang="en-US" sz="2000" b="1" dirty="0" smtClean="0"/>
              <a:t>   </a:t>
            </a:r>
            <a:r>
              <a:rPr lang="en-US" altLang="ko-KR" sz="2000" b="1" dirty="0" smtClean="0"/>
              <a:t>02-6050-3833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/>
              <a:t>정윤진  연구원   </a:t>
            </a:r>
            <a:r>
              <a:rPr lang="en-US" altLang="ko-KR" sz="2000" b="1" dirty="0" smtClean="0"/>
              <a:t>02-6050-3834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/>
              <a:t>김민정  연구원   </a:t>
            </a:r>
            <a:r>
              <a:rPr lang="en-US" altLang="ko-KR" sz="2000" b="1" dirty="0" smtClean="0"/>
              <a:t>02-6050-3835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/>
              <a:t>진은정  연구원   </a:t>
            </a:r>
            <a:r>
              <a:rPr lang="en-US" altLang="ko-KR" sz="2000" b="1" dirty="0" smtClean="0"/>
              <a:t>02-6050-3836</a:t>
            </a:r>
          </a:p>
          <a:p>
            <a:pPr>
              <a:lnSpc>
                <a:spcPct val="150000"/>
              </a:lnSpc>
            </a:pPr>
            <a:r>
              <a:rPr lang="ko-KR" altLang="en-US" sz="2000" b="1" dirty="0" smtClean="0"/>
              <a:t>이승규  연구원   </a:t>
            </a:r>
            <a:r>
              <a:rPr lang="en-US" altLang="ko-KR" sz="2000" b="1" dirty="0" smtClean="0"/>
              <a:t>02-6050-3837</a:t>
            </a:r>
          </a:p>
        </p:txBody>
      </p:sp>
      <p:sp>
        <p:nvSpPr>
          <p:cNvPr id="5" name="제목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6481763" cy="41751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1800" dirty="0">
                <a:ea typeface="+mn-ea"/>
              </a:rPr>
              <a:t>[</a:t>
            </a:r>
            <a:r>
              <a:rPr lang="ko-KR" altLang="en-US" sz="1800" dirty="0">
                <a:ea typeface="+mn-ea"/>
              </a:rPr>
              <a:t>참고</a:t>
            </a:r>
            <a:r>
              <a:rPr lang="en-US" altLang="ko-KR" sz="1800" dirty="0">
                <a:ea typeface="+mn-ea"/>
              </a:rPr>
              <a:t>] </a:t>
            </a:r>
            <a:r>
              <a:rPr lang="ko-KR" altLang="en-US" sz="1800" dirty="0" err="1">
                <a:ea typeface="+mn-ea"/>
              </a:rPr>
              <a:t>기업활력법</a:t>
            </a:r>
            <a:r>
              <a:rPr lang="ko-KR" altLang="en-US" sz="1800" dirty="0">
                <a:ea typeface="+mn-ea"/>
              </a:rPr>
              <a:t> 활</a:t>
            </a:r>
            <a:r>
              <a:rPr lang="ko-KR" altLang="en-US" sz="1800" dirty="0" smtClean="0">
                <a:ea typeface="+mn-ea"/>
              </a:rPr>
              <a:t>용지원센터 </a:t>
            </a:r>
            <a:r>
              <a:rPr lang="ko-KR" altLang="en-US" sz="1800" dirty="0" err="1" smtClean="0">
                <a:ea typeface="+mn-ea"/>
              </a:rPr>
              <a:t>제도지원팀</a:t>
            </a:r>
            <a:r>
              <a:rPr lang="ko-KR" altLang="en-US" sz="1800" dirty="0" smtClean="0">
                <a:ea typeface="+mn-ea"/>
              </a:rPr>
              <a:t> 연락처</a:t>
            </a:r>
            <a:endParaRPr lang="ko-KR" altLang="en-US" sz="1800" dirty="0"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1199356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Box 4"/>
          <p:cNvSpPr txBox="1">
            <a:spLocks noChangeArrowheads="1"/>
          </p:cNvSpPr>
          <p:nvPr/>
        </p:nvSpPr>
        <p:spPr bwMode="auto">
          <a:xfrm>
            <a:off x="827088" y="1028316"/>
            <a:ext cx="75612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marL="742950" indent="-28575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marL="1143000" indent="-22860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marL="1600200" indent="-22860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marL="2057400" indent="-228600" latinLnBrk="1"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eaLnBrk="1" hangingPunct="1"/>
            <a:r>
              <a:rPr lang="en-US" altLang="ko-KR" sz="3000" b="1" dirty="0">
                <a:solidFill>
                  <a:srgbClr val="FFC000"/>
                </a:solidFill>
                <a:latin typeface="Trebuchet MS" panose="020B0603020202020204" pitchFamily="34" charset="0"/>
              </a:rPr>
              <a:t>Table of Contents</a:t>
            </a:r>
            <a:endParaRPr lang="ko-KR" altLang="en-US" sz="3000" b="1" dirty="0">
              <a:solidFill>
                <a:srgbClr val="FFC000"/>
              </a:solidFill>
              <a:latin typeface="Trebuchet MS" panose="020B0603020202020204" pitchFamily="34" charset="0"/>
            </a:endParaRPr>
          </a:p>
        </p:txBody>
      </p:sp>
      <p:cxnSp>
        <p:nvCxnSpPr>
          <p:cNvPr id="9" name="직선 연결선 8"/>
          <p:cNvCxnSpPr/>
          <p:nvPr/>
        </p:nvCxnSpPr>
        <p:spPr>
          <a:xfrm>
            <a:off x="801688" y="1569156"/>
            <a:ext cx="8342312" cy="0"/>
          </a:xfrm>
          <a:prstGeom prst="line">
            <a:avLst/>
          </a:prstGeom>
          <a:ln w="9525">
            <a:solidFill>
              <a:srgbClr val="2666A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직선 연결선 9"/>
          <p:cNvCxnSpPr/>
          <p:nvPr/>
        </p:nvCxnSpPr>
        <p:spPr>
          <a:xfrm>
            <a:off x="801688" y="1140531"/>
            <a:ext cx="0" cy="428625"/>
          </a:xfrm>
          <a:prstGeom prst="line">
            <a:avLst/>
          </a:prstGeom>
          <a:ln w="9525">
            <a:solidFill>
              <a:srgbClr val="2666A6"/>
            </a:solidFill>
            <a:headEnd type="oval"/>
            <a:tailEnd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6"/>
              <p:cNvSpPr txBox="1">
                <a:spLocks noChangeArrowheads="1"/>
              </p:cNvSpPr>
              <p:nvPr/>
            </p:nvSpPr>
            <p:spPr bwMode="auto">
              <a:xfrm>
                <a:off x="935421" y="2075617"/>
                <a:ext cx="7819696" cy="36086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 latinLnBrk="1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1pPr>
                <a:lvl2pPr marL="742950" indent="-285750" latinLnBrk="1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2pPr>
                <a:lvl3pPr marL="1143000" indent="-228600" latinLnBrk="1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3pPr>
                <a:lvl4pPr marL="1600200" indent="-228600" latinLnBrk="1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4pPr>
                <a:lvl5pPr marL="2057400" indent="-228600" latinLnBrk="1"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5pPr>
                <a:lvl6pPr marL="25146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6pPr>
                <a:lvl7pPr marL="29718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7pPr>
                <a:lvl8pPr marL="34290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8pPr>
                <a:lvl9pPr marL="3886200" indent="-228600" fontAlgn="base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9pPr>
              </a:lstStyle>
              <a:p>
                <a:pPr eaLnBrk="1" hangingPunct="1">
                  <a:lnSpc>
                    <a:spcPct val="200000"/>
                  </a:lnSpc>
                  <a:spcBef>
                    <a:spcPts val="300"/>
                  </a:spcBef>
                </a:pPr>
                <a:r>
                  <a:rPr lang="en-US" altLang="ko-KR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Section 1. </a:t>
                </a:r>
                <a:r>
                  <a:rPr lang="ko-KR" altLang="en-US" b="1" dirty="0" err="1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기업활력법</a:t>
                </a:r>
                <a:r>
                  <a:rPr lang="ko-KR" altLang="en-US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 도입 및 추진 내용</a:t>
                </a:r>
                <a:endParaRPr lang="en-US" altLang="ko-KR" b="1" dirty="0" smtClean="0">
                  <a:solidFill>
                    <a:srgbClr val="404040"/>
                  </a:solidFill>
                  <a:latin typeface="Trebuchet MS" panose="020B0603020202020204" pitchFamily="34" charset="0"/>
                </a:endParaRPr>
              </a:p>
              <a:p>
                <a:pPr eaLnBrk="1" hangingPunct="1">
                  <a:lnSpc>
                    <a:spcPct val="200000"/>
                  </a:lnSpc>
                  <a:spcBef>
                    <a:spcPts val="300"/>
                  </a:spcBef>
                </a:pPr>
                <a:r>
                  <a:rPr lang="en-US" altLang="ko-KR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Section 2. </a:t>
                </a:r>
                <a:r>
                  <a:rPr lang="ko-KR" altLang="en-US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적용대상</a:t>
                </a:r>
                <a:r>
                  <a:rPr lang="en-US" altLang="ko-KR" sz="1600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(</a:t>
                </a:r>
                <a:r>
                  <a:rPr lang="ko-KR" altLang="en-US" sz="1600" b="1" dirty="0" err="1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사업재편</a:t>
                </a:r>
                <a:r>
                  <a:rPr lang="en-US" altLang="ko-KR" sz="1600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/</a:t>
                </a:r>
                <a:r>
                  <a:rPr lang="ko-KR" altLang="en-US" sz="1600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과잉공급업종</a:t>
                </a:r>
                <a:r>
                  <a:rPr lang="en-US" altLang="ko-KR" sz="1600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/</a:t>
                </a:r>
                <a:r>
                  <a:rPr lang="ko-KR" altLang="en-US" sz="1600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향상 목표치 만족</a:t>
                </a:r>
                <a:r>
                  <a:rPr lang="en-US" altLang="ko-KR" sz="1600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)</a:t>
                </a:r>
                <a:r>
                  <a:rPr lang="ko-KR" altLang="en-US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 </a:t>
                </a:r>
                <a:endParaRPr lang="en-US" altLang="ko-KR" b="1" dirty="0" smtClean="0">
                  <a:solidFill>
                    <a:srgbClr val="404040"/>
                  </a:solidFill>
                  <a:latin typeface="Trebuchet MS" panose="020B0603020202020204" pitchFamily="34" charset="0"/>
                </a:endParaRPr>
              </a:p>
              <a:p>
                <a:pPr eaLnBrk="1" hangingPunct="1">
                  <a:lnSpc>
                    <a:spcPct val="200000"/>
                  </a:lnSpc>
                  <a:spcBef>
                    <a:spcPts val="300"/>
                  </a:spcBef>
                </a:pPr>
                <a:r>
                  <a:rPr lang="en-US" altLang="ko-KR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Section </a:t>
                </a:r>
                <a:r>
                  <a:rPr lang="en-US" altLang="ko-KR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3. </a:t>
                </a:r>
                <a:r>
                  <a:rPr lang="ko-KR" altLang="en-US" b="1" dirty="0" err="1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사업재편</a:t>
                </a:r>
                <a:r>
                  <a:rPr lang="ko-KR" altLang="en-US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 승인 </a:t>
                </a:r>
                <a:r>
                  <a:rPr lang="ko-KR" altLang="en-US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현황</a:t>
                </a:r>
                <a:endParaRPr lang="en-US" altLang="ko-KR" b="1" dirty="0" smtClean="0">
                  <a:solidFill>
                    <a:srgbClr val="404040"/>
                  </a:solidFill>
                  <a:latin typeface="Trebuchet MS" panose="020B0603020202020204" pitchFamily="34" charset="0"/>
                </a:endParaRPr>
              </a:p>
              <a:p>
                <a:pPr eaLnBrk="1" hangingPunct="1">
                  <a:lnSpc>
                    <a:spcPct val="200000"/>
                  </a:lnSpc>
                  <a:spcBef>
                    <a:spcPts val="300"/>
                  </a:spcBef>
                </a:pPr>
                <a:r>
                  <a:rPr lang="en-US" altLang="ko-KR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Section </a:t>
                </a:r>
                <a:r>
                  <a:rPr lang="en-US" altLang="ko-KR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4. </a:t>
                </a:r>
                <a:r>
                  <a:rPr lang="ko-KR" altLang="en-US" b="1" dirty="0" err="1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승인기업</a:t>
                </a:r>
                <a:r>
                  <a:rPr lang="ko-KR" altLang="en-US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 사례로 보는 </a:t>
                </a:r>
                <a:r>
                  <a:rPr lang="en-US" altLang="ko-KR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“</a:t>
                </a:r>
                <a:r>
                  <a:rPr lang="ko-KR" altLang="en-US" b="1" dirty="0" err="1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기업활력법</a:t>
                </a:r>
                <a:r>
                  <a:rPr lang="en-US" altLang="ko-KR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”</a:t>
                </a:r>
                <a:r>
                  <a:rPr lang="ko-KR" altLang="en-US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 </a:t>
                </a:r>
                <a:endParaRPr lang="en-US" altLang="ko-KR" b="1" dirty="0">
                  <a:solidFill>
                    <a:srgbClr val="404040"/>
                  </a:solidFill>
                  <a:latin typeface="Trebuchet MS" panose="020B0603020202020204" pitchFamily="34" charset="0"/>
                </a:endParaRPr>
              </a:p>
              <a:p>
                <a:pPr eaLnBrk="1" hangingPunct="1">
                  <a:lnSpc>
                    <a:spcPct val="200000"/>
                  </a:lnSpc>
                  <a:spcBef>
                    <a:spcPts val="300"/>
                  </a:spcBef>
                </a:pPr>
                <a:r>
                  <a:rPr lang="en-US" altLang="ko-KR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Section 5. </a:t>
                </a:r>
                <a:r>
                  <a:rPr lang="ko-KR" altLang="en-US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지원내용</a:t>
                </a:r>
                <a:r>
                  <a:rPr lang="en-US" altLang="ko-KR" sz="1600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(</a:t>
                </a:r>
                <a:r>
                  <a:rPr lang="ko-KR" altLang="en-US" sz="1600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상법 및 공정거래법</a:t>
                </a:r>
                <a:r>
                  <a:rPr lang="en-US" altLang="ko-KR" sz="1600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/</a:t>
                </a:r>
                <a:r>
                  <a:rPr lang="ko-KR" altLang="en-US" sz="1600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세법</a:t>
                </a:r>
                <a:r>
                  <a:rPr lang="en-US" altLang="ko-KR" sz="1600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/</a:t>
                </a:r>
                <a:r>
                  <a:rPr lang="ko-KR" altLang="en-US" sz="1600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기타프로그램</a:t>
                </a:r>
                <a:r>
                  <a:rPr lang="en-US" altLang="ko-KR" sz="1600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 </a:t>
                </a:r>
                <a:r>
                  <a:rPr lang="ko-KR" altLang="en-US" sz="1600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등</a:t>
                </a:r>
                <a:r>
                  <a:rPr lang="en-US" altLang="ko-KR" sz="1600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)</a:t>
                </a:r>
              </a:p>
              <a:p>
                <a:pPr eaLnBrk="1" hangingPunct="1">
                  <a:lnSpc>
                    <a:spcPct val="200000"/>
                  </a:lnSpc>
                  <a:spcBef>
                    <a:spcPts val="300"/>
                  </a:spcBef>
                </a:pPr>
                <a:r>
                  <a:rPr lang="en-US" altLang="ko-KR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Section </a:t>
                </a:r>
                <a:r>
                  <a:rPr lang="en-US" altLang="ko-KR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6. </a:t>
                </a:r>
                <a:r>
                  <a:rPr lang="ko-KR" altLang="en-US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지원</a:t>
                </a:r>
                <a14:m>
                  <m:oMath xmlns:m="http://schemas.openxmlformats.org/officeDocument/2006/math">
                    <m:r>
                      <a:rPr lang="en-US" altLang="ko-KR" b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1" i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ko-KR" altLang="en-US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 심의</a:t>
                </a:r>
                <a14:m>
                  <m:oMath xmlns:m="http://schemas.openxmlformats.org/officeDocument/2006/math">
                    <m:r>
                      <a:rPr lang="en-US" altLang="ko-KR" b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ko-KR" b="1" i="1">
                        <a:solidFill>
                          <a:srgbClr val="404040"/>
                        </a:solidFill>
                        <a:latin typeface="Cambria Math" panose="02040503050406030204" pitchFamily="18" charset="0"/>
                      </a:rPr>
                      <m:t>·</m:t>
                    </m:r>
                  </m:oMath>
                </a14:m>
                <a:r>
                  <a:rPr lang="ko-KR" altLang="en-US" b="1" dirty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 승인 </a:t>
                </a:r>
                <a:r>
                  <a:rPr lang="ko-KR" altLang="en-US" b="1" dirty="0" smtClean="0">
                    <a:solidFill>
                      <a:srgbClr val="404040"/>
                    </a:solidFill>
                    <a:latin typeface="Trebuchet MS" panose="020B0603020202020204" pitchFamily="34" charset="0"/>
                  </a:rPr>
                  <a:t>절차</a:t>
                </a:r>
                <a:endParaRPr lang="en-US" altLang="ko-KR" b="1" dirty="0" smtClean="0">
                  <a:solidFill>
                    <a:srgbClr val="404040"/>
                  </a:solidFill>
                  <a:latin typeface="Trebuchet MS" panose="020B0603020202020204" pitchFamily="34" charset="0"/>
                </a:endParaRPr>
              </a:p>
            </p:txBody>
          </p:sp>
        </mc:Choice>
        <mc:Fallback xmlns="">
          <p:sp>
            <p:nvSpPr>
              <p:cNvPr id="6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935421" y="2075617"/>
                <a:ext cx="7819696" cy="3608680"/>
              </a:xfrm>
              <a:prstGeom prst="rect">
                <a:avLst/>
              </a:prstGeom>
              <a:blipFill>
                <a:blip r:embed="rId3"/>
                <a:stretch>
                  <a:fillRect l="-624"/>
                </a:stretch>
              </a:blipFill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r>
                  <a:rPr lang="ko-KR" alt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759978" y="2810312"/>
            <a:ext cx="403187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6000" b="1" dirty="0"/>
              <a:t>감사합니다</a:t>
            </a:r>
          </a:p>
        </p:txBody>
      </p:sp>
    </p:spTree>
    <p:extLst>
      <p:ext uri="{BB962C8B-B14F-4D97-AF65-F5344CB8AC3E}">
        <p14:creationId xmlns:p14="http://schemas.microsoft.com/office/powerpoint/2010/main" val="3040104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6481763" cy="4175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1800" dirty="0">
                <a:latin typeface="+mn-ea"/>
                <a:ea typeface="+mn-ea"/>
              </a:rPr>
              <a:t>1. </a:t>
            </a:r>
            <a:r>
              <a:rPr lang="ko-KR" altLang="en-US" sz="1800" dirty="0" err="1">
                <a:latin typeface="+mn-ea"/>
                <a:ea typeface="+mn-ea"/>
              </a:rPr>
              <a:t>기활법</a:t>
            </a:r>
            <a:r>
              <a:rPr lang="ko-KR" altLang="en-US" sz="1800" dirty="0">
                <a:latin typeface="+mn-ea"/>
                <a:ea typeface="+mn-ea"/>
              </a:rPr>
              <a:t> 도입 및 추진 내용</a:t>
            </a:r>
          </a:p>
        </p:txBody>
      </p:sp>
      <p:sp>
        <p:nvSpPr>
          <p:cNvPr id="77" name="사각형: 잘린 한쪽 모서리 76"/>
          <p:cNvSpPr/>
          <p:nvPr/>
        </p:nvSpPr>
        <p:spPr>
          <a:xfrm>
            <a:off x="726721" y="2622569"/>
            <a:ext cx="7828363" cy="554038"/>
          </a:xfrm>
          <a:prstGeom prst="snip1Rect">
            <a:avLst>
              <a:gd name="adj" fmla="val 50000"/>
            </a:avLst>
          </a:prstGeom>
          <a:solidFill>
            <a:srgbClr val="DFE8F3"/>
          </a:solidFill>
          <a:ln>
            <a:gradFill flip="none" rotWithShape="1">
              <a:gsLst>
                <a:gs pos="0">
                  <a:srgbClr val="ABC3DF"/>
                </a:gs>
                <a:gs pos="49000">
                  <a:schemeClr val="accent1">
                    <a:lumMod val="45000"/>
                    <a:lumOff val="55000"/>
                  </a:schemeClr>
                </a:gs>
                <a:gs pos="68000">
                  <a:srgbClr val="D1E3F3"/>
                </a:gs>
                <a:gs pos="92000">
                  <a:srgbClr val="ECF3FA"/>
                </a:gs>
              </a:gsLst>
              <a:lin ang="0" scaled="1"/>
              <a:tileRect/>
            </a:gradFill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80" name="직사각형 79"/>
          <p:cNvSpPr/>
          <p:nvPr/>
        </p:nvSpPr>
        <p:spPr>
          <a:xfrm>
            <a:off x="948413" y="2729040"/>
            <a:ext cx="7327006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spc="-80" dirty="0" err="1">
                <a:solidFill>
                  <a:srgbClr val="2666A6"/>
                </a:solidFill>
                <a:latin typeface="+mn-ea"/>
              </a:rPr>
              <a:t>사업재편</a:t>
            </a:r>
            <a:r>
              <a:rPr lang="ko-KR" altLang="en-US" b="1" spc="-80" dirty="0">
                <a:solidFill>
                  <a:srgbClr val="2666A6"/>
                </a:solidFill>
                <a:latin typeface="+mn-ea"/>
              </a:rPr>
              <a:t> </a:t>
            </a:r>
            <a:r>
              <a:rPr lang="ko-KR" altLang="en-US" b="1" spc="-80" dirty="0" smtClean="0">
                <a:solidFill>
                  <a:srgbClr val="2666A6"/>
                </a:solidFill>
                <a:latin typeface="+mn-ea"/>
              </a:rPr>
              <a:t>지연에 따른 </a:t>
            </a:r>
            <a:r>
              <a:rPr lang="ko-KR" altLang="en-US" b="1" spc="-80" dirty="0">
                <a:solidFill>
                  <a:srgbClr val="2666A6"/>
                </a:solidFill>
                <a:latin typeface="+mn-ea"/>
              </a:rPr>
              <a:t>사후적 구조조정시 막대한 사회</a:t>
            </a:r>
            <a:r>
              <a:rPr lang="en-US" altLang="ko-KR" b="1" spc="-80" dirty="0">
                <a:solidFill>
                  <a:srgbClr val="2666A6"/>
                </a:solidFill>
                <a:latin typeface="+mn-ea"/>
              </a:rPr>
              <a:t>·</a:t>
            </a:r>
            <a:r>
              <a:rPr lang="ko-KR" altLang="en-US" b="1" spc="-80" dirty="0">
                <a:solidFill>
                  <a:srgbClr val="2666A6"/>
                </a:solidFill>
                <a:latin typeface="+mn-ea"/>
              </a:rPr>
              <a:t>경제적 비용 초래</a:t>
            </a:r>
          </a:p>
        </p:txBody>
      </p:sp>
      <p:sp>
        <p:nvSpPr>
          <p:cNvPr id="82" name="사각형: 잘린 한쪽 모서리 81"/>
          <p:cNvSpPr/>
          <p:nvPr/>
        </p:nvSpPr>
        <p:spPr>
          <a:xfrm>
            <a:off x="720725" y="1555769"/>
            <a:ext cx="7828364" cy="554038"/>
          </a:xfrm>
          <a:prstGeom prst="snip1Rect">
            <a:avLst>
              <a:gd name="adj" fmla="val 50000"/>
            </a:avLst>
          </a:prstGeom>
          <a:solidFill>
            <a:srgbClr val="DFE8F3"/>
          </a:solidFill>
          <a:ln>
            <a:gradFill flip="none" rotWithShape="1">
              <a:gsLst>
                <a:gs pos="0">
                  <a:srgbClr val="ABC3DF"/>
                </a:gs>
                <a:gs pos="49000">
                  <a:schemeClr val="accent1">
                    <a:lumMod val="45000"/>
                    <a:lumOff val="55000"/>
                  </a:schemeClr>
                </a:gs>
                <a:gs pos="68000">
                  <a:srgbClr val="D1E3F3"/>
                </a:gs>
                <a:gs pos="92000">
                  <a:srgbClr val="ECF3FA"/>
                </a:gs>
              </a:gsLst>
              <a:lin ang="0" scaled="1"/>
              <a:tileRect/>
            </a:gradFill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85" name="직사각형 84"/>
          <p:cNvSpPr/>
          <p:nvPr/>
        </p:nvSpPr>
        <p:spPr>
          <a:xfrm>
            <a:off x="964307" y="1651212"/>
            <a:ext cx="5611473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400" b="1" spc="-80" dirty="0" smtClean="0">
                <a:solidFill>
                  <a:srgbClr val="2666A6"/>
                </a:solidFill>
                <a:latin typeface="+mn-ea"/>
              </a:rPr>
              <a:t>과잉공급</a:t>
            </a:r>
            <a:r>
              <a:rPr lang="ko-KR" altLang="en-US" b="1" spc="-80" dirty="0" smtClean="0">
                <a:solidFill>
                  <a:srgbClr val="2666A6"/>
                </a:solidFill>
                <a:latin typeface="+mn-ea"/>
              </a:rPr>
              <a:t>에 </a:t>
            </a:r>
            <a:r>
              <a:rPr lang="ko-KR" altLang="en-US" b="1" spc="-80" dirty="0">
                <a:solidFill>
                  <a:srgbClr val="2666A6"/>
                </a:solidFill>
                <a:latin typeface="+mn-ea"/>
              </a:rPr>
              <a:t>따른 기업경쟁력 약화 및 </a:t>
            </a:r>
            <a:r>
              <a:rPr lang="ko-KR" altLang="en-US" b="1" spc="-80" dirty="0" smtClean="0">
                <a:solidFill>
                  <a:srgbClr val="2666A6"/>
                </a:solidFill>
                <a:latin typeface="+mn-ea"/>
              </a:rPr>
              <a:t>산업 </a:t>
            </a:r>
            <a:r>
              <a:rPr lang="ko-KR" altLang="en-US" b="1" spc="-80" dirty="0">
                <a:solidFill>
                  <a:srgbClr val="2666A6"/>
                </a:solidFill>
                <a:latin typeface="+mn-ea"/>
              </a:rPr>
              <a:t>위기 초래</a:t>
            </a:r>
            <a:r>
              <a:rPr lang="en-US" altLang="ko-KR" b="1" spc="-80" dirty="0">
                <a:solidFill>
                  <a:srgbClr val="2666A6"/>
                </a:solidFill>
                <a:latin typeface="+mn-ea"/>
              </a:rPr>
              <a:t>	</a:t>
            </a:r>
            <a:r>
              <a:rPr lang="ko-KR" altLang="en-US" b="1" spc="-80" dirty="0">
                <a:solidFill>
                  <a:srgbClr val="2666A6"/>
                </a:solidFill>
                <a:latin typeface="+mn-ea"/>
              </a:rPr>
              <a:t> </a:t>
            </a:r>
          </a:p>
        </p:txBody>
      </p:sp>
      <p:sp>
        <p:nvSpPr>
          <p:cNvPr id="87" name="사각형: 잘린 한쪽 모서리 86"/>
          <p:cNvSpPr/>
          <p:nvPr/>
        </p:nvSpPr>
        <p:spPr>
          <a:xfrm>
            <a:off x="711200" y="3717944"/>
            <a:ext cx="7828364" cy="554038"/>
          </a:xfrm>
          <a:prstGeom prst="snip1Rect">
            <a:avLst>
              <a:gd name="adj" fmla="val 50000"/>
            </a:avLst>
          </a:prstGeom>
          <a:solidFill>
            <a:srgbClr val="DFE8F3"/>
          </a:solidFill>
          <a:ln>
            <a:gradFill flip="none" rotWithShape="1">
              <a:gsLst>
                <a:gs pos="0">
                  <a:srgbClr val="ABC3DF"/>
                </a:gs>
                <a:gs pos="49000">
                  <a:schemeClr val="accent1">
                    <a:lumMod val="45000"/>
                    <a:lumOff val="55000"/>
                  </a:schemeClr>
                </a:gs>
                <a:gs pos="68000">
                  <a:srgbClr val="D1E3F3"/>
                </a:gs>
                <a:gs pos="92000">
                  <a:srgbClr val="ECF3FA"/>
                </a:gs>
              </a:gsLst>
              <a:lin ang="0" scaled="1"/>
              <a:tileRect/>
            </a:gradFill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90" name="직사각형 89"/>
          <p:cNvSpPr/>
          <p:nvPr/>
        </p:nvSpPr>
        <p:spPr>
          <a:xfrm>
            <a:off x="888971" y="3818209"/>
            <a:ext cx="7566174" cy="3693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b="1" spc="-80" dirty="0" err="1" smtClean="0">
                <a:solidFill>
                  <a:srgbClr val="2666A6"/>
                </a:solidFill>
                <a:latin typeface="+mn-ea"/>
              </a:rPr>
              <a:t>사업재편</a:t>
            </a:r>
            <a:r>
              <a:rPr lang="ko-KR" altLang="en-US" b="1" spc="-80" dirty="0" smtClean="0">
                <a:solidFill>
                  <a:srgbClr val="2666A6"/>
                </a:solidFill>
                <a:latin typeface="+mn-ea"/>
              </a:rPr>
              <a:t> 관련 규제 완화와 각종 혜택으로 기업을 지원하는 </a:t>
            </a:r>
            <a:r>
              <a:rPr lang="ko-KR" altLang="en-US" sz="2400" b="1" spc="-80" dirty="0">
                <a:solidFill>
                  <a:srgbClr val="2666A6"/>
                </a:solidFill>
                <a:latin typeface="+mn-ea"/>
              </a:rPr>
              <a:t>특별법</a:t>
            </a:r>
            <a:r>
              <a:rPr lang="en-US" altLang="ko-KR" b="1" spc="-80" dirty="0">
                <a:solidFill>
                  <a:srgbClr val="2666A6"/>
                </a:solidFill>
                <a:latin typeface="+mn-ea"/>
              </a:rPr>
              <a:t>(</a:t>
            </a:r>
            <a:r>
              <a:rPr lang="ko-KR" altLang="en-US" b="1" spc="-80" dirty="0">
                <a:solidFill>
                  <a:srgbClr val="2666A6"/>
                </a:solidFill>
                <a:latin typeface="+mn-ea"/>
              </a:rPr>
              <a:t>한시법</a:t>
            </a:r>
            <a:r>
              <a:rPr lang="en-US" altLang="ko-KR" b="1" spc="-80" dirty="0" smtClean="0">
                <a:solidFill>
                  <a:srgbClr val="2666A6"/>
                </a:solidFill>
                <a:latin typeface="+mn-ea"/>
              </a:rPr>
              <a:t>)</a:t>
            </a:r>
            <a:endParaRPr lang="ko-KR" altLang="en-US" sz="1400" b="1" spc="-80" dirty="0">
              <a:solidFill>
                <a:srgbClr val="2666A6"/>
              </a:solidFill>
              <a:latin typeface="+mn-ea"/>
            </a:endParaRPr>
          </a:p>
        </p:txBody>
      </p:sp>
      <p:sp>
        <p:nvSpPr>
          <p:cNvPr id="3" name="화살표: 아래쪽 2"/>
          <p:cNvSpPr/>
          <p:nvPr/>
        </p:nvSpPr>
        <p:spPr>
          <a:xfrm>
            <a:off x="3631846" y="2170656"/>
            <a:ext cx="1892300" cy="369887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92" name="화살표: 아래쪽 91"/>
          <p:cNvSpPr/>
          <p:nvPr/>
        </p:nvSpPr>
        <p:spPr>
          <a:xfrm>
            <a:off x="3636608" y="3245748"/>
            <a:ext cx="1892300" cy="368300"/>
          </a:xfrm>
          <a:prstGeom prst="downArrow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93" name="모서리가 둥근 직사각형 2"/>
          <p:cNvSpPr/>
          <p:nvPr/>
        </p:nvSpPr>
        <p:spPr>
          <a:xfrm>
            <a:off x="1235075" y="4573607"/>
            <a:ext cx="6680200" cy="749300"/>
          </a:xfrm>
          <a:prstGeom prst="roundRect">
            <a:avLst>
              <a:gd name="adj" fmla="val 7379"/>
            </a:avLst>
          </a:prstGeom>
          <a:solidFill>
            <a:schemeClr val="bg1"/>
          </a:solidFill>
          <a:ln w="825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>
                <a:solidFill>
                  <a:schemeClr val="tx1"/>
                </a:solidFill>
              </a:rPr>
              <a:t>기업 활력 제고를 위한 특별법</a:t>
            </a:r>
            <a:r>
              <a:rPr lang="en-US" altLang="ko-KR" dirty="0">
                <a:solidFill>
                  <a:schemeClr val="tx1"/>
                </a:solidFill>
              </a:rPr>
              <a:t>(“</a:t>
            </a:r>
            <a:r>
              <a:rPr lang="ko-KR" altLang="en-US" sz="2400" b="1" dirty="0">
                <a:solidFill>
                  <a:schemeClr val="accent1">
                    <a:lumMod val="50000"/>
                  </a:schemeClr>
                </a:solidFill>
              </a:rPr>
              <a:t>기업활력법</a:t>
            </a:r>
            <a:r>
              <a:rPr lang="en-US" altLang="ko-KR" dirty="0">
                <a:solidFill>
                  <a:schemeClr val="tx1"/>
                </a:solidFill>
              </a:rPr>
              <a:t>”)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520950" y="5408632"/>
            <a:ext cx="47727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0363" indent="-360363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600" dirty="0">
                <a:latin typeface="+mn-ea"/>
              </a:rPr>
              <a:t>정상기업 대상</a:t>
            </a:r>
            <a:r>
              <a:rPr lang="en-US" altLang="ko-KR" sz="1600" dirty="0">
                <a:latin typeface="+mn-ea"/>
              </a:rPr>
              <a:t>(</a:t>
            </a:r>
            <a:r>
              <a:rPr lang="ko-KR" altLang="en-US" sz="1600" dirty="0">
                <a:latin typeface="+mn-ea"/>
              </a:rPr>
              <a:t>법정관리</a:t>
            </a:r>
            <a:r>
              <a:rPr lang="en-US" altLang="ko-KR" sz="1600" dirty="0">
                <a:latin typeface="+mn-ea"/>
              </a:rPr>
              <a:t>, Work-out </a:t>
            </a:r>
            <a:r>
              <a:rPr lang="ko-KR" altLang="en-US" sz="1600" dirty="0">
                <a:latin typeface="+mn-ea"/>
              </a:rPr>
              <a:t>기업 제외</a:t>
            </a:r>
            <a:r>
              <a:rPr lang="en-US" altLang="ko-KR" sz="1600" dirty="0">
                <a:latin typeface="+mn-ea"/>
              </a:rPr>
              <a:t>)</a:t>
            </a:r>
            <a:endParaRPr lang="ko-KR" altLang="en-US" sz="1600" dirty="0">
              <a:latin typeface="+mn-ea"/>
            </a:endParaRPr>
          </a:p>
          <a:p>
            <a:pPr marL="360363" indent="-360363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600" dirty="0" smtClean="0">
                <a:latin typeface="+mn-ea"/>
              </a:rPr>
              <a:t>공급과잉업종 </a:t>
            </a:r>
            <a:r>
              <a:rPr lang="ko-KR" altLang="en-US" sz="1600" dirty="0">
                <a:latin typeface="+mn-ea"/>
              </a:rPr>
              <a:t>내 </a:t>
            </a:r>
            <a:r>
              <a:rPr lang="ko-KR" altLang="en-US" sz="1600" dirty="0" smtClean="0">
                <a:latin typeface="+mn-ea"/>
              </a:rPr>
              <a:t>사업재편 지원</a:t>
            </a:r>
            <a:endParaRPr lang="en-US" altLang="ko-KR" sz="1600" dirty="0">
              <a:latin typeface="+mn-ea"/>
            </a:endParaRPr>
          </a:p>
        </p:txBody>
      </p:sp>
      <p:sp>
        <p:nvSpPr>
          <p:cNvPr id="5" name="자유형: 도형 4"/>
          <p:cNvSpPr/>
          <p:nvPr/>
        </p:nvSpPr>
        <p:spPr>
          <a:xfrm>
            <a:off x="776288" y="4271982"/>
            <a:ext cx="7535862" cy="249237"/>
          </a:xfrm>
          <a:custGeom>
            <a:avLst/>
            <a:gdLst>
              <a:gd name="connsiteX0" fmla="*/ 0 w 7536872"/>
              <a:gd name="connsiteY0" fmla="*/ 0 h 203200"/>
              <a:gd name="connsiteX1" fmla="*/ 7536872 w 7536872"/>
              <a:gd name="connsiteY1" fmla="*/ 9237 h 203200"/>
              <a:gd name="connsiteX2" fmla="*/ 7093527 w 7536872"/>
              <a:gd name="connsiteY2" fmla="*/ 203200 h 203200"/>
              <a:gd name="connsiteX3" fmla="*/ 508000 w 7536872"/>
              <a:gd name="connsiteY3" fmla="*/ 203200 h 203200"/>
              <a:gd name="connsiteX4" fmla="*/ 0 w 7536872"/>
              <a:gd name="connsiteY4" fmla="*/ 0 h 2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536872" h="203200">
                <a:moveTo>
                  <a:pt x="0" y="0"/>
                </a:moveTo>
                <a:lnTo>
                  <a:pt x="7536872" y="9237"/>
                </a:lnTo>
                <a:lnTo>
                  <a:pt x="7093527" y="203200"/>
                </a:lnTo>
                <a:lnTo>
                  <a:pt x="508000" y="2032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grpSp>
        <p:nvGrpSpPr>
          <p:cNvPr id="31" name="그룹 16"/>
          <p:cNvGrpSpPr>
            <a:grpSpLocks/>
          </p:cNvGrpSpPr>
          <p:nvPr/>
        </p:nvGrpSpPr>
        <p:grpSpPr bwMode="auto">
          <a:xfrm>
            <a:off x="342900" y="912515"/>
            <a:ext cx="3876675" cy="454025"/>
            <a:chOff x="-32524" y="1032285"/>
            <a:chExt cx="7674294" cy="614394"/>
          </a:xfrm>
        </p:grpSpPr>
        <p:sp>
          <p:nvSpPr>
            <p:cNvPr id="32" name="Freeform 5"/>
            <p:cNvSpPr>
              <a:spLocks/>
            </p:cNvSpPr>
            <p:nvPr/>
          </p:nvSpPr>
          <p:spPr bwMode="auto">
            <a:xfrm>
              <a:off x="-19781" y="1032285"/>
              <a:ext cx="7661551" cy="575605"/>
            </a:xfrm>
            <a:custGeom>
              <a:avLst/>
              <a:gdLst>
                <a:gd name="T0" fmla="*/ 7611834 w 9092"/>
                <a:gd name="T1" fmla="*/ 459582 h 893"/>
                <a:gd name="T2" fmla="*/ 7318585 w 9092"/>
                <a:gd name="T3" fmla="*/ 78638 h 893"/>
                <a:gd name="T4" fmla="*/ 7102861 w 9092"/>
                <a:gd name="T5" fmla="*/ 0 h 893"/>
                <a:gd name="T6" fmla="*/ 0 w 9092"/>
                <a:gd name="T7" fmla="*/ 0 h 893"/>
                <a:gd name="T8" fmla="*/ 0 w 9092"/>
                <a:gd name="T9" fmla="*/ 575605 h 893"/>
                <a:gd name="T10" fmla="*/ 7549476 w 9092"/>
                <a:gd name="T11" fmla="*/ 575605 h 893"/>
                <a:gd name="T12" fmla="*/ 7611834 w 9092"/>
                <a:gd name="T13" fmla="*/ 459582 h 8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92" h="893">
                  <a:moveTo>
                    <a:pt x="9033" y="713"/>
                  </a:moveTo>
                  <a:cubicBezTo>
                    <a:pt x="8685" y="122"/>
                    <a:pt x="8685" y="122"/>
                    <a:pt x="8685" y="122"/>
                  </a:cubicBezTo>
                  <a:cubicBezTo>
                    <a:pt x="8626" y="23"/>
                    <a:pt x="8529" y="0"/>
                    <a:pt x="84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93"/>
                    <a:pt x="0" y="893"/>
                    <a:pt x="0" y="893"/>
                  </a:cubicBezTo>
                  <a:cubicBezTo>
                    <a:pt x="8959" y="893"/>
                    <a:pt x="8959" y="893"/>
                    <a:pt x="8959" y="893"/>
                  </a:cubicBezTo>
                  <a:cubicBezTo>
                    <a:pt x="9059" y="893"/>
                    <a:pt x="9092" y="812"/>
                    <a:pt x="9033" y="713"/>
                  </a:cubicBezTo>
                  <a:close/>
                </a:path>
              </a:pathLst>
            </a:custGeom>
            <a:solidFill>
              <a:srgbClr val="007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33" name="Freeform 5"/>
            <p:cNvSpPr>
              <a:spLocks/>
            </p:cNvSpPr>
            <p:nvPr/>
          </p:nvSpPr>
          <p:spPr bwMode="auto">
            <a:xfrm>
              <a:off x="-32524" y="1071074"/>
              <a:ext cx="7661551" cy="575605"/>
            </a:xfrm>
            <a:custGeom>
              <a:avLst/>
              <a:gdLst>
                <a:gd name="T0" fmla="*/ 9033 w 9092"/>
                <a:gd name="T1" fmla="*/ 713 h 893"/>
                <a:gd name="T2" fmla="*/ 8685 w 9092"/>
                <a:gd name="T3" fmla="*/ 122 h 893"/>
                <a:gd name="T4" fmla="*/ 8429 w 9092"/>
                <a:gd name="T5" fmla="*/ 0 h 893"/>
                <a:gd name="T6" fmla="*/ 0 w 9092"/>
                <a:gd name="T7" fmla="*/ 0 h 893"/>
                <a:gd name="T8" fmla="*/ 0 w 9092"/>
                <a:gd name="T9" fmla="*/ 893 h 893"/>
                <a:gd name="T10" fmla="*/ 8959 w 9092"/>
                <a:gd name="T11" fmla="*/ 893 h 893"/>
                <a:gd name="T12" fmla="*/ 9033 w 9092"/>
                <a:gd name="T13" fmla="*/ 713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92" h="893">
                  <a:moveTo>
                    <a:pt x="9033" y="713"/>
                  </a:moveTo>
                  <a:cubicBezTo>
                    <a:pt x="8685" y="122"/>
                    <a:pt x="8685" y="122"/>
                    <a:pt x="8685" y="122"/>
                  </a:cubicBezTo>
                  <a:cubicBezTo>
                    <a:pt x="8626" y="23"/>
                    <a:pt x="8529" y="0"/>
                    <a:pt x="84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93"/>
                    <a:pt x="0" y="893"/>
                    <a:pt x="0" y="893"/>
                  </a:cubicBezTo>
                  <a:cubicBezTo>
                    <a:pt x="8959" y="893"/>
                    <a:pt x="8959" y="893"/>
                    <a:pt x="8959" y="893"/>
                  </a:cubicBezTo>
                  <a:cubicBezTo>
                    <a:pt x="9059" y="893"/>
                    <a:pt x="9092" y="812"/>
                    <a:pt x="9033" y="713"/>
                  </a:cubicBezTo>
                  <a:close/>
                </a:path>
              </a:pathLst>
            </a:custGeom>
            <a:gradFill>
              <a:gsLst>
                <a:gs pos="51000">
                  <a:schemeClr val="bg1">
                    <a:alpha val="16000"/>
                  </a:schemeClr>
                </a:gs>
                <a:gs pos="51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000" dirty="0">
                <a:solidFill>
                  <a:prstClr val="white"/>
                </a:solidFill>
              </a:endParaRPr>
            </a:p>
          </p:txBody>
        </p:sp>
      </p:grpSp>
      <p:sp>
        <p:nvSpPr>
          <p:cNvPr id="35" name="직사각형 34"/>
          <p:cNvSpPr/>
          <p:nvPr/>
        </p:nvSpPr>
        <p:spPr>
          <a:xfrm>
            <a:off x="586582" y="964483"/>
            <a:ext cx="2621230" cy="3077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/>
          <a:p>
            <a:r>
              <a:rPr lang="ko-KR" altLang="en-US" sz="2000" b="1" spc="-80" dirty="0" smtClean="0">
                <a:solidFill>
                  <a:prstClr val="white"/>
                </a:solidFill>
                <a:latin typeface="+mj-ea"/>
                <a:ea typeface="+mj-ea"/>
              </a:rPr>
              <a:t>기업활력법의 도입 배경</a:t>
            </a:r>
            <a:endParaRPr lang="en-US" altLang="ko-KR" sz="2000" b="1" spc="-80" dirty="0">
              <a:solidFill>
                <a:prstClr val="white"/>
              </a:solidFill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모서리가 둥근 직사각형 79"/>
          <p:cNvSpPr/>
          <p:nvPr/>
        </p:nvSpPr>
        <p:spPr>
          <a:xfrm>
            <a:off x="630582" y="2452374"/>
            <a:ext cx="1435998" cy="749976"/>
          </a:xfrm>
          <a:prstGeom prst="roundRect">
            <a:avLst>
              <a:gd name="adj" fmla="val 7379"/>
            </a:avLst>
          </a:prstGeom>
          <a:solidFill>
            <a:schemeClr val="bg1"/>
          </a:solidFill>
          <a:ln w="82550">
            <a:gradFill>
              <a:gsLst>
                <a:gs pos="48000">
                  <a:srgbClr val="ABC3DF">
                    <a:lumMod val="71000"/>
                    <a:lumOff val="29000"/>
                  </a:srgbClr>
                </a:gs>
                <a:gs pos="50000">
                  <a:srgbClr val="ABC3D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6481763" cy="41751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1800" dirty="0">
                <a:ea typeface="+mn-ea"/>
              </a:rPr>
              <a:t>2</a:t>
            </a:r>
            <a:r>
              <a:rPr lang="en-US" altLang="ko-KR" sz="1800" dirty="0" smtClean="0">
                <a:ea typeface="+mn-ea"/>
              </a:rPr>
              <a:t>. </a:t>
            </a:r>
            <a:r>
              <a:rPr lang="ko-KR" altLang="en-US" sz="1800" dirty="0"/>
              <a:t>적용대상 </a:t>
            </a:r>
            <a:r>
              <a:rPr lang="en-US" altLang="ko-KR" sz="1800" dirty="0" smtClean="0"/>
              <a:t>- </a:t>
            </a:r>
            <a:r>
              <a:rPr lang="ko-KR" altLang="en-US" sz="1800" dirty="0"/>
              <a:t>사업재편</a:t>
            </a:r>
            <a:r>
              <a:rPr lang="en-US" altLang="ko-KR" sz="1800" dirty="0"/>
              <a:t>(</a:t>
            </a:r>
            <a:r>
              <a:rPr lang="ko-KR" altLang="en-US" sz="1800" dirty="0"/>
              <a:t>구조변경 </a:t>
            </a:r>
            <a:r>
              <a:rPr lang="en-US" altLang="ko-KR" sz="1800" dirty="0"/>
              <a:t>+ </a:t>
            </a:r>
            <a:r>
              <a:rPr lang="ko-KR" altLang="en-US" sz="1800" dirty="0"/>
              <a:t>사업혁신</a:t>
            </a:r>
            <a:r>
              <a:rPr lang="en-US" altLang="ko-KR" sz="1800" dirty="0"/>
              <a:t>)</a:t>
            </a:r>
            <a:endParaRPr lang="ko-KR" altLang="en-US" sz="1800" dirty="0">
              <a:ea typeface="+mn-ea"/>
            </a:endParaRPr>
          </a:p>
        </p:txBody>
      </p:sp>
      <p:grpSp>
        <p:nvGrpSpPr>
          <p:cNvPr id="14339" name="그룹 16"/>
          <p:cNvGrpSpPr>
            <a:grpSpLocks/>
          </p:cNvGrpSpPr>
          <p:nvPr/>
        </p:nvGrpSpPr>
        <p:grpSpPr bwMode="auto">
          <a:xfrm>
            <a:off x="342900" y="976313"/>
            <a:ext cx="3876675" cy="454025"/>
            <a:chOff x="-32524" y="1032285"/>
            <a:chExt cx="7674294" cy="614394"/>
          </a:xfrm>
        </p:grpSpPr>
        <p:sp>
          <p:nvSpPr>
            <p:cNvPr id="14392" name="Freeform 5"/>
            <p:cNvSpPr>
              <a:spLocks/>
            </p:cNvSpPr>
            <p:nvPr/>
          </p:nvSpPr>
          <p:spPr bwMode="auto">
            <a:xfrm>
              <a:off x="-19781" y="1032285"/>
              <a:ext cx="7661551" cy="575605"/>
            </a:xfrm>
            <a:custGeom>
              <a:avLst/>
              <a:gdLst>
                <a:gd name="T0" fmla="*/ 7611834 w 9092"/>
                <a:gd name="T1" fmla="*/ 459582 h 893"/>
                <a:gd name="T2" fmla="*/ 7318585 w 9092"/>
                <a:gd name="T3" fmla="*/ 78638 h 893"/>
                <a:gd name="T4" fmla="*/ 7102861 w 9092"/>
                <a:gd name="T5" fmla="*/ 0 h 893"/>
                <a:gd name="T6" fmla="*/ 0 w 9092"/>
                <a:gd name="T7" fmla="*/ 0 h 893"/>
                <a:gd name="T8" fmla="*/ 0 w 9092"/>
                <a:gd name="T9" fmla="*/ 575605 h 893"/>
                <a:gd name="T10" fmla="*/ 7549476 w 9092"/>
                <a:gd name="T11" fmla="*/ 575605 h 893"/>
                <a:gd name="T12" fmla="*/ 7611834 w 9092"/>
                <a:gd name="T13" fmla="*/ 459582 h 8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92" h="893">
                  <a:moveTo>
                    <a:pt x="9033" y="713"/>
                  </a:moveTo>
                  <a:cubicBezTo>
                    <a:pt x="8685" y="122"/>
                    <a:pt x="8685" y="122"/>
                    <a:pt x="8685" y="122"/>
                  </a:cubicBezTo>
                  <a:cubicBezTo>
                    <a:pt x="8626" y="23"/>
                    <a:pt x="8529" y="0"/>
                    <a:pt x="84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93"/>
                    <a:pt x="0" y="893"/>
                    <a:pt x="0" y="893"/>
                  </a:cubicBezTo>
                  <a:cubicBezTo>
                    <a:pt x="8959" y="893"/>
                    <a:pt x="8959" y="893"/>
                    <a:pt x="8959" y="893"/>
                  </a:cubicBezTo>
                  <a:cubicBezTo>
                    <a:pt x="9059" y="893"/>
                    <a:pt x="9092" y="812"/>
                    <a:pt x="9033" y="713"/>
                  </a:cubicBezTo>
                  <a:close/>
                </a:path>
              </a:pathLst>
            </a:custGeom>
            <a:solidFill>
              <a:srgbClr val="007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22" name="Freeform 5"/>
            <p:cNvSpPr>
              <a:spLocks/>
            </p:cNvSpPr>
            <p:nvPr/>
          </p:nvSpPr>
          <p:spPr bwMode="auto">
            <a:xfrm>
              <a:off x="-32524" y="1071074"/>
              <a:ext cx="7661551" cy="575605"/>
            </a:xfrm>
            <a:custGeom>
              <a:avLst/>
              <a:gdLst>
                <a:gd name="T0" fmla="*/ 9033 w 9092"/>
                <a:gd name="T1" fmla="*/ 713 h 893"/>
                <a:gd name="T2" fmla="*/ 8685 w 9092"/>
                <a:gd name="T3" fmla="*/ 122 h 893"/>
                <a:gd name="T4" fmla="*/ 8429 w 9092"/>
                <a:gd name="T5" fmla="*/ 0 h 893"/>
                <a:gd name="T6" fmla="*/ 0 w 9092"/>
                <a:gd name="T7" fmla="*/ 0 h 893"/>
                <a:gd name="T8" fmla="*/ 0 w 9092"/>
                <a:gd name="T9" fmla="*/ 893 h 893"/>
                <a:gd name="T10" fmla="*/ 8959 w 9092"/>
                <a:gd name="T11" fmla="*/ 893 h 893"/>
                <a:gd name="T12" fmla="*/ 9033 w 9092"/>
                <a:gd name="T13" fmla="*/ 713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92" h="893">
                  <a:moveTo>
                    <a:pt x="9033" y="713"/>
                  </a:moveTo>
                  <a:cubicBezTo>
                    <a:pt x="8685" y="122"/>
                    <a:pt x="8685" y="122"/>
                    <a:pt x="8685" y="122"/>
                  </a:cubicBezTo>
                  <a:cubicBezTo>
                    <a:pt x="8626" y="23"/>
                    <a:pt x="8529" y="0"/>
                    <a:pt x="84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93"/>
                    <a:pt x="0" y="893"/>
                    <a:pt x="0" y="893"/>
                  </a:cubicBezTo>
                  <a:cubicBezTo>
                    <a:pt x="8959" y="893"/>
                    <a:pt x="8959" y="893"/>
                    <a:pt x="8959" y="893"/>
                  </a:cubicBezTo>
                  <a:cubicBezTo>
                    <a:pt x="9059" y="893"/>
                    <a:pt x="9092" y="812"/>
                    <a:pt x="9033" y="713"/>
                  </a:cubicBezTo>
                  <a:close/>
                </a:path>
              </a:pathLst>
            </a:custGeom>
            <a:gradFill>
              <a:gsLst>
                <a:gs pos="51000">
                  <a:schemeClr val="bg1">
                    <a:alpha val="16000"/>
                  </a:schemeClr>
                </a:gs>
                <a:gs pos="51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000" dirty="0">
                <a:solidFill>
                  <a:prstClr val="white"/>
                </a:solidFill>
              </a:endParaRPr>
            </a:p>
          </p:txBody>
        </p:sp>
      </p:grpSp>
      <p:sp>
        <p:nvSpPr>
          <p:cNvPr id="18" name="직사각형 17"/>
          <p:cNvSpPr/>
          <p:nvPr/>
        </p:nvSpPr>
        <p:spPr>
          <a:xfrm>
            <a:off x="1102648" y="1049149"/>
            <a:ext cx="2457482" cy="307777"/>
          </a:xfrm>
          <a:prstGeom prst="rect">
            <a:avLst/>
          </a:prstGeom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prstClr val="white"/>
                </a:solidFill>
                <a:effectLst>
                  <a:glow rad="63500">
                    <a:prstClr val="black">
                      <a:lumMod val="95000"/>
                      <a:lumOff val="5000"/>
                      <a:alpha val="16000"/>
                    </a:prstClr>
                  </a:glow>
                </a:effectLst>
                <a:latin typeface="+mn-ea"/>
              </a:rPr>
              <a:t>사업재편 인정범위</a:t>
            </a:r>
          </a:p>
        </p:txBody>
      </p:sp>
      <p:sp>
        <p:nvSpPr>
          <p:cNvPr id="8" name="현 7"/>
          <p:cNvSpPr/>
          <p:nvPr/>
        </p:nvSpPr>
        <p:spPr>
          <a:xfrm>
            <a:off x="907462" y="2096683"/>
            <a:ext cx="7322316" cy="1184303"/>
          </a:xfrm>
          <a:prstGeom prst="chord">
            <a:avLst>
              <a:gd name="adj1" fmla="val 10798351"/>
              <a:gd name="adj2" fmla="val 21597165"/>
            </a:avLst>
          </a:prstGeom>
          <a:gradFill>
            <a:gsLst>
              <a:gs pos="32000">
                <a:srgbClr val="ABC3DF">
                  <a:alpha val="38000"/>
                </a:srgbClr>
              </a:gs>
              <a:gs pos="100000">
                <a:srgbClr val="F7FDDF">
                  <a:lumMod val="10000"/>
                  <a:lumOff val="90000"/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grpSp>
        <p:nvGrpSpPr>
          <p:cNvPr id="14344" name="그룹 8"/>
          <p:cNvGrpSpPr>
            <a:grpSpLocks/>
          </p:cNvGrpSpPr>
          <p:nvPr/>
        </p:nvGrpSpPr>
        <p:grpSpPr bwMode="auto">
          <a:xfrm>
            <a:off x="3278188" y="1951038"/>
            <a:ext cx="2524125" cy="347662"/>
            <a:chOff x="1026153" y="1311798"/>
            <a:chExt cx="3061585" cy="1009676"/>
          </a:xfrm>
        </p:grpSpPr>
        <p:sp>
          <p:nvSpPr>
            <p:cNvPr id="10" name="Freeform 5"/>
            <p:cNvSpPr>
              <a:spLocks/>
            </p:cNvSpPr>
            <p:nvPr/>
          </p:nvSpPr>
          <p:spPr bwMode="auto">
            <a:xfrm>
              <a:off x="1026153" y="1558487"/>
              <a:ext cx="3061585" cy="762987"/>
            </a:xfrm>
            <a:custGeom>
              <a:avLst/>
              <a:gdLst>
                <a:gd name="T0" fmla="*/ 0 w 3688"/>
                <a:gd name="T1" fmla="*/ 0 h 384"/>
                <a:gd name="T2" fmla="*/ 0 w 3688"/>
                <a:gd name="T3" fmla="*/ 384 h 384"/>
                <a:gd name="T4" fmla="*/ 1844 w 3688"/>
                <a:gd name="T5" fmla="*/ 255 h 384"/>
                <a:gd name="T6" fmla="*/ 3688 w 3688"/>
                <a:gd name="T7" fmla="*/ 384 h 384"/>
                <a:gd name="T8" fmla="*/ 3688 w 3688"/>
                <a:gd name="T9" fmla="*/ 0 h 384"/>
                <a:gd name="T10" fmla="*/ 0 w 3688"/>
                <a:gd name="T11" fmla="*/ 0 h 3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688" h="384">
                  <a:moveTo>
                    <a:pt x="0" y="0"/>
                  </a:moveTo>
                  <a:cubicBezTo>
                    <a:pt x="0" y="384"/>
                    <a:pt x="0" y="384"/>
                    <a:pt x="0" y="384"/>
                  </a:cubicBezTo>
                  <a:cubicBezTo>
                    <a:pt x="0" y="384"/>
                    <a:pt x="811" y="255"/>
                    <a:pt x="1844" y="255"/>
                  </a:cubicBezTo>
                  <a:cubicBezTo>
                    <a:pt x="2908" y="255"/>
                    <a:pt x="3688" y="384"/>
                    <a:pt x="3688" y="384"/>
                  </a:cubicBezTo>
                  <a:cubicBezTo>
                    <a:pt x="3688" y="0"/>
                    <a:pt x="3688" y="0"/>
                    <a:pt x="3688" y="0"/>
                  </a:cubicBezTo>
                  <a:lnTo>
                    <a:pt x="0" y="0"/>
                  </a:lnTo>
                  <a:close/>
                </a:path>
              </a:pathLst>
            </a:custGeom>
            <a:gradFill>
              <a:gsLst>
                <a:gs pos="51000">
                  <a:schemeClr val="accent1">
                    <a:lumMod val="50000"/>
                    <a:alpha val="43000"/>
                  </a:schemeClr>
                </a:gs>
                <a:gs pos="98190">
                  <a:schemeClr val="accent1">
                    <a:lumMod val="50000"/>
                    <a:alpha val="0"/>
                  </a:schemeClr>
                </a:gs>
                <a:gs pos="0">
                  <a:schemeClr val="tx2">
                    <a:lumMod val="75000"/>
                    <a:alpha val="0"/>
                  </a:schemeClr>
                </a:gs>
              </a:gsLst>
              <a:lin ang="0" scaled="0"/>
            </a:gradFill>
            <a:ln>
              <a:noFill/>
            </a:ln>
          </p:spPr>
          <p:txBody>
            <a:bodyPr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1" name="모서리가 둥근 직사각형 76"/>
            <p:cNvSpPr/>
            <p:nvPr/>
          </p:nvSpPr>
          <p:spPr>
            <a:xfrm>
              <a:off x="1035780" y="1311798"/>
              <a:ext cx="3042330" cy="719222"/>
            </a:xfrm>
            <a:prstGeom prst="roundRect">
              <a:avLst>
                <a:gd name="adj" fmla="val 50000"/>
              </a:avLst>
            </a:prstGeom>
            <a:solidFill>
              <a:srgbClr val="5C6B82"/>
            </a:solidFill>
            <a:ln>
              <a:noFill/>
            </a:ln>
          </p:spPr>
          <p:txBody>
            <a:bodyPr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dirty="0">
                <a:solidFill>
                  <a:prstClr val="black"/>
                </a:solidFill>
                <a:latin typeface="+mn-ea"/>
              </a:endParaRPr>
            </a:p>
          </p:txBody>
        </p:sp>
        <p:sp>
          <p:nvSpPr>
            <p:cNvPr id="12" name="모서리가 둥근 직사각형 378"/>
            <p:cNvSpPr/>
            <p:nvPr/>
          </p:nvSpPr>
          <p:spPr>
            <a:xfrm>
              <a:off x="1085128" y="1350645"/>
              <a:ext cx="2978664" cy="653517"/>
            </a:xfrm>
            <a:prstGeom prst="roundRect">
              <a:avLst>
                <a:gd name="adj" fmla="val 50000"/>
              </a:avLst>
            </a:prstGeom>
            <a:gradFill>
              <a:gsLst>
                <a:gs pos="58000">
                  <a:schemeClr val="bg1">
                    <a:alpha val="11000"/>
                  </a:schemeClr>
                </a:gs>
                <a:gs pos="60000">
                  <a:schemeClr val="bg1">
                    <a:alpha val="0"/>
                  </a:schemeClr>
                </a:gs>
              </a:gsLst>
              <a:lin ang="6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000" dirty="0">
                <a:solidFill>
                  <a:prstClr val="white"/>
                </a:solidFill>
                <a:latin typeface="+mn-ea"/>
              </a:endParaRPr>
            </a:p>
          </p:txBody>
        </p:sp>
      </p:grpSp>
      <p:sp>
        <p:nvSpPr>
          <p:cNvPr id="13" name="직사각형 12"/>
          <p:cNvSpPr/>
          <p:nvPr/>
        </p:nvSpPr>
        <p:spPr>
          <a:xfrm>
            <a:off x="3922186" y="1975032"/>
            <a:ext cx="1237198" cy="215444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</a:sp3d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80" dirty="0">
                <a:solidFill>
                  <a:prstClr val="white"/>
                </a:solidFill>
                <a:latin typeface="+mn-ea"/>
              </a:rPr>
              <a:t>사업재편의 유형</a:t>
            </a:r>
          </a:p>
        </p:txBody>
      </p:sp>
      <p:sp>
        <p:nvSpPr>
          <p:cNvPr id="15" name="모서리가 둥근 직사각형 79"/>
          <p:cNvSpPr/>
          <p:nvPr/>
        </p:nvSpPr>
        <p:spPr>
          <a:xfrm>
            <a:off x="2254881" y="2452374"/>
            <a:ext cx="1435998" cy="749976"/>
          </a:xfrm>
          <a:prstGeom prst="roundRect">
            <a:avLst>
              <a:gd name="adj" fmla="val 7379"/>
            </a:avLst>
          </a:prstGeom>
          <a:solidFill>
            <a:schemeClr val="bg1"/>
          </a:solidFill>
          <a:ln w="82550">
            <a:gradFill>
              <a:gsLst>
                <a:gs pos="48000">
                  <a:srgbClr val="ABC3DF">
                    <a:lumMod val="71000"/>
                    <a:lumOff val="29000"/>
                  </a:srgbClr>
                </a:gs>
                <a:gs pos="50000">
                  <a:srgbClr val="ABC3D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6" name="모서리가 둥근 직사각형 80"/>
          <p:cNvSpPr/>
          <p:nvPr/>
        </p:nvSpPr>
        <p:spPr>
          <a:xfrm>
            <a:off x="3873089" y="2452362"/>
            <a:ext cx="1435998" cy="749976"/>
          </a:xfrm>
          <a:prstGeom prst="roundRect">
            <a:avLst>
              <a:gd name="adj" fmla="val 7379"/>
            </a:avLst>
          </a:prstGeom>
          <a:solidFill>
            <a:schemeClr val="bg1"/>
          </a:solidFill>
          <a:ln w="82550">
            <a:gradFill>
              <a:gsLst>
                <a:gs pos="48000">
                  <a:srgbClr val="ABC3DF">
                    <a:lumMod val="71000"/>
                    <a:lumOff val="29000"/>
                  </a:srgbClr>
                </a:gs>
                <a:gs pos="50000">
                  <a:srgbClr val="ABC3D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19" name="모서리가 둥근 직사각형 81"/>
          <p:cNvSpPr/>
          <p:nvPr/>
        </p:nvSpPr>
        <p:spPr>
          <a:xfrm>
            <a:off x="7098404" y="2452362"/>
            <a:ext cx="1435998" cy="749976"/>
          </a:xfrm>
          <a:prstGeom prst="roundRect">
            <a:avLst>
              <a:gd name="adj" fmla="val 7379"/>
            </a:avLst>
          </a:prstGeom>
          <a:solidFill>
            <a:schemeClr val="bg1"/>
          </a:solidFill>
          <a:ln w="82550">
            <a:gradFill>
              <a:gsLst>
                <a:gs pos="48000">
                  <a:srgbClr val="ABC3DF">
                    <a:lumMod val="71000"/>
                    <a:lumOff val="29000"/>
                  </a:srgbClr>
                </a:gs>
                <a:gs pos="50000">
                  <a:srgbClr val="ABC3D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0" name="직사각형 19"/>
          <p:cNvSpPr/>
          <p:nvPr/>
        </p:nvSpPr>
        <p:spPr>
          <a:xfrm>
            <a:off x="947777" y="2692400"/>
            <a:ext cx="820738" cy="270843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spc="-70">
                <a:solidFill>
                  <a:srgbClr val="004F8A"/>
                </a:solidFill>
                <a:latin typeface="+mn-ea"/>
              </a:rPr>
              <a:t>합병</a:t>
            </a:r>
            <a:r>
              <a:rPr lang="en-US" altLang="ko-KR" sz="1600" spc="-70" dirty="0">
                <a:solidFill>
                  <a:srgbClr val="004F8A"/>
                </a:solidFill>
                <a:latin typeface="+mn-ea"/>
              </a:rPr>
              <a:t>·</a:t>
            </a:r>
            <a:r>
              <a:rPr lang="ko-KR" altLang="en-US" sz="1600" spc="-70" dirty="0">
                <a:solidFill>
                  <a:srgbClr val="004F8A"/>
                </a:solidFill>
                <a:latin typeface="+mn-ea"/>
              </a:rPr>
              <a:t>분할</a:t>
            </a:r>
          </a:p>
        </p:txBody>
      </p:sp>
      <p:sp>
        <p:nvSpPr>
          <p:cNvPr id="24" name="직사각형 23"/>
          <p:cNvSpPr/>
          <p:nvPr/>
        </p:nvSpPr>
        <p:spPr>
          <a:xfrm>
            <a:off x="2493872" y="2692400"/>
            <a:ext cx="981038" cy="247825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spc="-70">
                <a:solidFill>
                  <a:srgbClr val="004F8A"/>
                </a:solidFill>
                <a:latin typeface="+mn-ea"/>
              </a:rPr>
              <a:t>영업양수도</a:t>
            </a:r>
            <a:endParaRPr lang="ko-KR" altLang="en-US" sz="1600" spc="-70" dirty="0">
              <a:solidFill>
                <a:srgbClr val="004F8A"/>
              </a:solidFill>
              <a:latin typeface="+mn-ea"/>
            </a:endParaRPr>
          </a:p>
        </p:txBody>
      </p:sp>
      <p:sp>
        <p:nvSpPr>
          <p:cNvPr id="25" name="직사각형 24"/>
          <p:cNvSpPr/>
          <p:nvPr/>
        </p:nvSpPr>
        <p:spPr>
          <a:xfrm>
            <a:off x="4102786" y="2692400"/>
            <a:ext cx="981038" cy="247825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spc="-70" dirty="0">
                <a:solidFill>
                  <a:srgbClr val="004F8A"/>
                </a:solidFill>
                <a:latin typeface="+mn-ea"/>
              </a:rPr>
              <a:t>자산양수도</a:t>
            </a:r>
          </a:p>
        </p:txBody>
      </p:sp>
      <p:sp>
        <p:nvSpPr>
          <p:cNvPr id="27" name="모서리가 둥근 직사각형 80"/>
          <p:cNvSpPr/>
          <p:nvPr/>
        </p:nvSpPr>
        <p:spPr>
          <a:xfrm>
            <a:off x="5484837" y="2466219"/>
            <a:ext cx="1435998" cy="749976"/>
          </a:xfrm>
          <a:prstGeom prst="roundRect">
            <a:avLst>
              <a:gd name="adj" fmla="val 7379"/>
            </a:avLst>
          </a:prstGeom>
          <a:solidFill>
            <a:schemeClr val="bg1"/>
          </a:solidFill>
          <a:ln w="82550">
            <a:gradFill>
              <a:gsLst>
                <a:gs pos="48000">
                  <a:srgbClr val="ABC3DF">
                    <a:lumMod val="71000"/>
                    <a:lumOff val="29000"/>
                  </a:srgbClr>
                </a:gs>
                <a:gs pos="50000">
                  <a:srgbClr val="ABC3D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28" name="직사각형 27"/>
          <p:cNvSpPr/>
          <p:nvPr/>
        </p:nvSpPr>
        <p:spPr>
          <a:xfrm>
            <a:off x="5600911" y="2589768"/>
            <a:ext cx="1240404" cy="492443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spc="-70" dirty="0">
                <a:solidFill>
                  <a:srgbClr val="004F8A"/>
                </a:solidFill>
                <a:latin typeface="+mn-ea"/>
              </a:rPr>
              <a:t>주식의 포괄적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600" spc="-70" dirty="0">
                <a:solidFill>
                  <a:srgbClr val="004F8A"/>
                </a:solidFill>
                <a:latin typeface="+mn-ea"/>
              </a:rPr>
              <a:t>교환</a:t>
            </a:r>
            <a:r>
              <a:rPr lang="en-US" altLang="ko-KR" sz="1600" spc="-70" dirty="0">
                <a:solidFill>
                  <a:srgbClr val="004F8A"/>
                </a:solidFill>
                <a:latin typeface="+mn-ea"/>
              </a:rPr>
              <a:t>·</a:t>
            </a:r>
            <a:r>
              <a:rPr lang="ko-KR" altLang="en-US" sz="1600" spc="-70" dirty="0">
                <a:solidFill>
                  <a:srgbClr val="004F8A"/>
                </a:solidFill>
                <a:latin typeface="+mn-ea"/>
              </a:rPr>
              <a:t>이전</a:t>
            </a:r>
          </a:p>
        </p:txBody>
      </p:sp>
      <p:sp>
        <p:nvSpPr>
          <p:cNvPr id="29" name="사다리꼴 28"/>
          <p:cNvSpPr/>
          <p:nvPr/>
        </p:nvSpPr>
        <p:spPr>
          <a:xfrm>
            <a:off x="2606675" y="4324350"/>
            <a:ext cx="3930650" cy="398463"/>
          </a:xfrm>
          <a:prstGeom prst="trapezoid">
            <a:avLst/>
          </a:prstGeom>
          <a:solidFill>
            <a:srgbClr val="298352"/>
          </a:solidFill>
          <a:ln>
            <a:noFill/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0" name="모서리가 둥근 직사각형 111"/>
          <p:cNvSpPr/>
          <p:nvPr/>
        </p:nvSpPr>
        <p:spPr>
          <a:xfrm>
            <a:off x="581025" y="4479925"/>
            <a:ext cx="7981950" cy="1249363"/>
          </a:xfrm>
          <a:prstGeom prst="roundRect">
            <a:avLst>
              <a:gd name="adj" fmla="val 5174"/>
            </a:avLst>
          </a:prstGeom>
          <a:gradFill flip="none" rotWithShape="0">
            <a:gsLst>
              <a:gs pos="100000">
                <a:srgbClr val="4B9FC9">
                  <a:lumMod val="14000"/>
                  <a:lumOff val="86000"/>
                </a:srgbClr>
              </a:gs>
              <a:gs pos="6000">
                <a:srgbClr val="EBF7FF">
                  <a:lumMod val="3000"/>
                  <a:lumOff val="97000"/>
                </a:srgbClr>
              </a:gs>
            </a:gsLst>
            <a:lin ang="5400000" scaled="0"/>
            <a:tileRect/>
          </a:gradFill>
          <a:ln>
            <a:solidFill>
              <a:srgbClr val="0070C0">
                <a:alpha val="1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31" name="사다리꼴 30"/>
          <p:cNvSpPr/>
          <p:nvPr/>
        </p:nvSpPr>
        <p:spPr>
          <a:xfrm rot="10800000">
            <a:off x="2714625" y="4330700"/>
            <a:ext cx="3714750" cy="358775"/>
          </a:xfrm>
          <a:prstGeom prst="trapezoid">
            <a:avLst/>
          </a:prstGeom>
          <a:gradFill>
            <a:gsLst>
              <a:gs pos="57000">
                <a:srgbClr val="4BA379">
                  <a:lumMod val="90000"/>
                  <a:lumOff val="10000"/>
                </a:srgbClr>
              </a:gs>
              <a:gs pos="60000">
                <a:srgbClr val="4BA379"/>
              </a:gs>
            </a:gsLst>
            <a:lin ang="5400000" scaled="0"/>
          </a:gradFill>
          <a:ln>
            <a:noFill/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32" name="직사각형 31"/>
          <p:cNvSpPr/>
          <p:nvPr/>
        </p:nvSpPr>
        <p:spPr>
          <a:xfrm>
            <a:off x="3449864" y="4364824"/>
            <a:ext cx="2244273" cy="276999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dirty="0">
                <a:solidFill>
                  <a:prstClr val="white"/>
                </a:solidFill>
                <a:latin typeface="+mn-ea"/>
              </a:rPr>
              <a:t>사업혁신 활동</a:t>
            </a:r>
          </a:p>
        </p:txBody>
      </p:sp>
      <p:sp>
        <p:nvSpPr>
          <p:cNvPr id="33" name="모서리가 둥근 직사각형 71"/>
          <p:cNvSpPr/>
          <p:nvPr/>
        </p:nvSpPr>
        <p:spPr>
          <a:xfrm>
            <a:off x="749876" y="4825547"/>
            <a:ext cx="1863444" cy="732487"/>
          </a:xfrm>
          <a:prstGeom prst="roundRect">
            <a:avLst>
              <a:gd name="adj" fmla="val 9338"/>
            </a:avLst>
          </a:prstGeom>
          <a:solidFill>
            <a:schemeClr val="bg1"/>
          </a:solidFill>
          <a:ln w="63500">
            <a:gradFill>
              <a:gsLst>
                <a:gs pos="48000">
                  <a:srgbClr val="ABC3DF">
                    <a:lumMod val="71000"/>
                    <a:lumOff val="29000"/>
                  </a:srgbClr>
                </a:gs>
                <a:gs pos="50000">
                  <a:srgbClr val="ABC3D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34" name="모서리가 둥근 직사각형 72"/>
          <p:cNvSpPr/>
          <p:nvPr/>
        </p:nvSpPr>
        <p:spPr>
          <a:xfrm>
            <a:off x="2699428" y="4825547"/>
            <a:ext cx="1863444" cy="732487"/>
          </a:xfrm>
          <a:prstGeom prst="roundRect">
            <a:avLst>
              <a:gd name="adj" fmla="val 9338"/>
            </a:avLst>
          </a:prstGeom>
          <a:solidFill>
            <a:schemeClr val="bg1"/>
          </a:solidFill>
          <a:ln w="63500">
            <a:gradFill>
              <a:gsLst>
                <a:gs pos="48000">
                  <a:srgbClr val="ABC3DF">
                    <a:lumMod val="71000"/>
                    <a:lumOff val="29000"/>
                  </a:srgbClr>
                </a:gs>
                <a:gs pos="50000">
                  <a:srgbClr val="ABC3D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35" name="모서리가 둥근 직사각형 73"/>
          <p:cNvSpPr/>
          <p:nvPr/>
        </p:nvSpPr>
        <p:spPr>
          <a:xfrm>
            <a:off x="4634320" y="4825547"/>
            <a:ext cx="1863444" cy="732487"/>
          </a:xfrm>
          <a:prstGeom prst="roundRect">
            <a:avLst>
              <a:gd name="adj" fmla="val 9338"/>
            </a:avLst>
          </a:prstGeom>
          <a:solidFill>
            <a:schemeClr val="bg1"/>
          </a:solidFill>
          <a:ln w="63500">
            <a:gradFill>
              <a:gsLst>
                <a:gs pos="48000">
                  <a:srgbClr val="ABC3DF">
                    <a:lumMod val="71000"/>
                    <a:lumOff val="29000"/>
                  </a:srgbClr>
                </a:gs>
                <a:gs pos="50000">
                  <a:srgbClr val="ABC3D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36" name="모서리가 둥근 직사각형 74"/>
          <p:cNvSpPr/>
          <p:nvPr/>
        </p:nvSpPr>
        <p:spPr>
          <a:xfrm>
            <a:off x="6583872" y="4825547"/>
            <a:ext cx="1863444" cy="732487"/>
          </a:xfrm>
          <a:prstGeom prst="roundRect">
            <a:avLst>
              <a:gd name="adj" fmla="val 9338"/>
            </a:avLst>
          </a:prstGeom>
          <a:solidFill>
            <a:schemeClr val="bg1"/>
          </a:solidFill>
          <a:ln w="63500">
            <a:gradFill>
              <a:gsLst>
                <a:gs pos="48000">
                  <a:srgbClr val="ABC3DF">
                    <a:lumMod val="71000"/>
                    <a:lumOff val="29000"/>
                  </a:srgbClr>
                </a:gs>
                <a:gs pos="50000">
                  <a:srgbClr val="ABC3DF"/>
                </a:gs>
              </a:gsLst>
              <a:lin ang="5400000" scaled="1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sp>
        <p:nvSpPr>
          <p:cNvPr id="37" name="직사각형 36"/>
          <p:cNvSpPr/>
          <p:nvPr/>
        </p:nvSpPr>
        <p:spPr>
          <a:xfrm>
            <a:off x="819191" y="4849682"/>
            <a:ext cx="1698542" cy="710964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30" dirty="0" smtClean="0">
                <a:solidFill>
                  <a:srgbClr val="1D8F8A"/>
                </a:solidFill>
                <a:latin typeface="+mn-ea"/>
              </a:rPr>
              <a:t>신사업 </a:t>
            </a: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진출</a:t>
            </a:r>
            <a:r>
              <a:rPr lang="en-US" altLang="ko-KR" sz="1400" spc="-30" dirty="0">
                <a:solidFill>
                  <a:srgbClr val="1D8F8A"/>
                </a:solidFill>
                <a:latin typeface="+mn-ea"/>
              </a:rPr>
              <a:t>,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새로운 제품</a:t>
            </a:r>
            <a:r>
              <a:rPr lang="en-US" altLang="ko-KR" sz="1400" spc="-30" dirty="0">
                <a:solidFill>
                  <a:srgbClr val="1D8F8A"/>
                </a:solidFill>
                <a:latin typeface="+mn-ea"/>
              </a:rPr>
              <a:t>·</a:t>
            </a: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서비스 등의 개발활동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3276059" y="4940300"/>
            <a:ext cx="702756" cy="473976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생산비용</a:t>
            </a:r>
            <a:endParaRPr lang="en-US" altLang="ko-KR" sz="1400" spc="-30" dirty="0">
              <a:solidFill>
                <a:srgbClr val="1D8F8A"/>
              </a:solidFill>
              <a:latin typeface="+mn-ea"/>
            </a:endParaRP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30" dirty="0" err="1" smtClean="0">
                <a:solidFill>
                  <a:srgbClr val="1D8F8A"/>
                </a:solidFill>
                <a:latin typeface="+mn-ea"/>
              </a:rPr>
              <a:t>절감활동</a:t>
            </a:r>
            <a:endParaRPr lang="ko-KR" altLang="en-US" sz="1400" spc="-30" dirty="0">
              <a:solidFill>
                <a:srgbClr val="1D8F8A"/>
              </a:solidFill>
              <a:latin typeface="+mn-ea"/>
            </a:endParaRPr>
          </a:p>
        </p:txBody>
      </p:sp>
      <p:sp>
        <p:nvSpPr>
          <p:cNvPr id="39" name="직사각형 38"/>
          <p:cNvSpPr/>
          <p:nvPr/>
        </p:nvSpPr>
        <p:spPr>
          <a:xfrm>
            <a:off x="4670425" y="4940300"/>
            <a:ext cx="1758950" cy="474663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생산</a:t>
            </a:r>
            <a:r>
              <a:rPr lang="en-US" altLang="ko-KR" sz="1400" spc="-30" dirty="0">
                <a:solidFill>
                  <a:srgbClr val="1D8F8A"/>
                </a:solidFill>
                <a:latin typeface="+mn-ea"/>
              </a:rPr>
              <a:t>·</a:t>
            </a: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판매</a:t>
            </a:r>
            <a:r>
              <a:rPr lang="en-US" altLang="ko-KR" sz="1400" spc="-30" dirty="0">
                <a:solidFill>
                  <a:srgbClr val="1D8F8A"/>
                </a:solidFill>
                <a:latin typeface="+mn-ea"/>
              </a:rPr>
              <a:t>·</a:t>
            </a: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제공방식의</a:t>
            </a:r>
            <a:endParaRPr lang="en-US" altLang="ko-KR" sz="1400" spc="-30" dirty="0">
              <a:solidFill>
                <a:srgbClr val="1D8F8A"/>
              </a:solidFill>
              <a:latin typeface="+mn-ea"/>
            </a:endParaRP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효율화활동</a:t>
            </a:r>
          </a:p>
        </p:txBody>
      </p:sp>
      <p:sp>
        <p:nvSpPr>
          <p:cNvPr id="40" name="직사각형 39"/>
          <p:cNvSpPr/>
          <p:nvPr/>
        </p:nvSpPr>
        <p:spPr>
          <a:xfrm>
            <a:off x="6615113" y="4940300"/>
            <a:ext cx="1758950" cy="474663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그밖의 준하는</a:t>
            </a:r>
            <a:endParaRPr lang="en-US" altLang="ko-KR" sz="1400" spc="-30" dirty="0">
              <a:solidFill>
                <a:srgbClr val="1D8F8A"/>
              </a:solidFill>
              <a:latin typeface="+mn-ea"/>
            </a:endParaRPr>
          </a:p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30" dirty="0">
                <a:solidFill>
                  <a:srgbClr val="1D8F8A"/>
                </a:solidFill>
                <a:latin typeface="+mn-ea"/>
              </a:rPr>
              <a:t>산업혁신활동 등</a:t>
            </a:r>
          </a:p>
        </p:txBody>
      </p:sp>
      <p:sp>
        <p:nvSpPr>
          <p:cNvPr id="3" name="화살표: 아래쪽 2"/>
          <p:cNvSpPr/>
          <p:nvPr/>
        </p:nvSpPr>
        <p:spPr>
          <a:xfrm>
            <a:off x="3130550" y="3389313"/>
            <a:ext cx="2873375" cy="527050"/>
          </a:xfrm>
          <a:prstGeom prst="downArrow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latinLnBrk="1" hangingPunct="1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/>
          </a:p>
        </p:txBody>
      </p:sp>
      <p:sp>
        <p:nvSpPr>
          <p:cNvPr id="42" name="직사각형 41"/>
          <p:cNvSpPr/>
          <p:nvPr/>
        </p:nvSpPr>
        <p:spPr>
          <a:xfrm>
            <a:off x="7240845" y="2515371"/>
            <a:ext cx="1161536" cy="646331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70" dirty="0">
                <a:solidFill>
                  <a:srgbClr val="004F8A"/>
                </a:solidFill>
                <a:latin typeface="+mn-ea"/>
              </a:rPr>
              <a:t>기타 지분 </a:t>
            </a:r>
            <a:r>
              <a:rPr lang="ko-KR" altLang="en-US" sz="1400" spc="-70" dirty="0" smtClean="0">
                <a:solidFill>
                  <a:srgbClr val="004F8A"/>
                </a:solidFill>
                <a:latin typeface="+mn-ea"/>
              </a:rPr>
              <a:t>취득</a:t>
            </a:r>
            <a:r>
              <a:rPr lang="en-US" altLang="ko-KR" sz="1400" spc="-70" dirty="0" smtClean="0">
                <a:solidFill>
                  <a:srgbClr val="004F8A"/>
                </a:solidFill>
                <a:latin typeface="+mn-ea"/>
              </a:rPr>
              <a:t>,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70" dirty="0" smtClean="0">
                <a:solidFill>
                  <a:srgbClr val="004F8A"/>
                </a:solidFill>
                <a:latin typeface="+mn-ea"/>
              </a:rPr>
              <a:t>회사설립</a:t>
            </a:r>
            <a:r>
              <a:rPr lang="en-US" altLang="ko-KR" sz="1400" spc="-70" dirty="0" smtClean="0">
                <a:solidFill>
                  <a:srgbClr val="004F8A"/>
                </a:solidFill>
                <a:latin typeface="+mn-ea"/>
              </a:rPr>
              <a:t>,</a:t>
            </a:r>
            <a:endParaRPr lang="en-US" altLang="ko-KR" sz="1400" spc="-70" dirty="0">
              <a:solidFill>
                <a:srgbClr val="004F8A"/>
              </a:solidFill>
              <a:latin typeface="+mn-ea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spc="-70" dirty="0">
                <a:solidFill>
                  <a:srgbClr val="004F8A"/>
                </a:solidFill>
                <a:latin typeface="+mn-ea"/>
              </a:rPr>
              <a:t>설비 폐기 </a:t>
            </a:r>
            <a:r>
              <a:rPr lang="ko-KR" altLang="en-US" sz="1400" spc="-70" dirty="0" smtClean="0">
                <a:solidFill>
                  <a:srgbClr val="004F8A"/>
                </a:solidFill>
                <a:latin typeface="+mn-ea"/>
              </a:rPr>
              <a:t>등</a:t>
            </a:r>
            <a:endParaRPr lang="ko-KR" altLang="en-US" sz="1400" spc="-70" dirty="0">
              <a:solidFill>
                <a:srgbClr val="004F8A"/>
              </a:solidFill>
              <a:latin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2444580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6481763" cy="417512"/>
          </a:xfrm>
        </p:spPr>
        <p:txBody>
          <a:bodyPr rtlCol="0"/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1800" dirty="0">
                <a:ea typeface="+mn-ea"/>
              </a:rPr>
              <a:t>2. </a:t>
            </a:r>
            <a:r>
              <a:rPr lang="ko-KR" altLang="en-US" sz="1800" dirty="0" smtClean="0">
                <a:ea typeface="+mn-ea"/>
              </a:rPr>
              <a:t>적용대상 </a:t>
            </a:r>
            <a:r>
              <a:rPr lang="en-US" altLang="ko-KR" sz="1800" dirty="0" smtClean="0">
                <a:ea typeface="+mn-ea"/>
              </a:rPr>
              <a:t>– </a:t>
            </a:r>
            <a:r>
              <a:rPr lang="ko-KR" altLang="en-US" sz="1800" dirty="0">
                <a:ea typeface="+mn-ea"/>
              </a:rPr>
              <a:t>과잉공급업종 판단</a:t>
            </a:r>
          </a:p>
        </p:txBody>
      </p:sp>
      <p:sp>
        <p:nvSpPr>
          <p:cNvPr id="18" name="직사각형 17"/>
          <p:cNvSpPr/>
          <p:nvPr/>
        </p:nvSpPr>
        <p:spPr>
          <a:xfrm>
            <a:off x="1102648" y="1049149"/>
            <a:ext cx="2457482" cy="307777"/>
          </a:xfrm>
          <a:prstGeom prst="rect">
            <a:avLst/>
          </a:prstGeom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prstClr val="white"/>
                </a:solidFill>
                <a:effectLst>
                  <a:glow rad="63500">
                    <a:prstClr val="black">
                      <a:lumMod val="95000"/>
                      <a:lumOff val="5000"/>
                      <a:alpha val="16000"/>
                    </a:prstClr>
                  </a:glow>
                </a:effectLst>
                <a:latin typeface="+mn-ea"/>
              </a:rPr>
              <a:t>업종분류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544513" y="4724400"/>
            <a:ext cx="8275637" cy="13858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68288" indent="-268288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400" dirty="0">
                <a:latin typeface="+mn-lt"/>
                <a:ea typeface="+mn-ea"/>
              </a:rPr>
              <a:t>표준산업분류 </a:t>
            </a:r>
            <a:r>
              <a:rPr lang="en-US" altLang="ko-KR" sz="1400" dirty="0">
                <a:latin typeface="+mn-lt"/>
                <a:ea typeface="+mn-ea"/>
              </a:rPr>
              <a:t>3</a:t>
            </a:r>
            <a:r>
              <a:rPr lang="ko-KR" altLang="en-US" sz="1400" dirty="0">
                <a:latin typeface="+mn-lt"/>
                <a:ea typeface="+mn-ea"/>
              </a:rPr>
              <a:t>단위 또는 그 보다 상세한 단위로 판단</a:t>
            </a:r>
            <a:endParaRPr lang="en-US" altLang="ko-KR" sz="1400" dirty="0">
              <a:latin typeface="+mn-lt"/>
              <a:ea typeface="+mn-ea"/>
            </a:endParaRPr>
          </a:p>
          <a:p>
            <a:pPr marL="268288" indent="-268288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400" dirty="0">
                <a:latin typeface="+mn-lt"/>
                <a:ea typeface="+mn-ea"/>
              </a:rPr>
              <a:t>기활법 활용지원센터에 업종코드만 알려 주면 즉시 해당여부 판단 가능</a:t>
            </a:r>
            <a:endParaRPr lang="en-US" altLang="ko-KR" sz="1400" dirty="0">
              <a:latin typeface="+mn-lt"/>
              <a:ea typeface="+mn-ea"/>
            </a:endParaRPr>
          </a:p>
          <a:p>
            <a:pPr marL="268288" indent="-268288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400" dirty="0">
                <a:latin typeface="+mn-lt"/>
                <a:ea typeface="+mn-ea"/>
              </a:rPr>
              <a:t>업종의 특성</a:t>
            </a:r>
            <a:r>
              <a:rPr lang="en-US" altLang="ko-KR" sz="1400" dirty="0">
                <a:latin typeface="+mn-lt"/>
                <a:ea typeface="+mn-ea"/>
              </a:rPr>
              <a:t>, </a:t>
            </a:r>
            <a:r>
              <a:rPr lang="ko-KR" altLang="en-US" sz="1400" dirty="0">
                <a:latin typeface="+mn-lt"/>
                <a:ea typeface="+mn-ea"/>
              </a:rPr>
              <a:t>산업주기</a:t>
            </a:r>
            <a:r>
              <a:rPr lang="en-US" altLang="ko-KR" sz="1400" dirty="0">
                <a:latin typeface="+mn-lt"/>
                <a:ea typeface="+mn-ea"/>
              </a:rPr>
              <a:t>, </a:t>
            </a:r>
            <a:r>
              <a:rPr lang="ko-KR" altLang="en-US" sz="1400" dirty="0">
                <a:latin typeface="+mn-lt"/>
                <a:ea typeface="+mn-ea"/>
              </a:rPr>
              <a:t>경쟁국 투자확대 등으로 과잉공급에 직면할 것이 명확하거나 업종이력이 짧아 과거통계가 업는 업종  </a:t>
            </a:r>
            <a:r>
              <a:rPr lang="en-US" altLang="ko-KR" sz="1400" dirty="0">
                <a:latin typeface="+mn-lt"/>
                <a:ea typeface="+mn-ea"/>
                <a:sym typeface="Wingdings" panose="05000000000000000000" pitchFamily="2" charset="2"/>
              </a:rPr>
              <a:t> </a:t>
            </a:r>
            <a:r>
              <a:rPr lang="ko-KR" altLang="en-US" sz="1400" dirty="0">
                <a:latin typeface="+mn-lt"/>
                <a:ea typeface="+mn-ea"/>
              </a:rPr>
              <a:t>심의위원회 심의의결을 거친 경우 예외적으로 과잉공급 인정</a:t>
            </a:r>
          </a:p>
        </p:txBody>
      </p:sp>
      <p:sp>
        <p:nvSpPr>
          <p:cNvPr id="8" name="모서리가 둥근 직사각형 57"/>
          <p:cNvSpPr/>
          <p:nvPr/>
        </p:nvSpPr>
        <p:spPr>
          <a:xfrm>
            <a:off x="587375" y="1865313"/>
            <a:ext cx="2505075" cy="265112"/>
          </a:xfrm>
          <a:prstGeom prst="roundRect">
            <a:avLst/>
          </a:prstGeom>
          <a:gradFill>
            <a:gsLst>
              <a:gs pos="56000">
                <a:srgbClr val="92D050">
                  <a:lumMod val="85000"/>
                </a:srgbClr>
              </a:gs>
              <a:gs pos="60000">
                <a:srgbClr val="83C937">
                  <a:lumMod val="90000"/>
                </a:srgbClr>
              </a:gs>
            </a:gsLst>
            <a:lin ang="5400000" scaled="0"/>
          </a:gradFill>
          <a:ln>
            <a:noFill/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b="1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9" name="모서리가 둥근 직사각형 58"/>
          <p:cNvSpPr/>
          <p:nvPr/>
        </p:nvSpPr>
        <p:spPr>
          <a:xfrm>
            <a:off x="3103563" y="1865313"/>
            <a:ext cx="5451475" cy="265112"/>
          </a:xfrm>
          <a:prstGeom prst="roundRect">
            <a:avLst/>
          </a:prstGeom>
          <a:gradFill>
            <a:gsLst>
              <a:gs pos="57000">
                <a:srgbClr val="4BA379">
                  <a:lumMod val="90000"/>
                  <a:lumOff val="10000"/>
                </a:srgbClr>
              </a:gs>
              <a:gs pos="60000">
                <a:srgbClr val="4BA379"/>
              </a:gs>
            </a:gsLst>
            <a:lin ang="5400000" scaled="0"/>
          </a:gradFill>
          <a:ln>
            <a:noFill/>
          </a:ln>
        </p:spPr>
        <p:txBody>
          <a:bodyPr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57200" fontAlgn="auto" latinLnBrk="0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10" name="모서리가 둥근 직사각형 111"/>
          <p:cNvSpPr/>
          <p:nvPr/>
        </p:nvSpPr>
        <p:spPr>
          <a:xfrm>
            <a:off x="569913" y="2165350"/>
            <a:ext cx="7983537" cy="2324100"/>
          </a:xfrm>
          <a:prstGeom prst="roundRect">
            <a:avLst>
              <a:gd name="adj" fmla="val 1856"/>
            </a:avLst>
          </a:prstGeom>
          <a:gradFill flip="none" rotWithShape="0">
            <a:gsLst>
              <a:gs pos="100000">
                <a:srgbClr val="4B9FC9">
                  <a:lumMod val="14000"/>
                  <a:lumOff val="86000"/>
                </a:srgbClr>
              </a:gs>
              <a:gs pos="6000">
                <a:srgbClr val="EBF7FF">
                  <a:lumMod val="3000"/>
                  <a:lumOff val="97000"/>
                </a:srgbClr>
              </a:gs>
            </a:gsLst>
            <a:lin ang="5400000" scaled="0"/>
            <a:tileRect/>
          </a:gradFill>
          <a:ln>
            <a:solidFill>
              <a:srgbClr val="0070C0">
                <a:alpha val="1200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white"/>
              </a:solidFill>
              <a:latin typeface="+mn-ea"/>
            </a:endParaRPr>
          </a:p>
        </p:txBody>
      </p:sp>
      <p:cxnSp>
        <p:nvCxnSpPr>
          <p:cNvPr id="11" name="직선 연결선 10"/>
          <p:cNvCxnSpPr/>
          <p:nvPr/>
        </p:nvCxnSpPr>
        <p:spPr>
          <a:xfrm>
            <a:off x="3092450" y="2130425"/>
            <a:ext cx="0" cy="2462213"/>
          </a:xfrm>
          <a:prstGeom prst="line">
            <a:avLst/>
          </a:prstGeom>
          <a:ln>
            <a:solidFill>
              <a:srgbClr val="87C7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직선 연결선 11"/>
          <p:cNvCxnSpPr/>
          <p:nvPr/>
        </p:nvCxnSpPr>
        <p:spPr>
          <a:xfrm>
            <a:off x="569913" y="2401888"/>
            <a:ext cx="7991475" cy="0"/>
          </a:xfrm>
          <a:prstGeom prst="line">
            <a:avLst/>
          </a:prstGeom>
          <a:ln>
            <a:solidFill>
              <a:srgbClr val="87C7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직선 연결선 12"/>
          <p:cNvCxnSpPr/>
          <p:nvPr/>
        </p:nvCxnSpPr>
        <p:spPr>
          <a:xfrm>
            <a:off x="569913" y="2662238"/>
            <a:ext cx="7991475" cy="0"/>
          </a:xfrm>
          <a:prstGeom prst="line">
            <a:avLst/>
          </a:prstGeom>
          <a:ln>
            <a:solidFill>
              <a:srgbClr val="87C7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직선 연결선 13"/>
          <p:cNvCxnSpPr/>
          <p:nvPr/>
        </p:nvCxnSpPr>
        <p:spPr>
          <a:xfrm>
            <a:off x="569913" y="4003675"/>
            <a:ext cx="7991475" cy="0"/>
          </a:xfrm>
          <a:prstGeom prst="line">
            <a:avLst/>
          </a:prstGeom>
          <a:ln>
            <a:solidFill>
              <a:srgbClr val="87C7A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직선 연결선 14"/>
          <p:cNvCxnSpPr/>
          <p:nvPr/>
        </p:nvCxnSpPr>
        <p:spPr>
          <a:xfrm>
            <a:off x="569913" y="3743325"/>
            <a:ext cx="7991475" cy="0"/>
          </a:xfrm>
          <a:prstGeom prst="line">
            <a:avLst/>
          </a:prstGeom>
          <a:ln>
            <a:solidFill>
              <a:srgbClr val="4BA379">
                <a:alpha val="62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직선 연결선 15"/>
          <p:cNvCxnSpPr/>
          <p:nvPr/>
        </p:nvCxnSpPr>
        <p:spPr>
          <a:xfrm>
            <a:off x="569913" y="3473450"/>
            <a:ext cx="7991475" cy="0"/>
          </a:xfrm>
          <a:prstGeom prst="line">
            <a:avLst/>
          </a:prstGeom>
          <a:ln>
            <a:solidFill>
              <a:srgbClr val="4BA379">
                <a:alpha val="62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직선 연결선 18"/>
          <p:cNvCxnSpPr/>
          <p:nvPr/>
        </p:nvCxnSpPr>
        <p:spPr>
          <a:xfrm>
            <a:off x="569913" y="3176588"/>
            <a:ext cx="2482850" cy="0"/>
          </a:xfrm>
          <a:prstGeom prst="line">
            <a:avLst/>
          </a:prstGeom>
          <a:ln>
            <a:solidFill>
              <a:srgbClr val="4BA379">
                <a:alpha val="62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직선 연결선 19"/>
          <p:cNvCxnSpPr/>
          <p:nvPr/>
        </p:nvCxnSpPr>
        <p:spPr>
          <a:xfrm>
            <a:off x="569913" y="2906713"/>
            <a:ext cx="2482850" cy="0"/>
          </a:xfrm>
          <a:prstGeom prst="line">
            <a:avLst/>
          </a:prstGeom>
          <a:ln>
            <a:solidFill>
              <a:srgbClr val="4BA379">
                <a:alpha val="62000"/>
              </a:srgb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직사각형 23"/>
          <p:cNvSpPr/>
          <p:nvPr/>
        </p:nvSpPr>
        <p:spPr>
          <a:xfrm>
            <a:off x="1440590" y="1915416"/>
            <a:ext cx="798246" cy="215444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>
                <a:solidFill>
                  <a:prstClr val="white"/>
                </a:solidFill>
                <a:latin typeface="+mn-ea"/>
              </a:rPr>
              <a:t>지표</a:t>
            </a:r>
          </a:p>
        </p:txBody>
      </p:sp>
      <p:sp>
        <p:nvSpPr>
          <p:cNvPr id="25" name="직사각형 24"/>
          <p:cNvSpPr/>
          <p:nvPr/>
        </p:nvSpPr>
        <p:spPr>
          <a:xfrm>
            <a:off x="5430720" y="1915416"/>
            <a:ext cx="798246" cy="215444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400" b="1" dirty="0">
                <a:solidFill>
                  <a:prstClr val="white"/>
                </a:solidFill>
                <a:latin typeface="+mn-ea"/>
              </a:rPr>
              <a:t>기준</a:t>
            </a:r>
          </a:p>
        </p:txBody>
      </p:sp>
      <p:sp>
        <p:nvSpPr>
          <p:cNvPr id="26" name="직사각형 25"/>
          <p:cNvSpPr/>
          <p:nvPr/>
        </p:nvSpPr>
        <p:spPr>
          <a:xfrm>
            <a:off x="3255963" y="2163763"/>
            <a:ext cx="3684587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최근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3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년 평균이 과거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10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년 평균보다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15% 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이상 감소</a:t>
            </a:r>
          </a:p>
        </p:txBody>
      </p:sp>
      <p:sp>
        <p:nvSpPr>
          <p:cNvPr id="27" name="직사각형 26"/>
          <p:cNvSpPr/>
          <p:nvPr/>
        </p:nvSpPr>
        <p:spPr>
          <a:xfrm>
            <a:off x="1182688" y="2163763"/>
            <a:ext cx="1312862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07A37"/>
                </a:solidFill>
                <a:latin typeface="+mn-ea"/>
              </a:rPr>
              <a:t>매출액영업이익률</a:t>
            </a:r>
          </a:p>
        </p:txBody>
      </p:sp>
      <p:sp>
        <p:nvSpPr>
          <p:cNvPr id="28" name="직사각형 27"/>
          <p:cNvSpPr/>
          <p:nvPr/>
        </p:nvSpPr>
        <p:spPr>
          <a:xfrm>
            <a:off x="1465263" y="2420938"/>
            <a:ext cx="749300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07A37"/>
                </a:solidFill>
                <a:latin typeface="+mn-ea"/>
              </a:rPr>
              <a:t>보조지표</a:t>
            </a:r>
          </a:p>
        </p:txBody>
      </p:sp>
      <p:sp>
        <p:nvSpPr>
          <p:cNvPr id="29" name="직사각형 28"/>
          <p:cNvSpPr/>
          <p:nvPr/>
        </p:nvSpPr>
        <p:spPr>
          <a:xfrm>
            <a:off x="1535113" y="4160838"/>
            <a:ext cx="608012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07A37"/>
                </a:solidFill>
                <a:latin typeface="+mn-ea"/>
              </a:rPr>
              <a:t>지속성</a:t>
            </a:r>
          </a:p>
        </p:txBody>
      </p:sp>
      <p:sp>
        <p:nvSpPr>
          <p:cNvPr id="30" name="직사각형 29"/>
          <p:cNvSpPr/>
          <p:nvPr/>
        </p:nvSpPr>
        <p:spPr>
          <a:xfrm>
            <a:off x="3255963" y="2441575"/>
            <a:ext cx="4816475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제조업</a:t>
            </a:r>
            <a:r>
              <a:rPr lang="en-US" altLang="ko-KR" sz="1200" b="1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1200" b="1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5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개중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2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개 이상 만족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, </a:t>
            </a:r>
            <a:r>
              <a:rPr lang="en-US" altLang="ko-KR" sz="1200" dirty="0">
                <a:solidFill>
                  <a:srgbClr val="FF0000"/>
                </a:solidFill>
                <a:latin typeface="+mn-ea"/>
              </a:rPr>
              <a:t>(</a:t>
            </a:r>
            <a:r>
              <a:rPr lang="ko-KR" altLang="en-US" sz="1200" dirty="0">
                <a:solidFill>
                  <a:srgbClr val="FF0000"/>
                </a:solidFill>
                <a:latin typeface="+mn-ea"/>
              </a:rPr>
              <a:t>서비스업</a:t>
            </a:r>
            <a:r>
              <a:rPr lang="en-US" altLang="ko-KR" sz="1200" dirty="0">
                <a:solidFill>
                  <a:srgbClr val="FF0000"/>
                </a:solidFill>
                <a:latin typeface="+mn-ea"/>
              </a:rPr>
              <a:t>)</a:t>
            </a:r>
            <a:r>
              <a:rPr lang="ko-KR" altLang="en-US" sz="1200" dirty="0">
                <a:solidFill>
                  <a:srgbClr val="FF0000"/>
                </a:solidFill>
                <a:latin typeface="+mn-ea"/>
              </a:rPr>
              <a:t>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1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개 이상 만족 </a:t>
            </a:r>
          </a:p>
        </p:txBody>
      </p:sp>
      <p:sp>
        <p:nvSpPr>
          <p:cNvPr id="31" name="직사각형 30"/>
          <p:cNvSpPr/>
          <p:nvPr/>
        </p:nvSpPr>
        <p:spPr>
          <a:xfrm>
            <a:off x="3255963" y="4070350"/>
            <a:ext cx="4479925" cy="4064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수요회복이 예상되지 않거나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, 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수요변화에 쉽게 대응하기 어려워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과잉공급이 지속될 것으로 예상되는 상태</a:t>
            </a:r>
          </a:p>
        </p:txBody>
      </p:sp>
      <p:sp>
        <p:nvSpPr>
          <p:cNvPr id="32" name="직사각형 31"/>
          <p:cNvSpPr/>
          <p:nvPr/>
        </p:nvSpPr>
        <p:spPr>
          <a:xfrm>
            <a:off x="3255963" y="2838450"/>
            <a:ext cx="4229100" cy="4064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해당 업종의 과거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10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년 평균에 비해 과거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3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년 평균이 악화된</a:t>
            </a:r>
          </a:p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정도가 제조업 또는 서비스업의 악화 정도보다 더 큰 상태</a:t>
            </a:r>
          </a:p>
        </p:txBody>
      </p:sp>
      <p:sp>
        <p:nvSpPr>
          <p:cNvPr id="33" name="직사각형 32"/>
          <p:cNvSpPr/>
          <p:nvPr/>
        </p:nvSpPr>
        <p:spPr>
          <a:xfrm>
            <a:off x="3255963" y="3514725"/>
            <a:ext cx="3978275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최근 </a:t>
            </a:r>
            <a:r>
              <a:rPr lang="en-US" altLang="ko-KR" sz="1200" dirty="0">
                <a:solidFill>
                  <a:srgbClr val="0B1827"/>
                </a:solidFill>
                <a:latin typeface="+mn-ea"/>
              </a:rPr>
              <a:t>3</a:t>
            </a: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년의 가격이 비용을 충분히 반영하지 못하는 상태</a:t>
            </a:r>
          </a:p>
        </p:txBody>
      </p:sp>
      <p:sp>
        <p:nvSpPr>
          <p:cNvPr id="34" name="직사각형 33"/>
          <p:cNvSpPr/>
          <p:nvPr/>
        </p:nvSpPr>
        <p:spPr>
          <a:xfrm>
            <a:off x="3255963" y="3776663"/>
            <a:ext cx="4108450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전문기관ㆍ업종단체 등에서 활용되는 지표가 현저히 악화</a:t>
            </a:r>
          </a:p>
        </p:txBody>
      </p:sp>
      <p:sp>
        <p:nvSpPr>
          <p:cNvPr id="35" name="직사각형 34"/>
          <p:cNvSpPr/>
          <p:nvPr/>
        </p:nvSpPr>
        <p:spPr>
          <a:xfrm>
            <a:off x="1535113" y="2678113"/>
            <a:ext cx="608012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가동률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1535113" y="2927350"/>
            <a:ext cx="608012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재고율</a:t>
            </a:r>
          </a:p>
        </p:txBody>
      </p:sp>
      <p:sp>
        <p:nvSpPr>
          <p:cNvPr id="37" name="직사각형 36"/>
          <p:cNvSpPr/>
          <p:nvPr/>
        </p:nvSpPr>
        <p:spPr>
          <a:xfrm>
            <a:off x="1085850" y="3221038"/>
            <a:ext cx="1508125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고용대비 서비스생산</a:t>
            </a:r>
          </a:p>
        </p:txBody>
      </p:sp>
      <p:sp>
        <p:nvSpPr>
          <p:cNvPr id="38" name="직사각형 37"/>
          <p:cNvSpPr/>
          <p:nvPr/>
        </p:nvSpPr>
        <p:spPr>
          <a:xfrm>
            <a:off x="1176338" y="3502025"/>
            <a:ext cx="1327150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가격ㆍ비용변화율</a:t>
            </a:r>
          </a:p>
        </p:txBody>
      </p:sp>
      <p:sp>
        <p:nvSpPr>
          <p:cNvPr id="39" name="직사각형 38"/>
          <p:cNvSpPr/>
          <p:nvPr/>
        </p:nvSpPr>
        <p:spPr>
          <a:xfrm>
            <a:off x="1366838" y="3776663"/>
            <a:ext cx="944562" cy="203200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1200" dirty="0">
                <a:solidFill>
                  <a:srgbClr val="0B1827"/>
                </a:solidFill>
                <a:latin typeface="+mn-ea"/>
              </a:rPr>
              <a:t>업종별 지표</a:t>
            </a:r>
          </a:p>
        </p:txBody>
      </p:sp>
      <p:sp>
        <p:nvSpPr>
          <p:cNvPr id="40" name="굽은 화살표 100"/>
          <p:cNvSpPr/>
          <p:nvPr/>
        </p:nvSpPr>
        <p:spPr>
          <a:xfrm rot="10800000" flipH="1">
            <a:off x="1470025" y="2716213"/>
            <a:ext cx="107950" cy="101600"/>
          </a:xfrm>
          <a:prstGeom prst="bentArrow">
            <a:avLst>
              <a:gd name="adj1" fmla="val 9957"/>
              <a:gd name="adj2" fmla="val 25000"/>
              <a:gd name="adj3" fmla="val 25000"/>
              <a:gd name="adj4" fmla="val 24195"/>
            </a:avLst>
          </a:prstGeom>
          <a:solidFill>
            <a:srgbClr val="76B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41" name="굽은 화살표 101"/>
          <p:cNvSpPr/>
          <p:nvPr/>
        </p:nvSpPr>
        <p:spPr>
          <a:xfrm rot="10800000" flipH="1">
            <a:off x="1470025" y="2955925"/>
            <a:ext cx="107950" cy="100013"/>
          </a:xfrm>
          <a:prstGeom prst="bentArrow">
            <a:avLst>
              <a:gd name="adj1" fmla="val 9957"/>
              <a:gd name="adj2" fmla="val 25000"/>
              <a:gd name="adj3" fmla="val 25000"/>
              <a:gd name="adj4" fmla="val 24195"/>
            </a:avLst>
          </a:prstGeom>
          <a:solidFill>
            <a:srgbClr val="76B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42" name="굽은 화살표 102"/>
          <p:cNvSpPr/>
          <p:nvPr/>
        </p:nvSpPr>
        <p:spPr>
          <a:xfrm rot="10800000" flipH="1">
            <a:off x="1042988" y="3243263"/>
            <a:ext cx="106362" cy="100012"/>
          </a:xfrm>
          <a:prstGeom prst="bentArrow">
            <a:avLst>
              <a:gd name="adj1" fmla="val 9957"/>
              <a:gd name="adj2" fmla="val 25000"/>
              <a:gd name="adj3" fmla="val 25000"/>
              <a:gd name="adj4" fmla="val 24195"/>
            </a:avLst>
          </a:prstGeom>
          <a:solidFill>
            <a:srgbClr val="76B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43" name="굽은 화살표 103"/>
          <p:cNvSpPr/>
          <p:nvPr/>
        </p:nvSpPr>
        <p:spPr>
          <a:xfrm rot="10800000" flipH="1">
            <a:off x="1139825" y="3535363"/>
            <a:ext cx="107950" cy="101600"/>
          </a:xfrm>
          <a:prstGeom prst="bentArrow">
            <a:avLst>
              <a:gd name="adj1" fmla="val 9957"/>
              <a:gd name="adj2" fmla="val 25000"/>
              <a:gd name="adj3" fmla="val 25000"/>
              <a:gd name="adj4" fmla="val 24195"/>
            </a:avLst>
          </a:prstGeom>
          <a:solidFill>
            <a:srgbClr val="76B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  <a:latin typeface="+mn-ea"/>
            </a:endParaRPr>
          </a:p>
        </p:txBody>
      </p:sp>
      <p:sp>
        <p:nvSpPr>
          <p:cNvPr id="44" name="굽은 화살표 104"/>
          <p:cNvSpPr/>
          <p:nvPr/>
        </p:nvSpPr>
        <p:spPr>
          <a:xfrm rot="10800000" flipH="1">
            <a:off x="1333500" y="3802063"/>
            <a:ext cx="106363" cy="101600"/>
          </a:xfrm>
          <a:prstGeom prst="bentArrow">
            <a:avLst>
              <a:gd name="adj1" fmla="val 9957"/>
              <a:gd name="adj2" fmla="val 25000"/>
              <a:gd name="adj3" fmla="val 25000"/>
              <a:gd name="adj4" fmla="val 24195"/>
            </a:avLst>
          </a:prstGeom>
          <a:solidFill>
            <a:srgbClr val="76B5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ko-KR" altLang="en-US" dirty="0">
              <a:solidFill>
                <a:prstClr val="black"/>
              </a:solidFill>
              <a:latin typeface="+mn-ea"/>
            </a:endParaRPr>
          </a:p>
        </p:txBody>
      </p:sp>
      <p:grpSp>
        <p:nvGrpSpPr>
          <p:cNvPr id="12325" name="그룹 50"/>
          <p:cNvGrpSpPr>
            <a:grpSpLocks/>
          </p:cNvGrpSpPr>
          <p:nvPr/>
        </p:nvGrpSpPr>
        <p:grpSpPr bwMode="auto">
          <a:xfrm>
            <a:off x="347663" y="1027113"/>
            <a:ext cx="3876675" cy="454025"/>
            <a:chOff x="-32524" y="1032285"/>
            <a:chExt cx="7674294" cy="614394"/>
          </a:xfrm>
        </p:grpSpPr>
        <p:sp>
          <p:nvSpPr>
            <p:cNvPr id="12328" name="Freeform 5"/>
            <p:cNvSpPr>
              <a:spLocks/>
            </p:cNvSpPr>
            <p:nvPr/>
          </p:nvSpPr>
          <p:spPr bwMode="auto">
            <a:xfrm>
              <a:off x="-19781" y="1032285"/>
              <a:ext cx="7661551" cy="575605"/>
            </a:xfrm>
            <a:custGeom>
              <a:avLst/>
              <a:gdLst>
                <a:gd name="T0" fmla="*/ 7611834 w 9092"/>
                <a:gd name="T1" fmla="*/ 459582 h 893"/>
                <a:gd name="T2" fmla="*/ 7318585 w 9092"/>
                <a:gd name="T3" fmla="*/ 78638 h 893"/>
                <a:gd name="T4" fmla="*/ 7102861 w 9092"/>
                <a:gd name="T5" fmla="*/ 0 h 893"/>
                <a:gd name="T6" fmla="*/ 0 w 9092"/>
                <a:gd name="T7" fmla="*/ 0 h 893"/>
                <a:gd name="T8" fmla="*/ 0 w 9092"/>
                <a:gd name="T9" fmla="*/ 575605 h 893"/>
                <a:gd name="T10" fmla="*/ 7549476 w 9092"/>
                <a:gd name="T11" fmla="*/ 575605 h 893"/>
                <a:gd name="T12" fmla="*/ 7611834 w 9092"/>
                <a:gd name="T13" fmla="*/ 459582 h 89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0" t="0" r="r" b="b"/>
              <a:pathLst>
                <a:path w="9092" h="893">
                  <a:moveTo>
                    <a:pt x="9033" y="713"/>
                  </a:moveTo>
                  <a:cubicBezTo>
                    <a:pt x="8685" y="122"/>
                    <a:pt x="8685" y="122"/>
                    <a:pt x="8685" y="122"/>
                  </a:cubicBezTo>
                  <a:cubicBezTo>
                    <a:pt x="8626" y="23"/>
                    <a:pt x="8529" y="0"/>
                    <a:pt x="84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93"/>
                    <a:pt x="0" y="893"/>
                    <a:pt x="0" y="893"/>
                  </a:cubicBezTo>
                  <a:cubicBezTo>
                    <a:pt x="8959" y="893"/>
                    <a:pt x="8959" y="893"/>
                    <a:pt x="8959" y="893"/>
                  </a:cubicBezTo>
                  <a:cubicBezTo>
                    <a:pt x="9059" y="893"/>
                    <a:pt x="9092" y="812"/>
                    <a:pt x="9033" y="713"/>
                  </a:cubicBezTo>
                  <a:close/>
                </a:path>
              </a:pathLst>
            </a:custGeom>
            <a:solidFill>
              <a:srgbClr val="007DD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3" name="Freeform 5"/>
            <p:cNvSpPr>
              <a:spLocks/>
            </p:cNvSpPr>
            <p:nvPr/>
          </p:nvSpPr>
          <p:spPr bwMode="auto">
            <a:xfrm>
              <a:off x="-32524" y="1071074"/>
              <a:ext cx="7661551" cy="575605"/>
            </a:xfrm>
            <a:custGeom>
              <a:avLst/>
              <a:gdLst>
                <a:gd name="T0" fmla="*/ 9033 w 9092"/>
                <a:gd name="T1" fmla="*/ 713 h 893"/>
                <a:gd name="T2" fmla="*/ 8685 w 9092"/>
                <a:gd name="T3" fmla="*/ 122 h 893"/>
                <a:gd name="T4" fmla="*/ 8429 w 9092"/>
                <a:gd name="T5" fmla="*/ 0 h 893"/>
                <a:gd name="T6" fmla="*/ 0 w 9092"/>
                <a:gd name="T7" fmla="*/ 0 h 893"/>
                <a:gd name="T8" fmla="*/ 0 w 9092"/>
                <a:gd name="T9" fmla="*/ 893 h 893"/>
                <a:gd name="T10" fmla="*/ 8959 w 9092"/>
                <a:gd name="T11" fmla="*/ 893 h 893"/>
                <a:gd name="T12" fmla="*/ 9033 w 9092"/>
                <a:gd name="T13" fmla="*/ 713 h 8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092" h="893">
                  <a:moveTo>
                    <a:pt x="9033" y="713"/>
                  </a:moveTo>
                  <a:cubicBezTo>
                    <a:pt x="8685" y="122"/>
                    <a:pt x="8685" y="122"/>
                    <a:pt x="8685" y="122"/>
                  </a:cubicBezTo>
                  <a:cubicBezTo>
                    <a:pt x="8626" y="23"/>
                    <a:pt x="8529" y="0"/>
                    <a:pt x="8429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893"/>
                    <a:pt x="0" y="893"/>
                    <a:pt x="0" y="893"/>
                  </a:cubicBezTo>
                  <a:cubicBezTo>
                    <a:pt x="8959" y="893"/>
                    <a:pt x="8959" y="893"/>
                    <a:pt x="8959" y="893"/>
                  </a:cubicBezTo>
                  <a:cubicBezTo>
                    <a:pt x="9059" y="893"/>
                    <a:pt x="9092" y="812"/>
                    <a:pt x="9033" y="713"/>
                  </a:cubicBezTo>
                  <a:close/>
                </a:path>
              </a:pathLst>
            </a:custGeom>
            <a:gradFill>
              <a:gsLst>
                <a:gs pos="51000">
                  <a:schemeClr val="bg1">
                    <a:alpha val="16000"/>
                  </a:schemeClr>
                </a:gs>
                <a:gs pos="51000">
                  <a:schemeClr val="bg1">
                    <a:alpha val="0"/>
                  </a:schemeClr>
                </a:gs>
              </a:gsLst>
              <a:lin ang="54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ko-KR" altLang="en-US" sz="1000" dirty="0">
                <a:solidFill>
                  <a:prstClr val="white"/>
                </a:solidFill>
              </a:endParaRPr>
            </a:p>
          </p:txBody>
        </p:sp>
      </p:grpSp>
      <p:sp>
        <p:nvSpPr>
          <p:cNvPr id="54" name="직사각형 53"/>
          <p:cNvSpPr/>
          <p:nvPr/>
        </p:nvSpPr>
        <p:spPr>
          <a:xfrm>
            <a:off x="1107268" y="1099951"/>
            <a:ext cx="2457482" cy="307777"/>
          </a:xfrm>
          <a:prstGeom prst="rect">
            <a:avLst/>
          </a:prstGeom>
          <a:scene3d>
            <a:camera prst="orthographicFront"/>
            <a:lightRig rig="threePt" dir="t"/>
          </a:scene3d>
          <a:sp3d extrusionH="6350">
            <a:bevelT w="0" h="63500"/>
          </a:sp3d>
        </p:spPr>
        <p:txBody>
          <a:bodyPr lIns="0" tIns="0" rIns="0" bIns="0">
            <a:spAutoFit/>
            <a:sp3d extrusionH="6350">
              <a:contourClr>
                <a:schemeClr val="bg1"/>
              </a:contourClr>
            </a:sp3d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ko-KR" altLang="en-US" sz="2000" dirty="0">
                <a:solidFill>
                  <a:prstClr val="white"/>
                </a:solidFill>
                <a:effectLst>
                  <a:glow rad="63500">
                    <a:prstClr val="black">
                      <a:lumMod val="95000"/>
                      <a:lumOff val="5000"/>
                      <a:alpha val="16000"/>
                    </a:prstClr>
                  </a:glow>
                </a:effectLst>
                <a:latin typeface="+mn-ea"/>
              </a:rPr>
              <a:t>과잉공급 판단기준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549275" y="1473200"/>
            <a:ext cx="8275638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68288" indent="-268288" eaLnBrk="1" fontAlgn="auto" latinLnBrk="1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l"/>
              <a:defRPr/>
            </a:pPr>
            <a:r>
              <a:rPr lang="ko-KR" altLang="en-US" sz="1400" dirty="0">
                <a:latin typeface="+mn-lt"/>
                <a:ea typeface="+mn-ea"/>
              </a:rPr>
              <a:t>아래 조건을 모두 만족 시 과잉공급으로 인정</a:t>
            </a:r>
            <a:endParaRPr lang="en-US" altLang="ko-KR" sz="1400" dirty="0">
              <a:latin typeface="+mn-lt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054906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모서리가 둥근 직사각형 19"/>
          <p:cNvSpPr/>
          <p:nvPr/>
        </p:nvSpPr>
        <p:spPr>
          <a:xfrm>
            <a:off x="746999" y="3861684"/>
            <a:ext cx="7700715" cy="2270668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97303" y="3916758"/>
            <a:ext cx="256714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승인기업 </a:t>
            </a:r>
            <a:r>
              <a:rPr lang="en-US" altLang="ko-KR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 </a:t>
            </a:r>
            <a:r>
              <a:rPr lang="ko-KR" altLang="en-US" sz="2000" b="1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규모</a:t>
            </a:r>
          </a:p>
        </p:txBody>
      </p:sp>
      <p:pic>
        <p:nvPicPr>
          <p:cNvPr id="102" name="그림 101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-12" b="15282"/>
          <a:stretch/>
        </p:blipFill>
        <p:spPr>
          <a:xfrm>
            <a:off x="3138744" y="4621228"/>
            <a:ext cx="1008631" cy="854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그림 103"/>
          <p:cNvPicPr>
            <a:picLocks noChangeAspect="1"/>
          </p:cNvPicPr>
          <p:nvPr/>
        </p:nvPicPr>
        <p:blipFill rotWithShape="1"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2208" b="20471"/>
          <a:stretch/>
        </p:blipFill>
        <p:spPr>
          <a:xfrm>
            <a:off x="4147375" y="4181570"/>
            <a:ext cx="2244941" cy="147043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TextBox 104"/>
          <p:cNvSpPr txBox="1"/>
          <p:nvPr/>
        </p:nvSpPr>
        <p:spPr>
          <a:xfrm>
            <a:off x="1626061" y="5628329"/>
            <a:ext cx="64075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대기업 </a:t>
            </a:r>
            <a:r>
              <a:rPr lang="en-US" altLang="ko-KR" sz="2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: </a:t>
            </a:r>
            <a:r>
              <a:rPr lang="en-US" altLang="ko-KR" sz="2000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7</a:t>
            </a:r>
            <a:r>
              <a:rPr lang="ko-KR" altLang="en-US" sz="2000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개사     </a:t>
            </a:r>
            <a:r>
              <a:rPr lang="ko-KR" altLang="en-US" sz="2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중견기업 </a:t>
            </a:r>
            <a:r>
              <a:rPr lang="en-US" altLang="ko-KR" sz="2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: </a:t>
            </a:r>
            <a:r>
              <a:rPr lang="en-US" altLang="ko-KR" sz="2000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8</a:t>
            </a:r>
            <a:r>
              <a:rPr lang="ko-KR" altLang="en-US" sz="2000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개사     </a:t>
            </a:r>
            <a:r>
              <a:rPr lang="ko-KR" altLang="en-US" sz="2000" spc="-100" dirty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중소기업 </a:t>
            </a:r>
            <a:r>
              <a:rPr lang="en-US" altLang="ko-KR" sz="2000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: 51</a:t>
            </a:r>
            <a:r>
              <a:rPr lang="ko-KR" altLang="en-US" sz="2000" spc="-100" dirty="0" smtClean="0">
                <a:ln>
                  <a:solidFill>
                    <a:schemeClr val="accent1">
                      <a:alpha val="0"/>
                    </a:schemeClr>
                  </a:solidFill>
                </a:ln>
                <a:latin typeface="+mj-ea"/>
                <a:ea typeface="+mj-ea"/>
              </a:rPr>
              <a:t>개사</a:t>
            </a:r>
            <a:endParaRPr lang="en-US" altLang="ko-KR" sz="2000" spc="-100" dirty="0">
              <a:ln>
                <a:solidFill>
                  <a:schemeClr val="accent1">
                    <a:alpha val="0"/>
                  </a:schemeClr>
                </a:solidFill>
              </a:ln>
              <a:latin typeface="+mj-ea"/>
              <a:ea typeface="+mj-ea"/>
            </a:endParaRPr>
          </a:p>
        </p:txBody>
      </p:sp>
      <p:sp>
        <p:nvSpPr>
          <p:cNvPr id="19" name="제목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6481763" cy="4175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1800" dirty="0" smtClean="0">
                <a:ea typeface="+mn-ea"/>
              </a:rPr>
              <a:t>3. </a:t>
            </a:r>
            <a:r>
              <a:rPr lang="ko-KR" altLang="en-US" sz="1800" dirty="0"/>
              <a:t>사업재편계획 승인 </a:t>
            </a:r>
            <a:r>
              <a:rPr lang="ko-KR" altLang="en-US" sz="1800" dirty="0" smtClean="0"/>
              <a:t>현황 </a:t>
            </a:r>
            <a:r>
              <a:rPr lang="en-US" altLang="ko-KR" sz="1600" b="0" dirty="0" smtClean="0">
                <a:latin typeface="+mj-ea"/>
              </a:rPr>
              <a:t>(‘17.12</a:t>
            </a:r>
            <a:r>
              <a:rPr lang="ko-KR" altLang="en-US" sz="1600" b="0" dirty="0" smtClean="0">
                <a:latin typeface="+mj-ea"/>
              </a:rPr>
              <a:t>월 기준</a:t>
            </a:r>
            <a:r>
              <a:rPr lang="en-US" altLang="ko-KR" sz="1600" b="0" dirty="0" smtClean="0">
                <a:latin typeface="+mj-ea"/>
              </a:rPr>
              <a:t> </a:t>
            </a:r>
            <a:r>
              <a:rPr lang="en-US" altLang="ko-KR" sz="1600" dirty="0" smtClean="0">
                <a:latin typeface="+mj-ea"/>
              </a:rPr>
              <a:t>66</a:t>
            </a:r>
            <a:r>
              <a:rPr lang="ko-KR" altLang="en-US" sz="1600" dirty="0" smtClean="0">
                <a:latin typeface="+mj-ea"/>
              </a:rPr>
              <a:t>개 기업</a:t>
            </a:r>
            <a:r>
              <a:rPr lang="ko-KR" altLang="en-US" sz="1600" b="0" dirty="0" smtClean="0">
                <a:latin typeface="+mj-ea"/>
              </a:rPr>
              <a:t> 승인</a:t>
            </a:r>
            <a:r>
              <a:rPr lang="en-US" altLang="ko-KR" sz="1600" b="0" dirty="0" smtClean="0">
                <a:latin typeface="+mj-ea"/>
              </a:rPr>
              <a:t>)</a:t>
            </a:r>
            <a:endParaRPr lang="ko-KR" altLang="en-US" sz="1600" b="0" dirty="0">
              <a:latin typeface="+mj-ea"/>
            </a:endParaRPr>
          </a:p>
        </p:txBody>
      </p:sp>
      <p:sp>
        <p:nvSpPr>
          <p:cNvPr id="46" name="직사각형 45"/>
          <p:cNvSpPr/>
          <p:nvPr/>
        </p:nvSpPr>
        <p:spPr>
          <a:xfrm>
            <a:off x="2295627" y="1143309"/>
            <a:ext cx="65" cy="304699"/>
          </a:xfrm>
          <a:prstGeom prst="rect">
            <a:avLst/>
          </a:prstGeom>
        </p:spPr>
        <p:txBody>
          <a:bodyPr wrap="none"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spc="-70" dirty="0">
              <a:solidFill>
                <a:srgbClr val="0B1827"/>
              </a:solidFill>
              <a:latin typeface="Yoon 윤고딕 540_TT" panose="02090603020101020101" pitchFamily="18" charset="-127"/>
              <a:ea typeface="Yoon 윤고딕 540_TT" panose="02090603020101020101" pitchFamily="18" charset="-127"/>
            </a:endParaRPr>
          </a:p>
        </p:txBody>
      </p:sp>
      <p:sp>
        <p:nvSpPr>
          <p:cNvPr id="47" name="직사각형 46"/>
          <p:cNvSpPr/>
          <p:nvPr/>
        </p:nvSpPr>
        <p:spPr>
          <a:xfrm>
            <a:off x="2295627" y="1508434"/>
            <a:ext cx="4718050" cy="224613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450" dirty="0">
              <a:solidFill>
                <a:srgbClr val="0B1827"/>
              </a:solidFill>
              <a:latin typeface="+mn-ea"/>
            </a:endParaRPr>
          </a:p>
        </p:txBody>
      </p:sp>
      <p:graphicFrame>
        <p:nvGraphicFramePr>
          <p:cNvPr id="48" name="차트 47"/>
          <p:cNvGraphicFramePr/>
          <p:nvPr>
            <p:extLst/>
          </p:nvPr>
        </p:nvGraphicFramePr>
        <p:xfrm>
          <a:off x="749702" y="911980"/>
          <a:ext cx="7700715" cy="2729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0" name="TextBox 49"/>
          <p:cNvSpPr txBox="1"/>
          <p:nvPr/>
        </p:nvSpPr>
        <p:spPr>
          <a:xfrm>
            <a:off x="5752326" y="2329501"/>
            <a:ext cx="1313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smtClean="0">
                <a:latin typeface="Arial Black" panose="020B0A04020102020204" pitchFamily="34" charset="0"/>
              </a:rPr>
              <a:t>조선기자재</a:t>
            </a:r>
            <a:r>
              <a:rPr lang="en-US" altLang="ko-KR" sz="1200" dirty="0" smtClean="0">
                <a:latin typeface="Arial Black" panose="020B0A04020102020204" pitchFamily="34" charset="0"/>
              </a:rPr>
              <a:t>,</a:t>
            </a:r>
          </a:p>
          <a:p>
            <a:r>
              <a:rPr lang="ko-KR" altLang="en-US" sz="1200" dirty="0" err="1" smtClean="0">
                <a:latin typeface="Arial Black" panose="020B0A04020102020204" pitchFamily="34" charset="0"/>
              </a:rPr>
              <a:t>조선</a:t>
            </a:r>
            <a:r>
              <a:rPr lang="ko-KR" altLang="en-US" sz="1200" dirty="0" err="1" smtClean="0">
                <a:latin typeface="맑은 고딕" panose="020B0503020000020004" pitchFamily="50" charset="-127"/>
              </a:rPr>
              <a:t>〮</a:t>
            </a:r>
            <a:r>
              <a:rPr lang="ko-KR" altLang="en-US" sz="1200" dirty="0" err="1" smtClean="0">
                <a:latin typeface="Arial Black" panose="020B0A04020102020204" pitchFamily="34" charset="0"/>
              </a:rPr>
              <a:t>해양플랜트</a:t>
            </a:r>
            <a:endParaRPr lang="ko-KR" altLang="en-US" sz="1200" dirty="0">
              <a:latin typeface="Arial Black" panose="020B0A04020102020204" pitchFamily="34" charset="0"/>
            </a:endParaRPr>
          </a:p>
        </p:txBody>
      </p:sp>
      <p:grpSp>
        <p:nvGrpSpPr>
          <p:cNvPr id="2" name="그룹 1"/>
          <p:cNvGrpSpPr/>
          <p:nvPr/>
        </p:nvGrpSpPr>
        <p:grpSpPr>
          <a:xfrm>
            <a:off x="4336609" y="1167853"/>
            <a:ext cx="1688066" cy="590030"/>
            <a:chOff x="4774011" y="1049370"/>
            <a:chExt cx="1688066" cy="590030"/>
          </a:xfrm>
        </p:grpSpPr>
        <p:sp>
          <p:nvSpPr>
            <p:cNvPr id="51" name="TextBox 50"/>
            <p:cNvSpPr txBox="1"/>
            <p:nvPr/>
          </p:nvSpPr>
          <p:spPr>
            <a:xfrm>
              <a:off x="4822731" y="1049370"/>
              <a:ext cx="492443" cy="40838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>
                <a:lnSpc>
                  <a:spcPct val="200000"/>
                </a:lnSpc>
              </a:pPr>
              <a:r>
                <a:rPr lang="ko-KR" altLang="en-US" sz="1200" dirty="0">
                  <a:latin typeface="Arial Black" panose="020B0A04020102020204" pitchFamily="34" charset="0"/>
                </a:rPr>
                <a:t>기타</a:t>
              </a:r>
            </a:p>
          </p:txBody>
        </p:sp>
        <p:sp>
          <p:nvSpPr>
            <p:cNvPr id="49" name="TextBox 48"/>
            <p:cNvSpPr txBox="1"/>
            <p:nvPr/>
          </p:nvSpPr>
          <p:spPr>
            <a:xfrm>
              <a:off x="4774011" y="1362401"/>
              <a:ext cx="16880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sz="800" dirty="0" smtClean="0"/>
                <a:t>* </a:t>
              </a:r>
              <a:r>
                <a:rPr lang="ko-KR" altLang="en-US" sz="800" dirty="0" smtClean="0"/>
                <a:t>태양광</a:t>
              </a:r>
              <a:r>
                <a:rPr lang="en-US" altLang="ko-KR" sz="800" dirty="0" smtClean="0"/>
                <a:t>, </a:t>
              </a:r>
              <a:r>
                <a:rPr lang="ko-KR" altLang="en-US" sz="800" dirty="0" smtClean="0"/>
                <a:t>엔지니어링</a:t>
              </a:r>
              <a:r>
                <a:rPr lang="en-US" altLang="ko-KR" sz="800" dirty="0" smtClean="0"/>
                <a:t>, </a:t>
              </a:r>
              <a:r>
                <a:rPr lang="ko-KR" altLang="en-US" sz="800" dirty="0" smtClean="0"/>
                <a:t>자동차정비 </a:t>
              </a:r>
              <a:endParaRPr lang="ko-KR" altLang="en-US" sz="800" dirty="0"/>
            </a:p>
          </p:txBody>
        </p:sp>
      </p:grpSp>
      <p:sp>
        <p:nvSpPr>
          <p:cNvPr id="53" name="TextBox 52"/>
          <p:cNvSpPr txBox="1"/>
          <p:nvPr/>
        </p:nvSpPr>
        <p:spPr>
          <a:xfrm>
            <a:off x="4894956" y="3207608"/>
            <a:ext cx="492443" cy="4083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ko-KR" altLang="en-US" sz="1200" dirty="0">
                <a:latin typeface="Arial Black" panose="020B0A04020102020204" pitchFamily="34" charset="0"/>
              </a:rPr>
              <a:t>철강</a:t>
            </a:r>
          </a:p>
        </p:txBody>
      </p:sp>
      <p:graphicFrame>
        <p:nvGraphicFramePr>
          <p:cNvPr id="55" name="차트 54"/>
          <p:cNvGraphicFramePr/>
          <p:nvPr>
            <p:extLst/>
          </p:nvPr>
        </p:nvGraphicFramePr>
        <p:xfrm>
          <a:off x="3505257" y="1607374"/>
          <a:ext cx="2473315" cy="17532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56" name="TextBox 5"/>
          <p:cNvSpPr txBox="1"/>
          <p:nvPr/>
        </p:nvSpPr>
        <p:spPr>
          <a:xfrm>
            <a:off x="4147375" y="1796338"/>
            <a:ext cx="2842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5</a:t>
            </a:r>
            <a:endParaRPr lang="ko-KR" altLang="en-US" sz="2000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7" name="TextBox 5"/>
          <p:cNvSpPr txBox="1"/>
          <p:nvPr/>
        </p:nvSpPr>
        <p:spPr>
          <a:xfrm>
            <a:off x="4689986" y="2753031"/>
            <a:ext cx="27917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9</a:t>
            </a:r>
            <a:endParaRPr lang="ko-KR" altLang="en-US" sz="2000" b="1" dirty="0">
              <a:solidFill>
                <a:schemeClr val="bg1"/>
              </a:solidFill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58" name="TextBox 5"/>
          <p:cNvSpPr txBox="1"/>
          <p:nvPr/>
        </p:nvSpPr>
        <p:spPr>
          <a:xfrm>
            <a:off x="4459991" y="1671398"/>
            <a:ext cx="24188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4</a:t>
            </a:r>
          </a:p>
        </p:txBody>
      </p:sp>
      <p:sp>
        <p:nvSpPr>
          <p:cNvPr id="59" name="TextBox 5"/>
          <p:cNvSpPr txBox="1"/>
          <p:nvPr/>
        </p:nvSpPr>
        <p:spPr>
          <a:xfrm>
            <a:off x="4178974" y="2683885"/>
            <a:ext cx="449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7</a:t>
            </a:r>
          </a:p>
        </p:txBody>
      </p:sp>
      <p:sp>
        <p:nvSpPr>
          <p:cNvPr id="60" name="TextBox 5"/>
          <p:cNvSpPr txBox="1"/>
          <p:nvPr/>
        </p:nvSpPr>
        <p:spPr>
          <a:xfrm>
            <a:off x="5053783" y="2150107"/>
            <a:ext cx="44435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27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3385801" y="2694489"/>
            <a:ext cx="49244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dirty="0" smtClean="0">
                <a:latin typeface="Arial Black" panose="020B0A04020102020204" pitchFamily="34" charset="0"/>
              </a:rPr>
              <a:t>기계</a:t>
            </a:r>
            <a:endParaRPr lang="en-US" altLang="ko-KR" sz="1200" dirty="0" smtClean="0">
              <a:latin typeface="Arial Black" panose="020B0A04020102020204" pitchFamily="34" charset="0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018542" y="1565520"/>
            <a:ext cx="12650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100" dirty="0" smtClean="0">
                <a:latin typeface="Arial Black" panose="020B0A04020102020204" pitchFamily="34" charset="0"/>
              </a:rPr>
              <a:t>섬유</a:t>
            </a:r>
            <a:r>
              <a:rPr lang="en-US" altLang="ko-KR" sz="11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100" dirty="0" err="1" smtClean="0">
                <a:latin typeface="Arial Black" panose="020B0A04020102020204" pitchFamily="34" charset="0"/>
              </a:rPr>
              <a:t>반도체소재</a:t>
            </a:r>
            <a:endParaRPr lang="ko-KR" altLang="en-US" sz="900" dirty="0">
              <a:latin typeface="Arial Black" panose="020B0A04020102020204" pitchFamily="34" charset="0"/>
            </a:endParaRPr>
          </a:p>
        </p:txBody>
      </p:sp>
      <p:sp>
        <p:nvSpPr>
          <p:cNvPr id="63" name="TextBox 5"/>
          <p:cNvSpPr txBox="1"/>
          <p:nvPr/>
        </p:nvSpPr>
        <p:spPr>
          <a:xfrm>
            <a:off x="3917587" y="2046959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18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8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797303" y="968650"/>
            <a:ext cx="44896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defRPr sz="2200" b="1" i="0" u="none" strike="noStrike" kern="1200" baseline="0">
                <a:solidFill>
                  <a:prstClr val="black">
                    <a:lumMod val="75000"/>
                    <a:lumOff val="25000"/>
                  </a:prstClr>
                </a:solidFill>
                <a:latin typeface="+mj-ea"/>
                <a:ea typeface="+mj-ea"/>
                <a:cs typeface="+mn-cs"/>
              </a:defRPr>
            </a:pPr>
            <a:r>
              <a:rPr lang="ko-KR" altLang="ko-KR" sz="20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+mj-ea"/>
                <a:ea typeface="+mj-ea"/>
              </a:rPr>
              <a:t>승인</a:t>
            </a:r>
            <a:r>
              <a:rPr lang="ko-KR" altLang="en-US" sz="20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+mj-ea"/>
                <a:ea typeface="+mj-ea"/>
              </a:rPr>
              <a:t>기업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ea"/>
                <a:ea typeface="+mj-ea"/>
              </a:rPr>
              <a:t> </a:t>
            </a: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ea"/>
                <a:ea typeface="+mj-ea"/>
              </a:rPr>
              <a:t>“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ea"/>
                <a:ea typeface="+mj-ea"/>
              </a:rPr>
              <a:t>과잉공급</a:t>
            </a:r>
            <a:r>
              <a:rPr lang="ko-KR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ea"/>
                <a:ea typeface="+mj-ea"/>
              </a:rPr>
              <a:t>업종</a:t>
            </a: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ea"/>
                <a:ea typeface="+mj-ea"/>
              </a:rPr>
              <a:t>” </a:t>
            </a:r>
            <a:r>
              <a:rPr lang="ko-KR" altLang="en-US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+mj-ea"/>
                <a:ea typeface="+mj-ea"/>
              </a:rPr>
              <a:t>현황</a:t>
            </a:r>
            <a:endParaRPr lang="ko-KR" altLang="ko-KR" sz="2000" b="1" dirty="0">
              <a:solidFill>
                <a:prstClr val="black">
                  <a:lumMod val="75000"/>
                  <a:lumOff val="25000"/>
                </a:prstClr>
              </a:solidFill>
              <a:latin typeface="+mj-ea"/>
              <a:ea typeface="+mj-ea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578837" y="2116734"/>
            <a:ext cx="12618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200" dirty="0" err="1" smtClean="0">
                <a:latin typeface="Arial Black" panose="020B0A04020102020204" pitchFamily="34" charset="0"/>
              </a:rPr>
              <a:t>유통</a:t>
            </a:r>
            <a:r>
              <a:rPr lang="ko-KR" altLang="en-US" sz="1200" dirty="0" err="1" smtClean="0">
                <a:latin typeface="맑은 고딕" panose="020B0503020000020004" pitchFamily="50" charset="-127"/>
              </a:rPr>
              <a:t>〮</a:t>
            </a:r>
            <a:r>
              <a:rPr lang="ko-KR" altLang="en-US" sz="1200" dirty="0" err="1" smtClean="0">
                <a:latin typeface="Arial Black" panose="020B0A04020102020204" pitchFamily="34" charset="0"/>
              </a:rPr>
              <a:t>물류</a:t>
            </a:r>
            <a:r>
              <a:rPr lang="en-US" altLang="ko-KR" sz="12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200" dirty="0" smtClean="0">
                <a:latin typeface="Arial Black" panose="020B0A04020102020204" pitchFamily="34" charset="0"/>
              </a:rPr>
              <a:t>전선</a:t>
            </a:r>
            <a:endParaRPr lang="en-US" altLang="ko-KR" sz="1200" dirty="0" smtClean="0">
              <a:latin typeface="Arial Black" panose="020B0A04020102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3474069" y="3160299"/>
            <a:ext cx="80021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ko-KR" altLang="en-US" sz="1200" dirty="0" smtClean="0">
                <a:latin typeface="Arial Black" panose="020B0A04020102020204" pitchFamily="34" charset="0"/>
              </a:rPr>
              <a:t>석유화학</a:t>
            </a:r>
            <a:endParaRPr lang="ko-KR" altLang="en-US" sz="900" dirty="0">
              <a:latin typeface="Arial Black" panose="020B0A04020102020204" pitchFamily="34" charset="0"/>
            </a:endParaRPr>
          </a:p>
        </p:txBody>
      </p:sp>
      <p:sp>
        <p:nvSpPr>
          <p:cNvPr id="28" name="TextBox 5"/>
          <p:cNvSpPr txBox="1"/>
          <p:nvPr/>
        </p:nvSpPr>
        <p:spPr>
          <a:xfrm>
            <a:off x="3855412" y="2462608"/>
            <a:ext cx="4496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sz="2000" b="1" dirty="0" smtClean="0">
                <a:solidFill>
                  <a:schemeClr val="bg1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30774814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사각형: 잘린 한쪽 모서리 20"/>
          <p:cNvSpPr/>
          <p:nvPr/>
        </p:nvSpPr>
        <p:spPr>
          <a:xfrm>
            <a:off x="5492873" y="863762"/>
            <a:ext cx="2607288" cy="439010"/>
          </a:xfrm>
          <a:prstGeom prst="snip1Rect">
            <a:avLst>
              <a:gd name="adj" fmla="val 50000"/>
            </a:avLst>
          </a:prstGeom>
          <a:gradFill>
            <a:gsLst>
              <a:gs pos="57000">
                <a:srgbClr val="007DDA">
                  <a:lumMod val="93000"/>
                  <a:lumOff val="7000"/>
                </a:srgbClr>
              </a:gs>
              <a:gs pos="60000">
                <a:srgbClr val="007DDA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20" name="사각형: 잘린 한쪽 모서리 19"/>
          <p:cNvSpPr/>
          <p:nvPr/>
        </p:nvSpPr>
        <p:spPr>
          <a:xfrm>
            <a:off x="404719" y="856047"/>
            <a:ext cx="3961376" cy="439010"/>
          </a:xfrm>
          <a:prstGeom prst="snip1Rect">
            <a:avLst>
              <a:gd name="adj" fmla="val 50000"/>
            </a:avLst>
          </a:prstGeom>
          <a:gradFill>
            <a:gsLst>
              <a:gs pos="57000">
                <a:srgbClr val="007DDA">
                  <a:lumMod val="93000"/>
                  <a:lumOff val="7000"/>
                </a:srgbClr>
              </a:gs>
              <a:gs pos="60000">
                <a:srgbClr val="007DDA"/>
              </a:gs>
            </a:gsLst>
            <a:lin ang="54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457200" latinLnBrk="0"/>
            <a:endParaRPr lang="ko-KR" altLang="en-US" dirty="0">
              <a:solidFill>
                <a:prstClr val="black"/>
              </a:solidFill>
            </a:endParaRPr>
          </a:p>
        </p:txBody>
      </p:sp>
      <p:sp>
        <p:nvSpPr>
          <p:cNvPr id="98" name="직사각형 97"/>
          <p:cNvSpPr/>
          <p:nvPr/>
        </p:nvSpPr>
        <p:spPr>
          <a:xfrm>
            <a:off x="2124075" y="1260072"/>
            <a:ext cx="4718050" cy="224613"/>
          </a:xfrm>
          <a:prstGeom prst="rect">
            <a:avLst/>
          </a:prstGeom>
        </p:spPr>
        <p:txBody>
          <a:bodyPr lIns="0" tIns="0" rIns="0" bIns="0">
            <a:spAutoFit/>
            <a:sp3d extrusionH="6350"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ko-KR" altLang="en-US" sz="1450" dirty="0">
              <a:solidFill>
                <a:srgbClr val="0B1827"/>
              </a:solidFill>
              <a:latin typeface="+mn-e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490336" y="879627"/>
            <a:ext cx="12105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>
                <a:solidFill>
                  <a:schemeClr val="bg1"/>
                </a:solidFill>
                <a:latin typeface="+mj-ea"/>
                <a:ea typeface="+mj-ea"/>
              </a:rPr>
              <a:t>승인기업</a:t>
            </a:r>
          </a:p>
        </p:txBody>
      </p:sp>
      <p:sp>
        <p:nvSpPr>
          <p:cNvPr id="22" name="직사각형 82"/>
          <p:cNvSpPr>
            <a:spLocks noChangeArrowheads="1"/>
          </p:cNvSpPr>
          <p:nvPr/>
        </p:nvSpPr>
        <p:spPr bwMode="auto">
          <a:xfrm flipH="1">
            <a:off x="389523" y="863762"/>
            <a:ext cx="60914" cy="428377"/>
          </a:xfrm>
          <a:prstGeom prst="rect">
            <a:avLst/>
          </a:prstGeom>
          <a:solidFill>
            <a:srgbClr val="21C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indent="-228600" defTabSz="4572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indent="-228600" defTabSz="4572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indent="-228600" defTabSz="4572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indent="-228600" defTabSz="4572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</a:endParaRPr>
          </a:p>
        </p:txBody>
      </p:sp>
      <p:sp>
        <p:nvSpPr>
          <p:cNvPr id="23" name="직사각형 82"/>
          <p:cNvSpPr>
            <a:spLocks noChangeArrowheads="1"/>
          </p:cNvSpPr>
          <p:nvPr/>
        </p:nvSpPr>
        <p:spPr bwMode="auto">
          <a:xfrm>
            <a:off x="5447154" y="863763"/>
            <a:ext cx="45719" cy="439010"/>
          </a:xfrm>
          <a:prstGeom prst="rect">
            <a:avLst/>
          </a:prstGeom>
          <a:solidFill>
            <a:srgbClr val="21C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4572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1pPr>
            <a:lvl2pPr indent="-228600" defTabSz="4572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2pPr>
            <a:lvl3pPr indent="-228600" defTabSz="4572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3pPr>
            <a:lvl4pPr indent="-228600" defTabSz="4572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4pPr>
            <a:lvl5pPr indent="-228600" defTabSz="4572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5pPr>
            <a:lvl6pPr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6pPr>
            <a:lvl7pPr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7pPr>
            <a:lvl8pPr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8pPr>
            <a:lvl9pPr indent="-228600" defTabSz="457200" fontAlgn="base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  <a:ea typeface="맑은 고딕" panose="020B0503020000020004" pitchFamily="50" charset="-127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endParaRPr lang="ko-KR" altLang="en-US" sz="1800">
              <a:solidFill>
                <a:srgbClr val="000000"/>
              </a:solidFill>
            </a:endParaRPr>
          </a:p>
        </p:txBody>
      </p:sp>
      <p:sp>
        <p:nvSpPr>
          <p:cNvPr id="14" name="제목 1"/>
          <p:cNvSpPr>
            <a:spLocks noGrp="1"/>
          </p:cNvSpPr>
          <p:nvPr>
            <p:ph type="title"/>
          </p:nvPr>
        </p:nvSpPr>
        <p:spPr>
          <a:xfrm>
            <a:off x="250825" y="274638"/>
            <a:ext cx="6481763" cy="417512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altLang="ko-KR" sz="1800" dirty="0" smtClean="0">
                <a:ea typeface="+mn-ea"/>
              </a:rPr>
              <a:t>3. </a:t>
            </a:r>
            <a:r>
              <a:rPr lang="ko-KR" altLang="en-US" sz="1800" dirty="0"/>
              <a:t>사업재편계획 승인 </a:t>
            </a:r>
            <a:r>
              <a:rPr lang="ko-KR" altLang="en-US" sz="1800" dirty="0" smtClean="0"/>
              <a:t>현황 </a:t>
            </a:r>
            <a:r>
              <a:rPr lang="en-US" altLang="ko-KR" sz="1600" b="0" dirty="0">
                <a:latin typeface="+mj-ea"/>
              </a:rPr>
              <a:t>(‘17.12</a:t>
            </a:r>
            <a:r>
              <a:rPr lang="ko-KR" altLang="en-US" sz="1600" b="0" dirty="0">
                <a:latin typeface="+mj-ea"/>
              </a:rPr>
              <a:t>월 기준</a:t>
            </a:r>
            <a:r>
              <a:rPr lang="en-US" altLang="ko-KR" sz="1600" b="0" dirty="0">
                <a:latin typeface="+mj-ea"/>
              </a:rPr>
              <a:t> </a:t>
            </a:r>
            <a:r>
              <a:rPr lang="en-US" altLang="ko-KR" sz="1600" dirty="0">
                <a:latin typeface="+mj-ea"/>
              </a:rPr>
              <a:t>66</a:t>
            </a:r>
            <a:r>
              <a:rPr lang="ko-KR" altLang="en-US" sz="1600" dirty="0">
                <a:latin typeface="+mj-ea"/>
              </a:rPr>
              <a:t>개 기업</a:t>
            </a:r>
            <a:r>
              <a:rPr lang="ko-KR" altLang="en-US" sz="1600" b="0" dirty="0">
                <a:latin typeface="+mj-ea"/>
              </a:rPr>
              <a:t> 승인</a:t>
            </a:r>
            <a:r>
              <a:rPr lang="en-US" altLang="ko-KR" sz="1600" b="0" dirty="0" smtClean="0">
                <a:latin typeface="+mj-ea"/>
              </a:rPr>
              <a:t>)</a:t>
            </a:r>
            <a:endParaRPr lang="ko-KR" altLang="en-US" sz="1600" b="0" dirty="0">
              <a:latin typeface="+mj-e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447154" y="1389038"/>
            <a:ext cx="3696846" cy="4278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err="1" smtClean="0">
                <a:latin typeface="Arial Black" panose="020B0A04020102020204" pitchFamily="34" charset="0"/>
              </a:rPr>
              <a:t>한화케미칼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>
                <a:latin typeface="Arial Black" panose="020B0A04020102020204" pitchFamily="34" charset="0"/>
              </a:rPr>
              <a:t>유니드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>
                <a:latin typeface="Arial Black" panose="020B0A04020102020204" pitchFamily="34" charset="0"/>
              </a:rPr>
              <a:t>동양물산기업</a:t>
            </a:r>
            <a:endParaRPr lang="en-US" altLang="ko-KR" sz="1000" dirty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err="1">
                <a:latin typeface="Arial Black" panose="020B0A04020102020204" pitchFamily="34" charset="0"/>
              </a:rPr>
              <a:t>리진</a:t>
            </a:r>
            <a:r>
              <a:rPr lang="en-US" altLang="ko-KR" sz="1000" dirty="0">
                <a:latin typeface="Arial Black" panose="020B0A04020102020204" pitchFamily="34" charset="0"/>
              </a:rPr>
              <a:t>,</a:t>
            </a:r>
            <a:r>
              <a:rPr lang="ko-KR" altLang="en-US" sz="1000" dirty="0">
                <a:latin typeface="Arial Black" panose="020B0A04020102020204" pitchFamily="34" charset="0"/>
              </a:rPr>
              <a:t> 보광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>
                <a:latin typeface="Arial Black" panose="020B0A04020102020204" pitchFamily="34" charset="0"/>
              </a:rPr>
              <a:t>하이스틸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>
                <a:latin typeface="Arial Black" panose="020B0A04020102020204" pitchFamily="34" charset="0"/>
              </a:rPr>
              <a:t>신성솔라에너지</a:t>
            </a:r>
            <a:endParaRPr lang="en-US" altLang="ko-KR" sz="1000" dirty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Arial Black" panose="020B0A04020102020204" pitchFamily="34" charset="0"/>
              </a:rPr>
              <a:t>동국제강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>
                <a:latin typeface="Arial Black" panose="020B0A04020102020204" pitchFamily="34" charset="0"/>
              </a:rPr>
              <a:t>현대제철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>
                <a:latin typeface="Arial Black" panose="020B0A04020102020204" pitchFamily="34" charset="0"/>
              </a:rPr>
              <a:t>우신에이펙</a:t>
            </a:r>
            <a:endParaRPr lang="en-US" altLang="ko-KR" sz="1000" dirty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>
                <a:latin typeface="Arial Black" panose="020B0A04020102020204" pitchFamily="34" charset="0"/>
              </a:rPr>
              <a:t>LG</a:t>
            </a:r>
            <a:r>
              <a:rPr lang="ko-KR" altLang="en-US" sz="1000" dirty="0">
                <a:latin typeface="Arial Black" panose="020B0A04020102020204" pitchFamily="34" charset="0"/>
              </a:rPr>
              <a:t>화학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>
                <a:latin typeface="Arial Black" panose="020B0A04020102020204" pitchFamily="34" charset="0"/>
              </a:rPr>
              <a:t>삼영기계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>
                <a:latin typeface="Arial Black" panose="020B0A04020102020204" pitchFamily="34" charset="0"/>
              </a:rPr>
              <a:t>벤투스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>
                <a:latin typeface="Arial Black" panose="020B0A04020102020204" pitchFamily="34" charset="0"/>
              </a:rPr>
              <a:t>유일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쓰리에스</a:t>
            </a:r>
            <a:endParaRPr lang="en-US" altLang="ko-KR" sz="1000" dirty="0" smtClean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err="1" smtClean="0">
                <a:latin typeface="Arial Black" panose="020B0A04020102020204" pitchFamily="34" charset="0"/>
              </a:rPr>
              <a:t>지모스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smtClean="0">
                <a:latin typeface="Arial Black" panose="020B0A04020102020204" pitchFamily="34" charset="0"/>
              </a:rPr>
              <a:t>부산조선해양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표준산업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나재</a:t>
            </a:r>
            <a:endParaRPr lang="en-US" altLang="ko-KR" sz="1000" dirty="0" smtClean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err="1" smtClean="0">
                <a:latin typeface="Arial Black" panose="020B0A04020102020204" pitchFamily="34" charset="0"/>
              </a:rPr>
              <a:t>대화정공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칸정공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두성금속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LS</a:t>
            </a:r>
            <a:r>
              <a:rPr lang="ko-KR" altLang="en-US" sz="1000" dirty="0" smtClean="0">
                <a:latin typeface="Arial Black" panose="020B0A04020102020204" pitchFamily="34" charset="0"/>
              </a:rPr>
              <a:t>메탈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성욱철강</a:t>
            </a:r>
            <a:endParaRPr lang="en-US" altLang="ko-KR" sz="1000" dirty="0" smtClean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err="1" smtClean="0">
                <a:latin typeface="Arial Black" panose="020B0A04020102020204" pitchFamily="34" charset="0"/>
              </a:rPr>
              <a:t>마이텍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유시스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태경중공업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현대티엠씨</a:t>
            </a:r>
            <a:endParaRPr lang="en-US" altLang="ko-KR" sz="1000" dirty="0" smtClean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err="1" smtClean="0">
                <a:latin typeface="Arial Black" panose="020B0A04020102020204" pitchFamily="34" charset="0"/>
              </a:rPr>
              <a:t>캐스트정보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금강스틸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호승기업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태우산업</a:t>
            </a:r>
            <a:endParaRPr lang="en-US" altLang="ko-KR" sz="1000" dirty="0" smtClean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en-US" altLang="ko-KR" sz="1000" dirty="0" smtClean="0">
                <a:latin typeface="Arial Black" panose="020B0A04020102020204" pitchFamily="34" charset="0"/>
              </a:rPr>
              <a:t>LG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실트론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아이티씨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신풍섬유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smtClean="0">
                <a:latin typeface="Arial Black" panose="020B0A04020102020204" pitchFamily="34" charset="0"/>
              </a:rPr>
              <a:t>영광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원광밸브</a:t>
            </a:r>
            <a:endParaRPr lang="en-US" altLang="ko-KR" sz="1000" dirty="0" smtClean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 smtClean="0">
                <a:latin typeface="Arial Black" panose="020B0A04020102020204" pitchFamily="34" charset="0"/>
              </a:rPr>
              <a:t>일신</a:t>
            </a:r>
            <a:r>
              <a:rPr lang="en-US" altLang="ko-KR" sz="1000" dirty="0" smtClean="0">
                <a:latin typeface="Arial Black" panose="020B0A04020102020204" pitchFamily="34" charset="0"/>
              </a:rPr>
              <a:t>PTFE</a:t>
            </a:r>
            <a:r>
              <a:rPr lang="ko-KR" altLang="en-US" sz="1000" dirty="0" smtClean="0">
                <a:latin typeface="Arial Black" panose="020B0A04020102020204" pitchFamily="34" charset="0"/>
              </a:rPr>
              <a:t>공업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아하산업</a:t>
            </a:r>
            <a:r>
              <a:rPr lang="en-US" altLang="ko-KR" sz="100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 smtClean="0">
                <a:latin typeface="Arial Black" panose="020B0A04020102020204" pitchFamily="34" charset="0"/>
              </a:rPr>
              <a:t>디에이치콘트롤스</a:t>
            </a:r>
            <a:endParaRPr lang="en-US" altLang="ko-KR" sz="1000" dirty="0" smtClean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spc="-150" dirty="0" err="1" smtClean="0">
                <a:latin typeface="Arial Black" panose="020B0A04020102020204" pitchFamily="34" charset="0"/>
              </a:rPr>
              <a:t>삼강엠엔티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신산테크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종로의료기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카젠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에이티세미콘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가온전선</a:t>
            </a:r>
            <a:endParaRPr lang="en-US" altLang="ko-KR" sz="1000" spc="-150" dirty="0" smtClean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dirty="0">
                <a:latin typeface="Arial Black" panose="020B0A04020102020204" pitchFamily="34" charset="0"/>
              </a:rPr>
              <a:t>씨엔아이전선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>
                <a:latin typeface="Arial Black" panose="020B0A04020102020204" pitchFamily="34" charset="0"/>
              </a:rPr>
              <a:t>화인</a:t>
            </a:r>
            <a:r>
              <a:rPr lang="en-US" altLang="ko-KR" sz="1000" dirty="0">
                <a:latin typeface="Arial Black" panose="020B0A04020102020204" pitchFamily="34" charset="0"/>
              </a:rPr>
              <a:t>, </a:t>
            </a:r>
            <a:r>
              <a:rPr lang="ko-KR" altLang="en-US" sz="1000" dirty="0" err="1">
                <a:latin typeface="Arial Black" panose="020B0A04020102020204" pitchFamily="34" charset="0"/>
              </a:rPr>
              <a:t>나브텍</a:t>
            </a:r>
            <a:r>
              <a:rPr lang="en-US" altLang="ko-KR" sz="1000" dirty="0">
                <a:latin typeface="Arial Black" panose="020B0A04020102020204" pitchFamily="34" charset="0"/>
              </a:rPr>
              <a:t> 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 </a:t>
            </a: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spc="-150" dirty="0" err="1" smtClean="0">
                <a:latin typeface="Arial Black" panose="020B0A04020102020204" pitchFamily="34" charset="0"/>
              </a:rPr>
              <a:t>고려전선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smtClean="0">
                <a:latin typeface="Arial Black" panose="020B0A04020102020204" pitchFamily="34" charset="0"/>
              </a:rPr>
              <a:t>한국전자재료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애니테이프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한솔테크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삼영이엔지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smtClean="0">
                <a:latin typeface="Arial Black" panose="020B0A04020102020204" pitchFamily="34" charset="0"/>
              </a:rPr>
              <a:t>현성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</a:t>
            </a:r>
            <a:br>
              <a:rPr lang="en-US" altLang="ko-KR" sz="1000" spc="-150" dirty="0" smtClean="0">
                <a:latin typeface="Arial Black" panose="020B0A04020102020204" pitchFamily="34" charset="0"/>
              </a:rPr>
            </a:br>
            <a:r>
              <a:rPr lang="ko-KR" altLang="en-US" sz="1000" spc="-150" dirty="0" err="1" smtClean="0">
                <a:latin typeface="Arial Black" panose="020B0A04020102020204" pitchFamily="34" charset="0"/>
              </a:rPr>
              <a:t>한서중공업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spc="-150" dirty="0" smtClean="0">
                <a:latin typeface="Arial Black" panose="020B0A04020102020204" pitchFamily="34" charset="0"/>
              </a:rPr>
              <a:t>성부</a:t>
            </a:r>
            <a:endParaRPr lang="en-US" altLang="ko-KR" sz="1000" spc="-150" dirty="0" smtClean="0">
              <a:latin typeface="Arial Black" panose="020B0A04020102020204" pitchFamily="34" charset="0"/>
            </a:endParaRPr>
          </a:p>
          <a:p>
            <a:pPr marL="171450" indent="-171450">
              <a:lnSpc>
                <a:spcPct val="170000"/>
              </a:lnSpc>
              <a:buFont typeface="Arial" panose="020B0604020202020204" pitchFamily="34" charset="0"/>
              <a:buChar char="•"/>
            </a:pPr>
            <a:r>
              <a:rPr lang="ko-KR" altLang="en-US" sz="1000" spc="-150" dirty="0" err="1" smtClean="0">
                <a:latin typeface="Arial Black" panose="020B0A04020102020204" pitchFamily="34" charset="0"/>
              </a:rPr>
              <a:t>근우테크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녹색섬유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삼보산업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서현기술단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알파테크윈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</a:t>
            </a:r>
            <a:r>
              <a:rPr lang="ko-KR" altLang="en-US" sz="1000" spc="-150" dirty="0" smtClean="0">
                <a:latin typeface="Arial Black" panose="020B0A04020102020204" pitchFamily="34" charset="0"/>
              </a:rPr>
              <a:t>영해엔지니어링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smtClean="0">
                <a:latin typeface="Arial Black" panose="020B0A04020102020204" pitchFamily="34" charset="0"/>
              </a:rPr>
              <a:t>태원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테크플라워</a:t>
            </a:r>
            <a:r>
              <a:rPr lang="en-US" altLang="ko-KR" sz="1000" spc="-150" dirty="0" smtClean="0">
                <a:latin typeface="Arial Black" panose="020B0A04020102020204" pitchFamily="34" charset="0"/>
              </a:rPr>
              <a:t>,  </a:t>
            </a:r>
            <a:r>
              <a:rPr lang="ko-KR" altLang="en-US" sz="1000" spc="-150" dirty="0" err="1" smtClean="0">
                <a:latin typeface="Arial Black" panose="020B0A04020102020204" pitchFamily="34" charset="0"/>
              </a:rPr>
              <a:t>휘일라이팅</a:t>
            </a:r>
            <a:endParaRPr lang="en-US" altLang="ko-KR" sz="1000" spc="-150" dirty="0" smtClean="0">
              <a:latin typeface="Arial Black" panose="020B0A04020102020204" pitchFamily="34" charset="0"/>
            </a:endParaRPr>
          </a:p>
        </p:txBody>
      </p:sp>
      <p:grpSp>
        <p:nvGrpSpPr>
          <p:cNvPr id="8" name="그룹 7"/>
          <p:cNvGrpSpPr/>
          <p:nvPr/>
        </p:nvGrpSpPr>
        <p:grpSpPr>
          <a:xfrm>
            <a:off x="428922" y="3126646"/>
            <a:ext cx="3961376" cy="439010"/>
            <a:chOff x="428923" y="3390252"/>
            <a:chExt cx="3961376" cy="439010"/>
          </a:xfrm>
        </p:grpSpPr>
        <p:grpSp>
          <p:nvGrpSpPr>
            <p:cNvPr id="5" name="그룹 4"/>
            <p:cNvGrpSpPr/>
            <p:nvPr/>
          </p:nvGrpSpPr>
          <p:grpSpPr>
            <a:xfrm>
              <a:off x="428923" y="3390252"/>
              <a:ext cx="3961376" cy="439010"/>
              <a:chOff x="-654583" y="3353805"/>
              <a:chExt cx="3961376" cy="439010"/>
            </a:xfrm>
          </p:grpSpPr>
          <p:sp>
            <p:nvSpPr>
              <p:cNvPr id="37" name="사각형: 잘린 한쪽 모서리 19"/>
              <p:cNvSpPr/>
              <p:nvPr/>
            </p:nvSpPr>
            <p:spPr>
              <a:xfrm>
                <a:off x="-654583" y="3353805"/>
                <a:ext cx="3961376" cy="439010"/>
              </a:xfrm>
              <a:prstGeom prst="snip1Rect">
                <a:avLst>
                  <a:gd name="adj" fmla="val 50000"/>
                </a:avLst>
              </a:prstGeom>
              <a:gradFill>
                <a:gsLst>
                  <a:gs pos="57000">
                    <a:srgbClr val="007DDA">
                      <a:lumMod val="93000"/>
                      <a:lumOff val="7000"/>
                    </a:srgbClr>
                  </a:gs>
                  <a:gs pos="60000">
                    <a:srgbClr val="007DDA"/>
                  </a:gs>
                </a:gsLst>
                <a:lin ang="5400000" scaled="0"/>
              </a:gra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pPr defTabSz="457200" latinLnBrk="0"/>
                <a:endParaRPr lang="ko-KR" altLang="en-US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40" name="직사각형 82"/>
              <p:cNvSpPr>
                <a:spLocks noChangeArrowheads="1"/>
              </p:cNvSpPr>
              <p:nvPr/>
            </p:nvSpPr>
            <p:spPr bwMode="auto">
              <a:xfrm flipH="1">
                <a:off x="-654583" y="3353805"/>
                <a:ext cx="60914" cy="439010"/>
              </a:xfrm>
              <a:prstGeom prst="rect">
                <a:avLst/>
              </a:prstGeom>
              <a:solidFill>
                <a:srgbClr val="21C5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/>
              <a:lstStyle>
                <a:lvl1pPr defTabSz="457200" latinLnBrk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1pPr>
                <a:lvl2pPr indent="-228600" defTabSz="457200" latinLnBrk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2pPr>
                <a:lvl3pPr indent="-228600" defTabSz="457200" latinLnBrk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3pPr>
                <a:lvl4pPr indent="-228600" defTabSz="457200" latinLnBrk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4pPr>
                <a:lvl5pPr indent="-228600" defTabSz="457200" latinLnBrk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5pPr>
                <a:lvl6pPr indent="-228600" defTabSz="4572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6pPr>
                <a:lvl7pPr indent="-228600" defTabSz="4572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7pPr>
                <a:lvl8pPr indent="-228600" defTabSz="4572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8pPr>
                <a:lvl9pPr indent="-228600" defTabSz="457200" fontAlgn="base">
                  <a:lnSpc>
                    <a:spcPct val="90000"/>
                  </a:lnSpc>
                  <a:spcBef>
                    <a:spcPts val="500"/>
                  </a:spcBef>
                  <a:spcAft>
                    <a:spcPct val="0"/>
                  </a:spcAft>
                  <a:buFont typeface="Arial" panose="020B0604020202020204" pitchFamily="34" charset="0"/>
                  <a:buChar char="•"/>
                  <a:defRPr>
                    <a:solidFill>
                      <a:schemeClr val="tx1"/>
                    </a:solidFill>
                    <a:latin typeface="Calibri" panose="020F0502020204030204" pitchFamily="34" charset="0"/>
                    <a:ea typeface="맑은 고딕" panose="020B0503020000020004" pitchFamily="50" charset="-127"/>
                  </a:defRPr>
                </a:lvl9pPr>
              </a:lstStyle>
              <a:p>
                <a:pPr eaLnBrk="1" latinLnBrk="0" hangingPunct="1">
                  <a:lnSpc>
                    <a:spcPct val="100000"/>
                  </a:lnSpc>
                  <a:spcBef>
                    <a:spcPct val="0"/>
                  </a:spcBef>
                  <a:buFontTx/>
                  <a:buNone/>
                </a:pPr>
                <a:endParaRPr lang="ko-KR" altLang="en-US" sz="1800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566808" y="3409702"/>
              <a:ext cx="1723549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chemeClr val="bg1"/>
                  </a:solidFill>
                  <a:latin typeface="+mj-ea"/>
                  <a:ea typeface="+mj-ea"/>
                </a:rPr>
                <a:t>지원요청사항</a:t>
              </a:r>
              <a:endParaRPr lang="ko-KR" altLang="en-US" sz="2000" b="1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12" name="그룹 11"/>
          <p:cNvGrpSpPr/>
          <p:nvPr/>
        </p:nvGrpSpPr>
        <p:grpSpPr>
          <a:xfrm>
            <a:off x="404719" y="3647399"/>
            <a:ext cx="4645348" cy="2699011"/>
            <a:chOff x="404719" y="3647399"/>
            <a:chExt cx="4645348" cy="2699011"/>
          </a:xfrm>
        </p:grpSpPr>
        <p:graphicFrame>
          <p:nvGraphicFramePr>
            <p:cNvPr id="4" name="차트 3"/>
            <p:cNvGraphicFramePr/>
            <p:nvPr/>
          </p:nvGraphicFramePr>
          <p:xfrm>
            <a:off x="1176917" y="4029483"/>
            <a:ext cx="2952307" cy="211735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6" name="직사각형 5"/>
            <p:cNvSpPr/>
            <p:nvPr/>
          </p:nvSpPr>
          <p:spPr>
            <a:xfrm>
              <a:off x="1824062" y="6069411"/>
              <a:ext cx="1773242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신사업 진출 </a:t>
              </a:r>
              <a:r>
                <a:rPr lang="en-US" altLang="ko-KR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R&amp;D </a:t>
              </a:r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지원</a:t>
              </a:r>
              <a:endParaRPr lang="en-US" altLang="ko-KR" sz="1200" b="1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3836273" y="4367171"/>
              <a:ext cx="1213794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b="1" dirty="0" err="1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중소</a:t>
              </a:r>
              <a:r>
                <a:rPr lang="ko-KR" altLang="en-US" sz="1200" b="1" dirty="0" err="1" smtClean="0">
                  <a:solidFill>
                    <a:schemeClr val="accent5">
                      <a:lumMod val="50000"/>
                    </a:schemeClr>
                  </a:solidFill>
                  <a:latin typeface="맑은 고딕" panose="020B0503020000020004" pitchFamily="50" charset="-127"/>
                </a:rPr>
                <a:t>〮</a:t>
              </a:r>
              <a:r>
                <a:rPr lang="ko-KR" altLang="en-US" sz="1200" b="1" dirty="0" err="1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중견</a:t>
              </a:r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 기업</a:t>
              </a:r>
              <a:endParaRPr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endParaRPr>
            </a:p>
            <a:p>
              <a:pPr algn="ctr"/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특별지원</a:t>
              </a:r>
              <a:endParaRPr lang="en-US" altLang="ko-KR" sz="1200" b="1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4" name="직사각형 43"/>
            <p:cNvSpPr/>
            <p:nvPr/>
          </p:nvSpPr>
          <p:spPr>
            <a:xfrm>
              <a:off x="404719" y="4768694"/>
              <a:ext cx="1008609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b="1" dirty="0" err="1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과세이연</a:t>
              </a:r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 등</a:t>
              </a:r>
              <a:endParaRPr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endParaRPr>
            </a:p>
            <a:p>
              <a:pPr algn="ctr"/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세제지원</a:t>
              </a:r>
              <a:endParaRPr lang="en-US" altLang="ko-KR" sz="1200" b="1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5" name="직사각형 44"/>
            <p:cNvSpPr/>
            <p:nvPr/>
          </p:nvSpPr>
          <p:spPr>
            <a:xfrm>
              <a:off x="550085" y="4246974"/>
              <a:ext cx="1162499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고용안정 지원</a:t>
              </a:r>
              <a:endParaRPr lang="en-US" altLang="ko-KR" sz="1200" b="1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6" name="직사각형 45"/>
            <p:cNvSpPr/>
            <p:nvPr/>
          </p:nvSpPr>
          <p:spPr>
            <a:xfrm>
              <a:off x="2806896" y="3797036"/>
              <a:ext cx="1162498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유휴설비 매각</a:t>
              </a:r>
              <a:endParaRPr lang="en-US" altLang="ko-KR" sz="1200" b="1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7" name="직사각형 46"/>
            <p:cNvSpPr/>
            <p:nvPr/>
          </p:nvSpPr>
          <p:spPr>
            <a:xfrm>
              <a:off x="1248355" y="3838441"/>
              <a:ext cx="95410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해외마케팅</a:t>
              </a:r>
              <a:endParaRPr lang="en-US" altLang="ko-KR" sz="1200" b="1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48" name="직사각형 47"/>
            <p:cNvSpPr/>
            <p:nvPr/>
          </p:nvSpPr>
          <p:spPr>
            <a:xfrm>
              <a:off x="1933800" y="3647399"/>
              <a:ext cx="954107" cy="27699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ko-KR" altLang="en-US" sz="1200" b="1" dirty="0" smtClean="0">
                  <a:solidFill>
                    <a:schemeClr val="accent5">
                      <a:lumMod val="50000"/>
                    </a:schemeClr>
                  </a:solidFill>
                  <a:latin typeface="+mj-ea"/>
                  <a:ea typeface="+mj-ea"/>
                </a:rPr>
                <a:t>절차간소화</a:t>
              </a:r>
              <a:endParaRPr lang="en-US" altLang="ko-KR" sz="1200" b="1" dirty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endParaRPr>
            </a:p>
          </p:txBody>
        </p:sp>
        <p:sp>
          <p:nvSpPr>
            <p:cNvPr id="50" name="TextBox 5"/>
            <p:cNvSpPr txBox="1"/>
            <p:nvPr/>
          </p:nvSpPr>
          <p:spPr>
            <a:xfrm>
              <a:off x="3123870" y="4483553"/>
              <a:ext cx="574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0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105</a:t>
              </a:r>
            </a:p>
          </p:txBody>
        </p:sp>
        <p:sp>
          <p:nvSpPr>
            <p:cNvPr id="51" name="TextBox 5"/>
            <p:cNvSpPr txBox="1"/>
            <p:nvPr/>
          </p:nvSpPr>
          <p:spPr>
            <a:xfrm>
              <a:off x="2432963" y="5224680"/>
              <a:ext cx="574196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0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106</a:t>
              </a:r>
            </a:p>
          </p:txBody>
        </p:sp>
        <p:sp>
          <p:nvSpPr>
            <p:cNvPr id="52" name="TextBox 5"/>
            <p:cNvSpPr txBox="1"/>
            <p:nvPr/>
          </p:nvSpPr>
          <p:spPr>
            <a:xfrm>
              <a:off x="1503232" y="4678935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8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44</a:t>
              </a:r>
            </a:p>
          </p:txBody>
        </p:sp>
        <p:sp>
          <p:nvSpPr>
            <p:cNvPr id="53" name="TextBox 5"/>
            <p:cNvSpPr txBox="1"/>
            <p:nvPr/>
          </p:nvSpPr>
          <p:spPr>
            <a:xfrm>
              <a:off x="1837587" y="4288533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8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56</a:t>
              </a:r>
            </a:p>
          </p:txBody>
        </p:sp>
        <p:sp>
          <p:nvSpPr>
            <p:cNvPr id="54" name="TextBox 5"/>
            <p:cNvSpPr txBox="1"/>
            <p:nvPr/>
          </p:nvSpPr>
          <p:spPr>
            <a:xfrm>
              <a:off x="2159930" y="4197167"/>
              <a:ext cx="354584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spc="-150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24</a:t>
              </a:r>
            </a:p>
          </p:txBody>
        </p:sp>
        <p:sp>
          <p:nvSpPr>
            <p:cNvPr id="55" name="TextBox 5"/>
            <p:cNvSpPr txBox="1"/>
            <p:nvPr/>
          </p:nvSpPr>
          <p:spPr>
            <a:xfrm>
              <a:off x="2373895" y="4144486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5</a:t>
              </a:r>
            </a:p>
          </p:txBody>
        </p:sp>
        <p:sp>
          <p:nvSpPr>
            <p:cNvPr id="56" name="TextBox 5"/>
            <p:cNvSpPr txBox="1"/>
            <p:nvPr/>
          </p:nvSpPr>
          <p:spPr>
            <a:xfrm>
              <a:off x="2525372" y="4160231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4</a:t>
              </a:r>
            </a:p>
          </p:txBody>
        </p:sp>
        <p:grpSp>
          <p:nvGrpSpPr>
            <p:cNvPr id="57" name="그룹 56">
              <a:extLst>
                <a:ext uri="{FF2B5EF4-FFF2-40B4-BE49-F238E27FC236}">
                  <a16:creationId xmlns="" xmlns:a16="http://schemas.microsoft.com/office/drawing/2014/main" id="{02287A6A-2306-4B35-B8F5-E511BD190F99}"/>
                </a:ext>
              </a:extLst>
            </p:cNvPr>
            <p:cNvGrpSpPr/>
            <p:nvPr/>
          </p:nvGrpSpPr>
          <p:grpSpPr>
            <a:xfrm flipH="1">
              <a:off x="2629297" y="3924398"/>
              <a:ext cx="268174" cy="258211"/>
              <a:chOff x="668258" y="1755914"/>
              <a:chExt cx="427572" cy="250686"/>
            </a:xfrm>
          </p:grpSpPr>
          <p:cxnSp>
            <p:nvCxnSpPr>
              <p:cNvPr id="58" name="직선 연결선 57">
                <a:extLst>
                  <a:ext uri="{FF2B5EF4-FFF2-40B4-BE49-F238E27FC236}">
                    <a16:creationId xmlns="" xmlns:a16="http://schemas.microsoft.com/office/drawing/2014/main" id="{FA892E15-B6E4-47F7-B7AB-CA4CBC8707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8258" y="1755914"/>
                <a:ext cx="427572" cy="0"/>
              </a:xfrm>
              <a:prstGeom prst="line">
                <a:avLst/>
              </a:prstGeom>
              <a:ln w="15875">
                <a:solidFill>
                  <a:srgbClr val="18416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9" name="직선 연결선 58">
                <a:extLst>
                  <a:ext uri="{FF2B5EF4-FFF2-40B4-BE49-F238E27FC236}">
                    <a16:creationId xmlns="" xmlns:a16="http://schemas.microsoft.com/office/drawing/2014/main" id="{B32D0F32-EF59-4CA9-97F6-5C33749F3D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4777" y="1755914"/>
                <a:ext cx="1053" cy="250686"/>
              </a:xfrm>
              <a:prstGeom prst="line">
                <a:avLst/>
              </a:prstGeom>
              <a:ln w="15875">
                <a:solidFill>
                  <a:srgbClr val="18416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60" name="그룹 59">
              <a:extLst>
                <a:ext uri="{FF2B5EF4-FFF2-40B4-BE49-F238E27FC236}">
                  <a16:creationId xmlns="" xmlns:a16="http://schemas.microsoft.com/office/drawing/2014/main" id="{02287A6A-2306-4B35-B8F5-E511BD190F99}"/>
                </a:ext>
              </a:extLst>
            </p:cNvPr>
            <p:cNvGrpSpPr/>
            <p:nvPr/>
          </p:nvGrpSpPr>
          <p:grpSpPr>
            <a:xfrm rot="5400000" flipH="1">
              <a:off x="2060794" y="4036485"/>
              <a:ext cx="242717" cy="146626"/>
              <a:chOff x="668258" y="1755914"/>
              <a:chExt cx="427572" cy="250686"/>
            </a:xfrm>
          </p:grpSpPr>
          <p:cxnSp>
            <p:nvCxnSpPr>
              <p:cNvPr id="61" name="직선 연결선 60">
                <a:extLst>
                  <a:ext uri="{FF2B5EF4-FFF2-40B4-BE49-F238E27FC236}">
                    <a16:creationId xmlns="" xmlns:a16="http://schemas.microsoft.com/office/drawing/2014/main" id="{FA892E15-B6E4-47F7-B7AB-CA4CBC8707FA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668258" y="1755914"/>
                <a:ext cx="427572" cy="0"/>
              </a:xfrm>
              <a:prstGeom prst="line">
                <a:avLst/>
              </a:prstGeom>
              <a:ln w="15875">
                <a:solidFill>
                  <a:srgbClr val="18416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직선 연결선 61">
                <a:extLst>
                  <a:ext uri="{FF2B5EF4-FFF2-40B4-BE49-F238E27FC236}">
                    <a16:creationId xmlns="" xmlns:a16="http://schemas.microsoft.com/office/drawing/2014/main" id="{B32D0F32-EF59-4CA9-97F6-5C33749F3DE3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094777" y="1755914"/>
                <a:ext cx="1053" cy="250686"/>
              </a:xfrm>
              <a:prstGeom prst="line">
                <a:avLst/>
              </a:prstGeom>
              <a:ln w="15875">
                <a:solidFill>
                  <a:srgbClr val="18416A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63" name="직선 연결선 62">
              <a:extLst>
                <a:ext uri="{FF2B5EF4-FFF2-40B4-BE49-F238E27FC236}">
                  <a16:creationId xmlns="" xmlns:a16="http://schemas.microsoft.com/office/drawing/2014/main" id="{B32D0F32-EF59-4CA9-97F6-5C33749F3DE3}"/>
                </a:ext>
              </a:extLst>
            </p:cNvPr>
            <p:cNvCxnSpPr>
              <a:cxnSpLocks/>
            </p:cNvCxnSpPr>
            <p:nvPr/>
          </p:nvCxnSpPr>
          <p:spPr>
            <a:xfrm>
              <a:off x="2497121" y="3849074"/>
              <a:ext cx="0" cy="358665"/>
            </a:xfrm>
            <a:prstGeom prst="line">
              <a:avLst/>
            </a:prstGeom>
            <a:ln w="15875">
              <a:solidFill>
                <a:srgbClr val="18416A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" name="그룹 1"/>
          <p:cNvGrpSpPr/>
          <p:nvPr/>
        </p:nvGrpSpPr>
        <p:grpSpPr>
          <a:xfrm>
            <a:off x="898338" y="1407165"/>
            <a:ext cx="3221748" cy="1674576"/>
            <a:chOff x="898338" y="1407165"/>
            <a:chExt cx="3221748" cy="1674576"/>
          </a:xfrm>
        </p:grpSpPr>
        <p:graphicFrame>
          <p:nvGraphicFramePr>
            <p:cNvPr id="13" name="차트 12"/>
            <p:cNvGraphicFramePr/>
            <p:nvPr>
              <p:extLst/>
            </p:nvPr>
          </p:nvGraphicFramePr>
          <p:xfrm>
            <a:off x="898338" y="1407165"/>
            <a:ext cx="3221748" cy="167457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41" name="TextBox 5"/>
            <p:cNvSpPr txBox="1"/>
            <p:nvPr/>
          </p:nvSpPr>
          <p:spPr>
            <a:xfrm>
              <a:off x="2683394" y="2097769"/>
              <a:ext cx="44435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20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66</a:t>
              </a:r>
            </a:p>
          </p:txBody>
        </p:sp>
        <p:sp>
          <p:nvSpPr>
            <p:cNvPr id="49" name="TextBox 5"/>
            <p:cNvSpPr txBox="1"/>
            <p:nvPr/>
          </p:nvSpPr>
          <p:spPr>
            <a:xfrm>
              <a:off x="1751857" y="1613236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8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5</a:t>
              </a:r>
            </a:p>
          </p:txBody>
        </p:sp>
        <p:sp>
          <p:nvSpPr>
            <p:cNvPr id="64" name="TextBox 5"/>
            <p:cNvSpPr txBox="1"/>
            <p:nvPr/>
          </p:nvSpPr>
          <p:spPr>
            <a:xfrm>
              <a:off x="2300091" y="1469448"/>
              <a:ext cx="288862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6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2</a:t>
              </a:r>
            </a:p>
          </p:txBody>
        </p:sp>
        <p:sp>
          <p:nvSpPr>
            <p:cNvPr id="66" name="TextBox 5"/>
            <p:cNvSpPr txBox="1"/>
            <p:nvPr/>
          </p:nvSpPr>
          <p:spPr>
            <a:xfrm>
              <a:off x="2010585" y="1478553"/>
              <a:ext cx="3016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sz="1800" b="1" dirty="0" smtClean="0">
                  <a:solidFill>
                    <a:schemeClr val="bg1"/>
                  </a:solidFill>
                  <a:effectLst>
                    <a:outerShdw blurRad="50800" dist="38100" dir="5400000" algn="t" rotWithShape="0">
                      <a:prstClr val="black">
                        <a:alpha val="40000"/>
                      </a:prstClr>
                    </a:outerShdw>
                  </a:effectLst>
                </a:rPr>
                <a:t>5</a:t>
              </a:r>
            </a:p>
          </p:txBody>
        </p:sp>
      </p:grpSp>
      <p:sp>
        <p:nvSpPr>
          <p:cNvPr id="67" name="직사각형 66"/>
          <p:cNvSpPr/>
          <p:nvPr/>
        </p:nvSpPr>
        <p:spPr>
          <a:xfrm>
            <a:off x="3690477" y="2108240"/>
            <a:ext cx="95410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자산양수도</a:t>
            </a:r>
            <a:endParaRPr lang="en-US" altLang="ko-KR" sz="1200" b="1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8" name="직사각형 67"/>
          <p:cNvSpPr/>
          <p:nvPr/>
        </p:nvSpPr>
        <p:spPr>
          <a:xfrm>
            <a:off x="954287" y="1806889"/>
            <a:ext cx="492444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합병</a:t>
            </a:r>
            <a:endParaRPr lang="en-US" altLang="ko-KR" sz="1200" b="1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69" name="직사각형 68"/>
          <p:cNvSpPr/>
          <p:nvPr/>
        </p:nvSpPr>
        <p:spPr>
          <a:xfrm>
            <a:off x="2940792" y="1287862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회사설립</a:t>
            </a:r>
            <a:endParaRPr lang="en-US" altLang="ko-KR" sz="1200" b="1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70" name="직사각형 69"/>
          <p:cNvSpPr/>
          <p:nvPr/>
        </p:nvSpPr>
        <p:spPr>
          <a:xfrm>
            <a:off x="1382064" y="1280708"/>
            <a:ext cx="80021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ko-KR" altLang="en-US" sz="1200" b="1" dirty="0" smtClean="0">
                <a:solidFill>
                  <a:schemeClr val="accent5">
                    <a:lumMod val="50000"/>
                  </a:schemeClr>
                </a:solidFill>
                <a:latin typeface="+mj-ea"/>
                <a:ea typeface="+mj-ea"/>
              </a:rPr>
              <a:t>주식취득</a:t>
            </a:r>
            <a:endParaRPr lang="en-US" altLang="ko-KR" sz="1200" b="1" dirty="0">
              <a:solidFill>
                <a:schemeClr val="accent5">
                  <a:lumMod val="50000"/>
                </a:schemeClr>
              </a:solidFill>
              <a:latin typeface="+mj-ea"/>
              <a:ea typeface="+mj-ea"/>
            </a:endParaRPr>
          </a:p>
        </p:txBody>
      </p:sp>
      <p:cxnSp>
        <p:nvCxnSpPr>
          <p:cNvPr id="71" name="직선 연결선 70">
            <a:extLst>
              <a:ext uri="{FF2B5EF4-FFF2-40B4-BE49-F238E27FC236}">
                <a16:creationId xmlns="" xmlns:a16="http://schemas.microsoft.com/office/drawing/2014/main" id="{FA892E15-B6E4-47F7-B7AB-CA4CBC8707FA}"/>
              </a:ext>
            </a:extLst>
          </p:cNvPr>
          <p:cNvCxnSpPr>
            <a:cxnSpLocks/>
          </p:cNvCxnSpPr>
          <p:nvPr/>
        </p:nvCxnSpPr>
        <p:spPr>
          <a:xfrm flipH="1">
            <a:off x="1256262" y="1641607"/>
            <a:ext cx="519331" cy="0"/>
          </a:xfrm>
          <a:prstGeom prst="line">
            <a:avLst/>
          </a:prstGeom>
          <a:ln w="15875">
            <a:solidFill>
              <a:srgbClr val="1841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직선 연결선 71">
            <a:extLst>
              <a:ext uri="{FF2B5EF4-FFF2-40B4-BE49-F238E27FC236}">
                <a16:creationId xmlns="" xmlns:a16="http://schemas.microsoft.com/office/drawing/2014/main" id="{B32D0F32-EF59-4CA9-97F6-5C33749F3DE3}"/>
              </a:ext>
            </a:extLst>
          </p:cNvPr>
          <p:cNvCxnSpPr>
            <a:cxnSpLocks/>
          </p:cNvCxnSpPr>
          <p:nvPr/>
        </p:nvCxnSpPr>
        <p:spPr>
          <a:xfrm>
            <a:off x="1256261" y="1641606"/>
            <a:ext cx="784" cy="192206"/>
          </a:xfrm>
          <a:prstGeom prst="line">
            <a:avLst/>
          </a:prstGeom>
          <a:ln w="15875">
            <a:solidFill>
              <a:srgbClr val="1841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직선 연결선 72">
            <a:extLst>
              <a:ext uri="{FF2B5EF4-FFF2-40B4-BE49-F238E27FC236}">
                <a16:creationId xmlns="" xmlns:a16="http://schemas.microsoft.com/office/drawing/2014/main" id="{FA892E15-B6E4-47F7-B7AB-CA4CBC8707FA}"/>
              </a:ext>
            </a:extLst>
          </p:cNvPr>
          <p:cNvCxnSpPr>
            <a:cxnSpLocks/>
          </p:cNvCxnSpPr>
          <p:nvPr/>
        </p:nvCxnSpPr>
        <p:spPr>
          <a:xfrm flipH="1">
            <a:off x="2451018" y="1402352"/>
            <a:ext cx="519330" cy="0"/>
          </a:xfrm>
          <a:prstGeom prst="line">
            <a:avLst/>
          </a:prstGeom>
          <a:ln w="15875">
            <a:solidFill>
              <a:srgbClr val="1841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직선 연결선 73">
            <a:extLst>
              <a:ext uri="{FF2B5EF4-FFF2-40B4-BE49-F238E27FC236}">
                <a16:creationId xmlns="" xmlns:a16="http://schemas.microsoft.com/office/drawing/2014/main" id="{B32D0F32-EF59-4CA9-97F6-5C33749F3DE3}"/>
              </a:ext>
            </a:extLst>
          </p:cNvPr>
          <p:cNvCxnSpPr>
            <a:cxnSpLocks/>
          </p:cNvCxnSpPr>
          <p:nvPr/>
        </p:nvCxnSpPr>
        <p:spPr>
          <a:xfrm>
            <a:off x="2451800" y="1405068"/>
            <a:ext cx="0" cy="104428"/>
          </a:xfrm>
          <a:prstGeom prst="line">
            <a:avLst/>
          </a:prstGeom>
          <a:ln w="15875">
            <a:solidFill>
              <a:srgbClr val="1841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/>
          <p:cNvSpPr txBox="1"/>
          <p:nvPr/>
        </p:nvSpPr>
        <p:spPr>
          <a:xfrm>
            <a:off x="562115" y="875497"/>
            <a:ext cx="1813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err="1" smtClean="0">
                <a:solidFill>
                  <a:schemeClr val="bg1"/>
                </a:solidFill>
                <a:latin typeface="+mj-ea"/>
                <a:ea typeface="+mj-ea"/>
              </a:rPr>
              <a:t>사업재편</a:t>
            </a:r>
            <a:r>
              <a:rPr lang="ko-KR" altLang="en-US" sz="2000" b="1" dirty="0" smtClean="0">
                <a:solidFill>
                  <a:schemeClr val="bg1"/>
                </a:solidFill>
                <a:latin typeface="+mj-ea"/>
                <a:ea typeface="+mj-ea"/>
              </a:rPr>
              <a:t> 유형</a:t>
            </a:r>
            <a:endParaRPr lang="ko-KR" altLang="en-US" sz="20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99420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TextBox 34"/>
          <p:cNvSpPr txBox="1"/>
          <p:nvPr/>
        </p:nvSpPr>
        <p:spPr>
          <a:xfrm>
            <a:off x="-1" y="4917107"/>
            <a:ext cx="9144001" cy="1504241"/>
          </a:xfrm>
          <a:prstGeom prst="rect">
            <a:avLst/>
          </a:prstGeom>
          <a:gradFill>
            <a:gsLst>
              <a:gs pos="0">
                <a:srgbClr val="ABB7C9"/>
              </a:gs>
              <a:gs pos="65000">
                <a:srgbClr val="7D90AB"/>
              </a:gs>
              <a:gs pos="89000">
                <a:srgbClr val="526580"/>
              </a:gs>
            </a:gsLst>
            <a:path path="circle">
              <a:fillToRect l="50000" t="50000" r="50000" b="50000"/>
            </a:path>
          </a:gradFill>
        </p:spPr>
        <p:txBody>
          <a:bodyPr wrap="square" rtlCol="0">
            <a:spAutoFit/>
          </a:bodyPr>
          <a:lstStyle/>
          <a:p>
            <a:pPr algn="just" fontAlgn="base"/>
            <a:endParaRPr lang="ko-KR" altLang="en-US" sz="1600" b="1" spc="-150" dirty="0">
              <a:solidFill>
                <a:schemeClr val="bg1"/>
              </a:solidFill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2" b="3246"/>
          <a:stretch/>
        </p:blipFill>
        <p:spPr>
          <a:xfrm>
            <a:off x="7018668" y="1933049"/>
            <a:ext cx="1320785" cy="550355"/>
          </a:xfrm>
          <a:prstGeom prst="rect">
            <a:avLst/>
          </a:prstGeom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880" y="1896760"/>
            <a:ext cx="2448324" cy="648289"/>
          </a:xfrm>
          <a:prstGeom prst="rect">
            <a:avLst/>
          </a:prstGeom>
        </p:spPr>
      </p:pic>
      <p:sp>
        <p:nvSpPr>
          <p:cNvPr id="22" name="아래쪽 화살표 21"/>
          <p:cNvSpPr/>
          <p:nvPr/>
        </p:nvSpPr>
        <p:spPr>
          <a:xfrm>
            <a:off x="1748152" y="2646670"/>
            <a:ext cx="841003" cy="1444196"/>
          </a:xfrm>
          <a:prstGeom prst="downArrow">
            <a:avLst/>
          </a:prstGeom>
          <a:gradFill>
            <a:gsLst>
              <a:gs pos="0">
                <a:srgbClr val="EFE2D5"/>
              </a:gs>
              <a:gs pos="74000">
                <a:srgbClr val="CCA176"/>
              </a:gs>
              <a:gs pos="83000">
                <a:srgbClr val="CB9F72"/>
              </a:gs>
              <a:gs pos="100000">
                <a:srgbClr val="CDA379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3" name="그림 22"/>
          <p:cNvPicPr>
            <a:picLocks noChangeAspect="1"/>
          </p:cNvPicPr>
          <p:nvPr/>
        </p:nvPicPr>
        <p:blipFill rotWithShape="1">
          <a:blip r:embed="rId4"/>
          <a:srcRect l="-1" r="3044" b="11560"/>
          <a:stretch/>
        </p:blipFill>
        <p:spPr>
          <a:xfrm>
            <a:off x="877573" y="3065875"/>
            <a:ext cx="1361269" cy="85786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4" name="아래쪽 화살표 23"/>
          <p:cNvSpPr/>
          <p:nvPr/>
        </p:nvSpPr>
        <p:spPr>
          <a:xfrm flipV="1">
            <a:off x="7558222" y="2655787"/>
            <a:ext cx="841003" cy="1444196"/>
          </a:xfrm>
          <a:prstGeom prst="downArrow">
            <a:avLst/>
          </a:prstGeom>
          <a:gradFill>
            <a:gsLst>
              <a:gs pos="0">
                <a:schemeClr val="accent6">
                  <a:lumMod val="60000"/>
                  <a:lumOff val="40000"/>
                </a:schemeClr>
              </a:gs>
              <a:gs pos="74000">
                <a:srgbClr val="669E40"/>
              </a:gs>
              <a:gs pos="83000">
                <a:schemeClr val="accent6">
                  <a:lumMod val="75000"/>
                </a:schemeClr>
              </a:gs>
              <a:gs pos="100000">
                <a:srgbClr val="60933D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0006" y="3070472"/>
            <a:ext cx="1381650" cy="85917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25"/>
          <p:cNvSpPr txBox="1"/>
          <p:nvPr/>
        </p:nvSpPr>
        <p:spPr>
          <a:xfrm>
            <a:off x="811837" y="4125356"/>
            <a:ext cx="1872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accent2">
                    <a:lumMod val="75000"/>
                  </a:schemeClr>
                </a:solidFill>
              </a:rPr>
              <a:t>가성소다 생산감소</a:t>
            </a:r>
            <a:endParaRPr lang="ko-KR" altLang="en-US" sz="1600" b="1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621907" y="4164180"/>
            <a:ext cx="187262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smtClean="0">
                <a:solidFill>
                  <a:schemeClr val="accent6">
                    <a:lumMod val="75000"/>
                  </a:schemeClr>
                </a:solidFill>
              </a:rPr>
              <a:t>가성칼륨 생산증대</a:t>
            </a:r>
            <a:endParaRPr lang="ko-KR" altLang="en-US" sz="1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pic>
        <p:nvPicPr>
          <p:cNvPr id="31" name="그림 30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2" t="51921" r="17816" b="2531"/>
          <a:stretch/>
        </p:blipFill>
        <p:spPr>
          <a:xfrm>
            <a:off x="3220070" y="2815484"/>
            <a:ext cx="2981098" cy="11465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cxnSp>
        <p:nvCxnSpPr>
          <p:cNvPr id="32" name="직선 화살표 연결선 31"/>
          <p:cNvCxnSpPr/>
          <p:nvPr/>
        </p:nvCxnSpPr>
        <p:spPr>
          <a:xfrm>
            <a:off x="3242930" y="2220904"/>
            <a:ext cx="2958238" cy="0"/>
          </a:xfrm>
          <a:prstGeom prst="straightConnector1">
            <a:avLst/>
          </a:prstGeom>
          <a:ln w="63500">
            <a:gradFill flip="none" rotWithShape="1">
              <a:gsLst>
                <a:gs pos="0">
                  <a:schemeClr val="accent6">
                    <a:lumMod val="50000"/>
                  </a:schemeClr>
                </a:gs>
                <a:gs pos="100000">
                  <a:schemeClr val="accent2">
                    <a:lumMod val="75000"/>
                  </a:schemeClr>
                </a:gs>
              </a:gsLst>
              <a:lin ang="10800000" scaled="1"/>
              <a:tileRect/>
            </a:gradFill>
            <a:tailEnd type="triangle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380021" y="1055444"/>
            <a:ext cx="6671635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ko-KR" altLang="en-US" b="1" dirty="0" err="1">
                <a:solidFill>
                  <a:schemeClr val="accent2">
                    <a:lumMod val="50000"/>
                  </a:schemeClr>
                </a:solidFill>
              </a:rPr>
              <a:t>한화케미칼</a:t>
            </a:r>
            <a:r>
              <a:rPr lang="en-US" altLang="ko-KR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ko-KR" altLang="en-US" b="1" dirty="0">
                <a:solidFill>
                  <a:schemeClr val="accent2">
                    <a:lumMod val="50000"/>
                  </a:schemeClr>
                </a:solidFill>
              </a:rPr>
              <a:t>공급과잉 상황의 가성소다 공장 </a:t>
            </a:r>
            <a:r>
              <a:rPr lang="ko-KR" altLang="en-US" b="1" dirty="0" smtClean="0">
                <a:solidFill>
                  <a:schemeClr val="accent2">
                    <a:lumMod val="50000"/>
                  </a:schemeClr>
                </a:solidFill>
              </a:rPr>
              <a:t>매각</a:t>
            </a:r>
            <a:endParaRPr lang="en-US" altLang="ko-KR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 algn="ctr" fontAlgn="base">
              <a:lnSpc>
                <a:spcPct val="110000"/>
              </a:lnSpc>
            </a:pPr>
            <a:r>
              <a:rPr lang="ko-KR" altLang="en-US" b="1" dirty="0" err="1" smtClean="0">
                <a:solidFill>
                  <a:schemeClr val="accent6">
                    <a:lumMod val="50000"/>
                  </a:schemeClr>
                </a:solidFill>
              </a:rPr>
              <a:t>유니드</a:t>
            </a:r>
            <a:r>
              <a:rPr lang="en-US" altLang="ko-KR" b="1" dirty="0" smtClean="0">
                <a:solidFill>
                  <a:schemeClr val="accent6">
                    <a:lumMod val="50000"/>
                  </a:schemeClr>
                </a:solidFill>
              </a:rPr>
              <a:t>,</a:t>
            </a:r>
            <a:r>
              <a:rPr lang="ko-KR" altLang="en-US" b="1" dirty="0" smtClean="0">
                <a:solidFill>
                  <a:schemeClr val="accent6">
                    <a:lumMod val="50000"/>
                  </a:schemeClr>
                </a:solidFill>
              </a:rPr>
              <a:t> 공장 매입 후 고부가가치 제품인 가성칼륨 공장으로 개조</a:t>
            </a:r>
            <a:endParaRPr lang="en-US" altLang="ko-KR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grpSp>
        <p:nvGrpSpPr>
          <p:cNvPr id="6" name="그룹 5"/>
          <p:cNvGrpSpPr/>
          <p:nvPr/>
        </p:nvGrpSpPr>
        <p:grpSpPr>
          <a:xfrm>
            <a:off x="666319" y="5089287"/>
            <a:ext cx="5983498" cy="1116024"/>
            <a:chOff x="666319" y="4842711"/>
            <a:chExt cx="5983498" cy="1116024"/>
          </a:xfrm>
        </p:grpSpPr>
        <p:sp>
          <p:nvSpPr>
            <p:cNvPr id="41" name="TextBox 40"/>
            <p:cNvSpPr txBox="1"/>
            <p:nvPr/>
          </p:nvSpPr>
          <p:spPr>
            <a:xfrm>
              <a:off x="666319" y="5165876"/>
              <a:ext cx="137088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b="1" dirty="0" smtClean="0">
                  <a:solidFill>
                    <a:schemeClr val="bg1"/>
                  </a:solidFill>
                </a:rPr>
                <a:t>「지원혜택</a:t>
              </a:r>
              <a:r>
                <a:rPr lang="ko-KR" altLang="en-US" b="1" dirty="0">
                  <a:solidFill>
                    <a:schemeClr val="bg1"/>
                  </a:solidFill>
                </a:rPr>
                <a:t>」</a:t>
              </a:r>
            </a:p>
          </p:txBody>
        </p:sp>
        <p:grpSp>
          <p:nvGrpSpPr>
            <p:cNvPr id="5" name="그룹 4"/>
            <p:cNvGrpSpPr/>
            <p:nvPr/>
          </p:nvGrpSpPr>
          <p:grpSpPr>
            <a:xfrm>
              <a:off x="2329330" y="4842711"/>
              <a:ext cx="4320487" cy="1116024"/>
              <a:chOff x="818262" y="5324394"/>
              <a:chExt cx="4320487" cy="1116024"/>
            </a:xfrm>
          </p:grpSpPr>
          <p:pic>
            <p:nvPicPr>
              <p:cNvPr id="34" name="Picture 5" descr="C:\Users\ss\Desktop\아이콘모음\noun_3879_cc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8262" y="5351345"/>
                <a:ext cx="294408" cy="2944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40" name="Picture 5" descr="C:\Users\ss\Desktop\아이콘모음\noun_3879_cc.png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8262" y="6118305"/>
                <a:ext cx="294408" cy="29441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42" name="TextBox 41"/>
              <p:cNvSpPr txBox="1"/>
              <p:nvPr/>
            </p:nvSpPr>
            <p:spPr>
              <a:xfrm>
                <a:off x="1130921" y="5324394"/>
                <a:ext cx="400782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600" b="1" dirty="0" err="1" smtClean="0">
                    <a:solidFill>
                      <a:schemeClr val="bg1"/>
                    </a:solidFill>
                  </a:rPr>
                  <a:t>한화케미칼</a:t>
                </a:r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</a:rPr>
                  <a:t>:  </a:t>
                </a:r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양도차익 채무상환 </a:t>
                </a:r>
                <a:r>
                  <a:rPr lang="ko-KR" altLang="en-US" sz="1600" b="1" dirty="0" err="1" smtClean="0">
                    <a:solidFill>
                      <a:schemeClr val="bg1"/>
                    </a:solidFill>
                  </a:rPr>
                  <a:t>과세이연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</a:rPr>
                  <a:t> </a:t>
                </a:r>
              </a:p>
              <a:p>
                <a:r>
                  <a:rPr lang="en-US" altLang="ko-KR" sz="400" b="1" dirty="0" smtClean="0">
                    <a:solidFill>
                      <a:schemeClr val="bg1"/>
                    </a:solidFill>
                  </a:rPr>
                  <a:t> </a:t>
                </a:r>
                <a:endParaRPr lang="en-US" altLang="ko-KR" sz="400" b="1" dirty="0">
                  <a:solidFill>
                    <a:schemeClr val="bg1"/>
                  </a:solidFill>
                </a:endParaRPr>
              </a:p>
              <a:p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                          정부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</a:rPr>
                  <a:t>R&amp;D </a:t>
                </a:r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과제 우대 가점</a:t>
                </a:r>
                <a:endParaRPr lang="ko-KR" altLang="en-US" sz="1600" b="1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43" name="TextBox 42"/>
              <p:cNvSpPr txBox="1"/>
              <p:nvPr/>
            </p:nvSpPr>
            <p:spPr>
              <a:xfrm>
                <a:off x="1130921" y="6101864"/>
                <a:ext cx="3102131" cy="33855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ko-KR" altLang="en-US" sz="1600" b="1" dirty="0" err="1" smtClean="0">
                    <a:solidFill>
                      <a:schemeClr val="bg1"/>
                    </a:solidFill>
                  </a:rPr>
                  <a:t>유니드</a:t>
                </a:r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          </a:t>
                </a:r>
                <a:r>
                  <a:rPr lang="en-US" altLang="ko-KR" sz="1600" b="1" dirty="0" smtClean="0">
                    <a:solidFill>
                      <a:schemeClr val="bg1"/>
                    </a:solidFill>
                  </a:rPr>
                  <a:t>:  </a:t>
                </a:r>
                <a:r>
                  <a:rPr lang="ko-KR" altLang="en-US" sz="1600" b="1" dirty="0" smtClean="0">
                    <a:solidFill>
                      <a:schemeClr val="bg1"/>
                    </a:solidFill>
                  </a:rPr>
                  <a:t>기업결합심사 특례</a:t>
                </a:r>
                <a:endParaRPr lang="en-US" altLang="ko-KR" sz="1600" b="1" kern="0" dirty="0">
                  <a:latin typeface="+mn-ea"/>
                  <a:cs typeface="Arial" pitchFamily="34" charset="0"/>
                  <a:sym typeface="Wingdings" panose="05000000000000000000" pitchFamily="2" charset="2"/>
                </a:endParaRPr>
              </a:p>
            </p:txBody>
          </p:sp>
        </p:grpSp>
      </p:grpSp>
      <p:sp>
        <p:nvSpPr>
          <p:cNvPr id="7" name="직사각형 6"/>
          <p:cNvSpPr/>
          <p:nvPr/>
        </p:nvSpPr>
        <p:spPr>
          <a:xfrm>
            <a:off x="390417" y="1884738"/>
            <a:ext cx="2544968" cy="646978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5" name="직사각형 44"/>
          <p:cNvSpPr/>
          <p:nvPr/>
        </p:nvSpPr>
        <p:spPr>
          <a:xfrm>
            <a:off x="6424497" y="1884738"/>
            <a:ext cx="2381055" cy="646978"/>
          </a:xfrm>
          <a:prstGeom prst="rect">
            <a:avLst/>
          </a:prstGeom>
          <a:noFill/>
          <a:ln>
            <a:solidFill>
              <a:schemeClr val="accent5">
                <a:lumMod val="60000"/>
                <a:lumOff val="4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제목 7"/>
          <p:cNvSpPr>
            <a:spLocks noGrp="1"/>
          </p:cNvSpPr>
          <p:nvPr>
            <p:ph type="title"/>
          </p:nvPr>
        </p:nvSpPr>
        <p:spPr>
          <a:xfrm>
            <a:off x="251520" y="274638"/>
            <a:ext cx="6480720" cy="418058"/>
          </a:xfrm>
        </p:spPr>
        <p:txBody>
          <a:bodyPr>
            <a:normAutofit/>
          </a:bodyPr>
          <a:lstStyle/>
          <a:p>
            <a:r>
              <a:rPr lang="en-US" altLang="ko-KR" sz="1800" dirty="0">
                <a:latin typeface="+mj-ea"/>
              </a:rPr>
              <a:t>4</a:t>
            </a:r>
            <a:r>
              <a:rPr lang="en-US" altLang="ko-KR" sz="1800" dirty="0" smtClean="0">
                <a:latin typeface="+mj-ea"/>
              </a:rPr>
              <a:t>. </a:t>
            </a:r>
            <a:r>
              <a:rPr lang="ko-KR" altLang="en-US" sz="1800" dirty="0" err="1">
                <a:latin typeface="+mj-ea"/>
              </a:rPr>
              <a:t>승인기업</a:t>
            </a:r>
            <a:r>
              <a:rPr lang="ko-KR" altLang="en-US" sz="1800" dirty="0">
                <a:latin typeface="+mj-ea"/>
              </a:rPr>
              <a:t> 사례로 보는 </a:t>
            </a:r>
            <a:r>
              <a:rPr lang="en-US" altLang="ko-KR" sz="1800" dirty="0">
                <a:latin typeface="+mj-ea"/>
              </a:rPr>
              <a:t>“</a:t>
            </a:r>
            <a:r>
              <a:rPr lang="ko-KR" altLang="en-US" sz="1800" dirty="0" err="1" smtClean="0">
                <a:latin typeface="+mj-ea"/>
              </a:rPr>
              <a:t>기업활력법</a:t>
            </a:r>
            <a:r>
              <a:rPr lang="en-US" altLang="ko-KR" sz="1800" dirty="0" smtClean="0">
                <a:latin typeface="+mj-ea"/>
              </a:rPr>
              <a:t>”</a:t>
            </a:r>
            <a:endParaRPr lang="ko-KR" altLang="en-US" sz="1800" dirty="0">
              <a:latin typeface="+mj-ea"/>
            </a:endParaRPr>
          </a:p>
        </p:txBody>
      </p:sp>
      <p:pic>
        <p:nvPicPr>
          <p:cNvPr id="39" name="그림 3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092" b="3246"/>
          <a:stretch/>
        </p:blipFill>
        <p:spPr>
          <a:xfrm>
            <a:off x="7641445" y="346564"/>
            <a:ext cx="726250" cy="302620"/>
          </a:xfrm>
          <a:prstGeom prst="rect">
            <a:avLst/>
          </a:prstGeom>
        </p:spPr>
      </p:pic>
      <p:pic>
        <p:nvPicPr>
          <p:cNvPr id="44" name="그림 43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189" y="297802"/>
            <a:ext cx="1283099" cy="339751"/>
          </a:xfrm>
          <a:prstGeom prst="rect">
            <a:avLst/>
          </a:prstGeom>
        </p:spPr>
      </p:pic>
      <p:sp>
        <p:nvSpPr>
          <p:cNvPr id="46" name="TextBox 45"/>
          <p:cNvSpPr txBox="1"/>
          <p:nvPr/>
        </p:nvSpPr>
        <p:spPr>
          <a:xfrm>
            <a:off x="6067322" y="782936"/>
            <a:ext cx="304945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400" b="1" spc="-150" dirty="0" smtClean="0">
                <a:solidFill>
                  <a:schemeClr val="accent2">
                    <a:lumMod val="50000"/>
                  </a:schemeClr>
                </a:solidFill>
              </a:rPr>
              <a:t>화학물질 제조업       </a:t>
            </a:r>
            <a:r>
              <a:rPr lang="ko-KR" altLang="en-US" sz="1400" b="1" spc="-150" dirty="0" smtClean="0">
                <a:solidFill>
                  <a:schemeClr val="accent6">
                    <a:lumMod val="50000"/>
                  </a:schemeClr>
                </a:solidFill>
              </a:rPr>
              <a:t>무기 화학물질 제조업  </a:t>
            </a:r>
            <a:endParaRPr lang="ko-KR" altLang="en-US" sz="1400" b="1" spc="-15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모서리가 둥근 직사각형 2"/>
          <p:cNvSpPr/>
          <p:nvPr/>
        </p:nvSpPr>
        <p:spPr>
          <a:xfrm>
            <a:off x="3881885" y="5037620"/>
            <a:ext cx="2665564" cy="390279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47" name="모서리가 둥근 직사각형 46"/>
          <p:cNvSpPr/>
          <p:nvPr/>
        </p:nvSpPr>
        <p:spPr>
          <a:xfrm>
            <a:off x="3881885" y="5815032"/>
            <a:ext cx="1975451" cy="390279"/>
          </a:xfrm>
          <a:prstGeom prst="roundRect">
            <a:avLst>
              <a:gd name="adj" fmla="val 50000"/>
            </a:avLst>
          </a:prstGeom>
          <a:noFill/>
          <a:ln w="25400">
            <a:solidFill>
              <a:srgbClr val="FFFF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8" name="줄무늬가 있는 오른쪽 화살표 7"/>
          <p:cNvSpPr/>
          <p:nvPr/>
        </p:nvSpPr>
        <p:spPr>
          <a:xfrm>
            <a:off x="6672489" y="5037620"/>
            <a:ext cx="474604" cy="366977"/>
          </a:xfrm>
          <a:prstGeom prst="stripedRightArrow">
            <a:avLst>
              <a:gd name="adj1" fmla="val 44353"/>
              <a:gd name="adj2" fmla="val 50000"/>
            </a:avLst>
          </a:prstGeom>
          <a:gradFill flip="none" rotWithShape="1">
            <a:gsLst>
              <a:gs pos="0">
                <a:srgbClr val="FFFFCC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줄무늬가 있는 오른쪽 화살표 47"/>
          <p:cNvSpPr/>
          <p:nvPr/>
        </p:nvSpPr>
        <p:spPr>
          <a:xfrm>
            <a:off x="5965340" y="5823207"/>
            <a:ext cx="474604" cy="366977"/>
          </a:xfrm>
          <a:prstGeom prst="stripedRightArrow">
            <a:avLst>
              <a:gd name="adj1" fmla="val 44353"/>
              <a:gd name="adj2" fmla="val 50000"/>
            </a:avLst>
          </a:prstGeom>
          <a:gradFill flip="none" rotWithShape="1">
            <a:gsLst>
              <a:gs pos="0">
                <a:srgbClr val="FFFFCC"/>
              </a:gs>
              <a:gs pos="100000">
                <a:srgbClr val="FFFF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7169765" y="5094166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i="1" dirty="0" smtClean="0">
                <a:solidFill>
                  <a:srgbClr val="FFFFCC"/>
                </a:solidFill>
              </a:rPr>
              <a:t>지원 완료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458070" y="5842272"/>
            <a:ext cx="10518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i="1" smtClean="0">
                <a:solidFill>
                  <a:srgbClr val="FFFFCC"/>
                </a:solidFill>
              </a:rPr>
              <a:t>지원 완료</a:t>
            </a:r>
          </a:p>
        </p:txBody>
      </p:sp>
    </p:spTree>
    <p:extLst>
      <p:ext uri="{BB962C8B-B14F-4D97-AF65-F5344CB8AC3E}">
        <p14:creationId xmlns:p14="http://schemas.microsoft.com/office/powerpoint/2010/main" val="721133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직사각형 34"/>
          <p:cNvSpPr/>
          <p:nvPr/>
        </p:nvSpPr>
        <p:spPr>
          <a:xfrm>
            <a:off x="294552" y="829213"/>
            <a:ext cx="8554032" cy="5550195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8" name="평행 사변형 47"/>
          <p:cNvSpPr/>
          <p:nvPr/>
        </p:nvSpPr>
        <p:spPr>
          <a:xfrm>
            <a:off x="793630" y="4642540"/>
            <a:ext cx="7539487" cy="1664344"/>
          </a:xfrm>
          <a:prstGeom prst="parallelogram">
            <a:avLst>
              <a:gd name="adj" fmla="val 15645"/>
            </a:avLst>
          </a:prstGeom>
          <a:solidFill>
            <a:schemeClr val="accent2">
              <a:lumMod val="40000"/>
              <a:lumOff val="60000"/>
              <a:alpha val="59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500" dirty="0">
              <a:solidFill>
                <a:srgbClr val="C55A11"/>
              </a:solidFill>
            </a:endParaRPr>
          </a:p>
        </p:txBody>
      </p:sp>
      <p:pic>
        <p:nvPicPr>
          <p:cNvPr id="50" name="Picture 5" descr="C:\Users\ss\Desktop\아이콘모음\noun_3879_c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758" y="5906593"/>
            <a:ext cx="262688" cy="26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그림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0399" y="319494"/>
            <a:ext cx="1608095" cy="3281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97013" y="867896"/>
            <a:ext cx="3551571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500" b="1" spc="-113" dirty="0">
                <a:solidFill>
                  <a:srgbClr val="0F3928"/>
                </a:solidFill>
              </a:rPr>
              <a:t>선박 및 철도용 중속디젤엔진 부품 </a:t>
            </a:r>
            <a:r>
              <a:rPr lang="ko-KR" altLang="en-US" sz="1500" b="1" spc="-113" dirty="0" smtClean="0">
                <a:solidFill>
                  <a:srgbClr val="0F3928"/>
                </a:solidFill>
              </a:rPr>
              <a:t>제조 업체</a:t>
            </a:r>
            <a:endParaRPr lang="ko-KR" altLang="en-US" sz="1500" b="1" spc="-113" dirty="0">
              <a:solidFill>
                <a:srgbClr val="0F3928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758882" y="332769"/>
            <a:ext cx="121058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1600" b="1" dirty="0" err="1" smtClean="0"/>
              <a:t>삼영기계</a:t>
            </a:r>
            <a:r>
              <a:rPr lang="ko-KR" altLang="en-US" sz="1600" b="1" dirty="0" smtClean="0"/>
              <a:t>㈜</a:t>
            </a:r>
            <a:endParaRPr lang="ko-KR" altLang="en-US" sz="1600" b="1" dirty="0"/>
          </a:p>
        </p:txBody>
      </p:sp>
      <p:grpSp>
        <p:nvGrpSpPr>
          <p:cNvPr id="12" name="그룹 11"/>
          <p:cNvGrpSpPr/>
          <p:nvPr/>
        </p:nvGrpSpPr>
        <p:grpSpPr>
          <a:xfrm>
            <a:off x="1113492" y="1419969"/>
            <a:ext cx="6093176" cy="1042104"/>
            <a:chOff x="3467424" y="1517278"/>
            <a:chExt cx="7397944" cy="1128707"/>
          </a:xfrm>
          <a:solidFill>
            <a:srgbClr val="E2F0D9"/>
          </a:solidFill>
        </p:grpSpPr>
        <p:sp>
          <p:nvSpPr>
            <p:cNvPr id="13" name="TextBox 12"/>
            <p:cNvSpPr txBox="1"/>
            <p:nvPr/>
          </p:nvSpPr>
          <p:spPr>
            <a:xfrm>
              <a:off x="3467424" y="1517278"/>
              <a:ext cx="7397944" cy="36668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ko-KR" altLang="en-US" sz="1600" b="1" spc="-113" dirty="0" smtClean="0">
                  <a:solidFill>
                    <a:srgbClr val="250901"/>
                  </a:solidFill>
                </a:rPr>
                <a:t>조선업 불황 지속</a:t>
              </a:r>
              <a:r>
                <a:rPr lang="ko-KR" altLang="en-US" sz="1600" spc="-113" dirty="0" smtClean="0">
                  <a:solidFill>
                    <a:srgbClr val="250901"/>
                  </a:solidFill>
                </a:rPr>
                <a:t>으로 조선기자재업 전반 수요감소 </a:t>
              </a:r>
              <a:r>
                <a:rPr lang="ko-KR" altLang="en-US" sz="1600" spc="-113" dirty="0">
                  <a:solidFill>
                    <a:srgbClr val="250901"/>
                  </a:solidFill>
                </a:rPr>
                <a:t>및 </a:t>
              </a:r>
              <a:r>
                <a:rPr lang="ko-KR" altLang="en-US" sz="1600" b="1" spc="-113" dirty="0">
                  <a:solidFill>
                    <a:srgbClr val="250901"/>
                  </a:solidFill>
                </a:rPr>
                <a:t>과잉공급 심화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4323715" y="2012613"/>
              <a:ext cx="6059551" cy="63337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ko-KR" altLang="en-US" sz="1600" spc="-113" dirty="0">
                  <a:solidFill>
                    <a:srgbClr val="250901"/>
                  </a:solidFill>
                </a:rPr>
                <a:t>기존 공장 및 설비 매각을 통한 </a:t>
              </a:r>
              <a:r>
                <a:rPr lang="ko-KR" altLang="en-US" sz="1600" b="1" spc="-113" dirty="0">
                  <a:solidFill>
                    <a:srgbClr val="FF0000"/>
                  </a:solidFill>
                </a:rPr>
                <a:t>선박용 엔진부품 생산 </a:t>
              </a:r>
              <a:r>
                <a:rPr lang="ko-KR" altLang="en-US" sz="1600" b="1" spc="-113" dirty="0" smtClean="0">
                  <a:solidFill>
                    <a:srgbClr val="FF0000"/>
                  </a:solidFill>
                </a:rPr>
                <a:t>감축</a:t>
              </a:r>
              <a:endParaRPr lang="en-US" altLang="ko-KR" sz="1600" b="1" spc="-113" dirty="0" smtClean="0">
                <a:solidFill>
                  <a:srgbClr val="FF0000"/>
                </a:solidFill>
              </a:endParaRPr>
            </a:p>
            <a:p>
              <a:r>
                <a:rPr lang="en-US" altLang="ko-KR" sz="1500" b="1" spc="-113" dirty="0" smtClean="0">
                  <a:solidFill>
                    <a:schemeClr val="accent1"/>
                  </a:solidFill>
                </a:rPr>
                <a:t>   * </a:t>
              </a:r>
              <a:r>
                <a:rPr lang="ko-KR" altLang="en-US" sz="1500" b="1" spc="-113" dirty="0" smtClean="0">
                  <a:solidFill>
                    <a:schemeClr val="accent1"/>
                  </a:solidFill>
                </a:rPr>
                <a:t>피스톤 등 연간 </a:t>
              </a:r>
              <a:r>
                <a:rPr lang="en-US" altLang="ko-KR" sz="1500" b="1" spc="-113" dirty="0">
                  <a:solidFill>
                    <a:schemeClr val="accent1"/>
                  </a:solidFill>
                </a:rPr>
                <a:t> </a:t>
              </a:r>
              <a:r>
                <a:rPr lang="en-US" altLang="ko-KR" sz="1500" b="1" spc="-113" dirty="0" smtClean="0">
                  <a:solidFill>
                    <a:schemeClr val="accent1"/>
                  </a:solidFill>
                </a:rPr>
                <a:t>2</a:t>
              </a:r>
              <a:r>
                <a:rPr lang="ko-KR" altLang="en-US" sz="1500" b="1" spc="-113" dirty="0" smtClean="0">
                  <a:solidFill>
                    <a:schemeClr val="accent1"/>
                  </a:solidFill>
                </a:rPr>
                <a:t>만개에서 </a:t>
              </a:r>
              <a:r>
                <a:rPr lang="en-US" altLang="ko-KR" sz="1500" b="1" spc="-113" dirty="0" smtClean="0">
                  <a:solidFill>
                    <a:schemeClr val="accent1"/>
                  </a:solidFill>
                </a:rPr>
                <a:t>1</a:t>
              </a:r>
              <a:r>
                <a:rPr lang="ko-KR" altLang="en-US" sz="1500" b="1" spc="-113" dirty="0" smtClean="0">
                  <a:solidFill>
                    <a:schemeClr val="accent1"/>
                  </a:solidFill>
                </a:rPr>
                <a:t>만개로 생산능력 감축</a:t>
              </a:r>
              <a:endParaRPr lang="en-US" altLang="ko-KR" sz="1500" b="1" spc="-113" dirty="0" smtClean="0">
                <a:solidFill>
                  <a:schemeClr val="accent1"/>
                </a:solidFill>
              </a:endParaRPr>
            </a:p>
          </p:txBody>
        </p:sp>
      </p:grpSp>
      <p:grpSp>
        <p:nvGrpSpPr>
          <p:cNvPr id="15" name="그룹 14"/>
          <p:cNvGrpSpPr/>
          <p:nvPr/>
        </p:nvGrpSpPr>
        <p:grpSpPr>
          <a:xfrm flipH="1">
            <a:off x="152978" y="1156454"/>
            <a:ext cx="1775012" cy="1199471"/>
            <a:chOff x="2706144" y="806105"/>
            <a:chExt cx="3581399" cy="3115223"/>
          </a:xfrm>
        </p:grpSpPr>
        <p:sp>
          <p:nvSpPr>
            <p:cNvPr id="16" name="아래쪽 화살표 15"/>
            <p:cNvSpPr/>
            <p:nvPr/>
          </p:nvSpPr>
          <p:spPr>
            <a:xfrm>
              <a:off x="4020471" y="806105"/>
              <a:ext cx="1482436" cy="3032090"/>
            </a:xfrm>
            <a:prstGeom prst="downArrow">
              <a:avLst/>
            </a:prstGeom>
            <a:gradFill flip="none" rotWithShape="1">
              <a:gsLst>
                <a:gs pos="0">
                  <a:srgbClr val="C00000"/>
                </a:gs>
                <a:gs pos="100000">
                  <a:srgbClr val="FFCDCD"/>
                </a:gs>
              </a:gsLst>
              <a:lin ang="162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7" name="그림 1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t="12022" r="-2622" b="20657"/>
            <a:stretch/>
          </p:blipFill>
          <p:spPr>
            <a:xfrm>
              <a:off x="2706144" y="1571869"/>
              <a:ext cx="3581399" cy="2349459"/>
            </a:xfrm>
            <a:prstGeom prst="rect">
              <a:avLst/>
            </a:prstGeom>
            <a:effectLst>
              <a:glow rad="63500">
                <a:schemeClr val="accent3">
                  <a:satMod val="175000"/>
                  <a:alpha val="40000"/>
                </a:schemeClr>
              </a:glow>
            </a:effectLst>
          </p:spPr>
        </p:pic>
      </p:grpSp>
      <p:sp>
        <p:nvSpPr>
          <p:cNvPr id="19" name="TextBox 18"/>
          <p:cNvSpPr txBox="1"/>
          <p:nvPr/>
        </p:nvSpPr>
        <p:spPr>
          <a:xfrm>
            <a:off x="1576180" y="5070107"/>
            <a:ext cx="5454165" cy="1211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1600" b="1" spc="-113" dirty="0" smtClean="0">
                <a:solidFill>
                  <a:schemeClr val="accent2">
                    <a:lumMod val="75000"/>
                  </a:schemeClr>
                </a:solidFill>
              </a:rPr>
              <a:t>매각대금 </a:t>
            </a:r>
            <a:r>
              <a:rPr lang="ko-KR" altLang="en-US" sz="1600" b="1" u="sng" spc="-113" dirty="0">
                <a:solidFill>
                  <a:schemeClr val="accent2">
                    <a:lumMod val="75000"/>
                  </a:schemeClr>
                </a:solidFill>
              </a:rPr>
              <a:t>양도차익 </a:t>
            </a:r>
            <a:r>
              <a:rPr lang="ko-KR" altLang="en-US" sz="1600" b="1" u="sng" spc="-113" dirty="0" err="1" smtClean="0">
                <a:solidFill>
                  <a:schemeClr val="accent2">
                    <a:lumMod val="75000"/>
                  </a:schemeClr>
                </a:solidFill>
              </a:rPr>
              <a:t>과세이연</a:t>
            </a:r>
            <a:r>
              <a:rPr lang="en-US" altLang="ko-KR" sz="1400" b="1" u="sng" spc="-113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ko-KR" altLang="en-US" sz="1400" b="1" spc="-113" dirty="0" smtClean="0">
                <a:solidFill>
                  <a:schemeClr val="accent2">
                    <a:lumMod val="75000"/>
                  </a:schemeClr>
                </a:solidFill>
              </a:rPr>
              <a:t>공장생산설비 매각</a:t>
            </a:r>
            <a:r>
              <a:rPr lang="en-US" altLang="ko-KR" sz="1400" b="1" spc="-113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en-US" altLang="ko-KR" sz="1400" b="1" u="sng" spc="-113" dirty="0">
              <a:solidFill>
                <a:schemeClr val="accent2">
                  <a:lumMod val="7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600" b="1" u="sng" spc="-113" dirty="0">
                <a:solidFill>
                  <a:schemeClr val="accent2">
                    <a:lumMod val="75000"/>
                  </a:schemeClr>
                </a:solidFill>
              </a:rPr>
              <a:t>정부</a:t>
            </a:r>
            <a:r>
              <a:rPr lang="en-US" altLang="ko-KR" sz="1600" b="1" u="sng" spc="-113" dirty="0">
                <a:solidFill>
                  <a:schemeClr val="accent2">
                    <a:lumMod val="75000"/>
                  </a:schemeClr>
                </a:solidFill>
              </a:rPr>
              <a:t> R&amp;D</a:t>
            </a:r>
            <a:r>
              <a:rPr lang="ko-KR" altLang="en-US" sz="1600" b="1" u="sng" spc="-113" dirty="0">
                <a:solidFill>
                  <a:schemeClr val="accent2">
                    <a:lumMod val="75000"/>
                  </a:schemeClr>
                </a:solidFill>
              </a:rPr>
              <a:t> 사업 </a:t>
            </a:r>
            <a:r>
              <a:rPr lang="ko-KR" altLang="en-US" sz="1600" b="1" spc="-113" dirty="0">
                <a:solidFill>
                  <a:schemeClr val="accent2">
                    <a:lumMod val="75000"/>
                  </a:schemeClr>
                </a:solidFill>
              </a:rPr>
              <a:t>우대 </a:t>
            </a:r>
            <a:r>
              <a:rPr lang="ko-KR" altLang="en-US" sz="1600" b="1" spc="-113" dirty="0" smtClean="0">
                <a:solidFill>
                  <a:schemeClr val="accent2">
                    <a:lumMod val="75000"/>
                  </a:schemeClr>
                </a:solidFill>
              </a:rPr>
              <a:t>가점</a:t>
            </a:r>
            <a:r>
              <a:rPr lang="en-US" altLang="ko-KR" sz="1400" b="1" spc="-113" dirty="0" smtClean="0">
                <a:solidFill>
                  <a:srgbClr val="C55A11"/>
                </a:solidFill>
              </a:rPr>
              <a:t>(</a:t>
            </a:r>
            <a:r>
              <a:rPr lang="ko-KR" altLang="en-US" sz="1400" b="1" spc="-113" dirty="0" smtClean="0">
                <a:solidFill>
                  <a:srgbClr val="C55A11"/>
                </a:solidFill>
              </a:rPr>
              <a:t>발전용 엔진부품 개발</a:t>
            </a:r>
            <a:r>
              <a:rPr lang="en-US" altLang="ko-KR" sz="1400" b="1" spc="-113" dirty="0" smtClean="0">
                <a:solidFill>
                  <a:srgbClr val="C55A11"/>
                </a:solidFill>
              </a:rPr>
              <a:t>)</a:t>
            </a:r>
            <a:endParaRPr lang="en-US" altLang="ko-KR" sz="1400" b="1" spc="-113" dirty="0">
              <a:solidFill>
                <a:srgbClr val="C55A11"/>
              </a:solidFill>
            </a:endParaRPr>
          </a:p>
          <a:p>
            <a:pPr>
              <a:lnSpc>
                <a:spcPct val="150000"/>
              </a:lnSpc>
            </a:pPr>
            <a:r>
              <a:rPr lang="ko-KR" altLang="en-US" sz="1600" b="1" u="sng" spc="-113" dirty="0" smtClean="0">
                <a:solidFill>
                  <a:schemeClr val="accent2">
                    <a:lumMod val="75000"/>
                  </a:schemeClr>
                </a:solidFill>
              </a:rPr>
              <a:t>글로벌 </a:t>
            </a:r>
            <a:r>
              <a:rPr lang="ko-KR" altLang="en-US" sz="1600" b="1" u="sng" spc="-113" dirty="0" err="1" smtClean="0">
                <a:solidFill>
                  <a:schemeClr val="accent2">
                    <a:lumMod val="75000"/>
                  </a:schemeClr>
                </a:solidFill>
              </a:rPr>
              <a:t>강소기업</a:t>
            </a:r>
            <a:r>
              <a:rPr lang="ko-KR" altLang="en-US" sz="1600" b="1" spc="-113" dirty="0" smtClean="0">
                <a:solidFill>
                  <a:schemeClr val="accent2">
                    <a:lumMod val="75000"/>
                  </a:schemeClr>
                </a:solidFill>
              </a:rPr>
              <a:t> 우대 </a:t>
            </a:r>
            <a:r>
              <a:rPr lang="ko-KR" altLang="en-US" sz="1600" b="1" spc="-113" dirty="0">
                <a:solidFill>
                  <a:schemeClr val="accent2">
                    <a:lumMod val="75000"/>
                  </a:schemeClr>
                </a:solidFill>
              </a:rPr>
              <a:t>지원</a:t>
            </a:r>
          </a:p>
        </p:txBody>
      </p:sp>
      <p:pic>
        <p:nvPicPr>
          <p:cNvPr id="32" name="그림 3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88" r="-508"/>
          <a:stretch/>
        </p:blipFill>
        <p:spPr>
          <a:xfrm>
            <a:off x="333487" y="2798359"/>
            <a:ext cx="2008386" cy="162252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88900"/>
          </a:effectLst>
        </p:spPr>
      </p:pic>
      <p:grpSp>
        <p:nvGrpSpPr>
          <p:cNvPr id="46" name="그룹 45"/>
          <p:cNvGrpSpPr/>
          <p:nvPr/>
        </p:nvGrpSpPr>
        <p:grpSpPr>
          <a:xfrm>
            <a:off x="3560029" y="3166577"/>
            <a:ext cx="5316604" cy="1196224"/>
            <a:chOff x="3067232" y="3074743"/>
            <a:chExt cx="5316604" cy="1196224"/>
          </a:xfrm>
        </p:grpSpPr>
        <p:sp>
          <p:nvSpPr>
            <p:cNvPr id="18" name="TextBox 17"/>
            <p:cNvSpPr txBox="1"/>
            <p:nvPr/>
          </p:nvSpPr>
          <p:spPr>
            <a:xfrm>
              <a:off x="3484138" y="3074743"/>
              <a:ext cx="4899698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ko-KR" altLang="en-US" b="1" spc="-113" dirty="0">
                  <a:solidFill>
                    <a:srgbClr val="FF0000"/>
                  </a:solidFill>
                </a:rPr>
                <a:t>철도용 엔진 부품 사업 </a:t>
              </a:r>
              <a:r>
                <a:rPr lang="en-US" altLang="ko-KR" b="1" spc="-113" dirty="0">
                  <a:solidFill>
                    <a:srgbClr val="FF0000"/>
                  </a:solidFill>
                </a:rPr>
                <a:t>2~3</a:t>
              </a:r>
              <a:r>
                <a:rPr lang="ko-KR" altLang="en-US" b="1" spc="-113" dirty="0">
                  <a:solidFill>
                    <a:srgbClr val="FF0000"/>
                  </a:solidFill>
                </a:rPr>
                <a:t>배 </a:t>
              </a:r>
              <a:r>
                <a:rPr lang="ko-KR" altLang="en-US" b="1" spc="-113" dirty="0" smtClean="0">
                  <a:solidFill>
                    <a:srgbClr val="FF0000"/>
                  </a:solidFill>
                </a:rPr>
                <a:t>확대</a:t>
              </a:r>
              <a:endParaRPr lang="en-US" altLang="ko-KR" b="1" spc="-113" dirty="0">
                <a:solidFill>
                  <a:srgbClr val="FF0000"/>
                </a:solidFill>
              </a:endParaRPr>
            </a:p>
            <a:p>
              <a:pPr>
                <a:lnSpc>
                  <a:spcPct val="150000"/>
                </a:lnSpc>
              </a:pPr>
              <a:r>
                <a:rPr lang="ko-KR" altLang="en-US" b="1" spc="-113" dirty="0">
                  <a:solidFill>
                    <a:srgbClr val="FF0000"/>
                  </a:solidFill>
                </a:rPr>
                <a:t>내륙 발전용 엔진부품 사업분야로 신규 사업 진출 </a:t>
              </a:r>
              <a:r>
                <a:rPr lang="en-US" altLang="ko-KR" b="1" spc="-113" dirty="0">
                  <a:solidFill>
                    <a:srgbClr val="FF0000"/>
                  </a:solidFill>
                </a:rPr>
                <a:t>!</a:t>
              </a:r>
              <a:endParaRPr lang="ko-KR" altLang="en-US" b="1" spc="-113" dirty="0">
                <a:solidFill>
                  <a:srgbClr val="FF0000"/>
                </a:solidFill>
              </a:endParaRPr>
            </a:p>
          </p:txBody>
        </p:sp>
        <p:sp>
          <p:nvSpPr>
            <p:cNvPr id="34" name="직사각형 33"/>
            <p:cNvSpPr/>
            <p:nvPr/>
          </p:nvSpPr>
          <p:spPr>
            <a:xfrm>
              <a:off x="3484138" y="3132303"/>
              <a:ext cx="4800546" cy="857905"/>
            </a:xfrm>
            <a:prstGeom prst="rect">
              <a:avLst/>
            </a:prstGeom>
            <a:noFill/>
            <a:ln w="25400">
              <a:solidFill>
                <a:schemeClr val="accent6">
                  <a:lumMod val="75000"/>
                </a:schemeClr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45" name="그룹 44"/>
            <p:cNvGrpSpPr/>
            <p:nvPr/>
          </p:nvGrpSpPr>
          <p:grpSpPr>
            <a:xfrm>
              <a:off x="3067232" y="3979191"/>
              <a:ext cx="569036" cy="291776"/>
              <a:chOff x="3067232" y="3979191"/>
              <a:chExt cx="569036" cy="291776"/>
            </a:xfrm>
          </p:grpSpPr>
          <p:cxnSp>
            <p:nvCxnSpPr>
              <p:cNvPr id="38" name="직선 연결선 37"/>
              <p:cNvCxnSpPr/>
              <p:nvPr/>
            </p:nvCxnSpPr>
            <p:spPr>
              <a:xfrm>
                <a:off x="3107909" y="4256235"/>
                <a:ext cx="528359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9" name="타원 38"/>
              <p:cNvSpPr/>
              <p:nvPr/>
            </p:nvSpPr>
            <p:spPr>
              <a:xfrm>
                <a:off x="3067232" y="4225248"/>
                <a:ext cx="45719" cy="45719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cxnSp>
            <p:nvCxnSpPr>
              <p:cNvPr id="37" name="직선 연결선 36"/>
              <p:cNvCxnSpPr/>
              <p:nvPr/>
            </p:nvCxnSpPr>
            <p:spPr>
              <a:xfrm>
                <a:off x="3636268" y="3979191"/>
                <a:ext cx="0" cy="284337"/>
              </a:xfrm>
              <a:prstGeom prst="line">
                <a:avLst/>
              </a:prstGeom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4" name="TextBox 53"/>
          <p:cNvSpPr txBox="1"/>
          <p:nvPr/>
        </p:nvSpPr>
        <p:spPr>
          <a:xfrm>
            <a:off x="1548131" y="4733589"/>
            <a:ext cx="13708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b="1" dirty="0" smtClean="0">
                <a:solidFill>
                  <a:schemeClr val="accent2">
                    <a:lumMod val="75000"/>
                  </a:schemeClr>
                </a:solidFill>
              </a:rPr>
              <a:t>「지원혜택</a:t>
            </a:r>
            <a:r>
              <a:rPr lang="ko-KR" altLang="en-US" b="1" dirty="0">
                <a:solidFill>
                  <a:schemeClr val="accent2">
                    <a:lumMod val="75000"/>
                  </a:schemeClr>
                </a:solidFill>
              </a:rPr>
              <a:t>」</a:t>
            </a:r>
          </a:p>
        </p:txBody>
      </p:sp>
      <p:pic>
        <p:nvPicPr>
          <p:cNvPr id="55" name="Picture 5" descr="C:\Users\ss\Desktop\아이콘모음\noun_3879_c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8023" y="5188746"/>
            <a:ext cx="262688" cy="26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6" name="Picture 5" descr="C:\Users\ss\Desktop\아이콘모음\noun_3879_cc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758" y="5546140"/>
            <a:ext cx="262688" cy="2626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그림 5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3575" y="2608865"/>
            <a:ext cx="965839" cy="9658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9" name="그림 5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6066" y="3514877"/>
            <a:ext cx="965839" cy="96583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1" name="그림 6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3294" y="1825346"/>
            <a:ext cx="1191520" cy="1191520"/>
          </a:xfrm>
          <a:prstGeom prst="rect">
            <a:avLst/>
          </a:prstGeom>
        </p:spPr>
      </p:pic>
      <p:pic>
        <p:nvPicPr>
          <p:cNvPr id="60" name="그림 5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301" y="1380526"/>
            <a:ext cx="1022494" cy="1022494"/>
          </a:xfrm>
          <a:prstGeom prst="rect">
            <a:avLst/>
          </a:prstGeom>
        </p:spPr>
      </p:pic>
      <p:grpSp>
        <p:nvGrpSpPr>
          <p:cNvPr id="67" name="그룹 66"/>
          <p:cNvGrpSpPr/>
          <p:nvPr/>
        </p:nvGrpSpPr>
        <p:grpSpPr>
          <a:xfrm>
            <a:off x="6347177" y="2231434"/>
            <a:ext cx="569036" cy="164765"/>
            <a:chOff x="6637632" y="2274466"/>
            <a:chExt cx="569036" cy="164765"/>
          </a:xfrm>
        </p:grpSpPr>
        <p:grpSp>
          <p:nvGrpSpPr>
            <p:cNvPr id="64" name="그룹 63"/>
            <p:cNvGrpSpPr/>
            <p:nvPr/>
          </p:nvGrpSpPr>
          <p:grpSpPr>
            <a:xfrm flipH="1">
              <a:off x="6637632" y="2393512"/>
              <a:ext cx="569036" cy="45719"/>
              <a:chOff x="6257969" y="2380260"/>
              <a:chExt cx="569036" cy="45719"/>
            </a:xfrm>
          </p:grpSpPr>
          <p:cxnSp>
            <p:nvCxnSpPr>
              <p:cNvPr id="62" name="직선 연결선 61"/>
              <p:cNvCxnSpPr/>
              <p:nvPr/>
            </p:nvCxnSpPr>
            <p:spPr>
              <a:xfrm flipH="1">
                <a:off x="6298646" y="2411247"/>
                <a:ext cx="528359" cy="0"/>
              </a:xfrm>
              <a:prstGeom prst="line">
                <a:avLst/>
              </a:prstGeom>
              <a:solidFill>
                <a:schemeClr val="bg1"/>
              </a:solidFill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3" name="타원 62"/>
              <p:cNvSpPr/>
              <p:nvPr/>
            </p:nvSpPr>
            <p:spPr>
              <a:xfrm flipH="1">
                <a:off x="6257969" y="2380260"/>
                <a:ext cx="45719" cy="45719"/>
              </a:xfrm>
              <a:prstGeom prst="ellipse">
                <a:avLst/>
              </a:prstGeom>
              <a:solidFill>
                <a:schemeClr val="accent6">
                  <a:lumMod val="75000"/>
                </a:schemeClr>
              </a:solidFill>
              <a:ln w="1270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cxnSp>
          <p:nvCxnSpPr>
            <p:cNvPr id="65" name="직선 연결선 64"/>
            <p:cNvCxnSpPr/>
            <p:nvPr/>
          </p:nvCxnSpPr>
          <p:spPr>
            <a:xfrm>
              <a:off x="6637718" y="2274466"/>
              <a:ext cx="0" cy="150297"/>
            </a:xfrm>
            <a:prstGeom prst="line">
              <a:avLst/>
            </a:prstGeom>
            <a:ln w="12700">
              <a:solidFill>
                <a:schemeClr val="accent6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제목 7"/>
          <p:cNvSpPr>
            <a:spLocks noGrp="1"/>
          </p:cNvSpPr>
          <p:nvPr>
            <p:ph type="title"/>
          </p:nvPr>
        </p:nvSpPr>
        <p:spPr>
          <a:xfrm>
            <a:off x="251520" y="274638"/>
            <a:ext cx="6480720" cy="418058"/>
          </a:xfrm>
        </p:spPr>
        <p:txBody>
          <a:bodyPr>
            <a:normAutofit/>
          </a:bodyPr>
          <a:lstStyle/>
          <a:p>
            <a:r>
              <a:rPr lang="en-US" altLang="ko-KR" sz="1800" dirty="0">
                <a:latin typeface="+mj-ea"/>
              </a:rPr>
              <a:t>4</a:t>
            </a:r>
            <a:r>
              <a:rPr lang="en-US" altLang="ko-KR" sz="1800" dirty="0" smtClean="0">
                <a:latin typeface="+mj-ea"/>
              </a:rPr>
              <a:t>. </a:t>
            </a:r>
            <a:r>
              <a:rPr lang="ko-KR" altLang="en-US" sz="1800" dirty="0" err="1">
                <a:latin typeface="+mj-ea"/>
              </a:rPr>
              <a:t>승인기업</a:t>
            </a:r>
            <a:r>
              <a:rPr lang="ko-KR" altLang="en-US" sz="1800" dirty="0">
                <a:latin typeface="+mj-ea"/>
              </a:rPr>
              <a:t> 사례로 보는 </a:t>
            </a:r>
            <a:r>
              <a:rPr lang="en-US" altLang="ko-KR" sz="1800" dirty="0">
                <a:latin typeface="+mj-ea"/>
              </a:rPr>
              <a:t>“</a:t>
            </a:r>
            <a:r>
              <a:rPr lang="ko-KR" altLang="en-US" sz="1800" dirty="0" err="1" smtClean="0">
                <a:latin typeface="+mj-ea"/>
              </a:rPr>
              <a:t>기업활력법</a:t>
            </a:r>
            <a:r>
              <a:rPr lang="en-US" altLang="ko-KR" sz="1800" dirty="0" smtClean="0">
                <a:latin typeface="+mj-ea"/>
              </a:rPr>
              <a:t>”</a:t>
            </a:r>
            <a:endParaRPr lang="ko-KR" altLang="en-US" sz="1800" dirty="0">
              <a:latin typeface="+mj-ea"/>
            </a:endParaRPr>
          </a:p>
        </p:txBody>
      </p:sp>
      <p:sp>
        <p:nvSpPr>
          <p:cNvPr id="41" name="줄무늬가 있는 오른쪽 화살표 40"/>
          <p:cNvSpPr/>
          <p:nvPr/>
        </p:nvSpPr>
        <p:spPr>
          <a:xfrm>
            <a:off x="5803097" y="5291222"/>
            <a:ext cx="474604" cy="366977"/>
          </a:xfrm>
          <a:prstGeom prst="stripedRightArrow">
            <a:avLst>
              <a:gd name="adj1" fmla="val 44353"/>
              <a:gd name="adj2" fmla="val 50000"/>
            </a:avLst>
          </a:prstGeom>
          <a:gradFill flip="none" rotWithShape="1">
            <a:gsLst>
              <a:gs pos="0">
                <a:srgbClr val="FF9999"/>
              </a:gs>
              <a:gs pos="100000">
                <a:srgbClr val="FF0000"/>
              </a:gs>
            </a:gsLst>
            <a:path path="circle">
              <a:fillToRect t="100000" r="100000"/>
            </a:path>
            <a:tileRect l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611356" y="5047935"/>
            <a:ext cx="10983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ko-KR" altLang="en-US" sz="1600" b="1" i="1" dirty="0" smtClean="0">
                <a:solidFill>
                  <a:srgbClr val="FF0000"/>
                </a:solidFill>
              </a:rPr>
              <a:t>신청 혜택 </a:t>
            </a:r>
            <a:endParaRPr lang="en-US" altLang="ko-KR" sz="1600" b="1" i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1600" b="1" i="1" dirty="0" smtClean="0">
                <a:solidFill>
                  <a:srgbClr val="FF0000"/>
                </a:solidFill>
              </a:rPr>
              <a:t>전부</a:t>
            </a:r>
            <a:endParaRPr lang="en-US" altLang="ko-KR" sz="1600" b="1" i="1" dirty="0" smtClean="0">
              <a:solidFill>
                <a:srgbClr val="FF0000"/>
              </a:solidFill>
            </a:endParaRPr>
          </a:p>
          <a:p>
            <a:pPr algn="ctr"/>
            <a:r>
              <a:rPr lang="ko-KR" altLang="en-US" sz="1600" b="1" i="1" dirty="0" smtClean="0">
                <a:solidFill>
                  <a:srgbClr val="FF0000"/>
                </a:solidFill>
              </a:rPr>
              <a:t>지원 완료</a:t>
            </a:r>
          </a:p>
        </p:txBody>
      </p:sp>
    </p:spTree>
    <p:extLst>
      <p:ext uri="{BB962C8B-B14F-4D97-AF65-F5344CB8AC3E}">
        <p14:creationId xmlns:p14="http://schemas.microsoft.com/office/powerpoint/2010/main" val="3670145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rgbClr val="56424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>
          <a:defRPr sz="1100" smtClean="0"/>
        </a:defPPr>
      </a:lstStyle>
    </a:txDef>
  </a:objectDefaults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32920</TotalTime>
  <Words>1594</Words>
  <Application>Microsoft Office PowerPoint</Application>
  <PresentationFormat>화면 슬라이드 쇼(4:3)</PresentationFormat>
  <Paragraphs>333</Paragraphs>
  <Slides>20</Slides>
  <Notes>14</Notes>
  <HiddenSlides>0</HiddenSlides>
  <MMClips>0</MMClips>
  <ScaleCrop>false</ScaleCrop>
  <HeadingPairs>
    <vt:vector size="4" baseType="variant">
      <vt:variant>
        <vt:lpstr>테마</vt:lpstr>
      </vt:variant>
      <vt:variant>
        <vt:i4>2</vt:i4>
      </vt:variant>
      <vt:variant>
        <vt:lpstr>슬라이드 제목</vt:lpstr>
      </vt:variant>
      <vt:variant>
        <vt:i4>20</vt:i4>
      </vt:variant>
    </vt:vector>
  </HeadingPairs>
  <TitlesOfParts>
    <vt:vector size="22" baseType="lpstr">
      <vt:lpstr>Office 테마</vt:lpstr>
      <vt:lpstr>2_Office 테마</vt:lpstr>
      <vt:lpstr>PowerPoint 프레젠테이션</vt:lpstr>
      <vt:lpstr>PowerPoint 프레젠테이션</vt:lpstr>
      <vt:lpstr>1. 기활법 도입 및 추진 내용</vt:lpstr>
      <vt:lpstr>2. 적용대상 - 사업재편(구조변경 + 사업혁신)</vt:lpstr>
      <vt:lpstr>2. 적용대상 – 과잉공급업종 판단</vt:lpstr>
      <vt:lpstr>3. 사업재편계획 승인 현황 (‘17.12월 기준 66개 기업 승인)</vt:lpstr>
      <vt:lpstr>3. 사업재편계획 승인 현황 (‘17.12월 기준 66개 기업 승인)</vt:lpstr>
      <vt:lpstr>4. 승인기업 사례로 보는 “기업활력법”</vt:lpstr>
      <vt:lpstr>4. 승인기업 사례로 보는 “기업활력법”</vt:lpstr>
      <vt:lpstr>4. 승인기업 사례로 보는 “기업활력법”</vt:lpstr>
      <vt:lpstr>4. 승인기업 사례로 보는 “기업활력법”</vt:lpstr>
      <vt:lpstr>4. 승인기업 사례로 보는 “기업활력법” </vt:lpstr>
      <vt:lpstr>PowerPoint 프레젠테이션</vt:lpstr>
      <vt:lpstr>PowerPoint 프레젠테이션</vt:lpstr>
      <vt:lpstr>PowerPoint 프레젠테이션</vt:lpstr>
      <vt:lpstr>PowerPoint 프레젠테이션</vt:lpstr>
      <vt:lpstr>6. 지원·심의·승인 절차</vt:lpstr>
      <vt:lpstr>[참고] 기업활력법 종합포털 – www.oneshot.or.kr</vt:lpstr>
      <vt:lpstr>[참고] 기업활력법 활용지원센터 제도지원팀 연락처</vt:lpstr>
      <vt:lpstr>PowerPoint 프레젠테이션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김민중</dc:creator>
  <cp:lastModifiedBy>전규향</cp:lastModifiedBy>
  <cp:revision>1253</cp:revision>
  <cp:lastPrinted>2017-04-21T00:04:59Z</cp:lastPrinted>
  <dcterms:created xsi:type="dcterms:W3CDTF">2014-06-27T01:56:53Z</dcterms:created>
  <dcterms:modified xsi:type="dcterms:W3CDTF">2018-01-17T06:38:05Z</dcterms:modified>
</cp:coreProperties>
</file>